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469" r:id="rId3"/>
    <p:sldId id="360" r:id="rId4"/>
    <p:sldId id="507" r:id="rId5"/>
    <p:sldId id="358" r:id="rId6"/>
    <p:sldId id="329" r:id="rId7"/>
    <p:sldId id="500" r:id="rId8"/>
    <p:sldId id="515" r:id="rId9"/>
    <p:sldId id="550" r:id="rId10"/>
    <p:sldId id="390" r:id="rId11"/>
    <p:sldId id="509" r:id="rId12"/>
    <p:sldId id="372" r:id="rId13"/>
    <p:sldId id="453" r:id="rId14"/>
    <p:sldId id="454" r:id="rId15"/>
    <p:sldId id="365" r:id="rId16"/>
    <p:sldId id="468" r:id="rId17"/>
    <p:sldId id="467" r:id="rId18"/>
    <p:sldId id="547" r:id="rId19"/>
    <p:sldId id="502" r:id="rId20"/>
    <p:sldId id="493" r:id="rId21"/>
    <p:sldId id="492" r:id="rId22"/>
    <p:sldId id="404" r:id="rId23"/>
    <p:sldId id="405" r:id="rId24"/>
    <p:sldId id="532" r:id="rId25"/>
    <p:sldId id="563" r:id="rId26"/>
    <p:sldId id="573" r:id="rId27"/>
    <p:sldId id="564" r:id="rId28"/>
    <p:sldId id="494" r:id="rId29"/>
    <p:sldId id="531" r:id="rId30"/>
    <p:sldId id="406" r:id="rId31"/>
    <p:sldId id="436" r:id="rId32"/>
    <p:sldId id="495" r:id="rId33"/>
    <p:sldId id="407" r:id="rId34"/>
    <p:sldId id="408" r:id="rId35"/>
    <p:sldId id="533" r:id="rId36"/>
    <p:sldId id="455" r:id="rId37"/>
    <p:sldId id="552" r:id="rId38"/>
    <p:sldId id="572" r:id="rId39"/>
    <p:sldId id="418" r:id="rId40"/>
    <p:sldId id="553" r:id="rId41"/>
    <p:sldId id="419" r:id="rId42"/>
    <p:sldId id="420" r:id="rId43"/>
    <p:sldId id="421" r:id="rId44"/>
    <p:sldId id="422" r:id="rId45"/>
    <p:sldId id="423" r:id="rId46"/>
    <p:sldId id="385" r:id="rId47"/>
    <p:sldId id="554" r:id="rId48"/>
    <p:sldId id="386" r:id="rId49"/>
    <p:sldId id="534" r:id="rId50"/>
    <p:sldId id="399" r:id="rId51"/>
    <p:sldId id="535" r:id="rId52"/>
    <p:sldId id="557" r:id="rId53"/>
    <p:sldId id="476" r:id="rId54"/>
    <p:sldId id="477" r:id="rId55"/>
    <p:sldId id="478" r:id="rId56"/>
    <p:sldId id="479" r:id="rId57"/>
    <p:sldId id="480" r:id="rId58"/>
    <p:sldId id="456" r:id="rId59"/>
    <p:sldId id="377" r:id="rId60"/>
    <p:sldId id="565" r:id="rId61"/>
    <p:sldId id="541" r:id="rId62"/>
    <p:sldId id="543" r:id="rId63"/>
    <p:sldId id="542" r:id="rId64"/>
    <p:sldId id="544" r:id="rId65"/>
    <p:sldId id="378" r:id="rId66"/>
    <p:sldId id="379" r:id="rId67"/>
    <p:sldId id="446" r:id="rId68"/>
    <p:sldId id="458" r:id="rId69"/>
    <p:sldId id="545" r:id="rId70"/>
    <p:sldId id="387" r:id="rId71"/>
    <p:sldId id="381" r:id="rId72"/>
    <p:sldId id="499" r:id="rId7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4B9"/>
    <a:srgbClr val="AC5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notesViewPr>
    <p:cSldViewPr>
      <p:cViewPr varScale="1">
        <p:scale>
          <a:sx n="98" d="100"/>
          <a:sy n="98" d="100"/>
        </p:scale>
        <p:origin x="-254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A8C0-E891-4533-9843-AA9AB49D750C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B2241-C892-40E1-920E-6B936CF1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3853-0092-4027-A693-F30C08815FC1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A5B87-607C-4943-88E9-30ED9315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A5B87-607C-4943-88E9-30ED9315F7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Shroud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Shroud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Shroud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Shroud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Shroud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Shroud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wmf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26.wmf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image" Target="../media/image36.png"/><Relationship Id="rId5" Type="http://schemas.openxmlformats.org/officeDocument/2006/relationships/image" Target="../media/image29.wmf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11175"/>
            <a:ext cx="8382000" cy="2232025"/>
          </a:xfrm>
        </p:spPr>
        <p:txBody>
          <a:bodyPr>
            <a:normAutofit/>
          </a:bodyPr>
          <a:lstStyle/>
          <a:p>
            <a:r>
              <a:rPr lang="en-US" smtClean="0"/>
              <a:t>Shroud: Ensuring Private Access to Large-Scale Data in the Data Center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42843" y="3163295"/>
            <a:ext cx="15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James Mickens</a:t>
            </a: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67" y="3554938"/>
            <a:ext cx="953814" cy="110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6908" y="3163295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Bryan Parno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61" y="3554938"/>
            <a:ext cx="774865" cy="110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61" y="3554938"/>
            <a:ext cx="756398" cy="110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920227" y="3163295"/>
            <a:ext cx="178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Mariana Raykova</a:t>
            </a:r>
            <a:endParaRPr lang="en-US" dirty="0"/>
          </a:p>
        </p:txBody>
      </p:sp>
      <p:pic>
        <p:nvPicPr>
          <p:cNvPr id="16" name="Picture 4" descr="http://www.joshschiffman.org/josh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15778"/>
          <a:stretch/>
        </p:blipFill>
        <p:spPr bwMode="auto">
          <a:xfrm>
            <a:off x="7125637" y="3554938"/>
            <a:ext cx="1047241" cy="11064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611714" y="3163295"/>
            <a:ext cx="207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Joshua Schiffman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163295"/>
            <a:ext cx="153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Jacob R. </a:t>
            </a:r>
            <a:r>
              <a:rPr lang="en-US" b="1" dirty="0" smtClean="0">
                <a:solidFill>
                  <a:srgbClr val="C00000"/>
                </a:solidFill>
              </a:rPr>
              <a:t>Lorch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Picture of J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4300" y="3554938"/>
            <a:ext cx="737330" cy="11064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.zdnet.com/blogs/microsoft_research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92888"/>
            <a:ext cx="3219889" cy="89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esearch.ibm.com/haifa/Workshops/verification2007/images/IBM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35" y="5003906"/>
            <a:ext cx="16192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ubscriptions.amd.com/newsletters/businesssolutions/images/lo10/amd_logo_onl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5" y="4984857"/>
            <a:ext cx="1457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Background on oblivious RAM</a:t>
            </a:r>
          </a:p>
          <a:p>
            <a:r>
              <a:rPr lang="en-US" dirty="0" smtClean="0"/>
              <a:t>Design of Shroud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990600" y="2590799"/>
            <a:ext cx="6858000" cy="1447800"/>
          </a:xfrm>
          <a:prstGeom prst="left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Theory                                                           Practice</a:t>
            </a:r>
            <a:endParaRPr lang="en-US" sz="2400"/>
          </a:p>
        </p:txBody>
      </p:sp>
      <p:sp>
        <p:nvSpPr>
          <p:cNvPr id="10" name="Right Arrow 9"/>
          <p:cNvSpPr/>
          <p:nvPr/>
        </p:nvSpPr>
        <p:spPr>
          <a:xfrm rot="3227743">
            <a:off x="1777550" y="2045297"/>
            <a:ext cx="15240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You are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Background on oblivious RAM</a:t>
            </a:r>
          </a:p>
          <a:p>
            <a:r>
              <a:rPr lang="en-US" dirty="0" smtClean="0"/>
              <a:t>Design of Shroud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133600"/>
            <a:ext cx="76200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smtClean="0"/>
              <a:t>A whole lotta </a:t>
            </a:r>
            <a:r>
              <a:rPr lang="en-US" sz="3200" smtClean="0"/>
              <a:t>background on Oblivious RAM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626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Oblivious RAM enables efficient oblivious access.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90800" y="5334000"/>
            <a:ext cx="4226848" cy="381000"/>
            <a:chOff x="2590800" y="5334000"/>
            <a:chExt cx="4226848" cy="381000"/>
          </a:xfrm>
        </p:grpSpPr>
        <p:sp>
          <p:nvSpPr>
            <p:cNvPr id="8" name="Rectangle 7"/>
            <p:cNvSpPr/>
            <p:nvPr/>
          </p:nvSpPr>
          <p:spPr>
            <a:xfrm>
              <a:off x="2590800" y="5334000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1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62006" y="5334000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2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33212" y="5334000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04418" y="5334000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4</a:t>
              </a:r>
              <a:endParaRPr lang="en-US" sz="2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75624" y="5334000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5</a:t>
              </a:r>
              <a:endParaRPr lang="en-US" sz="2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89242" y="5334000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8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46830" y="5334000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6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8036" y="5334000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7</a:t>
              </a:r>
              <a:endParaRPr lang="en-US" sz="2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0448" y="5334000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9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86200" y="4070763"/>
            <a:ext cx="1597544" cy="1167302"/>
            <a:chOff x="6116576" y="2188529"/>
            <a:chExt cx="1597544" cy="1167302"/>
          </a:xfrm>
        </p:grpSpPr>
        <p:pic>
          <p:nvPicPr>
            <p:cNvPr id="28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576" y="21885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976" y="23409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76" y="24933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069" y="3960957"/>
            <a:ext cx="1352138" cy="1025697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590800" y="5334000"/>
            <a:ext cx="4226848" cy="381000"/>
            <a:chOff x="2743200" y="5791200"/>
            <a:chExt cx="4226848" cy="381000"/>
          </a:xfrm>
        </p:grpSpPr>
        <p:sp>
          <p:nvSpPr>
            <p:cNvPr id="40" name="Rectangle 39"/>
            <p:cNvSpPr/>
            <p:nvPr/>
          </p:nvSpPr>
          <p:spPr>
            <a:xfrm>
              <a:off x="2743200" y="5791200"/>
              <a:ext cx="457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1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14406" y="5791200"/>
              <a:ext cx="457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2</a:t>
              </a:r>
              <a:endParaRPr lang="en-US" sz="2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85612" y="5791200"/>
              <a:ext cx="457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56818" y="5791200"/>
              <a:ext cx="457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4</a:t>
              </a:r>
              <a:endParaRPr lang="en-US" sz="28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28024" y="5791200"/>
              <a:ext cx="457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5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41642" y="5791200"/>
              <a:ext cx="457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8</a:t>
              </a:r>
              <a:endParaRPr lang="en-US" sz="2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99230" y="5791200"/>
              <a:ext cx="457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6</a:t>
              </a:r>
              <a:endParaRPr lang="en-US" sz="2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70436" y="5791200"/>
              <a:ext cx="457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7</a:t>
              </a:r>
              <a:endParaRPr lang="en-US" sz="28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12848" y="5791200"/>
              <a:ext cx="457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smtClean="0"/>
                <a:t>9</a:t>
              </a:r>
              <a:endParaRPr lang="en-US" sz="2800" dirty="0"/>
            </a:p>
          </p:txBody>
        </p:sp>
      </p:grpSp>
      <p:pic>
        <p:nvPicPr>
          <p:cNvPr id="35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0829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loud Callout 37"/>
          <p:cNvSpPr/>
          <p:nvPr/>
        </p:nvSpPr>
        <p:spPr>
          <a:xfrm>
            <a:off x="3307739" y="1852492"/>
            <a:ext cx="1529633" cy="1209915"/>
          </a:xfrm>
          <a:prstGeom prst="cloudCallout">
            <a:avLst>
              <a:gd name="adj1" fmla="val -75061"/>
              <a:gd name="adj2" fmla="val -3847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9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9529" y="2108618"/>
            <a:ext cx="628650" cy="628650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6019800" y="1655891"/>
            <a:ext cx="2514600" cy="1848873"/>
            <a:chOff x="390266" y="1295400"/>
            <a:chExt cx="2514600" cy="1534102"/>
          </a:xfrm>
        </p:grpSpPr>
        <p:sp>
          <p:nvSpPr>
            <p:cNvPr id="36" name="Rectangle 35"/>
            <p:cNvSpPr/>
            <p:nvPr/>
          </p:nvSpPr>
          <p:spPr>
            <a:xfrm>
              <a:off x="390266" y="1752600"/>
              <a:ext cx="2514600" cy="10769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This is not a real ORAM algorithm, just an illustration of the kinds of things ORAM does.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2917" y="1295400"/>
              <a:ext cx="2509299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</a:rPr>
                <a:t>CAUTION!</a:t>
              </a:r>
              <a:endParaRPr lang="en-US" sz="3200" b="1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90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0829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Oblivious RAM approach enables efficient access.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886200" y="4070763"/>
            <a:ext cx="1597544" cy="1167302"/>
            <a:chOff x="6116576" y="2188529"/>
            <a:chExt cx="1597544" cy="1167302"/>
          </a:xfrm>
        </p:grpSpPr>
        <p:pic>
          <p:nvPicPr>
            <p:cNvPr id="28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576" y="21885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976" y="23409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76" y="24933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069" y="3960957"/>
            <a:ext cx="1352138" cy="1025697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2590800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3062006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2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3533212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4004418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4</a:t>
            </a:r>
            <a:endParaRPr lang="en-US" sz="2800" dirty="0"/>
          </a:p>
        </p:txBody>
      </p:sp>
      <p:sp>
        <p:nvSpPr>
          <p:cNvPr id="49" name="Rectangle 48"/>
          <p:cNvSpPr/>
          <p:nvPr/>
        </p:nvSpPr>
        <p:spPr>
          <a:xfrm>
            <a:off x="4475624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5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5889242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8</a:t>
            </a:r>
            <a:endParaRPr lang="en-US" sz="2800" dirty="0"/>
          </a:p>
        </p:txBody>
      </p:sp>
      <p:sp>
        <p:nvSpPr>
          <p:cNvPr id="51" name="Rectangle 50"/>
          <p:cNvSpPr/>
          <p:nvPr/>
        </p:nvSpPr>
        <p:spPr>
          <a:xfrm>
            <a:off x="4946830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6</a:t>
            </a:r>
            <a:endParaRPr lang="en-US" sz="2800" dirty="0"/>
          </a:p>
        </p:txBody>
      </p:sp>
      <p:sp>
        <p:nvSpPr>
          <p:cNvPr id="52" name="Rectangle 51"/>
          <p:cNvSpPr/>
          <p:nvPr/>
        </p:nvSpPr>
        <p:spPr>
          <a:xfrm>
            <a:off x="5418036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7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6360448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9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2590800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1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3062006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2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3538270" y="5334000"/>
            <a:ext cx="457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1676400" y="2464278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3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147606" y="2464278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1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2623870" y="2464278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/>
              <a:t>2</a:t>
            </a:r>
            <a:endParaRPr lang="en-US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6019800" y="1655891"/>
            <a:ext cx="2514600" cy="1848873"/>
            <a:chOff x="390266" y="1295400"/>
            <a:chExt cx="2514600" cy="1534102"/>
          </a:xfrm>
        </p:grpSpPr>
        <p:sp>
          <p:nvSpPr>
            <p:cNvPr id="40" name="Rectangle 39"/>
            <p:cNvSpPr/>
            <p:nvPr/>
          </p:nvSpPr>
          <p:spPr>
            <a:xfrm>
              <a:off x="390266" y="1752600"/>
              <a:ext cx="2514600" cy="10769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This is not a real ORAM algorithm, just an illustration of the kinds of things ORAM does.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2917" y="1295400"/>
              <a:ext cx="2509299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</a:rPr>
                <a:t>CAUTION!</a:t>
              </a:r>
              <a:endParaRPr lang="en-US" sz="3200" b="1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7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9166 -0.4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20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099 -0.41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20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1198 -0.4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8 -0.42778 L -0.13438 -0.39607 C -0.13906 -0.38889 -0.14601 -0.38496 -0.1533 -0.38496 C -0.16163 -0.38496 -0.1684 -0.38889 -0.17309 -0.39607 L -0.19531 -0.42778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1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41667 L -0.04166 -0.41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-0.41667 L -0.05157 -0.41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0834 0.416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08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0834 0.4222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10208 0.4166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5" animBg="1"/>
      <p:bldP spid="54" grpId="6" animBg="1"/>
      <p:bldP spid="54" grpId="7" animBg="1"/>
      <p:bldP spid="55" grpId="5" animBg="1"/>
      <p:bldP spid="55" grpId="6" animBg="1"/>
      <p:bldP spid="55" grpId="7" animBg="1"/>
      <p:bldP spid="56" grpId="5" animBg="1"/>
      <p:bldP spid="56" grpId="6" animBg="1"/>
      <p:bldP spid="56" grpId="7" animBg="1"/>
      <p:bldP spid="33" grpId="0" animBg="1"/>
      <p:bldP spid="33" grpId="2" animBg="1"/>
      <p:bldP spid="34" grpId="0" animBg="1"/>
      <p:bldP spid="34" grpId="2" animBg="1"/>
      <p:bldP spid="35" grpId="0" animBg="1"/>
      <p:bldP spid="3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19800" y="1655891"/>
            <a:ext cx="2514600" cy="1848873"/>
            <a:chOff x="390266" y="1295400"/>
            <a:chExt cx="2514600" cy="1534102"/>
          </a:xfrm>
        </p:grpSpPr>
        <p:sp>
          <p:nvSpPr>
            <p:cNvPr id="23" name="Rectangle 22"/>
            <p:cNvSpPr/>
            <p:nvPr/>
          </p:nvSpPr>
          <p:spPr>
            <a:xfrm>
              <a:off x="390266" y="1752600"/>
              <a:ext cx="2514600" cy="10769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This is not a real ORAM algorithm, just an illustration of the kinds of things ORAM does.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2917" y="1295400"/>
              <a:ext cx="2509299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</a:rPr>
                <a:t>CAUTION!</a:t>
              </a:r>
              <a:endParaRPr lang="en-US" sz="3200" b="1">
                <a:solidFill>
                  <a:srgbClr val="FFFF00"/>
                </a:solidFill>
              </a:endParaRPr>
            </a:p>
          </p:txBody>
        </p:sp>
      </p:grpSp>
      <p:pic>
        <p:nvPicPr>
          <p:cNvPr id="24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0829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Oblivious RAM approach enables efficient access.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886200" y="4070763"/>
            <a:ext cx="1597544" cy="1167302"/>
            <a:chOff x="6116576" y="2188529"/>
            <a:chExt cx="1597544" cy="1167302"/>
          </a:xfrm>
        </p:grpSpPr>
        <p:pic>
          <p:nvPicPr>
            <p:cNvPr id="28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576" y="21885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976" y="23409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76" y="24933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069" y="3960957"/>
            <a:ext cx="1352138" cy="1025697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604575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3075781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3546987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4018193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4489399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5903017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4960605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5431811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6374223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5" name="Cloud Callout 34"/>
          <p:cNvSpPr/>
          <p:nvPr/>
        </p:nvSpPr>
        <p:spPr>
          <a:xfrm>
            <a:off x="3526904" y="1981200"/>
            <a:ext cx="2759135" cy="1209915"/>
          </a:xfrm>
          <a:prstGeom prst="cloudCallout">
            <a:avLst>
              <a:gd name="adj1" fmla="val -68358"/>
              <a:gd name="adj2" fmla="val -598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8, 1, 3, 9, 2, 5, 4, 7, 6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81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0829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Oblivious RAM approach enables efficient access.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886200" y="4070763"/>
            <a:ext cx="1597544" cy="1167302"/>
            <a:chOff x="6116576" y="2188529"/>
            <a:chExt cx="1597544" cy="1167302"/>
          </a:xfrm>
        </p:grpSpPr>
        <p:pic>
          <p:nvPicPr>
            <p:cNvPr id="28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576" y="21885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976" y="23409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:\Users\lorch\AppData\Local\Microsoft\Windows\Temporary Internet Files\Content.IE5\PXHP3ODC\MP90041169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76" y="2493329"/>
              <a:ext cx="1292744" cy="8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069" y="3960957"/>
            <a:ext cx="1352138" cy="1025697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604575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3075781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3546987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4018193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4489399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5903017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4960605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5431811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6374223" y="5506135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51" name="Rectangle 50"/>
          <p:cNvSpPr/>
          <p:nvPr/>
        </p:nvSpPr>
        <p:spPr>
          <a:xfrm>
            <a:off x="4960319" y="5503652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6" name="Vertical Scroll 25"/>
          <p:cNvSpPr/>
          <p:nvPr/>
        </p:nvSpPr>
        <p:spPr>
          <a:xfrm>
            <a:off x="2590569" y="2915065"/>
            <a:ext cx="1413618" cy="894166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Give me #6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19800" y="1655891"/>
            <a:ext cx="2514600" cy="1848873"/>
            <a:chOff x="390266" y="1295400"/>
            <a:chExt cx="2514600" cy="1534102"/>
          </a:xfrm>
        </p:grpSpPr>
        <p:sp>
          <p:nvSpPr>
            <p:cNvPr id="33" name="Rectangle 32"/>
            <p:cNvSpPr/>
            <p:nvPr/>
          </p:nvSpPr>
          <p:spPr>
            <a:xfrm>
              <a:off x="392917" y="1295400"/>
              <a:ext cx="2509299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</a:rPr>
                <a:t>CAUTION!</a:t>
              </a:r>
              <a:endParaRPr lang="en-US" sz="3200" b="1">
                <a:solidFill>
                  <a:srgbClr val="FFFF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0266" y="1752600"/>
              <a:ext cx="2514600" cy="10769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This is not a real ORAM algorithm, just an illustration of the kinds of things ORAM does.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Cloud Callout 51"/>
          <p:cNvSpPr/>
          <p:nvPr/>
        </p:nvSpPr>
        <p:spPr>
          <a:xfrm>
            <a:off x="3587306" y="2112216"/>
            <a:ext cx="2661093" cy="1209915"/>
          </a:xfrm>
          <a:prstGeom prst="cloudCallout">
            <a:avLst>
              <a:gd name="adj1" fmla="val -68358"/>
              <a:gd name="adj2" fmla="val -598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Item #5 is at position #6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1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10608 0.1652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4.44444E-6 L -0.43594 -0.27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26" grpId="0" animBg="1"/>
      <p:bldP spid="26" grpId="1" animBg="1"/>
      <p:bldP spid="26" grpId="2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2997646" y="3254551"/>
            <a:ext cx="2759135" cy="1209915"/>
          </a:xfrm>
          <a:prstGeom prst="cloudCallout">
            <a:avLst>
              <a:gd name="adj1" fmla="val -60229"/>
              <a:gd name="adj2" fmla="val 2997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8, 1, 3, 9, 2, 5, 4, 7, 6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5867400" y="1600200"/>
            <a:ext cx="2438400" cy="2741944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Data center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Challenges:  High WAN bandwidth and multi-user support.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83" y="151626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71106" y="2594569"/>
            <a:ext cx="2022000" cy="1596431"/>
            <a:chOff x="3080949" y="-1066799"/>
            <a:chExt cx="2022000" cy="1596431"/>
          </a:xfrm>
        </p:grpSpPr>
        <p:pic>
          <p:nvPicPr>
            <p:cNvPr id="37" name="Picture 54" descr="3d1itajn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0949" y="-1066799"/>
              <a:ext cx="1717200" cy="1291631"/>
            </a:xfrm>
            <a:prstGeom prst="rect">
              <a:avLst/>
            </a:prstGeom>
            <a:noFill/>
          </p:spPr>
        </p:pic>
        <p:pic>
          <p:nvPicPr>
            <p:cNvPr id="46" name="Picture 54" descr="3d1itajn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3349" y="-914399"/>
              <a:ext cx="1717200" cy="1291631"/>
            </a:xfrm>
            <a:prstGeom prst="rect">
              <a:avLst/>
            </a:prstGeom>
            <a:noFill/>
          </p:spPr>
        </p:pic>
        <p:pic>
          <p:nvPicPr>
            <p:cNvPr id="47" name="Picture 54" descr="3d1itajn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5749" y="-761999"/>
              <a:ext cx="1717200" cy="1291631"/>
            </a:xfrm>
            <a:prstGeom prst="rect">
              <a:avLst/>
            </a:prstGeom>
            <a:noFill/>
          </p:spPr>
        </p:pic>
      </p:grpSp>
      <p:pic>
        <p:nvPicPr>
          <p:cNvPr id="30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191" y="2123161"/>
            <a:ext cx="1352138" cy="1025697"/>
          </a:xfrm>
          <a:prstGeom prst="rect">
            <a:avLst/>
          </a:prstGeom>
          <a:noFill/>
        </p:spPr>
      </p:pic>
      <p:sp>
        <p:nvSpPr>
          <p:cNvPr id="8" name="Left-Right Arrow 7"/>
          <p:cNvSpPr/>
          <p:nvPr/>
        </p:nvSpPr>
        <p:spPr>
          <a:xfrm rot="545536">
            <a:off x="2583642" y="2542135"/>
            <a:ext cx="3998427" cy="677814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ORAM (lots of permutation)</a:t>
            </a:r>
            <a:endParaRPr lang="en-US" sz="2000"/>
          </a:p>
        </p:txBody>
      </p:sp>
      <p:pic>
        <p:nvPicPr>
          <p:cNvPr id="31" name="Picture 6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9" y="3668039"/>
            <a:ext cx="1795462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97646" y="3257636"/>
            <a:ext cx="2759135" cy="1209915"/>
            <a:chOff x="2997646" y="3240384"/>
            <a:chExt cx="2759135" cy="1209915"/>
          </a:xfrm>
        </p:grpSpPr>
        <p:sp>
          <p:nvSpPr>
            <p:cNvPr id="35" name="Cloud Callout 34"/>
            <p:cNvSpPr/>
            <p:nvPr/>
          </p:nvSpPr>
          <p:spPr>
            <a:xfrm>
              <a:off x="2997646" y="3240384"/>
              <a:ext cx="2759135" cy="1209915"/>
            </a:xfrm>
            <a:prstGeom prst="cloudCallout">
              <a:avLst>
                <a:gd name="adj1" fmla="val -57103"/>
                <a:gd name="adj2" fmla="val -5273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8, 1, 3, 9, 2, 5, 4, 7, 6</a:t>
              </a:r>
              <a:endParaRPr lang="en-US" sz="2400" dirty="0"/>
            </a:p>
          </p:txBody>
        </p:sp>
        <p:pic>
          <p:nvPicPr>
            <p:cNvPr id="29" name="Picture 2" descr="C:\Documents and Settings\lorch\Local Settings\Temporary Internet Files\Content.IE5\6SDI2PTU\MCj0433903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3545184"/>
              <a:ext cx="628650" cy="6286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948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4318403" y="1516266"/>
            <a:ext cx="3401996" cy="4882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Iliev and Smith 2005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318403" y="5064680"/>
            <a:ext cx="3715228" cy="1222594"/>
            <a:chOff x="5262913" y="808366"/>
            <a:chExt cx="3715228" cy="1222594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913" y="808366"/>
              <a:ext cx="1110866" cy="1110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255136" y="863382"/>
              <a:ext cx="1167578" cy="1167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942" y="970029"/>
              <a:ext cx="1571199" cy="95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3333685" y="2030960"/>
            <a:ext cx="4972115" cy="2741944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Data center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Trusted computing allows multiple users and reduces WAN use.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679834" y="2640559"/>
            <a:ext cx="1711872" cy="2045191"/>
            <a:chOff x="3604393" y="1561787"/>
            <a:chExt cx="1711872" cy="2131830"/>
          </a:xfrm>
        </p:grpSpPr>
        <p:sp>
          <p:nvSpPr>
            <p:cNvPr id="5" name="Rectangle 4"/>
            <p:cNvSpPr/>
            <p:nvPr/>
          </p:nvSpPr>
          <p:spPr>
            <a:xfrm>
              <a:off x="3604393" y="1561787"/>
              <a:ext cx="1711872" cy="20643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Trusted coprocessor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818075" y="2526039"/>
              <a:ext cx="1167578" cy="1167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83" y="151626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Up-Down Arrow 25"/>
          <p:cNvSpPr/>
          <p:nvPr/>
        </p:nvSpPr>
        <p:spPr>
          <a:xfrm rot="7204690">
            <a:off x="3100862" y="2594128"/>
            <a:ext cx="609600" cy="1811324"/>
          </a:xfrm>
          <a:prstGeom prst="up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ock"/>
          <p:cNvSpPr>
            <a:spLocks noEditPoints="1" noChangeArrowheads="1"/>
          </p:cNvSpPr>
          <p:nvPr/>
        </p:nvSpPr>
        <p:spPr bwMode="auto">
          <a:xfrm>
            <a:off x="3228259" y="3276600"/>
            <a:ext cx="354805" cy="44832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71106" y="3025329"/>
            <a:ext cx="2022000" cy="1596431"/>
            <a:chOff x="3080949" y="-1066799"/>
            <a:chExt cx="2022000" cy="1596431"/>
          </a:xfrm>
        </p:grpSpPr>
        <p:pic>
          <p:nvPicPr>
            <p:cNvPr id="37" name="Picture 54" descr="3d1itajn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80949" y="-1066799"/>
              <a:ext cx="1717200" cy="1291631"/>
            </a:xfrm>
            <a:prstGeom prst="rect">
              <a:avLst/>
            </a:prstGeom>
            <a:noFill/>
          </p:spPr>
        </p:pic>
        <p:pic>
          <p:nvPicPr>
            <p:cNvPr id="46" name="Picture 54" descr="3d1itajn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33349" y="-914399"/>
              <a:ext cx="1717200" cy="1291631"/>
            </a:xfrm>
            <a:prstGeom prst="rect">
              <a:avLst/>
            </a:prstGeom>
            <a:noFill/>
          </p:spPr>
        </p:pic>
        <p:pic>
          <p:nvPicPr>
            <p:cNvPr id="47" name="Picture 54" descr="3d1itajn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85749" y="-761999"/>
              <a:ext cx="1717200" cy="1291631"/>
            </a:xfrm>
            <a:prstGeom prst="rect">
              <a:avLst/>
            </a:prstGeom>
            <a:noFill/>
          </p:spPr>
        </p:pic>
      </p:grpSp>
      <p:pic>
        <p:nvPicPr>
          <p:cNvPr id="30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191" y="2553921"/>
            <a:ext cx="1352138" cy="1025697"/>
          </a:xfrm>
          <a:prstGeom prst="rect">
            <a:avLst/>
          </a:prstGeom>
          <a:noFill/>
        </p:spPr>
      </p:pic>
      <p:pic>
        <p:nvPicPr>
          <p:cNvPr id="28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7721" y="4022320"/>
            <a:ext cx="628650" cy="628650"/>
          </a:xfrm>
          <a:prstGeom prst="rect">
            <a:avLst/>
          </a:prstGeom>
          <a:noFill/>
        </p:spPr>
      </p:pic>
      <p:sp>
        <p:nvSpPr>
          <p:cNvPr id="8" name="Left-Right Arrow 7"/>
          <p:cNvSpPr/>
          <p:nvPr/>
        </p:nvSpPr>
        <p:spPr>
          <a:xfrm>
            <a:off x="5118246" y="3424148"/>
            <a:ext cx="1447800" cy="677814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ORAM</a:t>
            </a:r>
            <a:endParaRPr lang="en-US" sz="2400"/>
          </a:p>
        </p:txBody>
      </p:sp>
      <p:pic>
        <p:nvPicPr>
          <p:cNvPr id="31" name="Picture 6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9" y="3668039"/>
            <a:ext cx="1795462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Up-Down Arrow 32"/>
          <p:cNvSpPr/>
          <p:nvPr/>
        </p:nvSpPr>
        <p:spPr>
          <a:xfrm rot="4020384">
            <a:off x="3067598" y="3740499"/>
            <a:ext cx="609600" cy="1796627"/>
          </a:xfrm>
          <a:prstGeom prst="up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ock"/>
          <p:cNvSpPr>
            <a:spLocks noEditPoints="1" noChangeArrowheads="1"/>
          </p:cNvSpPr>
          <p:nvPr/>
        </p:nvSpPr>
        <p:spPr bwMode="auto">
          <a:xfrm>
            <a:off x="3177932" y="4399795"/>
            <a:ext cx="354805" cy="44832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648200" y="3960204"/>
            <a:ext cx="767305" cy="713511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75038" y="3324827"/>
            <a:ext cx="1587145" cy="850172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71800" y="4267200"/>
            <a:ext cx="767305" cy="713511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22008" y="3107938"/>
            <a:ext cx="767305" cy="713511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717431" y="5041873"/>
            <a:ext cx="4204622" cy="1138757"/>
            <a:chOff x="4468918" y="5253334"/>
            <a:chExt cx="4204622" cy="1138757"/>
          </a:xfrm>
        </p:grpSpPr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918" y="5443370"/>
              <a:ext cx="1112294" cy="94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1" name="Group 60"/>
            <p:cNvGrpSpPr/>
            <p:nvPr/>
          </p:nvGrpSpPr>
          <p:grpSpPr>
            <a:xfrm>
              <a:off x="7671150" y="5253334"/>
              <a:ext cx="1002390" cy="905794"/>
              <a:chOff x="2328104" y="3437606"/>
              <a:chExt cx="1002390" cy="905794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328104" y="3437606"/>
                <a:ext cx="1002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mtClean="0"/>
                  <a:t>Intel TXT</a:t>
                </a:r>
                <a:endParaRPr lang="en-US"/>
              </a:p>
            </p:txBody>
          </p:sp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5708" y="3782663"/>
                <a:ext cx="747182" cy="560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5836853" y="5258704"/>
              <a:ext cx="1611975" cy="894438"/>
              <a:chOff x="609600" y="3448962"/>
              <a:chExt cx="1611975" cy="894438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985822" y="3448962"/>
                <a:ext cx="8595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AMD-V</a:t>
                </a:r>
              </a:p>
            </p:txBody>
          </p:sp>
          <p:pic>
            <p:nvPicPr>
              <p:cNvPr id="64" name="Picture 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782663"/>
                <a:ext cx="1611975" cy="560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2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6" grpId="0" animBg="1"/>
      <p:bldP spid="27" grpId="0" animBg="1"/>
      <p:bldP spid="33" grpId="1" animBg="1"/>
      <p:bldP spid="40" grpId="1" animBg="1"/>
      <p:bldP spid="41" grpId="2" animBg="1"/>
      <p:bldP spid="41" grpId="3" animBg="1"/>
      <p:bldP spid="42" grpId="0" animBg="1"/>
      <p:bldP spid="42" grpId="1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Binary Tree algorithm offers advantages for data center operation.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38300" y="2438400"/>
            <a:ext cx="5867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“Binary Tree” ORAM algorithm properties: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Worst-case cost </a:t>
            </a:r>
            <a:r>
              <a:rPr lang="en-US" sz="2400" i="1">
                <a:solidFill>
                  <a:schemeClr val="bg1"/>
                </a:solidFill>
              </a:rPr>
              <a:t>O(log</a:t>
            </a:r>
            <a:r>
              <a:rPr lang="en-US" sz="2400" i="1" baseline="30000">
                <a:solidFill>
                  <a:schemeClr val="bg1"/>
                </a:solidFill>
              </a:rPr>
              <a:t>3</a:t>
            </a:r>
            <a:r>
              <a:rPr lang="en-US" sz="2400" i="1">
                <a:solidFill>
                  <a:schemeClr val="bg1"/>
                </a:solidFill>
              </a:rPr>
              <a:t>N) </a:t>
            </a:r>
            <a:r>
              <a:rPr lang="en-US" sz="2400">
                <a:solidFill>
                  <a:schemeClr val="bg1"/>
                </a:solidFill>
              </a:rPr>
              <a:t>with low constant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Suitable for </a:t>
            </a:r>
            <a:r>
              <a:rPr lang="en-US" sz="2400" smtClean="0">
                <a:solidFill>
                  <a:schemeClr val="bg1"/>
                </a:solidFill>
              </a:rPr>
              <a:t>parallelization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71002" y="5181600"/>
            <a:ext cx="3401996" cy="4882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Shi, Chan, Stefanov, Li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Background:  Binary Tree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untrusted storage is organized</a:t>
            </a:r>
          </a:p>
          <a:p>
            <a:r>
              <a:rPr lang="en-US" dirty="0" smtClean="0"/>
              <a:t>How to look up a block</a:t>
            </a:r>
          </a:p>
          <a:p>
            <a:r>
              <a:rPr lang="en-US" dirty="0"/>
              <a:t>How to move a looked-up block so it’s accessed differently next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71002" y="5181600"/>
            <a:ext cx="3401996" cy="4882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Shi, Chan, Stefanov, Li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1600200"/>
            <a:ext cx="7162800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Our goal:</a:t>
            </a:r>
          </a:p>
          <a:p>
            <a:pPr algn="ctr"/>
            <a:r>
              <a:rPr lang="en-US" sz="3600" i="1" smtClean="0">
                <a:solidFill>
                  <a:schemeClr val="tx1"/>
                </a:solidFill>
              </a:rPr>
              <a:t>Let users access cloud data without revealing private information to service providers.</a:t>
            </a:r>
            <a:endParaRPr lang="en-US" sz="36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Background:  Binary Tree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How untrusted storage is organized</a:t>
            </a:r>
          </a:p>
          <a:p>
            <a:r>
              <a:rPr lang="en-US" smtClean="0"/>
              <a:t>How to look up a block</a:t>
            </a:r>
          </a:p>
          <a:p>
            <a:r>
              <a:rPr lang="en-US" smtClean="0"/>
              <a:t>How to move a looked-up block so it’s accessed differently next time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71002" y="5181600"/>
            <a:ext cx="3401996" cy="4882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Shi, Chan, Stefanov, Li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Untrusted storage is physically an array…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85" name="Picture 54" descr="3d1itaj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250592"/>
            <a:ext cx="1115604" cy="839127"/>
          </a:xfrm>
          <a:prstGeom prst="rect">
            <a:avLst/>
          </a:prstGeom>
          <a:noFill/>
        </p:spPr>
      </p:pic>
      <p:pic>
        <p:nvPicPr>
          <p:cNvPr id="186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3010" y="2839007"/>
            <a:ext cx="855594" cy="64903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4191000" y="1550752"/>
            <a:ext cx="457200" cy="3634278"/>
            <a:chOff x="4191000" y="1550752"/>
            <a:chExt cx="457200" cy="3634278"/>
          </a:xfrm>
        </p:grpSpPr>
        <p:sp>
          <p:nvSpPr>
            <p:cNvPr id="155" name="Rounded Rectangle 154"/>
            <p:cNvSpPr/>
            <p:nvPr/>
          </p:nvSpPr>
          <p:spPr>
            <a:xfrm>
              <a:off x="4191000" y="1752600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4191000" y="1550752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4191000" y="1651676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4191000" y="1853524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4191000" y="2156296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4191000" y="1954448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4191000" y="2055372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4191000" y="2257220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4191000" y="2559992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4191000" y="2358144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6" name="Rounded Rectangle 215"/>
            <p:cNvSpPr/>
            <p:nvPr/>
          </p:nvSpPr>
          <p:spPr>
            <a:xfrm>
              <a:off x="4191000" y="2459068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191000" y="2660916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4191000" y="2963688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4191000" y="2761840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4191000" y="2862764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4191000" y="3064612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4191000" y="3367384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4191000" y="3165536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4191000" y="3266460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4191000" y="3468308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4191000" y="3771080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4191000" y="3569232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4191000" y="3670156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4191000" y="3872004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4191000" y="4174776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4191000" y="3972928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4191000" y="4073852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4191000" y="4275700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4191000" y="4578472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4191000" y="4376624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4191000" y="4477548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4191000" y="4679396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4191000" y="4983182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4191000" y="4781334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4191000" y="4882258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4191000" y="5084106"/>
              <a:ext cx="4572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92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…but logically organized as a tree with </a:t>
            </a:r>
            <a:r>
              <a:rPr lang="en-US" i="1" smtClean="0"/>
              <a:t>log</a:t>
            </a:r>
            <a:r>
              <a:rPr lang="en-US" i="1" baseline="-25000" smtClean="0"/>
              <a:t>2</a:t>
            </a:r>
            <a:r>
              <a:rPr lang="en-US" i="1" smtClean="0"/>
              <a:t>N </a:t>
            </a:r>
            <a:r>
              <a:rPr lang="en-US" smtClean="0"/>
              <a:t>levels.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9263" y="2455762"/>
            <a:ext cx="457200" cy="403696"/>
            <a:chOff x="3276600" y="2601778"/>
            <a:chExt cx="685800" cy="403696"/>
          </a:xfrm>
        </p:grpSpPr>
        <p:sp>
          <p:nvSpPr>
            <p:cNvPr id="30" name="Rounded Rectangle 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98791" y="2473518"/>
            <a:ext cx="457200" cy="403696"/>
            <a:chOff x="3276600" y="2601778"/>
            <a:chExt cx="685800" cy="403696"/>
          </a:xfrm>
        </p:grpSpPr>
        <p:sp>
          <p:nvSpPr>
            <p:cNvPr id="40" name="Rounded Rectangle 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</p:grpSpPr>
        <p:sp>
          <p:nvSpPr>
            <p:cNvPr id="60" name="Rounded Rectangle 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</p:grpSpPr>
        <p:sp>
          <p:nvSpPr>
            <p:cNvPr id="70" name="Rounded Rectangle 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</p:grpSpPr>
        <p:sp>
          <p:nvSpPr>
            <p:cNvPr id="80" name="Rounded Rectangle 7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75" name="Straight Connector 174"/>
          <p:cNvCxnSpPr>
            <a:stCxn id="91" idx="2"/>
            <a:endCxn id="10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Picture 54" descr="3d1itaj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5689" y="2236071"/>
            <a:ext cx="1115604" cy="839127"/>
          </a:xfrm>
          <a:prstGeom prst="rect">
            <a:avLst/>
          </a:prstGeom>
          <a:noFill/>
        </p:spPr>
      </p:pic>
      <p:pic>
        <p:nvPicPr>
          <p:cNvPr id="187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699" y="1824486"/>
            <a:ext cx="855594" cy="649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1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Each node is a bucket containing       O(log N) blocks.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9263" y="2455762"/>
            <a:ext cx="457200" cy="403696"/>
            <a:chOff x="3276600" y="2601778"/>
            <a:chExt cx="685800" cy="403696"/>
          </a:xfrm>
        </p:grpSpPr>
        <p:sp>
          <p:nvSpPr>
            <p:cNvPr id="30" name="Rounded Rectangle 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98791" y="2473518"/>
            <a:ext cx="457200" cy="403696"/>
            <a:chOff x="3276600" y="2601778"/>
            <a:chExt cx="685800" cy="403696"/>
          </a:xfrm>
        </p:grpSpPr>
        <p:sp>
          <p:nvSpPr>
            <p:cNvPr id="40" name="Rounded Rectangle 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</p:grpSpPr>
        <p:sp>
          <p:nvSpPr>
            <p:cNvPr id="60" name="Rounded Rectangle 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</p:grpSpPr>
        <p:sp>
          <p:nvSpPr>
            <p:cNvPr id="70" name="Rounded Rectangle 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</p:grpSpPr>
        <p:sp>
          <p:nvSpPr>
            <p:cNvPr id="80" name="Rounded Rectangle 7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75" name="Straight Connector 174"/>
          <p:cNvCxnSpPr>
            <a:stCxn id="91" idx="2"/>
            <a:endCxn id="10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210387" y="2203954"/>
            <a:ext cx="801950" cy="912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5818572" y="3116043"/>
            <a:ext cx="801950" cy="912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ounded Rectangle 275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 block is inserted at the root.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5" name="Rounded Rectangle 194"/>
          <p:cNvSpPr/>
          <p:nvPr/>
        </p:nvSpPr>
        <p:spPr>
          <a:xfrm>
            <a:off x="4343400" y="1445354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8" name="Rounded Rectangle 197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0" name="Rounded Rectangle 199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16" name="Group 215"/>
          <p:cNvGrpSpPr/>
          <p:nvPr/>
        </p:nvGrpSpPr>
        <p:grpSpPr>
          <a:xfrm>
            <a:off x="1169263" y="2455762"/>
            <a:ext cx="457200" cy="403696"/>
            <a:chOff x="3276600" y="2601778"/>
            <a:chExt cx="685800" cy="403696"/>
          </a:xfrm>
        </p:grpSpPr>
        <p:sp>
          <p:nvSpPr>
            <p:cNvPr id="217" name="Rounded Rectangle 21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</p:grpSpPr>
        <p:sp>
          <p:nvSpPr>
            <p:cNvPr id="222" name="Rounded Rectangle 22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5498791" y="2473518"/>
            <a:ext cx="457200" cy="403696"/>
            <a:chOff x="3276600" y="2601778"/>
            <a:chExt cx="685800" cy="403696"/>
          </a:xfrm>
        </p:grpSpPr>
        <p:sp>
          <p:nvSpPr>
            <p:cNvPr id="227" name="Rounded Rectangle 22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9" name="Rounded Rectangle 22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232" name="Rounded Rectangle 23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4" name="Rounded Rectangle 23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237" name="Rounded Rectangle 23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242" name="Rounded Rectangle 24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</p:grpSpPr>
        <p:sp>
          <p:nvSpPr>
            <p:cNvPr id="247" name="Rounded Rectangle 24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252" name="Rounded Rectangle 25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</p:grpSpPr>
        <p:sp>
          <p:nvSpPr>
            <p:cNvPr id="257" name="Rounded Rectangle 25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262" name="Rounded Rectangle 26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</p:grpSpPr>
        <p:sp>
          <p:nvSpPr>
            <p:cNvPr id="267" name="Rounded Rectangle 26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272" name="Rounded Rectangle 27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278" name="Rounded Rectangle 27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283" name="Rounded Rectangle 28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288" name="Rounded Rectangle 28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1" name="Rounded Rectangle 29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293" name="Rounded Rectangle 29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4" name="Rounded Rectangle 29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</p:grpSpPr>
        <p:sp>
          <p:nvSpPr>
            <p:cNvPr id="298" name="Rounded Rectangle 29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303" name="Rounded Rectangle 30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5" name="Rounded Rectangle 30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6" name="Rounded Rectangle 30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308" name="Rounded Rectangle 30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9" name="Rounded Rectangle 30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313" name="Rounded Rectangle 31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318" name="Rounded Rectangle 31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0" name="Rounded Rectangle 31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1" name="Rounded Rectangle 32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323" name="Rounded Rectangle 32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4" name="Rounded Rectangle 32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5" name="Rounded Rectangle 32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6" name="Rounded Rectangle 32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328" name="Rounded Rectangle 32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9" name="Rounded Rectangle 32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0" name="Rounded Rectangle 32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1" name="Rounded Rectangle 33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333" name="Rounded Rectangle 33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4" name="Rounded Rectangle 33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5" name="Rounded Rectangle 33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6" name="Rounded Rectangle 33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338" name="Rounded Rectangle 33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0" name="Rounded Rectangle 33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1" name="Rounded Rectangle 34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343" name="Rounded Rectangle 34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5" name="Rounded Rectangle 34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348" name="Rounded Rectangle 34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9" name="Rounded Rectangle 34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353" name="Rounded Rectangle 35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357" name="Straight Connector 356"/>
          <p:cNvCxnSpPr>
            <a:stCxn id="276" idx="2"/>
            <a:endCxn id="198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>
            <a:endCxn id="200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>
            <a:stCxn id="198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200" idx="2"/>
            <a:endCxn id="228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stCxn id="200" idx="2"/>
            <a:endCxn id="233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220" idx="2"/>
            <a:endCxn id="238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220" idx="2"/>
            <a:endCxn id="243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>
            <a:stCxn id="240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4250985" y="2193522"/>
            <a:ext cx="4317137" cy="1894815"/>
          </a:xfrm>
          <a:prstGeom prst="wedgeRoundRectCallout">
            <a:avLst>
              <a:gd name="adj1" fmla="val -41153"/>
              <a:gd name="adj2" fmla="val -7949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>
                <a:solidFill>
                  <a:schemeClr val="tx1"/>
                </a:solidFill>
              </a:rPr>
              <a:t>Encrypted with private key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Address: 7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Block contents: “ABC…”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Designator: LRRL</a:t>
            </a:r>
          </a:p>
        </p:txBody>
      </p:sp>
    </p:spTree>
    <p:extLst>
      <p:ext uri="{BB962C8B-B14F-4D97-AF65-F5344CB8AC3E}">
        <p14:creationId xmlns:p14="http://schemas.microsoft.com/office/powerpoint/2010/main" val="35255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ounded Rectangle 234"/>
          <p:cNvSpPr/>
          <p:nvPr/>
        </p:nvSpPr>
        <p:spPr>
          <a:xfrm>
            <a:off x="2438400" y="190684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2" name="Rounded Rectangle 231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8" name="Rounded Rectangle 237"/>
          <p:cNvSpPr/>
          <p:nvPr/>
        </p:nvSpPr>
        <p:spPr>
          <a:xfrm>
            <a:off x="6622649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3" name="Rounded Rectangle 232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6" name="Rounded Rectangle 235"/>
          <p:cNvSpPr/>
          <p:nvPr/>
        </p:nvSpPr>
        <p:spPr>
          <a:xfrm>
            <a:off x="2438400" y="190684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9" name="Rounded Rectangle 238"/>
          <p:cNvSpPr/>
          <p:nvPr/>
        </p:nvSpPr>
        <p:spPr>
          <a:xfrm>
            <a:off x="6622649" y="1911458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4" name="Rounded Rectangle 183"/>
          <p:cNvSpPr/>
          <p:nvPr/>
        </p:nvSpPr>
        <p:spPr>
          <a:xfrm>
            <a:off x="2423974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5" name="Rounded Rectangle 184"/>
          <p:cNvSpPr/>
          <p:nvPr/>
        </p:nvSpPr>
        <p:spPr>
          <a:xfrm>
            <a:off x="6626811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1166674" y="2455762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187" name="Rounded Rectangle 18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496202" y="2473518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217" name="Rounded Rectangle 21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750598" y="3376903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222" name="Rounded Rectangle 22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7010400" y="3376903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227" name="Rounded Rectangle 22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9" name="Rounded Rectangle 22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31" name="Rounded Rectangle 230"/>
          <p:cNvSpPr/>
          <p:nvPr/>
        </p:nvSpPr>
        <p:spPr>
          <a:xfrm>
            <a:off x="4340811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shuffle makes room at the top by pushing down blocks.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70" name="Rounded Rectangle 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75" name="Straight Connector 174"/>
          <p:cNvCxnSpPr/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endCxn id="41" idx="0"/>
          </p:cNvCxnSpPr>
          <p:nvPr/>
        </p:nvCxnSpPr>
        <p:spPr>
          <a:xfrm flipH="1">
            <a:off x="5724906" y="2005924"/>
            <a:ext cx="1133094" cy="4687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8836"/>
            <a:ext cx="557074" cy="5180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5274" y="2858836"/>
            <a:ext cx="459789" cy="5180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ounded Rectangle 233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7" name="Rounded Rectangle 236"/>
          <p:cNvSpPr/>
          <p:nvPr/>
        </p:nvSpPr>
        <p:spPr>
          <a:xfrm>
            <a:off x="2438400" y="1905000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7" name="Rounded Rectangle 246"/>
          <p:cNvSpPr/>
          <p:nvPr/>
        </p:nvSpPr>
        <p:spPr>
          <a:xfrm>
            <a:off x="2750598" y="337332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8" name="Rounded Rectangle 247"/>
          <p:cNvSpPr/>
          <p:nvPr/>
        </p:nvSpPr>
        <p:spPr>
          <a:xfrm>
            <a:off x="2750598" y="337332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0" name="Rounded Rectangle 249"/>
          <p:cNvSpPr/>
          <p:nvPr/>
        </p:nvSpPr>
        <p:spPr>
          <a:xfrm>
            <a:off x="7010400" y="338668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1" name="Rounded Rectangle 250"/>
          <p:cNvSpPr/>
          <p:nvPr/>
        </p:nvSpPr>
        <p:spPr>
          <a:xfrm>
            <a:off x="7010400" y="338668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6" name="Rounded Rectangle 245"/>
          <p:cNvSpPr/>
          <p:nvPr/>
        </p:nvSpPr>
        <p:spPr>
          <a:xfrm>
            <a:off x="1167129" y="2454190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41" name="Straight Connector 240"/>
          <p:cNvCxnSpPr/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Rounded Rectangle 241"/>
          <p:cNvSpPr/>
          <p:nvPr/>
        </p:nvSpPr>
        <p:spPr>
          <a:xfrm>
            <a:off x="973660" y="4953000"/>
            <a:ext cx="7431165" cy="76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Selection must be random, unaffected by access pattern.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784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1 L -0.14167 0.08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40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20833 0.0692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3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1.48148E-6 L -0.06076 0.1310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4" grpId="1" animBg="1"/>
      <p:bldP spid="237" grpId="0" animBg="1"/>
      <p:bldP spid="237" grpId="1" animBg="1"/>
      <p:bldP spid="246" grpId="0" animBg="1"/>
      <p:bldP spid="246" grpId="1" animBg="1"/>
      <p:bldP spid="2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ounded Rectangle 234"/>
          <p:cNvSpPr/>
          <p:nvPr/>
        </p:nvSpPr>
        <p:spPr>
          <a:xfrm>
            <a:off x="2438400" y="190684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2" name="Rounded Rectangle 231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8" name="Rounded Rectangle 237"/>
          <p:cNvSpPr/>
          <p:nvPr/>
        </p:nvSpPr>
        <p:spPr>
          <a:xfrm>
            <a:off x="6622649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3" name="Rounded Rectangle 232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6" name="Rounded Rectangle 235"/>
          <p:cNvSpPr/>
          <p:nvPr/>
        </p:nvSpPr>
        <p:spPr>
          <a:xfrm>
            <a:off x="2438400" y="190684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9" name="Rounded Rectangle 238"/>
          <p:cNvSpPr/>
          <p:nvPr/>
        </p:nvSpPr>
        <p:spPr>
          <a:xfrm>
            <a:off x="6622649" y="1911458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4" name="Rounded Rectangle 183"/>
          <p:cNvSpPr/>
          <p:nvPr/>
        </p:nvSpPr>
        <p:spPr>
          <a:xfrm>
            <a:off x="2423974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5" name="Rounded Rectangle 184"/>
          <p:cNvSpPr/>
          <p:nvPr/>
        </p:nvSpPr>
        <p:spPr>
          <a:xfrm>
            <a:off x="6626811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1166674" y="2455762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187" name="Rounded Rectangle 18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496202" y="2473518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217" name="Rounded Rectangle 21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750598" y="3376903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222" name="Rounded Rectangle 22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7010400" y="3376903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227" name="Rounded Rectangle 22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9" name="Rounded Rectangle 22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31" name="Rounded Rectangle 230"/>
          <p:cNvSpPr/>
          <p:nvPr/>
        </p:nvSpPr>
        <p:spPr>
          <a:xfrm>
            <a:off x="4340811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shuffle makes room at the top by pushing down two blocks in each level.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70" name="Rounded Rectangle 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75" name="Straight Connector 174"/>
          <p:cNvCxnSpPr>
            <a:stCxn id="91" idx="2"/>
            <a:endCxn id="10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4906" y="2005924"/>
            <a:ext cx="1133094" cy="4687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8836"/>
            <a:ext cx="557074" cy="5180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5274" y="2858836"/>
            <a:ext cx="459789" cy="5180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973660" y="4953000"/>
            <a:ext cx="7431165" cy="76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Selection must be random, unaffected by access pattern.</a:t>
            </a:r>
            <a:endParaRPr lang="en-US" sz="2400"/>
          </a:p>
        </p:txBody>
      </p:sp>
      <p:sp>
        <p:nvSpPr>
          <p:cNvPr id="247" name="Rounded Rectangle 246"/>
          <p:cNvSpPr/>
          <p:nvPr/>
        </p:nvSpPr>
        <p:spPr>
          <a:xfrm>
            <a:off x="2750598" y="337332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8" name="Rounded Rectangle 247"/>
          <p:cNvSpPr/>
          <p:nvPr/>
        </p:nvSpPr>
        <p:spPr>
          <a:xfrm>
            <a:off x="2750598" y="337332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0" name="Rounded Rectangle 249"/>
          <p:cNvSpPr/>
          <p:nvPr/>
        </p:nvSpPr>
        <p:spPr>
          <a:xfrm>
            <a:off x="7010400" y="338668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1" name="Rounded Rectangle 250"/>
          <p:cNvSpPr/>
          <p:nvPr/>
        </p:nvSpPr>
        <p:spPr>
          <a:xfrm>
            <a:off x="7010400" y="338668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6674" y="2455140"/>
            <a:ext cx="457200" cy="403696"/>
            <a:chOff x="3276600" y="2601778"/>
            <a:chExt cx="685800" cy="4036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46" name="Rounded Rectangle 245"/>
          <p:cNvSpPr/>
          <p:nvPr/>
        </p:nvSpPr>
        <p:spPr>
          <a:xfrm>
            <a:off x="1167129" y="2454190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496306" y="2474652"/>
            <a:ext cx="457200" cy="403696"/>
            <a:chOff x="3276600" y="2601778"/>
            <a:chExt cx="685800" cy="4036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Rounded Rectangle 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0" name="Rounded Rectangle 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0" name="Rounded Rectangle 7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34" name="Rounded Rectangle 233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7" name="Rounded Rectangle 236"/>
          <p:cNvSpPr/>
          <p:nvPr/>
        </p:nvSpPr>
        <p:spPr>
          <a:xfrm>
            <a:off x="2438400" y="1906840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9" name="Rounded Rectangle 248"/>
          <p:cNvSpPr/>
          <p:nvPr/>
        </p:nvSpPr>
        <p:spPr>
          <a:xfrm>
            <a:off x="2750598" y="3381832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0" name="Rounded Rectangle 239"/>
          <p:cNvSpPr/>
          <p:nvPr/>
        </p:nvSpPr>
        <p:spPr>
          <a:xfrm>
            <a:off x="6622649" y="1911458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3" name="Rounded Rectangle 242"/>
          <p:cNvSpPr/>
          <p:nvPr/>
        </p:nvSpPr>
        <p:spPr>
          <a:xfrm>
            <a:off x="5486400" y="2474652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2" name="Rounded Rectangle 251"/>
          <p:cNvSpPr/>
          <p:nvPr/>
        </p:nvSpPr>
        <p:spPr>
          <a:xfrm>
            <a:off x="7010400" y="3395190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1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1 L -0.14167 0.0824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400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20833 0.0692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34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1736 0.07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39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05833 0.1430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71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1.48148E-6 L -0.06076 0.1310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0342 0.1106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55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25 0.1088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91" grpId="0" animBg="1"/>
      <p:bldP spid="246" grpId="0" animBg="1"/>
      <p:bldP spid="246" grpId="1" animBg="1"/>
      <p:bldP spid="234" grpId="0" animBg="1"/>
      <p:bldP spid="234" grpId="1" animBg="1"/>
      <p:bldP spid="237" grpId="0" animBg="1"/>
      <p:bldP spid="237" grpId="1" animBg="1"/>
      <p:bldP spid="249" grpId="0" animBg="1"/>
      <p:bldP spid="249" grpId="1" animBg="1"/>
      <p:bldP spid="240" grpId="0" animBg="1"/>
      <p:bldP spid="240" grpId="1" animBg="1"/>
      <p:bldP spid="243" grpId="0" animBg="1"/>
      <p:bldP spid="243" grpId="1" animBg="1"/>
      <p:bldP spid="252" grpId="0" animBg="1"/>
      <p:bldP spid="25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98368" y="476781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7" name="Group 246"/>
          <p:cNvGrpSpPr/>
          <p:nvPr/>
        </p:nvGrpSpPr>
        <p:grpSpPr>
          <a:xfrm>
            <a:off x="2751826" y="3370052"/>
            <a:ext cx="457200" cy="403696"/>
            <a:chOff x="3276600" y="2601778"/>
            <a:chExt cx="685800" cy="403696"/>
          </a:xfrm>
        </p:grpSpPr>
        <p:sp>
          <p:nvSpPr>
            <p:cNvPr id="248" name="Rounded Rectangle 24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3840080" y="3370052"/>
            <a:ext cx="457200" cy="403696"/>
            <a:chOff x="3276600" y="2601778"/>
            <a:chExt cx="685800" cy="403696"/>
          </a:xfrm>
        </p:grpSpPr>
        <p:sp>
          <p:nvSpPr>
            <p:cNvPr id="253" name="Rounded Rectangle 25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3377244" y="2447026"/>
            <a:ext cx="457200" cy="403696"/>
            <a:chOff x="3276600" y="2601778"/>
            <a:chExt cx="685800" cy="403696"/>
          </a:xfrm>
        </p:grpSpPr>
        <p:sp>
          <p:nvSpPr>
            <p:cNvPr id="232" name="Rounded Rectangle 23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4" name="Rounded Rectangle 23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36" name="Rounded Rectangle 235"/>
          <p:cNvSpPr/>
          <p:nvPr/>
        </p:nvSpPr>
        <p:spPr>
          <a:xfrm>
            <a:off x="3371326" y="2453107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shuffle hides which way the block goes.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9263" y="2455762"/>
            <a:ext cx="457200" cy="403696"/>
            <a:chOff x="3276600" y="2601778"/>
            <a:chExt cx="685800" cy="403696"/>
          </a:xfrm>
        </p:grpSpPr>
        <p:sp>
          <p:nvSpPr>
            <p:cNvPr id="30" name="Rounded Rectangle 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98791" y="2473518"/>
            <a:ext cx="457200" cy="403696"/>
            <a:chOff x="3276600" y="2601778"/>
            <a:chExt cx="685800" cy="403696"/>
          </a:xfrm>
        </p:grpSpPr>
        <p:sp>
          <p:nvSpPr>
            <p:cNvPr id="40" name="Rounded Rectangle 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76800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65054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</p:grpSpPr>
        <p:sp>
          <p:nvSpPr>
            <p:cNvPr id="80" name="Rounded Rectangle 7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75" name="Straight Connector 174"/>
          <p:cNvCxnSpPr>
            <a:stCxn id="91" idx="2"/>
            <a:endCxn id="10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oup 220"/>
          <p:cNvGrpSpPr/>
          <p:nvPr/>
        </p:nvGrpSpPr>
        <p:grpSpPr>
          <a:xfrm>
            <a:off x="1314276" y="5081107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222" name="Rounded Rectangle 22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00" name="Rounded Rectangle 199"/>
          <p:cNvSpPr/>
          <p:nvPr/>
        </p:nvSpPr>
        <p:spPr>
          <a:xfrm>
            <a:off x="3379063" y="2452893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077863" y="5062138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258" name="Rounded Rectangle 25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192937" y="4929721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263" name="Rounded Rectangle 26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</p:grpSpPr>
        <p:sp>
          <p:nvSpPr>
            <p:cNvPr id="60" name="Rounded Rectangle 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</p:grpSpPr>
        <p:sp>
          <p:nvSpPr>
            <p:cNvPr id="70" name="Rounded Rectangle 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3837317" y="3376028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268" name="Rounded Rectangle 26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753733" y="3365222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273" name="Rounded Rectangle 27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6" name="Rounded Rectangle 27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3382880" y="2447955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278" name="Rounded Rectangle 27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297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863" y="2333094"/>
            <a:ext cx="855594" cy="649032"/>
          </a:xfrm>
          <a:prstGeom prst="rect">
            <a:avLst/>
          </a:prstGeom>
          <a:noFill/>
        </p:spPr>
      </p:pic>
      <p:sp>
        <p:nvSpPr>
          <p:cNvPr id="298" name="TextBox 297"/>
          <p:cNvSpPr txBox="1"/>
          <p:nvPr/>
        </p:nvSpPr>
        <p:spPr>
          <a:xfrm>
            <a:off x="3823820" y="28767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23629 0.379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8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23681 0.3583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5937 0.233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16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28629 0.233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2593 L 0.20416 -0.396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1851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2315 L 0.2059 -0.2685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1226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37 L 0.3059 -0.2296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Background:  Binary Tree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smtClean="0"/>
              <a:t>How untrusted storage is organized</a:t>
            </a:r>
          </a:p>
          <a:p>
            <a:r>
              <a:rPr lang="en-US" smtClean="0">
                <a:solidFill>
                  <a:srgbClr val="C00000"/>
                </a:solidFill>
              </a:rPr>
              <a:t>How to look up a block</a:t>
            </a:r>
          </a:p>
          <a:p>
            <a:r>
              <a:rPr lang="en-US"/>
              <a:t>How to move a looked-up block so it’s accessed differently next </a:t>
            </a:r>
            <a:r>
              <a:rPr lang="en-US" smtClean="0"/>
              <a:t>time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71002" y="5181600"/>
            <a:ext cx="3401996" cy="4882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Shi, Chan, Stefanov, Li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block follows the path of its designator.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ounded Rectangle 29"/>
          <p:cNvSpPr/>
          <p:nvPr/>
        </p:nvSpPr>
        <p:spPr>
          <a:xfrm>
            <a:off x="1169264" y="265761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Rounded Rectangle 30"/>
          <p:cNvSpPr/>
          <p:nvPr/>
        </p:nvSpPr>
        <p:spPr>
          <a:xfrm>
            <a:off x="1169264" y="245576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Rounded Rectangle 31"/>
          <p:cNvSpPr/>
          <p:nvPr/>
        </p:nvSpPr>
        <p:spPr>
          <a:xfrm>
            <a:off x="1169264" y="255668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ounded Rectangle 32"/>
          <p:cNvSpPr/>
          <p:nvPr/>
        </p:nvSpPr>
        <p:spPr>
          <a:xfrm>
            <a:off x="1169264" y="275853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Rounded Rectangle 34"/>
          <p:cNvSpPr/>
          <p:nvPr/>
        </p:nvSpPr>
        <p:spPr>
          <a:xfrm>
            <a:off x="3384981" y="264866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Rounded Rectangle 35"/>
          <p:cNvSpPr/>
          <p:nvPr/>
        </p:nvSpPr>
        <p:spPr>
          <a:xfrm>
            <a:off x="3384981" y="244681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Rounded Rectangle 36"/>
          <p:cNvSpPr/>
          <p:nvPr/>
        </p:nvSpPr>
        <p:spPr>
          <a:xfrm>
            <a:off x="3384981" y="254773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Rounded Rectangle 37"/>
          <p:cNvSpPr/>
          <p:nvPr/>
        </p:nvSpPr>
        <p:spPr>
          <a:xfrm>
            <a:off x="3384981" y="274958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Rounded Rectangle 39"/>
          <p:cNvSpPr/>
          <p:nvPr/>
        </p:nvSpPr>
        <p:spPr>
          <a:xfrm>
            <a:off x="5498791" y="267536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Rounded Rectangle 40"/>
          <p:cNvSpPr/>
          <p:nvPr/>
        </p:nvSpPr>
        <p:spPr>
          <a:xfrm>
            <a:off x="5498791" y="247351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5498791" y="257444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Rounded Rectangle 42"/>
          <p:cNvSpPr/>
          <p:nvPr/>
        </p:nvSpPr>
        <p:spPr>
          <a:xfrm>
            <a:off x="5498791" y="277629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00" y="268222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Rounded Rectangle 45"/>
          <p:cNvSpPr/>
          <p:nvPr/>
        </p:nvSpPr>
        <p:spPr>
          <a:xfrm>
            <a:off x="7620000" y="248037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0" y="258130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0" y="2783149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Rounded Rectangle 49"/>
          <p:cNvSpPr/>
          <p:nvPr/>
        </p:nvSpPr>
        <p:spPr>
          <a:xfrm>
            <a:off x="609600" y="357875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609600" y="337690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" y="347782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609600" y="367967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5" name="Rounded Rectangle 54"/>
          <p:cNvSpPr/>
          <p:nvPr/>
        </p:nvSpPr>
        <p:spPr>
          <a:xfrm>
            <a:off x="1626463" y="357875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Rounded Rectangle 55"/>
          <p:cNvSpPr/>
          <p:nvPr/>
        </p:nvSpPr>
        <p:spPr>
          <a:xfrm>
            <a:off x="1626463" y="337690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7" name="Rounded Rectangle 56"/>
          <p:cNvSpPr/>
          <p:nvPr/>
        </p:nvSpPr>
        <p:spPr>
          <a:xfrm>
            <a:off x="1626463" y="347782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8" name="Rounded Rectangle 57"/>
          <p:cNvSpPr/>
          <p:nvPr/>
        </p:nvSpPr>
        <p:spPr>
          <a:xfrm>
            <a:off x="1626463" y="367967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0" name="Rounded Rectangle 59"/>
          <p:cNvSpPr/>
          <p:nvPr/>
        </p:nvSpPr>
        <p:spPr>
          <a:xfrm>
            <a:off x="2753187" y="357875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1" name="Rounded Rectangle 60"/>
          <p:cNvSpPr/>
          <p:nvPr/>
        </p:nvSpPr>
        <p:spPr>
          <a:xfrm>
            <a:off x="2753187" y="337690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2" name="Rounded Rectangle 61"/>
          <p:cNvSpPr/>
          <p:nvPr/>
        </p:nvSpPr>
        <p:spPr>
          <a:xfrm>
            <a:off x="2753187" y="347782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3" name="Rounded Rectangle 62"/>
          <p:cNvSpPr/>
          <p:nvPr/>
        </p:nvSpPr>
        <p:spPr>
          <a:xfrm>
            <a:off x="2753187" y="367967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5" name="Rounded Rectangle 64"/>
          <p:cNvSpPr/>
          <p:nvPr/>
        </p:nvSpPr>
        <p:spPr>
          <a:xfrm>
            <a:off x="4902693" y="357875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6" name="Rounded Rectangle 65"/>
          <p:cNvSpPr/>
          <p:nvPr/>
        </p:nvSpPr>
        <p:spPr>
          <a:xfrm>
            <a:off x="4902693" y="337690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7" name="Rounded Rectangle 66"/>
          <p:cNvSpPr/>
          <p:nvPr/>
        </p:nvSpPr>
        <p:spPr>
          <a:xfrm>
            <a:off x="4902693" y="347782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8" name="Rounded Rectangle 67"/>
          <p:cNvSpPr/>
          <p:nvPr/>
        </p:nvSpPr>
        <p:spPr>
          <a:xfrm>
            <a:off x="4902693" y="367967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3836263" y="357875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1" name="Rounded Rectangle 70"/>
          <p:cNvSpPr/>
          <p:nvPr/>
        </p:nvSpPr>
        <p:spPr>
          <a:xfrm>
            <a:off x="3836263" y="337690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2" name="Rounded Rectangle 71"/>
          <p:cNvSpPr/>
          <p:nvPr/>
        </p:nvSpPr>
        <p:spPr>
          <a:xfrm>
            <a:off x="3836263" y="347782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3" name="Rounded Rectangle 72"/>
          <p:cNvSpPr/>
          <p:nvPr/>
        </p:nvSpPr>
        <p:spPr>
          <a:xfrm>
            <a:off x="3836263" y="367967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Rounded Rectangle 74"/>
          <p:cNvSpPr/>
          <p:nvPr/>
        </p:nvSpPr>
        <p:spPr>
          <a:xfrm>
            <a:off x="5990947" y="357875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6" name="Rounded Rectangle 75"/>
          <p:cNvSpPr/>
          <p:nvPr/>
        </p:nvSpPr>
        <p:spPr>
          <a:xfrm>
            <a:off x="5990947" y="337690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7" name="Rounded Rectangle 76"/>
          <p:cNvSpPr/>
          <p:nvPr/>
        </p:nvSpPr>
        <p:spPr>
          <a:xfrm>
            <a:off x="5990947" y="347782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8" name="Rounded Rectangle 77"/>
          <p:cNvSpPr/>
          <p:nvPr/>
        </p:nvSpPr>
        <p:spPr>
          <a:xfrm>
            <a:off x="5990947" y="367967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0" name="Rounded Rectangle 79"/>
          <p:cNvSpPr/>
          <p:nvPr/>
        </p:nvSpPr>
        <p:spPr>
          <a:xfrm>
            <a:off x="7012989" y="357875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1" name="Rounded Rectangle 80"/>
          <p:cNvSpPr/>
          <p:nvPr/>
        </p:nvSpPr>
        <p:spPr>
          <a:xfrm>
            <a:off x="7012989" y="337690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2" name="Rounded Rectangle 81"/>
          <p:cNvSpPr/>
          <p:nvPr/>
        </p:nvSpPr>
        <p:spPr>
          <a:xfrm>
            <a:off x="7012989" y="347782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3" name="Rounded Rectangle 82"/>
          <p:cNvSpPr/>
          <p:nvPr/>
        </p:nvSpPr>
        <p:spPr>
          <a:xfrm>
            <a:off x="7012989" y="367967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5" name="Rounded Rectangle 84"/>
          <p:cNvSpPr/>
          <p:nvPr/>
        </p:nvSpPr>
        <p:spPr>
          <a:xfrm>
            <a:off x="8077200" y="357875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6" name="Rounded Rectangle 85"/>
          <p:cNvSpPr/>
          <p:nvPr/>
        </p:nvSpPr>
        <p:spPr>
          <a:xfrm>
            <a:off x="8077200" y="337690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7" name="Rounded Rectangle 86"/>
          <p:cNvSpPr/>
          <p:nvPr/>
        </p:nvSpPr>
        <p:spPr>
          <a:xfrm>
            <a:off x="8077200" y="347782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8" name="Rounded Rectangle 87"/>
          <p:cNvSpPr/>
          <p:nvPr/>
        </p:nvSpPr>
        <p:spPr>
          <a:xfrm>
            <a:off x="8077200" y="367967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1" name="Rounded Rectangle 9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5" name="Rounded Rectangle 94"/>
          <p:cNvSpPr/>
          <p:nvPr/>
        </p:nvSpPr>
        <p:spPr>
          <a:xfrm>
            <a:off x="381000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6" name="Rounded Rectangle 95"/>
          <p:cNvSpPr/>
          <p:nvPr/>
        </p:nvSpPr>
        <p:spPr>
          <a:xfrm>
            <a:off x="381000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7" name="Rounded Rectangle 96"/>
          <p:cNvSpPr/>
          <p:nvPr/>
        </p:nvSpPr>
        <p:spPr>
          <a:xfrm>
            <a:off x="381000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8" name="Rounded Rectangle 97"/>
          <p:cNvSpPr/>
          <p:nvPr/>
        </p:nvSpPr>
        <p:spPr>
          <a:xfrm>
            <a:off x="381000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0" name="Rounded Rectangle 99"/>
          <p:cNvSpPr/>
          <p:nvPr/>
        </p:nvSpPr>
        <p:spPr>
          <a:xfrm>
            <a:off x="1421537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1" name="Rounded Rectangle 100"/>
          <p:cNvSpPr/>
          <p:nvPr/>
        </p:nvSpPr>
        <p:spPr>
          <a:xfrm>
            <a:off x="1421537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Rounded Rectangle 101"/>
          <p:cNvSpPr/>
          <p:nvPr/>
        </p:nvSpPr>
        <p:spPr>
          <a:xfrm>
            <a:off x="1421537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3" name="Rounded Rectangle 102"/>
          <p:cNvSpPr/>
          <p:nvPr/>
        </p:nvSpPr>
        <p:spPr>
          <a:xfrm>
            <a:off x="1421537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Rounded Rectangle 104"/>
          <p:cNvSpPr/>
          <p:nvPr/>
        </p:nvSpPr>
        <p:spPr>
          <a:xfrm>
            <a:off x="2488337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6" name="Rounded Rectangle 105"/>
          <p:cNvSpPr/>
          <p:nvPr/>
        </p:nvSpPr>
        <p:spPr>
          <a:xfrm>
            <a:off x="2488337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7" name="Rounded Rectangle 106"/>
          <p:cNvSpPr/>
          <p:nvPr/>
        </p:nvSpPr>
        <p:spPr>
          <a:xfrm>
            <a:off x="2488337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8" name="Rounded Rectangle 107"/>
          <p:cNvSpPr/>
          <p:nvPr/>
        </p:nvSpPr>
        <p:spPr>
          <a:xfrm>
            <a:off x="2488337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0" name="Rounded Rectangle 109"/>
          <p:cNvSpPr/>
          <p:nvPr/>
        </p:nvSpPr>
        <p:spPr>
          <a:xfrm>
            <a:off x="4088537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1" name="Rounded Rectangle 110"/>
          <p:cNvSpPr/>
          <p:nvPr/>
        </p:nvSpPr>
        <p:spPr>
          <a:xfrm>
            <a:off x="4088537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2" name="Rounded Rectangle 111"/>
          <p:cNvSpPr/>
          <p:nvPr/>
        </p:nvSpPr>
        <p:spPr>
          <a:xfrm>
            <a:off x="4088537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3" name="Rounded Rectangle 112"/>
          <p:cNvSpPr/>
          <p:nvPr/>
        </p:nvSpPr>
        <p:spPr>
          <a:xfrm>
            <a:off x="4088537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5" name="Rounded Rectangle 114"/>
          <p:cNvSpPr/>
          <p:nvPr/>
        </p:nvSpPr>
        <p:spPr>
          <a:xfrm>
            <a:off x="3555137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6" name="Rounded Rectangle 115"/>
          <p:cNvSpPr/>
          <p:nvPr/>
        </p:nvSpPr>
        <p:spPr>
          <a:xfrm>
            <a:off x="3555137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7" name="Rounded Rectangle 116"/>
          <p:cNvSpPr/>
          <p:nvPr/>
        </p:nvSpPr>
        <p:spPr>
          <a:xfrm>
            <a:off x="3555137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8" name="Rounded Rectangle 117"/>
          <p:cNvSpPr/>
          <p:nvPr/>
        </p:nvSpPr>
        <p:spPr>
          <a:xfrm>
            <a:off x="3555137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0" name="Rounded Rectangle 119"/>
          <p:cNvSpPr/>
          <p:nvPr/>
        </p:nvSpPr>
        <p:spPr>
          <a:xfrm>
            <a:off x="5181600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1" name="Rounded Rectangle 120"/>
          <p:cNvSpPr/>
          <p:nvPr/>
        </p:nvSpPr>
        <p:spPr>
          <a:xfrm>
            <a:off x="5181600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2" name="Rounded Rectangle 121"/>
          <p:cNvSpPr/>
          <p:nvPr/>
        </p:nvSpPr>
        <p:spPr>
          <a:xfrm>
            <a:off x="5181600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3" name="Rounded Rectangle 122"/>
          <p:cNvSpPr/>
          <p:nvPr/>
        </p:nvSpPr>
        <p:spPr>
          <a:xfrm>
            <a:off x="5181600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5" name="Rounded Rectangle 124"/>
          <p:cNvSpPr/>
          <p:nvPr/>
        </p:nvSpPr>
        <p:spPr>
          <a:xfrm>
            <a:off x="6248400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248400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7" name="Rounded Rectangle 126"/>
          <p:cNvSpPr/>
          <p:nvPr/>
        </p:nvSpPr>
        <p:spPr>
          <a:xfrm>
            <a:off x="6248400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8" name="Rounded Rectangle 127"/>
          <p:cNvSpPr/>
          <p:nvPr/>
        </p:nvSpPr>
        <p:spPr>
          <a:xfrm>
            <a:off x="6248400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0" name="Rounded Rectangle 129"/>
          <p:cNvSpPr/>
          <p:nvPr/>
        </p:nvSpPr>
        <p:spPr>
          <a:xfrm>
            <a:off x="7315200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1" name="Rounded Rectangle 130"/>
          <p:cNvSpPr/>
          <p:nvPr/>
        </p:nvSpPr>
        <p:spPr>
          <a:xfrm>
            <a:off x="7315200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2" name="Rounded Rectangle 131"/>
          <p:cNvSpPr/>
          <p:nvPr/>
        </p:nvSpPr>
        <p:spPr>
          <a:xfrm>
            <a:off x="7315200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3" name="Rounded Rectangle 132"/>
          <p:cNvSpPr/>
          <p:nvPr/>
        </p:nvSpPr>
        <p:spPr>
          <a:xfrm>
            <a:off x="7315200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5" name="Rounded Rectangle 134"/>
          <p:cNvSpPr/>
          <p:nvPr/>
        </p:nvSpPr>
        <p:spPr>
          <a:xfrm>
            <a:off x="888137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6" name="Rounded Rectangle 135"/>
          <p:cNvSpPr/>
          <p:nvPr/>
        </p:nvSpPr>
        <p:spPr>
          <a:xfrm>
            <a:off x="888137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7" name="Rounded Rectangle 136"/>
          <p:cNvSpPr/>
          <p:nvPr/>
        </p:nvSpPr>
        <p:spPr>
          <a:xfrm>
            <a:off x="888137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8" name="Rounded Rectangle 137"/>
          <p:cNvSpPr/>
          <p:nvPr/>
        </p:nvSpPr>
        <p:spPr>
          <a:xfrm>
            <a:off x="888137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0" name="Rounded Rectangle 139"/>
          <p:cNvSpPr/>
          <p:nvPr/>
        </p:nvSpPr>
        <p:spPr>
          <a:xfrm>
            <a:off x="1954937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1954937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2" name="Rounded Rectangle 141"/>
          <p:cNvSpPr/>
          <p:nvPr/>
        </p:nvSpPr>
        <p:spPr>
          <a:xfrm>
            <a:off x="1954937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3" name="Rounded Rectangle 142"/>
          <p:cNvSpPr/>
          <p:nvPr/>
        </p:nvSpPr>
        <p:spPr>
          <a:xfrm>
            <a:off x="1954937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5" name="Rounded Rectangle 144"/>
          <p:cNvSpPr/>
          <p:nvPr/>
        </p:nvSpPr>
        <p:spPr>
          <a:xfrm>
            <a:off x="3005461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3005461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7" name="Rounded Rectangle 146"/>
          <p:cNvSpPr/>
          <p:nvPr/>
        </p:nvSpPr>
        <p:spPr>
          <a:xfrm>
            <a:off x="3005461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8" name="Rounded Rectangle 147"/>
          <p:cNvSpPr/>
          <p:nvPr/>
        </p:nvSpPr>
        <p:spPr>
          <a:xfrm>
            <a:off x="3005461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0" name="Rounded Rectangle 149"/>
          <p:cNvSpPr/>
          <p:nvPr/>
        </p:nvSpPr>
        <p:spPr>
          <a:xfrm>
            <a:off x="4645241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1" name="Rounded Rectangle 150"/>
          <p:cNvSpPr/>
          <p:nvPr/>
        </p:nvSpPr>
        <p:spPr>
          <a:xfrm>
            <a:off x="4645241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2" name="Rounded Rectangle 151"/>
          <p:cNvSpPr/>
          <p:nvPr/>
        </p:nvSpPr>
        <p:spPr>
          <a:xfrm>
            <a:off x="4645241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3" name="Rounded Rectangle 152"/>
          <p:cNvSpPr/>
          <p:nvPr/>
        </p:nvSpPr>
        <p:spPr>
          <a:xfrm>
            <a:off x="4645241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5" name="Rounded Rectangle 154"/>
          <p:cNvSpPr/>
          <p:nvPr/>
        </p:nvSpPr>
        <p:spPr>
          <a:xfrm>
            <a:off x="8382000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6" name="Rounded Rectangle 155"/>
          <p:cNvSpPr/>
          <p:nvPr/>
        </p:nvSpPr>
        <p:spPr>
          <a:xfrm>
            <a:off x="8382000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7" name="Rounded Rectangle 156"/>
          <p:cNvSpPr/>
          <p:nvPr/>
        </p:nvSpPr>
        <p:spPr>
          <a:xfrm>
            <a:off x="8382000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8" name="Rounded Rectangle 157"/>
          <p:cNvSpPr/>
          <p:nvPr/>
        </p:nvSpPr>
        <p:spPr>
          <a:xfrm>
            <a:off x="8382000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0" name="Rounded Rectangle 159"/>
          <p:cNvSpPr/>
          <p:nvPr/>
        </p:nvSpPr>
        <p:spPr>
          <a:xfrm>
            <a:off x="5700204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1" name="Rounded Rectangle 160"/>
          <p:cNvSpPr/>
          <p:nvPr/>
        </p:nvSpPr>
        <p:spPr>
          <a:xfrm>
            <a:off x="5700204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700204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3" name="Rounded Rectangle 162"/>
          <p:cNvSpPr/>
          <p:nvPr/>
        </p:nvSpPr>
        <p:spPr>
          <a:xfrm>
            <a:off x="5700204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5" name="Rounded Rectangle 164"/>
          <p:cNvSpPr/>
          <p:nvPr/>
        </p:nvSpPr>
        <p:spPr>
          <a:xfrm>
            <a:off x="6781800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6" name="Rounded Rectangle 165"/>
          <p:cNvSpPr/>
          <p:nvPr/>
        </p:nvSpPr>
        <p:spPr>
          <a:xfrm>
            <a:off x="6781800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7" name="Rounded Rectangle 166"/>
          <p:cNvSpPr/>
          <p:nvPr/>
        </p:nvSpPr>
        <p:spPr>
          <a:xfrm>
            <a:off x="6781800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8" name="Rounded Rectangle 167"/>
          <p:cNvSpPr/>
          <p:nvPr/>
        </p:nvSpPr>
        <p:spPr>
          <a:xfrm>
            <a:off x="6781800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0" name="Rounded Rectangle 169"/>
          <p:cNvSpPr/>
          <p:nvPr/>
        </p:nvSpPr>
        <p:spPr>
          <a:xfrm>
            <a:off x="7848600" y="4217752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1" name="Rounded Rectangle 170"/>
          <p:cNvSpPr/>
          <p:nvPr/>
        </p:nvSpPr>
        <p:spPr>
          <a:xfrm>
            <a:off x="7848600" y="4015904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2" name="Rounded Rectangle 171"/>
          <p:cNvSpPr/>
          <p:nvPr/>
        </p:nvSpPr>
        <p:spPr>
          <a:xfrm>
            <a:off x="7848600" y="4116828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3" name="Rounded Rectangle 172"/>
          <p:cNvSpPr/>
          <p:nvPr/>
        </p:nvSpPr>
        <p:spPr>
          <a:xfrm>
            <a:off x="7848600" y="4318676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75" name="Straight Connector 174"/>
          <p:cNvCxnSpPr>
            <a:stCxn id="91" idx="2"/>
            <a:endCxn id="10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0" name="Rounded Rectangle 199"/>
          <p:cNvSpPr/>
          <p:nvPr/>
        </p:nvSpPr>
        <p:spPr>
          <a:xfrm>
            <a:off x="4357777" y="1447520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384981" y="140063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652791" y="36796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823820" y="28767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124200" y="19308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8" name="Rounded Rectangular Callout 177"/>
          <p:cNvSpPr/>
          <p:nvPr/>
        </p:nvSpPr>
        <p:spPr>
          <a:xfrm>
            <a:off x="4250985" y="2193522"/>
            <a:ext cx="4317137" cy="1894815"/>
          </a:xfrm>
          <a:prstGeom prst="wedgeRoundRectCallout">
            <a:avLst>
              <a:gd name="adj1" fmla="val -41153"/>
              <a:gd name="adj2" fmla="val -7949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>
                <a:solidFill>
                  <a:schemeClr val="tx1"/>
                </a:solidFill>
              </a:rPr>
              <a:t>Encrypted with private key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Address: 7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Block contents: “ABC…”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Designator: LRRL</a:t>
            </a:r>
          </a:p>
        </p:txBody>
      </p:sp>
    </p:spTree>
    <p:extLst>
      <p:ext uri="{BB962C8B-B14F-4D97-AF65-F5344CB8AC3E}">
        <p14:creationId xmlns:p14="http://schemas.microsoft.com/office/powerpoint/2010/main" val="37821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20833 0.0692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3 0.06921 L -0.10989 0.1592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89 0.15926 L -0.05989 0.303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0" grpId="3" animBg="1"/>
      <p:bldP spid="200" grpId="4" animBg="1"/>
      <p:bldP spid="159" grpId="0"/>
      <p:bldP spid="164" grpId="0"/>
      <p:bldP spid="169" grpId="0"/>
      <p:bldP spid="174" grpId="0"/>
      <p:bldP spid="178" grpId="0" animBg="1"/>
      <p:bldP spid="17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Even if you trust a service provider, you may not trust it to resist attack.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4" name="Picture 4" descr="C:\Users\lorch\AppData\Local\Microsoft\Windows\Temporary Internet Files\Content.IE5\15C5I2IO\MP9003414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09" y="1756980"/>
            <a:ext cx="972158" cy="13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orch\AppData\Local\Microsoft\Windows\Temporary Internet Files\Content.IE5\15C5I2IO\MC9003657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58212"/>
            <a:ext cx="1888236" cy="11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orch\AppData\Local\Microsoft\Windows\Temporary Internet Files\Content.IE5\2PWW12UU\MP9004037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46" y="3733800"/>
            <a:ext cx="1489484" cy="18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0997" y="3098589"/>
            <a:ext cx="91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/>
              <a:t>hackers</a:t>
            </a:r>
            <a:endParaRPr lang="en-US" i="1"/>
          </a:p>
        </p:txBody>
      </p:sp>
      <p:sp>
        <p:nvSpPr>
          <p:cNvPr id="11" name="TextBox 10"/>
          <p:cNvSpPr txBox="1"/>
          <p:nvPr/>
        </p:nvSpPr>
        <p:spPr>
          <a:xfrm>
            <a:off x="5128591" y="3098589"/>
            <a:ext cx="187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/>
              <a:t>bribed employees</a:t>
            </a:r>
            <a:endParaRPr lang="en-US" i="1"/>
          </a:p>
        </p:txBody>
      </p:sp>
      <p:sp>
        <p:nvSpPr>
          <p:cNvPr id="12" name="TextBox 11"/>
          <p:cNvSpPr txBox="1"/>
          <p:nvPr/>
        </p:nvSpPr>
        <p:spPr>
          <a:xfrm>
            <a:off x="2537216" y="5602901"/>
            <a:ext cx="18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/>
              <a:t>rogue employees</a:t>
            </a:r>
            <a:endParaRPr lang="en-US" i="1"/>
          </a:p>
        </p:txBody>
      </p:sp>
      <p:sp>
        <p:nvSpPr>
          <p:cNvPr id="13" name="TextBox 12"/>
          <p:cNvSpPr txBox="1"/>
          <p:nvPr/>
        </p:nvSpPr>
        <p:spPr>
          <a:xfrm>
            <a:off x="5456790" y="5602901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/>
              <a:t>subpoenas</a:t>
            </a:r>
            <a:endParaRPr lang="en-US" i="1"/>
          </a:p>
        </p:txBody>
      </p:sp>
      <p:pic>
        <p:nvPicPr>
          <p:cNvPr id="1026" name="Picture 2" descr="C:\Users\lorch\AppData\Local\Microsoft\Windows\Temporary Internet Files\Content.IE5\Q3AA4TW4\MM90035670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02" y="3975368"/>
            <a:ext cx="1591633" cy="159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trusted device holds a mapping from addresses to designators.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9263" y="2455762"/>
            <a:ext cx="457200" cy="403696"/>
            <a:chOff x="3276600" y="2601778"/>
            <a:chExt cx="685800" cy="403696"/>
          </a:xfrm>
        </p:grpSpPr>
        <p:sp>
          <p:nvSpPr>
            <p:cNvPr id="30" name="Rounded Rectangle 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98791" y="2473518"/>
            <a:ext cx="457200" cy="403696"/>
            <a:chOff x="3276600" y="2601778"/>
            <a:chExt cx="685800" cy="403696"/>
          </a:xfrm>
        </p:grpSpPr>
        <p:sp>
          <p:nvSpPr>
            <p:cNvPr id="40" name="Rounded Rectangle 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</p:grpSpPr>
        <p:sp>
          <p:nvSpPr>
            <p:cNvPr id="60" name="Rounded Rectangle 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70" name="Rounded Rectangle 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</p:grpSpPr>
        <p:sp>
          <p:nvSpPr>
            <p:cNvPr id="80" name="Rounded Rectangle 7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  <a:solidFill>
            <a:srgbClr val="0070C0"/>
          </a:solidFill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75" name="Straight Connector 174"/>
          <p:cNvCxnSpPr>
            <a:stCxn id="91" idx="2"/>
            <a:endCxn id="10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98368" y="476781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03922"/>
              </p:ext>
            </p:extLst>
          </p:nvPr>
        </p:nvGraphicFramePr>
        <p:xfrm>
          <a:off x="2057400" y="4931959"/>
          <a:ext cx="596646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9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LRLR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RRRL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RRRR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RLLR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RLRL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LRRL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LLLL</a:t>
                      </a:r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62339" y="498480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…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268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ounded Rectangle 226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28" name="Group 227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</p:grpSpPr>
        <p:sp>
          <p:nvSpPr>
            <p:cNvPr id="229" name="Rounded Rectangle 228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</p:grpSpPr>
        <p:sp>
          <p:nvSpPr>
            <p:cNvPr id="234" name="Rounded Rectangle 233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38" name="Rounded Rectangle 237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39" name="Group 238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</p:grpSpPr>
        <p:sp>
          <p:nvSpPr>
            <p:cNvPr id="240" name="Rounded Rectangle 2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device uses the designator to find the block at that address.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9263" y="2455762"/>
            <a:ext cx="457200" cy="403696"/>
            <a:chOff x="3276600" y="2601778"/>
            <a:chExt cx="685800" cy="403696"/>
          </a:xfrm>
        </p:grpSpPr>
        <p:sp>
          <p:nvSpPr>
            <p:cNvPr id="30" name="Rounded Rectangle 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98791" y="2473518"/>
            <a:ext cx="457200" cy="403696"/>
            <a:chOff x="3276600" y="2601778"/>
            <a:chExt cx="685800" cy="403696"/>
          </a:xfrm>
        </p:grpSpPr>
        <p:sp>
          <p:nvSpPr>
            <p:cNvPr id="40" name="Rounded Rectangle 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</p:grpSpPr>
        <p:sp>
          <p:nvSpPr>
            <p:cNvPr id="60" name="Rounded Rectangle 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</p:grpSpPr>
        <p:sp>
          <p:nvSpPr>
            <p:cNvPr id="80" name="Rounded Rectangle 7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98368" y="476781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39387"/>
              </p:ext>
            </p:extLst>
          </p:nvPr>
        </p:nvGraphicFramePr>
        <p:xfrm>
          <a:off x="2057400" y="4931959"/>
          <a:ext cx="596646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9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LRLR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RRRL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RRRR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RLLR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RLRL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LRRL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LLLL</a:t>
                      </a:r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62339" y="498480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…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384981" y="140063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652791" y="36796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23820" y="28767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124200" y="19308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1" name="Rounded Rectangle 22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0" name="Rounded Rectangle 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5990947" y="4724401"/>
            <a:ext cx="790853" cy="1143000"/>
          </a:xfrm>
          <a:prstGeom prst="ellipse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Straight Connector 243"/>
          <p:cNvCxnSpPr/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9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34167 0.5481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27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14045 0.4814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240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23681 0.3805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190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28629 0.233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16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25539 0.1516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5" grpId="0"/>
      <p:bldP spid="186" grpId="0"/>
      <p:bldP spid="187" grpId="0"/>
      <p:bldP spid="221" grpId="0" animBg="1"/>
      <p:bldP spid="221" grpId="1" animBg="1"/>
      <p:bldP spid="10" grpId="0" animBg="1"/>
      <p:bldP spid="10" grpId="1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Background:  Binary Tree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smtClean="0"/>
              <a:t>How untrusted storage is organized</a:t>
            </a:r>
          </a:p>
          <a:p>
            <a:r>
              <a:rPr lang="en-US" smtClean="0"/>
              <a:t>How to look up a block</a:t>
            </a:r>
          </a:p>
          <a:p>
            <a:r>
              <a:rPr lang="en-US">
                <a:solidFill>
                  <a:srgbClr val="C00000"/>
                </a:solidFill>
              </a:rPr>
              <a:t>How to move a looked-up block so it’s accessed differently next </a:t>
            </a:r>
            <a:r>
              <a:rPr lang="en-US" smtClean="0">
                <a:solidFill>
                  <a:srgbClr val="C00000"/>
                </a:solidFill>
              </a:rPr>
              <a:t>time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71002" y="5181600"/>
            <a:ext cx="3401996" cy="4882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Shi, Chan, Stefanov, Li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After a block is looked up, it needs to be reinserted with a new designator.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9263" y="2455762"/>
            <a:ext cx="457200" cy="403696"/>
            <a:chOff x="3276600" y="2601778"/>
            <a:chExt cx="685800" cy="403696"/>
          </a:xfrm>
        </p:grpSpPr>
        <p:sp>
          <p:nvSpPr>
            <p:cNvPr id="30" name="Rounded Rectangle 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98791" y="2473518"/>
            <a:ext cx="457200" cy="403696"/>
            <a:chOff x="3276600" y="2601778"/>
            <a:chExt cx="685800" cy="403696"/>
          </a:xfrm>
        </p:grpSpPr>
        <p:sp>
          <p:nvSpPr>
            <p:cNvPr id="40" name="Rounded Rectangle 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</p:grpSpPr>
        <p:sp>
          <p:nvSpPr>
            <p:cNvPr id="60" name="Rounded Rectangle 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0" name="Rounded Rectangle 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</p:grpSpPr>
        <p:sp>
          <p:nvSpPr>
            <p:cNvPr id="80" name="Rounded Rectangle 7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75" name="Straight Connector 174"/>
          <p:cNvCxnSpPr>
            <a:stCxn id="91" idx="2"/>
            <a:endCxn id="10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98368" y="476781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50970"/>
              </p:ext>
            </p:extLst>
          </p:nvPr>
        </p:nvGraphicFramePr>
        <p:xfrm>
          <a:off x="2057400" y="4931959"/>
          <a:ext cx="596646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9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LRLR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RRRL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RRRR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RLLR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RLRL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LRRL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LLLL</a:t>
                      </a:r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62339" y="498480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…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384981" y="140063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652791" y="36796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23820" y="28767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124200" y="19308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3383872" y="2651182"/>
            <a:ext cx="457200" cy="1009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6" name="Rounded Rectangle 195"/>
          <p:cNvSpPr/>
          <p:nvPr/>
        </p:nvSpPr>
        <p:spPr>
          <a:xfrm>
            <a:off x="6035478" y="5302798"/>
            <a:ext cx="670122" cy="38692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RLLR</a:t>
            </a:r>
            <a:endParaRPr lang="en-US" dirty="0"/>
          </a:p>
        </p:txBody>
      </p:sp>
      <p:sp>
        <p:nvSpPr>
          <p:cNvPr id="195" name="Oval 194"/>
          <p:cNvSpPr/>
          <p:nvPr/>
        </p:nvSpPr>
        <p:spPr>
          <a:xfrm>
            <a:off x="3210387" y="2110725"/>
            <a:ext cx="790853" cy="1143000"/>
          </a:xfrm>
          <a:prstGeom prst="ellipse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7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9672" y="2191815"/>
            <a:ext cx="855594" cy="649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6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02 L 0.10486 -0.1768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-9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/>
      <p:bldP spid="188" grpId="2" animBg="1"/>
      <p:bldP spid="196" grpId="0" animBg="1"/>
      <p:bldP spid="195" grpId="1" animBg="1"/>
      <p:bldP spid="195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ounded Rectangle 226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5" name="Rounded Rectangle 194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3384981" y="2452610"/>
            <a:ext cx="457200" cy="403696"/>
            <a:chOff x="3276600" y="2601778"/>
            <a:chExt cx="685800" cy="403696"/>
          </a:xfrm>
        </p:grpSpPr>
        <p:sp>
          <p:nvSpPr>
            <p:cNvPr id="197" name="Rounded Rectangle 19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6" name="Rounded Rectangle 21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841072" y="3383106"/>
            <a:ext cx="457200" cy="403696"/>
            <a:chOff x="3276600" y="2601778"/>
            <a:chExt cx="685800" cy="403696"/>
          </a:xfrm>
        </p:grpSpPr>
        <p:sp>
          <p:nvSpPr>
            <p:cNvPr id="218" name="Rounded Rectangle 21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555137" y="4024953"/>
            <a:ext cx="457200" cy="403696"/>
            <a:chOff x="3276600" y="2601778"/>
            <a:chExt cx="685800" cy="403696"/>
          </a:xfrm>
        </p:grpSpPr>
        <p:sp>
          <p:nvSpPr>
            <p:cNvPr id="223" name="Rounded Rectangle 22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98368" y="476781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 oblivious insert necessitates         re-encrypting all entries on path.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9263" y="2455762"/>
            <a:ext cx="457200" cy="403696"/>
            <a:chOff x="3276600" y="2601778"/>
            <a:chExt cx="685800" cy="403696"/>
          </a:xfrm>
        </p:grpSpPr>
        <p:sp>
          <p:nvSpPr>
            <p:cNvPr id="30" name="Rounded Rectangle 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98791" y="2473518"/>
            <a:ext cx="457200" cy="403696"/>
            <a:chOff x="3276600" y="2601778"/>
            <a:chExt cx="685800" cy="403696"/>
          </a:xfrm>
        </p:grpSpPr>
        <p:sp>
          <p:nvSpPr>
            <p:cNvPr id="40" name="Rounded Rectangle 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</p:grpSpPr>
        <p:sp>
          <p:nvSpPr>
            <p:cNvPr id="60" name="Rounded Rectangle 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0" name="Rounded Rectangle 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</p:grpSpPr>
        <p:sp>
          <p:nvSpPr>
            <p:cNvPr id="80" name="Rounded Rectangle 7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75" name="Straight Connector 174"/>
          <p:cNvCxnSpPr>
            <a:stCxn id="91" idx="2"/>
            <a:endCxn id="10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672"/>
              </p:ext>
            </p:extLst>
          </p:nvPr>
        </p:nvGraphicFramePr>
        <p:xfrm>
          <a:off x="2057400" y="4931959"/>
          <a:ext cx="596646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9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LRLR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RRRL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RRRR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RLLR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RLRL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LRRL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LLLL</a:t>
                      </a:r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62339" y="498480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…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384981" y="140063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652791" y="36796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23820" y="28767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124200" y="19308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5833 0.544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2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14878 0.4703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3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25347 0.3805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190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29462 0.2560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28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28038 0.1516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ounded Rectangle 226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5" name="Rounded Rectangle 194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3384981" y="2452610"/>
            <a:ext cx="457200" cy="403696"/>
            <a:chOff x="3276600" y="2601778"/>
            <a:chExt cx="685800" cy="403696"/>
          </a:xfrm>
        </p:grpSpPr>
        <p:sp>
          <p:nvSpPr>
            <p:cNvPr id="197" name="Rounded Rectangle 19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6" name="Rounded Rectangle 21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841072" y="3383106"/>
            <a:ext cx="457200" cy="403696"/>
            <a:chOff x="3276600" y="2601778"/>
            <a:chExt cx="685800" cy="403696"/>
          </a:xfrm>
        </p:grpSpPr>
        <p:sp>
          <p:nvSpPr>
            <p:cNvPr id="218" name="Rounded Rectangle 217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555137" y="4024953"/>
            <a:ext cx="457200" cy="403696"/>
            <a:chOff x="3276600" y="2601778"/>
            <a:chExt cx="685800" cy="403696"/>
          </a:xfrm>
        </p:grpSpPr>
        <p:sp>
          <p:nvSpPr>
            <p:cNvPr id="223" name="Rounded Rectangle 222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98368" y="476781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 oblivious insert necessitates         re-encrypting all entries on path.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9263" y="2455762"/>
            <a:ext cx="457200" cy="403696"/>
            <a:chOff x="3276600" y="2601778"/>
            <a:chExt cx="685800" cy="403696"/>
          </a:xfrm>
        </p:grpSpPr>
        <p:sp>
          <p:nvSpPr>
            <p:cNvPr id="30" name="Rounded Rectangle 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98791" y="2473518"/>
            <a:ext cx="457200" cy="403696"/>
            <a:chOff x="3276600" y="2601778"/>
            <a:chExt cx="685800" cy="403696"/>
          </a:xfrm>
        </p:grpSpPr>
        <p:sp>
          <p:nvSpPr>
            <p:cNvPr id="40" name="Rounded Rectangle 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</p:grpSpPr>
        <p:sp>
          <p:nvSpPr>
            <p:cNvPr id="60" name="Rounded Rectangle 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36263" y="3376903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70" name="Rounded Rectangle 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</p:grpSpPr>
        <p:sp>
          <p:nvSpPr>
            <p:cNvPr id="80" name="Rounded Rectangle 7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75" name="Straight Connector 174"/>
          <p:cNvCxnSpPr>
            <a:stCxn id="91" idx="2"/>
            <a:endCxn id="10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80223"/>
              </p:ext>
            </p:extLst>
          </p:nvPr>
        </p:nvGraphicFramePr>
        <p:xfrm>
          <a:off x="2057400" y="4931959"/>
          <a:ext cx="596646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  <a:gridCol w="662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9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LRLR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RRRL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RRRR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RLLR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RLRL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LRRL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LLRR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LLLL</a:t>
                      </a:r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62339" y="498480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…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384981" y="140063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652791" y="36796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23820" y="28767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124200" y="19308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6035478" y="5302798"/>
            <a:ext cx="670122" cy="38692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RLLR</a:t>
            </a:r>
            <a:endParaRPr lang="en-US" dirty="0"/>
          </a:p>
        </p:txBody>
      </p:sp>
      <p:sp>
        <p:nvSpPr>
          <p:cNvPr id="228" name="Rounded Rectangle 227"/>
          <p:cNvSpPr/>
          <p:nvPr/>
        </p:nvSpPr>
        <p:spPr>
          <a:xfrm>
            <a:off x="1116737" y="5229424"/>
            <a:ext cx="457200" cy="10092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34" name="Group 233"/>
          <p:cNvGrpSpPr/>
          <p:nvPr/>
        </p:nvGrpSpPr>
        <p:grpSpPr>
          <a:xfrm>
            <a:off x="1104750" y="5069420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235" name="Rounded Rectangle 2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39" name="Rounded Rectangle 238"/>
          <p:cNvSpPr/>
          <p:nvPr/>
        </p:nvSpPr>
        <p:spPr>
          <a:xfrm>
            <a:off x="980974" y="5118332"/>
            <a:ext cx="457200" cy="10092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6" name="Group 245"/>
          <p:cNvGrpSpPr/>
          <p:nvPr/>
        </p:nvGrpSpPr>
        <p:grpSpPr>
          <a:xfrm>
            <a:off x="1129498" y="5042773"/>
            <a:ext cx="457200" cy="403696"/>
            <a:chOff x="3276600" y="2601778"/>
            <a:chExt cx="685800" cy="403696"/>
          </a:xfrm>
          <a:solidFill>
            <a:srgbClr val="00B050"/>
          </a:solidFill>
        </p:grpSpPr>
        <p:sp>
          <p:nvSpPr>
            <p:cNvPr id="247" name="Rounded Rectangle 246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129498" y="5045409"/>
            <a:ext cx="457200" cy="478169"/>
            <a:chOff x="3276600" y="2601778"/>
            <a:chExt cx="685800" cy="478169"/>
          </a:xfrm>
          <a:solidFill>
            <a:srgbClr val="00B050"/>
          </a:solidFill>
        </p:grpSpPr>
        <p:sp>
          <p:nvSpPr>
            <p:cNvPr id="252" name="Rounded Rectangle 251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3276600" y="2979023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73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35295 -0.547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-2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15104 -0.4648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23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5417 -0.3796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189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0989 -0.25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1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26823 -0.1592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3" animBg="1"/>
      <p:bldP spid="91" grpId="3" animBg="1"/>
      <p:bldP spid="228" grpId="0" animBg="1"/>
      <p:bldP spid="228" grpId="1" animBg="1"/>
      <p:bldP spid="239" grpId="0" animBg="1"/>
      <p:bldP spid="23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Background on oblivious RAM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Design of Shroud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Contributions of Shroud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56289"/>
              </p:ext>
            </p:extLst>
          </p:nvPr>
        </p:nvGraphicFramePr>
        <p:xfrm>
          <a:off x="495300" y="1432113"/>
          <a:ext cx="8153400" cy="443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62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Challenge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Approach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Result</a:t>
                      </a:r>
                      <a:endParaRPr lang="en-US" sz="2000"/>
                    </a:p>
                  </a:txBody>
                  <a:tcPr/>
                </a:tc>
              </a:tr>
              <a:tr h="83686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Oblivious RAM algorithms are slow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Adapt Binary Tree algorithm to enable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massive parallelism</a:t>
                      </a:r>
                      <a:endParaRPr lang="en-US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Worst-case access time goes from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days to seconds</a:t>
                      </a:r>
                      <a:endParaRPr lang="en-US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83686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Inter-device communication reveals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information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Use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deterministic </a:t>
                      </a:r>
                      <a:r>
                        <a:rPr lang="en-US" sz="1800" baseline="0" smtClean="0">
                          <a:solidFill>
                            <a:srgbClr val="C00000"/>
                          </a:solidFill>
                        </a:rPr>
                        <a:t>communication 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schedule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Privacy preserved</a:t>
                      </a:r>
                      <a:r>
                        <a:rPr lang="en-US" sz="1800" smtClean="0"/>
                        <a:t> despite parallelism</a:t>
                      </a:r>
                      <a:endParaRPr lang="en-US" sz="1800"/>
                    </a:p>
                  </a:txBody>
                  <a:tcPr anchor="ctr"/>
                </a:tc>
              </a:tr>
              <a:tr h="655767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Data aggregation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creates bandwidth</a:t>
                      </a:r>
                      <a:r>
                        <a:rPr lang="en-US" sz="1800" baseline="0" smtClean="0"/>
                        <a:t> bottleneck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Leverage cryptography with</a:t>
                      </a:r>
                      <a:r>
                        <a:rPr lang="en-US" sz="1800" b="1" i="1" smtClean="0"/>
                        <a:t> </a:t>
                      </a:r>
                      <a:r>
                        <a:rPr lang="en-US" sz="1800" b="0" i="0" smtClean="0">
                          <a:solidFill>
                            <a:srgbClr val="C00000"/>
                          </a:solidFill>
                        </a:rPr>
                        <a:t>oblivious</a:t>
                      </a:r>
                      <a:r>
                        <a:rPr lang="en-US" sz="1800" b="0" i="0" baseline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0" i="0" smtClean="0">
                          <a:solidFill>
                            <a:srgbClr val="C00000"/>
                          </a:solidFill>
                        </a:rPr>
                        <a:t>aggregation</a:t>
                      </a:r>
                      <a:endParaRPr lang="en-US" sz="1800" b="0" i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I/O time reduced </a:t>
                      </a:r>
                      <a:r>
                        <a:rPr lang="en-US" sz="1800" smtClean="0"/>
                        <a:t>by a</a:t>
                      </a:r>
                      <a:r>
                        <a:rPr lang="en-US" sz="1800" baseline="0" smtClean="0"/>
                        <a:t> factor of two or more</a:t>
                      </a:r>
                      <a:endParaRPr lang="en-US" sz="1800" b="1" i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With</a:t>
                      </a:r>
                      <a:r>
                        <a:rPr lang="en-US" sz="1800" baseline="0" dirty="0" smtClean="0"/>
                        <a:t> many components, failures are frequent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deterministic</a:t>
                      </a:r>
                      <a:r>
                        <a:rPr lang="en-US" sz="1800" baseline="0" dirty="0" smtClean="0"/>
                        <a:t> operations and replication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Fault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tolerance</a:t>
                      </a:r>
                    </a:p>
                  </a:txBody>
                  <a:tcPr anchor="ctr"/>
                </a:tc>
              </a:tr>
              <a:tr h="5858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Binary Tree algorithm assumes honest-but-curious</a:t>
                      </a:r>
                      <a:r>
                        <a:rPr lang="en-US" sz="1800" baseline="0" dirty="0" smtClean="0"/>
                        <a:t> adversary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Merkle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trees</a:t>
                      </a:r>
                      <a:r>
                        <a:rPr lang="en-US" sz="1800" dirty="0" smtClean="0"/>
                        <a:t> to efficiently</a:t>
                      </a:r>
                      <a:r>
                        <a:rPr lang="en-US" sz="1800" baseline="0" dirty="0" smtClean="0"/>
                        <a:t> attest to states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Can tolerate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Byzantine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 dirty="0" smtClean="0"/>
                        <a:t>malicious adversary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1000" y="1828800"/>
            <a:ext cx="8382000" cy="9144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cards offer massive parallelism cheaply.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" name="Picture 54" descr="3d1itaj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3200" y="2899369"/>
            <a:ext cx="1717200" cy="1291631"/>
          </a:xfrm>
          <a:prstGeom prst="rect">
            <a:avLst/>
          </a:prstGeom>
          <a:noFill/>
        </p:spPr>
      </p:pic>
      <p:pic>
        <p:nvPicPr>
          <p:cNvPr id="11" name="Picture 54" descr="3d1itaj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600" y="3051769"/>
            <a:ext cx="1717200" cy="1291631"/>
          </a:xfrm>
          <a:prstGeom prst="rect">
            <a:avLst/>
          </a:prstGeom>
          <a:noFill/>
        </p:spPr>
      </p:pic>
      <p:pic>
        <p:nvPicPr>
          <p:cNvPr id="12" name="Picture 54" descr="3d1itaj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8000" y="3204169"/>
            <a:ext cx="1717200" cy="1291631"/>
          </a:xfrm>
          <a:prstGeom prst="rect">
            <a:avLst/>
          </a:prstGeom>
          <a:noFill/>
        </p:spPr>
      </p:pic>
      <p:pic>
        <p:nvPicPr>
          <p:cNvPr id="13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8000" y="2358116"/>
            <a:ext cx="1352138" cy="102569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00" y="2105195"/>
            <a:ext cx="2311111" cy="23111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00" y="2257595"/>
            <a:ext cx="2311111" cy="23111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00" y="2409995"/>
            <a:ext cx="2311111" cy="23111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00" y="2562395"/>
            <a:ext cx="2311111" cy="23111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00" y="2714795"/>
            <a:ext cx="2311111" cy="23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3555137" y="4015904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15" name="Rounded Rectangle 11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321183" y="4423910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969772" y="442391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623482" y="442391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260136" y="4423909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899519" y="442391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548108" y="442391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201818" y="4423913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144754" y="5121645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796601" y="5121646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445190" y="512164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98900" y="512164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733319" y="51350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375009" y="510971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028719" y="510971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Lookup can be parallelized.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26563" y="19050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629400" y="1905000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9263" y="2455762"/>
            <a:ext cx="457200" cy="403696"/>
            <a:chOff x="3276600" y="2601778"/>
            <a:chExt cx="685800" cy="403696"/>
          </a:xfrm>
        </p:grpSpPr>
        <p:sp>
          <p:nvSpPr>
            <p:cNvPr id="30" name="Rounded Rectangle 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4981" y="2446812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98791" y="2473518"/>
            <a:ext cx="457200" cy="403696"/>
            <a:chOff x="3276600" y="2601778"/>
            <a:chExt cx="685800" cy="403696"/>
          </a:xfrm>
        </p:grpSpPr>
        <p:sp>
          <p:nvSpPr>
            <p:cNvPr id="40" name="Rounded Rectangle 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0" y="2480377"/>
            <a:ext cx="457200" cy="403696"/>
            <a:chOff x="3276600" y="2601778"/>
            <a:chExt cx="685800" cy="403696"/>
          </a:xfrm>
        </p:grpSpPr>
        <p:sp>
          <p:nvSpPr>
            <p:cNvPr id="45" name="Rounded Rectangle 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" y="3376903"/>
            <a:ext cx="457200" cy="403696"/>
            <a:chOff x="3276600" y="2601778"/>
            <a:chExt cx="685800" cy="403696"/>
          </a:xfrm>
        </p:grpSpPr>
        <p:sp>
          <p:nvSpPr>
            <p:cNvPr id="50" name="Rounded Rectangle 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26463" y="3376903"/>
            <a:ext cx="457200" cy="403696"/>
            <a:chOff x="3276600" y="2601778"/>
            <a:chExt cx="685800" cy="403696"/>
          </a:xfrm>
        </p:grpSpPr>
        <p:sp>
          <p:nvSpPr>
            <p:cNvPr id="55" name="Rounded Rectangle 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53187" y="3376903"/>
            <a:ext cx="457200" cy="403696"/>
            <a:chOff x="3276600" y="2601778"/>
            <a:chExt cx="685800" cy="403696"/>
          </a:xfrm>
        </p:grpSpPr>
        <p:sp>
          <p:nvSpPr>
            <p:cNvPr id="60" name="Rounded Rectangle 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2693" y="3376903"/>
            <a:ext cx="457200" cy="403696"/>
            <a:chOff x="3276600" y="2601778"/>
            <a:chExt cx="685800" cy="403696"/>
          </a:xfrm>
        </p:grpSpPr>
        <p:sp>
          <p:nvSpPr>
            <p:cNvPr id="65" name="Rounded Rectangle 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0947" y="3376903"/>
            <a:ext cx="457200" cy="403696"/>
            <a:chOff x="3276600" y="2601778"/>
            <a:chExt cx="685800" cy="403696"/>
          </a:xfrm>
        </p:grpSpPr>
        <p:sp>
          <p:nvSpPr>
            <p:cNvPr id="75" name="Rounded Rectangle 7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2989" y="3376903"/>
            <a:ext cx="457200" cy="403696"/>
            <a:chOff x="3276600" y="2601778"/>
            <a:chExt cx="685800" cy="403696"/>
          </a:xfrm>
        </p:grpSpPr>
        <p:sp>
          <p:nvSpPr>
            <p:cNvPr id="80" name="Rounded Rectangle 7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7200" y="3376903"/>
            <a:ext cx="457200" cy="403696"/>
            <a:chOff x="3276600" y="2601778"/>
            <a:chExt cx="685800" cy="403696"/>
          </a:xfrm>
        </p:grpSpPr>
        <p:sp>
          <p:nvSpPr>
            <p:cNvPr id="85" name="Rounded Rectangle 8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4343400" y="14478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81000" y="4015904"/>
            <a:ext cx="457200" cy="403696"/>
            <a:chOff x="3276600" y="2601778"/>
            <a:chExt cx="685800" cy="403696"/>
          </a:xfrm>
        </p:grpSpPr>
        <p:sp>
          <p:nvSpPr>
            <p:cNvPr id="95" name="Rounded Rectangle 9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21537" y="4015904"/>
            <a:ext cx="457200" cy="403696"/>
            <a:chOff x="3276600" y="2601778"/>
            <a:chExt cx="685800" cy="403696"/>
          </a:xfrm>
        </p:grpSpPr>
        <p:sp>
          <p:nvSpPr>
            <p:cNvPr id="100" name="Rounded Rectangle 9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88337" y="4015904"/>
            <a:ext cx="457200" cy="403696"/>
            <a:chOff x="3276600" y="2601778"/>
            <a:chExt cx="685800" cy="403696"/>
          </a:xfrm>
        </p:grpSpPr>
        <p:sp>
          <p:nvSpPr>
            <p:cNvPr id="105" name="Rounded Rectangle 10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88537" y="4015904"/>
            <a:ext cx="457200" cy="403696"/>
            <a:chOff x="3276600" y="2601778"/>
            <a:chExt cx="685800" cy="403696"/>
          </a:xfrm>
        </p:grpSpPr>
        <p:sp>
          <p:nvSpPr>
            <p:cNvPr id="110" name="Rounded Rectangle 10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81600" y="4015904"/>
            <a:ext cx="457200" cy="403696"/>
            <a:chOff x="3276600" y="2601778"/>
            <a:chExt cx="685800" cy="403696"/>
          </a:xfrm>
        </p:grpSpPr>
        <p:sp>
          <p:nvSpPr>
            <p:cNvPr id="120" name="Rounded Rectangle 11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48400" y="4015904"/>
            <a:ext cx="457200" cy="403696"/>
            <a:chOff x="3276600" y="2601778"/>
            <a:chExt cx="685800" cy="403696"/>
          </a:xfrm>
        </p:grpSpPr>
        <p:sp>
          <p:nvSpPr>
            <p:cNvPr id="125" name="Rounded Rectangle 1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15200" y="4015904"/>
            <a:ext cx="457200" cy="403696"/>
            <a:chOff x="3276600" y="2601778"/>
            <a:chExt cx="685800" cy="403696"/>
          </a:xfrm>
        </p:grpSpPr>
        <p:sp>
          <p:nvSpPr>
            <p:cNvPr id="130" name="Rounded Rectangle 12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8137" y="4015904"/>
            <a:ext cx="457200" cy="403696"/>
            <a:chOff x="3276600" y="2601778"/>
            <a:chExt cx="685800" cy="403696"/>
          </a:xfrm>
        </p:grpSpPr>
        <p:sp>
          <p:nvSpPr>
            <p:cNvPr id="135" name="Rounded Rectangle 13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54937" y="4015904"/>
            <a:ext cx="457200" cy="403696"/>
            <a:chOff x="3276600" y="2601778"/>
            <a:chExt cx="685800" cy="403696"/>
          </a:xfrm>
        </p:grpSpPr>
        <p:sp>
          <p:nvSpPr>
            <p:cNvPr id="140" name="Rounded Rectangle 13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05461" y="4015904"/>
            <a:ext cx="457200" cy="403696"/>
            <a:chOff x="3276600" y="2601778"/>
            <a:chExt cx="685800" cy="403696"/>
          </a:xfrm>
        </p:grpSpPr>
        <p:sp>
          <p:nvSpPr>
            <p:cNvPr id="145" name="Rounded Rectangle 14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645241" y="4015904"/>
            <a:ext cx="457200" cy="403696"/>
            <a:chOff x="3276600" y="2601778"/>
            <a:chExt cx="685800" cy="403696"/>
          </a:xfrm>
        </p:grpSpPr>
        <p:sp>
          <p:nvSpPr>
            <p:cNvPr id="150" name="Rounded Rectangle 14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0" y="4015904"/>
            <a:ext cx="457200" cy="403696"/>
            <a:chOff x="3276600" y="2601778"/>
            <a:chExt cx="685800" cy="403696"/>
          </a:xfrm>
        </p:grpSpPr>
        <p:sp>
          <p:nvSpPr>
            <p:cNvPr id="155" name="Rounded Rectangle 15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700204" y="4015904"/>
            <a:ext cx="457200" cy="403696"/>
            <a:chOff x="3276600" y="2601778"/>
            <a:chExt cx="685800" cy="403696"/>
          </a:xfrm>
        </p:grpSpPr>
        <p:sp>
          <p:nvSpPr>
            <p:cNvPr id="160" name="Rounded Rectangle 15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81800" y="4015904"/>
            <a:ext cx="457200" cy="403696"/>
            <a:chOff x="3276600" y="2601778"/>
            <a:chExt cx="685800" cy="403696"/>
          </a:xfrm>
        </p:grpSpPr>
        <p:sp>
          <p:nvSpPr>
            <p:cNvPr id="165" name="Rounded Rectangle 16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48600" y="4015904"/>
            <a:ext cx="457200" cy="403696"/>
            <a:chOff x="3276600" y="2601778"/>
            <a:chExt cx="685800" cy="403696"/>
          </a:xfrm>
        </p:grpSpPr>
        <p:sp>
          <p:nvSpPr>
            <p:cNvPr id="170" name="Rounded Rectangle 169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175" name="Straight Connector 174"/>
          <p:cNvCxnSpPr>
            <a:stCxn id="91" idx="2"/>
            <a:endCxn id="10" idx="0"/>
          </p:cNvCxnSpPr>
          <p:nvPr/>
        </p:nvCxnSpPr>
        <p:spPr>
          <a:xfrm flipH="1">
            <a:off x="2655163" y="1548724"/>
            <a:ext cx="1916837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26" idx="0"/>
          </p:cNvCxnSpPr>
          <p:nvPr/>
        </p:nvCxnSpPr>
        <p:spPr>
          <a:xfrm>
            <a:off x="4591974" y="1548724"/>
            <a:ext cx="2266026" cy="356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0" idx="2"/>
          </p:cNvCxnSpPr>
          <p:nvPr/>
        </p:nvCxnSpPr>
        <p:spPr>
          <a:xfrm flipH="1">
            <a:off x="1626464" y="2005924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6" idx="2"/>
            <a:endCxn id="41" idx="0"/>
          </p:cNvCxnSpPr>
          <p:nvPr/>
        </p:nvCxnSpPr>
        <p:spPr>
          <a:xfrm flipH="1">
            <a:off x="5727391" y="2005924"/>
            <a:ext cx="1130609" cy="46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6" idx="2"/>
            <a:endCxn id="46" idx="0"/>
          </p:cNvCxnSpPr>
          <p:nvPr/>
        </p:nvCxnSpPr>
        <p:spPr>
          <a:xfrm>
            <a:off x="6858000" y="2005924"/>
            <a:ext cx="990600" cy="4744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24092" y="1989237"/>
            <a:ext cx="1028699" cy="429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33" idx="2"/>
            <a:endCxn id="51" idx="0"/>
          </p:cNvCxnSpPr>
          <p:nvPr/>
        </p:nvCxnSpPr>
        <p:spPr>
          <a:xfrm flipH="1">
            <a:off x="838200" y="2859458"/>
            <a:ext cx="559663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33" idx="2"/>
            <a:endCxn id="56" idx="0"/>
          </p:cNvCxnSpPr>
          <p:nvPr/>
        </p:nvCxnSpPr>
        <p:spPr>
          <a:xfrm>
            <a:off x="1397863" y="2859458"/>
            <a:ext cx="457200" cy="517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52809" y="2884073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612472" y="2884073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145534" y="2877214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705197" y="2877214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264892" y="2908960"/>
            <a:ext cx="559663" cy="463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824555" y="2908960"/>
            <a:ext cx="457200" cy="478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3" idx="2"/>
          </p:cNvCxnSpPr>
          <p:nvPr/>
        </p:nvCxnSpPr>
        <p:spPr>
          <a:xfrm flipH="1">
            <a:off x="546902" y="3780599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38200" y="3768918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1627204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8502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6670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582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3810000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101298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4800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91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9436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2348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934200" y="3798985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25498" y="3787304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028004" y="3780271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19302" y="3768590"/>
            <a:ext cx="291298" cy="235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84981" y="140063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652791" y="36796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23820" y="28767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124200" y="19308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4343400" y="1416734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24" name="Group 223"/>
          <p:cNvGrpSpPr/>
          <p:nvPr/>
        </p:nvGrpSpPr>
        <p:grpSpPr>
          <a:xfrm>
            <a:off x="3843628" y="3326441"/>
            <a:ext cx="457200" cy="403696"/>
            <a:chOff x="3276600" y="2601778"/>
            <a:chExt cx="685800" cy="4036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5" name="Rounded Rectangle 224"/>
            <p:cNvSpPr/>
            <p:nvPr/>
          </p:nvSpPr>
          <p:spPr>
            <a:xfrm>
              <a:off x="3276600" y="2803626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3276600" y="2601778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3276600" y="2702702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3276600" y="2904550"/>
              <a:ext cx="685800" cy="1009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34" name="Rounded Rectangle 233"/>
          <p:cNvSpPr/>
          <p:nvPr/>
        </p:nvSpPr>
        <p:spPr>
          <a:xfrm>
            <a:off x="3376068" y="2455762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5" name="Rounded Rectangle 234"/>
          <p:cNvSpPr/>
          <p:nvPr/>
        </p:nvSpPr>
        <p:spPr>
          <a:xfrm>
            <a:off x="3376068" y="255367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6" name="Rounded Rectangle 235"/>
          <p:cNvSpPr/>
          <p:nvPr/>
        </p:nvSpPr>
        <p:spPr>
          <a:xfrm>
            <a:off x="3384981" y="267524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7" name="Rounded Rectangle 236"/>
          <p:cNvSpPr/>
          <p:nvPr/>
        </p:nvSpPr>
        <p:spPr>
          <a:xfrm>
            <a:off x="3371123" y="2798721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6" name="Rounded Rectangle 245"/>
          <p:cNvSpPr/>
          <p:nvPr/>
        </p:nvSpPr>
        <p:spPr>
          <a:xfrm>
            <a:off x="3859937" y="3322439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1" name="Rounded Rectangle 250"/>
          <p:cNvSpPr/>
          <p:nvPr/>
        </p:nvSpPr>
        <p:spPr>
          <a:xfrm>
            <a:off x="3844504" y="34290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2" name="Rounded Rectangle 261"/>
          <p:cNvSpPr/>
          <p:nvPr/>
        </p:nvSpPr>
        <p:spPr>
          <a:xfrm>
            <a:off x="3860322" y="3556676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3" name="Rounded Rectangle 262"/>
          <p:cNvSpPr/>
          <p:nvPr/>
        </p:nvSpPr>
        <p:spPr>
          <a:xfrm>
            <a:off x="3860322" y="3632876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4" name="Rounded Rectangle 263"/>
          <p:cNvSpPr/>
          <p:nvPr/>
        </p:nvSpPr>
        <p:spPr>
          <a:xfrm>
            <a:off x="3555522" y="4013876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5" name="Rounded Rectangle 264"/>
          <p:cNvSpPr/>
          <p:nvPr/>
        </p:nvSpPr>
        <p:spPr>
          <a:xfrm>
            <a:off x="3555522" y="41148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6" name="Rounded Rectangle 265"/>
          <p:cNvSpPr/>
          <p:nvPr/>
        </p:nvSpPr>
        <p:spPr>
          <a:xfrm>
            <a:off x="3546896" y="4225224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7" name="Rounded Rectangle 266"/>
          <p:cNvSpPr/>
          <p:nvPr/>
        </p:nvSpPr>
        <p:spPr>
          <a:xfrm>
            <a:off x="3555522" y="4334774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8" name="Rounded Rectangle 267"/>
          <p:cNvSpPr/>
          <p:nvPr/>
        </p:nvSpPr>
        <p:spPr>
          <a:xfrm>
            <a:off x="2426563" y="190283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1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21962 0.2305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1152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8333 0.4972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86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1094 0.3567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78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6336 0.3268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634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276 0.2974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1486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0625 0.3067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153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59259E-6 L 0.28941 0.2148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1074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111 L -0.16962 0.307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481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776 0.2851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1425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43455 0.5597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2798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02778 0.2407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203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62 L 0.09444 0.2097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129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16215 0.22615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1129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509 L 0.23611 0.1879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2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2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0.49722 L 0 -0.0027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50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0.22222 L 1.38889E-6 1.11111E-6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1111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34838 L -8.33333E-7 -1.48148E-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1743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0.32477 L -8.33333E-7 -0.0048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1648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6 0.29745 L 0 0.01111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432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49 0.31227 L -2.77778E-7 -3.7037E-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562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41 0.21481 L 0.00156 2.59259E-6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-1074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0.3074 L 0.00833 4.07407E-6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537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0.29514 L 0.00295 -0.00116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14815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22 0.55139 L -1.38889E-6 -4.44444E-6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-2756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11 0.19398 L 1.11111E-6 -1.85185E-6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969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5 0.21134 L 2.77778E-6 -7.40741E-7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8" y="-1057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0.22592 L 1.11111E-6 -0.00139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1136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0.22824 L 1.11111E-6 -0.0013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223" grpId="1" animBg="1"/>
      <p:bldP spid="223" grpId="2" animBg="1"/>
      <p:bldP spid="223" grpId="3" animBg="1"/>
      <p:bldP spid="234" grpId="0" animBg="1"/>
      <p:bldP spid="234" grpId="1" animBg="1"/>
      <p:bldP spid="234" grpId="2" animBg="1"/>
      <p:bldP spid="234" grpId="3" animBg="1"/>
      <p:bldP spid="235" grpId="0" animBg="1"/>
      <p:bldP spid="235" grpId="1" animBg="1"/>
      <p:bldP spid="235" grpId="2" animBg="1"/>
      <p:bldP spid="235" grpId="3" animBg="1"/>
      <p:bldP spid="236" grpId="0" animBg="1"/>
      <p:bldP spid="236" grpId="1" animBg="1"/>
      <p:bldP spid="236" grpId="2" animBg="1"/>
      <p:bldP spid="236" grpId="3" animBg="1"/>
      <p:bldP spid="237" grpId="0" animBg="1"/>
      <p:bldP spid="237" grpId="1" animBg="1"/>
      <p:bldP spid="237" grpId="2" animBg="1"/>
      <p:bldP spid="237" grpId="3" animBg="1"/>
      <p:bldP spid="246" grpId="0" animBg="1"/>
      <p:bldP spid="246" grpId="1" animBg="1"/>
      <p:bldP spid="246" grpId="2" animBg="1"/>
      <p:bldP spid="246" grpId="3" animBg="1"/>
      <p:bldP spid="251" grpId="0" animBg="1"/>
      <p:bldP spid="251" grpId="1" animBg="1"/>
      <p:bldP spid="251" grpId="2" animBg="1"/>
      <p:bldP spid="251" grpId="3" animBg="1"/>
      <p:bldP spid="262" grpId="0" animBg="1"/>
      <p:bldP spid="262" grpId="1" animBg="1"/>
      <p:bldP spid="262" grpId="2" animBg="1"/>
      <p:bldP spid="262" grpId="3" animBg="1"/>
      <p:bldP spid="263" grpId="0" animBg="1"/>
      <p:bldP spid="263" grpId="1" animBg="1"/>
      <p:bldP spid="263" grpId="2" animBg="1"/>
      <p:bldP spid="263" grpId="3" animBg="1"/>
      <p:bldP spid="264" grpId="0" animBg="1"/>
      <p:bldP spid="264" grpId="1" animBg="1"/>
      <p:bldP spid="264" grpId="2" animBg="1"/>
      <p:bldP spid="264" grpId="3" animBg="1"/>
      <p:bldP spid="265" grpId="0" animBg="1"/>
      <p:bldP spid="265" grpId="1" animBg="1"/>
      <p:bldP spid="265" grpId="2" animBg="1"/>
      <p:bldP spid="265" grpId="3" animBg="1"/>
      <p:bldP spid="266" grpId="0" animBg="1"/>
      <p:bldP spid="266" grpId="1" animBg="1"/>
      <p:bldP spid="266" grpId="2" animBg="1"/>
      <p:bldP spid="266" grpId="3" animBg="1"/>
      <p:bldP spid="267" grpId="0" animBg="1"/>
      <p:bldP spid="267" grpId="1" animBg="1"/>
      <p:bldP spid="267" grpId="2" animBg="1"/>
      <p:bldP spid="267" grpId="3" animBg="1"/>
      <p:bldP spid="268" grpId="0" animBg="1"/>
      <p:bldP spid="268" grpId="1" animBg="1"/>
      <p:bldP spid="268" grpId="2" animBg="1"/>
      <p:bldP spid="26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990600" y="1981200"/>
            <a:ext cx="6858000" cy="1447800"/>
          </a:xfrm>
          <a:prstGeom prst="left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Theory                                                           Practice</a:t>
            </a:r>
            <a:endParaRPr lang="en-US" sz="2400"/>
          </a:p>
        </p:txBody>
      </p:sp>
      <p:sp>
        <p:nvSpPr>
          <p:cNvPr id="10" name="Right Arrow 9"/>
          <p:cNvSpPr/>
          <p:nvPr/>
        </p:nvSpPr>
        <p:spPr>
          <a:xfrm rot="3227743">
            <a:off x="1777550" y="1435698"/>
            <a:ext cx="15240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You are here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00800" y="3641785"/>
            <a:ext cx="1447800" cy="1905000"/>
          </a:xfrm>
          <a:prstGeom prst="round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Twitter,</a:t>
            </a:r>
          </a:p>
          <a:p>
            <a:pPr algn="ctr"/>
            <a:r>
              <a:rPr lang="en-US"/>
              <a:t>Facebook,</a:t>
            </a:r>
          </a:p>
          <a:p>
            <a:pPr algn="ctr"/>
            <a:r>
              <a:rPr lang="en-US"/>
              <a:t>Flickr,</a:t>
            </a:r>
          </a:p>
          <a:p>
            <a:pPr algn="ctr"/>
            <a:r>
              <a:rPr lang="en-US"/>
              <a:t>Bing Maps,</a:t>
            </a:r>
          </a:p>
          <a:p>
            <a:pPr algn="ctr"/>
            <a:r>
              <a:rPr lang="en-US"/>
              <a:t>etc.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90600" y="3641785"/>
            <a:ext cx="1371600" cy="1905000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Oblivious 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Contributions of Shroud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09390"/>
              </p:ext>
            </p:extLst>
          </p:nvPr>
        </p:nvGraphicFramePr>
        <p:xfrm>
          <a:off x="495300" y="1432113"/>
          <a:ext cx="8153400" cy="443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62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Challenge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Approach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Result</a:t>
                      </a:r>
                      <a:endParaRPr lang="en-US" sz="2000"/>
                    </a:p>
                  </a:txBody>
                  <a:tcPr/>
                </a:tc>
              </a:tr>
              <a:tr h="83686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Oblivious RAM algorithms are slow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Adapt Binary Tree algorithm to enable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massive parallelism</a:t>
                      </a:r>
                      <a:endParaRPr lang="en-US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Worst-case access time goes from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days to seconds</a:t>
                      </a:r>
                      <a:endParaRPr lang="en-US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83686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Inter-device communication reveals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information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Use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deterministic </a:t>
                      </a:r>
                      <a:r>
                        <a:rPr lang="en-US" sz="1800" baseline="0" smtClean="0">
                          <a:solidFill>
                            <a:srgbClr val="C00000"/>
                          </a:solidFill>
                        </a:rPr>
                        <a:t>communication 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schedule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Privacy preserved</a:t>
                      </a:r>
                      <a:r>
                        <a:rPr lang="en-US" sz="1800" smtClean="0"/>
                        <a:t> despite parallelism</a:t>
                      </a:r>
                      <a:endParaRPr lang="en-US" sz="1800"/>
                    </a:p>
                  </a:txBody>
                  <a:tcPr anchor="ctr"/>
                </a:tc>
              </a:tr>
              <a:tr h="655767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Data aggregation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creates bandwidth</a:t>
                      </a:r>
                      <a:r>
                        <a:rPr lang="en-US" sz="1800" baseline="0" smtClean="0"/>
                        <a:t> bottleneck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Leverage cryptography with</a:t>
                      </a:r>
                      <a:r>
                        <a:rPr lang="en-US" sz="1800" b="1" i="1" smtClean="0"/>
                        <a:t> </a:t>
                      </a:r>
                      <a:r>
                        <a:rPr lang="en-US" sz="1800" b="0" i="0" smtClean="0">
                          <a:solidFill>
                            <a:srgbClr val="C00000"/>
                          </a:solidFill>
                        </a:rPr>
                        <a:t>oblivious</a:t>
                      </a:r>
                      <a:r>
                        <a:rPr lang="en-US" sz="1800" b="0" i="0" baseline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0" i="0" smtClean="0">
                          <a:solidFill>
                            <a:srgbClr val="C00000"/>
                          </a:solidFill>
                        </a:rPr>
                        <a:t>aggregation</a:t>
                      </a:r>
                      <a:endParaRPr lang="en-US" sz="1800" b="0" i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I/O time reduced </a:t>
                      </a:r>
                      <a:r>
                        <a:rPr lang="en-US" sz="1800" smtClean="0"/>
                        <a:t>by a</a:t>
                      </a:r>
                      <a:r>
                        <a:rPr lang="en-US" sz="1800" baseline="0" smtClean="0"/>
                        <a:t> factor of two or more</a:t>
                      </a:r>
                      <a:endParaRPr lang="en-US" sz="1800" b="1" i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With</a:t>
                      </a:r>
                      <a:r>
                        <a:rPr lang="en-US" sz="1800" baseline="0" dirty="0" smtClean="0"/>
                        <a:t> many components, failures are frequent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deterministic</a:t>
                      </a:r>
                      <a:r>
                        <a:rPr lang="en-US" sz="1800" baseline="0" dirty="0" smtClean="0"/>
                        <a:t> operations and replication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Fault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tolerance</a:t>
                      </a:r>
                    </a:p>
                  </a:txBody>
                  <a:tcPr anchor="ctr"/>
                </a:tc>
              </a:tr>
              <a:tr h="5858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Binary Tree algorithm assumes honest-but-curious</a:t>
                      </a:r>
                      <a:r>
                        <a:rPr lang="en-US" sz="1800" baseline="0" dirty="0" smtClean="0"/>
                        <a:t> adversary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Merkle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trees</a:t>
                      </a:r>
                      <a:r>
                        <a:rPr lang="en-US" sz="1800" dirty="0" smtClean="0"/>
                        <a:t> to efficiently</a:t>
                      </a:r>
                      <a:r>
                        <a:rPr lang="en-US" sz="1800" baseline="0" dirty="0" smtClean="0"/>
                        <a:t> attest to states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Can tolerate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Byzantine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 dirty="0" smtClean="0"/>
                        <a:t>malicious adversary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1000" y="2743200"/>
            <a:ext cx="8382000" cy="9144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37018" y="438681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321183" y="1872219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969772" y="18722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623482" y="1872220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260136" y="18722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899519" y="18722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548108" y="1872223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201818" y="187222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144754" y="256995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796601" y="2569955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445190" y="256995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98900" y="2569956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733319" y="258332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375009" y="25580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028719" y="2558020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Reporting the found block is trickier.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23" name="Rounded Rectangle 222"/>
          <p:cNvSpPr/>
          <p:nvPr/>
        </p:nvSpPr>
        <p:spPr>
          <a:xfrm>
            <a:off x="2600783" y="232224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9" name="Rounded Rectangle 228"/>
          <p:cNvSpPr/>
          <p:nvPr/>
        </p:nvSpPr>
        <p:spPr>
          <a:xfrm>
            <a:off x="3276600" y="232367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0" name="Rounded Rectangle 229"/>
          <p:cNvSpPr/>
          <p:nvPr/>
        </p:nvSpPr>
        <p:spPr>
          <a:xfrm>
            <a:off x="3886200" y="232367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3" name="Rounded Rectangle 232"/>
          <p:cNvSpPr/>
          <p:nvPr/>
        </p:nvSpPr>
        <p:spPr>
          <a:xfrm>
            <a:off x="2524583" y="2983321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8" name="Rounded Rectangle 237"/>
          <p:cNvSpPr/>
          <p:nvPr/>
        </p:nvSpPr>
        <p:spPr>
          <a:xfrm>
            <a:off x="3200400" y="298475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9" name="Rounded Rectangle 238"/>
          <p:cNvSpPr/>
          <p:nvPr/>
        </p:nvSpPr>
        <p:spPr>
          <a:xfrm>
            <a:off x="3810000" y="298475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0" name="Rounded Rectangle 239"/>
          <p:cNvSpPr/>
          <p:nvPr/>
        </p:nvSpPr>
        <p:spPr>
          <a:xfrm>
            <a:off x="4495800" y="298475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1" name="Rounded Rectangle 240"/>
          <p:cNvSpPr/>
          <p:nvPr/>
        </p:nvSpPr>
        <p:spPr>
          <a:xfrm>
            <a:off x="5181600" y="232367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2" name="Rounded Rectangle 241"/>
          <p:cNvSpPr/>
          <p:nvPr/>
        </p:nvSpPr>
        <p:spPr>
          <a:xfrm>
            <a:off x="5857417" y="2325109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3" name="Rounded Rectangle 242"/>
          <p:cNvSpPr/>
          <p:nvPr/>
        </p:nvSpPr>
        <p:spPr>
          <a:xfrm>
            <a:off x="6467017" y="2325109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4" name="Rounded Rectangle 243"/>
          <p:cNvSpPr/>
          <p:nvPr/>
        </p:nvSpPr>
        <p:spPr>
          <a:xfrm>
            <a:off x="5105400" y="298475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5" name="Rounded Rectangle 244"/>
          <p:cNvSpPr/>
          <p:nvPr/>
        </p:nvSpPr>
        <p:spPr>
          <a:xfrm>
            <a:off x="5781217" y="298618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7" name="Rounded Rectangle 246"/>
          <p:cNvSpPr/>
          <p:nvPr/>
        </p:nvSpPr>
        <p:spPr>
          <a:xfrm>
            <a:off x="6390817" y="298618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49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2375" y="4038600"/>
            <a:ext cx="855594" cy="649032"/>
          </a:xfrm>
          <a:prstGeom prst="rect">
            <a:avLst/>
          </a:prstGeom>
          <a:noFill/>
        </p:spPr>
      </p:pic>
      <p:sp>
        <p:nvSpPr>
          <p:cNvPr id="250" name="Rounded Rectangle 249"/>
          <p:cNvSpPr/>
          <p:nvPr/>
        </p:nvSpPr>
        <p:spPr>
          <a:xfrm>
            <a:off x="4566518" y="2321244"/>
            <a:ext cx="457200" cy="10092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1" name="Rounded Rectangle 230"/>
          <p:cNvSpPr/>
          <p:nvPr/>
        </p:nvSpPr>
        <p:spPr>
          <a:xfrm>
            <a:off x="4572000" y="2328850"/>
            <a:ext cx="457200" cy="10092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59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25 0.3650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1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37018" y="438681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321183" y="1872219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969772" y="18722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623482" y="1872220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260136" y="18722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899519" y="18722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548108" y="1872223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201818" y="187222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144754" y="256995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796601" y="2569955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445190" y="256995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98900" y="2569956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733319" y="258332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375009" y="25580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028719" y="2558020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Reporting the found block creates a bottleneck.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49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2375" y="4038600"/>
            <a:ext cx="855594" cy="649032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/>
        </p:nvSpPr>
        <p:spPr>
          <a:xfrm>
            <a:off x="2600783" y="2312879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Rounded Rectangle 37"/>
          <p:cNvSpPr/>
          <p:nvPr/>
        </p:nvSpPr>
        <p:spPr>
          <a:xfrm>
            <a:off x="3276600" y="2314311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3886200" y="2314311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Rounded Rectangle 39"/>
          <p:cNvSpPr/>
          <p:nvPr/>
        </p:nvSpPr>
        <p:spPr>
          <a:xfrm>
            <a:off x="2524583" y="297395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Rounded Rectangle 40"/>
          <p:cNvSpPr/>
          <p:nvPr/>
        </p:nvSpPr>
        <p:spPr>
          <a:xfrm>
            <a:off x="3200400" y="297538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3810000" y="297538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Rounded Rectangle 42"/>
          <p:cNvSpPr/>
          <p:nvPr/>
        </p:nvSpPr>
        <p:spPr>
          <a:xfrm>
            <a:off x="4495800" y="297538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4" name="Rounded Rectangle 43"/>
          <p:cNvSpPr/>
          <p:nvPr/>
        </p:nvSpPr>
        <p:spPr>
          <a:xfrm>
            <a:off x="5181600" y="2314311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5" name="Rounded Rectangle 44"/>
          <p:cNvSpPr/>
          <p:nvPr/>
        </p:nvSpPr>
        <p:spPr>
          <a:xfrm>
            <a:off x="5857417" y="231574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Rounded Rectangle 45"/>
          <p:cNvSpPr/>
          <p:nvPr/>
        </p:nvSpPr>
        <p:spPr>
          <a:xfrm>
            <a:off x="6467017" y="231574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7" name="Rounded Rectangle 46"/>
          <p:cNvSpPr/>
          <p:nvPr/>
        </p:nvSpPr>
        <p:spPr>
          <a:xfrm>
            <a:off x="5105400" y="297538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5781217" y="2976819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Rounded Rectangle 48"/>
          <p:cNvSpPr/>
          <p:nvPr/>
        </p:nvSpPr>
        <p:spPr>
          <a:xfrm>
            <a:off x="6390817" y="2976819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Rounded Rectangle 49"/>
          <p:cNvSpPr/>
          <p:nvPr/>
        </p:nvSpPr>
        <p:spPr>
          <a:xfrm>
            <a:off x="4566518" y="2311878"/>
            <a:ext cx="457200" cy="10092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3" name="Rounded Rectangle 222"/>
          <p:cNvSpPr/>
          <p:nvPr/>
        </p:nvSpPr>
        <p:spPr>
          <a:xfrm>
            <a:off x="2600783" y="232224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9" name="Rounded Rectangle 228"/>
          <p:cNvSpPr/>
          <p:nvPr/>
        </p:nvSpPr>
        <p:spPr>
          <a:xfrm>
            <a:off x="3276600" y="232367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0" name="Rounded Rectangle 229"/>
          <p:cNvSpPr/>
          <p:nvPr/>
        </p:nvSpPr>
        <p:spPr>
          <a:xfrm>
            <a:off x="3886200" y="232367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3" name="Rounded Rectangle 232"/>
          <p:cNvSpPr/>
          <p:nvPr/>
        </p:nvSpPr>
        <p:spPr>
          <a:xfrm>
            <a:off x="2524583" y="2983321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8" name="Rounded Rectangle 237"/>
          <p:cNvSpPr/>
          <p:nvPr/>
        </p:nvSpPr>
        <p:spPr>
          <a:xfrm>
            <a:off x="3200400" y="298475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9" name="Rounded Rectangle 238"/>
          <p:cNvSpPr/>
          <p:nvPr/>
        </p:nvSpPr>
        <p:spPr>
          <a:xfrm>
            <a:off x="3810000" y="298475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0" name="Rounded Rectangle 239"/>
          <p:cNvSpPr/>
          <p:nvPr/>
        </p:nvSpPr>
        <p:spPr>
          <a:xfrm>
            <a:off x="4495800" y="298475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1" name="Rounded Rectangle 240"/>
          <p:cNvSpPr/>
          <p:nvPr/>
        </p:nvSpPr>
        <p:spPr>
          <a:xfrm>
            <a:off x="5181600" y="2323677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2" name="Rounded Rectangle 241"/>
          <p:cNvSpPr/>
          <p:nvPr/>
        </p:nvSpPr>
        <p:spPr>
          <a:xfrm>
            <a:off x="5857417" y="2325109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3" name="Rounded Rectangle 242"/>
          <p:cNvSpPr/>
          <p:nvPr/>
        </p:nvSpPr>
        <p:spPr>
          <a:xfrm>
            <a:off x="6467017" y="2325109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4" name="Rounded Rectangle 243"/>
          <p:cNvSpPr/>
          <p:nvPr/>
        </p:nvSpPr>
        <p:spPr>
          <a:xfrm>
            <a:off x="5105400" y="298475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5" name="Rounded Rectangle 244"/>
          <p:cNvSpPr/>
          <p:nvPr/>
        </p:nvSpPr>
        <p:spPr>
          <a:xfrm>
            <a:off x="5781217" y="298618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7" name="Rounded Rectangle 246"/>
          <p:cNvSpPr/>
          <p:nvPr/>
        </p:nvSpPr>
        <p:spPr>
          <a:xfrm>
            <a:off x="6390817" y="298618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0" name="Rounded Rectangle 249"/>
          <p:cNvSpPr/>
          <p:nvPr/>
        </p:nvSpPr>
        <p:spPr>
          <a:xfrm>
            <a:off x="4566518" y="2320224"/>
            <a:ext cx="457200" cy="10092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26" name="Picture 2" descr="C:\Users\lorch\AppData\Local\Microsoft\Windows\Temporary Internet Files\Content.IE5\EORTZQHR\MC9004419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26" y="3228043"/>
            <a:ext cx="983248" cy="14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9063 0.3763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88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1667 0.3666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83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5 0.3761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879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9896 0.2798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1398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125 0.2796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398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5833 0.2796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398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1667 0.2907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453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9167 0.3761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87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573 0.3759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1879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23229 0.3870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1935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75 0.2907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453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4896 0.2905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451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22396 0.2905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451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2448 0.3763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223" grpId="0" animBg="1"/>
      <p:bldP spid="223" grpId="1" animBg="1"/>
      <p:bldP spid="223" grpId="2" animBg="1"/>
      <p:bldP spid="229" grpId="0" animBg="1"/>
      <p:bldP spid="229" grpId="1" animBg="1"/>
      <p:bldP spid="229" grpId="2" animBg="1"/>
      <p:bldP spid="230" grpId="0" animBg="1"/>
      <p:bldP spid="230" grpId="1" animBg="1"/>
      <p:bldP spid="230" grpId="2" animBg="1"/>
      <p:bldP spid="233" grpId="0" animBg="1"/>
      <p:bldP spid="233" grpId="1" animBg="1"/>
      <p:bldP spid="233" grpId="2" animBg="1"/>
      <p:bldP spid="238" grpId="0" animBg="1"/>
      <p:bldP spid="238" grpId="1" animBg="1"/>
      <p:bldP spid="238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7" grpId="0" animBg="1"/>
      <p:bldP spid="247" grpId="1" animBg="1"/>
      <p:bldP spid="247" grpId="2" animBg="1"/>
      <p:bldP spid="250" grpId="0" animBg="1"/>
      <p:bldP spid="250" grpId="1" animBg="1"/>
      <p:bldP spid="250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 aggregation tree reduces bandwidth.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38818" y="4754018"/>
            <a:ext cx="6914795" cy="1069964"/>
            <a:chOff x="1338818" y="4754018"/>
            <a:chExt cx="6914795" cy="1069964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216836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00656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844759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1338818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550725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34545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7183649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4677708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69618" y="1415018"/>
            <a:ext cx="5901763" cy="3183661"/>
            <a:chOff x="2069618" y="1415018"/>
            <a:chExt cx="5901763" cy="3183661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849789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5344347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901417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2069618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358985" y="2405619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238050" y="2405619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4983982" y="1415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Rounded Rectangle 40"/>
          <p:cNvSpPr/>
          <p:nvPr/>
        </p:nvSpPr>
        <p:spPr>
          <a:xfrm>
            <a:off x="1645200" y="5188076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2474742" y="5188076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Rounded Rectangle 42"/>
          <p:cNvSpPr/>
          <p:nvPr/>
        </p:nvSpPr>
        <p:spPr>
          <a:xfrm>
            <a:off x="3326629" y="518750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4156171" y="518750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Rounded Rectangle 48"/>
          <p:cNvSpPr/>
          <p:nvPr/>
        </p:nvSpPr>
        <p:spPr>
          <a:xfrm>
            <a:off x="4979060" y="5188076"/>
            <a:ext cx="457200" cy="10092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5808602" y="5188076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6660489" y="518750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7490031" y="518750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95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07847 -0.163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01233 -0.1638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81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8611 -0.1636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81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00451 -0.1747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87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07223 -0.1638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01857 -0.17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87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05486 -0.1636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81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03577 -0.1525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/>
      <p:bldP spid="42" grpId="1" animBg="1"/>
      <p:bldP spid="42" grpId="2" animBg="1"/>
      <p:bldP spid="43" grpId="1" animBg="1"/>
      <p:bldP spid="48" grpId="1" animBg="1"/>
      <p:bldP spid="48" grpId="2" animBg="1"/>
      <p:bldP spid="49" grpId="1" animBg="1"/>
      <p:bldP spid="51" grpId="1" animBg="1"/>
      <p:bldP spid="51" grpId="2" animBg="1"/>
      <p:bldP spid="52" grpId="1" animBg="1"/>
      <p:bldP spid="54" grpId="1" animBg="1"/>
      <p:bldP spid="54" grpId="2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 aggregation tree reduces bandwidth.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38818" y="4754018"/>
            <a:ext cx="6914795" cy="1069964"/>
            <a:chOff x="1338818" y="4754018"/>
            <a:chExt cx="6914795" cy="1069964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216836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00656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844759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1338818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550725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34545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7183649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4677708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69618" y="1415018"/>
            <a:ext cx="5901763" cy="3183661"/>
            <a:chOff x="2069618" y="1415018"/>
            <a:chExt cx="5901763" cy="3183661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849789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5344347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901417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2069618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358985" y="2405619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238050" y="2405619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4983982" y="1415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Rounded Rectangle 48"/>
          <p:cNvSpPr/>
          <p:nvPr/>
        </p:nvSpPr>
        <p:spPr>
          <a:xfrm>
            <a:off x="5714890" y="3945147"/>
            <a:ext cx="457200" cy="10092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2376000" y="4012221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4167567" y="3995609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7239000" y="3962773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75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8333 -0.160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8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4843 -0.1812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90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474 -0.1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-89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7656 -0.1740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2" grpId="1" animBg="1"/>
      <p:bldP spid="54" grpId="0" animBg="1"/>
      <p:bldP spid="5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 aggregation tree reduces bandwidth.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38818" y="4754018"/>
            <a:ext cx="6914795" cy="1069964"/>
            <a:chOff x="1338818" y="4754018"/>
            <a:chExt cx="6914795" cy="1069964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216836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00656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844759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1338818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550725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34545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7183649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4677708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69618" y="1415018"/>
            <a:ext cx="5901763" cy="3183661"/>
            <a:chOff x="2069618" y="1415018"/>
            <a:chExt cx="5901763" cy="3183661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849789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5344347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901417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2069618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358985" y="2405619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238050" y="2405619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4983982" y="1415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Rounded Rectangle 48"/>
          <p:cNvSpPr/>
          <p:nvPr/>
        </p:nvSpPr>
        <p:spPr>
          <a:xfrm>
            <a:off x="3653971" y="2816695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6530631" y="2831706"/>
            <a:ext cx="457200" cy="10092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2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7882 -0.146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3959 -0.153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Even using an aggregation tree uses </a:t>
            </a:r>
            <a:r>
              <a:rPr lang="en-US" i="1" smtClean="0"/>
              <a:t>O(log log N) </a:t>
            </a:r>
            <a:r>
              <a:rPr lang="en-US" smtClean="0"/>
              <a:t>bandwidth.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38818" y="4754018"/>
            <a:ext cx="6914795" cy="1069964"/>
            <a:chOff x="1338818" y="4754018"/>
            <a:chExt cx="6914795" cy="1069964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216836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00656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844759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1338818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550725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34545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7183649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4677708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69618" y="1415018"/>
            <a:ext cx="5901763" cy="3183661"/>
            <a:chOff x="2069618" y="1415018"/>
            <a:chExt cx="5901763" cy="3183661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849789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5344347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901417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2069618" y="3528715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358985" y="2405619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238050" y="2405619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4983982" y="1415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9" name="Cloud Callout 68"/>
          <p:cNvSpPr/>
          <p:nvPr/>
        </p:nvSpPr>
        <p:spPr>
          <a:xfrm>
            <a:off x="2514600" y="1981200"/>
            <a:ext cx="5257800" cy="2057401"/>
          </a:xfrm>
          <a:prstGeom prst="cloudCallout">
            <a:avLst>
              <a:gd name="adj1" fmla="val -54740"/>
              <a:gd name="adj2" fmla="val -668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Cryptography can let us leverage the untrusted servers!</a:t>
            </a:r>
            <a:endParaRPr lang="en-US" sz="2400" dirty="0"/>
          </a:p>
        </p:txBody>
      </p:sp>
      <p:pic>
        <p:nvPicPr>
          <p:cNvPr id="70" name="Picture 2" descr="C:\Users\lorch\AppData\Local\Microsoft\Windows\Temporary Internet Files\Content.IE5\PXHP3ODC\MC9004418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82826"/>
            <a:ext cx="127952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Left Brace 41"/>
          <p:cNvSpPr/>
          <p:nvPr/>
        </p:nvSpPr>
        <p:spPr>
          <a:xfrm>
            <a:off x="838200" y="1524000"/>
            <a:ext cx="304800" cy="4267200"/>
          </a:xfrm>
          <a:prstGeom prst="lef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Contributions of Shroud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86385"/>
              </p:ext>
            </p:extLst>
          </p:nvPr>
        </p:nvGraphicFramePr>
        <p:xfrm>
          <a:off x="495300" y="1432113"/>
          <a:ext cx="8153400" cy="443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62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Challenge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Approach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Result</a:t>
                      </a:r>
                      <a:endParaRPr lang="en-US" sz="2000"/>
                    </a:p>
                  </a:txBody>
                  <a:tcPr/>
                </a:tc>
              </a:tr>
              <a:tr h="83686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Oblivious RAM algorithms are slow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Adapt Binary Tree algorithm to enable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massive parallelism</a:t>
                      </a:r>
                      <a:endParaRPr lang="en-US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Worst-case access time goes from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days to seconds</a:t>
                      </a:r>
                      <a:endParaRPr lang="en-US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83686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Inter-device communication reveals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information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Use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deterministic </a:t>
                      </a:r>
                      <a:r>
                        <a:rPr lang="en-US" sz="1800" baseline="0" smtClean="0">
                          <a:solidFill>
                            <a:srgbClr val="C00000"/>
                          </a:solidFill>
                        </a:rPr>
                        <a:t>communication 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schedule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Privacy preserved</a:t>
                      </a:r>
                      <a:r>
                        <a:rPr lang="en-US" sz="1800" smtClean="0"/>
                        <a:t> despite parallelism</a:t>
                      </a:r>
                      <a:endParaRPr lang="en-US" sz="1800"/>
                    </a:p>
                  </a:txBody>
                  <a:tcPr anchor="ctr"/>
                </a:tc>
              </a:tr>
              <a:tr h="655767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Data aggregation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creates bandwidth</a:t>
                      </a:r>
                      <a:r>
                        <a:rPr lang="en-US" sz="1800" baseline="0" smtClean="0"/>
                        <a:t> bottleneck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Leverage cryptography with</a:t>
                      </a:r>
                      <a:r>
                        <a:rPr lang="en-US" sz="1800" b="1" i="1" smtClean="0"/>
                        <a:t> </a:t>
                      </a:r>
                      <a:r>
                        <a:rPr lang="en-US" sz="1800" b="0" i="0" smtClean="0">
                          <a:solidFill>
                            <a:srgbClr val="C00000"/>
                          </a:solidFill>
                        </a:rPr>
                        <a:t>oblivious</a:t>
                      </a:r>
                      <a:r>
                        <a:rPr lang="en-US" sz="1800" b="0" i="0" baseline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0" i="0" smtClean="0">
                          <a:solidFill>
                            <a:srgbClr val="C00000"/>
                          </a:solidFill>
                        </a:rPr>
                        <a:t>aggregation</a:t>
                      </a:r>
                      <a:endParaRPr lang="en-US" sz="1800" b="0" i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I/O time reduced </a:t>
                      </a:r>
                      <a:r>
                        <a:rPr lang="en-US" sz="1800" smtClean="0"/>
                        <a:t>by a</a:t>
                      </a:r>
                      <a:r>
                        <a:rPr lang="en-US" sz="1800" baseline="0" smtClean="0"/>
                        <a:t> factor of two or more</a:t>
                      </a:r>
                      <a:endParaRPr lang="en-US" sz="1800" b="1" i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With</a:t>
                      </a:r>
                      <a:r>
                        <a:rPr lang="en-US" sz="1800" baseline="0" dirty="0" smtClean="0"/>
                        <a:t> many components, failures are frequent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deterministic</a:t>
                      </a:r>
                      <a:r>
                        <a:rPr lang="en-US" sz="1800" baseline="0" dirty="0" smtClean="0"/>
                        <a:t> operations and replication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Fault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tolerance</a:t>
                      </a:r>
                    </a:p>
                  </a:txBody>
                  <a:tcPr anchor="ctr"/>
                </a:tc>
              </a:tr>
              <a:tr h="5858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Binary Tree algorithm assumes honest-but-curious</a:t>
                      </a:r>
                      <a:r>
                        <a:rPr lang="en-US" sz="1800" baseline="0" dirty="0" smtClean="0"/>
                        <a:t> adversary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Merkle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trees</a:t>
                      </a:r>
                      <a:r>
                        <a:rPr lang="en-US" sz="1800" dirty="0" smtClean="0"/>
                        <a:t> to efficiently</a:t>
                      </a:r>
                      <a:r>
                        <a:rPr lang="en-US" sz="1800" baseline="0" dirty="0" smtClean="0"/>
                        <a:t> attest to states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Can tolerate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Byzantine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 dirty="0" smtClean="0"/>
                        <a:t>malicious adversary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1000" y="3657600"/>
            <a:ext cx="8382000" cy="6096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4" descr="3d1itaj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4888" y="2857036"/>
            <a:ext cx="1115604" cy="839127"/>
          </a:xfrm>
          <a:prstGeom prst="rect">
            <a:avLst/>
          </a:prstGeom>
          <a:noFill/>
        </p:spPr>
      </p:pic>
      <p:pic>
        <p:nvPicPr>
          <p:cNvPr id="38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898" y="2445451"/>
            <a:ext cx="855594" cy="6490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Oblivious aggregation </a:t>
            </a:r>
            <a:r>
              <a:rPr lang="en-US" dirty="0" smtClean="0"/>
              <a:t>lets us avoid trusted component I/O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38818" y="4754018"/>
            <a:ext cx="6914795" cy="1069964"/>
            <a:chOff x="1338818" y="4754018"/>
            <a:chExt cx="6914795" cy="1069964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216836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00656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844759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1338818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550725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6345450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7183649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4677708" y="4754018"/>
              <a:ext cx="1069964" cy="106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ounded Rectangle 38"/>
          <p:cNvSpPr/>
          <p:nvPr/>
        </p:nvSpPr>
        <p:spPr>
          <a:xfrm>
            <a:off x="5868918" y="2763353"/>
            <a:ext cx="632169" cy="173145"/>
          </a:xfrm>
          <a:prstGeom prst="round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Rounded Rectangle 39"/>
          <p:cNvSpPr/>
          <p:nvPr/>
        </p:nvSpPr>
        <p:spPr>
          <a:xfrm>
            <a:off x="1622769" y="5182171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2452311" y="5182171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Rounded Rectangle 42"/>
          <p:cNvSpPr/>
          <p:nvPr/>
        </p:nvSpPr>
        <p:spPr>
          <a:xfrm>
            <a:off x="3304198" y="51816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4133740" y="51816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Rounded Rectangle 48"/>
          <p:cNvSpPr/>
          <p:nvPr/>
        </p:nvSpPr>
        <p:spPr>
          <a:xfrm>
            <a:off x="4956629" y="5182171"/>
            <a:ext cx="457200" cy="10092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5786171" y="5182171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6638058" y="51816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7467600" y="51816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1645200" y="5029771"/>
            <a:ext cx="457200" cy="100924"/>
          </a:xfrm>
          <a:prstGeom prst="roundRect">
            <a:avLst/>
          </a:prstGeom>
          <a:pattFill prst="dkUpDiag">
            <a:fgClr>
              <a:schemeClr val="accent5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ounded Rectangle 27"/>
          <p:cNvSpPr/>
          <p:nvPr/>
        </p:nvSpPr>
        <p:spPr>
          <a:xfrm>
            <a:off x="2474742" y="5029771"/>
            <a:ext cx="457200" cy="100924"/>
          </a:xfrm>
          <a:prstGeom prst="roundRect">
            <a:avLst/>
          </a:prstGeom>
          <a:pattFill prst="dkUpDiag">
            <a:fgClr>
              <a:schemeClr val="accent5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3326629" y="5029200"/>
            <a:ext cx="457200" cy="100924"/>
          </a:xfrm>
          <a:prstGeom prst="roundRect">
            <a:avLst/>
          </a:prstGeom>
          <a:pattFill prst="dkUpDiag">
            <a:fgClr>
              <a:schemeClr val="accent5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ounded Rectangle 29"/>
          <p:cNvSpPr/>
          <p:nvPr/>
        </p:nvSpPr>
        <p:spPr>
          <a:xfrm>
            <a:off x="4156171" y="5029200"/>
            <a:ext cx="457200" cy="100924"/>
          </a:xfrm>
          <a:prstGeom prst="roundRect">
            <a:avLst/>
          </a:prstGeom>
          <a:pattFill prst="dkUpDiag">
            <a:fgClr>
              <a:schemeClr val="accent5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Rounded Rectangle 30"/>
          <p:cNvSpPr/>
          <p:nvPr/>
        </p:nvSpPr>
        <p:spPr>
          <a:xfrm>
            <a:off x="4979060" y="5029771"/>
            <a:ext cx="457200" cy="100924"/>
          </a:xfrm>
          <a:prstGeom prst="round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Rounded Rectangle 31"/>
          <p:cNvSpPr/>
          <p:nvPr/>
        </p:nvSpPr>
        <p:spPr>
          <a:xfrm>
            <a:off x="5808602" y="5029771"/>
            <a:ext cx="457200" cy="100924"/>
          </a:xfrm>
          <a:prstGeom prst="roundRect">
            <a:avLst/>
          </a:prstGeom>
          <a:pattFill prst="dkUpDiag">
            <a:fgClr>
              <a:schemeClr val="accent5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ounded Rectangle 32"/>
          <p:cNvSpPr/>
          <p:nvPr/>
        </p:nvSpPr>
        <p:spPr>
          <a:xfrm>
            <a:off x="6660489" y="5029200"/>
            <a:ext cx="457200" cy="100924"/>
          </a:xfrm>
          <a:prstGeom prst="roundRect">
            <a:avLst/>
          </a:prstGeom>
          <a:pattFill prst="dkUpDiag">
            <a:fgClr>
              <a:schemeClr val="accent5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Rounded Rectangle 35"/>
          <p:cNvSpPr/>
          <p:nvPr/>
        </p:nvSpPr>
        <p:spPr>
          <a:xfrm>
            <a:off x="7490031" y="5029200"/>
            <a:ext cx="457200" cy="100924"/>
          </a:xfrm>
          <a:prstGeom prst="roundRect">
            <a:avLst/>
          </a:prstGeom>
          <a:pattFill prst="dkUpDiag">
            <a:fgClr>
              <a:schemeClr val="accent5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2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37014 -0.2972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48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27101 -0.2972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8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18611 -0.2969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-1486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09549 -0.2969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-1486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277 -0.2972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486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08524 -0.2972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148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17847 -0.2858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-143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2691 -0.2969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27" grpId="1" animBg="1"/>
      <p:bldP spid="27" grpId="2" animBg="1"/>
      <p:bldP spid="28" grpId="0" animBg="1"/>
      <p:bldP spid="28" grpId="2" animBg="1"/>
      <p:bldP spid="28" grpId="3" animBg="1"/>
      <p:bldP spid="29" grpId="0" animBg="1"/>
      <p:bldP spid="29" grpId="1" animBg="1"/>
      <p:bldP spid="29" grpId="2" animBg="1"/>
      <p:bldP spid="30" grpId="0" animBg="1"/>
      <p:bldP spid="30" grpId="2" animBg="1"/>
      <p:bldP spid="30" grpId="3" animBg="1"/>
      <p:bldP spid="31" grpId="0" animBg="1"/>
      <p:bldP spid="31" grpId="1" animBg="1"/>
      <p:bldP spid="31" grpId="2" animBg="1"/>
      <p:bldP spid="32" grpId="0" animBg="1"/>
      <p:bldP spid="32" grpId="2" animBg="1"/>
      <p:bldP spid="32" grpId="3" animBg="1"/>
      <p:bldP spid="33" grpId="0" animBg="1"/>
      <p:bldP spid="33" grpId="1" animBg="1"/>
      <p:bldP spid="33" grpId="2" animBg="1"/>
      <p:bldP spid="36" grpId="0" animBg="1"/>
      <p:bldP spid="36" grpId="2" animBg="1"/>
      <p:bldP spid="36" grpId="3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Oblivious aggregation uses a pseudorandom function.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29218" y="14774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15416" y="36248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15418" y="41582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438400" y="1902933"/>
            <a:ext cx="228600" cy="218935"/>
            <a:chOff x="2743200" y="2781300"/>
            <a:chExt cx="685800" cy="647700"/>
          </a:xfrm>
        </p:grpSpPr>
        <p:sp>
          <p:nvSpPr>
            <p:cNvPr id="32" name="Oval 31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2" idx="0"/>
              <a:endCxn id="32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2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1995000" y="18219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1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781300" y="18219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2</a:t>
            </a:r>
            <a:endParaRPr lang="en-US" i="1" baseline="-2500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224700" y="2450133"/>
            <a:ext cx="228600" cy="218935"/>
            <a:chOff x="2743200" y="2781300"/>
            <a:chExt cx="685800" cy="647700"/>
          </a:xfrm>
        </p:grpSpPr>
        <p:sp>
          <p:nvSpPr>
            <p:cNvPr id="59" name="Oval 58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59" idx="0"/>
              <a:endCxn id="59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2"/>
              <a:endCxn id="59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ounded Rectangle 61"/>
          <p:cNvSpPr/>
          <p:nvPr/>
        </p:nvSpPr>
        <p:spPr>
          <a:xfrm>
            <a:off x="2781300" y="23691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2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567600" y="23691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3</a:t>
            </a:r>
            <a:endParaRPr lang="en-US" i="1" baseline="-25000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032917" y="2983533"/>
            <a:ext cx="228600" cy="218935"/>
            <a:chOff x="2743200" y="2781300"/>
            <a:chExt cx="685800" cy="647700"/>
          </a:xfrm>
        </p:grpSpPr>
        <p:sp>
          <p:nvSpPr>
            <p:cNvPr id="65" name="Oval 64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>
              <a:stCxn id="65" idx="0"/>
              <a:endCxn id="65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5" idx="2"/>
              <a:endCxn id="65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ounded Rectangle 67"/>
          <p:cNvSpPr/>
          <p:nvPr/>
        </p:nvSpPr>
        <p:spPr>
          <a:xfrm>
            <a:off x="3589517" y="29025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3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375817" y="29025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158400" y="4050333"/>
            <a:ext cx="228600" cy="218935"/>
            <a:chOff x="2743200" y="2781300"/>
            <a:chExt cx="685800" cy="647700"/>
          </a:xfrm>
        </p:grpSpPr>
        <p:sp>
          <p:nvSpPr>
            <p:cNvPr id="71" name="Oval 70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0"/>
              <a:endCxn id="71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2"/>
              <a:endCxn id="71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ounded Rectangle 73"/>
          <p:cNvSpPr/>
          <p:nvPr/>
        </p:nvSpPr>
        <p:spPr>
          <a:xfrm>
            <a:off x="5638800" y="3969300"/>
            <a:ext cx="4191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n-1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501300" y="39693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n</a:t>
            </a:r>
            <a:endParaRPr lang="en-US" i="1" baseline="-25000">
              <a:solidFill>
                <a:schemeClr val="tx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438400" y="4583733"/>
            <a:ext cx="228600" cy="218935"/>
            <a:chOff x="2743200" y="2781300"/>
            <a:chExt cx="685800" cy="647700"/>
          </a:xfrm>
        </p:grpSpPr>
        <p:sp>
          <p:nvSpPr>
            <p:cNvPr id="77" name="Oval 76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7" idx="0"/>
              <a:endCxn id="77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2"/>
              <a:endCxn id="77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ounded Rectangle 79"/>
          <p:cNvSpPr/>
          <p:nvPr/>
        </p:nvSpPr>
        <p:spPr>
          <a:xfrm>
            <a:off x="6501300" y="45027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995000" y="45027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209674" y="3439349"/>
            <a:ext cx="85726" cy="370651"/>
            <a:chOff x="1995000" y="3820348"/>
            <a:chExt cx="85726" cy="370651"/>
          </a:xfrm>
        </p:grpSpPr>
        <p:sp>
          <p:nvSpPr>
            <p:cNvPr id="83" name="Oval 82"/>
            <p:cNvSpPr/>
            <p:nvPr/>
          </p:nvSpPr>
          <p:spPr>
            <a:xfrm>
              <a:off x="1995002" y="38203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995000" y="39727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95002" y="41251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486274" y="3439349"/>
            <a:ext cx="85726" cy="370651"/>
            <a:chOff x="1995000" y="3820348"/>
            <a:chExt cx="85726" cy="370651"/>
          </a:xfrm>
        </p:grpSpPr>
        <p:sp>
          <p:nvSpPr>
            <p:cNvPr id="88" name="Oval 87"/>
            <p:cNvSpPr/>
            <p:nvPr/>
          </p:nvSpPr>
          <p:spPr>
            <a:xfrm>
              <a:off x="1995002" y="38203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95000" y="39727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95002" y="41251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4965798" y="1756051"/>
            <a:ext cx="22236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i</a:t>
            </a:r>
            <a:r>
              <a:rPr lang="en-US" i="1" smtClean="0">
                <a:solidFill>
                  <a:schemeClr val="tx1"/>
                </a:solidFill>
              </a:rPr>
              <a:t> = </a:t>
            </a:r>
            <a:r>
              <a:rPr lang="en-US" i="1">
                <a:solidFill>
                  <a:schemeClr val="tx1"/>
                </a:solidFill>
              </a:rPr>
              <a:t>PRF</a:t>
            </a:r>
            <a:r>
              <a:rPr lang="en-US" i="1" baseline="-25000">
                <a:solidFill>
                  <a:schemeClr val="tx1"/>
                </a:solidFill>
              </a:rPr>
              <a:t>K</a:t>
            </a:r>
            <a:r>
              <a:rPr lang="en-US" i="1">
                <a:solidFill>
                  <a:schemeClr val="tx1"/>
                </a:solidFill>
              </a:rPr>
              <a:t>(Nonce </a:t>
            </a:r>
            <a:r>
              <a:rPr lang="en-US">
                <a:solidFill>
                  <a:schemeClr val="tx1"/>
                </a:solidFill>
              </a:rPr>
              <a:t>||</a:t>
            </a:r>
            <a:r>
              <a:rPr lang="en-US" i="1">
                <a:solidFill>
                  <a:schemeClr val="tx1"/>
                </a:solidFill>
              </a:rPr>
              <a:t> i</a:t>
            </a:r>
            <a:r>
              <a:rPr lang="en-US" i="1" smtClean="0">
                <a:solidFill>
                  <a:schemeClr val="tx1"/>
                </a:solidFill>
              </a:rPr>
              <a:t>)</a:t>
            </a:r>
            <a:endParaRPr lang="en-US" i="1">
              <a:solidFill>
                <a:schemeClr val="tx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7200900" y="2902500"/>
            <a:ext cx="1028700" cy="381000"/>
            <a:chOff x="7200900" y="2902500"/>
            <a:chExt cx="1028700" cy="381000"/>
          </a:xfrm>
        </p:grpSpPr>
        <p:grpSp>
          <p:nvGrpSpPr>
            <p:cNvPr id="92" name="Group 91"/>
            <p:cNvGrpSpPr/>
            <p:nvPr/>
          </p:nvGrpSpPr>
          <p:grpSpPr>
            <a:xfrm>
              <a:off x="7200900" y="2983533"/>
              <a:ext cx="228600" cy="218935"/>
              <a:chOff x="2743200" y="2781300"/>
              <a:chExt cx="685800" cy="6477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2743200" y="2781300"/>
                <a:ext cx="685800" cy="6477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>
                <a:stCxn id="93" idx="0"/>
                <a:endCxn id="93" idx="4"/>
              </p:cNvCxnSpPr>
              <p:nvPr/>
            </p:nvCxnSpPr>
            <p:spPr>
              <a:xfrm>
                <a:off x="3086100" y="2781300"/>
                <a:ext cx="0" cy="647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2"/>
                <a:endCxn id="93" idx="6"/>
              </p:cNvCxnSpPr>
              <p:nvPr/>
            </p:nvCxnSpPr>
            <p:spPr>
              <a:xfrm>
                <a:off x="2743200" y="3105150"/>
                <a:ext cx="685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Rounded Rectangle 95"/>
            <p:cNvSpPr/>
            <p:nvPr/>
          </p:nvSpPr>
          <p:spPr>
            <a:xfrm>
              <a:off x="7543800" y="2902500"/>
              <a:ext cx="685800" cy="381000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smtClean="0">
                  <a:solidFill>
                    <a:schemeClr val="tx1"/>
                  </a:solidFill>
                </a:rPr>
                <a:t>Data</a:t>
              </a:r>
              <a:endParaRPr lang="en-US" i="1" baseline="-25000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29218" y="20246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29218" y="25580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Rounded Rectangle 104"/>
          <p:cNvSpPr/>
          <p:nvPr/>
        </p:nvSpPr>
        <p:spPr>
          <a:xfrm>
            <a:off x="2552700" y="2213251"/>
            <a:ext cx="1594517" cy="689249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6934200" y="2770175"/>
            <a:ext cx="1447801" cy="658825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1790015" y="1667775"/>
            <a:ext cx="1594517" cy="689249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1823417" y="4320356"/>
            <a:ext cx="5246541" cy="689249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54" descr="3d1itaj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680" y="5083852"/>
            <a:ext cx="1115604" cy="839127"/>
          </a:xfrm>
          <a:prstGeom prst="rect">
            <a:avLst/>
          </a:prstGeom>
          <a:noFill/>
        </p:spPr>
      </p:pic>
      <p:pic>
        <p:nvPicPr>
          <p:cNvPr id="113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690" y="4672267"/>
            <a:ext cx="855594" cy="649032"/>
          </a:xfrm>
          <a:prstGeom prst="rect">
            <a:avLst/>
          </a:prstGeom>
          <a:noFill/>
        </p:spPr>
      </p:pic>
      <p:sp>
        <p:nvSpPr>
          <p:cNvPr id="82" name="Rounded Rectangle 81"/>
          <p:cNvSpPr/>
          <p:nvPr/>
        </p:nvSpPr>
        <p:spPr>
          <a:xfrm>
            <a:off x="1046882" y="2974188"/>
            <a:ext cx="457200" cy="10092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28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9" grpId="1" animBg="1"/>
      <p:bldP spid="110" grpId="0" animBg="1"/>
      <p:bldP spid="110" grpId="1" animBg="1"/>
      <p:bldP spid="111" grpId="0" animBg="1"/>
      <p:bldP spid="111" grpId="1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97" y="4058717"/>
            <a:ext cx="3657602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patterns reveal private information.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Shroud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82" y="3372917"/>
            <a:ext cx="204067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410200" y="1295400"/>
            <a:ext cx="3048000" cy="1981200"/>
          </a:xfrm>
          <a:prstGeom prst="cloudCallout">
            <a:avLst>
              <a:gd name="adj1" fmla="val -38707"/>
              <a:gd name="adj2" fmla="val 646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96839" y="2876490"/>
            <a:ext cx="3527761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</a:t>
            </a:r>
            <a:r>
              <a:rPr lang="en-US" sz="2000" smtClean="0"/>
              <a:t>: PBroadwell72@outlook.com</a:t>
            </a:r>
            <a:endParaRPr lang="en-US" sz="2000" dirty="0"/>
          </a:p>
        </p:txBody>
      </p:sp>
      <p:pic>
        <p:nvPicPr>
          <p:cNvPr id="3083" name="Picture 11" descr="C:\Users\lorch\AppData\Local\Microsoft\Windows\Temporary Internet Files\Content.IE5\X1FZP1JG\MC90043268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82" y="1812425"/>
            <a:ext cx="1169442" cy="11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3790950" y="1905000"/>
            <a:ext cx="1543050" cy="8838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L-</a:t>
            </a:r>
            <a:r>
              <a:rPr lang="en-US" sz="2400" dirty="0" err="1" smtClean="0"/>
              <a:t>bycx</a:t>
            </a:r>
            <a:endParaRPr lang="en-US" sz="2400" dirty="0"/>
          </a:p>
        </p:txBody>
      </p:sp>
      <p:pic>
        <p:nvPicPr>
          <p:cNvPr id="2052" name="Picture 4" descr="http://www.ndtv.com/news/images/story_page/david_petraeus_paula_broadwell_2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96" y="1627653"/>
            <a:ext cx="1717004" cy="116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physorg.com/newman/gfx/news/hires/thepentagon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4" y="1348178"/>
            <a:ext cx="2267306" cy="15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loud Callout 21"/>
          <p:cNvSpPr/>
          <p:nvPr/>
        </p:nvSpPr>
        <p:spPr>
          <a:xfrm>
            <a:off x="481326" y="4343400"/>
            <a:ext cx="3862074" cy="1752600"/>
          </a:xfrm>
          <a:prstGeom prst="cloudCallout">
            <a:avLst>
              <a:gd name="adj1" fmla="val 44759"/>
              <a:gd name="adj2" fmla="val -602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Deduce content from encrypted queries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(Islam, Kuzu, Kantarcioglu 2012)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30342E-6 L 0.00035 0.2021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20213 L 0.21702 0.3908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9" grpId="0" animBg="1"/>
      <p:bldP spid="19" grpId="1" animBg="1"/>
      <p:bldP spid="19" grpId="2" animBg="1"/>
      <p:bldP spid="19" grpId="3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Oblivious aggregation uses a pseudorandom function.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29218" y="14774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15416" y="36248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15418" y="41582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438400" y="1902933"/>
            <a:ext cx="228600" cy="218935"/>
            <a:chOff x="2743200" y="2781300"/>
            <a:chExt cx="685800" cy="647700"/>
          </a:xfrm>
        </p:grpSpPr>
        <p:sp>
          <p:nvSpPr>
            <p:cNvPr id="32" name="Oval 31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2" idx="0"/>
              <a:endCxn id="32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2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1995000" y="18219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1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781300" y="18219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2</a:t>
            </a:r>
            <a:endParaRPr lang="en-US" i="1" baseline="-2500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224700" y="2450133"/>
            <a:ext cx="228600" cy="218935"/>
            <a:chOff x="2743200" y="2781300"/>
            <a:chExt cx="685800" cy="647700"/>
          </a:xfrm>
        </p:grpSpPr>
        <p:sp>
          <p:nvSpPr>
            <p:cNvPr id="59" name="Oval 58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59" idx="0"/>
              <a:endCxn id="59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2"/>
              <a:endCxn id="59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ounded Rectangle 61"/>
          <p:cNvSpPr/>
          <p:nvPr/>
        </p:nvSpPr>
        <p:spPr>
          <a:xfrm>
            <a:off x="2781300" y="23691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2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567600" y="23691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3</a:t>
            </a:r>
            <a:endParaRPr lang="en-US" i="1" baseline="-25000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032917" y="2983533"/>
            <a:ext cx="228600" cy="218935"/>
            <a:chOff x="2743200" y="2781300"/>
            <a:chExt cx="685800" cy="647700"/>
          </a:xfrm>
        </p:grpSpPr>
        <p:sp>
          <p:nvSpPr>
            <p:cNvPr id="65" name="Oval 64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>
              <a:stCxn id="65" idx="0"/>
              <a:endCxn id="65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5" idx="2"/>
              <a:endCxn id="65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ounded Rectangle 67"/>
          <p:cNvSpPr/>
          <p:nvPr/>
        </p:nvSpPr>
        <p:spPr>
          <a:xfrm>
            <a:off x="3589517" y="29025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3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375817" y="29025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158400" y="4050333"/>
            <a:ext cx="228600" cy="218935"/>
            <a:chOff x="2743200" y="2781300"/>
            <a:chExt cx="685800" cy="647700"/>
          </a:xfrm>
        </p:grpSpPr>
        <p:sp>
          <p:nvSpPr>
            <p:cNvPr id="71" name="Oval 70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0"/>
              <a:endCxn id="71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2"/>
              <a:endCxn id="71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ounded Rectangle 73"/>
          <p:cNvSpPr/>
          <p:nvPr/>
        </p:nvSpPr>
        <p:spPr>
          <a:xfrm>
            <a:off x="5638800" y="3969300"/>
            <a:ext cx="4191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n-1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501300" y="39693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n</a:t>
            </a:r>
            <a:endParaRPr lang="en-US" i="1" baseline="-25000">
              <a:solidFill>
                <a:schemeClr val="tx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438400" y="4583733"/>
            <a:ext cx="228600" cy="218935"/>
            <a:chOff x="2743200" y="2781300"/>
            <a:chExt cx="685800" cy="647700"/>
          </a:xfrm>
        </p:grpSpPr>
        <p:sp>
          <p:nvSpPr>
            <p:cNvPr id="77" name="Oval 76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7" idx="0"/>
              <a:endCxn id="77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2"/>
              <a:endCxn id="77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ounded Rectangle 79"/>
          <p:cNvSpPr/>
          <p:nvPr/>
        </p:nvSpPr>
        <p:spPr>
          <a:xfrm>
            <a:off x="6501300" y="45027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995000" y="45027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209674" y="3439349"/>
            <a:ext cx="85726" cy="370651"/>
            <a:chOff x="1995000" y="3820348"/>
            <a:chExt cx="85726" cy="370651"/>
          </a:xfrm>
        </p:grpSpPr>
        <p:sp>
          <p:nvSpPr>
            <p:cNvPr id="83" name="Oval 82"/>
            <p:cNvSpPr/>
            <p:nvPr/>
          </p:nvSpPr>
          <p:spPr>
            <a:xfrm>
              <a:off x="1995002" y="38203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995000" y="39727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95002" y="41251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486274" y="3439349"/>
            <a:ext cx="85726" cy="370651"/>
            <a:chOff x="1995000" y="3820348"/>
            <a:chExt cx="85726" cy="370651"/>
          </a:xfrm>
        </p:grpSpPr>
        <p:sp>
          <p:nvSpPr>
            <p:cNvPr id="88" name="Oval 87"/>
            <p:cNvSpPr/>
            <p:nvPr/>
          </p:nvSpPr>
          <p:spPr>
            <a:xfrm>
              <a:off x="1995002" y="38203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95000" y="39727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95002" y="41251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4965798" y="1756051"/>
            <a:ext cx="22236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i</a:t>
            </a:r>
            <a:r>
              <a:rPr lang="en-US" i="1" smtClean="0">
                <a:solidFill>
                  <a:schemeClr val="tx1"/>
                </a:solidFill>
              </a:rPr>
              <a:t> = </a:t>
            </a:r>
            <a:r>
              <a:rPr lang="en-US" i="1">
                <a:solidFill>
                  <a:schemeClr val="tx1"/>
                </a:solidFill>
              </a:rPr>
              <a:t>PRF</a:t>
            </a:r>
            <a:r>
              <a:rPr lang="en-US" i="1" baseline="-25000">
                <a:solidFill>
                  <a:schemeClr val="tx1"/>
                </a:solidFill>
              </a:rPr>
              <a:t>K</a:t>
            </a:r>
            <a:r>
              <a:rPr lang="en-US" i="1">
                <a:solidFill>
                  <a:schemeClr val="tx1"/>
                </a:solidFill>
              </a:rPr>
              <a:t>(Nonce </a:t>
            </a:r>
            <a:r>
              <a:rPr lang="en-US">
                <a:solidFill>
                  <a:schemeClr val="tx1"/>
                </a:solidFill>
              </a:rPr>
              <a:t>||</a:t>
            </a:r>
            <a:r>
              <a:rPr lang="en-US" i="1">
                <a:solidFill>
                  <a:schemeClr val="tx1"/>
                </a:solidFill>
              </a:rPr>
              <a:t> i</a:t>
            </a:r>
            <a:r>
              <a:rPr lang="en-US" i="1" smtClean="0">
                <a:solidFill>
                  <a:schemeClr val="tx1"/>
                </a:solidFill>
              </a:rPr>
              <a:t>)</a:t>
            </a:r>
            <a:endParaRPr lang="en-US" i="1">
              <a:solidFill>
                <a:schemeClr val="tx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7200900" y="2902500"/>
            <a:ext cx="1028700" cy="381000"/>
            <a:chOff x="7200900" y="2902500"/>
            <a:chExt cx="1028700" cy="381000"/>
          </a:xfrm>
        </p:grpSpPr>
        <p:grpSp>
          <p:nvGrpSpPr>
            <p:cNvPr id="92" name="Group 91"/>
            <p:cNvGrpSpPr/>
            <p:nvPr/>
          </p:nvGrpSpPr>
          <p:grpSpPr>
            <a:xfrm>
              <a:off x="7200900" y="2983533"/>
              <a:ext cx="228600" cy="218935"/>
              <a:chOff x="2743200" y="2781300"/>
              <a:chExt cx="685800" cy="6477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2743200" y="2781300"/>
                <a:ext cx="685800" cy="6477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>
                <a:stCxn id="93" idx="0"/>
                <a:endCxn id="93" idx="4"/>
              </p:cNvCxnSpPr>
              <p:nvPr/>
            </p:nvCxnSpPr>
            <p:spPr>
              <a:xfrm>
                <a:off x="3086100" y="2781300"/>
                <a:ext cx="0" cy="647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2"/>
                <a:endCxn id="93" idx="6"/>
              </p:cNvCxnSpPr>
              <p:nvPr/>
            </p:nvCxnSpPr>
            <p:spPr>
              <a:xfrm>
                <a:off x="2743200" y="3105150"/>
                <a:ext cx="685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Rounded Rectangle 95"/>
            <p:cNvSpPr/>
            <p:nvPr/>
          </p:nvSpPr>
          <p:spPr>
            <a:xfrm>
              <a:off x="7543800" y="2902500"/>
              <a:ext cx="685800" cy="381000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smtClean="0">
                  <a:solidFill>
                    <a:schemeClr val="tx1"/>
                  </a:solidFill>
                </a:rPr>
                <a:t>Data</a:t>
              </a:r>
              <a:endParaRPr lang="en-US" i="1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935691" y="5178476"/>
            <a:ext cx="6270787" cy="462054"/>
            <a:chOff x="1935691" y="5178476"/>
            <a:chExt cx="6270787" cy="462054"/>
          </a:xfrm>
        </p:grpSpPr>
        <p:grpSp>
          <p:nvGrpSpPr>
            <p:cNvPr id="97" name="Group 96"/>
            <p:cNvGrpSpPr/>
            <p:nvPr/>
          </p:nvGrpSpPr>
          <p:grpSpPr>
            <a:xfrm>
              <a:off x="1935691" y="5178476"/>
              <a:ext cx="471002" cy="462054"/>
              <a:chOff x="2743200" y="2781300"/>
              <a:chExt cx="685800" cy="6477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2743200" y="2781300"/>
                <a:ext cx="685800" cy="6477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/>
              <p:cNvCxnSpPr>
                <a:stCxn id="98" idx="0"/>
                <a:endCxn id="98" idx="4"/>
              </p:cNvCxnSpPr>
              <p:nvPr/>
            </p:nvCxnSpPr>
            <p:spPr>
              <a:xfrm>
                <a:off x="3086100" y="2781300"/>
                <a:ext cx="0" cy="647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8" idx="2"/>
                <a:endCxn id="98" idx="6"/>
              </p:cNvCxnSpPr>
              <p:nvPr/>
            </p:nvCxnSpPr>
            <p:spPr>
              <a:xfrm>
                <a:off x="2743200" y="3105150"/>
                <a:ext cx="685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Rounded Rectangle 100"/>
            <p:cNvSpPr/>
            <p:nvPr/>
          </p:nvSpPr>
          <p:spPr>
            <a:xfrm>
              <a:off x="7520678" y="5219003"/>
              <a:ext cx="685800" cy="381000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smtClean="0">
                  <a:solidFill>
                    <a:schemeClr val="tx1"/>
                  </a:solidFill>
                </a:rPr>
                <a:t>Data</a:t>
              </a:r>
              <a:endParaRPr lang="en-US" i="1" baseline="-25000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80846" y="517867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=</a:t>
              </a:r>
              <a:endParaRPr lang="en-US" sz="2400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29218" y="20246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29218" y="25580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Rounded Rectangle 104"/>
          <p:cNvSpPr/>
          <p:nvPr/>
        </p:nvSpPr>
        <p:spPr>
          <a:xfrm>
            <a:off x="2666999" y="1600200"/>
            <a:ext cx="557701" cy="1484175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7429500" y="2770175"/>
            <a:ext cx="952501" cy="658825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1935692" y="1667775"/>
            <a:ext cx="471002" cy="3329008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6387000" y="3823800"/>
            <a:ext cx="547200" cy="1185805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54" descr="3d1itaj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680" y="5083852"/>
            <a:ext cx="1115604" cy="839127"/>
          </a:xfrm>
          <a:prstGeom prst="rect">
            <a:avLst/>
          </a:prstGeom>
          <a:noFill/>
        </p:spPr>
      </p:pic>
      <p:pic>
        <p:nvPicPr>
          <p:cNvPr id="113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690" y="4672267"/>
            <a:ext cx="855594" cy="649032"/>
          </a:xfrm>
          <a:prstGeom prst="rect">
            <a:avLst/>
          </a:prstGeom>
          <a:noFill/>
        </p:spPr>
      </p:pic>
      <p:sp>
        <p:nvSpPr>
          <p:cNvPr id="108" name="Rounded Rectangle 107"/>
          <p:cNvSpPr/>
          <p:nvPr/>
        </p:nvSpPr>
        <p:spPr>
          <a:xfrm>
            <a:off x="1833283" y="5064878"/>
            <a:ext cx="6548717" cy="689249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9" grpId="1" animBg="1"/>
      <p:bldP spid="110" grpId="0" animBg="1"/>
      <p:bldP spid="110" grpId="1" animBg="1"/>
      <p:bldP spid="111" grpId="0" animBg="1"/>
      <p:bldP spid="111" grpId="1" animBg="1"/>
      <p:bldP spid="108" grpId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Oblivious aggregation uses a pseudorandom function.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29218" y="14774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15416" y="36248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15418" y="41582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438400" y="1902933"/>
            <a:ext cx="228600" cy="218935"/>
            <a:chOff x="2743200" y="2781300"/>
            <a:chExt cx="685800" cy="647700"/>
          </a:xfrm>
        </p:grpSpPr>
        <p:sp>
          <p:nvSpPr>
            <p:cNvPr id="32" name="Oval 31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2" idx="0"/>
              <a:endCxn id="32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2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1995000" y="18219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1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781300" y="18219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2</a:t>
            </a:r>
            <a:endParaRPr lang="en-US" i="1" baseline="-2500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224700" y="2450133"/>
            <a:ext cx="228600" cy="218935"/>
            <a:chOff x="2743200" y="2781300"/>
            <a:chExt cx="685800" cy="647700"/>
          </a:xfrm>
        </p:grpSpPr>
        <p:sp>
          <p:nvSpPr>
            <p:cNvPr id="59" name="Oval 58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59" idx="0"/>
              <a:endCxn id="59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2"/>
              <a:endCxn id="59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ounded Rectangle 61"/>
          <p:cNvSpPr/>
          <p:nvPr/>
        </p:nvSpPr>
        <p:spPr>
          <a:xfrm>
            <a:off x="2781300" y="23691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2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567600" y="23691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3</a:t>
            </a:r>
            <a:endParaRPr lang="en-US" i="1" baseline="-25000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032917" y="2983533"/>
            <a:ext cx="228600" cy="218935"/>
            <a:chOff x="2743200" y="2781300"/>
            <a:chExt cx="685800" cy="647700"/>
          </a:xfrm>
        </p:grpSpPr>
        <p:sp>
          <p:nvSpPr>
            <p:cNvPr id="65" name="Oval 64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>
              <a:stCxn id="65" idx="0"/>
              <a:endCxn id="65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5" idx="2"/>
              <a:endCxn id="65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ounded Rectangle 67"/>
          <p:cNvSpPr/>
          <p:nvPr/>
        </p:nvSpPr>
        <p:spPr>
          <a:xfrm>
            <a:off x="3589517" y="29025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3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375817" y="29025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158400" y="4050333"/>
            <a:ext cx="228600" cy="218935"/>
            <a:chOff x="2743200" y="2781300"/>
            <a:chExt cx="685800" cy="647700"/>
          </a:xfrm>
        </p:grpSpPr>
        <p:sp>
          <p:nvSpPr>
            <p:cNvPr id="71" name="Oval 70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0"/>
              <a:endCxn id="71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2"/>
              <a:endCxn id="71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ounded Rectangle 73"/>
          <p:cNvSpPr/>
          <p:nvPr/>
        </p:nvSpPr>
        <p:spPr>
          <a:xfrm>
            <a:off x="5638800" y="3969300"/>
            <a:ext cx="4191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n-1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501300" y="39693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n</a:t>
            </a:r>
            <a:endParaRPr lang="en-US" i="1" baseline="-25000">
              <a:solidFill>
                <a:schemeClr val="tx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438400" y="4583733"/>
            <a:ext cx="228600" cy="218935"/>
            <a:chOff x="2743200" y="2781300"/>
            <a:chExt cx="685800" cy="647700"/>
          </a:xfrm>
        </p:grpSpPr>
        <p:sp>
          <p:nvSpPr>
            <p:cNvPr id="77" name="Oval 76"/>
            <p:cNvSpPr/>
            <p:nvPr/>
          </p:nvSpPr>
          <p:spPr>
            <a:xfrm>
              <a:off x="2743200" y="2781300"/>
              <a:ext cx="685800" cy="647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7" idx="0"/>
              <a:endCxn id="77" idx="4"/>
            </p:cNvCxnSpPr>
            <p:nvPr/>
          </p:nvCxnSpPr>
          <p:spPr>
            <a:xfrm>
              <a:off x="3086100" y="2781300"/>
              <a:ext cx="0" cy="647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2"/>
              <a:endCxn id="77" idx="6"/>
            </p:cNvCxnSpPr>
            <p:nvPr/>
          </p:nvCxnSpPr>
          <p:spPr>
            <a:xfrm>
              <a:off x="2743200" y="310515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ounded Rectangle 79"/>
          <p:cNvSpPr/>
          <p:nvPr/>
        </p:nvSpPr>
        <p:spPr>
          <a:xfrm>
            <a:off x="6501300" y="45027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995000" y="4502700"/>
            <a:ext cx="342900" cy="3810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209674" y="3439349"/>
            <a:ext cx="85726" cy="370651"/>
            <a:chOff x="1995000" y="3820348"/>
            <a:chExt cx="85726" cy="370651"/>
          </a:xfrm>
        </p:grpSpPr>
        <p:sp>
          <p:nvSpPr>
            <p:cNvPr id="83" name="Oval 82"/>
            <p:cNvSpPr/>
            <p:nvPr/>
          </p:nvSpPr>
          <p:spPr>
            <a:xfrm>
              <a:off x="1995002" y="38203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995000" y="39727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95002" y="41251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486274" y="3439349"/>
            <a:ext cx="85726" cy="370651"/>
            <a:chOff x="1995000" y="3820348"/>
            <a:chExt cx="85726" cy="370651"/>
          </a:xfrm>
        </p:grpSpPr>
        <p:sp>
          <p:nvSpPr>
            <p:cNvPr id="88" name="Oval 87"/>
            <p:cNvSpPr/>
            <p:nvPr/>
          </p:nvSpPr>
          <p:spPr>
            <a:xfrm>
              <a:off x="1995002" y="38203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95000" y="39727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95002" y="4125148"/>
              <a:ext cx="85724" cy="658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4965798" y="1756051"/>
            <a:ext cx="22236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i</a:t>
            </a:r>
            <a:r>
              <a:rPr lang="en-US" i="1" smtClean="0">
                <a:solidFill>
                  <a:schemeClr val="tx1"/>
                </a:solidFill>
              </a:rPr>
              <a:t> = </a:t>
            </a:r>
            <a:r>
              <a:rPr lang="en-US" i="1">
                <a:solidFill>
                  <a:schemeClr val="tx1"/>
                </a:solidFill>
              </a:rPr>
              <a:t>PRF</a:t>
            </a:r>
            <a:r>
              <a:rPr lang="en-US" i="1" baseline="-25000">
                <a:solidFill>
                  <a:schemeClr val="tx1"/>
                </a:solidFill>
              </a:rPr>
              <a:t>K</a:t>
            </a:r>
            <a:r>
              <a:rPr lang="en-US" i="1">
                <a:solidFill>
                  <a:schemeClr val="tx1"/>
                </a:solidFill>
              </a:rPr>
              <a:t>(Nonce </a:t>
            </a:r>
            <a:r>
              <a:rPr lang="en-US">
                <a:solidFill>
                  <a:schemeClr val="tx1"/>
                </a:solidFill>
              </a:rPr>
              <a:t>||</a:t>
            </a:r>
            <a:r>
              <a:rPr lang="en-US" i="1">
                <a:solidFill>
                  <a:schemeClr val="tx1"/>
                </a:solidFill>
              </a:rPr>
              <a:t> i</a:t>
            </a:r>
            <a:r>
              <a:rPr lang="en-US" i="1" smtClean="0">
                <a:solidFill>
                  <a:schemeClr val="tx1"/>
                </a:solidFill>
              </a:rPr>
              <a:t>)</a:t>
            </a:r>
            <a:endParaRPr lang="en-US" i="1">
              <a:solidFill>
                <a:schemeClr val="tx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7200900" y="2902500"/>
            <a:ext cx="1028700" cy="381000"/>
            <a:chOff x="7200900" y="2902500"/>
            <a:chExt cx="1028700" cy="381000"/>
          </a:xfrm>
        </p:grpSpPr>
        <p:grpSp>
          <p:nvGrpSpPr>
            <p:cNvPr id="92" name="Group 91"/>
            <p:cNvGrpSpPr/>
            <p:nvPr/>
          </p:nvGrpSpPr>
          <p:grpSpPr>
            <a:xfrm>
              <a:off x="7200900" y="2983533"/>
              <a:ext cx="228600" cy="218935"/>
              <a:chOff x="2743200" y="2781300"/>
              <a:chExt cx="685800" cy="6477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2743200" y="2781300"/>
                <a:ext cx="685800" cy="6477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>
                <a:stCxn id="93" idx="0"/>
                <a:endCxn id="93" idx="4"/>
              </p:cNvCxnSpPr>
              <p:nvPr/>
            </p:nvCxnSpPr>
            <p:spPr>
              <a:xfrm>
                <a:off x="3086100" y="2781300"/>
                <a:ext cx="0" cy="647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2"/>
                <a:endCxn id="93" idx="6"/>
              </p:cNvCxnSpPr>
              <p:nvPr/>
            </p:nvCxnSpPr>
            <p:spPr>
              <a:xfrm>
                <a:off x="2743200" y="3105150"/>
                <a:ext cx="685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Rounded Rectangle 95"/>
            <p:cNvSpPr/>
            <p:nvPr/>
          </p:nvSpPr>
          <p:spPr>
            <a:xfrm>
              <a:off x="7543800" y="2902500"/>
              <a:ext cx="685800" cy="381000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smtClean="0">
                  <a:solidFill>
                    <a:schemeClr val="tx1"/>
                  </a:solidFill>
                </a:rPr>
                <a:t>Data</a:t>
              </a:r>
              <a:endParaRPr lang="en-US" i="1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935691" y="5178476"/>
            <a:ext cx="6270787" cy="462054"/>
            <a:chOff x="1935691" y="5178476"/>
            <a:chExt cx="6270787" cy="462054"/>
          </a:xfrm>
        </p:grpSpPr>
        <p:grpSp>
          <p:nvGrpSpPr>
            <p:cNvPr id="97" name="Group 96"/>
            <p:cNvGrpSpPr/>
            <p:nvPr/>
          </p:nvGrpSpPr>
          <p:grpSpPr>
            <a:xfrm>
              <a:off x="1935691" y="5178476"/>
              <a:ext cx="471002" cy="462054"/>
              <a:chOff x="2743200" y="2781300"/>
              <a:chExt cx="685800" cy="6477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2743200" y="2781300"/>
                <a:ext cx="685800" cy="6477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/>
              <p:cNvCxnSpPr>
                <a:stCxn id="98" idx="0"/>
                <a:endCxn id="98" idx="4"/>
              </p:cNvCxnSpPr>
              <p:nvPr/>
            </p:nvCxnSpPr>
            <p:spPr>
              <a:xfrm>
                <a:off x="3086100" y="2781300"/>
                <a:ext cx="0" cy="647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8" idx="2"/>
                <a:endCxn id="98" idx="6"/>
              </p:cNvCxnSpPr>
              <p:nvPr/>
            </p:nvCxnSpPr>
            <p:spPr>
              <a:xfrm>
                <a:off x="2743200" y="3105150"/>
                <a:ext cx="685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Rounded Rectangle 100"/>
            <p:cNvSpPr/>
            <p:nvPr/>
          </p:nvSpPr>
          <p:spPr>
            <a:xfrm>
              <a:off x="7520678" y="5219003"/>
              <a:ext cx="685800" cy="381000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smtClean="0">
                  <a:solidFill>
                    <a:schemeClr val="tx1"/>
                  </a:solidFill>
                </a:rPr>
                <a:t>Data</a:t>
              </a:r>
              <a:endParaRPr lang="en-US" i="1" baseline="-25000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80846" y="517867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=</a:t>
              </a:r>
              <a:endParaRPr lang="en-US" sz="2400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29218" y="20246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29218" y="25580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Rounded Rectangle 104"/>
          <p:cNvSpPr/>
          <p:nvPr/>
        </p:nvSpPr>
        <p:spPr>
          <a:xfrm>
            <a:off x="2552700" y="2213251"/>
            <a:ext cx="1594517" cy="689249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3349958" y="2739751"/>
            <a:ext cx="5032042" cy="689249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475441" y="3823332"/>
            <a:ext cx="1594517" cy="689249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54" descr="3d1itaj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680" y="5083852"/>
            <a:ext cx="1115604" cy="839127"/>
          </a:xfrm>
          <a:prstGeom prst="rect">
            <a:avLst/>
          </a:prstGeom>
          <a:noFill/>
        </p:spPr>
      </p:pic>
      <p:pic>
        <p:nvPicPr>
          <p:cNvPr id="113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690" y="4672267"/>
            <a:ext cx="855594" cy="649032"/>
          </a:xfrm>
          <a:prstGeom prst="rect">
            <a:avLst/>
          </a:prstGeom>
          <a:noFill/>
        </p:spPr>
      </p:pic>
      <p:sp>
        <p:nvSpPr>
          <p:cNvPr id="108" name="Rounded Rectangle 107"/>
          <p:cNvSpPr/>
          <p:nvPr/>
        </p:nvSpPr>
        <p:spPr>
          <a:xfrm>
            <a:off x="1833283" y="5064878"/>
            <a:ext cx="6548717" cy="689249"/>
          </a:xfrm>
          <a:prstGeom prst="roundRect">
            <a:avLst/>
          </a:prstGeom>
          <a:solidFill>
            <a:srgbClr val="AC5A9A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0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2" animBg="1"/>
      <p:bldP spid="105" grpId="3" animBg="1"/>
      <p:bldP spid="106" grpId="0" animBg="1"/>
      <p:bldP spid="106" grpId="1" animBg="1"/>
      <p:bldP spid="107" grpId="2" animBg="1"/>
      <p:bldP spid="107" grpId="3" animBg="1"/>
      <p:bldP spid="108" grpId="2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Contributions of Shroud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74749"/>
              </p:ext>
            </p:extLst>
          </p:nvPr>
        </p:nvGraphicFramePr>
        <p:xfrm>
          <a:off x="495300" y="1432113"/>
          <a:ext cx="8153400" cy="443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62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Challenge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Approach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Result</a:t>
                      </a:r>
                      <a:endParaRPr lang="en-US" sz="2000"/>
                    </a:p>
                  </a:txBody>
                  <a:tcPr/>
                </a:tc>
              </a:tr>
              <a:tr h="83686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Oblivious RAM algorithms are slow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Adapt Binary Tree algorithm to enable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massive parallelism</a:t>
                      </a:r>
                      <a:endParaRPr lang="en-US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Worst-case access time goes from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days to seconds</a:t>
                      </a:r>
                      <a:endParaRPr lang="en-US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83686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Inter-device communication reveals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information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Use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deterministic </a:t>
                      </a:r>
                      <a:r>
                        <a:rPr lang="en-US" sz="1800" baseline="0" smtClean="0">
                          <a:solidFill>
                            <a:srgbClr val="C00000"/>
                          </a:solidFill>
                        </a:rPr>
                        <a:t>communication 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schedule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Privacy preserved</a:t>
                      </a:r>
                      <a:r>
                        <a:rPr lang="en-US" sz="1800" smtClean="0"/>
                        <a:t> despite parallelism</a:t>
                      </a:r>
                      <a:endParaRPr lang="en-US" sz="1800"/>
                    </a:p>
                  </a:txBody>
                  <a:tcPr anchor="ctr"/>
                </a:tc>
              </a:tr>
              <a:tr h="655767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Data aggregation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creates bandwidth</a:t>
                      </a:r>
                      <a:r>
                        <a:rPr lang="en-US" sz="1800" baseline="0" smtClean="0"/>
                        <a:t> bottleneck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Leverage cryptography with</a:t>
                      </a:r>
                      <a:r>
                        <a:rPr lang="en-US" sz="1800" b="1" i="1" smtClean="0"/>
                        <a:t> </a:t>
                      </a:r>
                      <a:r>
                        <a:rPr lang="en-US" sz="1800" b="0" i="0" smtClean="0">
                          <a:solidFill>
                            <a:srgbClr val="C00000"/>
                          </a:solidFill>
                        </a:rPr>
                        <a:t>oblivious</a:t>
                      </a:r>
                      <a:r>
                        <a:rPr lang="en-US" sz="1800" b="0" i="0" baseline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0" i="0" smtClean="0">
                          <a:solidFill>
                            <a:srgbClr val="C00000"/>
                          </a:solidFill>
                        </a:rPr>
                        <a:t>aggregation</a:t>
                      </a:r>
                      <a:endParaRPr lang="en-US" sz="1800" b="0" i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I/O time reduced </a:t>
                      </a:r>
                      <a:r>
                        <a:rPr lang="en-US" sz="1800" smtClean="0"/>
                        <a:t>by a</a:t>
                      </a:r>
                      <a:r>
                        <a:rPr lang="en-US" sz="1800" baseline="0" smtClean="0"/>
                        <a:t> factor of two or more</a:t>
                      </a:r>
                      <a:endParaRPr lang="en-US" sz="1800" b="1" i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With</a:t>
                      </a:r>
                      <a:r>
                        <a:rPr lang="en-US" sz="1800" baseline="0" dirty="0" smtClean="0"/>
                        <a:t> many components, failures are frequent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deterministic</a:t>
                      </a:r>
                      <a:r>
                        <a:rPr lang="en-US" sz="1800" baseline="0" dirty="0" smtClean="0"/>
                        <a:t> operations and replication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Fault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tolerance</a:t>
                      </a:r>
                    </a:p>
                  </a:txBody>
                  <a:tcPr anchor="ctr"/>
                </a:tc>
              </a:tr>
              <a:tr h="5858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Binary Tree algorithm assumes honest-but-curious</a:t>
                      </a:r>
                      <a:r>
                        <a:rPr lang="en-US" sz="1800" baseline="0" dirty="0" smtClean="0"/>
                        <a:t> adversary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Merkle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trees</a:t>
                      </a:r>
                      <a:r>
                        <a:rPr lang="en-US" sz="1800" dirty="0" smtClean="0"/>
                        <a:t> to efficiently</a:t>
                      </a:r>
                      <a:r>
                        <a:rPr lang="en-US" sz="1800" baseline="0" dirty="0" smtClean="0"/>
                        <a:t> attest to states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Can tolerate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Byzantine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 dirty="0" smtClean="0"/>
                        <a:t>malicious adversary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1000" y="4267200"/>
            <a:ext cx="8382000" cy="762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Parallelism means faults will be commonplace.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321184" y="1643619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969773" y="16436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623483" y="1643620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260137" y="16436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899520" y="16436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548109" y="1643623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201819" y="164362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144755" y="234135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796602" y="2341355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445191" y="234135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98901" y="2341356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733320" y="235472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375010" y="23294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028720" y="2329420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147714" y="3015220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796303" y="301522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450013" y="30152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726050" y="301522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374639" y="301522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028349" y="3015223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1971285" y="3712955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623132" y="3712956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271721" y="371295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559850" y="372632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201540" y="370102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855250" y="370102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016383" y="4423911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664972" y="4423913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318682" y="442391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955336" y="4423910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594719" y="4423913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243308" y="4423915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897018" y="442391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1839954" y="516075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491801" y="5160753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140390" y="5160755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794100" y="516075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428519" y="5174125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070209" y="5148819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5723919" y="51488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86667" y="3015219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925431" y="3712957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3853417" y="3789586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05817" y="2156742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601632" y="2585184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Deterministic operations make recovery feasible.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01632" y="2590800"/>
            <a:ext cx="457200" cy="10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23799" y="4134068"/>
            <a:ext cx="1129200" cy="381000"/>
            <a:chOff x="5943600" y="4115807"/>
            <a:chExt cx="1129200" cy="381000"/>
          </a:xfrm>
        </p:grpSpPr>
        <p:grpSp>
          <p:nvGrpSpPr>
            <p:cNvPr id="10" name="Group 9"/>
            <p:cNvGrpSpPr/>
            <p:nvPr/>
          </p:nvGrpSpPr>
          <p:grpSpPr>
            <a:xfrm>
              <a:off x="6387000" y="4196840"/>
              <a:ext cx="228600" cy="218935"/>
              <a:chOff x="2743200" y="2781300"/>
              <a:chExt cx="685800" cy="6477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743200" y="2781300"/>
                <a:ext cx="685800" cy="6477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11" idx="0"/>
                <a:endCxn id="11" idx="4"/>
              </p:cNvCxnSpPr>
              <p:nvPr/>
            </p:nvCxnSpPr>
            <p:spPr>
              <a:xfrm>
                <a:off x="3086100" y="2781300"/>
                <a:ext cx="0" cy="647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2"/>
                <a:endCxn id="11" idx="6"/>
              </p:cNvCxnSpPr>
              <p:nvPr/>
            </p:nvCxnSpPr>
            <p:spPr>
              <a:xfrm>
                <a:off x="2743200" y="3105150"/>
                <a:ext cx="685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5943600" y="4115807"/>
              <a:ext cx="342900" cy="381000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smtClean="0">
                  <a:solidFill>
                    <a:schemeClr val="tx1"/>
                  </a:solidFill>
                </a:rPr>
                <a:t>A</a:t>
              </a:r>
              <a:r>
                <a:rPr lang="en-US" i="1" baseline="-25000" smtClean="0">
                  <a:solidFill>
                    <a:schemeClr val="tx1"/>
                  </a:solidFill>
                </a:rPr>
                <a:t>2</a:t>
              </a:r>
              <a:endParaRPr lang="en-US" i="1" baseline="-250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729900" y="4115807"/>
              <a:ext cx="342900" cy="381000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smtClean="0">
                  <a:solidFill>
                    <a:schemeClr val="tx1"/>
                  </a:solidFill>
                </a:rPr>
                <a:t>A</a:t>
              </a:r>
              <a:r>
                <a:rPr lang="en-US" i="1" baseline="-25000" smtClean="0">
                  <a:solidFill>
                    <a:schemeClr val="tx1"/>
                  </a:solidFill>
                </a:rPr>
                <a:t>3</a:t>
              </a:r>
              <a:endParaRPr lang="en-US" i="1" baseline="-25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5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19045 -0.0074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17378 0.2481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278 L 0.26528 0.0055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05818" y="241999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User accesses must be assigned increasing numbers.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7" name="Vertical Scroll 16"/>
          <p:cNvSpPr/>
          <p:nvPr/>
        </p:nvSpPr>
        <p:spPr>
          <a:xfrm>
            <a:off x="922679" y="2175293"/>
            <a:ext cx="1720071" cy="1219200"/>
          </a:xfrm>
          <a:prstGeom prst="verticalScroll">
            <a:avLst/>
          </a:prstGeom>
          <a:solidFill>
            <a:srgbClr val="E224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User request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876800" y="1828800"/>
            <a:ext cx="3276600" cy="762000"/>
          </a:xfrm>
          <a:prstGeom prst="cloudCallout">
            <a:avLst>
              <a:gd name="adj1" fmla="val -42445"/>
              <a:gd name="adj2" fmla="val 5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# of accesses so far:</a:t>
            </a:r>
          </a:p>
          <a:p>
            <a:pPr algn="ctr"/>
            <a:r>
              <a:rPr lang="en-US" smtClean="0"/>
              <a:t>37</a:t>
            </a:r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05818" y="325819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4876800" y="2667000"/>
            <a:ext cx="3276600" cy="762000"/>
          </a:xfrm>
          <a:prstGeom prst="cloudCallout">
            <a:avLst>
              <a:gd name="adj1" fmla="val -42445"/>
              <a:gd name="adj2" fmla="val 5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# of accesses so far:</a:t>
            </a:r>
          </a:p>
          <a:p>
            <a:pPr algn="ctr"/>
            <a:r>
              <a:rPr lang="en-US" smtClean="0"/>
              <a:t>37</a:t>
            </a:r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05818" y="41444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loud Callout 23"/>
          <p:cNvSpPr/>
          <p:nvPr/>
        </p:nvSpPr>
        <p:spPr>
          <a:xfrm>
            <a:off x="4876800" y="3553224"/>
            <a:ext cx="3276600" cy="762000"/>
          </a:xfrm>
          <a:prstGeom prst="cloudCallout">
            <a:avLst>
              <a:gd name="adj1" fmla="val -42445"/>
              <a:gd name="adj2" fmla="val 5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# of accesses so far:</a:t>
            </a:r>
          </a:p>
          <a:p>
            <a:pPr algn="ctr"/>
            <a:r>
              <a:rPr lang="en-US" smtClean="0"/>
              <a:t>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05818" y="241999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User accesses must be assigned increasing numbers.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7" name="Vertical Scroll 16"/>
          <p:cNvSpPr/>
          <p:nvPr/>
        </p:nvSpPr>
        <p:spPr>
          <a:xfrm>
            <a:off x="922679" y="2175293"/>
            <a:ext cx="1720071" cy="1219200"/>
          </a:xfrm>
          <a:prstGeom prst="verticalScroll">
            <a:avLst/>
          </a:prstGeom>
          <a:solidFill>
            <a:srgbClr val="E224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User request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876800" y="1828800"/>
            <a:ext cx="3276600" cy="762000"/>
          </a:xfrm>
          <a:prstGeom prst="cloudCallout">
            <a:avLst>
              <a:gd name="adj1" fmla="val -42445"/>
              <a:gd name="adj2" fmla="val 5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# of accesses so far:</a:t>
            </a:r>
          </a:p>
          <a:p>
            <a:pPr algn="ctr"/>
            <a:r>
              <a:rPr lang="en-US" smtClean="0"/>
              <a:t>38</a:t>
            </a:r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05818" y="325819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4876800" y="2667000"/>
            <a:ext cx="3276600" cy="762000"/>
          </a:xfrm>
          <a:prstGeom prst="cloudCallout">
            <a:avLst>
              <a:gd name="adj1" fmla="val -42445"/>
              <a:gd name="adj2" fmla="val 5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# of accesses so far:</a:t>
            </a:r>
          </a:p>
          <a:p>
            <a:pPr algn="ctr"/>
            <a:r>
              <a:rPr lang="en-US" smtClean="0"/>
              <a:t>38</a:t>
            </a:r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05818" y="41444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loud Callout 23"/>
          <p:cNvSpPr/>
          <p:nvPr/>
        </p:nvSpPr>
        <p:spPr>
          <a:xfrm>
            <a:off x="4876800" y="3553224"/>
            <a:ext cx="3276600" cy="762000"/>
          </a:xfrm>
          <a:prstGeom prst="cloudCallout">
            <a:avLst>
              <a:gd name="adj1" fmla="val -42445"/>
              <a:gd name="adj2" fmla="val 5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# of accesses so far:</a:t>
            </a:r>
          </a:p>
          <a:p>
            <a:pPr algn="ctr"/>
            <a:r>
              <a:rPr lang="en-US" smtClean="0"/>
              <a:t>37</a:t>
            </a:r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733800" y="1969418"/>
            <a:ext cx="1093063" cy="1123150"/>
            <a:chOff x="2133600" y="3793176"/>
            <a:chExt cx="1093063" cy="1123150"/>
          </a:xfrm>
        </p:grpSpPr>
        <p:sp>
          <p:nvSpPr>
            <p:cNvPr id="30" name="Vertical Scroll 29"/>
            <p:cNvSpPr/>
            <p:nvPr/>
          </p:nvSpPr>
          <p:spPr>
            <a:xfrm>
              <a:off x="2133600" y="3793176"/>
              <a:ext cx="1093063" cy="1123150"/>
            </a:xfrm>
            <a:prstGeom prst="verticalScroll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Access38: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Vertical Scroll 30"/>
            <p:cNvSpPr/>
            <p:nvPr/>
          </p:nvSpPr>
          <p:spPr>
            <a:xfrm>
              <a:off x="2470303" y="4541743"/>
              <a:ext cx="364915" cy="275314"/>
            </a:xfrm>
            <a:prstGeom prst="verticalScroll">
              <a:avLst/>
            </a:prstGeom>
            <a:solidFill>
              <a:srgbClr val="E224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35911" y="2784893"/>
            <a:ext cx="1093063" cy="1123150"/>
            <a:chOff x="2133600" y="3793176"/>
            <a:chExt cx="1093063" cy="1123150"/>
          </a:xfrm>
        </p:grpSpPr>
        <p:sp>
          <p:nvSpPr>
            <p:cNvPr id="27" name="Vertical Scroll 26"/>
            <p:cNvSpPr/>
            <p:nvPr/>
          </p:nvSpPr>
          <p:spPr>
            <a:xfrm>
              <a:off x="2133600" y="3793176"/>
              <a:ext cx="1093063" cy="1123150"/>
            </a:xfrm>
            <a:prstGeom prst="verticalScroll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Access38: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Vertical Scroll 27"/>
            <p:cNvSpPr/>
            <p:nvPr/>
          </p:nvSpPr>
          <p:spPr>
            <a:xfrm>
              <a:off x="2470303" y="4541743"/>
              <a:ext cx="364915" cy="275314"/>
            </a:xfrm>
            <a:prstGeom prst="verticalScroll">
              <a:avLst/>
            </a:prstGeom>
            <a:solidFill>
              <a:srgbClr val="E224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3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20973 0.397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19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0834 0.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05818" y="241999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Failed coprocessors can be replaced via delegation.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8" name="Cloud Callout 17"/>
          <p:cNvSpPr/>
          <p:nvPr/>
        </p:nvSpPr>
        <p:spPr>
          <a:xfrm>
            <a:off x="4876800" y="1828800"/>
            <a:ext cx="3276600" cy="762000"/>
          </a:xfrm>
          <a:prstGeom prst="cloudCallout">
            <a:avLst>
              <a:gd name="adj1" fmla="val -42445"/>
              <a:gd name="adj2" fmla="val 5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# of accesses so far:</a:t>
            </a:r>
          </a:p>
          <a:p>
            <a:pPr algn="ctr"/>
            <a:r>
              <a:rPr lang="en-US" smtClean="0"/>
              <a:t>38</a:t>
            </a:r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05818" y="3258194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4876800" y="2667000"/>
            <a:ext cx="3276600" cy="762000"/>
          </a:xfrm>
          <a:prstGeom prst="cloudCallout">
            <a:avLst>
              <a:gd name="adj1" fmla="val -42445"/>
              <a:gd name="adj2" fmla="val 5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# of accesses so far:</a:t>
            </a:r>
          </a:p>
          <a:p>
            <a:pPr algn="ctr"/>
            <a:r>
              <a:rPr lang="en-US" smtClean="0"/>
              <a:t>38</a:t>
            </a:r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005818" y="4677818"/>
            <a:ext cx="1069964" cy="10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loud Callout 23"/>
          <p:cNvSpPr/>
          <p:nvPr/>
        </p:nvSpPr>
        <p:spPr>
          <a:xfrm>
            <a:off x="4876800" y="4086624"/>
            <a:ext cx="3276600" cy="762000"/>
          </a:xfrm>
          <a:prstGeom prst="cloudCallout">
            <a:avLst>
              <a:gd name="adj1" fmla="val -42445"/>
              <a:gd name="adj2" fmla="val 5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# of accesses so far:</a:t>
            </a:r>
          </a:p>
          <a:p>
            <a:pPr algn="ctr"/>
            <a:r>
              <a:rPr lang="en-US" smtClean="0"/>
              <a:t>38</a:t>
            </a:r>
            <a:endParaRPr lang="en-US"/>
          </a:p>
        </p:txBody>
      </p:sp>
      <p:sp>
        <p:nvSpPr>
          <p:cNvPr id="25" name="Vertical Scroll 24"/>
          <p:cNvSpPr/>
          <p:nvPr/>
        </p:nvSpPr>
        <p:spPr>
          <a:xfrm>
            <a:off x="2679435" y="2198298"/>
            <a:ext cx="1851301" cy="736550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Delegation of responsibility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Vertical Scroll 34"/>
          <p:cNvSpPr/>
          <p:nvPr/>
        </p:nvSpPr>
        <p:spPr>
          <a:xfrm>
            <a:off x="2884349" y="3048000"/>
            <a:ext cx="1851301" cy="762000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Delegation of responsibility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Background on oblivious RAM</a:t>
            </a:r>
          </a:p>
          <a:p>
            <a:r>
              <a:rPr lang="en-US" dirty="0" smtClean="0"/>
              <a:t>Design of Shroud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Implementation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built Shroud using smart cards as our </a:t>
            </a:r>
            <a:r>
              <a:rPr lang="en-US" smtClean="0"/>
              <a:t>trusted coprocessors.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92500"/>
          </a:bodyPr>
          <a:lstStyle/>
          <a:p>
            <a:r>
              <a:rPr lang="en-US" smtClean="0">
                <a:solidFill>
                  <a:srgbClr val="7030A0"/>
                </a:solidFill>
              </a:rPr>
              <a:t>Prototype</a:t>
            </a:r>
          </a:p>
          <a:p>
            <a:pPr lvl="1"/>
            <a:r>
              <a:rPr lang="en-US" smtClean="0"/>
              <a:t>Uses Infineon </a:t>
            </a:r>
            <a:r>
              <a:rPr lang="en-US" dirty="0" smtClean="0"/>
              <a:t>SLE 88 </a:t>
            </a:r>
            <a:r>
              <a:rPr lang="en-US" smtClean="0"/>
              <a:t>smart cards</a:t>
            </a:r>
            <a:endParaRPr lang="en-US" dirty="0" smtClean="0"/>
          </a:p>
          <a:p>
            <a:pPr lvl="1"/>
            <a:r>
              <a:rPr lang="en-US" dirty="0" smtClean="0"/>
              <a:t>Runs </a:t>
            </a:r>
            <a:r>
              <a:rPr lang="en-US" smtClean="0"/>
              <a:t>on the </a:t>
            </a:r>
            <a:r>
              <a:rPr lang="en-US" b="1" smtClean="0">
                <a:solidFill>
                  <a:srgbClr val="C00000"/>
                </a:solidFill>
              </a:rPr>
              <a:t>10</a:t>
            </a:r>
            <a:r>
              <a:rPr lang="en-US" smtClean="0"/>
              <a:t> cards we </a:t>
            </a:r>
            <a:r>
              <a:rPr lang="en-US" dirty="0" smtClean="0"/>
              <a:t>have</a:t>
            </a:r>
          </a:p>
          <a:p>
            <a:r>
              <a:rPr lang="en-US" smtClean="0">
                <a:solidFill>
                  <a:srgbClr val="7030A0"/>
                </a:solidFill>
              </a:rPr>
              <a:t>Emulator</a:t>
            </a:r>
          </a:p>
          <a:p>
            <a:pPr lvl="1"/>
            <a:r>
              <a:rPr lang="en-US" smtClean="0"/>
              <a:t>Enables </a:t>
            </a:r>
            <a:r>
              <a:rPr lang="en-US" dirty="0" smtClean="0"/>
              <a:t>larger-scale tests</a:t>
            </a:r>
          </a:p>
          <a:p>
            <a:pPr lvl="1"/>
            <a:r>
              <a:rPr lang="en-US" dirty="0" smtClean="0"/>
              <a:t>Ran </a:t>
            </a:r>
            <a:r>
              <a:rPr lang="en-US" smtClean="0"/>
              <a:t>on </a:t>
            </a:r>
            <a:r>
              <a:rPr lang="en-US" b="1" smtClean="0">
                <a:solidFill>
                  <a:srgbClr val="C00000"/>
                </a:solidFill>
              </a:rPr>
              <a:t>139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machines in MSR </a:t>
            </a:r>
          </a:p>
          <a:p>
            <a:r>
              <a:rPr lang="en-US" smtClean="0">
                <a:solidFill>
                  <a:srgbClr val="7030A0"/>
                </a:solidFill>
              </a:rPr>
              <a:t>Simulator</a:t>
            </a:r>
          </a:p>
          <a:p>
            <a:pPr lvl="1"/>
            <a:r>
              <a:rPr lang="en-US" smtClean="0"/>
              <a:t>Enables </a:t>
            </a:r>
            <a:r>
              <a:rPr lang="en-US" dirty="0" smtClean="0"/>
              <a:t>massive-scale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81278"/>
              </p:ext>
            </p:extLst>
          </p:nvPr>
        </p:nvGraphicFramePr>
        <p:xfrm>
          <a:off x="5901268" y="3200400"/>
          <a:ext cx="2667000" cy="324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073"/>
                <a:gridCol w="1235927"/>
              </a:tblGrid>
              <a:tr h="371634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</a:t>
                      </a:r>
                      <a:r>
                        <a:rPr lang="en-US" baseline="0" dirty="0" smtClean="0"/>
                        <a:t> 88</a:t>
                      </a:r>
                      <a:endParaRPr lang="en-US" dirty="0"/>
                    </a:p>
                  </a:txBody>
                  <a:tcPr/>
                </a:tc>
              </a:tr>
              <a:tr h="371634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 MHz</a:t>
                      </a:r>
                      <a:endParaRPr lang="en-US" dirty="0"/>
                    </a:p>
                  </a:txBody>
                  <a:tcPr/>
                </a:tc>
              </a:tr>
              <a:tr h="371634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KB</a:t>
                      </a:r>
                      <a:endParaRPr lang="en-US" dirty="0"/>
                    </a:p>
                  </a:txBody>
                  <a:tcPr/>
                </a:tc>
              </a:tr>
              <a:tr h="371634">
                <a:tc>
                  <a:txBody>
                    <a:bodyPr/>
                    <a:lstStyle/>
                    <a:p>
                      <a:r>
                        <a:rPr lang="en-US" dirty="0" smtClean="0"/>
                        <a:t>I/O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12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KB/s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1634">
                <a:tc>
                  <a:txBody>
                    <a:bodyPr/>
                    <a:lstStyle/>
                    <a:p>
                      <a:r>
                        <a:rPr lang="en-US" dirty="0" smtClean="0"/>
                        <a:t>3DES 1KB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73 </a:t>
                      </a:r>
                      <a:r>
                        <a:rPr lang="en-US" dirty="0" smtClean="0"/>
                        <a:t>KB/s</a:t>
                      </a:r>
                      <a:endParaRPr lang="en-US" dirty="0"/>
                    </a:p>
                  </a:txBody>
                  <a:tcPr/>
                </a:tc>
              </a:tr>
              <a:tr h="371634">
                <a:tc>
                  <a:txBody>
                    <a:bodyPr/>
                    <a:lstStyle/>
                    <a:p>
                      <a:r>
                        <a:rPr lang="en-US" dirty="0" smtClean="0"/>
                        <a:t>SHA-1</a:t>
                      </a:r>
                      <a:r>
                        <a:rPr lang="en-US" baseline="0" dirty="0" smtClean="0"/>
                        <a:t> 1KB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155 </a:t>
                      </a:r>
                      <a:r>
                        <a:rPr lang="en-US" dirty="0" smtClean="0"/>
                        <a:t>KB/s</a:t>
                      </a:r>
                      <a:endParaRPr lang="en-US" dirty="0"/>
                    </a:p>
                  </a:txBody>
                  <a:tcPr/>
                </a:tc>
              </a:tr>
              <a:tr h="371634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1634">
                <a:tc>
                  <a:txBody>
                    <a:bodyPr/>
                    <a:lstStyle/>
                    <a:p>
                      <a:r>
                        <a:rPr lang="en-US" smtClean="0"/>
                        <a:t>Physical 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FIPS 140-2 level 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3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www.ndtv.com/news/images/story_page/david_petraeus_paula_broadwell_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42" y="1551859"/>
            <a:ext cx="1828800" cy="12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 patterns reveal private information.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Shroud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4" name="Picture 6" descr="C:\Users\lorch\AppData\Local\Microsoft\Windows\Temporary Internet Files\Content.IE5\15C5I2IO\MP9004393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77" y="3026979"/>
            <a:ext cx="194033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12328" y="1524000"/>
            <a:ext cx="3029331" cy="1447800"/>
            <a:chOff x="1447800" y="1600200"/>
            <a:chExt cx="3029331" cy="14478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600200"/>
              <a:ext cx="2040674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299" y="2334938"/>
              <a:ext cx="2007832" cy="71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371600" y="3200400"/>
            <a:ext cx="3110786" cy="1428750"/>
            <a:chOff x="1371600" y="3200400"/>
            <a:chExt cx="3110786" cy="1428750"/>
          </a:xfrm>
        </p:grpSpPr>
        <p:pic>
          <p:nvPicPr>
            <p:cNvPr id="2059" name="Picture 11" descr="http://one-giant-step.com/wp-content/uploads/2011/02/Twitterworld-150x15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636" y="3200400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200400"/>
              <a:ext cx="202622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61" name="Picture 13" descr="http://liveside.net/wp-content/images/2011/04/bing-map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10" y="4562061"/>
            <a:ext cx="1784426" cy="6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lorch\AppData\Local\Microsoft\Windows\Temporary Internet Files\Content.IE5\15C5I2IO\MC910216379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80" y="4495800"/>
            <a:ext cx="2393925" cy="20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90" y="5238529"/>
            <a:ext cx="1351410" cy="68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1447800"/>
            <a:ext cx="2971800" cy="4876801"/>
          </a:xfrm>
          <a:prstGeom prst="rect">
            <a:avLst/>
          </a:prstGeom>
          <a:pattFill prst="pct90">
            <a:fgClr>
              <a:schemeClr val="dk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3200" smtClean="0">
                <a:solidFill>
                  <a:srgbClr val="FFFF00"/>
                </a:solidFill>
              </a:rPr>
              <a:t>Shroud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Workloads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083828"/>
              </p:ext>
            </p:extLst>
          </p:nvPr>
        </p:nvGraphicFramePr>
        <p:xfrm>
          <a:off x="457200" y="20574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997242"/>
                <a:gridCol w="30319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Bing map tiles (zoom level 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KB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 tweets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 KB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 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KB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Flickr photos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MB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Small-scale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r>
                        <a:rPr lang="en-US" baseline="30000" smtClean="0"/>
                        <a:t>20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 KB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89626" y="3868948"/>
            <a:ext cx="8382000" cy="4572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System shows high parallelism.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25286" y="5655129"/>
            <a:ext cx="7315200" cy="495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Essentially linear speedup due </a:t>
            </a:r>
            <a:r>
              <a:rPr lang="en-US" sz="2000" smtClean="0"/>
              <a:t>to parallelism at low scales</a:t>
            </a:r>
            <a:endParaRPr lang="en-US" sz="2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474788"/>
            <a:ext cx="84502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System shows high parallelism.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25286" y="5655129"/>
            <a:ext cx="7315200" cy="495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Essentially linear speedup due </a:t>
            </a:r>
            <a:r>
              <a:rPr lang="en-US" sz="2000" smtClean="0"/>
              <a:t>to parallelism at low scales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481138"/>
            <a:ext cx="8199437" cy="389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1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Emulation on larger scale still shows high parallelism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25286" y="5655129"/>
            <a:ext cx="7315200" cy="495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Essentially linear speedup due </a:t>
            </a:r>
            <a:r>
              <a:rPr lang="en-US" sz="2000" smtClean="0"/>
              <a:t>to parallelism at moderate scales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474788"/>
            <a:ext cx="79406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Emulation on larger scale still shows high parallelism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25286" y="5655129"/>
            <a:ext cx="7315200" cy="495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Essentially linear speedup due </a:t>
            </a:r>
            <a:r>
              <a:rPr lang="en-US" sz="2000" smtClean="0"/>
              <a:t>to parallelism at moderate scales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481138"/>
            <a:ext cx="7788275" cy="389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477963"/>
            <a:ext cx="870108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There’s a massive amount of parallelism available.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981200" y="1600200"/>
            <a:ext cx="4800600" cy="30480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53200" y="2574471"/>
            <a:ext cx="1905000" cy="22098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25286" y="5676900"/>
            <a:ext cx="73152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Essentially linear speedup due to parallelism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914400" y="5676900"/>
            <a:ext cx="73152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Beyond about 10,000 cards, not much further available parallelism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81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8" grpId="0" animBg="1"/>
      <p:bldP spid="18" grpId="1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477963"/>
            <a:ext cx="870108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performance is </a:t>
            </a:r>
            <a:r>
              <a:rPr lang="en-US" smtClean="0"/>
              <a:t>still poor.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8200" y="4114800"/>
            <a:ext cx="7848600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3886200"/>
            <a:ext cx="7848600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38200" y="2971800"/>
            <a:ext cx="7848600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03514" y="5562600"/>
            <a:ext cx="73152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Twitter </a:t>
            </a:r>
            <a:r>
              <a:rPr lang="en-US" sz="2000"/>
              <a:t>tweets (</a:t>
            </a:r>
            <a:r>
              <a:rPr lang="en-US" sz="2000" smtClean="0"/>
              <a:t>2</a:t>
            </a:r>
            <a:r>
              <a:rPr lang="en-US" sz="2000" baseline="30000" smtClean="0"/>
              <a:t>35</a:t>
            </a:r>
            <a:r>
              <a:rPr lang="en-US" sz="2000" smtClean="0"/>
              <a:t>, 140 bytes each) take about 9 seconds </a:t>
            </a:r>
            <a:r>
              <a:rPr lang="en-US" sz="2000" dirty="0" smtClean="0"/>
              <a:t>to access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903514" y="5562600"/>
            <a:ext cx="73152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Map </a:t>
            </a:r>
            <a:r>
              <a:rPr lang="en-US" sz="2000" smtClean="0"/>
              <a:t>tiles </a:t>
            </a:r>
            <a:r>
              <a:rPr lang="en-US" sz="2000"/>
              <a:t>(</a:t>
            </a:r>
            <a:r>
              <a:rPr lang="en-US" sz="2000" smtClean="0"/>
              <a:t>2</a:t>
            </a:r>
            <a:r>
              <a:rPr lang="en-US" sz="2000" baseline="30000" smtClean="0"/>
              <a:t>35</a:t>
            </a:r>
            <a:r>
              <a:rPr lang="en-US" sz="2000" smtClean="0"/>
              <a:t>, 10 KB each) take about 45 seconds </a:t>
            </a:r>
            <a:r>
              <a:rPr lang="en-US" sz="2000" dirty="0" smtClean="0"/>
              <a:t>to access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903514" y="5562600"/>
            <a:ext cx="73152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Flickr </a:t>
            </a:r>
            <a:r>
              <a:rPr lang="en-US" sz="2000" smtClean="0"/>
              <a:t>photos </a:t>
            </a:r>
            <a:r>
              <a:rPr lang="en-US" sz="2000"/>
              <a:t>(</a:t>
            </a:r>
            <a:r>
              <a:rPr lang="en-US" sz="2000" smtClean="0"/>
              <a:t>2</a:t>
            </a:r>
            <a:r>
              <a:rPr lang="en-US" sz="2000" baseline="30000" smtClean="0"/>
              <a:t>32</a:t>
            </a:r>
            <a:r>
              <a:rPr lang="en-US" sz="2000" smtClean="0"/>
              <a:t>, 5 MB each) take </a:t>
            </a:r>
            <a:r>
              <a:rPr lang="en-US" sz="2000" dirty="0" smtClean="0"/>
              <a:t>way too long to access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66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470025"/>
            <a:ext cx="8488363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performance bottleneck is smart card bandwidth.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2" name="12-Point Star 11"/>
          <p:cNvSpPr/>
          <p:nvPr/>
        </p:nvSpPr>
        <p:spPr>
          <a:xfrm>
            <a:off x="2133600" y="2057400"/>
            <a:ext cx="5486864" cy="2590800"/>
          </a:xfrm>
          <a:prstGeom prst="star12">
            <a:avLst/>
          </a:prstGeom>
          <a:solidFill>
            <a:srgbClr val="C00000">
              <a:alpha val="67000"/>
            </a:srgbClr>
          </a:solidFill>
          <a:ln>
            <a:solidFill>
              <a:srgbClr val="FFC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I/O bandwidth </a:t>
            </a:r>
            <a:r>
              <a:rPr lang="en-US" sz="3200" smtClean="0"/>
              <a:t>just 12 </a:t>
            </a:r>
            <a:r>
              <a:rPr lang="en-US" sz="3200" dirty="0" smtClean="0"/>
              <a:t>KB/s!</a:t>
            </a:r>
            <a:endParaRPr lang="en-U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1371600" y="3775496"/>
            <a:ext cx="1905000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14600" y="1752600"/>
            <a:ext cx="5943600" cy="22860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03514" y="5448300"/>
            <a:ext cx="73152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Algorithm is </a:t>
            </a:r>
            <a:r>
              <a:rPr lang="en-US" sz="2400" i="1" smtClean="0"/>
              <a:t>O(RB + R log N)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533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Background on oblivious RAM</a:t>
            </a:r>
          </a:p>
          <a:p>
            <a:r>
              <a:rPr lang="en-US" dirty="0" smtClean="0"/>
              <a:t>Design of Shroud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Future work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70814"/>
              </p:ext>
            </p:extLst>
          </p:nvPr>
        </p:nvGraphicFramePr>
        <p:xfrm>
          <a:off x="3175878" y="1600200"/>
          <a:ext cx="5206122" cy="4281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5374"/>
                <a:gridCol w="1588952"/>
                <a:gridCol w="1881796"/>
              </a:tblGrid>
              <a:tr h="595654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Approach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Advantage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Challenges</a:t>
                      </a:r>
                      <a:endParaRPr lang="en-US"/>
                    </a:p>
                  </a:txBody>
                  <a:tcPr anchor="ctr"/>
                </a:tc>
              </a:tr>
              <a:tr h="1028115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Tamper-resistant FPGA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 GB/s bandwidth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Hardware customization, Higher cost</a:t>
                      </a:r>
                      <a:endParaRPr lang="en-US"/>
                    </a:p>
                  </a:txBody>
                  <a:tcPr anchor="ctr"/>
                </a:tc>
              </a:tr>
              <a:tr h="1108304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Secure execution infrastructure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&gt;12</a:t>
                      </a:r>
                      <a:r>
                        <a:rPr lang="en-US" baseline="0" smtClean="0"/>
                        <a:t> GB/s bandwidth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Low </a:t>
                      </a:r>
                      <a:r>
                        <a:rPr lang="en-US" baseline="0" smtClean="0"/>
                        <a:t>physical security,</a:t>
                      </a:r>
                    </a:p>
                    <a:p>
                      <a:pPr algn="ctr"/>
                      <a:r>
                        <a:rPr lang="en-US" baseline="0" smtClean="0"/>
                        <a:t>High invocation overhead</a:t>
                      </a:r>
                      <a:endParaRPr lang="en-US"/>
                    </a:p>
                  </a:txBody>
                  <a:tcPr anchor="ctr"/>
                </a:tc>
              </a:tr>
              <a:tr h="1468735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Make disk accesses trustworthy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More</a:t>
                      </a:r>
                      <a:r>
                        <a:rPr lang="en-US" baseline="0" smtClean="0"/>
                        <a:t> efficient ORAM protocol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Low</a:t>
                      </a:r>
                      <a:r>
                        <a:rPr lang="en-US" baseline="0" smtClean="0"/>
                        <a:t> p</a:t>
                      </a:r>
                      <a:r>
                        <a:rPr lang="en-US" smtClean="0"/>
                        <a:t>hysical security,</a:t>
                      </a:r>
                    </a:p>
                    <a:p>
                      <a:pPr algn="ctr"/>
                      <a:r>
                        <a:rPr lang="en-US" smtClean="0"/>
                        <a:t>Lots</a:t>
                      </a:r>
                      <a:r>
                        <a:rPr lang="en-US" baseline="0" smtClean="0"/>
                        <a:t> of code to verify</a:t>
                      </a:r>
                      <a:endParaRPr lang="en-US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We’re pursuing several ways to make Shroud faster.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1223337" y="2140607"/>
            <a:ext cx="1167578" cy="116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40337" y="3295014"/>
            <a:ext cx="2533579" cy="905794"/>
            <a:chOff x="5836853" y="5253334"/>
            <a:chExt cx="2533579" cy="905794"/>
          </a:xfrm>
        </p:grpSpPr>
        <p:grpSp>
          <p:nvGrpSpPr>
            <p:cNvPr id="10" name="Group 9"/>
            <p:cNvGrpSpPr/>
            <p:nvPr/>
          </p:nvGrpSpPr>
          <p:grpSpPr>
            <a:xfrm>
              <a:off x="7368042" y="5253334"/>
              <a:ext cx="1002390" cy="905794"/>
              <a:chOff x="2024996" y="3437606"/>
              <a:chExt cx="1002390" cy="90579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024996" y="3437606"/>
                <a:ext cx="1002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mtClean="0"/>
                  <a:t>Intel TXT</a:t>
                </a:r>
                <a:endParaRPr lang="en-US"/>
              </a:p>
            </p:txBody>
          </p: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00" y="3782663"/>
                <a:ext cx="747182" cy="560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5836853" y="5258704"/>
              <a:ext cx="1611975" cy="894438"/>
              <a:chOff x="609600" y="3448962"/>
              <a:chExt cx="1611975" cy="89443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85822" y="3448962"/>
                <a:ext cx="8595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AMD-V</a:t>
                </a: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782663"/>
                <a:ext cx="1611975" cy="560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Picture 4" descr="C:\Users\lorch\AppData\Local\Microsoft\Windows\Temporary Internet Files\Content.IE5\PXHP3ODC\MP90041169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54" y="4714122"/>
            <a:ext cx="1292744" cy="86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54737"/>
            <a:ext cx="3657602" cy="1828800"/>
          </a:xfrm>
          <a:prstGeom prst="rect">
            <a:avLst/>
          </a:prstGeom>
        </p:spPr>
      </p:pic>
      <p:pic>
        <p:nvPicPr>
          <p:cNvPr id="50" name="Picture 6" descr="http://cdn.physorg.com/newman/gfx/news/hires/thepentago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94" y="1433823"/>
            <a:ext cx="2267306" cy="15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Shroud:  Provide a virtual disk that hides not just content, but addresses.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86400" y="191963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486400" y="171778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486400" y="181871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486400" y="2020559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5486400" y="232333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5486400" y="212148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86400" y="222240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5486400" y="242425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486400" y="272702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0" y="2525179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5486400" y="262610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5486400" y="282795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5486400" y="313072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5486400" y="292887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5486400" y="3029799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5486400" y="323164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5486400" y="3534419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5486400" y="333257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5486400" y="343349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5486400" y="363534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ounded Rectangle 27"/>
          <p:cNvSpPr/>
          <p:nvPr/>
        </p:nvSpPr>
        <p:spPr>
          <a:xfrm>
            <a:off x="5486400" y="393811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5486400" y="373626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ounded Rectangle 29"/>
          <p:cNvSpPr/>
          <p:nvPr/>
        </p:nvSpPr>
        <p:spPr>
          <a:xfrm>
            <a:off x="5486400" y="383719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Rounded Rectangle 30"/>
          <p:cNvSpPr/>
          <p:nvPr/>
        </p:nvSpPr>
        <p:spPr>
          <a:xfrm>
            <a:off x="5486400" y="4039039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Rounded Rectangle 31"/>
          <p:cNvSpPr/>
          <p:nvPr/>
        </p:nvSpPr>
        <p:spPr>
          <a:xfrm>
            <a:off x="5486400" y="434181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ounded Rectangle 32"/>
          <p:cNvSpPr/>
          <p:nvPr/>
        </p:nvSpPr>
        <p:spPr>
          <a:xfrm>
            <a:off x="5486400" y="413996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5486400" y="424088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Rounded Rectangle 34"/>
          <p:cNvSpPr/>
          <p:nvPr/>
        </p:nvSpPr>
        <p:spPr>
          <a:xfrm>
            <a:off x="5486400" y="4442735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Rounded Rectangle 35"/>
          <p:cNvSpPr/>
          <p:nvPr/>
        </p:nvSpPr>
        <p:spPr>
          <a:xfrm>
            <a:off x="5486400" y="474550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Rounded Rectangle 36"/>
          <p:cNvSpPr/>
          <p:nvPr/>
        </p:nvSpPr>
        <p:spPr>
          <a:xfrm>
            <a:off x="5486400" y="4543659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Rounded Rectangle 37"/>
          <p:cNvSpPr/>
          <p:nvPr/>
        </p:nvSpPr>
        <p:spPr>
          <a:xfrm>
            <a:off x="5486400" y="464458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5486400" y="484643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Rounded Rectangle 39"/>
          <p:cNvSpPr/>
          <p:nvPr/>
        </p:nvSpPr>
        <p:spPr>
          <a:xfrm>
            <a:off x="5486400" y="5150217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Rounded Rectangle 40"/>
          <p:cNvSpPr/>
          <p:nvPr/>
        </p:nvSpPr>
        <p:spPr>
          <a:xfrm>
            <a:off x="5486400" y="4948369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5486400" y="5049293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Rounded Rectangle 42"/>
          <p:cNvSpPr/>
          <p:nvPr/>
        </p:nvSpPr>
        <p:spPr>
          <a:xfrm>
            <a:off x="5486400" y="5251141"/>
            <a:ext cx="457200" cy="1009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4" name="Picture 54" descr="3d1itaj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6990" y="2164185"/>
            <a:ext cx="1115604" cy="839127"/>
          </a:xfrm>
          <a:prstGeom prst="rect">
            <a:avLst/>
          </a:prstGeom>
          <a:noFill/>
        </p:spPr>
      </p:pic>
      <p:pic>
        <p:nvPicPr>
          <p:cNvPr id="45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752600"/>
            <a:ext cx="855594" cy="649032"/>
          </a:xfrm>
          <a:prstGeom prst="rect">
            <a:avLst/>
          </a:prstGeom>
          <a:noFill/>
        </p:spPr>
      </p:pic>
      <p:sp>
        <p:nvSpPr>
          <p:cNvPr id="48" name="Rounded Rectangle 47"/>
          <p:cNvSpPr/>
          <p:nvPr/>
        </p:nvSpPr>
        <p:spPr>
          <a:xfrm>
            <a:off x="2667000" y="1863706"/>
            <a:ext cx="1543050" cy="8838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L-</a:t>
            </a:r>
            <a:r>
              <a:rPr lang="en-US" sz="2400" dirty="0" err="1" smtClean="0"/>
              <a:t>bycx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808594" y="2827951"/>
            <a:ext cx="3048000" cy="2406138"/>
          </a:xfrm>
          <a:prstGeom prst="wedgeRoundRectCallout">
            <a:avLst>
              <a:gd name="adj1" fmla="val -13171"/>
              <a:gd name="adj2" fmla="val -6619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/>
              <a:t>Threat model:</a:t>
            </a:r>
          </a:p>
          <a:p>
            <a:pPr algn="ctr"/>
            <a:endParaRPr lang="en-US" u="sng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Controls storage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Observes all traffic</a:t>
            </a:r>
            <a:endParaRPr lang="en-US"/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Can’t break crypto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Can’t tamper with or </a:t>
            </a:r>
            <a:r>
              <a:rPr lang="en-US" smtClean="0"/>
              <a:t>see inside secure hardware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4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5729 0.0305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89046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9046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0.03056 L -0.08437 0.3638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8" grpId="0" animBg="1"/>
      <p:bldP spid="48" grpId="1" animBg="1"/>
      <p:bldP spid="48" grpId="2" animBg="1"/>
      <p:bldP spid="48" grpId="5" animBg="1"/>
      <p:bldP spid="48" grpId="6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FPGAs are promising.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336675"/>
            <a:ext cx="8443913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p Arrow 8"/>
          <p:cNvSpPr/>
          <p:nvPr/>
        </p:nvSpPr>
        <p:spPr>
          <a:xfrm rot="10800000">
            <a:off x="4740932" y="3428206"/>
            <a:ext cx="228600" cy="6096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Encryption insufficient </a:t>
            </a:r>
            <a:r>
              <a:rPr lang="en-US" dirty="0" smtClean="0"/>
              <a:t>for keeping user access </a:t>
            </a:r>
            <a:r>
              <a:rPr lang="en-US" smtClean="0"/>
              <a:t>patterns private</a:t>
            </a:r>
            <a:endParaRPr lang="en-US" dirty="0" smtClean="0"/>
          </a:p>
          <a:p>
            <a:r>
              <a:rPr lang="en-US" dirty="0" smtClean="0"/>
              <a:t>Oblivious RAM protocols can help, but are </a:t>
            </a:r>
            <a:r>
              <a:rPr lang="en-US" smtClean="0"/>
              <a:t>very slow</a:t>
            </a:r>
            <a:endParaRPr lang="en-US" dirty="0" smtClean="0"/>
          </a:p>
          <a:p>
            <a:r>
              <a:rPr lang="en-US" dirty="0" smtClean="0"/>
              <a:t>Parallelism can substantially reduce latency</a:t>
            </a:r>
          </a:p>
          <a:p>
            <a:pPr lvl="1"/>
            <a:r>
              <a:rPr lang="en-US" dirty="0" smtClean="0"/>
              <a:t>Need to carefully select and adapt algorithms</a:t>
            </a:r>
          </a:p>
          <a:p>
            <a:pPr lvl="1"/>
            <a:r>
              <a:rPr lang="en-US" dirty="0" smtClean="0"/>
              <a:t>Oblivious aggregation can add more speed</a:t>
            </a:r>
          </a:p>
          <a:p>
            <a:r>
              <a:rPr lang="en-US" smtClean="0"/>
              <a:t>High-bandwidth trusted components are </a:t>
            </a:r>
            <a:r>
              <a:rPr lang="en-US" dirty="0" smtClean="0"/>
              <a:t>necessary for reasonable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2362200"/>
          </a:xfrm>
        </p:spPr>
        <p:txBody>
          <a:bodyPr>
            <a:noAutofit/>
          </a:bodyPr>
          <a:lstStyle/>
          <a:p>
            <a:r>
              <a:rPr lang="en-US" sz="4800" smtClean="0"/>
              <a:t>Thank you!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“Oblivious RAM” protocols </a:t>
            </a:r>
            <a:r>
              <a:rPr lang="en-US" dirty="0"/>
              <a:t>are slow, particularly on large data.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65612"/>
              </p:ext>
            </p:extLst>
          </p:nvPr>
        </p:nvGraphicFramePr>
        <p:xfrm>
          <a:off x="457200" y="20574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997242"/>
                <a:gridCol w="30319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Bing map tiles (zoom level 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KB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 tweets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 KB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 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KB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Flickr photos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MB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056698" y="4248342"/>
            <a:ext cx="7216968" cy="1828800"/>
            <a:chOff x="1317432" y="1676400"/>
            <a:chExt cx="7216968" cy="1828800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317432" y="1676400"/>
              <a:ext cx="7216968" cy="1828800"/>
            </a:xfrm>
            <a:prstGeom prst="wedgeRoundRectCallout">
              <a:avLst>
                <a:gd name="adj1" fmla="val -32194"/>
                <a:gd name="adj2" fmla="val -126937"/>
                <a:gd name="adj3" fmla="val 1666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/>
                <a:t>Hierarchical scheme (Goldreich and Ostrovsky 1996) </a:t>
              </a:r>
              <a:r>
                <a:rPr lang="en-US" sz="2400" b="1" dirty="0" smtClean="0"/>
                <a:t>on an $8,000 </a:t>
              </a:r>
              <a:r>
                <a:rPr lang="en-US" sz="2400" b="1" smtClean="0"/>
                <a:t>IBM 4764</a:t>
              </a:r>
              <a:endParaRPr lang="en-US" sz="2400" b="1" dirty="0" smtClean="0"/>
            </a:p>
            <a:p>
              <a:pPr algn="ctr"/>
              <a:r>
                <a:rPr lang="en-US" sz="2400" dirty="0" smtClean="0"/>
                <a:t>Average request:  2 minutes</a:t>
              </a:r>
            </a:p>
            <a:p>
              <a:pPr algn="ctr"/>
              <a:r>
                <a:rPr lang="en-US" sz="2400" dirty="0" smtClean="0"/>
                <a:t>Every 10,000th request:  1.5 hours</a:t>
              </a:r>
            </a:p>
            <a:p>
              <a:pPr algn="ctr"/>
              <a:r>
                <a:rPr lang="en-US" sz="2400" dirty="0" smtClean="0"/>
                <a:t>Every 10,000,000th request:  a week!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79934" y="2403896"/>
              <a:ext cx="690206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loud Callout 8"/>
          <p:cNvSpPr/>
          <p:nvPr/>
        </p:nvSpPr>
        <p:spPr>
          <a:xfrm>
            <a:off x="2667000" y="2827397"/>
            <a:ext cx="5715000" cy="2085975"/>
          </a:xfrm>
          <a:prstGeom prst="cloudCallout">
            <a:avLst>
              <a:gd name="adj1" fmla="val -55494"/>
              <a:gd name="adj2" fmla="val 30423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Use </a:t>
            </a:r>
            <a:r>
              <a:rPr lang="en-US" sz="2400" b="1">
                <a:solidFill>
                  <a:schemeClr val="bg1"/>
                </a:solidFill>
              </a:rPr>
              <a:t>massive parallelism to speed up by orders of magnitude</a:t>
            </a:r>
            <a:r>
              <a:rPr lang="en-US" sz="2400" b="1" smtClean="0">
                <a:solidFill>
                  <a:schemeClr val="bg1"/>
                </a:solidFill>
              </a:rPr>
              <a:t>.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1506" name="Picture 2" descr="C:\Users\lorch\AppData\Local\Microsoft\Windows\Temporary Internet Files\Content.IE5\PXHP3ODC\MC9004418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16400"/>
            <a:ext cx="127952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Contributions of Shroud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Shroud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Jay Lorch,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53733"/>
              </p:ext>
            </p:extLst>
          </p:nvPr>
        </p:nvGraphicFramePr>
        <p:xfrm>
          <a:off x="495300" y="1432113"/>
          <a:ext cx="8153400" cy="443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62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Challenge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Approach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Result</a:t>
                      </a:r>
                      <a:endParaRPr lang="en-US" sz="2000"/>
                    </a:p>
                  </a:txBody>
                  <a:tcPr/>
                </a:tc>
              </a:tr>
              <a:tr h="83686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Oblivious RAM algorithms are slow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Adapt Binary Tree algorithm to enable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massive parallelism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Worst-case access time goes from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days to seconds</a:t>
                      </a:r>
                      <a:endParaRPr lang="en-US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83686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Inter-device communication reveals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information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Use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deterministic </a:t>
                      </a:r>
                      <a:r>
                        <a:rPr lang="en-US" sz="1800" baseline="0" smtClean="0">
                          <a:solidFill>
                            <a:srgbClr val="C00000"/>
                          </a:solidFill>
                        </a:rPr>
                        <a:t>communication 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schedule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C00000"/>
                          </a:solidFill>
                        </a:rPr>
                        <a:t>Privacy preserved</a:t>
                      </a:r>
                      <a:r>
                        <a:rPr lang="en-US" sz="1800" smtClean="0"/>
                        <a:t> despite parallelism</a:t>
                      </a:r>
                      <a:endParaRPr lang="en-US" sz="1800"/>
                    </a:p>
                  </a:txBody>
                  <a:tcPr anchor="ctr"/>
                </a:tc>
              </a:tr>
              <a:tr h="655767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Data aggregation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creates bandwidth</a:t>
                      </a:r>
                      <a:r>
                        <a:rPr lang="en-US" sz="1800" baseline="0" smtClean="0"/>
                        <a:t> bottleneck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Leverage cryptography with</a:t>
                      </a:r>
                      <a:r>
                        <a:rPr lang="en-US" sz="1800" b="1" i="1" dirty="0" smtClean="0"/>
                        <a:t> </a:t>
                      </a:r>
                      <a:r>
                        <a:rPr lang="en-US" sz="1800" b="0" i="0" dirty="0" smtClean="0">
                          <a:solidFill>
                            <a:srgbClr val="C00000"/>
                          </a:solidFill>
                        </a:rPr>
                        <a:t>oblivious</a:t>
                      </a:r>
                      <a:r>
                        <a:rPr lang="en-US" sz="1800" b="0" i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0" i="0" dirty="0" smtClean="0">
                          <a:solidFill>
                            <a:srgbClr val="C00000"/>
                          </a:solidFill>
                        </a:rPr>
                        <a:t>aggregation</a:t>
                      </a:r>
                      <a:endParaRPr lang="en-US" sz="1800" b="0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I/O time reduced </a:t>
                      </a:r>
                      <a:r>
                        <a:rPr lang="en-US" sz="1800" dirty="0" smtClean="0"/>
                        <a:t>by a</a:t>
                      </a:r>
                      <a:r>
                        <a:rPr lang="en-US" sz="1800" baseline="0" dirty="0" smtClean="0"/>
                        <a:t> factor of two or more</a:t>
                      </a:r>
                      <a:endParaRPr lang="en-US" sz="1800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5858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With</a:t>
                      </a:r>
                      <a:r>
                        <a:rPr lang="en-US" sz="1800" baseline="0" dirty="0" smtClean="0"/>
                        <a:t> many components, failures are frequent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deterministic</a:t>
                      </a:r>
                      <a:r>
                        <a:rPr lang="en-US" sz="1800" baseline="0" dirty="0" smtClean="0"/>
                        <a:t> operations and replication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Fault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tolerance</a:t>
                      </a:r>
                    </a:p>
                  </a:txBody>
                  <a:tcPr anchor="ctr"/>
                </a:tc>
              </a:tr>
              <a:tr h="5858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Binary Tree algorithm assumes honest-but-curious</a:t>
                      </a:r>
                      <a:r>
                        <a:rPr lang="en-US" sz="1800" baseline="0" dirty="0" smtClean="0"/>
                        <a:t> adversary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Merkle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trees</a:t>
                      </a:r>
                      <a:r>
                        <a:rPr lang="en-US" sz="1800" dirty="0" smtClean="0"/>
                        <a:t> to efficiently</a:t>
                      </a:r>
                      <a:r>
                        <a:rPr lang="en-US" sz="1800" baseline="0" dirty="0" smtClean="0"/>
                        <a:t> attest to states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Can tolerate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Byzantine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 dirty="0" smtClean="0"/>
                        <a:t>malicious adversary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2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24920</TotalTime>
  <Words>2692</Words>
  <Application>Microsoft Office PowerPoint</Application>
  <PresentationFormat>On-screen Show (4:3)</PresentationFormat>
  <Paragraphs>831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Arial</vt:lpstr>
      <vt:lpstr>Calibri</vt:lpstr>
      <vt:lpstr>Office Theme</vt:lpstr>
      <vt:lpstr>Shroud: Ensuring Private Access to Large-Scale Data in the Data Center</vt:lpstr>
      <vt:lpstr>PowerPoint Presentation</vt:lpstr>
      <vt:lpstr>Even if you trust a service provider, you may not trust it to resist attack.</vt:lpstr>
      <vt:lpstr>PowerPoint Presentation</vt:lpstr>
      <vt:lpstr>Access patterns reveal private information.</vt:lpstr>
      <vt:lpstr>Access patterns reveal private information.</vt:lpstr>
      <vt:lpstr>Shroud:  Provide a virtual disk that hides not just content, but addresses.</vt:lpstr>
      <vt:lpstr>“Oblivious RAM” protocols are slow, particularly on large data.</vt:lpstr>
      <vt:lpstr>Contributions of Shroud</vt:lpstr>
      <vt:lpstr>Talk outline</vt:lpstr>
      <vt:lpstr>Talk outline</vt:lpstr>
      <vt:lpstr>Oblivious RAM enables efficient oblivious access.</vt:lpstr>
      <vt:lpstr>Oblivious RAM approach enables efficient access.</vt:lpstr>
      <vt:lpstr>Oblivious RAM approach enables efficient access.</vt:lpstr>
      <vt:lpstr>Oblivious RAM approach enables efficient access.</vt:lpstr>
      <vt:lpstr>Challenges:  High WAN bandwidth and multi-user support. </vt:lpstr>
      <vt:lpstr>Trusted computing allows multiple users and reduces WAN use.</vt:lpstr>
      <vt:lpstr>The Binary Tree algorithm offers advantages for data center operation.</vt:lpstr>
      <vt:lpstr>Background:  Binary Tree Algorithm</vt:lpstr>
      <vt:lpstr>Background:  Binary Tree Algorithm</vt:lpstr>
      <vt:lpstr>Untrusted storage is physically an array…</vt:lpstr>
      <vt:lpstr>…but logically organized as a tree with log2N levels.</vt:lpstr>
      <vt:lpstr>Each node is a bucket containing       O(log N) blocks.</vt:lpstr>
      <vt:lpstr>A block is inserted at the root.</vt:lpstr>
      <vt:lpstr>A shuffle makes room at the top by pushing down blocks.</vt:lpstr>
      <vt:lpstr>A shuffle makes room at the top by pushing down two blocks in each level.</vt:lpstr>
      <vt:lpstr>A shuffle hides which way the block goes.</vt:lpstr>
      <vt:lpstr>Background:  Binary Tree Algorithm</vt:lpstr>
      <vt:lpstr>A block follows the path of its designator. </vt:lpstr>
      <vt:lpstr>The trusted device holds a mapping from addresses to designators.</vt:lpstr>
      <vt:lpstr>The device uses the designator to find the block at that address.</vt:lpstr>
      <vt:lpstr>Background:  Binary Tree Algorithm</vt:lpstr>
      <vt:lpstr>After a block is looked up, it needs to be reinserted with a new designator.</vt:lpstr>
      <vt:lpstr>An oblivious insert necessitates         re-encrypting all entries on path.</vt:lpstr>
      <vt:lpstr>An oblivious insert necessitates         re-encrypting all entries on path.</vt:lpstr>
      <vt:lpstr>Talk outline</vt:lpstr>
      <vt:lpstr>Contributions of Shroud</vt:lpstr>
      <vt:lpstr>Smart cards offer massive parallelism cheaply.</vt:lpstr>
      <vt:lpstr>Lookup can be parallelized.</vt:lpstr>
      <vt:lpstr>Contributions of Shroud</vt:lpstr>
      <vt:lpstr>Reporting the found block is trickier.</vt:lpstr>
      <vt:lpstr>Reporting the found block creates a bottleneck.</vt:lpstr>
      <vt:lpstr>An aggregation tree reduces bandwidth.</vt:lpstr>
      <vt:lpstr>An aggregation tree reduces bandwidth.</vt:lpstr>
      <vt:lpstr>An aggregation tree reduces bandwidth.</vt:lpstr>
      <vt:lpstr>Even using an aggregation tree uses O(log log N) bandwidth.</vt:lpstr>
      <vt:lpstr>Contributions of Shroud</vt:lpstr>
      <vt:lpstr>Oblivious aggregation lets us avoid trusted component I/O</vt:lpstr>
      <vt:lpstr>Oblivious aggregation uses a pseudorandom function.</vt:lpstr>
      <vt:lpstr>Oblivious aggregation uses a pseudorandom function.</vt:lpstr>
      <vt:lpstr>Oblivious aggregation uses a pseudorandom function.</vt:lpstr>
      <vt:lpstr>Contributions of Shroud</vt:lpstr>
      <vt:lpstr>Parallelism means faults will be commonplace.</vt:lpstr>
      <vt:lpstr>Deterministic operations make recovery feasible.</vt:lpstr>
      <vt:lpstr>User accesses must be assigned increasing numbers.</vt:lpstr>
      <vt:lpstr>User accesses must be assigned increasing numbers.</vt:lpstr>
      <vt:lpstr>Failed coprocessors can be replaced via delegation.</vt:lpstr>
      <vt:lpstr>Talk outline</vt:lpstr>
      <vt:lpstr>We built Shroud using smart cards as our trusted coprocessors.</vt:lpstr>
      <vt:lpstr>Workloads</vt:lpstr>
      <vt:lpstr>System shows high parallelism.</vt:lpstr>
      <vt:lpstr>System shows high parallelism.</vt:lpstr>
      <vt:lpstr>Emulation on larger scale still shows high parallelism.</vt:lpstr>
      <vt:lpstr>Emulation on larger scale still shows high parallelism.</vt:lpstr>
      <vt:lpstr>There’s a massive amount of parallelism available.</vt:lpstr>
      <vt:lpstr>However, performance is still poor.</vt:lpstr>
      <vt:lpstr>The performance bottleneck is smart card bandwidth.</vt:lpstr>
      <vt:lpstr>Talk outline</vt:lpstr>
      <vt:lpstr>We’re pursuing several ways to make Shroud faster.</vt:lpstr>
      <vt:lpstr>FPGAs are promising.</vt:lpstr>
      <vt:lpstr>Conclusions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Shroud:  Enabling Private Access to Large-Scale Data in the Data Center</dc:title>
  <dc:creator>Jay Lorch</dc:creator>
  <cp:lastModifiedBy>Jay Lorch</cp:lastModifiedBy>
  <cp:revision>1102</cp:revision>
  <cp:lastPrinted>2012-10-22T03:46:39Z</cp:lastPrinted>
  <dcterms:created xsi:type="dcterms:W3CDTF">2006-08-16T00:00:00Z</dcterms:created>
  <dcterms:modified xsi:type="dcterms:W3CDTF">2016-04-23T20:46:44Z</dcterms:modified>
</cp:coreProperties>
</file>