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29" r:id="rId3"/>
    <p:sldId id="339" r:id="rId4"/>
    <p:sldId id="340" r:id="rId5"/>
    <p:sldId id="257" r:id="rId6"/>
    <p:sldId id="300" r:id="rId7"/>
    <p:sldId id="303" r:id="rId8"/>
    <p:sldId id="302" r:id="rId9"/>
    <p:sldId id="304" r:id="rId10"/>
    <p:sldId id="309" r:id="rId11"/>
    <p:sldId id="305" r:id="rId12"/>
    <p:sldId id="336" r:id="rId13"/>
    <p:sldId id="325" r:id="rId14"/>
    <p:sldId id="286" r:id="rId15"/>
    <p:sldId id="264" r:id="rId16"/>
    <p:sldId id="311" r:id="rId17"/>
    <p:sldId id="265" r:id="rId18"/>
    <p:sldId id="266" r:id="rId19"/>
    <p:sldId id="267" r:id="rId20"/>
    <p:sldId id="268" r:id="rId21"/>
    <p:sldId id="269" r:id="rId22"/>
    <p:sldId id="270" r:id="rId23"/>
    <p:sldId id="322" r:id="rId24"/>
    <p:sldId id="313" r:id="rId25"/>
    <p:sldId id="314" r:id="rId26"/>
    <p:sldId id="271" r:id="rId27"/>
    <p:sldId id="272" r:id="rId28"/>
    <p:sldId id="273" r:id="rId29"/>
    <p:sldId id="274" r:id="rId30"/>
    <p:sldId id="315" r:id="rId31"/>
    <p:sldId id="275" r:id="rId32"/>
    <p:sldId id="292" r:id="rId33"/>
    <p:sldId id="276" r:id="rId34"/>
    <p:sldId id="334" r:id="rId35"/>
    <p:sldId id="321" r:id="rId36"/>
    <p:sldId id="301" r:id="rId37"/>
    <p:sldId id="318" r:id="rId38"/>
    <p:sldId id="323" r:id="rId39"/>
    <p:sldId id="324" r:id="rId40"/>
    <p:sldId id="319" r:id="rId41"/>
    <p:sldId id="317" r:id="rId42"/>
    <p:sldId id="332" r:id="rId43"/>
    <p:sldId id="287" r:id="rId44"/>
    <p:sldId id="288" r:id="rId45"/>
    <p:sldId id="289" r:id="rId46"/>
    <p:sldId id="320" r:id="rId47"/>
    <p:sldId id="283" r:id="rId48"/>
    <p:sldId id="29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4B9"/>
    <a:srgbClr val="AC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214"/>
    </p:cViewPr>
  </p:sorterViewPr>
  <p:notesViewPr>
    <p:cSldViewPr>
      <p:cViewPr varScale="1">
        <p:scale>
          <a:sx n="98" d="100"/>
          <a:sy n="98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pps\rollback\presentations\MemoirOaklandFigs\MemoirCodeSiz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pps\rollback\presentations\MemoirOaklandFigs\noop-execute-breakdow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pps\rollback\presentations\MemoirOaklandFigs\application-exec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Crypto code</c:v>
                </c:pt>
              </c:strCache>
            </c:strRef>
          </c:tx>
          <c:spPr>
            <a:pattFill prst="pct7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Sheet1!$B$1:$C$1</c:f>
              <c:strCache>
                <c:ptCount val="2"/>
                <c:pt idx="0">
                  <c:v>Memoir tools</c:v>
                </c:pt>
                <c:pt idx="1">
                  <c:v>MemoirLib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2819</c:v>
                </c:pt>
                <c:pt idx="1">
                  <c:v>4695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Other code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Memoir tools</c:v>
                </c:pt>
                <c:pt idx="1">
                  <c:v>MemoirLib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1055</c:v>
                </c:pt>
                <c:pt idx="1">
                  <c:v>1831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870928"/>
        <c:axId val="282874064"/>
      </c:barChart>
      <c:catAx>
        <c:axId val="28287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2874064"/>
        <c:crosses val="autoZero"/>
        <c:auto val="1"/>
        <c:lblAlgn val="ctr"/>
        <c:lblOffset val="100"/>
        <c:noMultiLvlLbl val="0"/>
      </c:catAx>
      <c:valAx>
        <c:axId val="2828740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dirty="0" smtClean="0"/>
                  <a:t>SLOC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5.2137643378519288E-3"/>
              <c:y val="0.351227296587926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287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75327536612663"/>
          <c:y val="0.21888451443569551"/>
          <c:w val="0.17781919595816947"/>
          <c:h val="0.3655643044619422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43574464271913"/>
          <c:y val="8.1066973967952746E-2"/>
          <c:w val="0.63632978556295039"/>
          <c:h val="0.6234871682706327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Graph!$G$3</c:f>
              <c:strCache>
                <c:ptCount val="1"/>
                <c:pt idx="0">
                  <c:v>Flicker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Graph!$A$4:$A$7</c:f>
              <c:strCache>
                <c:ptCount val="4"/>
                <c:pt idx="0">
                  <c:v>No protection</c:v>
                </c:pt>
                <c:pt idx="1">
                  <c:v>+ confidentiality and integrity</c:v>
                </c:pt>
                <c:pt idx="2">
                  <c:v>"+ rollback resistance and crash resilience"</c:v>
                </c:pt>
                <c:pt idx="3">
                  <c:v>"+ NV avoidance"</c:v>
                </c:pt>
              </c:strCache>
            </c:strRef>
          </c:cat>
          <c:val>
            <c:numRef>
              <c:f>Graph!$G$4:$G$7</c:f>
              <c:numCache>
                <c:formatCode>General</c:formatCode>
                <c:ptCount val="4"/>
                <c:pt idx="0">
                  <c:v>47.847162593000064</c:v>
                </c:pt>
                <c:pt idx="1">
                  <c:v>52.247679078999958</c:v>
                </c:pt>
                <c:pt idx="2">
                  <c:v>52.403648601999983</c:v>
                </c:pt>
                <c:pt idx="3">
                  <c:v>48.310060928000027</c:v>
                </c:pt>
              </c:numCache>
            </c:numRef>
          </c:val>
        </c:ser>
        <c:ser>
          <c:idx val="5"/>
          <c:order val="1"/>
          <c:tx>
            <c:strRef>
              <c:f>Graph!$H$3</c:f>
              <c:strCache>
                <c:ptCount val="1"/>
                <c:pt idx="0">
                  <c:v>Other Memoir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prstClr val="black"/>
              </a:solidFill>
            </a:ln>
          </c:spPr>
          <c:invertIfNegative val="0"/>
          <c:val>
            <c:numRef>
              <c:f>Graph!$H$4:$H$7</c:f>
              <c:numCache>
                <c:formatCode>General</c:formatCode>
                <c:ptCount val="4"/>
                <c:pt idx="0">
                  <c:v>0.19591017700000016</c:v>
                </c:pt>
                <c:pt idx="1">
                  <c:v>1.0726413810000006</c:v>
                </c:pt>
                <c:pt idx="2">
                  <c:v>1.0674686939999991</c:v>
                </c:pt>
                <c:pt idx="3">
                  <c:v>1.0545804050000007</c:v>
                </c:pt>
              </c:numCache>
            </c:numRef>
          </c:val>
        </c:ser>
        <c:ser>
          <c:idx val="1"/>
          <c:order val="2"/>
          <c:tx>
            <c:strRef>
              <c:f>Graph!$F$3</c:f>
              <c:strCache>
                <c:ptCount val="1"/>
                <c:pt idx="0">
                  <c:v>Extend PCR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Graph!$A$4:$A$7</c:f>
              <c:strCache>
                <c:ptCount val="4"/>
                <c:pt idx="0">
                  <c:v>No protection</c:v>
                </c:pt>
                <c:pt idx="1">
                  <c:v>+ confidentiality and integrity</c:v>
                </c:pt>
                <c:pt idx="2">
                  <c:v>"+ rollback resistance and crash resilience"</c:v>
                </c:pt>
                <c:pt idx="3">
                  <c:v>"+ NV avoidance"</c:v>
                </c:pt>
              </c:strCache>
            </c:strRef>
          </c:cat>
          <c:val>
            <c:numRef>
              <c:f>Graph!$F$4:$F$7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5.7336093769999961</c:v>
                </c:pt>
              </c:numCache>
            </c:numRef>
          </c:val>
        </c:ser>
        <c:ser>
          <c:idx val="6"/>
          <c:order val="3"/>
          <c:tx>
            <c:strRef>
              <c:f>Graph!$E$3</c:f>
              <c:strCache>
                <c:ptCount val="1"/>
                <c:pt idx="0">
                  <c:v>Read PCR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Graph!$E$4:$E$7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9.8874133920000311</c:v>
                </c:pt>
              </c:numCache>
            </c:numRef>
          </c:val>
        </c:ser>
        <c:ser>
          <c:idx val="2"/>
          <c:order val="4"/>
          <c:tx>
            <c:strRef>
              <c:f>Graph!$D$3</c:f>
              <c:strCache>
                <c:ptCount val="1"/>
                <c:pt idx="0">
                  <c:v>Write NVRAM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Graph!$A$4:$A$7</c:f>
              <c:strCache>
                <c:ptCount val="4"/>
                <c:pt idx="0">
                  <c:v>No protection</c:v>
                </c:pt>
                <c:pt idx="1">
                  <c:v>+ confidentiality and integrity</c:v>
                </c:pt>
                <c:pt idx="2">
                  <c:v>"+ rollback resistance and crash resilience"</c:v>
                </c:pt>
                <c:pt idx="3">
                  <c:v>"+ NV avoidance"</c:v>
                </c:pt>
              </c:strCache>
            </c:strRef>
          </c:cat>
          <c:val>
            <c:numRef>
              <c:f>Graph!$D$4:$D$7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33.049841501999936</c:v>
                </c:pt>
                <c:pt idx="3">
                  <c:v>0</c:v>
                </c:pt>
              </c:numCache>
            </c:numRef>
          </c:val>
        </c:ser>
        <c:ser>
          <c:idx val="0"/>
          <c:order val="5"/>
          <c:tx>
            <c:strRef>
              <c:f>Graph!$C$3</c:f>
              <c:strCache>
                <c:ptCount val="1"/>
                <c:pt idx="0">
                  <c:v>Read NVRAM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prstClr val="black"/>
              </a:solidFill>
              <a:prstDash val="solid"/>
            </a:ln>
          </c:spPr>
          <c:invertIfNegative val="0"/>
          <c:cat>
            <c:strRef>
              <c:f>Graph!$A$4:$A$7</c:f>
              <c:strCache>
                <c:ptCount val="4"/>
                <c:pt idx="0">
                  <c:v>No protection</c:v>
                </c:pt>
                <c:pt idx="1">
                  <c:v>+ confidentiality and integrity</c:v>
                </c:pt>
                <c:pt idx="2">
                  <c:v>"+ rollback resistance and crash resilience"</c:v>
                </c:pt>
                <c:pt idx="3">
                  <c:v>"+ NV avoidance"</c:v>
                </c:pt>
              </c:strCache>
            </c:strRef>
          </c:cat>
          <c:val>
            <c:numRef>
              <c:f>Graph!$C$4:$C$7</c:f>
              <c:numCache>
                <c:formatCode>General</c:formatCode>
                <c:ptCount val="4"/>
                <c:pt idx="0">
                  <c:v>0</c:v>
                </c:pt>
                <c:pt idx="1">
                  <c:v>6.7613129530000027</c:v>
                </c:pt>
                <c:pt idx="2">
                  <c:v>6.8015829159999992</c:v>
                </c:pt>
                <c:pt idx="3">
                  <c:v>6.8315795710000122</c:v>
                </c:pt>
              </c:numCache>
            </c:numRef>
          </c:val>
        </c:ser>
        <c:ser>
          <c:idx val="3"/>
          <c:order val="6"/>
          <c:tx>
            <c:strRef>
              <c:f>Graph!$B$3</c:f>
              <c:strCache>
                <c:ptCount val="1"/>
                <c:pt idx="0">
                  <c:v>Sync. disk write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Graph!$J$4:$J$7</c:f>
                <c:numCache>
                  <c:formatCode>General</c:formatCode>
                  <c:ptCount val="4"/>
                  <c:pt idx="0">
                    <c:v>3.9135807349179083E-2</c:v>
                  </c:pt>
                  <c:pt idx="1">
                    <c:v>4.7101593600428461E-2</c:v>
                  </c:pt>
                  <c:pt idx="2">
                    <c:v>0.85360450906083973</c:v>
                  </c:pt>
                  <c:pt idx="3">
                    <c:v>0.89483901391159837</c:v>
                  </c:pt>
                </c:numCache>
              </c:numRef>
            </c:plus>
            <c:minus>
              <c:numRef>
                <c:f>Graph!$J$4:$J$7</c:f>
                <c:numCache>
                  <c:formatCode>General</c:formatCode>
                  <c:ptCount val="4"/>
                  <c:pt idx="0">
                    <c:v>3.9135807349179083E-2</c:v>
                  </c:pt>
                  <c:pt idx="1">
                    <c:v>4.7101593600428461E-2</c:v>
                  </c:pt>
                  <c:pt idx="2">
                    <c:v>0.85360450906083973</c:v>
                  </c:pt>
                  <c:pt idx="3">
                    <c:v>0.89483901391159837</c:v>
                  </c:pt>
                </c:numCache>
              </c:numRef>
            </c:minus>
          </c:errBars>
          <c:cat>
            <c:strRef>
              <c:f>Graph!$A$4:$A$7</c:f>
              <c:strCache>
                <c:ptCount val="4"/>
                <c:pt idx="0">
                  <c:v>No protection</c:v>
                </c:pt>
                <c:pt idx="1">
                  <c:v>+ confidentiality and integrity</c:v>
                </c:pt>
                <c:pt idx="2">
                  <c:v>"+ rollback resistance and crash resilience"</c:v>
                </c:pt>
                <c:pt idx="3">
                  <c:v>"+ NV avoidance"</c:v>
                </c:pt>
              </c:strCache>
            </c:strRef>
          </c:cat>
          <c:val>
            <c:numRef>
              <c:f>Graph!$B$4:$B$7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43.109453335000083</c:v>
                </c:pt>
                <c:pt idx="3">
                  <c:v>39.972226917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2872888"/>
        <c:axId val="282873280"/>
      </c:barChart>
      <c:catAx>
        <c:axId val="282872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2873280"/>
        <c:crosses val="autoZero"/>
        <c:auto val="1"/>
        <c:lblAlgn val="ctr"/>
        <c:lblOffset val="100"/>
        <c:noMultiLvlLbl val="0"/>
      </c:catAx>
      <c:valAx>
        <c:axId val="282873280"/>
        <c:scaling>
          <c:orientation val="minMax"/>
          <c:max val="1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>
                    <a:latin typeface="+mn-lt"/>
                  </a:defRPr>
                </a:pPr>
                <a:r>
                  <a:rPr lang="en-US" sz="1600" dirty="0" smtClean="0">
                    <a:latin typeface="+mn-lt"/>
                    <a:cs typeface="Times New Roman" pitchFamily="18" charset="0"/>
                  </a:rPr>
                  <a:t>Execution</a:t>
                </a:r>
              </a:p>
              <a:p>
                <a:pPr>
                  <a:defRPr sz="1600">
                    <a:latin typeface="+mn-lt"/>
                  </a:defRPr>
                </a:pPr>
                <a:r>
                  <a:rPr lang="en-US" sz="1600" dirty="0" smtClean="0">
                    <a:latin typeface="+mn-lt"/>
                    <a:cs typeface="Times New Roman" pitchFamily="18" charset="0"/>
                  </a:rPr>
                  <a:t>time</a:t>
                </a:r>
                <a:r>
                  <a:rPr lang="en-US" sz="1600" baseline="0" dirty="0" smtClean="0">
                    <a:latin typeface="+mn-lt"/>
                    <a:cs typeface="Times New Roman" pitchFamily="18" charset="0"/>
                  </a:rPr>
                  <a:t> </a:t>
                </a:r>
                <a:r>
                  <a:rPr lang="en-US" sz="1600" dirty="0" smtClean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sz="1600" dirty="0" err="1" smtClean="0">
                    <a:latin typeface="+mn-lt"/>
                    <a:cs typeface="Times New Roman" pitchFamily="18" charset="0"/>
                  </a:rPr>
                  <a:t>ms</a:t>
                </a:r>
                <a:r>
                  <a:rPr lang="en-US" sz="1600" dirty="0">
                    <a:latin typeface="+mn-lt"/>
                    <a:cs typeface="Times New Roman" pitchFamily="18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3038593333975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en-US"/>
          </a:p>
        </c:txPr>
        <c:crossAx val="282872888"/>
        <c:crosses val="autoZero"/>
        <c:crossBetween val="between"/>
      </c:valAx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80776648476450663"/>
          <c:y val="1.182764272369884E-2"/>
          <c:w val="0.19223351523549342"/>
          <c:h val="0.91270066674111494"/>
        </c:manualLayout>
      </c:layout>
      <c:overlay val="0"/>
      <c:txPr>
        <a:bodyPr/>
        <a:lstStyle/>
        <a:p>
          <a:pPr>
            <a:defRPr sz="1400">
              <a:latin typeface="+mn-lt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63235010649436"/>
          <c:y val="3.6733689538807651E-2"/>
          <c:w val="0.58263342419756703"/>
          <c:h val="0.7933155627261514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Graph!$I$6</c:f>
              <c:strCache>
                <c:ptCount val="1"/>
                <c:pt idx="0">
                  <c:v>Flicker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Graph!$A$7:$A$12</c:f>
              <c:strCache>
                <c:ptCount val="6"/>
                <c:pt idx="0">
                  <c:v>EKP</c:v>
                </c:pt>
                <c:pt idx="1">
                  <c:v>PPD</c:v>
                </c:pt>
                <c:pt idx="2">
                  <c:v>TrInc</c:v>
                </c:pt>
                <c:pt idx="3">
                  <c:v>EKP</c:v>
                </c:pt>
                <c:pt idx="4">
                  <c:v>PPD</c:v>
                </c:pt>
                <c:pt idx="5">
                  <c:v>TrInc</c:v>
                </c:pt>
              </c:strCache>
            </c:strRef>
          </c:cat>
          <c:val>
            <c:numRef>
              <c:f>Graph!$I$7:$I$12</c:f>
              <c:numCache>
                <c:formatCode>General</c:formatCode>
                <c:ptCount val="6"/>
                <c:pt idx="0">
                  <c:v>52.593577542542498</c:v>
                </c:pt>
                <c:pt idx="1">
                  <c:v>52.408738780219743</c:v>
                </c:pt>
                <c:pt idx="2">
                  <c:v>48.423832316000045</c:v>
                </c:pt>
                <c:pt idx="3">
                  <c:v>48.332638530530552</c:v>
                </c:pt>
                <c:pt idx="4">
                  <c:v>48.126088999001006</c:v>
                </c:pt>
                <c:pt idx="5">
                  <c:v>48.414341566000061</c:v>
                </c:pt>
              </c:numCache>
            </c:numRef>
          </c:val>
        </c:ser>
        <c:ser>
          <c:idx val="5"/>
          <c:order val="1"/>
          <c:tx>
            <c:strRef>
              <c:f>Graph!$J$6</c:f>
              <c:strCache>
                <c:ptCount val="1"/>
                <c:pt idx="0">
                  <c:v>Other Memoir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Graph!$A$7:$A$12</c:f>
              <c:strCache>
                <c:ptCount val="6"/>
                <c:pt idx="0">
                  <c:v>EKP</c:v>
                </c:pt>
                <c:pt idx="1">
                  <c:v>PPD</c:v>
                </c:pt>
                <c:pt idx="2">
                  <c:v>TrInc</c:v>
                </c:pt>
                <c:pt idx="3">
                  <c:v>EKP</c:v>
                </c:pt>
                <c:pt idx="4">
                  <c:v>PPD</c:v>
                </c:pt>
                <c:pt idx="5">
                  <c:v>TrInc</c:v>
                </c:pt>
              </c:strCache>
            </c:strRef>
          </c:cat>
          <c:val>
            <c:numRef>
              <c:f>Graph!$J$7:$J$12</c:f>
              <c:numCache>
                <c:formatCode>General</c:formatCode>
                <c:ptCount val="6"/>
                <c:pt idx="0">
                  <c:v>0.99557207507507528</c:v>
                </c:pt>
                <c:pt idx="1">
                  <c:v>0.9412955874125879</c:v>
                </c:pt>
                <c:pt idx="2">
                  <c:v>0.99070996699999825</c:v>
                </c:pt>
                <c:pt idx="3">
                  <c:v>0.99237514414414341</c:v>
                </c:pt>
                <c:pt idx="4">
                  <c:v>0.94422203296703267</c:v>
                </c:pt>
                <c:pt idx="5">
                  <c:v>0.99253441100000017</c:v>
                </c:pt>
              </c:numCache>
            </c:numRef>
          </c:val>
        </c:ser>
        <c:ser>
          <c:idx val="1"/>
          <c:order val="2"/>
          <c:tx>
            <c:strRef>
              <c:f>Graph!$H$6</c:f>
              <c:strCache>
                <c:ptCount val="1"/>
                <c:pt idx="0">
                  <c:v>Extend PCR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Graph!$A$7:$A$12</c:f>
              <c:strCache>
                <c:ptCount val="6"/>
                <c:pt idx="0">
                  <c:v>EKP</c:v>
                </c:pt>
                <c:pt idx="1">
                  <c:v>PPD</c:v>
                </c:pt>
                <c:pt idx="2">
                  <c:v>TrInc</c:v>
                </c:pt>
                <c:pt idx="3">
                  <c:v>EKP</c:v>
                </c:pt>
                <c:pt idx="4">
                  <c:v>PPD</c:v>
                </c:pt>
                <c:pt idx="5">
                  <c:v>TrInc</c:v>
                </c:pt>
              </c:strCache>
            </c:strRef>
          </c:cat>
          <c:val>
            <c:numRef>
              <c:f>Graph!$H$7:$H$12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5.732810014014019</c:v>
                </c:pt>
                <c:pt idx="4">
                  <c:v>5.7315881848151866</c:v>
                </c:pt>
                <c:pt idx="5">
                  <c:v>5.7338424379999902</c:v>
                </c:pt>
              </c:numCache>
            </c:numRef>
          </c:val>
        </c:ser>
        <c:ser>
          <c:idx val="6"/>
          <c:order val="3"/>
          <c:tx>
            <c:strRef>
              <c:f>Graph!$G$6</c:f>
              <c:strCache>
                <c:ptCount val="1"/>
                <c:pt idx="0">
                  <c:v>Read PCR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Graph!$G$7:$G$12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9.8856517837837803</c:v>
                </c:pt>
                <c:pt idx="4">
                  <c:v>9.8888969820179824</c:v>
                </c:pt>
                <c:pt idx="5">
                  <c:v>9.8856176259999966</c:v>
                </c:pt>
              </c:numCache>
            </c:numRef>
          </c:val>
        </c:ser>
        <c:ser>
          <c:idx val="2"/>
          <c:order val="4"/>
          <c:tx>
            <c:strRef>
              <c:f>Graph!$F$6</c:f>
              <c:strCache>
                <c:ptCount val="1"/>
                <c:pt idx="0">
                  <c:v>Write NVRAM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Graph!$A$7:$A$12</c:f>
              <c:strCache>
                <c:ptCount val="6"/>
                <c:pt idx="0">
                  <c:v>EKP</c:v>
                </c:pt>
                <c:pt idx="1">
                  <c:v>PPD</c:v>
                </c:pt>
                <c:pt idx="2">
                  <c:v>TrInc</c:v>
                </c:pt>
                <c:pt idx="3">
                  <c:v>EKP</c:v>
                </c:pt>
                <c:pt idx="4">
                  <c:v>PPD</c:v>
                </c:pt>
                <c:pt idx="5">
                  <c:v>TrInc</c:v>
                </c:pt>
              </c:strCache>
            </c:strRef>
          </c:cat>
          <c:val>
            <c:numRef>
              <c:f>Graph!$F$7:$F$12</c:f>
              <c:numCache>
                <c:formatCode>General</c:formatCode>
                <c:ptCount val="6"/>
                <c:pt idx="0">
                  <c:v>33.073422125125113</c:v>
                </c:pt>
                <c:pt idx="1">
                  <c:v>33.081973820179833</c:v>
                </c:pt>
                <c:pt idx="2">
                  <c:v>33.096446205000014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0"/>
          <c:order val="5"/>
          <c:tx>
            <c:strRef>
              <c:f>Graph!$E$6</c:f>
              <c:strCache>
                <c:ptCount val="1"/>
                <c:pt idx="0">
                  <c:v>Read NVRAM</c:v>
                </c:pt>
              </c:strCache>
            </c:strRef>
          </c:tx>
          <c:spPr>
            <a:solidFill>
              <a:srgbClr val="FFFF00"/>
            </a:solidFill>
            <a:ln>
              <a:solidFill>
                <a:prstClr val="black"/>
              </a:solidFill>
              <a:prstDash val="solid"/>
            </a:ln>
          </c:spPr>
          <c:invertIfNegative val="0"/>
          <c:cat>
            <c:strRef>
              <c:f>Graph!$A$7:$A$12</c:f>
              <c:strCache>
                <c:ptCount val="6"/>
                <c:pt idx="0">
                  <c:v>EKP</c:v>
                </c:pt>
                <c:pt idx="1">
                  <c:v>PPD</c:v>
                </c:pt>
                <c:pt idx="2">
                  <c:v>TrInc</c:v>
                </c:pt>
                <c:pt idx="3">
                  <c:v>EKP</c:v>
                </c:pt>
                <c:pt idx="4">
                  <c:v>PPD</c:v>
                </c:pt>
                <c:pt idx="5">
                  <c:v>TrInc</c:v>
                </c:pt>
              </c:strCache>
            </c:strRef>
          </c:cat>
          <c:val>
            <c:numRef>
              <c:f>Graph!$E$7:$E$12</c:f>
              <c:numCache>
                <c:formatCode>General</c:formatCode>
                <c:ptCount val="6"/>
                <c:pt idx="0">
                  <c:v>6.8009862242242276</c:v>
                </c:pt>
                <c:pt idx="1">
                  <c:v>6.8012581628371658</c:v>
                </c:pt>
                <c:pt idx="2">
                  <c:v>6.7990208919999917</c:v>
                </c:pt>
                <c:pt idx="3">
                  <c:v>6.8358769229229104</c:v>
                </c:pt>
                <c:pt idx="4">
                  <c:v>6.8367739530469569</c:v>
                </c:pt>
                <c:pt idx="5">
                  <c:v>6.8367645449999994</c:v>
                </c:pt>
              </c:numCache>
            </c:numRef>
          </c:val>
        </c:ser>
        <c:ser>
          <c:idx val="7"/>
          <c:order val="6"/>
          <c:tx>
            <c:strRef>
              <c:f>Graph!$D$6</c:f>
              <c:strCache>
                <c:ptCount val="1"/>
                <c:pt idx="0">
                  <c:v>Execute request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Graph!$D$7:$D$12</c:f>
              <c:numCache>
                <c:formatCode>General</c:formatCode>
                <c:ptCount val="6"/>
                <c:pt idx="0">
                  <c:v>6.0502852852852944E-2</c:v>
                </c:pt>
                <c:pt idx="1">
                  <c:v>6.0426650349650404E-2</c:v>
                </c:pt>
                <c:pt idx="2">
                  <c:v>5.5551226400000058</c:v>
                </c:pt>
                <c:pt idx="3">
                  <c:v>6.0996176176176184E-2</c:v>
                </c:pt>
                <c:pt idx="4">
                  <c:v>6.100495904095897E-2</c:v>
                </c:pt>
                <c:pt idx="5">
                  <c:v>4.9113932590000013</c:v>
                </c:pt>
              </c:numCache>
            </c:numRef>
          </c:val>
        </c:ser>
        <c:ser>
          <c:idx val="3"/>
          <c:order val="7"/>
          <c:tx>
            <c:strRef>
              <c:f>Graph!$C$6</c:f>
              <c:strCache>
                <c:ptCount val="1"/>
                <c:pt idx="0">
                  <c:v>Sync. disk write</c:v>
                </c:pt>
              </c:strCache>
            </c:strRef>
          </c:tx>
          <c:spPr>
            <a:solidFill>
              <a:srgbClr val="7030A0"/>
            </a:solidFill>
            <a:ln>
              <a:solidFill>
                <a:prstClr val="black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Graph!$L$7:$L$12</c:f>
                <c:numCache>
                  <c:formatCode>General</c:formatCode>
                  <c:ptCount val="6"/>
                  <c:pt idx="0">
                    <c:v>0.89692426480162657</c:v>
                  </c:pt>
                  <c:pt idx="1">
                    <c:v>0.42599691228279457</c:v>
                  </c:pt>
                  <c:pt idx="2">
                    <c:v>0.82761926688625109</c:v>
                  </c:pt>
                  <c:pt idx="3">
                    <c:v>0.82105275950313639</c:v>
                  </c:pt>
                  <c:pt idx="4">
                    <c:v>0.48941853930149559</c:v>
                  </c:pt>
                  <c:pt idx="5">
                    <c:v>0.87394531152403354</c:v>
                  </c:pt>
                </c:numCache>
              </c:numRef>
            </c:plus>
            <c:minus>
              <c:numRef>
                <c:f>Graph!$L$7:$L$12</c:f>
                <c:numCache>
                  <c:formatCode>General</c:formatCode>
                  <c:ptCount val="6"/>
                  <c:pt idx="0">
                    <c:v>0.89692426480162657</c:v>
                  </c:pt>
                  <c:pt idx="1">
                    <c:v>0.42599691228279457</c:v>
                  </c:pt>
                  <c:pt idx="2">
                    <c:v>0.82761926688625109</c:v>
                  </c:pt>
                  <c:pt idx="3">
                    <c:v>0.82105275950313639</c:v>
                  </c:pt>
                  <c:pt idx="4">
                    <c:v>0.48941853930149559</c:v>
                  </c:pt>
                  <c:pt idx="5">
                    <c:v>0.87394531152403354</c:v>
                  </c:pt>
                </c:numCache>
              </c:numRef>
            </c:minus>
          </c:errBars>
          <c:cat>
            <c:strRef>
              <c:f>Graph!$A$7:$A$12</c:f>
              <c:strCache>
                <c:ptCount val="6"/>
                <c:pt idx="0">
                  <c:v>EKP</c:v>
                </c:pt>
                <c:pt idx="1">
                  <c:v>PPD</c:v>
                </c:pt>
                <c:pt idx="2">
                  <c:v>TrInc</c:v>
                </c:pt>
                <c:pt idx="3">
                  <c:v>EKP</c:v>
                </c:pt>
                <c:pt idx="4">
                  <c:v>PPD</c:v>
                </c:pt>
                <c:pt idx="5">
                  <c:v>TrInc</c:v>
                </c:pt>
              </c:strCache>
            </c:strRef>
          </c:cat>
          <c:val>
            <c:numRef>
              <c:f>Graph!$C$7:$C$12</c:f>
              <c:numCache>
                <c:formatCode>General</c:formatCode>
                <c:ptCount val="6"/>
                <c:pt idx="0">
                  <c:v>42.677537641641678</c:v>
                </c:pt>
                <c:pt idx="1">
                  <c:v>15.790751650349639</c:v>
                </c:pt>
                <c:pt idx="2">
                  <c:v>43.598944132000007</c:v>
                </c:pt>
                <c:pt idx="3">
                  <c:v>38.872419415415422</c:v>
                </c:pt>
                <c:pt idx="4">
                  <c:v>20.666210738261757</c:v>
                </c:pt>
                <c:pt idx="5">
                  <c:v>43.758824380999954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173752"/>
        <c:axId val="285174928"/>
      </c:barChart>
      <c:catAx>
        <c:axId val="28517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285174928"/>
        <c:crosses val="autoZero"/>
        <c:auto val="1"/>
        <c:lblAlgn val="ctr"/>
        <c:lblOffset val="100"/>
        <c:noMultiLvlLbl val="0"/>
      </c:catAx>
      <c:valAx>
        <c:axId val="285174928"/>
        <c:scaling>
          <c:orientation val="minMax"/>
          <c:max val="14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Execution</a:t>
                </a:r>
              </a:p>
              <a:p>
                <a:pPr>
                  <a:defRPr/>
                </a:pPr>
                <a:r>
                  <a:rPr lang="en-US" dirty="0" smtClean="0"/>
                  <a:t>time </a:t>
                </a:r>
                <a:r>
                  <a:rPr lang="en-US" dirty="0"/>
                  <a:t>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3.8067792089270199E-3"/>
              <c:y val="0.3212699193850768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5173752"/>
        <c:crosses val="autoZero"/>
        <c:crossBetween val="between"/>
        <c:majorUnit val="10"/>
      </c:valAx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77595602987728418"/>
          <c:y val="1.6370097009335543E-2"/>
          <c:w val="0.22149953295200581"/>
          <c:h val="0.9622607498888624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3853-0092-4027-A693-F30C08815FC1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A5B87-607C-4943-88E9-30ED9315F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A5B87-607C-4943-88E9-30ED9315F7F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A5B87-607C-4943-88E9-30ED9315F7F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flicker/" TargetMode="External"/><Relationship Id="rId2" Type="http://schemas.openxmlformats.org/officeDocument/2006/relationships/hyperlink" Target="http://research.microsoft.com/memoi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232025"/>
          </a:xfrm>
        </p:spPr>
        <p:txBody>
          <a:bodyPr>
            <a:normAutofit/>
          </a:bodyPr>
          <a:lstStyle/>
          <a:p>
            <a:r>
              <a:rPr lang="en-US" i="1" dirty="0" smtClean="0"/>
              <a:t>Memoir: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Practical State Continuity for Protected Modules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75463" y="3049023"/>
            <a:ext cx="1514197" cy="1434087"/>
            <a:chOff x="2027863" y="4199611"/>
            <a:chExt cx="1514197" cy="1434087"/>
          </a:xfrm>
        </p:grpSpPr>
        <p:sp>
          <p:nvSpPr>
            <p:cNvPr id="4" name="TextBox 3"/>
            <p:cNvSpPr txBox="1"/>
            <p:nvPr/>
          </p:nvSpPr>
          <p:spPr>
            <a:xfrm>
              <a:off x="2027863" y="4199611"/>
              <a:ext cx="1514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FF0000"/>
                  </a:solidFill>
                </a:rPr>
                <a:t>Jacob R. Lorch</a:t>
              </a:r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58" y="4551053"/>
              <a:ext cx="763007" cy="1082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352800" y="3056214"/>
            <a:ext cx="1715085" cy="1419705"/>
            <a:chOff x="3429000" y="4204713"/>
            <a:chExt cx="1715085" cy="1419705"/>
          </a:xfrm>
        </p:grpSpPr>
        <p:sp>
          <p:nvSpPr>
            <p:cNvPr id="7" name="TextBox 6"/>
            <p:cNvSpPr txBox="1"/>
            <p:nvPr/>
          </p:nvSpPr>
          <p:spPr>
            <a:xfrm>
              <a:off x="3429000" y="4204713"/>
              <a:ext cx="1715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John R. Douceur</a:t>
              </a:r>
              <a:endParaRPr 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411" y="4556155"/>
              <a:ext cx="1068263" cy="106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059353" y="3048000"/>
            <a:ext cx="1583062" cy="1436132"/>
            <a:chOff x="4876800" y="4194508"/>
            <a:chExt cx="1583062" cy="1436132"/>
          </a:xfrm>
        </p:grpSpPr>
        <p:sp>
          <p:nvSpPr>
            <p:cNvPr id="6" name="TextBox 5"/>
            <p:cNvSpPr txBox="1"/>
            <p:nvPr/>
          </p:nvSpPr>
          <p:spPr>
            <a:xfrm>
              <a:off x="4876800" y="4194508"/>
              <a:ext cx="1583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James Mickens</a:t>
              </a:r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060" y="4562812"/>
              <a:ext cx="920542" cy="106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6" descr="http://i.zdnet.com/blogs/microsoft_research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11" y="4623992"/>
            <a:ext cx="3219889" cy="89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54" y="464412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583108" y="3049657"/>
            <a:ext cx="2179892" cy="1433453"/>
            <a:chOff x="6583108" y="3583057"/>
            <a:chExt cx="2179892" cy="1433453"/>
          </a:xfrm>
        </p:grpSpPr>
        <p:sp>
          <p:nvSpPr>
            <p:cNvPr id="8" name="TextBox 7"/>
            <p:cNvSpPr txBox="1"/>
            <p:nvPr/>
          </p:nvSpPr>
          <p:spPr>
            <a:xfrm>
              <a:off x="6583108" y="3583057"/>
              <a:ext cx="21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Jonathan M. McCune</a:t>
              </a:r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444" y="3958946"/>
              <a:ext cx="1109220" cy="1057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33400" y="3056214"/>
            <a:ext cx="1325171" cy="1453995"/>
            <a:chOff x="533400" y="3589614"/>
            <a:chExt cx="1325171" cy="1453995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3589614"/>
              <a:ext cx="1325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Bryan Parno</a:t>
              </a:r>
              <a:endParaRPr lang="en-US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90" y="3933865"/>
              <a:ext cx="777190" cy="1109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23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81000" y="3024996"/>
            <a:ext cx="8229600" cy="632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Guess PIN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1000" y="3962400"/>
            <a:ext cx="8229600" cy="632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Recover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 key protector illustrates the importance of rollback resistance.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213221"/>
            <a:ext cx="6400800" cy="31207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Key protector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9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630" y="2422240"/>
            <a:ext cx="762000" cy="602756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33593"/>
              </p:ext>
            </p:extLst>
          </p:nvPr>
        </p:nvGraphicFramePr>
        <p:xfrm>
          <a:off x="1749006" y="3234461"/>
          <a:ext cx="6057901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99"/>
                <a:gridCol w="685800"/>
                <a:gridCol w="1600200"/>
                <a:gridCol w="1676400"/>
                <a:gridCol w="1143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Recovery key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Disk</a:t>
                      </a:r>
                      <a:r>
                        <a:rPr lang="en-US" baseline="0" smtClean="0"/>
                        <a:t> key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# wrong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parno</a:t>
                      </a:r>
                    </a:p>
                    <a:p>
                      <a:pPr algn="ctr"/>
                      <a:r>
                        <a:rPr lang="en-US" smtClean="0"/>
                        <a:t>lorch</a:t>
                      </a:r>
                    </a:p>
                    <a:p>
                      <a:pPr algn="ctr"/>
                      <a:r>
                        <a:rPr lang="en-US" smtClean="0"/>
                        <a:t>johndo</a:t>
                      </a:r>
                    </a:p>
                    <a:p>
                      <a:pPr algn="ctr"/>
                      <a:r>
                        <a:rPr lang="en-US" smtClean="0"/>
                        <a:t>mickens</a:t>
                      </a:r>
                    </a:p>
                    <a:p>
                      <a:pPr algn="ctr"/>
                      <a:r>
                        <a:rPr lang="en-US" smtClean="0"/>
                        <a:t>mccune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1111</a:t>
                      </a:r>
                    </a:p>
                    <a:p>
                      <a:pPr algn="ctr"/>
                      <a:r>
                        <a:rPr lang="en-US" smtClean="0"/>
                        <a:t>0905</a:t>
                      </a:r>
                    </a:p>
                    <a:p>
                      <a:pPr algn="ctr"/>
                      <a:r>
                        <a:rPr lang="en-US" smtClean="0"/>
                        <a:t>8034</a:t>
                      </a:r>
                    </a:p>
                    <a:p>
                      <a:pPr algn="ctr"/>
                      <a:r>
                        <a:rPr lang="en-US" smtClean="0"/>
                        <a:t>9999</a:t>
                      </a:r>
                    </a:p>
                    <a:p>
                      <a:pPr algn="ctr"/>
                      <a:r>
                        <a:rPr lang="en-US" smtClean="0"/>
                        <a:t>7654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90928389234</a:t>
                      </a:r>
                    </a:p>
                    <a:p>
                      <a:pPr algn="ctr"/>
                      <a:r>
                        <a:rPr lang="en-US" dirty="0" smtClean="0"/>
                        <a:t>82378912837</a:t>
                      </a:r>
                    </a:p>
                    <a:p>
                      <a:pPr algn="ctr"/>
                      <a:r>
                        <a:rPr lang="en-US" dirty="0" smtClean="0"/>
                        <a:t>29812982309</a:t>
                      </a:r>
                    </a:p>
                    <a:p>
                      <a:pPr algn="ctr"/>
                      <a:r>
                        <a:rPr lang="en-US" dirty="0" smtClean="0"/>
                        <a:t>40954353458</a:t>
                      </a:r>
                    </a:p>
                    <a:p>
                      <a:pPr algn="ctr"/>
                      <a:r>
                        <a:rPr lang="en-US" dirty="0" smtClean="0"/>
                        <a:t>32234528981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A0FF23849083</a:t>
                      </a:r>
                    </a:p>
                    <a:p>
                      <a:pPr algn="ctr"/>
                      <a:r>
                        <a:rPr lang="en-US" smtClean="0"/>
                        <a:t>B58890AD38E1</a:t>
                      </a:r>
                    </a:p>
                    <a:p>
                      <a:pPr algn="ctr"/>
                      <a:r>
                        <a:rPr lang="en-US" smtClean="0"/>
                        <a:t>8293808E20CD</a:t>
                      </a:r>
                    </a:p>
                    <a:p>
                      <a:pPr algn="ctr"/>
                      <a:r>
                        <a:rPr lang="en-US" smtClean="0"/>
                        <a:t>003827878EE3</a:t>
                      </a:r>
                    </a:p>
                    <a:p>
                      <a:pPr algn="ctr"/>
                      <a:r>
                        <a:rPr lang="en-US" smtClean="0"/>
                        <a:t>C4358C380102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Horizontal Scroll 18"/>
          <p:cNvSpPr/>
          <p:nvPr/>
        </p:nvSpPr>
        <p:spPr>
          <a:xfrm>
            <a:off x="228600" y="2998398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lorch: 1234?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86600" y="3880616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3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6704043" y="3024996"/>
            <a:ext cx="10668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Wrong</a:t>
            </a:r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228600" y="2998944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lorch: 1235?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32643" y="3821502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76300" y="1545339"/>
            <a:ext cx="7391400" cy="5882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Rolling back wrong-guess count allows dictionary attack.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21 -0.00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4184 -0.002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8148E-6 L 0.42083 0.0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1" animBg="1"/>
      <p:bldP spid="20" grpId="2" animBg="1"/>
      <p:bldP spid="21" grpId="0" animBg="1"/>
      <p:bldP spid="21" grpId="1" animBg="1"/>
      <p:bldP spid="21" grpId="2" animBg="1"/>
      <p:bldP spid="11" grpId="0" animBg="1"/>
      <p:bldP spid="11" grpId="2" animBg="1"/>
      <p:bldP spid="11" grpId="3" animBg="1"/>
      <p:bldP spid="13" grpId="0" animBg="1"/>
      <p:bldP spid="13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Rollback resistance is important for almost any </a:t>
            </a:r>
            <a:r>
              <a:rPr lang="en-US" dirty="0" err="1" smtClean="0"/>
              <a:t>stateful</a:t>
            </a:r>
            <a:r>
              <a:rPr lang="en-US" dirty="0" smtClean="0"/>
              <a:t> protected module.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303136"/>
              </p:ext>
            </p:extLst>
          </p:nvPr>
        </p:nvGraphicFramePr>
        <p:xfrm>
          <a:off x="457200" y="1600200"/>
          <a:ext cx="8229600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Protected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Consequences of rollback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Encryption key protector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Rolling back wrong-guess count allows a dictionary attack.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Privacy-preserving</a:t>
                      </a:r>
                      <a:r>
                        <a:rPr lang="en-US" baseline="0" smtClean="0"/>
                        <a:t> database using differential privacy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Rolling back privacy budget expenditure allows privacy</a:t>
                      </a:r>
                      <a:r>
                        <a:rPr lang="en-US" baseline="0" smtClean="0"/>
                        <a:t> safeguards to be subverted</a:t>
                      </a:r>
                      <a:r>
                        <a:rPr lang="en-US" smtClean="0"/>
                        <a:t>.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Monotonic</a:t>
                      </a:r>
                      <a:r>
                        <a:rPr lang="en-US" baseline="0" smtClean="0"/>
                        <a:t> counter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Rolling back counter</a:t>
                      </a:r>
                      <a:r>
                        <a:rPr lang="en-US" baseline="0" smtClean="0"/>
                        <a:t> updates makes the counter go backward.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Audit</a:t>
                      </a:r>
                      <a:r>
                        <a:rPr lang="en-US" baseline="0" smtClean="0"/>
                        <a:t> log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Rolling back the log tail subverts</a:t>
                      </a:r>
                      <a:r>
                        <a:rPr lang="en-US" baseline="0" smtClean="0"/>
                        <a:t> the append-only property of the log.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 monitor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Rolling back recent</a:t>
                      </a:r>
                      <a:r>
                        <a:rPr lang="en-US" baseline="0" dirty="0" smtClean="0"/>
                        <a:t> activity</a:t>
                      </a:r>
                      <a:r>
                        <a:rPr lang="en-US" dirty="0" smtClean="0"/>
                        <a:t> lets player</a:t>
                      </a:r>
                      <a:r>
                        <a:rPr lang="en-US" baseline="0" dirty="0" smtClean="0"/>
                        <a:t> react to another player’s move after seeing it.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Access control list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Rolling back the</a:t>
                      </a:r>
                      <a:r>
                        <a:rPr lang="en-US" baseline="0" smtClean="0"/>
                        <a:t> removal of a user from a group</a:t>
                      </a:r>
                      <a:r>
                        <a:rPr lang="en-US" smtClean="0"/>
                        <a:t> restores</a:t>
                      </a:r>
                      <a:r>
                        <a:rPr lang="en-US" baseline="0" smtClean="0"/>
                        <a:t> access to the disallowed user.</a:t>
                      </a:r>
                      <a:endParaRPr lang="en-US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Naive approach to rollback resilience creates problems.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Monotonic counter </a:t>
            </a:r>
            <a:r>
              <a:rPr lang="en-US" b="1" dirty="0" smtClean="0">
                <a:solidFill>
                  <a:srgbClr val="C00000"/>
                </a:solidFill>
              </a:rPr>
              <a:t>prevents rollback</a:t>
            </a:r>
          </a:p>
          <a:p>
            <a:r>
              <a:rPr lang="en-US" dirty="0" smtClean="0"/>
              <a:t>But, it </a:t>
            </a:r>
            <a:r>
              <a:rPr lang="en-US" b="1" dirty="0" smtClean="0">
                <a:solidFill>
                  <a:srgbClr val="C00000"/>
                </a:solidFill>
              </a:rPr>
              <a:t>introduces new problems</a:t>
            </a:r>
          </a:p>
          <a:p>
            <a:pPr lvl="1"/>
            <a:r>
              <a:rPr lang="en-US" dirty="0" smtClean="0"/>
              <a:t>Potential for permanent unavailability </a:t>
            </a:r>
            <a:r>
              <a:rPr lang="en-US" dirty="0"/>
              <a:t>after </a:t>
            </a:r>
            <a:r>
              <a:rPr lang="en-US" dirty="0" smtClean="0"/>
              <a:t>non-adversarial </a:t>
            </a:r>
            <a:r>
              <a:rPr lang="en-US" dirty="0"/>
              <a:t>crash </a:t>
            </a:r>
            <a:r>
              <a:rPr lang="en-US" dirty="0" smtClean="0"/>
              <a:t>event</a:t>
            </a:r>
          </a:p>
          <a:p>
            <a:pPr lvl="2"/>
            <a:r>
              <a:rPr lang="en-US" dirty="0" smtClean="0"/>
              <a:t>OS crash </a:t>
            </a:r>
            <a:r>
              <a:rPr lang="en-US" dirty="0"/>
              <a:t>or power failure</a:t>
            </a:r>
          </a:p>
          <a:p>
            <a:pPr lvl="1"/>
            <a:r>
              <a:rPr lang="en-US" dirty="0"/>
              <a:t>Limited lifespan and slow </a:t>
            </a:r>
            <a:r>
              <a:rPr lang="en-US" dirty="0" smtClean="0"/>
              <a:t>operation</a:t>
            </a:r>
          </a:p>
          <a:p>
            <a:pPr lvl="2"/>
            <a:r>
              <a:rPr lang="en-US" dirty="0" smtClean="0"/>
              <a:t>due to trusted non-volatile write on each request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Memoir achieves rollback resistance yet still has...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Crash resilience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Long lifespan and fast operation</a:t>
            </a:r>
            <a:r>
              <a:rPr lang="en-US" dirty="0" smtClean="0"/>
              <a:t>, by avoiding writes to trusted NV storage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Memoir demonstrates how to make rollback resistance practical.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4495800"/>
            <a:ext cx="7467600" cy="6477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Adversarial attacks on availability are out of scope.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800600" y="2362200"/>
            <a:ext cx="3505200" cy="685800"/>
          </a:xfrm>
          <a:prstGeom prst="wedgeRoundRectCallout">
            <a:avLst>
              <a:gd name="adj1" fmla="val -80912"/>
              <a:gd name="adj2" fmla="val 61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Non-adversarial crashes only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11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naive solutions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 (and what’s left out)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 and exciting surprise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monotonic counter can provide rollback resistance.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30480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9525" y="2883020"/>
            <a:ext cx="1543050" cy="103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</a:t>
            </a:r>
            <a:endParaRPr lang="en-US" sz="2400"/>
          </a:p>
        </p:txBody>
      </p:sp>
      <p:sp>
        <p:nvSpPr>
          <p:cNvPr id="10" name="Horizontal Scroll 9"/>
          <p:cNvSpPr/>
          <p:nvPr/>
        </p:nvSpPr>
        <p:spPr>
          <a:xfrm>
            <a:off x="1295400" y="2720376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Initialize</a:t>
            </a:r>
            <a:endParaRPr lang="en-US"/>
          </a:p>
        </p:txBody>
      </p:sp>
      <p:pic>
        <p:nvPicPr>
          <p:cNvPr id="12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3819525" y="2888052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Hwpb</a:t>
            </a:r>
            <a:endParaRPr lang="en-US" sz="2400"/>
          </a:p>
        </p:txBody>
      </p:sp>
      <p:sp>
        <p:nvSpPr>
          <p:cNvPr id="22" name="Rounded Rectangle 21"/>
          <p:cNvSpPr/>
          <p:nvPr/>
        </p:nvSpPr>
        <p:spPr>
          <a:xfrm>
            <a:off x="4651974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NV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9525" y="3906083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1</a:t>
            </a:r>
            <a:endParaRPr lang="en-US" sz="2400"/>
          </a:p>
        </p:txBody>
      </p:sp>
      <p:sp>
        <p:nvSpPr>
          <p:cNvPr id="25" name="Up Ribbon 24"/>
          <p:cNvSpPr/>
          <p:nvPr/>
        </p:nvSpPr>
        <p:spPr>
          <a:xfrm>
            <a:off x="3552646" y="3464584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51974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3973412"/>
            <a:ext cx="381000" cy="3527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1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93072" y="4286005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7083 -0.0023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417 0.0615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4167 -4.44444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3959 -0.0006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-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323 0.0055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3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monotonic counter can provide rollback resistance.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0480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2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4651974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NV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67321" y="2834676"/>
            <a:ext cx="2209799" cy="1444679"/>
            <a:chOff x="6667321" y="2834676"/>
            <a:chExt cx="2209799" cy="1444679"/>
          </a:xfrm>
        </p:grpSpPr>
        <p:sp>
          <p:nvSpPr>
            <p:cNvPr id="21" name="Rounded Rectangle 20"/>
            <p:cNvSpPr/>
            <p:nvPr/>
          </p:nvSpPr>
          <p:spPr>
            <a:xfrm>
              <a:off x="6934200" y="2834676"/>
              <a:ext cx="1543050" cy="1036248"/>
            </a:xfrm>
            <a:prstGeom prst="roundRect">
              <a:avLst/>
            </a:prstGeom>
            <a:pattFill prst="plaid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Hwpb</a:t>
              </a:r>
              <a:endParaRPr lang="en-US" sz="240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934200" y="3852707"/>
              <a:ext cx="1543050" cy="42664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Tag:  1</a:t>
              </a:r>
              <a:endParaRPr lang="en-US" sz="2400"/>
            </a:p>
          </p:txBody>
        </p:sp>
        <p:sp>
          <p:nvSpPr>
            <p:cNvPr id="25" name="Up Ribbon 24"/>
            <p:cNvSpPr/>
            <p:nvPr/>
          </p:nvSpPr>
          <p:spPr>
            <a:xfrm>
              <a:off x="6667321" y="3411208"/>
              <a:ext cx="2209799" cy="614631"/>
            </a:xfrm>
            <a:prstGeom prst="ribbon2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Signature</a:t>
              </a:r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651974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537 L -0.11285 0.31597 L -0.31823 0.35463 L -0.6224 0.26042 L -0.70833 0.00347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monotonic counter can provide rollback resistance.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0480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9525" y="2883020"/>
            <a:ext cx="1543050" cy="103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</a:t>
            </a:r>
            <a:endParaRPr lang="en-US" sz="2400"/>
          </a:p>
        </p:txBody>
      </p:sp>
      <p:sp>
        <p:nvSpPr>
          <p:cNvPr id="10" name="Horizontal Scroll 9"/>
          <p:cNvSpPr/>
          <p:nvPr/>
        </p:nvSpPr>
        <p:spPr>
          <a:xfrm>
            <a:off x="533400" y="2057400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Request</a:t>
            </a:r>
            <a:endParaRPr lang="en-US"/>
          </a:p>
        </p:txBody>
      </p:sp>
      <p:pic>
        <p:nvPicPr>
          <p:cNvPr id="12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21" name="Rounded Rectangle 20"/>
          <p:cNvSpPr/>
          <p:nvPr/>
        </p:nvSpPr>
        <p:spPr>
          <a:xfrm>
            <a:off x="647879" y="2898721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Hwpb</a:t>
            </a:r>
            <a:endParaRPr lang="en-US" sz="2400"/>
          </a:p>
        </p:txBody>
      </p:sp>
      <p:sp>
        <p:nvSpPr>
          <p:cNvPr id="22" name="Rounded Rectangle 21"/>
          <p:cNvSpPr/>
          <p:nvPr/>
        </p:nvSpPr>
        <p:spPr>
          <a:xfrm>
            <a:off x="4644329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7879" y="3916752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1</a:t>
            </a:r>
            <a:endParaRPr lang="en-US" sz="2400"/>
          </a:p>
        </p:txBody>
      </p:sp>
      <p:sp>
        <p:nvSpPr>
          <p:cNvPr id="25" name="Up Ribbon 24"/>
          <p:cNvSpPr/>
          <p:nvPr/>
        </p:nvSpPr>
        <p:spPr>
          <a:xfrm>
            <a:off x="381000" y="3475253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93072" y="4286005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0" y="4419600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8200" y="3906328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5417 0.0055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5312 0.001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5312 -0.0020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4583 0.0041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2" animBg="1"/>
      <p:bldP spid="21" grpId="1" animBg="1"/>
      <p:bldP spid="21" grpId="2" animBg="1"/>
      <p:bldP spid="24" grpId="1" animBg="1"/>
      <p:bldP spid="24" grpId="2" animBg="1"/>
      <p:bldP spid="25" grpId="1" animBg="1"/>
      <p:bldP spid="25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monotonic counter can provide rollback resistance.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0480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9525" y="2883020"/>
            <a:ext cx="1543050" cy="103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</a:t>
            </a:r>
            <a:endParaRPr lang="en-US" sz="2400"/>
          </a:p>
        </p:txBody>
      </p:sp>
      <p:pic>
        <p:nvPicPr>
          <p:cNvPr id="12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43400"/>
            <a:ext cx="628650" cy="628650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4644329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52955" y="4506158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2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19525" y="3906083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2</a:t>
            </a:r>
            <a:endParaRPr lang="en-US" sz="2400"/>
          </a:p>
        </p:txBody>
      </p:sp>
      <p:sp>
        <p:nvSpPr>
          <p:cNvPr id="16" name="Rounded Rectangle 15"/>
          <p:cNvSpPr/>
          <p:nvPr/>
        </p:nvSpPr>
        <p:spPr>
          <a:xfrm>
            <a:off x="3828151" y="2878348"/>
            <a:ext cx="1543050" cy="103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Data’</a:t>
            </a:r>
            <a:endParaRPr lang="en-US" sz="2400"/>
          </a:p>
        </p:txBody>
      </p:sp>
      <p:sp>
        <p:nvSpPr>
          <p:cNvPr id="21" name="Rounded Rectangle 20"/>
          <p:cNvSpPr/>
          <p:nvPr/>
        </p:nvSpPr>
        <p:spPr>
          <a:xfrm>
            <a:off x="3828151" y="2883020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Yzqr’</a:t>
            </a:r>
            <a:endParaRPr lang="en-US" sz="2400"/>
          </a:p>
        </p:txBody>
      </p:sp>
      <p:sp>
        <p:nvSpPr>
          <p:cNvPr id="25" name="Up Ribbon 24"/>
          <p:cNvSpPr/>
          <p:nvPr/>
        </p:nvSpPr>
        <p:spPr>
          <a:xfrm>
            <a:off x="3552646" y="3464584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724400" y="3973412"/>
            <a:ext cx="381000" cy="3527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93072" y="4286005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417 0.0615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34705 0.0041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4792 -0.0006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4063 0.0055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2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3" grpId="0" animBg="1"/>
      <p:bldP spid="24" grpId="0" animBg="1"/>
      <p:bldP spid="24" grpId="1" animBg="1"/>
      <p:bldP spid="16" grpId="0" animBg="1"/>
      <p:bldP spid="16" grpId="1" animBg="1"/>
      <p:bldP spid="21" grpId="0" animBg="1"/>
      <p:bldP spid="21" grpId="1" animBg="1"/>
      <p:bldP spid="25" grpId="0" animBg="1"/>
      <p:bldP spid="25" grpId="1" animBg="1"/>
      <p:bldP spid="18" grpId="0" animBg="1"/>
      <p:bldP spid="18" grpId="1" animBg="1"/>
      <p:bldP spid="18" grpId="2" animBg="1"/>
      <p:bldP spid="17" grpId="0" animBg="1"/>
      <p:bldP spid="17" grpId="1" animBg="1"/>
      <p:bldP spid="17" grpId="2" animBg="1"/>
      <p:bldP spid="17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43200" y="3048000"/>
            <a:ext cx="3657600" cy="838200"/>
            <a:chOff x="2743200" y="3048000"/>
            <a:chExt cx="3657600" cy="838200"/>
          </a:xfrm>
        </p:grpSpPr>
        <p:sp>
          <p:nvSpPr>
            <p:cNvPr id="13" name="Right Arrow 12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 1:  The monotonic-counter solution is not crash-resilient.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644329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2955" y="4506158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2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9525" y="3906083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2</a:t>
            </a:r>
            <a:endParaRPr lang="en-US" sz="2400"/>
          </a:p>
        </p:txBody>
      </p:sp>
      <p:sp>
        <p:nvSpPr>
          <p:cNvPr id="11" name="Rounded Rectangle 10"/>
          <p:cNvSpPr/>
          <p:nvPr/>
        </p:nvSpPr>
        <p:spPr>
          <a:xfrm>
            <a:off x="3810000" y="2869835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Yzqr’</a:t>
            </a:r>
            <a:endParaRPr lang="en-US" sz="2400"/>
          </a:p>
        </p:txBody>
      </p:sp>
      <p:sp>
        <p:nvSpPr>
          <p:cNvPr id="12" name="Up Ribbon 11"/>
          <p:cNvSpPr/>
          <p:nvPr/>
        </p:nvSpPr>
        <p:spPr>
          <a:xfrm>
            <a:off x="3552646" y="3464584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24400" y="3973412"/>
            <a:ext cx="381000" cy="3527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93072" y="4286005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417 0.0615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6" grpId="1" animBg="1"/>
      <p:bldP spid="16" grpId="2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is Memoir?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1752600"/>
            <a:ext cx="7772400" cy="175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Memoir is a framework for building and using </a:t>
            </a:r>
            <a:r>
              <a:rPr lang="en-US" sz="4000" b="1" dirty="0" smtClean="0">
                <a:solidFill>
                  <a:srgbClr val="C00000"/>
                </a:solidFill>
              </a:rPr>
              <a:t>protected modules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3657600"/>
            <a:ext cx="7772400" cy="175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Our main challenge: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practical </a:t>
            </a:r>
            <a:r>
              <a:rPr lang="en-US" sz="4000" b="1" dirty="0">
                <a:solidFill>
                  <a:srgbClr val="C00000"/>
                </a:solidFill>
              </a:rPr>
              <a:t>rollback </a:t>
            </a:r>
            <a:r>
              <a:rPr lang="en-US" sz="4000" b="1" dirty="0" smtClean="0">
                <a:solidFill>
                  <a:srgbClr val="C00000"/>
                </a:solidFill>
              </a:rPr>
              <a:t>resistance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1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2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43200" y="3048000"/>
            <a:ext cx="3657600" cy="838200"/>
            <a:chOff x="2743200" y="3048000"/>
            <a:chExt cx="3657600" cy="838200"/>
          </a:xfrm>
        </p:grpSpPr>
        <p:sp>
          <p:nvSpPr>
            <p:cNvPr id="17" name="Right Arrow 16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Problem 1:  The </a:t>
            </a:r>
            <a:r>
              <a:rPr lang="en-US"/>
              <a:t>monotonic-counter solution is not crash-resilient.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644329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2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33400" y="2034576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Request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0550" y="2819400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Yzqr</a:t>
            </a:r>
            <a:endParaRPr lang="en-US" sz="2400"/>
          </a:p>
        </p:txBody>
      </p:sp>
      <p:sp>
        <p:nvSpPr>
          <p:cNvPr id="14" name="Rounded Rectangle 13"/>
          <p:cNvSpPr/>
          <p:nvPr/>
        </p:nvSpPr>
        <p:spPr>
          <a:xfrm>
            <a:off x="590550" y="3837431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1</a:t>
            </a:r>
            <a:endParaRPr lang="en-US" sz="2400"/>
          </a:p>
        </p:txBody>
      </p:sp>
      <p:sp>
        <p:nvSpPr>
          <p:cNvPr id="15" name="Up Ribbon 14"/>
          <p:cNvSpPr/>
          <p:nvPr/>
        </p:nvSpPr>
        <p:spPr>
          <a:xfrm>
            <a:off x="304800" y="3395932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334067" y="3021172"/>
            <a:ext cx="4620524" cy="9591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Module permanently unusable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71600" y="3810000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91050" y="4410075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26544" y="2880747"/>
            <a:ext cx="6934200" cy="124004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Window of vulnerability includes time to exit isolated environment, restore OS, write to disk.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95800" y="3810000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4584 -0.0023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11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34271 0.0023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1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4271 -0.0016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9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4583 -0.0064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3" grpId="1" animBg="1"/>
      <p:bldP spid="13" grpId="2" animBg="1"/>
      <p:bldP spid="14" grpId="1" animBg="1"/>
      <p:bldP spid="14" grpId="2" animBg="1"/>
      <p:bldP spid="15" grpId="1" animBg="1"/>
      <p:bldP spid="15" grpId="2" animBg="1"/>
      <p:bldP spid="16" grpId="0" animBg="1"/>
      <p:bldP spid="16" grpId="1" animBg="1"/>
      <p:bldP spid="20" grpId="0" animBg="1"/>
      <p:bldP spid="20" grpId="1" animBg="1"/>
      <p:bldP spid="21" grpId="2" animBg="1"/>
      <p:bldP spid="21" grpId="3" animBg="1"/>
      <p:bldP spid="21" grpId="4" animBg="1"/>
      <p:bldP spid="21" grpId="5" animBg="1"/>
      <p:bldP spid="11" grpId="0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91000" y="1865262"/>
            <a:ext cx="647700" cy="395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1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2:  Monotonic-counter frequently writes trusted NV storage.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191000" y="1865262"/>
            <a:ext cx="647700" cy="395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2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1000" y="1865262"/>
            <a:ext cx="647700" cy="395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3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1865262"/>
            <a:ext cx="647700" cy="395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4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5725" y="2821201"/>
            <a:ext cx="393255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extra 30-80 </a:t>
            </a:r>
            <a:r>
              <a:rPr lang="en-US" sz="2400" dirty="0" err="1" smtClean="0">
                <a:solidFill>
                  <a:schemeClr val="bg1"/>
                </a:solidFill>
              </a:rPr>
              <a:t>ms</a:t>
            </a:r>
            <a:r>
              <a:rPr lang="en-US" sz="2400" dirty="0" smtClean="0">
                <a:solidFill>
                  <a:schemeClr val="bg1"/>
                </a:solidFill>
              </a:rPr>
              <a:t> per request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581400"/>
            <a:ext cx="325678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100,000 write-cycle limit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263" y="4154538"/>
            <a:ext cx="373775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only 100,000 requests, ever!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 rot="1181851">
            <a:off x="4132634" y="3982227"/>
            <a:ext cx="781334" cy="3437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01" y="1679733"/>
            <a:ext cx="1186669" cy="8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p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47800"/>
            <a:ext cx="1447800" cy="10030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569735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4675" y="4683473"/>
            <a:ext cx="302093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lasts </a:t>
            </a:r>
            <a:r>
              <a:rPr lang="en-US" sz="2400" b="1" dirty="0" smtClean="0">
                <a:solidFill>
                  <a:srgbClr val="FFFF00"/>
                </a:solidFill>
              </a:rPr>
              <a:t>only 28 hours</a:t>
            </a:r>
            <a:r>
              <a:rPr lang="en-US" sz="2400" dirty="0" smtClean="0">
                <a:solidFill>
                  <a:schemeClr val="bg1"/>
                </a:solidFill>
              </a:rPr>
              <a:t> at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request per sec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Two-phase commit also doesn’t work.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problems</a:t>
            </a:r>
          </a:p>
          <a:p>
            <a:pPr lvl="1"/>
            <a:r>
              <a:rPr lang="en-US" dirty="0" smtClean="0"/>
              <a:t>Every request requires </a:t>
            </a:r>
            <a:r>
              <a:rPr lang="en-US" dirty="0"/>
              <a:t>t</a:t>
            </a:r>
            <a:r>
              <a:rPr lang="en-US" dirty="0" smtClean="0"/>
              <a:t>wo invocations of isolation architecture, trusted randomness, an NV write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Fundamental security problem</a:t>
            </a:r>
          </a:p>
          <a:p>
            <a:pPr lvl="1"/>
            <a:r>
              <a:rPr lang="en-US" dirty="0" smtClean="0"/>
              <a:t>Adversary can observe side channels of request without performing 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4876800"/>
            <a:ext cx="6770396" cy="5882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 details, see paper.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naive solutions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Design</a:t>
            </a:r>
          </a:p>
          <a:p>
            <a:r>
              <a:rPr lang="en-US" dirty="0" smtClean="0"/>
              <a:t>Implementation (and what’s left out)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 and exciting surprise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crash resilience, Memoir requires request execution be deterministic.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808568"/>
              </p:ext>
            </p:extLst>
          </p:nvPr>
        </p:nvGraphicFramePr>
        <p:xfrm>
          <a:off x="457200" y="1813560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 of non-determinism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How to avoid 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 numbers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Seed secure PRNG with random</a:t>
                      </a:r>
                      <a:r>
                        <a:rPr lang="en-US" sz="2400" baseline="0" dirty="0" smtClean="0"/>
                        <a:t> data</a:t>
                      </a:r>
                      <a:r>
                        <a:rPr lang="en-US" sz="2400" dirty="0" smtClean="0"/>
                        <a:t> during </a:t>
                      </a:r>
                      <a:r>
                        <a:rPr lang="en-US" sz="2400" baseline="0" dirty="0" smtClean="0"/>
                        <a:t>initialization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Multi-thread scheduling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Apply others’</a:t>
                      </a:r>
                      <a:r>
                        <a:rPr lang="en-US" sz="2400" baseline="0" dirty="0" smtClean="0"/>
                        <a:t> research to make deterministic</a:t>
                      </a:r>
                      <a:r>
                        <a:rPr lang="en-US" sz="2400" dirty="0" smtClean="0"/>
                        <a:t> (future work)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Exchange messages </a:t>
                      </a:r>
                      <a:r>
                        <a:rPr lang="en-US" sz="2400" baseline="0" dirty="0" smtClean="0"/>
                        <a:t>with a trusted time source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1679" y="1497983"/>
            <a:ext cx="8038921" cy="5898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Memoir achieves crash resilience by storing a secure history summary.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43200" y="32004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Deterministic 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4800600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5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1524000"/>
            <a:ext cx="7658058" cy="505136"/>
            <a:chOff x="838200" y="5538632"/>
            <a:chExt cx="7658058" cy="505136"/>
          </a:xfrm>
        </p:grpSpPr>
        <p:sp>
          <p:nvSpPr>
            <p:cNvPr id="13" name="Rounded Rectangle 12"/>
            <p:cNvSpPr/>
            <p:nvPr/>
          </p:nvSpPr>
          <p:spPr>
            <a:xfrm>
              <a:off x="838200" y="5664771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orizontal Scroll 13"/>
            <p:cNvSpPr/>
            <p:nvPr/>
          </p:nvSpPr>
          <p:spPr>
            <a:xfrm>
              <a:off x="3299460" y="5562600"/>
              <a:ext cx="1257701" cy="481168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Request</a:t>
              </a:r>
              <a:r>
                <a:rPr lang="en-US" baseline="-25000" smtClean="0"/>
                <a:t>1</a:t>
              </a:r>
              <a:endParaRPr lang="en-US" baseline="-25000"/>
            </a:p>
          </p:txBody>
        </p:sp>
        <p:sp>
          <p:nvSpPr>
            <p:cNvPr id="15" name="Horizontal Scroll 14"/>
            <p:cNvSpPr/>
            <p:nvPr/>
          </p:nvSpPr>
          <p:spPr>
            <a:xfrm>
              <a:off x="4991058" y="5538632"/>
              <a:ext cx="1257701" cy="481168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Request</a:t>
              </a:r>
              <a:r>
                <a:rPr lang="en-US" baseline="-25000" smtClean="0"/>
                <a:t>2</a:t>
              </a:r>
              <a:endParaRPr lang="en-US" baseline="-25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48147" y="5618373"/>
              <a:ext cx="7148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Hash(Hash(Hash(                           ) ||                           ) ||                           ) …</a:t>
              </a:r>
              <a:endParaRPr lang="en-US" dirty="0"/>
            </a:p>
          </p:txBody>
        </p:sp>
        <p:sp>
          <p:nvSpPr>
            <p:cNvPr id="17" name="Horizontal Scroll 16"/>
            <p:cNvSpPr/>
            <p:nvPr/>
          </p:nvSpPr>
          <p:spPr>
            <a:xfrm>
              <a:off x="6743658" y="5538632"/>
              <a:ext cx="1257701" cy="481168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Request</a:t>
              </a:r>
              <a:r>
                <a:rPr lang="en-US" baseline="-25000" smtClean="0"/>
                <a:t>3</a:t>
              </a:r>
              <a:endParaRPr lang="en-US" baseline="-25000"/>
            </a:p>
          </p:txBody>
        </p:sp>
      </p:grpSp>
      <p:sp>
        <p:nvSpPr>
          <p:cNvPr id="19" name="Horizontal Scroll 18"/>
          <p:cNvSpPr/>
          <p:nvPr/>
        </p:nvSpPr>
        <p:spPr>
          <a:xfrm>
            <a:off x="514529" y="2113897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Request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71679" y="2898721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Ewfg</a:t>
            </a:r>
            <a:endParaRPr lang="en-US" sz="2400"/>
          </a:p>
        </p:txBody>
      </p:sp>
      <p:sp>
        <p:nvSpPr>
          <p:cNvPr id="21" name="Rounded Rectangle 20"/>
          <p:cNvSpPr/>
          <p:nvPr/>
        </p:nvSpPr>
        <p:spPr>
          <a:xfrm>
            <a:off x="571679" y="3916752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h</a:t>
            </a:r>
            <a:endParaRPr lang="en-US" sz="2400"/>
          </a:p>
        </p:txBody>
      </p:sp>
      <p:sp>
        <p:nvSpPr>
          <p:cNvPr id="22" name="Up Ribbon 21"/>
          <p:cNvSpPr/>
          <p:nvPr/>
        </p:nvSpPr>
        <p:spPr>
          <a:xfrm>
            <a:off x="304800" y="3475253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24400" y="4410075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3886200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4460" y="3909060"/>
            <a:ext cx="5334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35625 -0.0027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12" y="-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35313 0.0018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5313 -0.0020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4583 -0.0069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1" animBg="1"/>
      <p:bldP spid="12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9" grpId="0" animBg="1"/>
      <p:bldP spid="29" grpId="1" animBg="1"/>
      <p:bldP spid="29" grpId="2" animBg="1"/>
      <p:bldP spid="25" grpId="0" animBg="1"/>
      <p:bldP spid="24" grpId="0" animBg="1"/>
      <p:bldP spid="2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548890" y="1467503"/>
            <a:ext cx="4004310" cy="5898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Memoir achieves crash resilience by storing a secure history summary.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2004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Deterministic 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4800600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5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3810000" y="2013615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Request</a:t>
            </a: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819525" y="2893689"/>
            <a:ext cx="1543050" cy="103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</a:t>
            </a:r>
            <a:endParaRPr lang="en-US" sz="2400"/>
          </a:p>
        </p:txBody>
      </p:sp>
      <p:pic>
        <p:nvPicPr>
          <p:cNvPr id="30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/>
        </p:nvSpPr>
        <p:spPr>
          <a:xfrm>
            <a:off x="4800600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h’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19525" y="3916752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h’</a:t>
            </a:r>
            <a:endParaRPr lang="en-US" sz="2400"/>
          </a:p>
        </p:txBody>
      </p:sp>
      <p:sp>
        <p:nvSpPr>
          <p:cNvPr id="25" name="Rounded Rectangle 24"/>
          <p:cNvSpPr/>
          <p:nvPr/>
        </p:nvSpPr>
        <p:spPr>
          <a:xfrm>
            <a:off x="3810000" y="2893624"/>
            <a:ext cx="1543050" cy="1036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Data’</a:t>
            </a:r>
            <a:endParaRPr lang="en-US" sz="2400"/>
          </a:p>
        </p:txBody>
      </p:sp>
      <p:sp>
        <p:nvSpPr>
          <p:cNvPr id="31" name="Rounded Rectangle 30"/>
          <p:cNvSpPr/>
          <p:nvPr/>
        </p:nvSpPr>
        <p:spPr>
          <a:xfrm>
            <a:off x="3819525" y="2893624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Urvi’</a:t>
            </a:r>
            <a:endParaRPr lang="en-US" sz="2400"/>
          </a:p>
        </p:txBody>
      </p:sp>
      <p:sp>
        <p:nvSpPr>
          <p:cNvPr id="34" name="Up Ribbon 33"/>
          <p:cNvSpPr/>
          <p:nvPr/>
        </p:nvSpPr>
        <p:spPr>
          <a:xfrm>
            <a:off x="3552646" y="3475253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724400" y="3973412"/>
            <a:ext cx="457200" cy="3527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</a:rPr>
              <a:t>h’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51385" y="1529487"/>
            <a:ext cx="3801815" cy="481168"/>
            <a:chOff x="2671093" y="5585367"/>
            <a:chExt cx="3801815" cy="481168"/>
          </a:xfrm>
        </p:grpSpPr>
        <p:sp>
          <p:nvSpPr>
            <p:cNvPr id="35" name="Rounded Rectangle 34"/>
            <p:cNvSpPr/>
            <p:nvPr/>
          </p:nvSpPr>
          <p:spPr>
            <a:xfrm>
              <a:off x="4038600" y="5687683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Horizontal Scroll 37"/>
            <p:cNvSpPr/>
            <p:nvPr/>
          </p:nvSpPr>
          <p:spPr>
            <a:xfrm>
              <a:off x="4838299" y="5585367"/>
              <a:ext cx="1257701" cy="481168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Request</a:t>
              </a:r>
              <a:endParaRPr lang="en-US" baseline="-250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67195" y="5630301"/>
              <a:ext cx="3305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Hash(            ||                          )</a:t>
              </a:r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671093" y="5682697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0125 0.0615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  <p:bldP spid="29" grpId="1" animBg="1"/>
      <p:bldP spid="32" grpId="0" animBg="1"/>
      <p:bldP spid="33" grpId="0" animBg="1"/>
      <p:bldP spid="25" grpId="0" animBg="1"/>
      <p:bldP spid="25" grpId="1" animBg="1"/>
      <p:bldP spid="31" grpId="0" animBg="1"/>
      <p:bldP spid="34" grpId="0" animBg="1"/>
      <p:bldP spid="39" grpId="0" animBg="1"/>
      <p:bldP spid="39" grpId="1" animBg="1"/>
      <p:bldP spid="3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"/>
            <a:ext cx="9144000" cy="66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Memoir achieves crash resilience by storing a secure history summary.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43200" y="3200400"/>
            <a:ext cx="3657600" cy="838200"/>
            <a:chOff x="2743200" y="3048000"/>
            <a:chExt cx="3657600" cy="838200"/>
          </a:xfrm>
        </p:grpSpPr>
        <p:sp>
          <p:nvSpPr>
            <p:cNvPr id="5" name="Right Arrow 4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Deterministic 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800600" y="45004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h’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514529" y="2034576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Request</a:t>
            </a: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71679" y="2819400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Ewfg</a:t>
            </a:r>
            <a:endParaRPr lang="en-US" sz="2400"/>
          </a:p>
        </p:txBody>
      </p:sp>
      <p:sp>
        <p:nvSpPr>
          <p:cNvPr id="21" name="Rounded Rectangle 20"/>
          <p:cNvSpPr/>
          <p:nvPr/>
        </p:nvSpPr>
        <p:spPr>
          <a:xfrm>
            <a:off x="571679" y="3837431"/>
            <a:ext cx="1543050" cy="426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Tag:  h</a:t>
            </a:r>
            <a:endParaRPr lang="en-US" sz="2400"/>
          </a:p>
        </p:txBody>
      </p:sp>
      <p:sp>
        <p:nvSpPr>
          <p:cNvPr id="22" name="Up Ribbon 21"/>
          <p:cNvSpPr/>
          <p:nvPr/>
        </p:nvSpPr>
        <p:spPr>
          <a:xfrm>
            <a:off x="304800" y="3395932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186802" y="4092401"/>
            <a:ext cx="6770396" cy="13177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Since request execution is deterministic, replaying will produce the same output.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Thus, it is safe to replay the last request.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5002" y="3810000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4410075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548890" y="1367790"/>
            <a:ext cx="4004310" cy="589897"/>
            <a:chOff x="2548890" y="1367790"/>
            <a:chExt cx="4004310" cy="589897"/>
          </a:xfrm>
        </p:grpSpPr>
        <p:sp>
          <p:nvSpPr>
            <p:cNvPr id="27" name="Rectangle 26"/>
            <p:cNvSpPr/>
            <p:nvPr/>
          </p:nvSpPr>
          <p:spPr>
            <a:xfrm>
              <a:off x="2548890" y="1367790"/>
              <a:ext cx="4004310" cy="5898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118892" y="1530050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Horizontal Scroll 31"/>
            <p:cNvSpPr/>
            <p:nvPr/>
          </p:nvSpPr>
          <p:spPr>
            <a:xfrm>
              <a:off x="4918591" y="1427734"/>
              <a:ext cx="1257701" cy="481168"/>
            </a:xfrm>
            <a:prstGeom prst="horizontalScroll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Request</a:t>
              </a:r>
              <a:endParaRPr lang="en-US" baseline="-25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47487" y="1483652"/>
              <a:ext cx="3305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285750" algn="l"/>
                  <a:tab pos="2000250" algn="l"/>
                </a:tabLst>
              </a:pPr>
              <a:r>
                <a:rPr lang="en-US" dirty="0" smtClean="0"/>
                <a:t>= Hash(            ||                          )</a:t>
              </a:r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751385" y="1525064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4572000" y="3866904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1920276"/>
            <a:ext cx="2301732" cy="8001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34792 -0.002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5313 0.002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5313 -0.0016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9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4583 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1" animBg="1"/>
      <p:bldP spid="21" grpId="1" animBg="1"/>
      <p:bldP spid="22" grpId="1" animBg="1"/>
      <p:bldP spid="30" grpId="0" animBg="1"/>
      <p:bldP spid="23" grpId="0" animBg="1"/>
      <p:bldP spid="23" grpId="1" animBg="1"/>
      <p:bldP spid="25" grpId="0" animBg="1"/>
      <p:bldP spid="25" grpId="1" animBg="1"/>
      <p:bldP spid="25" grpId="2" animBg="1"/>
      <p:bldP spid="25" grpId="3" animBg="1"/>
      <p:bldP spid="24" grpId="0" animBg="1"/>
      <p:bldP spid="24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81000" y="2869175"/>
            <a:ext cx="8229600" cy="632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Guess PIN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1000" y="3806579"/>
            <a:ext cx="8229600" cy="632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Recover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a </a:t>
            </a:r>
            <a:r>
              <a:rPr lang="en-US" dirty="0" smtClean="0"/>
              <a:t>protected </a:t>
            </a:r>
            <a:r>
              <a:rPr lang="en-US" dirty="0"/>
              <a:t>module is an encryption key protector.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6400800" cy="31207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Key protector</a:t>
            </a: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10412"/>
              </p:ext>
            </p:extLst>
          </p:nvPr>
        </p:nvGraphicFramePr>
        <p:xfrm>
          <a:off x="1749006" y="3078640"/>
          <a:ext cx="6057901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99"/>
                <a:gridCol w="685800"/>
                <a:gridCol w="1600200"/>
                <a:gridCol w="1676400"/>
                <a:gridCol w="1143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Recovery key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Disk</a:t>
                      </a:r>
                      <a:r>
                        <a:rPr lang="en-US" baseline="0" smtClean="0"/>
                        <a:t> key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# wrong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parno</a:t>
                      </a:r>
                    </a:p>
                    <a:p>
                      <a:pPr algn="ctr"/>
                      <a:r>
                        <a:rPr lang="en-US" smtClean="0"/>
                        <a:t>lorch</a:t>
                      </a:r>
                    </a:p>
                    <a:p>
                      <a:pPr algn="ctr"/>
                      <a:r>
                        <a:rPr lang="en-US" smtClean="0"/>
                        <a:t>johndo</a:t>
                      </a:r>
                    </a:p>
                    <a:p>
                      <a:pPr algn="ctr"/>
                      <a:r>
                        <a:rPr lang="en-US" smtClean="0"/>
                        <a:t>mickens</a:t>
                      </a:r>
                    </a:p>
                    <a:p>
                      <a:pPr algn="ctr"/>
                      <a:r>
                        <a:rPr lang="en-US" smtClean="0"/>
                        <a:t>mccune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1111</a:t>
                      </a:r>
                    </a:p>
                    <a:p>
                      <a:pPr algn="ctr"/>
                      <a:r>
                        <a:rPr lang="en-US" smtClean="0"/>
                        <a:t>0905</a:t>
                      </a:r>
                    </a:p>
                    <a:p>
                      <a:pPr algn="ctr"/>
                      <a:r>
                        <a:rPr lang="en-US" smtClean="0"/>
                        <a:t>8034</a:t>
                      </a:r>
                    </a:p>
                    <a:p>
                      <a:pPr algn="ctr"/>
                      <a:r>
                        <a:rPr lang="en-US" smtClean="0"/>
                        <a:t>9999</a:t>
                      </a:r>
                    </a:p>
                    <a:p>
                      <a:pPr algn="ctr"/>
                      <a:r>
                        <a:rPr lang="en-US" smtClean="0"/>
                        <a:t>7654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90928389234</a:t>
                      </a:r>
                    </a:p>
                    <a:p>
                      <a:pPr algn="ctr"/>
                      <a:r>
                        <a:rPr lang="en-US" dirty="0" smtClean="0"/>
                        <a:t>82378912837</a:t>
                      </a:r>
                    </a:p>
                    <a:p>
                      <a:pPr algn="ctr"/>
                      <a:r>
                        <a:rPr lang="en-US" dirty="0" smtClean="0"/>
                        <a:t>29812982309</a:t>
                      </a:r>
                    </a:p>
                    <a:p>
                      <a:pPr algn="ctr"/>
                      <a:r>
                        <a:rPr lang="en-US" dirty="0" smtClean="0"/>
                        <a:t>40954353458</a:t>
                      </a:r>
                    </a:p>
                    <a:p>
                      <a:pPr algn="ctr"/>
                      <a:r>
                        <a:rPr lang="en-US" dirty="0" smtClean="0"/>
                        <a:t>32234528981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A0FF23849083</a:t>
                      </a:r>
                    </a:p>
                    <a:p>
                      <a:pPr algn="ctr"/>
                      <a:r>
                        <a:rPr lang="en-US" smtClean="0"/>
                        <a:t>B58890AD38E1</a:t>
                      </a:r>
                    </a:p>
                    <a:p>
                      <a:pPr algn="ctr"/>
                      <a:r>
                        <a:rPr lang="en-US" smtClean="0"/>
                        <a:t>8293808E20CD</a:t>
                      </a:r>
                    </a:p>
                    <a:p>
                      <a:pPr algn="ctr"/>
                      <a:r>
                        <a:rPr lang="en-US" smtClean="0"/>
                        <a:t>003827878EE3</a:t>
                      </a:r>
                    </a:p>
                    <a:p>
                      <a:pPr algn="ctr"/>
                      <a:r>
                        <a:rPr lang="en-US" smtClean="0"/>
                        <a:t>C4358C380102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</a:p>
                    <a:p>
                      <a:pPr algn="ctr"/>
                      <a:r>
                        <a:rPr lang="en-US" smtClean="0"/>
                        <a:t>2</a:t>
                      </a:r>
                    </a:p>
                    <a:p>
                      <a:pPr algn="ctr"/>
                      <a:r>
                        <a:rPr lang="en-US" smtClean="0"/>
                        <a:t>0</a:t>
                      </a:r>
                    </a:p>
                    <a:p>
                      <a:pPr algn="ctr"/>
                      <a:r>
                        <a:rPr lang="en-US" smtClean="0"/>
                        <a:t>0</a:t>
                      </a:r>
                    </a:p>
                    <a:p>
                      <a:pPr algn="ctr"/>
                      <a:r>
                        <a:rPr lang="en-US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Horizontal Scroll 18"/>
          <p:cNvSpPr/>
          <p:nvPr/>
        </p:nvSpPr>
        <p:spPr>
          <a:xfrm>
            <a:off x="228600" y="2842577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lorch</a:t>
            </a:r>
            <a:r>
              <a:rPr lang="en-US" dirty="0" smtClean="0"/>
              <a:t>: 0905</a:t>
            </a:r>
            <a:endParaRPr lang="en-US" dirty="0"/>
          </a:p>
        </p:txBody>
      </p:sp>
      <p:sp>
        <p:nvSpPr>
          <p:cNvPr id="21" name="Horizontal Scroll 20"/>
          <p:cNvSpPr/>
          <p:nvPr/>
        </p:nvSpPr>
        <p:spPr>
          <a:xfrm>
            <a:off x="6704043" y="2869175"/>
            <a:ext cx="10668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B588...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21 -0.0006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4184 -0.0023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1" grpId="0" animBg="1"/>
      <p:bldP spid="2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Memoir avoids non-volatile writes by using trusted </a:t>
            </a:r>
            <a:r>
              <a:rPr lang="en-US" i="1" dirty="0" smtClean="0"/>
              <a:t>volatile</a:t>
            </a:r>
            <a:r>
              <a:rPr lang="en-US" dirty="0" smtClean="0"/>
              <a:t> storage.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74109" y="1676400"/>
            <a:ext cx="3795782" cy="1740352"/>
            <a:chOff x="2971800" y="1623060"/>
            <a:chExt cx="3795782" cy="1740352"/>
          </a:xfrm>
        </p:grpSpPr>
        <p:sp>
          <p:nvSpPr>
            <p:cNvPr id="17" name="Rounded Rectangle 16"/>
            <p:cNvSpPr/>
            <p:nvPr/>
          </p:nvSpPr>
          <p:spPr>
            <a:xfrm>
              <a:off x="2971800" y="1623060"/>
              <a:ext cx="3795782" cy="1740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91440" bIns="0" rtlCol="0" anchor="t" anchorCtr="0"/>
            <a:lstStyle/>
            <a:p>
              <a:pPr algn="ctr"/>
              <a:r>
                <a:rPr lang="en-US" sz="2400" dirty="0" smtClean="0"/>
                <a:t>TPM</a:t>
              </a:r>
            </a:p>
            <a:p>
              <a:pPr algn="ctr"/>
              <a:endParaRPr lang="en-US" dirty="0" smtClean="0"/>
            </a:p>
            <a:p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P</a:t>
              </a:r>
              <a:r>
                <a:rPr lang="en-US" sz="2000" dirty="0" smtClean="0"/>
                <a:t>latform</a:t>
              </a:r>
            </a:p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  <a:r>
                <a:rPr lang="en-US" sz="2000" dirty="0" smtClean="0"/>
                <a:t>onfiguration</a:t>
              </a:r>
            </a:p>
            <a:p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</a:rPr>
                <a:t>R</a:t>
              </a:r>
              <a:r>
                <a:rPr lang="en-US" sz="2000" dirty="0" smtClean="0"/>
                <a:t>egisters</a:t>
              </a:r>
              <a:endParaRPr lang="en-US" sz="2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0631" y="2270164"/>
              <a:ext cx="1371600" cy="473036"/>
            </a:xfrm>
            <a:prstGeom prst="roundRect">
              <a:avLst/>
            </a:prstGeom>
            <a:solidFill>
              <a:srgbClr val="E224B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PCR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23031" y="2422564"/>
              <a:ext cx="1371600" cy="473036"/>
            </a:xfrm>
            <a:prstGeom prst="roundRect">
              <a:avLst/>
            </a:prstGeom>
            <a:solidFill>
              <a:srgbClr val="E224B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PCR</a:t>
              </a: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75431" y="2574964"/>
              <a:ext cx="1371600" cy="473036"/>
            </a:xfrm>
            <a:prstGeom prst="roundRect">
              <a:avLst/>
            </a:prstGeom>
            <a:solidFill>
              <a:srgbClr val="E224B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PCR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227831" y="2727364"/>
              <a:ext cx="1371600" cy="473036"/>
            </a:xfrm>
            <a:prstGeom prst="roundRect">
              <a:avLst/>
            </a:prstGeom>
            <a:solidFill>
              <a:srgbClr val="E224B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PCR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71362" y="3782675"/>
            <a:ext cx="5601277" cy="1604665"/>
            <a:chOff x="1981200" y="3424535"/>
            <a:chExt cx="5601277" cy="1604665"/>
          </a:xfrm>
        </p:grpSpPr>
        <p:grpSp>
          <p:nvGrpSpPr>
            <p:cNvPr id="5" name="Group 4"/>
            <p:cNvGrpSpPr/>
            <p:nvPr/>
          </p:nvGrpSpPr>
          <p:grpSpPr>
            <a:xfrm>
              <a:off x="3335641" y="4001869"/>
              <a:ext cx="2892395" cy="369332"/>
              <a:chOff x="673598" y="1771787"/>
              <a:chExt cx="2892395" cy="369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77198" y="1771787"/>
                <a:ext cx="2388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= Hash(           ||           )</a:t>
                </a:r>
                <a:endParaRPr lang="en-US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2006296" y="1818185"/>
                <a:ext cx="496102" cy="276536"/>
              </a:xfrm>
              <a:prstGeom prst="roundRect">
                <a:avLst/>
              </a:prstGeom>
              <a:solidFill>
                <a:srgbClr val="E224B9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73598" y="1818185"/>
                <a:ext cx="496102" cy="276536"/>
              </a:xfrm>
              <a:prstGeom prst="roundRect">
                <a:avLst/>
              </a:prstGeom>
              <a:solidFill>
                <a:srgbClr val="E224B9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p’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768296" y="1818185"/>
                <a:ext cx="496102" cy="27653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207383" y="4567535"/>
              <a:ext cx="5148910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or by rebooting, causing it to be zeroed.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1200" y="3424535"/>
              <a:ext cx="5601277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PCR can only be modified by 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extending</a:t>
              </a:r>
              <a:r>
                <a:rPr lang="en-US" sz="2400" dirty="0" smtClean="0">
                  <a:solidFill>
                    <a:schemeClr val="bg1"/>
                  </a:solidFill>
                </a:rPr>
                <a:t> it: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Memoir avoids </a:t>
            </a:r>
            <a:r>
              <a:rPr lang="en-US" dirty="0" smtClean="0"/>
              <a:t>NV writes </a:t>
            </a:r>
            <a:r>
              <a:rPr lang="en-US" dirty="0"/>
              <a:t>by </a:t>
            </a:r>
            <a:r>
              <a:rPr lang="en-US" dirty="0" smtClean="0"/>
              <a:t>using two-part history summaries.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2800" y="2324100"/>
            <a:ext cx="2438400" cy="2705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Deterministic code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11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324350"/>
            <a:ext cx="628650" cy="628650"/>
          </a:xfrm>
          <a:prstGeom prst="rect">
            <a:avLst/>
          </a:prstGeom>
          <a:noFill/>
        </p:spPr>
      </p:pic>
      <p:sp>
        <p:nvSpPr>
          <p:cNvPr id="14" name="Rounded Rectangle 13"/>
          <p:cNvSpPr/>
          <p:nvPr/>
        </p:nvSpPr>
        <p:spPr>
          <a:xfrm>
            <a:off x="4724400" y="4362139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4638675"/>
            <a:ext cx="496102" cy="276536"/>
          </a:xfrm>
          <a:prstGeom prst="roundRect">
            <a:avLst/>
          </a:prstGeom>
          <a:solidFill>
            <a:srgbClr val="AC5A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4400" y="4488007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h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24400" y="4365424"/>
            <a:ext cx="496102" cy="2765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n’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4400" y="4641960"/>
            <a:ext cx="496102" cy="276536"/>
          </a:xfrm>
          <a:prstGeom prst="roundRect">
            <a:avLst/>
          </a:prstGeom>
          <a:solidFill>
            <a:srgbClr val="AC5A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26004" y="4648200"/>
            <a:ext cx="496102" cy="276536"/>
          </a:xfrm>
          <a:prstGeom prst="roundRect">
            <a:avLst/>
          </a:prstGeom>
          <a:solidFill>
            <a:srgbClr val="AC5A9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0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0" y="4309110"/>
            <a:ext cx="3166401" cy="369332"/>
            <a:chOff x="5334000" y="4324350"/>
            <a:chExt cx="3166401" cy="369332"/>
          </a:xfrm>
        </p:grpSpPr>
        <p:sp>
          <p:nvSpPr>
            <p:cNvPr id="5" name="Left Arrow 4"/>
            <p:cNvSpPr/>
            <p:nvPr/>
          </p:nvSpPr>
          <p:spPr>
            <a:xfrm>
              <a:off x="5334000" y="4378591"/>
              <a:ext cx="838200" cy="26085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2200" y="4324350"/>
              <a:ext cx="2328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Written twice per boot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0" y="4602718"/>
            <a:ext cx="3469433" cy="369332"/>
            <a:chOff x="5334000" y="4659868"/>
            <a:chExt cx="3469433" cy="369332"/>
          </a:xfrm>
        </p:grpSpPr>
        <p:sp>
          <p:nvSpPr>
            <p:cNvPr id="30" name="Left Arrow 29"/>
            <p:cNvSpPr/>
            <p:nvPr/>
          </p:nvSpPr>
          <p:spPr>
            <a:xfrm>
              <a:off x="5334000" y="4714109"/>
              <a:ext cx="838200" cy="26085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72200" y="4659868"/>
              <a:ext cx="2631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Updated on every request</a:t>
              </a:r>
              <a:endParaRPr lang="en-US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79000" y="3170150"/>
            <a:ext cx="7586001" cy="1012999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Before reboot, a checkpoint routine must run, to incorporate trusted volatile state into trusted NV state.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60570" y="4080510"/>
            <a:ext cx="838200" cy="1143000"/>
          </a:xfrm>
          <a:prstGeom prst="ellipse">
            <a:avLst/>
          </a:prstGeom>
          <a:solidFill>
            <a:schemeClr val="bg1">
              <a:lumMod val="50000"/>
              <a:alpha val="2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7569" y="3162530"/>
            <a:ext cx="7586001" cy="101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At 1 reboot per day, 1 request per sec, module can last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136 years </a:t>
            </a:r>
            <a:r>
              <a:rPr lang="en-US" sz="2400" dirty="0" smtClean="0">
                <a:solidFill>
                  <a:schemeClr val="tx1"/>
                </a:solidFill>
              </a:rPr>
              <a:t>instead of the monotonic counter’s </a:t>
            </a:r>
            <a:r>
              <a:rPr lang="en-US" sz="2400" b="1" dirty="0" smtClean="0">
                <a:solidFill>
                  <a:srgbClr val="C00000"/>
                </a:solidFill>
              </a:rPr>
              <a:t>28 hours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48890" y="1489917"/>
            <a:ext cx="4004310" cy="589897"/>
            <a:chOff x="2548890" y="1489917"/>
            <a:chExt cx="4004310" cy="589897"/>
          </a:xfrm>
        </p:grpSpPr>
        <p:sp>
          <p:nvSpPr>
            <p:cNvPr id="32" name="Rectangle 31"/>
            <p:cNvSpPr/>
            <p:nvPr/>
          </p:nvSpPr>
          <p:spPr>
            <a:xfrm>
              <a:off x="2548890" y="1489917"/>
              <a:ext cx="4004310" cy="5898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29403" y="1600200"/>
              <a:ext cx="238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Hash(           ||           )</a:t>
              </a: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258365" y="1659384"/>
              <a:ext cx="496102" cy="276536"/>
            </a:xfrm>
            <a:prstGeom prst="roundRect">
              <a:avLst/>
            </a:prstGeom>
            <a:solidFill>
              <a:srgbClr val="E224B9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83568" y="1659384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104749" y="1646598"/>
              <a:ext cx="496102" cy="27653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dirty="0" smtClean="0">
                  <a:solidFill>
                    <a:schemeClr val="tx1"/>
                  </a:solidFill>
                </a:rPr>
                <a:t>’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00608 -0.0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 animBg="1"/>
      <p:bldP spid="25" grpId="0" animBg="1"/>
      <p:bldP spid="25" grpId="1" animBg="1"/>
      <p:bldP spid="25" grpId="2" animBg="1"/>
      <p:bldP spid="26" grpId="0" animBg="1"/>
      <p:bldP spid="22" grpId="0" animBg="1"/>
      <p:bldP spid="19" grpId="0" animBg="1"/>
      <p:bldP spid="27" grpId="0" animBg="1"/>
      <p:bldP spid="2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Memoir must ensure correctness if an adversary doesn’t checkpoint.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/>
              <a:t>Adversary can clear PCR without running checkpoint routine</a:t>
            </a:r>
          </a:p>
          <a:p>
            <a:pPr lvl="1"/>
            <a:r>
              <a:rPr lang="en-US" dirty="0" smtClean="0"/>
              <a:t>Guard bit in trusted NV storage indicates whether PCR should be non-zero</a:t>
            </a:r>
          </a:p>
          <a:p>
            <a:r>
              <a:rPr lang="en-US" dirty="0" smtClean="0"/>
              <a:t>Adversary can extend PCR</a:t>
            </a:r>
          </a:p>
          <a:p>
            <a:pPr lvl="1"/>
            <a:r>
              <a:rPr lang="en-US" dirty="0" smtClean="0"/>
              <a:t>Extension secret used on each extension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3000" y="4898139"/>
            <a:ext cx="6770396" cy="5882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For details, see paper.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Checkpoint routine must run before a non-adversarial reboot.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62255" y="3898274"/>
            <a:ext cx="1895690" cy="1664326"/>
            <a:chOff x="3192458" y="2971800"/>
            <a:chExt cx="1895690" cy="1664326"/>
          </a:xfrm>
        </p:grpSpPr>
        <p:pic>
          <p:nvPicPr>
            <p:cNvPr id="5" name="Picture 54" descr="3d1itajn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13411" y="2971800"/>
              <a:ext cx="1074737" cy="842962"/>
            </a:xfrm>
            <a:prstGeom prst="rect">
              <a:avLst/>
            </a:prstGeom>
            <a:noFill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458" y="3733800"/>
              <a:ext cx="842171" cy="902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Arc 6"/>
            <p:cNvSpPr/>
            <p:nvPr/>
          </p:nvSpPr>
          <p:spPr>
            <a:xfrm rot="10800000" flipV="1">
              <a:off x="3655614" y="3306282"/>
              <a:ext cx="758029" cy="878681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8400" y="1953696"/>
            <a:ext cx="4343400" cy="1366838"/>
            <a:chOff x="2438400" y="4191000"/>
            <a:chExt cx="4343400" cy="1366838"/>
          </a:xfrm>
        </p:grpSpPr>
        <p:sp>
          <p:nvSpPr>
            <p:cNvPr id="3" name="Rectangle 2"/>
            <p:cNvSpPr/>
            <p:nvPr/>
          </p:nvSpPr>
          <p:spPr>
            <a:xfrm>
              <a:off x="2438400" y="4191000"/>
              <a:ext cx="4343400" cy="13668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mtClean="0"/>
                <a:t>System Management Interrupt Handler</a:t>
              </a: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22846" y="4572000"/>
              <a:ext cx="1739754" cy="88213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smtClean="0">
                  <a:solidFill>
                    <a:schemeClr val="tx1"/>
                  </a:solidFill>
                </a:rPr>
                <a:t>Checkpoint routine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27131" y="1447800"/>
            <a:ext cx="2089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OS crashes: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6260" y="3413992"/>
            <a:ext cx="252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For power failures: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Memoir improves dramatically on the monotonic-counter solution.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800738"/>
              </p:ext>
            </p:extLst>
          </p:nvPr>
        </p:nvGraphicFramePr>
        <p:xfrm>
          <a:off x="457200" y="181356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Monotonic</a:t>
                      </a:r>
                      <a:r>
                        <a:rPr lang="en-US" sz="2400" baseline="0" dirty="0" smtClean="0"/>
                        <a:t> counter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Memoir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OS</a:t>
                      </a:r>
                      <a:r>
                        <a:rPr lang="en-US" sz="2400" baseline="0" dirty="0" smtClean="0"/>
                        <a:t> crash or power failure can make module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permanently unusable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Non-adversarial crashes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not a problem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Lasts only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28 hours</a:t>
                      </a:r>
                      <a:r>
                        <a:rPr lang="en-US" sz="2400" dirty="0" smtClean="0"/>
                        <a:t> at one request per sec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Lasts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136 years </a:t>
                      </a:r>
                      <a:r>
                        <a:rPr lang="en-US" sz="2400" baseline="0" dirty="0" smtClean="0"/>
                        <a:t>even with one reboot per day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Spends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30-80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ms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per request to write NVRAM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Spends 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15-25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ms</a:t>
                      </a: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per request</a:t>
                      </a:r>
                      <a:r>
                        <a:rPr lang="en-US" sz="2400" baseline="0" dirty="0" smtClean="0"/>
                        <a:t> to access a PCR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0502" y="1295400"/>
            <a:ext cx="8452498" cy="16673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paper covers more than this talk!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06830"/>
            <a:ext cx="83058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</a:rPr>
              <a:t>Proof of correctness</a:t>
            </a:r>
            <a:r>
              <a:rPr lang="en-US" dirty="0"/>
              <a:t> </a:t>
            </a:r>
            <a:r>
              <a:rPr lang="en-US" dirty="0" smtClean="0"/>
              <a:t>of Memoir protocols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Machine-checked</a:t>
            </a:r>
            <a:r>
              <a:rPr lang="en-US" dirty="0"/>
              <a:t> </a:t>
            </a:r>
            <a:r>
              <a:rPr lang="en-US" dirty="0" smtClean="0"/>
              <a:t>TLA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Full details in 390-page tech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Supporting unlimited modules with constant NVRAM and one PCR</a:t>
            </a:r>
          </a:p>
          <a:p>
            <a:r>
              <a:rPr lang="en-US" dirty="0" smtClean="0"/>
              <a:t>Suggestion for minor TPM modification to solve NVRAM issue</a:t>
            </a:r>
          </a:p>
          <a:p>
            <a:r>
              <a:rPr lang="en-US" dirty="0" smtClean="0"/>
              <a:t>Obviating trusted randomness in execution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TLA+ High-Level Memoir Spec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772400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noProof="1" smtClean="0"/>
              <a:t>CONSTANT InputType, OutputType, PublicStateType, PrivateStateType</a:t>
            </a:r>
          </a:p>
          <a:p>
            <a:r>
              <a:rPr lang="en-US" sz="1400" noProof="1" smtClean="0"/>
              <a:t>ServiceResultType </a:t>
            </a:r>
            <a:r>
              <a:rPr lang="en-US" sz="1400" noProof="1" smtClean="0">
                <a:sym typeface="Mathematica3" pitchFamily="2" charset="2"/>
              </a:rPr>
              <a:t></a:t>
            </a:r>
            <a:endParaRPr lang="en-US" sz="1400" noProof="1" smtClean="0"/>
          </a:p>
          <a:p>
            <a:r>
              <a:rPr lang="en-US" sz="1400" noProof="1" smtClean="0"/>
              <a:t>    [ newPublicState : PublicStateType; newPrivateState : PrivateStateType; output : OutputType ]</a:t>
            </a:r>
          </a:p>
          <a:p>
            <a:r>
              <a:rPr lang="en-US" sz="1400" noProof="1" smtClean="0"/>
              <a:t>CONSTANT Service(_, _, _)</a:t>
            </a:r>
          </a:p>
          <a:p>
            <a:r>
              <a:rPr lang="en-US" sz="1400" noProof="1" smtClean="0"/>
              <a:t>CONSTANT InitialAvailableInputs, InitialPublicState, InitialPrivateState</a:t>
            </a:r>
          </a:p>
          <a:p>
            <a:r>
              <a:rPr lang="en-US" sz="1400" noProof="1" smtClean="0"/>
              <a:t>VARIABLE AvailableInputs, ObservedOutputs, PublicState, PrivateState</a:t>
            </a:r>
            <a:endParaRPr lang="en-US" sz="1400" noProof="1" smtClean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81300"/>
            <a:ext cx="38100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noProof="1" smtClean="0"/>
              <a:t>MakeInputAvailable </a:t>
            </a:r>
            <a:r>
              <a:rPr lang="en-US" sz="1400" noProof="1" smtClean="0">
                <a:sym typeface="Mathematica3" pitchFamily="2" charset="2"/>
              </a:rPr>
              <a:t></a:t>
            </a:r>
            <a:endParaRPr lang="en-US" sz="1400" noProof="1" smtClean="0"/>
          </a:p>
          <a:p>
            <a:r>
              <a:rPr lang="en-US" sz="1400" noProof="1" smtClean="0">
                <a:sym typeface="Symbol" pitchFamily="18" charset="2"/>
              </a:rPr>
              <a:t>     </a:t>
            </a:r>
            <a:r>
              <a:rPr lang="en-US" sz="1400" noProof="1" smtClean="0"/>
              <a:t>input </a:t>
            </a:r>
            <a:r>
              <a:rPr lang="en-US" sz="1400" noProof="1" smtClean="0">
                <a:sym typeface="Symbol" pitchFamily="18" charset="2"/>
              </a:rPr>
              <a:t></a:t>
            </a:r>
            <a:r>
              <a:rPr lang="en-US" sz="1400" noProof="1" smtClean="0"/>
              <a:t> InputType :</a:t>
            </a:r>
          </a:p>
          <a:p>
            <a:r>
              <a:rPr lang="en-US" sz="1400" noProof="1" smtClean="0">
                <a:sym typeface="Symbol"/>
              </a:rPr>
              <a:t>        </a:t>
            </a:r>
            <a:r>
              <a:rPr lang="en-US" sz="1400" noProof="1" smtClean="0"/>
              <a:t> input </a:t>
            </a:r>
            <a:r>
              <a:rPr lang="en-US" sz="1400" noProof="1" smtClean="0">
                <a:sym typeface="Symbol"/>
              </a:rPr>
              <a:t></a:t>
            </a:r>
            <a:r>
              <a:rPr lang="en-US" sz="1400" noProof="1" smtClean="0"/>
              <a:t> AvailableInputs</a:t>
            </a:r>
          </a:p>
          <a:p>
            <a:r>
              <a:rPr lang="en-US" sz="1400" noProof="1" smtClean="0">
                <a:sym typeface="Symbol"/>
              </a:rPr>
              <a:t>        </a:t>
            </a:r>
            <a:r>
              <a:rPr lang="en-US" sz="1400" noProof="1" smtClean="0"/>
              <a:t> AvailableInputs' = AvailableInputs </a:t>
            </a:r>
            <a:r>
              <a:rPr lang="en-US" sz="1400" noProof="1" smtClean="0">
                <a:sym typeface="Symbol"/>
              </a:rPr>
              <a:t> {</a:t>
            </a:r>
            <a:r>
              <a:rPr lang="en-US" sz="1400" noProof="1" smtClean="0"/>
              <a:t>input}</a:t>
            </a:r>
          </a:p>
          <a:p>
            <a:r>
              <a:rPr lang="en-US" sz="1400" noProof="1" smtClean="0">
                <a:sym typeface="Symbol"/>
              </a:rPr>
              <a:t>        </a:t>
            </a:r>
            <a:r>
              <a:rPr lang="en-US" sz="1400" noProof="1" smtClean="0"/>
              <a:t> UNCHANGED ObservedOutputs</a:t>
            </a:r>
          </a:p>
          <a:p>
            <a:r>
              <a:rPr lang="en-US" sz="1400" noProof="1" smtClean="0">
                <a:sym typeface="Symbol"/>
              </a:rPr>
              <a:t>        </a:t>
            </a:r>
            <a:r>
              <a:rPr lang="en-US" sz="1400" noProof="1" smtClean="0"/>
              <a:t> UNCHANGED PublicState</a:t>
            </a:r>
          </a:p>
          <a:p>
            <a:r>
              <a:rPr lang="en-US" sz="1400" noProof="1" smtClean="0">
                <a:sym typeface="Symbol"/>
              </a:rPr>
              <a:t>         UNCHANGED </a:t>
            </a:r>
            <a:r>
              <a:rPr lang="en-US" sz="1400" noProof="1" smtClean="0"/>
              <a:t>PrivateState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781300"/>
            <a:ext cx="37338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noProof="1" smtClean="0"/>
              <a:t>AdvanceService </a:t>
            </a:r>
            <a:r>
              <a:rPr lang="en-US" sz="1400" noProof="1" smtClean="0">
                <a:sym typeface="Mathematica3" pitchFamily="2" charset="2"/>
              </a:rPr>
              <a:t></a:t>
            </a:r>
            <a:endParaRPr lang="en-US" sz="1400" noProof="1" smtClean="0"/>
          </a:p>
          <a:p>
            <a:r>
              <a:rPr lang="en-US" sz="1400" noProof="1" smtClean="0">
                <a:sym typeface="Symbol" pitchFamily="18" charset="2"/>
              </a:rPr>
              <a:t>    </a:t>
            </a:r>
            <a:r>
              <a:rPr lang="en-US" sz="1400" noProof="1" smtClean="0"/>
              <a:t> input </a:t>
            </a:r>
            <a:r>
              <a:rPr lang="en-US" sz="1400" noProof="1" smtClean="0">
                <a:sym typeface="Symbol" pitchFamily="18" charset="2"/>
              </a:rPr>
              <a:t></a:t>
            </a:r>
            <a:r>
              <a:rPr lang="en-US" sz="1400" noProof="1" smtClean="0"/>
              <a:t> AvailableInputs :</a:t>
            </a:r>
          </a:p>
          <a:p>
            <a:r>
              <a:rPr lang="en-US" sz="1400" noProof="1" smtClean="0"/>
              <a:t>        LET</a:t>
            </a:r>
          </a:p>
          <a:p>
            <a:r>
              <a:rPr lang="en-US" sz="1400" noProof="1" smtClean="0"/>
              <a:t>            sResult </a:t>
            </a:r>
            <a:r>
              <a:rPr lang="en-US" sz="1400" noProof="1" smtClean="0">
                <a:sym typeface="Mathematica3" pitchFamily="2" charset="2"/>
              </a:rPr>
              <a:t></a:t>
            </a:r>
            <a:endParaRPr lang="en-US" sz="1400" noProof="1">
              <a:sym typeface="Mathematica3" pitchFamily="2" charset="2"/>
            </a:endParaRPr>
          </a:p>
          <a:p>
            <a:r>
              <a:rPr lang="en-US" sz="1400" noProof="1" smtClean="0">
                <a:sym typeface="Mathematica3" pitchFamily="2" charset="2"/>
              </a:rPr>
              <a:t>                </a:t>
            </a:r>
            <a:r>
              <a:rPr lang="en-US" sz="1400" noProof="1" smtClean="0"/>
              <a:t>Service(PublicState, PrivateState, input)</a:t>
            </a:r>
          </a:p>
          <a:p>
            <a:r>
              <a:rPr lang="en-US" sz="1400" noProof="1" smtClean="0"/>
              <a:t>        IN</a:t>
            </a:r>
          </a:p>
          <a:p>
            <a:r>
              <a:rPr lang="en-US" sz="1400" noProof="1" smtClean="0">
                <a:sym typeface="Symbol"/>
              </a:rPr>
              <a:t>            </a:t>
            </a:r>
            <a:r>
              <a:rPr lang="en-US" sz="1400" noProof="1" smtClean="0"/>
              <a:t> PublicState' = sResult.newPublicState</a:t>
            </a:r>
          </a:p>
          <a:p>
            <a:r>
              <a:rPr lang="en-US" sz="1400" noProof="1" smtClean="0">
                <a:sym typeface="Symbol"/>
              </a:rPr>
              <a:t>            </a:t>
            </a:r>
            <a:r>
              <a:rPr lang="en-US" sz="1400" noProof="1" smtClean="0"/>
              <a:t> PrivateState' = sResult.newPrivateState</a:t>
            </a:r>
          </a:p>
          <a:p>
            <a:r>
              <a:rPr lang="en-US" sz="1400" noProof="1" smtClean="0">
                <a:sym typeface="Symbol"/>
              </a:rPr>
              <a:t>            </a:t>
            </a:r>
            <a:r>
              <a:rPr lang="en-US" sz="1400" noProof="1" smtClean="0"/>
              <a:t> ObservedOutputs' =</a:t>
            </a:r>
          </a:p>
          <a:p>
            <a:r>
              <a:rPr lang="en-US" sz="1400" noProof="1" smtClean="0"/>
              <a:t>                    ObservedOutputs </a:t>
            </a:r>
            <a:r>
              <a:rPr lang="en-US" sz="1400" noProof="1" smtClean="0">
                <a:sym typeface="Symbol"/>
              </a:rPr>
              <a:t> {</a:t>
            </a:r>
            <a:r>
              <a:rPr lang="en-US" sz="1400" noProof="1" smtClean="0"/>
              <a:t>sResult.output}</a:t>
            </a:r>
          </a:p>
          <a:p>
            <a:r>
              <a:rPr lang="en-US" sz="1400" noProof="1" smtClean="0">
                <a:sym typeface="Symbol"/>
              </a:rPr>
              <a:t>            </a:t>
            </a:r>
            <a:r>
              <a:rPr lang="en-US" sz="1400" noProof="1" smtClean="0"/>
              <a:t> UNCHANGED AvailableInputs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8" y="4578927"/>
            <a:ext cx="3810002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noProof="1" smtClean="0"/>
              <a:t>Init </a:t>
            </a:r>
            <a:r>
              <a:rPr lang="en-US" sz="1400" noProof="1" smtClean="0">
                <a:sym typeface="Mathematica3" pitchFamily="2" charset="2"/>
              </a:rPr>
              <a:t></a:t>
            </a:r>
          </a:p>
          <a:p>
            <a:r>
              <a:rPr lang="en-US" sz="1400" noProof="1" smtClean="0">
                <a:sym typeface="Symbol"/>
              </a:rPr>
              <a:t>    </a:t>
            </a:r>
            <a:r>
              <a:rPr lang="en-US" sz="1400" noProof="1" smtClean="0"/>
              <a:t> AvailableInputs = InitialAvailableInputs</a:t>
            </a:r>
          </a:p>
          <a:p>
            <a:r>
              <a:rPr lang="en-US" sz="1400" noProof="1" smtClean="0">
                <a:sym typeface="Symbol"/>
              </a:rPr>
              <a:t>    </a:t>
            </a:r>
            <a:r>
              <a:rPr lang="en-US" sz="1400" noProof="1" smtClean="0"/>
              <a:t> ObservedOutputs = {}</a:t>
            </a:r>
          </a:p>
          <a:p>
            <a:r>
              <a:rPr lang="en-US" sz="1400" noProof="1" smtClean="0">
                <a:sym typeface="Symbol"/>
              </a:rPr>
              <a:t>    </a:t>
            </a:r>
            <a:r>
              <a:rPr lang="en-US" sz="1400" noProof="1" smtClean="0"/>
              <a:t> PublicState = InitialPublicState</a:t>
            </a:r>
          </a:p>
          <a:p>
            <a:r>
              <a:rPr lang="en-US" sz="1400" noProof="1" smtClean="0">
                <a:sym typeface="Symbol"/>
              </a:rPr>
              <a:t>    </a:t>
            </a:r>
            <a:r>
              <a:rPr lang="en-US" sz="1400" noProof="1" smtClean="0"/>
              <a:t> PrivateState = InitialPrivateState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5474277"/>
            <a:ext cx="3733800" cy="323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noProof="1" smtClean="0"/>
              <a:t>Next </a:t>
            </a:r>
            <a:r>
              <a:rPr lang="en-US" sz="1400" noProof="1" smtClean="0">
                <a:sym typeface="Mathematica3" pitchFamily="2" charset="2"/>
              </a:rPr>
              <a:t> </a:t>
            </a:r>
            <a:r>
              <a:rPr lang="en-US" sz="1400" noProof="1" smtClean="0"/>
              <a:t>MakeInputAvailable </a:t>
            </a:r>
            <a:r>
              <a:rPr lang="en-US" sz="1400" noProof="1" smtClean="0">
                <a:sym typeface="Symbol"/>
              </a:rPr>
              <a:t></a:t>
            </a:r>
            <a:r>
              <a:rPr lang="en-US" sz="1400" noProof="1" smtClean="0"/>
              <a:t> AdvanceService</a:t>
            </a:r>
            <a:endParaRPr lang="en-US" sz="1400" noProof="1"/>
          </a:p>
        </p:txBody>
      </p:sp>
      <p:sp>
        <p:nvSpPr>
          <p:cNvPr id="8" name="TextBox 7"/>
          <p:cNvSpPr txBox="1"/>
          <p:nvPr/>
        </p:nvSpPr>
        <p:spPr>
          <a:xfrm>
            <a:off x="685801" y="6016336"/>
            <a:ext cx="7772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noProof="1" smtClean="0"/>
              <a:t>Spec </a:t>
            </a:r>
            <a:r>
              <a:rPr lang="en-US" sz="1400" noProof="1" smtClean="0">
                <a:sym typeface="Mathematica3" pitchFamily="2" charset="2"/>
              </a:rPr>
              <a:t> Init </a:t>
            </a:r>
            <a:r>
              <a:rPr lang="en-US" sz="1400" noProof="1" smtClean="0">
                <a:sym typeface="Symbol"/>
              </a:rPr>
              <a:t> </a:t>
            </a:r>
            <a:r>
              <a:rPr lang="en-US" sz="1400" noProof="1" smtClean="0">
                <a:cs typeface="Courier New" pitchFamily="49" charset="0"/>
              </a:rPr>
              <a:t>□[Next]</a:t>
            </a:r>
            <a:r>
              <a:rPr lang="en-US" baseline="-25000" noProof="1" smtClean="0">
                <a:sym typeface="Symbol" pitchFamily="18" charset="2"/>
              </a:rPr>
              <a:t></a:t>
            </a:r>
            <a:r>
              <a:rPr lang="en-US" baseline="-25000" noProof="1" smtClean="0"/>
              <a:t>AvailableInputs, ObservedOutputs, PublicState, PrivateState</a:t>
            </a:r>
            <a:r>
              <a:rPr lang="en-US" baseline="-25000" noProof="1" smtClean="0">
                <a:sym typeface="Symbol" pitchFamily="18" charset="2"/>
              </a:rPr>
              <a:t></a:t>
            </a:r>
            <a:endParaRPr lang="en-US" baseline="-25000" noProof="1" smtClean="0">
              <a:cs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5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naive solutions</a:t>
            </a:r>
          </a:p>
          <a:p>
            <a:r>
              <a:rPr lang="en-US" dirty="0" smtClean="0"/>
              <a:t>Design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Implementation (and what’s left out)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Conclusions and exciting surprise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04800" y="1371600"/>
            <a:ext cx="3409950" cy="34935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Untrusted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885532" y="3352800"/>
            <a:ext cx="409868" cy="304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0" y="2800349"/>
            <a:ext cx="725968" cy="1162051"/>
            <a:chOff x="1600200" y="3105149"/>
            <a:chExt cx="725968" cy="1162051"/>
          </a:xfrm>
        </p:grpSpPr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1677588" y="3105149"/>
              <a:ext cx="581026" cy="1162051"/>
              <a:chOff x="0" y="0"/>
              <a:chExt cx="366" cy="732"/>
            </a:xfrm>
          </p:grpSpPr>
          <p:sp>
            <p:nvSpPr>
              <p:cNvPr id="20" name="AutoShape 6"/>
              <p:cNvSpPr>
                <a:spLocks/>
              </p:cNvSpPr>
              <p:nvPr/>
            </p:nvSpPr>
            <p:spPr bwMode="auto">
              <a:xfrm>
                <a:off x="3" y="241"/>
                <a:ext cx="363" cy="491"/>
              </a:xfrm>
              <a:prstGeom prst="triangle">
                <a:avLst>
                  <a:gd name="adj" fmla="val 50000"/>
                </a:avLst>
              </a:prstGeom>
              <a:solidFill>
                <a:srgbClr val="3CA5F8"/>
              </a:solidFill>
              <a:ln w="25400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Oval 7"/>
              <p:cNvSpPr>
                <a:spLocks/>
              </p:cNvSpPr>
              <p:nvPr/>
            </p:nvSpPr>
            <p:spPr bwMode="auto">
              <a:xfrm>
                <a:off x="0" y="0"/>
                <a:ext cx="362" cy="362"/>
              </a:xfrm>
              <a:prstGeom prst="ellipse">
                <a:avLst/>
              </a:prstGeom>
              <a:solidFill>
                <a:srgbClr val="3CA5F8"/>
              </a:solidFill>
              <a:ln w="25400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endParaRPr lang="en-US" sz="26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600200" y="3207820"/>
              <a:ext cx="725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903182" y="1371600"/>
            <a:ext cx="5088418" cy="34935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Trusted system, isolated by Flicker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43668" y="1828800"/>
            <a:ext cx="4695532" cy="297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Protected module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is a framework for making and using protected modules.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2362200"/>
            <a:ext cx="1524000" cy="2329342"/>
          </a:xfrm>
          <a:prstGeom prst="rect">
            <a:avLst/>
          </a:prstGeom>
          <a:solidFill>
            <a:srgbClr val="E224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5720" rIns="0" bIns="45720" rtlCol="0" anchor="t" anchorCtr="0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MemoirLib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1068" y="2362200"/>
            <a:ext cx="2514600" cy="2329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5791200" y="3352800"/>
            <a:ext cx="409868" cy="304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3581400" y="3352800"/>
            <a:ext cx="685800" cy="304800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810000" y="1295400"/>
            <a:ext cx="0" cy="3657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31563"/>
            <a:ext cx="628650" cy="62865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135522" y="2845454"/>
            <a:ext cx="499269" cy="600868"/>
            <a:chOff x="5366661" y="5564578"/>
            <a:chExt cx="762000" cy="760022"/>
          </a:xfrm>
        </p:grpSpPr>
        <p:sp>
          <p:nvSpPr>
            <p:cNvPr id="39" name="Rounded Rectangle 38"/>
            <p:cNvSpPr/>
            <p:nvPr/>
          </p:nvSpPr>
          <p:spPr>
            <a:xfrm>
              <a:off x="5366661" y="5564578"/>
              <a:ext cx="762000" cy="38314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366661" y="5941457"/>
              <a:ext cx="762000" cy="383143"/>
            </a:xfrm>
            <a:prstGeom prst="roundRect">
              <a:avLst/>
            </a:prstGeom>
            <a:solidFill>
              <a:srgbClr val="AC5A9A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446942" y="3572668"/>
            <a:ext cx="1187849" cy="967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Pseudo-random</a:t>
            </a:r>
          </a:p>
          <a:p>
            <a:pPr algn="ctr"/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162800" y="1219200"/>
            <a:ext cx="1066799" cy="681832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2362200"/>
            <a:ext cx="2286000" cy="2329342"/>
          </a:xfrm>
          <a:prstGeom prst="rect">
            <a:avLst/>
          </a:prstGeom>
          <a:solidFill>
            <a:srgbClr val="E224B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Memoir tools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47800" y="2971800"/>
            <a:ext cx="1943279" cy="525980"/>
          </a:xfrm>
          <a:prstGeom prst="rect">
            <a:avLst/>
          </a:prstGeom>
          <a:solidFill>
            <a:srgbClr val="C00000"/>
          </a:solidFill>
          <a:ln>
            <a:solidFill>
              <a:srgbClr val="AC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create_module.exe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47801" y="3657600"/>
            <a:ext cx="1943279" cy="525980"/>
          </a:xfrm>
          <a:prstGeom prst="rect">
            <a:avLst/>
          </a:prstGeom>
          <a:solidFill>
            <a:srgbClr val="C00000"/>
          </a:solidFill>
          <a:ln>
            <a:solidFill>
              <a:srgbClr val="AC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exec_request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exe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25001" y="3352800"/>
            <a:ext cx="1604027" cy="139981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08386" y="2362200"/>
            <a:ext cx="2514600" cy="23293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Service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initialize_state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handle_request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serialize_state</a:t>
            </a:r>
            <a:endParaRPr lang="en-US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deserialize_state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68373" y="2738436"/>
            <a:ext cx="2594627" cy="1953105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43000" y="4953000"/>
            <a:ext cx="6770396" cy="92506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Memoir ensures confidentiality, integrity, rollback resilience, crash resilience, and NV avoidance.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87172" y="2629642"/>
            <a:ext cx="1680227" cy="1180358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43000" y="5121403"/>
            <a:ext cx="6770396" cy="5882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Memoir makes it easy to write protected modules.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 animBg="1"/>
      <p:bldP spid="28" grpId="0" animBg="1"/>
      <p:bldP spid="26" grpId="0" animBg="1"/>
      <p:bldP spid="4" grpId="0" animBg="1"/>
      <p:bldP spid="13" grpId="0" animBg="1"/>
      <p:bldP spid="6" grpId="0" animBg="1"/>
      <p:bldP spid="25" grpId="0" animBg="1"/>
      <p:bldP spid="9" grpId="0" animBg="1"/>
      <p:bldP spid="47" grpId="0" animBg="1"/>
      <p:bldP spid="47" grpId="1" animBg="1"/>
      <p:bldP spid="14" grpId="0" animBg="1"/>
      <p:bldP spid="53" grpId="0" animBg="1"/>
      <p:bldP spid="55" grpId="0" animBg="1"/>
      <p:bldP spid="31" grpId="0" animBg="1"/>
      <p:bldP spid="34" grpId="0" animBg="1"/>
      <p:bldP spid="46" grpId="0" animBg="1"/>
      <p:bldP spid="46" grpId="1" animBg="1"/>
      <p:bldP spid="40" grpId="0" animBg="1"/>
      <p:bldP spid="40" grpId="1" animBg="1"/>
      <p:bldP spid="41" grpId="0" animBg="1"/>
      <p:bldP spid="41" grpId="1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elements of our design are not yet implemented in our prototype.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System management interrupt handler</a:t>
            </a:r>
          </a:p>
          <a:p>
            <a:r>
              <a:rPr lang="en-US" dirty="0" smtClean="0"/>
              <a:t>Module management module</a:t>
            </a:r>
          </a:p>
          <a:p>
            <a:pPr lvl="1"/>
            <a:r>
              <a:rPr lang="en-US" dirty="0" smtClean="0"/>
              <a:t>Enables multiple modules to use constant NVRAM and one PCR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4364739"/>
            <a:ext cx="6770396" cy="588261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These are future work.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81000" y="2869175"/>
            <a:ext cx="8229600" cy="632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Guess PIN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1000" y="3806579"/>
            <a:ext cx="8229600" cy="6326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Recover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a </a:t>
            </a:r>
            <a:r>
              <a:rPr lang="en-US" dirty="0" smtClean="0"/>
              <a:t>protected </a:t>
            </a:r>
            <a:r>
              <a:rPr lang="en-US" dirty="0"/>
              <a:t>module is an encryption key protector.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6400800" cy="31207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Key protector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9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630" y="2266419"/>
            <a:ext cx="762000" cy="602756"/>
          </a:xfrm>
          <a:prstGeom prst="rect">
            <a:avLst/>
          </a:prstGeom>
          <a:noFill/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05130"/>
              </p:ext>
            </p:extLst>
          </p:nvPr>
        </p:nvGraphicFramePr>
        <p:xfrm>
          <a:off x="1749006" y="3078640"/>
          <a:ext cx="6057901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499"/>
                <a:gridCol w="685800"/>
                <a:gridCol w="1600200"/>
                <a:gridCol w="1676400"/>
                <a:gridCol w="11430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Recovery key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Disk</a:t>
                      </a:r>
                      <a:r>
                        <a:rPr lang="en-US" baseline="0" smtClean="0"/>
                        <a:t> key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# wrong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parno</a:t>
                      </a:r>
                    </a:p>
                    <a:p>
                      <a:pPr algn="ctr"/>
                      <a:r>
                        <a:rPr lang="en-US" smtClean="0"/>
                        <a:t>lorch</a:t>
                      </a:r>
                    </a:p>
                    <a:p>
                      <a:pPr algn="ctr"/>
                      <a:r>
                        <a:rPr lang="en-US" smtClean="0"/>
                        <a:t>johndo</a:t>
                      </a:r>
                    </a:p>
                    <a:p>
                      <a:pPr algn="ctr"/>
                      <a:r>
                        <a:rPr lang="en-US" smtClean="0"/>
                        <a:t>mickens</a:t>
                      </a:r>
                    </a:p>
                    <a:p>
                      <a:pPr algn="ctr"/>
                      <a:r>
                        <a:rPr lang="en-US" smtClean="0"/>
                        <a:t>mccune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1111</a:t>
                      </a:r>
                    </a:p>
                    <a:p>
                      <a:pPr algn="ctr"/>
                      <a:r>
                        <a:rPr lang="en-US" smtClean="0"/>
                        <a:t>0905</a:t>
                      </a:r>
                    </a:p>
                    <a:p>
                      <a:pPr algn="ctr"/>
                      <a:r>
                        <a:rPr lang="en-US" smtClean="0"/>
                        <a:t>8034</a:t>
                      </a:r>
                    </a:p>
                    <a:p>
                      <a:pPr algn="ctr"/>
                      <a:r>
                        <a:rPr lang="en-US" smtClean="0"/>
                        <a:t>9999</a:t>
                      </a:r>
                    </a:p>
                    <a:p>
                      <a:pPr algn="ctr"/>
                      <a:r>
                        <a:rPr lang="en-US" smtClean="0"/>
                        <a:t>7654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90928389234</a:t>
                      </a:r>
                    </a:p>
                    <a:p>
                      <a:pPr algn="ctr"/>
                      <a:r>
                        <a:rPr lang="en-US" dirty="0" smtClean="0"/>
                        <a:t>82378912837</a:t>
                      </a:r>
                    </a:p>
                    <a:p>
                      <a:pPr algn="ctr"/>
                      <a:r>
                        <a:rPr lang="en-US" dirty="0" smtClean="0"/>
                        <a:t>29812982309</a:t>
                      </a:r>
                    </a:p>
                    <a:p>
                      <a:pPr algn="ctr"/>
                      <a:r>
                        <a:rPr lang="en-US" dirty="0" smtClean="0"/>
                        <a:t>40954353458</a:t>
                      </a:r>
                    </a:p>
                    <a:p>
                      <a:pPr algn="ctr"/>
                      <a:r>
                        <a:rPr lang="en-US" dirty="0" smtClean="0"/>
                        <a:t>32234528981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A0FF23849083</a:t>
                      </a:r>
                    </a:p>
                    <a:p>
                      <a:pPr algn="ctr"/>
                      <a:r>
                        <a:rPr lang="en-US" smtClean="0"/>
                        <a:t>B58890AD38E1</a:t>
                      </a:r>
                    </a:p>
                    <a:p>
                      <a:pPr algn="ctr"/>
                      <a:r>
                        <a:rPr lang="en-US" smtClean="0"/>
                        <a:t>8293808E20CD</a:t>
                      </a:r>
                    </a:p>
                    <a:p>
                      <a:pPr algn="ctr"/>
                      <a:r>
                        <a:rPr lang="en-US" smtClean="0"/>
                        <a:t>003827878EE3</a:t>
                      </a:r>
                    </a:p>
                    <a:p>
                      <a:pPr algn="ctr"/>
                      <a:r>
                        <a:rPr lang="en-US" smtClean="0"/>
                        <a:t>C4358C380102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0</a:t>
                      </a:r>
                    </a:p>
                    <a:p>
                      <a:pPr algn="ctr"/>
                      <a:r>
                        <a:rPr lang="en-US" smtClean="0"/>
                        <a:t>2</a:t>
                      </a:r>
                    </a:p>
                    <a:p>
                      <a:pPr algn="ctr"/>
                      <a:r>
                        <a:rPr lang="en-US" smtClean="0"/>
                        <a:t>0</a:t>
                      </a:r>
                    </a:p>
                    <a:p>
                      <a:pPr algn="ctr"/>
                      <a:r>
                        <a:rPr lang="en-US" smtClean="0"/>
                        <a:t>0</a:t>
                      </a:r>
                    </a:p>
                    <a:p>
                      <a:pPr algn="ctr"/>
                      <a:r>
                        <a:rPr lang="en-US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Horizontal Scroll 18"/>
          <p:cNvSpPr/>
          <p:nvPr/>
        </p:nvSpPr>
        <p:spPr>
          <a:xfrm>
            <a:off x="228600" y="2842577"/>
            <a:ext cx="16002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lorch: 1234?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86600" y="3724795"/>
            <a:ext cx="3016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C00000"/>
                </a:solidFill>
              </a:rPr>
              <a:t>3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6704043" y="2869175"/>
            <a:ext cx="1066800" cy="685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Wrong</a:t>
            </a: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32643" y="3665681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21 -0.0006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4184 -0.002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1" grpId="0" animBg="1"/>
      <p:bldP spid="21" grpId="1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naive solutions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 (and what’s left out)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Evaluation</a:t>
            </a:r>
          </a:p>
          <a:p>
            <a:r>
              <a:rPr lang="en-US" dirty="0" smtClean="0"/>
              <a:t>Conclusions and exciting surprise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evaluation results answer three main questions.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87763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does Memoir increase TCB size?</a:t>
            </a:r>
          </a:p>
          <a:p>
            <a:r>
              <a:rPr lang="en-US" dirty="0" smtClean="0"/>
              <a:t>How fast can modules run with Memoir?</a:t>
            </a:r>
          </a:p>
          <a:p>
            <a:r>
              <a:rPr lang="en-US" dirty="0" smtClean="0"/>
              <a:t>In particular, how useful is NVRAM avoidance?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experimental platform is a standard PC supported by Flicker.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Isolation </a:t>
            </a:r>
            <a:r>
              <a:rPr lang="en-US" dirty="0" smtClean="0"/>
              <a:t>mechanism:  </a:t>
            </a:r>
            <a:r>
              <a:rPr lang="en-US" dirty="0"/>
              <a:t>Flicker 0.4 secure execution </a:t>
            </a:r>
            <a:r>
              <a:rPr lang="en-US" dirty="0" smtClean="0"/>
              <a:t>infrastructure</a:t>
            </a:r>
            <a:endParaRPr lang="en-US" dirty="0"/>
          </a:p>
          <a:p>
            <a:r>
              <a:rPr lang="en-US" dirty="0" smtClean="0"/>
              <a:t>HP </a:t>
            </a:r>
            <a:r>
              <a:rPr lang="en-US" dirty="0"/>
              <a:t>Compaq 6005 Pro PC</a:t>
            </a:r>
          </a:p>
          <a:p>
            <a:pPr lvl="1"/>
            <a:r>
              <a:rPr lang="en-US" dirty="0"/>
              <a:t>3.0 GHz AMD Athlon II X2 </a:t>
            </a:r>
            <a:r>
              <a:rPr lang="en-US" dirty="0" smtClean="0"/>
              <a:t>CPU with AMD-V</a:t>
            </a:r>
            <a:endParaRPr lang="en-US" dirty="0"/>
          </a:p>
          <a:p>
            <a:pPr lvl="1"/>
            <a:r>
              <a:rPr lang="en-US" dirty="0"/>
              <a:t>2.0 GB memory, 160 GB SATA disk, Infineon TPM</a:t>
            </a:r>
          </a:p>
          <a:p>
            <a:r>
              <a:rPr lang="en-US" dirty="0"/>
              <a:t>Linux 2.6.31</a:t>
            </a:r>
          </a:p>
          <a:p>
            <a:r>
              <a:rPr lang="en-US" dirty="0"/>
              <a:t>Only one core enabled since Flicker doesn’t support </a:t>
            </a:r>
            <a:r>
              <a:rPr lang="en-US" dirty="0" smtClean="0"/>
              <a:t>multiprocessors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Memoir contribution to TCB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854409"/>
              </p:ext>
            </p:extLst>
          </p:nvPr>
        </p:nvGraphicFramePr>
        <p:xfrm>
          <a:off x="1032508" y="2003139"/>
          <a:ext cx="7307580" cy="3559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5410200" y="4191000"/>
            <a:ext cx="2590800" cy="838200"/>
          </a:xfrm>
          <a:prstGeom prst="wedgeRoundRectCallout">
            <a:avLst>
              <a:gd name="adj1" fmla="val -37234"/>
              <a:gd name="adj2" fmla="val 719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Safety depends on this code.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05990" y="4175760"/>
            <a:ext cx="2590800" cy="838200"/>
          </a:xfrm>
          <a:prstGeom prst="wedgeRoundRectCallout">
            <a:avLst>
              <a:gd name="adj1" fmla="val 160"/>
              <a:gd name="adj2" fmla="val 74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Bugs can only lead to </a:t>
            </a:r>
            <a:r>
              <a:rPr lang="en-US" dirty="0" err="1" smtClean="0">
                <a:solidFill>
                  <a:schemeClr val="tx1"/>
                </a:solidFill>
              </a:rPr>
              <a:t>liveness</a:t>
            </a:r>
            <a:r>
              <a:rPr lang="en-US" dirty="0" smtClean="0">
                <a:solidFill>
                  <a:schemeClr val="tx1"/>
                </a:solidFill>
              </a:rPr>
              <a:t> violations.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1143000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TCB increase is modest, much smaller than disk drivers.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7800" y="1143000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Most of the code is well-tested cryptography code publicly and widely available.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810000"/>
            <a:ext cx="1219200" cy="133350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78730" y="3048000"/>
            <a:ext cx="1245870" cy="209550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447799" y="1143000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Only some of this code is safety-critical.  Bugs in the tools can only hamper availability.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696582"/>
              </p:ext>
            </p:extLst>
          </p:nvPr>
        </p:nvGraphicFramePr>
        <p:xfrm>
          <a:off x="838200" y="1828801"/>
          <a:ext cx="7543799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Execution time of no-op module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64692" y="2885182"/>
            <a:ext cx="685800" cy="10668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00637" y="3418582"/>
            <a:ext cx="609600" cy="4572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53309" y="3242891"/>
            <a:ext cx="685800" cy="5334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1080085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 this architecture, Flicker takes about 50 </a:t>
            </a:r>
            <a:r>
              <a:rPr lang="en-US" sz="2400" dirty="0" err="1" smtClean="0">
                <a:solidFill>
                  <a:schemeClr val="tx1"/>
                </a:solidFill>
              </a:rPr>
              <a:t>ms</a:t>
            </a:r>
            <a:r>
              <a:rPr lang="en-US" sz="2400" dirty="0" smtClean="0">
                <a:solidFill>
                  <a:schemeClr val="tx1"/>
                </a:solidFill>
              </a:rPr>
              <a:t>, mostly for late-launch.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2290" y="3582626"/>
            <a:ext cx="685800" cy="133350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58360" y="471398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Flicker</a:t>
            </a:r>
          </a:p>
          <a:p>
            <a:pPr algn="ctr"/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6560" y="4713982"/>
            <a:ext cx="1526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+ confidentiality</a:t>
            </a:r>
          </a:p>
          <a:p>
            <a:pPr algn="ctr"/>
            <a:r>
              <a:rPr lang="en-US" sz="1600" dirty="0" smtClean="0"/>
              <a:t>and integrity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1306" y="4713982"/>
            <a:ext cx="1199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+ crash</a:t>
            </a:r>
          </a:p>
          <a:p>
            <a:pPr algn="ctr"/>
            <a:r>
              <a:rPr lang="en-US" sz="1600" dirty="0" smtClean="0"/>
              <a:t>resilience</a:t>
            </a:r>
          </a:p>
          <a:p>
            <a:pPr algn="ctr"/>
            <a:r>
              <a:rPr lang="en-US" sz="1600" dirty="0" smtClean="0"/>
              <a:t>and rollback</a:t>
            </a:r>
          </a:p>
          <a:p>
            <a:pPr algn="ctr"/>
            <a:r>
              <a:rPr lang="en-US" sz="1600" dirty="0" smtClean="0"/>
              <a:t>resistance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2999" y="4713982"/>
            <a:ext cx="103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+ avoiding</a:t>
            </a:r>
          </a:p>
          <a:p>
            <a:pPr algn="ctr"/>
            <a:r>
              <a:rPr lang="en-US" sz="1600" dirty="0" smtClean="0"/>
              <a:t>trusted</a:t>
            </a:r>
          </a:p>
          <a:p>
            <a:pPr algn="ctr"/>
            <a:r>
              <a:rPr lang="en-US" sz="1600" dirty="0" smtClean="0"/>
              <a:t>NV writes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1211580" y="1080085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Encrypting and signing adds about 7 </a:t>
            </a:r>
            <a:r>
              <a:rPr lang="en-US" sz="2400" dirty="0" err="1" smtClean="0">
                <a:solidFill>
                  <a:schemeClr val="tx1"/>
                </a:solidFill>
              </a:rPr>
              <a:t>ms.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19200" y="1080085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Crash resilience adds about 43 </a:t>
            </a:r>
            <a:r>
              <a:rPr lang="en-US" sz="2400" dirty="0" err="1" smtClean="0">
                <a:solidFill>
                  <a:schemeClr val="tx1"/>
                </a:solidFill>
              </a:rPr>
              <a:t>ms</a:t>
            </a:r>
            <a:r>
              <a:rPr lang="en-US" sz="2400" dirty="0" smtClean="0">
                <a:solidFill>
                  <a:schemeClr val="tx1"/>
                </a:solidFill>
              </a:rPr>
              <a:t>, due to synchronous disk write before executing request.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1579" y="1080085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Rollback resistance adds about 33 </a:t>
            </a:r>
            <a:r>
              <a:rPr lang="en-US" sz="2400" dirty="0" err="1" smtClean="0">
                <a:solidFill>
                  <a:schemeClr val="tx1"/>
                </a:solidFill>
              </a:rPr>
              <a:t>ms</a:t>
            </a:r>
            <a:r>
              <a:rPr lang="en-US" sz="2400" dirty="0" smtClean="0">
                <a:solidFill>
                  <a:schemeClr val="tx1"/>
                </a:solidFill>
              </a:rPr>
              <a:t>, to write trusted NVRAM.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1578" y="1066800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Avoiding NVRAM writes saves 17 </a:t>
            </a:r>
            <a:r>
              <a:rPr lang="en-US" sz="2400" dirty="0" err="1" smtClean="0">
                <a:solidFill>
                  <a:schemeClr val="tx1"/>
                </a:solidFill>
              </a:rPr>
              <a:t>ms</a:t>
            </a:r>
            <a:r>
              <a:rPr lang="en-US" sz="2400" dirty="0" smtClean="0">
                <a:solidFill>
                  <a:schemeClr val="tx1"/>
                </a:solidFill>
              </a:rPr>
              <a:t> (and also increases module lifespan).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2960" y="1970782"/>
            <a:ext cx="685800" cy="1226389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8" grpId="0" animBg="1"/>
      <p:bldP spid="9" grpId="0" animBg="1"/>
      <p:bldP spid="10" grpId="0" animBg="1"/>
      <p:bldP spid="10" grpId="1" animBg="1"/>
      <p:bldP spid="15" grpId="0" animBg="1"/>
      <p:bldP spid="16" grpId="0" animBg="1"/>
      <p:bldP spid="17" grpId="0" animBg="1"/>
      <p:bldP spid="18" grpId="0" animBg="1"/>
      <p:bldP spid="7" grpId="0" animBg="1"/>
      <p:bldP spid="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097831"/>
              </p:ext>
            </p:extLst>
          </p:nvPr>
        </p:nvGraphicFramePr>
        <p:xfrm>
          <a:off x="762000" y="1295400"/>
          <a:ext cx="7543122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time of other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6324" y="5193268"/>
            <a:ext cx="229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NV avoidance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1925" y="5193268"/>
            <a:ext cx="197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NV avoidance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333501" y="3612801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built several prototype protected modules with Memoir.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1677004" y="3810000"/>
            <a:ext cx="1524000" cy="838200"/>
          </a:xfrm>
          <a:prstGeom prst="wedgeRoundRectCallout">
            <a:avLst>
              <a:gd name="adj1" fmla="val 160"/>
              <a:gd name="adj2" fmla="val 74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Encryption key protector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2380089" y="3810000"/>
            <a:ext cx="1600201" cy="838200"/>
          </a:xfrm>
          <a:prstGeom prst="wedgeRoundRectCallout">
            <a:avLst>
              <a:gd name="adj1" fmla="val 160"/>
              <a:gd name="adj2" fmla="val 74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Privacy-preserving database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3103990" y="3810000"/>
            <a:ext cx="1600201" cy="838200"/>
          </a:xfrm>
          <a:prstGeom prst="wedgeRoundRectCallout">
            <a:avLst>
              <a:gd name="adj1" fmla="val 160"/>
              <a:gd name="adj2" fmla="val 747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Trusted monotonic counter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33501" y="3612801"/>
            <a:ext cx="6476999" cy="882999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Similar performance to no-op service, except different amounts of time to write state to disk.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89590" y="1447800"/>
            <a:ext cx="1981200" cy="114300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23190" y="1828800"/>
            <a:ext cx="1981200" cy="1288211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Problems with naive solutions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 (and what’s left out)</a:t>
            </a:r>
          </a:p>
          <a:p>
            <a:r>
              <a:rPr lang="en-US" dirty="0" smtClean="0"/>
              <a:t>Evaluation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Conclusions and exciting surprise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Protected modules with rollback resistance are a powerful, general tool</a:t>
            </a:r>
          </a:p>
          <a:p>
            <a:r>
              <a:rPr lang="en-US" dirty="0" smtClean="0"/>
              <a:t>Memoir is a practical means to achieve them</a:t>
            </a:r>
          </a:p>
          <a:p>
            <a:pPr lvl="1"/>
            <a:r>
              <a:rPr lang="en-US" dirty="0" smtClean="0"/>
              <a:t>Crash resilience:  achieved via </a:t>
            </a:r>
            <a:r>
              <a:rPr lang="en-US" b="1" dirty="0" smtClean="0">
                <a:solidFill>
                  <a:srgbClr val="C00000"/>
                </a:solidFill>
              </a:rPr>
              <a:t>module determinism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history summary tagging</a:t>
            </a:r>
          </a:p>
          <a:p>
            <a:pPr lvl="1"/>
            <a:r>
              <a:rPr lang="en-US" dirty="0" smtClean="0"/>
              <a:t>Long lifespan:  achieved by avoiding NVRAM writes with </a:t>
            </a:r>
            <a:r>
              <a:rPr lang="en-US" b="1" dirty="0" smtClean="0">
                <a:solidFill>
                  <a:srgbClr val="C00000"/>
                </a:solidFill>
              </a:rPr>
              <a:t>two-part history summaries</a:t>
            </a:r>
          </a:p>
          <a:p>
            <a:r>
              <a:rPr lang="en-US" dirty="0" smtClean="0"/>
              <a:t>Machine-checked proof demonstrates Memoir is correct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publicly available!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10352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Memoir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1404381" y="2076018"/>
            <a:ext cx="507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http://research.microsoft.com/memoir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684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Flicker, now for Linux </a:t>
            </a:r>
            <a:r>
              <a:rPr lang="en-US" sz="3600" b="1" smtClean="0">
                <a:solidFill>
                  <a:srgbClr val="FF0000"/>
                </a:solidFill>
              </a:rPr>
              <a:t>and Windows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4381" y="3232666"/>
            <a:ext cx="433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</a:t>
            </a:r>
            <a:r>
              <a:rPr lang="en-US" sz="2400" dirty="0" smtClean="0">
                <a:hlinkClick r:id="rId3"/>
              </a:rPr>
              <a:t>://flickertcb.sourceforge.net/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2274" y="3962400"/>
            <a:ext cx="5183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Trusted platform simulator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404381" y="4528066"/>
            <a:ext cx="563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/>
              <a:t>TrustSim</a:t>
            </a:r>
            <a:r>
              <a:rPr lang="en-US" sz="2400" dirty="0" smtClean="0"/>
              <a:t>, available from Memoir URL above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743200" y="2476500"/>
            <a:ext cx="3657600" cy="838200"/>
            <a:chOff x="2743200" y="3048000"/>
            <a:chExt cx="3657600" cy="838200"/>
          </a:xfrm>
        </p:grpSpPr>
        <p:sp>
          <p:nvSpPr>
            <p:cNvPr id="7" name="Right Arrow 6"/>
            <p:cNvSpPr/>
            <p:nvPr/>
          </p:nvSpPr>
          <p:spPr>
            <a:xfrm>
              <a:off x="2743200" y="33528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743200" y="36576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743200" y="3048000"/>
              <a:ext cx="3657600" cy="2286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52800" y="1752600"/>
            <a:ext cx="2438400" cy="228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protected module is data that’s only accessible via a small piece of code.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5000" y="4419600"/>
            <a:ext cx="1074737" cy="1144340"/>
            <a:chOff x="4034631" y="4836319"/>
            <a:chExt cx="1074737" cy="1144340"/>
          </a:xfrm>
        </p:grpSpPr>
        <p:pic>
          <p:nvPicPr>
            <p:cNvPr id="10" name="Picture 54" descr="3d1itajn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4631" y="5137697"/>
              <a:ext cx="1074737" cy="842962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lorch\Local Settings\Temporary Internet Files\Content.IE5\VFN33DEJ\MCj0435931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4836319"/>
              <a:ext cx="762000" cy="602756"/>
            </a:xfrm>
            <a:prstGeom prst="rect">
              <a:avLst/>
            </a:prstGeom>
            <a:noFill/>
          </p:spPr>
        </p:pic>
      </p:grpSp>
      <p:sp>
        <p:nvSpPr>
          <p:cNvPr id="18" name="Rounded Rectangle 17"/>
          <p:cNvSpPr/>
          <p:nvPr/>
        </p:nvSpPr>
        <p:spPr>
          <a:xfrm>
            <a:off x="3695700" y="2419350"/>
            <a:ext cx="1752600" cy="1181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</a:t>
            </a:r>
            <a:endParaRPr lang="en-US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39" y="4480466"/>
            <a:ext cx="1219200" cy="10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47" y="4460081"/>
            <a:ext cx="1083958" cy="108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12" y="4490308"/>
            <a:ext cx="1372295" cy="102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485006" y="4679335"/>
            <a:ext cx="409721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Secure execution infrastructure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33612" y="5253335"/>
            <a:ext cx="260648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smtClean="0"/>
              <a:t>Secure coprocessor</a:t>
            </a:r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1828800" y="5253334"/>
            <a:ext cx="250754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Trusted hypervisor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510018" y="1671935"/>
            <a:ext cx="3414782" cy="3883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u="sng" dirty="0" smtClean="0"/>
              <a:t>Small trusted computing base</a:t>
            </a:r>
          </a:p>
          <a:p>
            <a:pPr algn="ctr"/>
            <a:r>
              <a:rPr lang="en-US" sz="2000" dirty="0" smtClean="0"/>
              <a:t>Minimal code</a:t>
            </a:r>
          </a:p>
          <a:p>
            <a:pPr algn="ctr"/>
            <a:r>
              <a:rPr lang="en-US" sz="2000" dirty="0" smtClean="0"/>
              <a:t>Few devices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19200" y="1676400"/>
            <a:ext cx="6572250" cy="3048000"/>
            <a:chOff x="1219200" y="1676400"/>
            <a:chExt cx="6572250" cy="3048000"/>
          </a:xfrm>
        </p:grpSpPr>
        <p:sp>
          <p:nvSpPr>
            <p:cNvPr id="9" name="Rectangle 8"/>
            <p:cNvSpPr/>
            <p:nvPr/>
          </p:nvSpPr>
          <p:spPr>
            <a:xfrm>
              <a:off x="462915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Untrusted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495800" y="1676400"/>
              <a:ext cx="0" cy="3048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Protected modules are enabled by isolation architectures.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5982" y="3052966"/>
            <a:ext cx="1219200" cy="895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43650" y="3040128"/>
            <a:ext cx="1219200" cy="908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Storage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23448" y="2676932"/>
            <a:ext cx="825654" cy="1666468"/>
            <a:chOff x="5923448" y="2676932"/>
            <a:chExt cx="825654" cy="1666468"/>
          </a:xfrm>
        </p:grpSpPr>
        <p:sp>
          <p:nvSpPr>
            <p:cNvPr id="17" name="Circular Arrow 16"/>
            <p:cNvSpPr/>
            <p:nvPr/>
          </p:nvSpPr>
          <p:spPr>
            <a:xfrm>
              <a:off x="5923448" y="2676932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ircular Arrow 17"/>
            <p:cNvSpPr/>
            <p:nvPr/>
          </p:nvSpPr>
          <p:spPr>
            <a:xfrm flipH="1" flipV="1">
              <a:off x="5938197" y="3662566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  <p:bldP spid="5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10018" y="1671935"/>
            <a:ext cx="3414782" cy="3883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u="sng" dirty="0" smtClean="0"/>
              <a:t>Small trusted computing base</a:t>
            </a:r>
          </a:p>
          <a:p>
            <a:pPr algn="ctr"/>
            <a:r>
              <a:rPr lang="en-US" sz="2000" dirty="0" smtClean="0"/>
              <a:t>Minimal code</a:t>
            </a:r>
          </a:p>
          <a:p>
            <a:pPr algn="ctr"/>
            <a:r>
              <a:rPr lang="en-US" sz="2000" dirty="0" smtClean="0"/>
              <a:t>Few devices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19200" y="1676400"/>
            <a:ext cx="6572250" cy="3048000"/>
            <a:chOff x="1219200" y="1676400"/>
            <a:chExt cx="6572250" cy="3048000"/>
          </a:xfrm>
        </p:grpSpPr>
        <p:sp>
          <p:nvSpPr>
            <p:cNvPr id="9" name="Rectangle 8"/>
            <p:cNvSpPr/>
            <p:nvPr/>
          </p:nvSpPr>
          <p:spPr>
            <a:xfrm>
              <a:off x="462915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Untrusted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495800" y="1676400"/>
              <a:ext cx="0" cy="3048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Isolation architectures have limited trusted storage.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5982" y="3052966"/>
            <a:ext cx="1219200" cy="895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43650" y="3040128"/>
            <a:ext cx="1219200" cy="908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Storage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23448" y="2676932"/>
            <a:ext cx="825654" cy="1666468"/>
            <a:chOff x="5923448" y="2676932"/>
            <a:chExt cx="825654" cy="1666468"/>
          </a:xfrm>
        </p:grpSpPr>
        <p:sp>
          <p:nvSpPr>
            <p:cNvPr id="17" name="Circular Arrow 16"/>
            <p:cNvSpPr/>
            <p:nvPr/>
          </p:nvSpPr>
          <p:spPr>
            <a:xfrm>
              <a:off x="5923448" y="2676932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ircular Arrow 17"/>
            <p:cNvSpPr/>
            <p:nvPr/>
          </p:nvSpPr>
          <p:spPr>
            <a:xfrm flipH="1" flipV="1">
              <a:off x="5938197" y="3662566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5508"/>
            <a:ext cx="1784157" cy="10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11504" y="3604196"/>
            <a:ext cx="1447800" cy="1044004"/>
            <a:chOff x="7510302" y="3017349"/>
            <a:chExt cx="1447800" cy="1044004"/>
          </a:xfrm>
        </p:grpSpPr>
        <p:pic>
          <p:nvPicPr>
            <p:cNvPr id="20" name="Picture 19" descr="tpm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302" y="3058263"/>
              <a:ext cx="1447800" cy="100309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214678" y="3017349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TPM</a:t>
              </a:r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1219200" y="1699196"/>
            <a:ext cx="3290818" cy="1905000"/>
          </a:xfrm>
          <a:prstGeom prst="cloudCallout">
            <a:avLst>
              <a:gd name="adj1" fmla="val 19150"/>
              <a:gd name="adj2" fmla="val 58594"/>
            </a:avLst>
          </a:prstGeom>
          <a:solidFill>
            <a:srgbClr val="E22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52" y="2176896"/>
            <a:ext cx="1372295" cy="102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124200" y="2176896"/>
            <a:ext cx="1012922" cy="838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 device drivers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05600" y="4648200"/>
            <a:ext cx="1714500" cy="609600"/>
          </a:xfrm>
          <a:prstGeom prst="wedgeRoundRectCallout">
            <a:avLst>
              <a:gd name="adj1" fmla="val 1167"/>
              <a:gd name="adj2" fmla="val -8937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1,280 bytes of NVRAM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55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3" grpId="0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19200" y="1676400"/>
            <a:ext cx="6572250" cy="3048000"/>
            <a:chOff x="1219200" y="1676400"/>
            <a:chExt cx="6572250" cy="3048000"/>
          </a:xfrm>
        </p:grpSpPr>
        <p:sp>
          <p:nvSpPr>
            <p:cNvPr id="9" name="Rectangle 8"/>
            <p:cNvSpPr/>
            <p:nvPr/>
          </p:nvSpPr>
          <p:spPr>
            <a:xfrm>
              <a:off x="462915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Untrusted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495800" y="1676400"/>
              <a:ext cx="0" cy="3048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Protected modules must leverage untrusted storage for their data.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5982" y="3052966"/>
            <a:ext cx="1219200" cy="895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2595766"/>
            <a:ext cx="1541972" cy="1031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Data</a:t>
            </a:r>
            <a:endParaRPr lang="en-US" sz="2400"/>
          </a:p>
        </p:txBody>
      </p:sp>
      <p:sp>
        <p:nvSpPr>
          <p:cNvPr id="6" name="Rounded Rectangle 5"/>
          <p:cNvSpPr/>
          <p:nvPr/>
        </p:nvSpPr>
        <p:spPr>
          <a:xfrm>
            <a:off x="6632721" y="3268728"/>
            <a:ext cx="612648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Storage</a:t>
            </a:r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23448" y="2676932"/>
            <a:ext cx="825654" cy="1666468"/>
            <a:chOff x="5923448" y="2676932"/>
            <a:chExt cx="825654" cy="1666468"/>
          </a:xfrm>
        </p:grpSpPr>
        <p:sp>
          <p:nvSpPr>
            <p:cNvPr id="17" name="Circular Arrow 16"/>
            <p:cNvSpPr/>
            <p:nvPr/>
          </p:nvSpPr>
          <p:spPr>
            <a:xfrm>
              <a:off x="5923448" y="2676932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ircular Arrow 17"/>
            <p:cNvSpPr/>
            <p:nvPr/>
          </p:nvSpPr>
          <p:spPr>
            <a:xfrm flipH="1" flipV="1">
              <a:off x="5938197" y="3662566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5508"/>
            <a:ext cx="1784157" cy="10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721" y="3186316"/>
            <a:ext cx="628650" cy="628650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1522922" y="2590800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Bjcx</a:t>
            </a:r>
            <a:endParaRPr lang="en-US" sz="2400"/>
          </a:p>
        </p:txBody>
      </p:sp>
      <p:sp>
        <p:nvSpPr>
          <p:cNvPr id="29" name="Up Ribbon 28"/>
          <p:cNvSpPr/>
          <p:nvPr/>
        </p:nvSpPr>
        <p:spPr>
          <a:xfrm>
            <a:off x="1257300" y="3268728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0600" y="4743450"/>
            <a:ext cx="7277100" cy="666750"/>
            <a:chOff x="990600" y="4895850"/>
            <a:chExt cx="7277100" cy="666750"/>
          </a:xfrm>
        </p:grpSpPr>
        <p:sp>
          <p:nvSpPr>
            <p:cNvPr id="30" name="TextBox 29"/>
            <p:cNvSpPr txBox="1"/>
            <p:nvPr/>
          </p:nvSpPr>
          <p:spPr>
            <a:xfrm>
              <a:off x="990600" y="4998393"/>
              <a:ext cx="2013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Confidentiality</a:t>
              </a:r>
              <a:endParaRPr lang="en-US" sz="2400" dirty="0"/>
            </a:p>
          </p:txBody>
        </p:sp>
        <p:pic>
          <p:nvPicPr>
            <p:cNvPr id="31" name="Picture 2" descr="C:\Documents and Settings\lorch\Local Settings\Temporary Internet Files\Content.IE5\VFN33DEJ\MCj0435931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1090" y="4927847"/>
              <a:ext cx="762000" cy="602756"/>
            </a:xfrm>
            <a:prstGeom prst="rect">
              <a:avLst/>
            </a:prstGeom>
            <a:noFill/>
          </p:spPr>
        </p:pic>
        <p:sp>
          <p:nvSpPr>
            <p:cNvPr id="32" name="Rounded Rectangle 31"/>
            <p:cNvSpPr/>
            <p:nvPr/>
          </p:nvSpPr>
          <p:spPr>
            <a:xfrm>
              <a:off x="7162800" y="4895850"/>
              <a:ext cx="1104900" cy="666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</a:t>
              </a:r>
              <a:endParaRPr lang="en-US" sz="2400" dirty="0"/>
            </a:p>
          </p:txBody>
        </p:sp>
        <p:sp>
          <p:nvSpPr>
            <p:cNvPr id="33" name="Left Arrow 32"/>
            <p:cNvSpPr/>
            <p:nvPr/>
          </p:nvSpPr>
          <p:spPr>
            <a:xfrm>
              <a:off x="5867400" y="5074593"/>
              <a:ext cx="1219200" cy="309265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&quot;No&quot; Symbol 33"/>
            <p:cNvSpPr/>
            <p:nvPr/>
          </p:nvSpPr>
          <p:spPr>
            <a:xfrm>
              <a:off x="6172200" y="4924426"/>
              <a:ext cx="685800" cy="609599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90600" y="4743450"/>
            <a:ext cx="7277100" cy="666750"/>
            <a:chOff x="990600" y="5734050"/>
            <a:chExt cx="7277100" cy="666750"/>
          </a:xfrm>
        </p:grpSpPr>
        <p:sp>
          <p:nvSpPr>
            <p:cNvPr id="35" name="TextBox 34"/>
            <p:cNvSpPr txBox="1"/>
            <p:nvPr/>
          </p:nvSpPr>
          <p:spPr>
            <a:xfrm>
              <a:off x="990600" y="5836593"/>
              <a:ext cx="12380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Integrity</a:t>
              </a:r>
              <a:endParaRPr lang="en-US" sz="2400" dirty="0"/>
            </a:p>
          </p:txBody>
        </p:sp>
        <p:pic>
          <p:nvPicPr>
            <p:cNvPr id="36" name="Picture 2" descr="C:\Documents and Settings\lorch\Local Settings\Temporary Internet Files\Content.IE5\VFN33DEJ\MCj0435931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1090" y="5766047"/>
              <a:ext cx="762000" cy="602756"/>
            </a:xfrm>
            <a:prstGeom prst="rect">
              <a:avLst/>
            </a:prstGeom>
            <a:noFill/>
          </p:spPr>
        </p:pic>
        <p:sp>
          <p:nvSpPr>
            <p:cNvPr id="37" name="Rounded Rectangle 36"/>
            <p:cNvSpPr/>
            <p:nvPr/>
          </p:nvSpPr>
          <p:spPr>
            <a:xfrm>
              <a:off x="7162800" y="5734050"/>
              <a:ext cx="1104900" cy="6667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Data</a:t>
              </a:r>
              <a:endParaRPr lang="en-US" sz="2400"/>
            </a:p>
          </p:txBody>
        </p:sp>
        <p:sp>
          <p:nvSpPr>
            <p:cNvPr id="38" name="Left Arrow 37"/>
            <p:cNvSpPr/>
            <p:nvPr/>
          </p:nvSpPr>
          <p:spPr>
            <a:xfrm flipH="1">
              <a:off x="5867400" y="5912793"/>
              <a:ext cx="1219200" cy="309265"/>
            </a:xfrm>
            <a:prstGeom prst="lef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&quot;No&quot; Symbol 38"/>
            <p:cNvSpPr/>
            <p:nvPr/>
          </p:nvSpPr>
          <p:spPr>
            <a:xfrm>
              <a:off x="6172200" y="5762626"/>
              <a:ext cx="685800" cy="609599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6553200" y="3124200"/>
            <a:ext cx="767305" cy="713511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9" grpId="0" animBg="1"/>
      <p:bldP spid="40" grpId="0" animBg="1"/>
      <p:bldP spid="40" grpId="1" animBg="1"/>
      <p:bldP spid="40" grpId="2" animBg="1"/>
      <p:bldP spid="4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19200" y="1676400"/>
            <a:ext cx="6572250" cy="3048000"/>
            <a:chOff x="1219200" y="1676400"/>
            <a:chExt cx="6572250" cy="3048000"/>
          </a:xfrm>
        </p:grpSpPr>
        <p:sp>
          <p:nvSpPr>
            <p:cNvPr id="9" name="Rectangle 8"/>
            <p:cNvSpPr/>
            <p:nvPr/>
          </p:nvSpPr>
          <p:spPr>
            <a:xfrm>
              <a:off x="462915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1905000"/>
              <a:ext cx="3162300" cy="2590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Untrusted system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495800" y="1676400"/>
              <a:ext cx="0" cy="3048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Cryptography is insufficient to prevent a rollback attack.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5982" y="3052966"/>
            <a:ext cx="1219200" cy="895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Code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32721" y="3268728"/>
            <a:ext cx="612648" cy="45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Storage</a:t>
            </a:r>
            <a:endParaRPr lang="en-US" sz="80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23448" y="2676932"/>
            <a:ext cx="825654" cy="1666468"/>
            <a:chOff x="5923448" y="2676932"/>
            <a:chExt cx="825654" cy="1666468"/>
          </a:xfrm>
        </p:grpSpPr>
        <p:sp>
          <p:nvSpPr>
            <p:cNvPr id="17" name="Circular Arrow 16"/>
            <p:cNvSpPr/>
            <p:nvPr/>
          </p:nvSpPr>
          <p:spPr>
            <a:xfrm>
              <a:off x="5923448" y="2676932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ircular Arrow 17"/>
            <p:cNvSpPr/>
            <p:nvPr/>
          </p:nvSpPr>
          <p:spPr>
            <a:xfrm flipH="1" flipV="1">
              <a:off x="5938197" y="3662566"/>
              <a:ext cx="810905" cy="680834"/>
            </a:xfrm>
            <a:prstGeom prst="circular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5508"/>
            <a:ext cx="1784157" cy="100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C:\Documents and Settings\lorch\Local Settings\Temporary Internet Files\Content.IE5\6SDI2PTU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721" y="3186316"/>
            <a:ext cx="628650" cy="628650"/>
          </a:xfrm>
          <a:prstGeom prst="rect">
            <a:avLst/>
          </a:prstGeom>
          <a:noFill/>
        </p:spPr>
      </p:pic>
      <p:sp>
        <p:nvSpPr>
          <p:cNvPr id="23" name="Rounded Rectangle 22"/>
          <p:cNvSpPr/>
          <p:nvPr/>
        </p:nvSpPr>
        <p:spPr>
          <a:xfrm>
            <a:off x="1484822" y="2590800"/>
            <a:ext cx="1543050" cy="1036248"/>
          </a:xfrm>
          <a:prstGeom prst="roundRect">
            <a:avLst/>
          </a:prstGeom>
          <a:pattFill prst="plaid">
            <a:fgClr>
              <a:schemeClr val="accent1"/>
            </a:fgClr>
            <a:bgClr>
              <a:srgbClr val="C0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Bjcx</a:t>
            </a:r>
            <a:endParaRPr lang="en-US" sz="2400"/>
          </a:p>
        </p:txBody>
      </p:sp>
      <p:sp>
        <p:nvSpPr>
          <p:cNvPr id="29" name="Up Ribbon 28"/>
          <p:cNvSpPr/>
          <p:nvPr/>
        </p:nvSpPr>
        <p:spPr>
          <a:xfrm>
            <a:off x="1219200" y="3268728"/>
            <a:ext cx="2209799" cy="614631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Signature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Memoir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Jay Lorch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743200" y="2829332"/>
            <a:ext cx="3706481" cy="21236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99896" y="2954623"/>
            <a:ext cx="2209799" cy="1648900"/>
            <a:chOff x="2096577" y="4659868"/>
            <a:chExt cx="2209799" cy="1648900"/>
          </a:xfrm>
        </p:grpSpPr>
        <p:sp>
          <p:nvSpPr>
            <p:cNvPr id="48" name="Rounded Rectangle 47"/>
            <p:cNvSpPr/>
            <p:nvPr/>
          </p:nvSpPr>
          <p:spPr>
            <a:xfrm>
              <a:off x="2362199" y="5016209"/>
              <a:ext cx="1543050" cy="1036248"/>
            </a:xfrm>
            <a:prstGeom prst="roundRect">
              <a:avLst/>
            </a:prstGeom>
            <a:pattFill prst="plaid">
              <a:fgClr>
                <a:schemeClr val="accent1"/>
              </a:fgClr>
              <a:bgClr>
                <a:srgbClr val="C00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Kebz</a:t>
              </a:r>
              <a:endParaRPr lang="en-US" sz="2400"/>
            </a:p>
          </p:txBody>
        </p:sp>
        <p:sp>
          <p:nvSpPr>
            <p:cNvPr id="49" name="Up Ribbon 48"/>
            <p:cNvSpPr/>
            <p:nvPr/>
          </p:nvSpPr>
          <p:spPr>
            <a:xfrm>
              <a:off x="2096577" y="5694137"/>
              <a:ext cx="2209799" cy="614631"/>
            </a:xfrm>
            <a:prstGeom prst="ribbon2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Signature</a:t>
              </a: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4659868"/>
              <a:ext cx="182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Saved from 2008:</a:t>
              </a:r>
              <a:endParaRPr lang="en-US"/>
            </a:p>
          </p:txBody>
        </p:sp>
      </p:grpSp>
      <p:pic>
        <p:nvPicPr>
          <p:cNvPr id="50" name="Picture 2" descr="C:\Documents and Settings\lorch\Local Settings\Temporary Internet Files\Content.IE5\VFN33DEJ\MCj043593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9606" y="3205365"/>
            <a:ext cx="762000" cy="602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1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30573 -0.1064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-5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8705</TotalTime>
  <Words>2144</Words>
  <Application>Microsoft Office PowerPoint</Application>
  <PresentationFormat>On-screen Show (4:3)</PresentationFormat>
  <Paragraphs>685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Courier New</vt:lpstr>
      <vt:lpstr>Gill Sans</vt:lpstr>
      <vt:lpstr>Mathematica3</vt:lpstr>
      <vt:lpstr>Symbol</vt:lpstr>
      <vt:lpstr>Times New Roman</vt:lpstr>
      <vt:lpstr>Office Theme</vt:lpstr>
      <vt:lpstr>Memoir: Practical State Continuity for Protected Modules</vt:lpstr>
      <vt:lpstr>What is Memoir?</vt:lpstr>
      <vt:lpstr>An example of a protected module is an encryption key protector.</vt:lpstr>
      <vt:lpstr>An example of a protected module is an encryption key protector.</vt:lpstr>
      <vt:lpstr>A protected module is data that’s only accessible via a small piece of code.</vt:lpstr>
      <vt:lpstr>Protected modules are enabled by isolation architectures.</vt:lpstr>
      <vt:lpstr>Isolation architectures have limited trusted storage.</vt:lpstr>
      <vt:lpstr>Protected modules must leverage untrusted storage for their data.</vt:lpstr>
      <vt:lpstr>Cryptography is insufficient to prevent a rollback attack.</vt:lpstr>
      <vt:lpstr>Encryption key protector illustrates the importance of rollback resistance.</vt:lpstr>
      <vt:lpstr>Rollback resistance is important for almost any stateful protected module.</vt:lpstr>
      <vt:lpstr>Naive approach to rollback resilience creates problems.</vt:lpstr>
      <vt:lpstr>Memoir demonstrates how to make rollback resistance practical.</vt:lpstr>
      <vt:lpstr>Talk outline</vt:lpstr>
      <vt:lpstr>A monotonic counter can provide rollback resistance.</vt:lpstr>
      <vt:lpstr>A monotonic counter can provide rollback resistance.</vt:lpstr>
      <vt:lpstr>A monotonic counter can provide rollback resistance.</vt:lpstr>
      <vt:lpstr>A monotonic counter can provide rollback resistance.</vt:lpstr>
      <vt:lpstr>Problem 1:  The monotonic-counter solution is not crash-resilient.</vt:lpstr>
      <vt:lpstr>PowerPoint Presentation</vt:lpstr>
      <vt:lpstr>Problem 1:  The monotonic-counter solution is not crash-resilient.</vt:lpstr>
      <vt:lpstr>Problem 2:  Monotonic-counter frequently writes trusted NV storage.</vt:lpstr>
      <vt:lpstr>Two-phase commit also doesn’t work.</vt:lpstr>
      <vt:lpstr>Talk outline</vt:lpstr>
      <vt:lpstr>For crash resilience, Memoir requires request execution be deterministic.</vt:lpstr>
      <vt:lpstr>Memoir achieves crash resilience by storing a secure history summary.</vt:lpstr>
      <vt:lpstr>Memoir achieves crash resilience by storing a secure history summary.</vt:lpstr>
      <vt:lpstr>PowerPoint Presentation</vt:lpstr>
      <vt:lpstr>Memoir achieves crash resilience by storing a secure history summary.</vt:lpstr>
      <vt:lpstr>Memoir avoids non-volatile writes by using trusted volatile storage.</vt:lpstr>
      <vt:lpstr>Memoir avoids NV writes by using two-part history summaries.</vt:lpstr>
      <vt:lpstr>Memoir must ensure correctness if an adversary doesn’t checkpoint.</vt:lpstr>
      <vt:lpstr>Checkpoint routine must run before a non-adversarial reboot.</vt:lpstr>
      <vt:lpstr>Memoir improves dramatically on the monotonic-counter solution.</vt:lpstr>
      <vt:lpstr>Our paper covers more than this talk!</vt:lpstr>
      <vt:lpstr>TLA+ High-Level Memoir Spec</vt:lpstr>
      <vt:lpstr>Talk outline</vt:lpstr>
      <vt:lpstr>Implementation is a framework for making and using protected modules.</vt:lpstr>
      <vt:lpstr>Some elements of our design are not yet implemented in our prototype.</vt:lpstr>
      <vt:lpstr>Talk outline</vt:lpstr>
      <vt:lpstr>Our evaluation results answer three main questions.</vt:lpstr>
      <vt:lpstr>Our experimental platform is a standard PC supported by Flicker.</vt:lpstr>
      <vt:lpstr>Memoir contribution to TCB</vt:lpstr>
      <vt:lpstr>Execution time of no-op module</vt:lpstr>
      <vt:lpstr>Execution time of other modules</vt:lpstr>
      <vt:lpstr>Talk outline</vt:lpstr>
      <vt:lpstr>Conclusions</vt:lpstr>
      <vt:lpstr>Code publicly available!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Memoir:  Practical State Continuity for Trusted Modules</dc:title>
  <dc:creator>Jay Lorch</dc:creator>
  <cp:lastModifiedBy>Jay Lorch</cp:lastModifiedBy>
  <cp:revision>635</cp:revision>
  <dcterms:created xsi:type="dcterms:W3CDTF">2006-08-16T00:00:00Z</dcterms:created>
  <dcterms:modified xsi:type="dcterms:W3CDTF">2016-04-27T01:14:53Z</dcterms:modified>
</cp:coreProperties>
</file>