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35" r:id="rId2"/>
    <p:sldId id="270" r:id="rId3"/>
    <p:sldId id="422" r:id="rId4"/>
    <p:sldId id="271" r:id="rId5"/>
    <p:sldId id="274" r:id="rId6"/>
    <p:sldId id="428" r:id="rId7"/>
    <p:sldId id="429" r:id="rId8"/>
    <p:sldId id="360" r:id="rId9"/>
    <p:sldId id="376" r:id="rId10"/>
    <p:sldId id="356" r:id="rId11"/>
    <p:sldId id="344" r:id="rId12"/>
    <p:sldId id="403" r:id="rId13"/>
    <p:sldId id="348" r:id="rId14"/>
    <p:sldId id="445" r:id="rId15"/>
    <p:sldId id="347" r:id="rId16"/>
    <p:sldId id="287" r:id="rId17"/>
    <p:sldId id="354" r:id="rId18"/>
    <p:sldId id="350" r:id="rId19"/>
    <p:sldId id="351" r:id="rId20"/>
    <p:sldId id="352" r:id="rId21"/>
    <p:sldId id="405" r:id="rId22"/>
    <p:sldId id="339" r:id="rId23"/>
    <p:sldId id="294" r:id="rId24"/>
    <p:sldId id="396" r:id="rId25"/>
    <p:sldId id="439" r:id="rId26"/>
    <p:sldId id="442" r:id="rId27"/>
    <p:sldId id="320" r:id="rId28"/>
    <p:sldId id="406" r:id="rId29"/>
    <p:sldId id="308" r:id="rId30"/>
    <p:sldId id="379" r:id="rId31"/>
    <p:sldId id="380" r:id="rId32"/>
    <p:sldId id="381" r:id="rId33"/>
    <p:sldId id="416" r:id="rId34"/>
    <p:sldId id="433" r:id="rId35"/>
    <p:sldId id="418" r:id="rId36"/>
    <p:sldId id="315" r:id="rId37"/>
    <p:sldId id="419" r:id="rId38"/>
    <p:sldId id="407" r:id="rId39"/>
    <p:sldId id="322" r:id="rId40"/>
    <p:sldId id="361" r:id="rId41"/>
    <p:sldId id="408" r:id="rId42"/>
    <p:sldId id="307" r:id="rId43"/>
    <p:sldId id="318" r:id="rId44"/>
    <p:sldId id="319" r:id="rId45"/>
    <p:sldId id="385" r:id="rId46"/>
    <p:sldId id="265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608C"/>
    <a:srgbClr val="4F81BD"/>
    <a:srgbClr val="C0504D"/>
    <a:srgbClr val="AC5A9A"/>
    <a:srgbClr val="E6FE02"/>
    <a:srgbClr val="E22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684" autoAdjust="0"/>
    <p:restoredTop sz="94660"/>
  </p:normalViewPr>
  <p:slideViewPr>
    <p:cSldViewPr>
      <p:cViewPr varScale="1">
        <p:scale>
          <a:sx n="87" d="100"/>
          <a:sy n="87" d="100"/>
        </p:scale>
        <p:origin x="163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54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pps\Ironclad\ironclad\talks\sosp-2015\graphs\IronRSLPerforman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Collab\ironclad\talks\sosp-2015\graphs\IronKVPerformanc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pps\Ironclad\ironclad\talks\sosp-2015\graphs\IronRSLPerformanc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Collab\ironclad\talks\sosp-2015\graphs\IronKVPerformanc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pps\Ironclad\ironclad\talks\sosp-2015\graphs\SLOC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pps\Ironclad\ironclad\talks\sosp-2015\graphs\IronRSLPerformanc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Collab\ironclad\talks\sosp-2015\graphs\IronKVPerformanc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Collab\ironclad\talks\sosp-2015\graphs\IronKVPerforman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pps\Ironclad\ironclad\talks\sosp-2015\graphs\IronRSLPerforman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Collab\ironclad\talks\sosp-2015\graphs\IronKVPerforman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pps\Ironclad\ironclad\talks\sosp-2015\graphs\IronRSLPerforman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Collab\ironclad\talks\sosp-2015\graphs\IronKVPerformanc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pps\Ironclad\ironclad\talks\sosp-2015\graphs\IronRSLPerformanc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Collab\ironclad\talks\sosp-2015\graphs\IronKVPerformanc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pps\Ironclad\ironclad\talks\sosp-2015\graphs\IronRSLPerformanc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16693681323407"/>
          <c:y val="3.8283031172033494E-3"/>
          <c:w val="0.71916976724063342"/>
          <c:h val="0.74449927526459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Sheet1!$I$6</c:f>
              <c:strCache>
                <c:ptCount val="1"/>
                <c:pt idx="0">
                  <c:v>IronRSL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Sheet1!$J$5:$K$5</c:f>
              <c:strCache>
                <c:ptCount val="2"/>
                <c:pt idx="0">
                  <c:v>With batching</c:v>
                </c:pt>
                <c:pt idx="1">
                  <c:v>Without batching</c:v>
                </c:pt>
              </c:strCache>
            </c:strRef>
          </c:cat>
          <c:val>
            <c:numRef>
              <c:f>Sheet1!$J$6:$K$6</c:f>
              <c:numCache>
                <c:formatCode>General</c:formatCode>
                <c:ptCount val="2"/>
                <c:pt idx="0">
                  <c:v>18229.7</c:v>
                </c:pt>
                <c:pt idx="1">
                  <c:v>3681.7669999999998</c:v>
                </c:pt>
              </c:numCache>
            </c:numRef>
          </c:val>
        </c:ser>
        <c:ser>
          <c:idx val="1"/>
          <c:order val="1"/>
          <c:tx>
            <c:strRef>
              <c:f>Sheet1!$I$7</c:f>
              <c:strCache>
                <c:ptCount val="1"/>
                <c:pt idx="0">
                  <c:v>Baseline (EPaxos's Multipaxos)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Sheet1!$J$5:$K$5</c:f>
              <c:strCache>
                <c:ptCount val="2"/>
                <c:pt idx="0">
                  <c:v>With batching</c:v>
                </c:pt>
                <c:pt idx="1">
                  <c:v>Without batching</c:v>
                </c:pt>
              </c:strCache>
            </c:strRef>
          </c:cat>
          <c:val>
            <c:numRef>
              <c:f>Sheet1!$J$7:$K$7</c:f>
              <c:numCache>
                <c:formatCode>General</c:formatCode>
                <c:ptCount val="2"/>
                <c:pt idx="0">
                  <c:v>40529</c:v>
                </c:pt>
                <c:pt idx="1">
                  <c:v>8663.8670000000002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148968"/>
        <c:axId val="797172096"/>
      </c:barChart>
      <c:catAx>
        <c:axId val="797148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7172096"/>
        <c:crosses val="autoZero"/>
        <c:auto val="1"/>
        <c:lblAlgn val="ctr"/>
        <c:lblOffset val="100"/>
        <c:noMultiLvlLbl val="0"/>
      </c:catAx>
      <c:valAx>
        <c:axId val="797172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7148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IronKV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128 B</c:v>
                </c:pt>
                <c:pt idx="1">
                  <c:v>1 KB</c:v>
                </c:pt>
                <c:pt idx="2">
                  <c:v>8 KB</c:v>
                </c:pt>
                <c:pt idx="4">
                  <c:v>128 B</c:v>
                </c:pt>
                <c:pt idx="5">
                  <c:v>1 KB</c:v>
                </c:pt>
                <c:pt idx="6">
                  <c:v>8 KB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28847.733</c:v>
                </c:pt>
                <c:pt idx="1">
                  <c:v>22732.799999999999</c:v>
                </c:pt>
                <c:pt idx="2">
                  <c:v>18891.933000000001</c:v>
                </c:pt>
                <c:pt idx="4">
                  <c:v>23674.1</c:v>
                </c:pt>
                <c:pt idx="5">
                  <c:v>20007.332999999999</c:v>
                </c:pt>
                <c:pt idx="6">
                  <c:v>8259.9670000000006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Redis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128 B</c:v>
                </c:pt>
                <c:pt idx="1">
                  <c:v>1 KB</c:v>
                </c:pt>
                <c:pt idx="2">
                  <c:v>8 KB</c:v>
                </c:pt>
                <c:pt idx="4">
                  <c:v>128 B</c:v>
                </c:pt>
                <c:pt idx="5">
                  <c:v>1 KB</c:v>
                </c:pt>
                <c:pt idx="6">
                  <c:v>8 KB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38269.699999999997</c:v>
                </c:pt>
                <c:pt idx="1">
                  <c:v>35925.233</c:v>
                </c:pt>
                <c:pt idx="2">
                  <c:v>29601.267</c:v>
                </c:pt>
                <c:pt idx="4">
                  <c:v>37792.832999999999</c:v>
                </c:pt>
                <c:pt idx="5">
                  <c:v>36846.167000000001</c:v>
                </c:pt>
                <c:pt idx="6">
                  <c:v>30643.733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181504"/>
        <c:axId val="797183072"/>
      </c:barChart>
      <c:catAx>
        <c:axId val="797181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7183072"/>
        <c:crosses val="autoZero"/>
        <c:auto val="1"/>
        <c:lblAlgn val="ctr"/>
        <c:lblOffset val="100"/>
        <c:noMultiLvlLbl val="0"/>
      </c:catAx>
      <c:valAx>
        <c:axId val="797183072"/>
        <c:scaling>
          <c:orientation val="minMax"/>
          <c:max val="40000"/>
        </c:scaling>
        <c:delete val="1"/>
        <c:axPos val="l"/>
        <c:numFmt formatCode="General" sourceLinked="1"/>
        <c:majorTickMark val="none"/>
        <c:minorTickMark val="none"/>
        <c:tickLblPos val="nextTo"/>
        <c:crossAx val="79718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16693681323407"/>
          <c:y val="3.8283031172033494E-3"/>
          <c:w val="0.71916976724063342"/>
          <c:h val="0.74449927526459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Sheet1!$I$6</c:f>
              <c:strCache>
                <c:ptCount val="1"/>
                <c:pt idx="0">
                  <c:v>IronRSL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Sheet1!$J$5:$K$5</c:f>
              <c:strCache>
                <c:ptCount val="2"/>
                <c:pt idx="0">
                  <c:v>With batching</c:v>
                </c:pt>
                <c:pt idx="1">
                  <c:v>Without batching</c:v>
                </c:pt>
              </c:strCache>
            </c:strRef>
          </c:cat>
          <c:val>
            <c:numRef>
              <c:f>Sheet1!$J$6:$K$6</c:f>
              <c:numCache>
                <c:formatCode>General</c:formatCode>
                <c:ptCount val="2"/>
                <c:pt idx="0">
                  <c:v>18229.7</c:v>
                </c:pt>
                <c:pt idx="1">
                  <c:v>3681.7669999999998</c:v>
                </c:pt>
              </c:numCache>
            </c:numRef>
          </c:val>
        </c:ser>
        <c:ser>
          <c:idx val="1"/>
          <c:order val="1"/>
          <c:tx>
            <c:strRef>
              <c:f>Sheet1!$I$7</c:f>
              <c:strCache>
                <c:ptCount val="1"/>
                <c:pt idx="0">
                  <c:v>Baseline (EPaxos's Multipaxos)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Sheet1!$J$5:$K$5</c:f>
              <c:strCache>
                <c:ptCount val="2"/>
                <c:pt idx="0">
                  <c:v>With batching</c:v>
                </c:pt>
                <c:pt idx="1">
                  <c:v>Without batching</c:v>
                </c:pt>
              </c:strCache>
            </c:strRef>
          </c:cat>
          <c:val>
            <c:numRef>
              <c:f>Sheet1!$J$7:$K$7</c:f>
              <c:numCache>
                <c:formatCode>General</c:formatCode>
                <c:ptCount val="2"/>
                <c:pt idx="0">
                  <c:v>40529</c:v>
                </c:pt>
                <c:pt idx="1">
                  <c:v>8663.8670000000002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177976"/>
        <c:axId val="797181896"/>
      </c:barChart>
      <c:catAx>
        <c:axId val="797177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7181896"/>
        <c:crosses val="autoZero"/>
        <c:auto val="1"/>
        <c:lblAlgn val="ctr"/>
        <c:lblOffset val="100"/>
        <c:noMultiLvlLbl val="0"/>
      </c:catAx>
      <c:valAx>
        <c:axId val="797181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7177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IronKV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128 B</c:v>
                </c:pt>
                <c:pt idx="1">
                  <c:v>1 KB</c:v>
                </c:pt>
                <c:pt idx="2">
                  <c:v>8 KB</c:v>
                </c:pt>
                <c:pt idx="4">
                  <c:v>128 B</c:v>
                </c:pt>
                <c:pt idx="5">
                  <c:v>1 KB</c:v>
                </c:pt>
                <c:pt idx="6">
                  <c:v>8 KB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28847.733</c:v>
                </c:pt>
                <c:pt idx="1">
                  <c:v>22732.799999999999</c:v>
                </c:pt>
                <c:pt idx="2">
                  <c:v>18891.933000000001</c:v>
                </c:pt>
                <c:pt idx="4">
                  <c:v>23674.1</c:v>
                </c:pt>
                <c:pt idx="5">
                  <c:v>20007.332999999999</c:v>
                </c:pt>
                <c:pt idx="6">
                  <c:v>8259.9670000000006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Redis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128 B</c:v>
                </c:pt>
                <c:pt idx="1">
                  <c:v>1 KB</c:v>
                </c:pt>
                <c:pt idx="2">
                  <c:v>8 KB</c:v>
                </c:pt>
                <c:pt idx="4">
                  <c:v>128 B</c:v>
                </c:pt>
                <c:pt idx="5">
                  <c:v>1 KB</c:v>
                </c:pt>
                <c:pt idx="6">
                  <c:v>8 KB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38269.699999999997</c:v>
                </c:pt>
                <c:pt idx="1">
                  <c:v>35925.233</c:v>
                </c:pt>
                <c:pt idx="2">
                  <c:v>29601.267</c:v>
                </c:pt>
                <c:pt idx="4">
                  <c:v>37792.832999999999</c:v>
                </c:pt>
                <c:pt idx="5">
                  <c:v>36846.167000000001</c:v>
                </c:pt>
                <c:pt idx="6">
                  <c:v>30643.733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184640"/>
        <c:axId val="797185424"/>
      </c:barChart>
      <c:catAx>
        <c:axId val="797184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7185424"/>
        <c:crosses val="autoZero"/>
        <c:auto val="1"/>
        <c:lblAlgn val="ctr"/>
        <c:lblOffset val="100"/>
        <c:noMultiLvlLbl val="0"/>
      </c:catAx>
      <c:valAx>
        <c:axId val="797185424"/>
        <c:scaling>
          <c:orientation val="minMax"/>
          <c:max val="40000"/>
        </c:scaling>
        <c:delete val="1"/>
        <c:axPos val="l"/>
        <c:numFmt formatCode="General" sourceLinked="1"/>
        <c:majorTickMark val="none"/>
        <c:minorTickMark val="none"/>
        <c:tickLblPos val="nextTo"/>
        <c:crossAx val="79718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Safety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Spec</c:v>
                </c:pt>
                <c:pt idx="1">
                  <c:v>Impl</c:v>
                </c:pt>
                <c:pt idx="2">
                  <c:v>Proof</c:v>
                </c:pt>
                <c:pt idx="4">
                  <c:v>Spec</c:v>
                </c:pt>
                <c:pt idx="5">
                  <c:v>Impl</c:v>
                </c:pt>
                <c:pt idx="6">
                  <c:v>Proof</c:v>
                </c:pt>
                <c:pt idx="8">
                  <c:v>Spec</c:v>
                </c:pt>
                <c:pt idx="9">
                  <c:v>Impl</c:v>
                </c:pt>
                <c:pt idx="10">
                  <c:v>Proof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725</c:v>
                </c:pt>
                <c:pt idx="1">
                  <c:v>833</c:v>
                </c:pt>
                <c:pt idx="2">
                  <c:v>7690</c:v>
                </c:pt>
                <c:pt idx="4">
                  <c:v>126</c:v>
                </c:pt>
                <c:pt idx="5">
                  <c:v>2941</c:v>
                </c:pt>
                <c:pt idx="6">
                  <c:v>12116</c:v>
                </c:pt>
                <c:pt idx="8">
                  <c:v>76</c:v>
                </c:pt>
                <c:pt idx="9">
                  <c:v>1340</c:v>
                </c:pt>
                <c:pt idx="10">
                  <c:v>7661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D0-46F3-9513-11BD41CDE5A3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Liveness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Spec</c:v>
                </c:pt>
                <c:pt idx="1">
                  <c:v>Impl</c:v>
                </c:pt>
                <c:pt idx="2">
                  <c:v>Proof</c:v>
                </c:pt>
                <c:pt idx="4">
                  <c:v>Spec</c:v>
                </c:pt>
                <c:pt idx="5">
                  <c:v>Impl</c:v>
                </c:pt>
                <c:pt idx="6">
                  <c:v>Proof</c:v>
                </c:pt>
                <c:pt idx="8">
                  <c:v>Spec</c:v>
                </c:pt>
                <c:pt idx="9">
                  <c:v>Impl</c:v>
                </c:pt>
                <c:pt idx="10">
                  <c:v>Proof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208</c:v>
                </c:pt>
                <c:pt idx="2">
                  <c:v>1824</c:v>
                </c:pt>
                <c:pt idx="4">
                  <c:v>167</c:v>
                </c:pt>
                <c:pt idx="6">
                  <c:v>7869</c:v>
                </c:pt>
                <c:pt idx="8">
                  <c:v>98</c:v>
                </c:pt>
                <c:pt idx="10">
                  <c:v>2093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D0-46F3-9513-11BD41CDE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7176800"/>
        <c:axId val="797185032"/>
      </c:barChart>
      <c:catAx>
        <c:axId val="79717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97185032"/>
        <c:crosses val="autoZero"/>
        <c:auto val="1"/>
        <c:lblAlgn val="ctr"/>
        <c:lblOffset val="100"/>
        <c:noMultiLvlLbl val="0"/>
      </c:catAx>
      <c:valAx>
        <c:axId val="797185032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 smtClean="0"/>
                  <a:t>Lines</a:t>
                </a:r>
              </a:p>
              <a:p>
                <a:pPr>
                  <a:defRPr/>
                </a:pPr>
                <a:r>
                  <a:rPr lang="en-US" dirty="0" smtClean="0"/>
                  <a:t>of</a:t>
                </a:r>
              </a:p>
              <a:p>
                <a:pPr>
                  <a:defRPr/>
                </a:pPr>
                <a:r>
                  <a:rPr lang="en-US" dirty="0" smtClean="0"/>
                  <a:t>code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9717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7913273866863"/>
          <c:y val="8.8611746631353142E-2"/>
          <c:w val="0.18461954875832828"/>
          <c:h val="0.22687504226409508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Sheet1!$I$6</c:f>
              <c:strCache>
                <c:ptCount val="1"/>
                <c:pt idx="0">
                  <c:v>IronRSL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Sheet1!$J$5:$K$5</c:f>
              <c:strCache>
                <c:ptCount val="2"/>
                <c:pt idx="0">
                  <c:v>With batching</c:v>
                </c:pt>
                <c:pt idx="1">
                  <c:v>Without batching</c:v>
                </c:pt>
              </c:strCache>
            </c:strRef>
          </c:cat>
          <c:val>
            <c:numRef>
              <c:f>Sheet1!$J$6:$K$6</c:f>
              <c:numCache>
                <c:formatCode>General</c:formatCode>
                <c:ptCount val="2"/>
                <c:pt idx="0">
                  <c:v>18229.7</c:v>
                </c:pt>
                <c:pt idx="1">
                  <c:v>3681.7669999999998</c:v>
                </c:pt>
              </c:numCache>
            </c:numRef>
          </c:val>
        </c:ser>
        <c:ser>
          <c:idx val="1"/>
          <c:order val="1"/>
          <c:tx>
            <c:strRef>
              <c:f>Sheet1!$I$7</c:f>
              <c:strCache>
                <c:ptCount val="1"/>
                <c:pt idx="0">
                  <c:v>Baseline (EPaxos's Multipaxos)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Sheet1!$J$5:$K$5</c:f>
              <c:strCache>
                <c:ptCount val="2"/>
                <c:pt idx="0">
                  <c:v>With batching</c:v>
                </c:pt>
                <c:pt idx="1">
                  <c:v>Without batching</c:v>
                </c:pt>
              </c:strCache>
            </c:strRef>
          </c:cat>
          <c:val>
            <c:numRef>
              <c:f>Sheet1!$J$7:$K$7</c:f>
              <c:numCache>
                <c:formatCode>General</c:formatCode>
                <c:ptCount val="2"/>
                <c:pt idx="0">
                  <c:v>40529</c:v>
                </c:pt>
                <c:pt idx="1">
                  <c:v>8663.8670000000002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197576"/>
        <c:axId val="797188952"/>
      </c:barChart>
      <c:catAx>
        <c:axId val="79719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97188952"/>
        <c:crosses val="autoZero"/>
        <c:auto val="1"/>
        <c:lblAlgn val="ctr"/>
        <c:lblOffset val="100"/>
        <c:noMultiLvlLbl val="0"/>
      </c:catAx>
      <c:valAx>
        <c:axId val="797188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Maximum</a:t>
                </a:r>
              </a:p>
              <a:p>
                <a:pPr>
                  <a:defRPr/>
                </a:pPr>
                <a:r>
                  <a:rPr lang="en-US"/>
                  <a:t>throughput</a:t>
                </a:r>
              </a:p>
              <a:p>
                <a:pPr>
                  <a:defRPr/>
                </a:pPr>
                <a:r>
                  <a:rPr lang="en-US"/>
                  <a:t>(req/s)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97197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673098554988314"/>
          <c:y val="2.6785714285714284E-2"/>
          <c:w val="0.64097011911972546"/>
          <c:h val="7.006749156355456E-2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IronKV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128 B</c:v>
                </c:pt>
                <c:pt idx="1">
                  <c:v>1 KB</c:v>
                </c:pt>
                <c:pt idx="2">
                  <c:v>8 KB</c:v>
                </c:pt>
                <c:pt idx="4">
                  <c:v>128 B</c:v>
                </c:pt>
                <c:pt idx="5">
                  <c:v>1 KB</c:v>
                </c:pt>
                <c:pt idx="6">
                  <c:v>8 KB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28847.733</c:v>
                </c:pt>
                <c:pt idx="1">
                  <c:v>22732.799999999999</c:v>
                </c:pt>
                <c:pt idx="2">
                  <c:v>18891.933000000001</c:v>
                </c:pt>
                <c:pt idx="4">
                  <c:v>23674.1</c:v>
                </c:pt>
                <c:pt idx="5">
                  <c:v>20007.332999999999</c:v>
                </c:pt>
                <c:pt idx="6">
                  <c:v>8259.9670000000006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Redis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128 B</c:v>
                </c:pt>
                <c:pt idx="1">
                  <c:v>1 KB</c:v>
                </c:pt>
                <c:pt idx="2">
                  <c:v>8 KB</c:v>
                </c:pt>
                <c:pt idx="4">
                  <c:v>128 B</c:v>
                </c:pt>
                <c:pt idx="5">
                  <c:v>1 KB</c:v>
                </c:pt>
                <c:pt idx="6">
                  <c:v>8 KB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38269.699999999997</c:v>
                </c:pt>
                <c:pt idx="1">
                  <c:v>35925.233</c:v>
                </c:pt>
                <c:pt idx="2">
                  <c:v>29601.267</c:v>
                </c:pt>
                <c:pt idx="4">
                  <c:v>37792.832999999999</c:v>
                </c:pt>
                <c:pt idx="5">
                  <c:v>36846.167000000001</c:v>
                </c:pt>
                <c:pt idx="6">
                  <c:v>30643.733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190912"/>
        <c:axId val="797187776"/>
      </c:barChart>
      <c:catAx>
        <c:axId val="797190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dirty="0"/>
                  <a:t>Value</a:t>
                </a:r>
                <a:r>
                  <a:rPr lang="en-US" sz="1800" baseline="0" dirty="0"/>
                  <a:t> size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97187776"/>
        <c:crosses val="autoZero"/>
        <c:auto val="1"/>
        <c:lblAlgn val="ctr"/>
        <c:lblOffset val="100"/>
        <c:noMultiLvlLbl val="0"/>
      </c:catAx>
      <c:valAx>
        <c:axId val="797187776"/>
        <c:scaling>
          <c:orientation val="minMax"/>
          <c:max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dirty="0" smtClean="0"/>
                  <a:t>Throughput</a:t>
                </a:r>
              </a:p>
              <a:p>
                <a:pPr>
                  <a:defRPr/>
                </a:pPr>
                <a:r>
                  <a:rPr lang="en-US" sz="1600" dirty="0" smtClean="0"/>
                  <a:t>(</a:t>
                </a:r>
                <a:r>
                  <a:rPr lang="en-US" sz="1600" dirty="0" err="1" smtClean="0"/>
                  <a:t>req</a:t>
                </a:r>
                <a:r>
                  <a:rPr lang="en-US" sz="1600" dirty="0" smtClean="0"/>
                  <a:t>/s</a:t>
                </a:r>
                <a:r>
                  <a:rPr lang="en-US" sz="1600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9719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IronKV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128 B</c:v>
                </c:pt>
                <c:pt idx="1">
                  <c:v>1 KB</c:v>
                </c:pt>
                <c:pt idx="2">
                  <c:v>8 KB</c:v>
                </c:pt>
                <c:pt idx="4">
                  <c:v>128 B</c:v>
                </c:pt>
                <c:pt idx="5">
                  <c:v>1 KB</c:v>
                </c:pt>
                <c:pt idx="6">
                  <c:v>8 KB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28847.733</c:v>
                </c:pt>
                <c:pt idx="1">
                  <c:v>22732.799999999999</c:v>
                </c:pt>
                <c:pt idx="2">
                  <c:v>18891.933000000001</c:v>
                </c:pt>
                <c:pt idx="4">
                  <c:v>23674.1</c:v>
                </c:pt>
                <c:pt idx="5">
                  <c:v>20007.332999999999</c:v>
                </c:pt>
                <c:pt idx="6">
                  <c:v>8259.9670000000006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Redis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128 B</c:v>
                </c:pt>
                <c:pt idx="1">
                  <c:v>1 KB</c:v>
                </c:pt>
                <c:pt idx="2">
                  <c:v>8 KB</c:v>
                </c:pt>
                <c:pt idx="4">
                  <c:v>128 B</c:v>
                </c:pt>
                <c:pt idx="5">
                  <c:v>1 KB</c:v>
                </c:pt>
                <c:pt idx="6">
                  <c:v>8 KB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38269.699999999997</c:v>
                </c:pt>
                <c:pt idx="1">
                  <c:v>35925.233</c:v>
                </c:pt>
                <c:pt idx="2">
                  <c:v>29601.267</c:v>
                </c:pt>
                <c:pt idx="4">
                  <c:v>37792.832999999999</c:v>
                </c:pt>
                <c:pt idx="5">
                  <c:v>36846.167000000001</c:v>
                </c:pt>
                <c:pt idx="6">
                  <c:v>30643.733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165824"/>
        <c:axId val="797173272"/>
      </c:barChart>
      <c:catAx>
        <c:axId val="797165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7173272"/>
        <c:crosses val="autoZero"/>
        <c:auto val="1"/>
        <c:lblAlgn val="ctr"/>
        <c:lblOffset val="100"/>
        <c:noMultiLvlLbl val="0"/>
      </c:catAx>
      <c:valAx>
        <c:axId val="797173272"/>
        <c:scaling>
          <c:orientation val="minMax"/>
          <c:max val="40000"/>
        </c:scaling>
        <c:delete val="1"/>
        <c:axPos val="l"/>
        <c:numFmt formatCode="General" sourceLinked="1"/>
        <c:majorTickMark val="none"/>
        <c:minorTickMark val="none"/>
        <c:tickLblPos val="nextTo"/>
        <c:crossAx val="79716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16693681323407"/>
          <c:y val="3.8283031172033494E-3"/>
          <c:w val="0.71916976724063342"/>
          <c:h val="0.74449927526459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Sheet1!$I$6</c:f>
              <c:strCache>
                <c:ptCount val="1"/>
                <c:pt idx="0">
                  <c:v>IronRSL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Sheet1!$J$5:$K$5</c:f>
              <c:strCache>
                <c:ptCount val="2"/>
                <c:pt idx="0">
                  <c:v>With batching</c:v>
                </c:pt>
                <c:pt idx="1">
                  <c:v>Without batching</c:v>
                </c:pt>
              </c:strCache>
            </c:strRef>
          </c:cat>
          <c:val>
            <c:numRef>
              <c:f>Sheet1!$J$6:$K$6</c:f>
              <c:numCache>
                <c:formatCode>General</c:formatCode>
                <c:ptCount val="2"/>
                <c:pt idx="0">
                  <c:v>18229.7</c:v>
                </c:pt>
                <c:pt idx="1">
                  <c:v>3681.7669999999998</c:v>
                </c:pt>
              </c:numCache>
            </c:numRef>
          </c:val>
        </c:ser>
        <c:ser>
          <c:idx val="1"/>
          <c:order val="1"/>
          <c:tx>
            <c:strRef>
              <c:f>Sheet1!$I$7</c:f>
              <c:strCache>
                <c:ptCount val="1"/>
                <c:pt idx="0">
                  <c:v>Baseline (EPaxos's Multipaxos)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Sheet1!$J$5:$K$5</c:f>
              <c:strCache>
                <c:ptCount val="2"/>
                <c:pt idx="0">
                  <c:v>With batching</c:v>
                </c:pt>
                <c:pt idx="1">
                  <c:v>Without batching</c:v>
                </c:pt>
              </c:strCache>
            </c:strRef>
          </c:cat>
          <c:val>
            <c:numRef>
              <c:f>Sheet1!$J$7:$K$7</c:f>
              <c:numCache>
                <c:formatCode>General</c:formatCode>
                <c:ptCount val="2"/>
                <c:pt idx="0">
                  <c:v>40529</c:v>
                </c:pt>
                <c:pt idx="1">
                  <c:v>8663.8670000000002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170528"/>
        <c:axId val="797166216"/>
      </c:barChart>
      <c:catAx>
        <c:axId val="797170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7166216"/>
        <c:crosses val="autoZero"/>
        <c:auto val="1"/>
        <c:lblAlgn val="ctr"/>
        <c:lblOffset val="100"/>
        <c:noMultiLvlLbl val="0"/>
      </c:catAx>
      <c:valAx>
        <c:axId val="797166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717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IronKV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128 B</c:v>
                </c:pt>
                <c:pt idx="1">
                  <c:v>1 KB</c:v>
                </c:pt>
                <c:pt idx="2">
                  <c:v>8 KB</c:v>
                </c:pt>
                <c:pt idx="4">
                  <c:v>128 B</c:v>
                </c:pt>
                <c:pt idx="5">
                  <c:v>1 KB</c:v>
                </c:pt>
                <c:pt idx="6">
                  <c:v>8 KB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28847.733</c:v>
                </c:pt>
                <c:pt idx="1">
                  <c:v>22732.799999999999</c:v>
                </c:pt>
                <c:pt idx="2">
                  <c:v>18891.933000000001</c:v>
                </c:pt>
                <c:pt idx="4">
                  <c:v>23674.1</c:v>
                </c:pt>
                <c:pt idx="5">
                  <c:v>20007.332999999999</c:v>
                </c:pt>
                <c:pt idx="6">
                  <c:v>8259.9670000000006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Redis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128 B</c:v>
                </c:pt>
                <c:pt idx="1">
                  <c:v>1 KB</c:v>
                </c:pt>
                <c:pt idx="2">
                  <c:v>8 KB</c:v>
                </c:pt>
                <c:pt idx="4">
                  <c:v>128 B</c:v>
                </c:pt>
                <c:pt idx="5">
                  <c:v>1 KB</c:v>
                </c:pt>
                <c:pt idx="6">
                  <c:v>8 KB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38269.699999999997</c:v>
                </c:pt>
                <c:pt idx="1">
                  <c:v>35925.233</c:v>
                </c:pt>
                <c:pt idx="2">
                  <c:v>29601.267</c:v>
                </c:pt>
                <c:pt idx="4">
                  <c:v>37792.832999999999</c:v>
                </c:pt>
                <c:pt idx="5">
                  <c:v>36846.167000000001</c:v>
                </c:pt>
                <c:pt idx="6">
                  <c:v>30643.733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163864"/>
        <c:axId val="797167000"/>
      </c:barChart>
      <c:catAx>
        <c:axId val="797163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7167000"/>
        <c:crosses val="autoZero"/>
        <c:auto val="1"/>
        <c:lblAlgn val="ctr"/>
        <c:lblOffset val="100"/>
        <c:noMultiLvlLbl val="0"/>
      </c:catAx>
      <c:valAx>
        <c:axId val="797167000"/>
        <c:scaling>
          <c:orientation val="minMax"/>
          <c:max val="40000"/>
        </c:scaling>
        <c:delete val="1"/>
        <c:axPos val="l"/>
        <c:numFmt formatCode="General" sourceLinked="1"/>
        <c:majorTickMark val="none"/>
        <c:minorTickMark val="none"/>
        <c:tickLblPos val="nextTo"/>
        <c:crossAx val="797163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16693681323407"/>
          <c:y val="3.8283031172033494E-3"/>
          <c:w val="0.71916976724063342"/>
          <c:h val="0.74449927526459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Sheet1!$I$6</c:f>
              <c:strCache>
                <c:ptCount val="1"/>
                <c:pt idx="0">
                  <c:v>IronRSL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Sheet1!$J$5:$K$5</c:f>
              <c:strCache>
                <c:ptCount val="2"/>
                <c:pt idx="0">
                  <c:v>With batching</c:v>
                </c:pt>
                <c:pt idx="1">
                  <c:v>Without batching</c:v>
                </c:pt>
              </c:strCache>
            </c:strRef>
          </c:cat>
          <c:val>
            <c:numRef>
              <c:f>Sheet1!$J$6:$K$6</c:f>
              <c:numCache>
                <c:formatCode>General</c:formatCode>
                <c:ptCount val="2"/>
                <c:pt idx="0">
                  <c:v>18229.7</c:v>
                </c:pt>
                <c:pt idx="1">
                  <c:v>3681.7669999999998</c:v>
                </c:pt>
              </c:numCache>
            </c:numRef>
          </c:val>
        </c:ser>
        <c:ser>
          <c:idx val="1"/>
          <c:order val="1"/>
          <c:tx>
            <c:strRef>
              <c:f>Sheet1!$I$7</c:f>
              <c:strCache>
                <c:ptCount val="1"/>
                <c:pt idx="0">
                  <c:v>Baseline (EPaxos's Multipaxos)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Sheet1!$J$5:$K$5</c:f>
              <c:strCache>
                <c:ptCount val="2"/>
                <c:pt idx="0">
                  <c:v>With batching</c:v>
                </c:pt>
                <c:pt idx="1">
                  <c:v>Without batching</c:v>
                </c:pt>
              </c:strCache>
            </c:strRef>
          </c:cat>
          <c:val>
            <c:numRef>
              <c:f>Sheet1!$J$7:$K$7</c:f>
              <c:numCache>
                <c:formatCode>General</c:formatCode>
                <c:ptCount val="2"/>
                <c:pt idx="0">
                  <c:v>40529</c:v>
                </c:pt>
                <c:pt idx="1">
                  <c:v>8663.8670000000002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167392"/>
        <c:axId val="797164648"/>
      </c:barChart>
      <c:catAx>
        <c:axId val="797167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7164648"/>
        <c:crosses val="autoZero"/>
        <c:auto val="1"/>
        <c:lblAlgn val="ctr"/>
        <c:lblOffset val="100"/>
        <c:noMultiLvlLbl val="0"/>
      </c:catAx>
      <c:valAx>
        <c:axId val="797164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716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IronKV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128 B</c:v>
                </c:pt>
                <c:pt idx="1">
                  <c:v>1 KB</c:v>
                </c:pt>
                <c:pt idx="2">
                  <c:v>8 KB</c:v>
                </c:pt>
                <c:pt idx="4">
                  <c:v>128 B</c:v>
                </c:pt>
                <c:pt idx="5">
                  <c:v>1 KB</c:v>
                </c:pt>
                <c:pt idx="6">
                  <c:v>8 KB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28847.733</c:v>
                </c:pt>
                <c:pt idx="1">
                  <c:v>22732.799999999999</c:v>
                </c:pt>
                <c:pt idx="2">
                  <c:v>18891.933000000001</c:v>
                </c:pt>
                <c:pt idx="4">
                  <c:v>23674.1</c:v>
                </c:pt>
                <c:pt idx="5">
                  <c:v>20007.332999999999</c:v>
                </c:pt>
                <c:pt idx="6">
                  <c:v>8259.9670000000006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Redis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128 B</c:v>
                </c:pt>
                <c:pt idx="1">
                  <c:v>1 KB</c:v>
                </c:pt>
                <c:pt idx="2">
                  <c:v>8 KB</c:v>
                </c:pt>
                <c:pt idx="4">
                  <c:v>128 B</c:v>
                </c:pt>
                <c:pt idx="5">
                  <c:v>1 KB</c:v>
                </c:pt>
                <c:pt idx="6">
                  <c:v>8 KB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38269.699999999997</c:v>
                </c:pt>
                <c:pt idx="1">
                  <c:v>35925.233</c:v>
                </c:pt>
                <c:pt idx="2">
                  <c:v>29601.267</c:v>
                </c:pt>
                <c:pt idx="4">
                  <c:v>37792.832999999999</c:v>
                </c:pt>
                <c:pt idx="5">
                  <c:v>36846.167000000001</c:v>
                </c:pt>
                <c:pt idx="6">
                  <c:v>30643.733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168176"/>
        <c:axId val="797168568"/>
      </c:barChart>
      <c:catAx>
        <c:axId val="797168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7168568"/>
        <c:crosses val="autoZero"/>
        <c:auto val="1"/>
        <c:lblAlgn val="ctr"/>
        <c:lblOffset val="100"/>
        <c:noMultiLvlLbl val="0"/>
      </c:catAx>
      <c:valAx>
        <c:axId val="797168568"/>
        <c:scaling>
          <c:orientation val="minMax"/>
          <c:max val="40000"/>
        </c:scaling>
        <c:delete val="1"/>
        <c:axPos val="l"/>
        <c:numFmt formatCode="General" sourceLinked="1"/>
        <c:majorTickMark val="none"/>
        <c:minorTickMark val="none"/>
        <c:tickLblPos val="nextTo"/>
        <c:crossAx val="79716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16693681323407"/>
          <c:y val="3.8283031172033494E-3"/>
          <c:w val="0.71916976724063342"/>
          <c:h val="0.74449927526459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Sheet1!$I$6</c:f>
              <c:strCache>
                <c:ptCount val="1"/>
                <c:pt idx="0">
                  <c:v>IronRSL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Sheet1!$J$5:$K$5</c:f>
              <c:strCache>
                <c:ptCount val="2"/>
                <c:pt idx="0">
                  <c:v>With batching</c:v>
                </c:pt>
                <c:pt idx="1">
                  <c:v>Without batching</c:v>
                </c:pt>
              </c:strCache>
            </c:strRef>
          </c:cat>
          <c:val>
            <c:numRef>
              <c:f>Sheet1!$J$6:$K$6</c:f>
              <c:numCache>
                <c:formatCode>General</c:formatCode>
                <c:ptCount val="2"/>
                <c:pt idx="0">
                  <c:v>18229.7</c:v>
                </c:pt>
                <c:pt idx="1">
                  <c:v>3681.7669999999998</c:v>
                </c:pt>
              </c:numCache>
            </c:numRef>
          </c:val>
        </c:ser>
        <c:ser>
          <c:idx val="1"/>
          <c:order val="1"/>
          <c:tx>
            <c:strRef>
              <c:f>Sheet1!$I$7</c:f>
              <c:strCache>
                <c:ptCount val="1"/>
                <c:pt idx="0">
                  <c:v>Baseline (EPaxos's Multipaxos)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Sheet1!$J$5:$K$5</c:f>
              <c:strCache>
                <c:ptCount val="2"/>
                <c:pt idx="0">
                  <c:v>With batching</c:v>
                </c:pt>
                <c:pt idx="1">
                  <c:v>Without batching</c:v>
                </c:pt>
              </c:strCache>
            </c:strRef>
          </c:cat>
          <c:val>
            <c:numRef>
              <c:f>Sheet1!$J$7:$K$7</c:f>
              <c:numCache>
                <c:formatCode>General</c:formatCode>
                <c:ptCount val="2"/>
                <c:pt idx="0">
                  <c:v>40529</c:v>
                </c:pt>
                <c:pt idx="1">
                  <c:v>8663.8670000000002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170136"/>
        <c:axId val="797170920"/>
      </c:barChart>
      <c:catAx>
        <c:axId val="797170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7170920"/>
        <c:crosses val="autoZero"/>
        <c:auto val="1"/>
        <c:lblAlgn val="ctr"/>
        <c:lblOffset val="100"/>
        <c:noMultiLvlLbl val="0"/>
      </c:catAx>
      <c:valAx>
        <c:axId val="797170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7170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IronKV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128 B</c:v>
                </c:pt>
                <c:pt idx="1">
                  <c:v>1 KB</c:v>
                </c:pt>
                <c:pt idx="2">
                  <c:v>8 KB</c:v>
                </c:pt>
                <c:pt idx="4">
                  <c:v>128 B</c:v>
                </c:pt>
                <c:pt idx="5">
                  <c:v>1 KB</c:v>
                </c:pt>
                <c:pt idx="6">
                  <c:v>8 KB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28847.733</c:v>
                </c:pt>
                <c:pt idx="1">
                  <c:v>22732.799999999999</c:v>
                </c:pt>
                <c:pt idx="2">
                  <c:v>18891.933000000001</c:v>
                </c:pt>
                <c:pt idx="4">
                  <c:v>23674.1</c:v>
                </c:pt>
                <c:pt idx="5">
                  <c:v>20007.332999999999</c:v>
                </c:pt>
                <c:pt idx="6">
                  <c:v>8259.9670000000006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Redis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128 B</c:v>
                </c:pt>
                <c:pt idx="1">
                  <c:v>1 KB</c:v>
                </c:pt>
                <c:pt idx="2">
                  <c:v>8 KB</c:v>
                </c:pt>
                <c:pt idx="4">
                  <c:v>128 B</c:v>
                </c:pt>
                <c:pt idx="5">
                  <c:v>1 KB</c:v>
                </c:pt>
                <c:pt idx="6">
                  <c:v>8 KB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38269.699999999997</c:v>
                </c:pt>
                <c:pt idx="1">
                  <c:v>35925.233</c:v>
                </c:pt>
                <c:pt idx="2">
                  <c:v>29601.267</c:v>
                </c:pt>
                <c:pt idx="4">
                  <c:v>37792.832999999999</c:v>
                </c:pt>
                <c:pt idx="5">
                  <c:v>36846.167000000001</c:v>
                </c:pt>
                <c:pt idx="6">
                  <c:v>30643.733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174056"/>
        <c:axId val="797183464"/>
      </c:barChart>
      <c:catAx>
        <c:axId val="797174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7183464"/>
        <c:crosses val="autoZero"/>
        <c:auto val="1"/>
        <c:lblAlgn val="ctr"/>
        <c:lblOffset val="100"/>
        <c:noMultiLvlLbl val="0"/>
      </c:catAx>
      <c:valAx>
        <c:axId val="797183464"/>
        <c:scaling>
          <c:orientation val="minMax"/>
          <c:max val="40000"/>
        </c:scaling>
        <c:delete val="1"/>
        <c:axPos val="l"/>
        <c:numFmt formatCode="General" sourceLinked="1"/>
        <c:majorTickMark val="none"/>
        <c:minorTickMark val="none"/>
        <c:tickLblPos val="nextTo"/>
        <c:crossAx val="797174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16693681323407"/>
          <c:y val="3.8283031172033494E-3"/>
          <c:w val="0.71916976724063342"/>
          <c:h val="0.74449927526459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Sheet1!$I$6</c:f>
              <c:strCache>
                <c:ptCount val="1"/>
                <c:pt idx="0">
                  <c:v>IronRSL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Sheet1!$J$5:$K$5</c:f>
              <c:strCache>
                <c:ptCount val="2"/>
                <c:pt idx="0">
                  <c:v>With batching</c:v>
                </c:pt>
                <c:pt idx="1">
                  <c:v>Without batching</c:v>
                </c:pt>
              </c:strCache>
            </c:strRef>
          </c:cat>
          <c:val>
            <c:numRef>
              <c:f>Sheet1!$J$6:$K$6</c:f>
              <c:numCache>
                <c:formatCode>General</c:formatCode>
                <c:ptCount val="2"/>
                <c:pt idx="0">
                  <c:v>18229.7</c:v>
                </c:pt>
                <c:pt idx="1">
                  <c:v>3681.7669999999998</c:v>
                </c:pt>
              </c:numCache>
            </c:numRef>
          </c:val>
        </c:ser>
        <c:ser>
          <c:idx val="1"/>
          <c:order val="1"/>
          <c:tx>
            <c:strRef>
              <c:f>Sheet1!$I$7</c:f>
              <c:strCache>
                <c:ptCount val="1"/>
                <c:pt idx="0">
                  <c:v>Baseline (EPaxos's Multipaxos)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Sheet1!$J$5:$K$5</c:f>
              <c:strCache>
                <c:ptCount val="2"/>
                <c:pt idx="0">
                  <c:v>With batching</c:v>
                </c:pt>
                <c:pt idx="1">
                  <c:v>Without batching</c:v>
                </c:pt>
              </c:strCache>
            </c:strRef>
          </c:cat>
          <c:val>
            <c:numRef>
              <c:f>Sheet1!$J$7:$K$7</c:f>
              <c:numCache>
                <c:formatCode>General</c:formatCode>
                <c:ptCount val="2"/>
                <c:pt idx="0">
                  <c:v>40529</c:v>
                </c:pt>
                <c:pt idx="1">
                  <c:v>8663.8670000000002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181112"/>
        <c:axId val="797175624"/>
      </c:barChart>
      <c:catAx>
        <c:axId val="797181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7175624"/>
        <c:crosses val="autoZero"/>
        <c:auto val="1"/>
        <c:lblAlgn val="ctr"/>
        <c:lblOffset val="100"/>
        <c:noMultiLvlLbl val="0"/>
      </c:catAx>
      <c:valAx>
        <c:axId val="797175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7181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2A8C0-E891-4533-9843-AA9AB49D750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B2241-C892-40E1-920E-6B936CF1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2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43853-0092-4027-A693-F30C08815FC1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A5B87-607C-4943-88E9-30ED9315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A5B87-607C-4943-88E9-30ED9315F7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5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IronFleet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IronFleet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IronFleet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IronFleet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IronFleet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Jay Lorch, Microsoft Research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IronFleet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72495"/>
            <a:ext cx="8610600" cy="2232025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IronFleet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Proving Practical Distributed Systems Correct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88" y="5677405"/>
            <a:ext cx="2891424" cy="353048"/>
          </a:xfrm>
          <a:prstGeom prst="rect">
            <a:avLst/>
          </a:prstGeom>
        </p:spPr>
      </p:pic>
      <p:pic>
        <p:nvPicPr>
          <p:cNvPr id="1026" name="Picture 2" descr="Microsoft's IronFleet project t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60" y="2133600"/>
            <a:ext cx="52387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3501" y="5003860"/>
            <a:ext cx="647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 </a:t>
            </a:r>
            <a:r>
              <a:rPr lang="en-US" dirty="0" smtClean="0"/>
              <a:t>Hawblitzel    Jon Howell    Manos Kapritsos    </a:t>
            </a:r>
            <a:r>
              <a:rPr lang="en-US" dirty="0" smtClean="0">
                <a:solidFill>
                  <a:srgbClr val="FF0000"/>
                </a:solidFill>
              </a:rPr>
              <a:t>Jacob </a:t>
            </a:r>
            <a:r>
              <a:rPr lang="en-US" dirty="0">
                <a:solidFill>
                  <a:srgbClr val="FF0000"/>
                </a:solidFill>
              </a:rPr>
              <a:t>R. </a:t>
            </a:r>
            <a:r>
              <a:rPr lang="en-US" dirty="0" smtClean="0">
                <a:solidFill>
                  <a:srgbClr val="FF0000"/>
                </a:solidFill>
              </a:rPr>
              <a:t>Lorch</a:t>
            </a:r>
            <a:endParaRPr lang="en-US" dirty="0" smtClean="0"/>
          </a:p>
          <a:p>
            <a:pPr algn="ctr"/>
            <a:r>
              <a:rPr lang="en-US" dirty="0" smtClean="0"/>
              <a:t>Bryan Parno    Michael </a:t>
            </a:r>
            <a:r>
              <a:rPr lang="en-US" dirty="0"/>
              <a:t>L. </a:t>
            </a:r>
            <a:r>
              <a:rPr lang="en-US" dirty="0" smtClean="0"/>
              <a:t>Roberts    Srinath Setty    Brian </a:t>
            </a:r>
            <a:r>
              <a:rPr lang="en-US" dirty="0"/>
              <a:t>Zill</a:t>
            </a:r>
          </a:p>
        </p:txBody>
      </p:sp>
    </p:spTree>
    <p:extLst>
      <p:ext uri="{BB962C8B-B14F-4D97-AF65-F5344CB8AC3E}">
        <p14:creationId xmlns:p14="http://schemas.microsoft.com/office/powerpoint/2010/main" val="17830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Running example:  </a:t>
            </a:r>
            <a:r>
              <a:rPr lang="en-US" dirty="0" err="1" smtClean="0"/>
              <a:t>IronRSL</a:t>
            </a:r>
            <a:r>
              <a:rPr lang="en-US" dirty="0" smtClean="0"/>
              <a:t> replicated state library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29059" y="2020144"/>
            <a:ext cx="1723955" cy="1474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err="1" smtClean="0">
                <a:solidFill>
                  <a:schemeClr val="tx1"/>
                </a:solidFill>
              </a:rPr>
              <a:t>Paxos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114" descr="3d1itaj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1604963" cy="12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824163" y="2475650"/>
            <a:ext cx="739775" cy="552450"/>
            <a:chOff x="501650" y="3417888"/>
            <a:chExt cx="739775" cy="552450"/>
          </a:xfrm>
        </p:grpSpPr>
        <p:pic>
          <p:nvPicPr>
            <p:cNvPr id="10" name="Picture 97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50" y="3429000"/>
              <a:ext cx="690563" cy="54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98"/>
            <p:cNvSpPr txBox="1">
              <a:spLocks noChangeArrowheads="1"/>
            </p:cNvSpPr>
            <p:nvPr/>
          </p:nvSpPr>
          <p:spPr bwMode="auto">
            <a:xfrm>
              <a:off x="873125" y="3417888"/>
              <a:ext cx="368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76264" y="2209800"/>
            <a:ext cx="731838" cy="552450"/>
            <a:chOff x="3305175" y="3417888"/>
            <a:chExt cx="731838" cy="552450"/>
          </a:xfrm>
        </p:grpSpPr>
        <p:pic>
          <p:nvPicPr>
            <p:cNvPr id="13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175" y="3429000"/>
              <a:ext cx="690563" cy="54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15"/>
            <p:cNvSpPr txBox="1">
              <a:spLocks noChangeArrowheads="1"/>
            </p:cNvSpPr>
            <p:nvPr/>
          </p:nvSpPr>
          <p:spPr bwMode="auto">
            <a:xfrm>
              <a:off x="3683000" y="3417888"/>
              <a:ext cx="354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B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63938" y="2895041"/>
            <a:ext cx="739775" cy="552450"/>
            <a:chOff x="6110288" y="3417888"/>
            <a:chExt cx="739775" cy="552450"/>
          </a:xfrm>
        </p:grpSpPr>
        <p:pic>
          <p:nvPicPr>
            <p:cNvPr id="16" name="Picture 131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288" y="3429000"/>
              <a:ext cx="690562" cy="54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132"/>
            <p:cNvSpPr txBox="1">
              <a:spLocks noChangeArrowheads="1"/>
            </p:cNvSpPr>
            <p:nvPr/>
          </p:nvSpPr>
          <p:spPr bwMode="auto">
            <a:xfrm>
              <a:off x="6481763" y="3417888"/>
              <a:ext cx="368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C</a:t>
              </a:r>
            </a:p>
          </p:txBody>
        </p:sp>
      </p:grpSp>
      <p:sp>
        <p:nvSpPr>
          <p:cNvPr id="18" name="Equal 17"/>
          <p:cNvSpPr/>
          <p:nvPr/>
        </p:nvSpPr>
        <p:spPr>
          <a:xfrm>
            <a:off x="4675187" y="2606675"/>
            <a:ext cx="585659" cy="375208"/>
          </a:xfrm>
          <a:prstGeom prst="mathEqual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Up-Down Arrow 18"/>
          <p:cNvSpPr/>
          <p:nvPr/>
        </p:nvSpPr>
        <p:spPr>
          <a:xfrm flipV="1">
            <a:off x="3853072" y="2601797"/>
            <a:ext cx="155079" cy="34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-Down Arrow 19"/>
          <p:cNvSpPr/>
          <p:nvPr/>
        </p:nvSpPr>
        <p:spPr>
          <a:xfrm rot="4031317" flipV="1">
            <a:off x="3515498" y="2294042"/>
            <a:ext cx="155079" cy="34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-Down Arrow 20"/>
          <p:cNvSpPr/>
          <p:nvPr/>
        </p:nvSpPr>
        <p:spPr>
          <a:xfrm rot="17568683">
            <a:off x="3471123" y="2827227"/>
            <a:ext cx="155079" cy="34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14" y="1971661"/>
            <a:ext cx="585150" cy="881166"/>
          </a:xfrm>
          <a:prstGeom prst="rect">
            <a:avLst/>
          </a:prstGeom>
        </p:spPr>
      </p:pic>
      <p:pic>
        <p:nvPicPr>
          <p:cNvPr id="23" name="Picture 41" descr="MacBookPr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74" t="19511" r="11749" b="16713"/>
          <a:stretch>
            <a:fillRect/>
          </a:stretch>
        </p:blipFill>
        <p:spPr bwMode="auto">
          <a:xfrm flipH="1">
            <a:off x="1916206" y="4401392"/>
            <a:ext cx="1600688" cy="1017136"/>
          </a:xfrm>
          <a:prstGeom prst="rect">
            <a:avLst/>
          </a:prstGeom>
          <a:noFill/>
        </p:spPr>
      </p:pic>
      <p:pic>
        <p:nvPicPr>
          <p:cNvPr id="24" name="Picture 23" descr="alice-happ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511" y="3602078"/>
            <a:ext cx="1816450" cy="1816450"/>
          </a:xfrm>
          <a:prstGeom prst="rect">
            <a:avLst/>
          </a:prstGeom>
        </p:spPr>
      </p:pic>
      <p:sp>
        <p:nvSpPr>
          <p:cNvPr id="25" name="Vertical Scroll 24"/>
          <p:cNvSpPr/>
          <p:nvPr/>
        </p:nvSpPr>
        <p:spPr>
          <a:xfrm>
            <a:off x="2670971" y="4128508"/>
            <a:ext cx="371475" cy="40491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Vertical Scroll 25"/>
          <p:cNvSpPr/>
          <p:nvPr/>
        </p:nvSpPr>
        <p:spPr>
          <a:xfrm>
            <a:off x="2670971" y="4091438"/>
            <a:ext cx="371475" cy="40491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Vertical Scroll 26"/>
          <p:cNvSpPr/>
          <p:nvPr/>
        </p:nvSpPr>
        <p:spPr>
          <a:xfrm>
            <a:off x="2688219" y="4091438"/>
            <a:ext cx="371475" cy="40491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Vertical Scroll 27"/>
          <p:cNvSpPr/>
          <p:nvPr/>
        </p:nvSpPr>
        <p:spPr>
          <a:xfrm>
            <a:off x="2670971" y="4165579"/>
            <a:ext cx="371475" cy="40491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Vertical Scroll 28"/>
          <p:cNvSpPr/>
          <p:nvPr/>
        </p:nvSpPr>
        <p:spPr>
          <a:xfrm>
            <a:off x="2670971" y="4128509"/>
            <a:ext cx="371475" cy="40491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Vertical Scroll 29"/>
          <p:cNvSpPr/>
          <p:nvPr/>
        </p:nvSpPr>
        <p:spPr>
          <a:xfrm>
            <a:off x="2688219" y="4128509"/>
            <a:ext cx="371475" cy="40491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Vertical Scroll 30"/>
          <p:cNvSpPr/>
          <p:nvPr/>
        </p:nvSpPr>
        <p:spPr>
          <a:xfrm>
            <a:off x="2670971" y="4165579"/>
            <a:ext cx="371475" cy="40491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Vertical Scroll 31"/>
          <p:cNvSpPr/>
          <p:nvPr/>
        </p:nvSpPr>
        <p:spPr>
          <a:xfrm>
            <a:off x="2670971" y="4128509"/>
            <a:ext cx="371475" cy="40491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Vertical Scroll 32"/>
          <p:cNvSpPr/>
          <p:nvPr/>
        </p:nvSpPr>
        <p:spPr>
          <a:xfrm>
            <a:off x="2688219" y="4128509"/>
            <a:ext cx="371475" cy="40491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Vertical Scroll 33"/>
          <p:cNvSpPr/>
          <p:nvPr/>
        </p:nvSpPr>
        <p:spPr>
          <a:xfrm>
            <a:off x="3669894" y="2511922"/>
            <a:ext cx="371475" cy="404915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408102" y="3894639"/>
            <a:ext cx="4069315" cy="79851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Safety property: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Equivalence to single machine</a:t>
            </a:r>
            <a:endParaRPr lang="en-US" sz="20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08102" y="4807395"/>
            <a:ext cx="4069315" cy="798512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Courier New" panose="02070309020205020404" pitchFamily="49" charset="0"/>
              </a:rPr>
              <a:t>Liveness property: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Courier New" panose="02070309020205020404" pitchFamily="49" charset="0"/>
              </a:rPr>
              <a:t>Clients eventually get replies</a:t>
            </a:r>
            <a:endParaRPr lang="en-US" sz="2000" b="1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03229 -0.21018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1050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0.11944 -0.2393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-1196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8611 -0.1625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03229 -0.2101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105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11944 -0.2393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-1196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08611 -0.1625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03229 -0.2101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1050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11944 -0.23935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-1196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08611 -0.1625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06996 0.24607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Specification approach:</a:t>
            </a:r>
            <a:br>
              <a:rPr lang="en-US" dirty="0" smtClean="0"/>
            </a:br>
            <a:r>
              <a:rPr lang="en-US" dirty="0" smtClean="0"/>
              <a:t>Rule out </a:t>
            </a:r>
            <a:r>
              <a:rPr lang="en-US" i="1" dirty="0" smtClean="0"/>
              <a:t>all</a:t>
            </a:r>
            <a:r>
              <a:rPr lang="en-US" dirty="0" smtClean="0"/>
              <a:t> bugs by construction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75477" y="2438959"/>
            <a:ext cx="3733800" cy="457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Race conditions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5477" y="1940690"/>
            <a:ext cx="3733800" cy="457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Invariant violations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75477" y="2937228"/>
            <a:ext cx="3733800" cy="457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Integer overflow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8200" y="2934330"/>
            <a:ext cx="3733800" cy="457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Deadlock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48200" y="3432633"/>
            <a:ext cx="3733800" cy="457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Livelock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648200" y="1937722"/>
            <a:ext cx="3733800" cy="457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Parsing errors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48200" y="2436026"/>
            <a:ext cx="3733800" cy="457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Marshalling errors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75477" y="3435496"/>
            <a:ext cx="3733800" cy="457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Buffer overflow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5400000">
            <a:off x="4340823" y="3812577"/>
            <a:ext cx="11176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...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387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0172" y="1661346"/>
            <a:ext cx="7543800" cy="38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0172" y="2058988"/>
            <a:ext cx="7543800" cy="190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Methodology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838026" y="3960938"/>
            <a:ext cx="5465946" cy="1191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Evaluation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829933" y="2531581"/>
            <a:ext cx="7290678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Methodology overview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2897200"/>
            <a:ext cx="2285523" cy="9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Two-level refinement</a:t>
            </a:r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1341073" y="3188099"/>
            <a:ext cx="1371600" cy="609599"/>
            <a:chOff x="730130" y="1385644"/>
            <a:chExt cx="7880470" cy="3682910"/>
          </a:xfrm>
        </p:grpSpPr>
        <p:grpSp>
          <p:nvGrpSpPr>
            <p:cNvPr id="16" name="Group 15"/>
            <p:cNvGrpSpPr/>
            <p:nvPr/>
          </p:nvGrpSpPr>
          <p:grpSpPr>
            <a:xfrm>
              <a:off x="730130" y="4049748"/>
              <a:ext cx="998933" cy="1018806"/>
              <a:chOff x="3680750" y="1246374"/>
              <a:chExt cx="1773803" cy="180909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680750" y="2003104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057160" y="1971738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862774" y="2658073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298461" y="1314595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999795" y="2626356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nut 21"/>
              <p:cNvSpPr/>
              <p:nvPr/>
            </p:nvSpPr>
            <p:spPr>
              <a:xfrm>
                <a:off x="4235942" y="1246374"/>
                <a:ext cx="510934" cy="526156"/>
              </a:xfrm>
              <a:prstGeom prst="donut">
                <a:avLst>
                  <a:gd name="adj" fmla="val 789"/>
                </a:avLst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Straight Arrow Connector 22"/>
              <p:cNvCxnSpPr>
                <a:stCxn id="17" idx="7"/>
                <a:endCxn id="20" idx="3"/>
              </p:cNvCxnSpPr>
              <p:nvPr/>
            </p:nvCxnSpPr>
            <p:spPr>
              <a:xfrm flipV="1">
                <a:off x="4019946" y="1653791"/>
                <a:ext cx="336712" cy="407510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4" name="Straight Arrow Connector 23"/>
              <p:cNvCxnSpPr>
                <a:stCxn id="20" idx="5"/>
                <a:endCxn id="18" idx="1"/>
              </p:cNvCxnSpPr>
              <p:nvPr/>
            </p:nvCxnSpPr>
            <p:spPr>
              <a:xfrm>
                <a:off x="4637657" y="1653791"/>
                <a:ext cx="477700" cy="376144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5" name="Straight Arrow Connector 24"/>
              <p:cNvCxnSpPr>
                <a:stCxn id="20" idx="4"/>
                <a:endCxn id="34" idx="0"/>
              </p:cNvCxnSpPr>
              <p:nvPr/>
            </p:nvCxnSpPr>
            <p:spPr>
              <a:xfrm>
                <a:off x="4497158" y="1711988"/>
                <a:ext cx="137479" cy="516975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6" name="Straight Arrow Connector 25"/>
              <p:cNvCxnSpPr>
                <a:stCxn id="20" idx="4"/>
                <a:endCxn id="19" idx="7"/>
              </p:cNvCxnSpPr>
              <p:nvPr/>
            </p:nvCxnSpPr>
            <p:spPr>
              <a:xfrm flipH="1">
                <a:off x="4201970" y="1711988"/>
                <a:ext cx="295188" cy="1004282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7" name="Straight Arrow Connector 26"/>
              <p:cNvCxnSpPr>
                <a:stCxn id="34" idx="3"/>
                <a:endCxn id="19" idx="6"/>
              </p:cNvCxnSpPr>
              <p:nvPr/>
            </p:nvCxnSpPr>
            <p:spPr>
              <a:xfrm flipH="1">
                <a:off x="4260167" y="2568159"/>
                <a:ext cx="233970" cy="288611"/>
              </a:xfrm>
              <a:prstGeom prst="straightConnector1">
                <a:avLst/>
              </a:prstGeom>
              <a:ln>
                <a:headEnd type="none"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8" name="Straight Arrow Connector 27"/>
              <p:cNvCxnSpPr>
                <a:stCxn id="19" idx="1"/>
                <a:endCxn id="17" idx="4"/>
              </p:cNvCxnSpPr>
              <p:nvPr/>
            </p:nvCxnSpPr>
            <p:spPr>
              <a:xfrm flipH="1" flipV="1">
                <a:off x="3879447" y="2400497"/>
                <a:ext cx="41524" cy="315773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4960855" y="1400112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>
                <a:stCxn id="20" idx="6"/>
                <a:endCxn id="29" idx="2"/>
              </p:cNvCxnSpPr>
              <p:nvPr/>
            </p:nvCxnSpPr>
            <p:spPr>
              <a:xfrm>
                <a:off x="4695854" y="1513292"/>
                <a:ext cx="265001" cy="85517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1" name="Straight Arrow Connector 30"/>
              <p:cNvCxnSpPr>
                <a:stCxn id="29" idx="4"/>
                <a:endCxn id="18" idx="0"/>
              </p:cNvCxnSpPr>
              <p:nvPr/>
            </p:nvCxnSpPr>
            <p:spPr>
              <a:xfrm>
                <a:off x="5159552" y="1797505"/>
                <a:ext cx="96305" cy="174233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2" name="Straight Arrow Connector 31"/>
              <p:cNvCxnSpPr>
                <a:stCxn id="18" idx="4"/>
                <a:endCxn id="21" idx="0"/>
              </p:cNvCxnSpPr>
              <p:nvPr/>
            </p:nvCxnSpPr>
            <p:spPr>
              <a:xfrm flipH="1">
                <a:off x="5198492" y="2369131"/>
                <a:ext cx="57365" cy="257225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3699300" y="1433434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435940" y="2228963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/>
              <p:cNvCxnSpPr>
                <a:endCxn id="21" idx="1"/>
              </p:cNvCxnSpPr>
              <p:nvPr/>
            </p:nvCxnSpPr>
            <p:spPr>
              <a:xfrm>
                <a:off x="4826307" y="2498633"/>
                <a:ext cx="231685" cy="185920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6" name="Straight Arrow Connector 35"/>
              <p:cNvCxnSpPr>
                <a:stCxn id="20" idx="2"/>
              </p:cNvCxnSpPr>
              <p:nvPr/>
            </p:nvCxnSpPr>
            <p:spPr>
              <a:xfrm flipH="1">
                <a:off x="4058928" y="1513292"/>
                <a:ext cx="239533" cy="128845"/>
              </a:xfrm>
              <a:prstGeom prst="straightConnector1">
                <a:avLst/>
              </a:prstGeom>
              <a:ln>
                <a:headEnd type="none"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7" name="Straight Arrow Connector 36"/>
              <p:cNvCxnSpPr>
                <a:stCxn id="33" idx="4"/>
                <a:endCxn id="17" idx="0"/>
              </p:cNvCxnSpPr>
              <p:nvPr/>
            </p:nvCxnSpPr>
            <p:spPr>
              <a:xfrm flipH="1">
                <a:off x="3879447" y="1830827"/>
                <a:ext cx="18550" cy="172277"/>
              </a:xfrm>
              <a:prstGeom prst="straightConnector1">
                <a:avLst/>
              </a:prstGeom>
              <a:ln>
                <a:headEnd type="none"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8" name="Straight Arrow Connector 37"/>
              <p:cNvCxnSpPr>
                <a:endCxn id="19" idx="5"/>
              </p:cNvCxnSpPr>
              <p:nvPr/>
            </p:nvCxnSpPr>
            <p:spPr>
              <a:xfrm flipH="1">
                <a:off x="4201970" y="2871079"/>
                <a:ext cx="797825" cy="126190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</p:grpSp>
        <p:sp>
          <p:nvSpPr>
            <p:cNvPr id="39" name="Rounded Rectangle 38"/>
            <p:cNvSpPr/>
            <p:nvPr/>
          </p:nvSpPr>
          <p:spPr>
            <a:xfrm>
              <a:off x="2108112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566150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024189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82227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940266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78612" y="1385644"/>
              <a:ext cx="7820971" cy="965539"/>
              <a:chOff x="789629" y="1396661"/>
              <a:chExt cx="7820971" cy="96553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789629" y="1396661"/>
                <a:ext cx="979632" cy="957128"/>
                <a:chOff x="3657600" y="1858020"/>
                <a:chExt cx="2076680" cy="2028974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3657600" y="1944436"/>
                  <a:ext cx="2076680" cy="1889235"/>
                  <a:chOff x="2109271" y="1659274"/>
                  <a:chExt cx="2076680" cy="1889235"/>
                </a:xfrm>
              </p:grpSpPr>
              <p:sp>
                <p:nvSpPr>
                  <p:cNvPr id="73" name="Oval 72"/>
                  <p:cNvSpPr/>
                  <p:nvPr/>
                </p:nvSpPr>
                <p:spPr>
                  <a:xfrm>
                    <a:off x="2109271" y="2236736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3652551" y="2236736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2427842" y="3015109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2798145" y="1659274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3352800" y="2982016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4270274" y="1858020"/>
                  <a:ext cx="1240455" cy="2028974"/>
                  <a:chOff x="2721945" y="1572858"/>
                  <a:chExt cx="1240455" cy="2028974"/>
                </a:xfrm>
              </p:grpSpPr>
              <p:sp>
                <p:nvSpPr>
                  <p:cNvPr id="71" name="Donut 70"/>
                  <p:cNvSpPr/>
                  <p:nvPr/>
                </p:nvSpPr>
                <p:spPr>
                  <a:xfrm>
                    <a:off x="2721945" y="1572858"/>
                    <a:ext cx="685800" cy="706232"/>
                  </a:xfrm>
                  <a:prstGeom prst="donut">
                    <a:avLst>
                      <a:gd name="adj" fmla="val 789"/>
                    </a:avLst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Donut 71"/>
                  <p:cNvSpPr/>
                  <p:nvPr/>
                </p:nvSpPr>
                <p:spPr>
                  <a:xfrm>
                    <a:off x="3276600" y="2895600"/>
                    <a:ext cx="685800" cy="706232"/>
                  </a:xfrm>
                  <a:prstGeom prst="donut">
                    <a:avLst>
                      <a:gd name="adj" fmla="val 789"/>
                    </a:avLst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3924300" y="2399721"/>
                  <a:ext cx="1354695" cy="1167250"/>
                  <a:chOff x="2375971" y="2114559"/>
                  <a:chExt cx="1354695" cy="1167250"/>
                </a:xfrm>
              </p:grpSpPr>
              <p:cxnSp>
                <p:nvCxnSpPr>
                  <p:cNvPr id="65" name="Straight Arrow Connector 64"/>
                  <p:cNvCxnSpPr>
                    <a:stCxn id="73" idx="7"/>
                    <a:endCxn id="76" idx="3"/>
                  </p:cNvCxnSpPr>
                  <p:nvPr/>
                </p:nvCxnSpPr>
                <p:spPr>
                  <a:xfrm flipV="1">
                    <a:off x="2564556" y="2114559"/>
                    <a:ext cx="311704" cy="200292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Arrow Connector 65"/>
                  <p:cNvCxnSpPr>
                    <a:stCxn id="76" idx="5"/>
                    <a:endCxn id="74" idx="1"/>
                  </p:cNvCxnSpPr>
                  <p:nvPr/>
                </p:nvCxnSpPr>
                <p:spPr>
                  <a:xfrm>
                    <a:off x="3253430" y="2114559"/>
                    <a:ext cx="477236" cy="200292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Arrow Connector 66"/>
                  <p:cNvCxnSpPr>
                    <a:stCxn id="76" idx="4"/>
                    <a:endCxn id="77" idx="0"/>
                  </p:cNvCxnSpPr>
                  <p:nvPr/>
                </p:nvCxnSpPr>
                <p:spPr>
                  <a:xfrm>
                    <a:off x="3064845" y="2192674"/>
                    <a:ext cx="554655" cy="789342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>
                    <a:endCxn id="75" idx="7"/>
                  </p:cNvCxnSpPr>
                  <p:nvPr/>
                </p:nvCxnSpPr>
                <p:spPr>
                  <a:xfrm flipH="1">
                    <a:off x="2883127" y="2545790"/>
                    <a:ext cx="769424" cy="547434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>
                    <a:endCxn id="75" idx="6"/>
                  </p:cNvCxnSpPr>
                  <p:nvPr/>
                </p:nvCxnSpPr>
                <p:spPr>
                  <a:xfrm flipH="1">
                    <a:off x="2961242" y="3239682"/>
                    <a:ext cx="355136" cy="42127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>
                    <a:endCxn id="73" idx="4"/>
                  </p:cNvCxnSpPr>
                  <p:nvPr/>
                </p:nvCxnSpPr>
                <p:spPr>
                  <a:xfrm flipH="1" flipV="1">
                    <a:off x="2375971" y="2770136"/>
                    <a:ext cx="178419" cy="262275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7" name="Down Arrow 46"/>
              <p:cNvSpPr/>
              <p:nvPr/>
            </p:nvSpPr>
            <p:spPr>
              <a:xfrm rot="16200000">
                <a:off x="2638535" y="1988821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2108112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2941276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774441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4607605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5440770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6273934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7107099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7940266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Down Arrow 55"/>
              <p:cNvSpPr/>
              <p:nvPr/>
            </p:nvSpPr>
            <p:spPr>
              <a:xfrm rot="16200000">
                <a:off x="3470581" y="1988821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7" name="Down Arrow 56"/>
              <p:cNvSpPr/>
              <p:nvPr/>
            </p:nvSpPr>
            <p:spPr>
              <a:xfrm rot="16200000">
                <a:off x="4302628" y="1988821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8" name="Down Arrow 57"/>
              <p:cNvSpPr/>
              <p:nvPr/>
            </p:nvSpPr>
            <p:spPr>
              <a:xfrm rot="16200000">
                <a:off x="5134675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9" name="Down Arrow 58"/>
              <p:cNvSpPr/>
              <p:nvPr/>
            </p:nvSpPr>
            <p:spPr>
              <a:xfrm rot="16200000">
                <a:off x="5966722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0" name="Down Arrow 59"/>
              <p:cNvSpPr/>
              <p:nvPr/>
            </p:nvSpPr>
            <p:spPr>
              <a:xfrm rot="16200000">
                <a:off x="6798769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1" name="Down Arrow 60"/>
              <p:cNvSpPr/>
              <p:nvPr/>
            </p:nvSpPr>
            <p:spPr>
              <a:xfrm rot="16200000">
                <a:off x="7630820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78" name="Down Arrow 77"/>
            <p:cNvSpPr/>
            <p:nvPr/>
          </p:nvSpPr>
          <p:spPr>
            <a:xfrm rot="16200000">
              <a:off x="2953758" y="4188211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 rot="16200000">
              <a:off x="7327869" y="4188204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0" name="Down Arrow 79"/>
            <p:cNvSpPr/>
            <p:nvPr/>
          </p:nvSpPr>
          <p:spPr>
            <a:xfrm rot="16200000">
              <a:off x="5869830" y="4188211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1" name="Down Arrow 80"/>
            <p:cNvSpPr/>
            <p:nvPr/>
          </p:nvSpPr>
          <p:spPr>
            <a:xfrm rot="16200000">
              <a:off x="4411794" y="4188204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2443279" y="2362200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76444" y="2362200"/>
              <a:ext cx="624876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5359356" y="2362200"/>
              <a:ext cx="416581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775937" y="2362200"/>
              <a:ext cx="104146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275433" y="2362200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731119" y="2729178"/>
              <a:ext cx="7867215" cy="1538022"/>
              <a:chOff x="731119" y="2729178"/>
              <a:chExt cx="7867215" cy="1538022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731119" y="2729178"/>
                <a:ext cx="998933" cy="1018806"/>
                <a:chOff x="3680750" y="1246374"/>
                <a:chExt cx="1773803" cy="1809092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3680750" y="2003104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5057160" y="1971738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3862774" y="2658073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4298461" y="1314595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4999795" y="2626356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Donut 108"/>
                <p:cNvSpPr/>
                <p:nvPr/>
              </p:nvSpPr>
              <p:spPr>
                <a:xfrm>
                  <a:off x="4235942" y="1246374"/>
                  <a:ext cx="510934" cy="526156"/>
                </a:xfrm>
                <a:prstGeom prst="donut">
                  <a:avLst>
                    <a:gd name="adj" fmla="val 789"/>
                  </a:avLst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0" name="Straight Arrow Connector 109"/>
                <p:cNvCxnSpPr>
                  <a:stCxn id="104" idx="7"/>
                  <a:endCxn id="107" idx="3"/>
                </p:cNvCxnSpPr>
                <p:nvPr/>
              </p:nvCxnSpPr>
              <p:spPr>
                <a:xfrm flipV="1">
                  <a:off x="4019946" y="1653791"/>
                  <a:ext cx="336712" cy="40751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1" name="Straight Arrow Connector 110"/>
                <p:cNvCxnSpPr>
                  <a:stCxn id="107" idx="5"/>
                  <a:endCxn id="105" idx="1"/>
                </p:cNvCxnSpPr>
                <p:nvPr/>
              </p:nvCxnSpPr>
              <p:spPr>
                <a:xfrm>
                  <a:off x="4637657" y="1653791"/>
                  <a:ext cx="477700" cy="376144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Straight Arrow Connector 111"/>
                <p:cNvCxnSpPr>
                  <a:stCxn id="107" idx="4"/>
                  <a:endCxn id="121" idx="0"/>
                </p:cNvCxnSpPr>
                <p:nvPr/>
              </p:nvCxnSpPr>
              <p:spPr>
                <a:xfrm>
                  <a:off x="4497158" y="1711988"/>
                  <a:ext cx="137479" cy="51697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3" name="Straight Arrow Connector 112"/>
                <p:cNvCxnSpPr>
                  <a:stCxn id="107" idx="4"/>
                  <a:endCxn id="106" idx="7"/>
                </p:cNvCxnSpPr>
                <p:nvPr/>
              </p:nvCxnSpPr>
              <p:spPr>
                <a:xfrm flipH="1">
                  <a:off x="4201970" y="1711988"/>
                  <a:ext cx="295188" cy="1004282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4" name="Straight Arrow Connector 113"/>
                <p:cNvCxnSpPr>
                  <a:stCxn id="121" idx="3"/>
                  <a:endCxn id="106" idx="6"/>
                </p:cNvCxnSpPr>
                <p:nvPr/>
              </p:nvCxnSpPr>
              <p:spPr>
                <a:xfrm flipH="1">
                  <a:off x="4260167" y="2568159"/>
                  <a:ext cx="233970" cy="288611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5" name="Straight Arrow Connector 114"/>
                <p:cNvCxnSpPr>
                  <a:stCxn id="106" idx="1"/>
                  <a:endCxn id="104" idx="4"/>
                </p:cNvCxnSpPr>
                <p:nvPr/>
              </p:nvCxnSpPr>
              <p:spPr>
                <a:xfrm flipH="1" flipV="1">
                  <a:off x="3879447" y="2400497"/>
                  <a:ext cx="41524" cy="31577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6" name="Oval 115"/>
                <p:cNvSpPr/>
                <p:nvPr/>
              </p:nvSpPr>
              <p:spPr>
                <a:xfrm>
                  <a:off x="4960855" y="1400112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Arrow Connector 116"/>
                <p:cNvCxnSpPr>
                  <a:stCxn id="107" idx="6"/>
                  <a:endCxn id="116" idx="2"/>
                </p:cNvCxnSpPr>
                <p:nvPr/>
              </p:nvCxnSpPr>
              <p:spPr>
                <a:xfrm>
                  <a:off x="4695854" y="1513292"/>
                  <a:ext cx="265001" cy="8551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8" name="Straight Arrow Connector 117"/>
                <p:cNvCxnSpPr>
                  <a:stCxn id="116" idx="4"/>
                  <a:endCxn id="105" idx="0"/>
                </p:cNvCxnSpPr>
                <p:nvPr/>
              </p:nvCxnSpPr>
              <p:spPr>
                <a:xfrm>
                  <a:off x="5159552" y="1797505"/>
                  <a:ext cx="96305" cy="17423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9" name="Straight Arrow Connector 118"/>
                <p:cNvCxnSpPr>
                  <a:stCxn id="105" idx="4"/>
                  <a:endCxn id="108" idx="0"/>
                </p:cNvCxnSpPr>
                <p:nvPr/>
              </p:nvCxnSpPr>
              <p:spPr>
                <a:xfrm flipH="1">
                  <a:off x="5198492" y="2369131"/>
                  <a:ext cx="57365" cy="25722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0" name="Oval 119"/>
                <p:cNvSpPr/>
                <p:nvPr/>
              </p:nvSpPr>
              <p:spPr>
                <a:xfrm>
                  <a:off x="3699300" y="1433434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435940" y="2228963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2" name="Straight Arrow Connector 121"/>
                <p:cNvCxnSpPr>
                  <a:endCxn id="108" idx="1"/>
                </p:cNvCxnSpPr>
                <p:nvPr/>
              </p:nvCxnSpPr>
              <p:spPr>
                <a:xfrm>
                  <a:off x="4826307" y="2498633"/>
                  <a:ext cx="231685" cy="18592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3" name="Straight Arrow Connector 122"/>
                <p:cNvCxnSpPr>
                  <a:stCxn id="107" idx="2"/>
                </p:cNvCxnSpPr>
                <p:nvPr/>
              </p:nvCxnSpPr>
              <p:spPr>
                <a:xfrm flipH="1">
                  <a:off x="4058928" y="1513292"/>
                  <a:ext cx="239533" cy="12884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4" name="Straight Arrow Connector 123"/>
                <p:cNvCxnSpPr>
                  <a:stCxn id="120" idx="4"/>
                  <a:endCxn id="104" idx="0"/>
                </p:cNvCxnSpPr>
                <p:nvPr/>
              </p:nvCxnSpPr>
              <p:spPr>
                <a:xfrm flipH="1">
                  <a:off x="3879447" y="1830827"/>
                  <a:ext cx="18550" cy="17227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5" name="Straight Arrow Connector 124"/>
                <p:cNvCxnSpPr>
                  <a:endCxn id="106" idx="5"/>
                </p:cNvCxnSpPr>
                <p:nvPr/>
              </p:nvCxnSpPr>
              <p:spPr>
                <a:xfrm flipH="1">
                  <a:off x="4201970" y="2871079"/>
                  <a:ext cx="797825" cy="12619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90" name="Rounded Rectangle 89"/>
              <p:cNvSpPr/>
              <p:nvPr/>
            </p:nvSpPr>
            <p:spPr>
              <a:xfrm>
                <a:off x="2095846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3553884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5011923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6469961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7928000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Down Arrow 94"/>
              <p:cNvSpPr/>
              <p:nvPr/>
            </p:nvSpPr>
            <p:spPr>
              <a:xfrm rot="16200000">
                <a:off x="2941492" y="2964464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6" name="Down Arrow 95"/>
              <p:cNvSpPr/>
              <p:nvPr/>
            </p:nvSpPr>
            <p:spPr>
              <a:xfrm rot="16200000">
                <a:off x="7315603" y="2964457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Down Arrow 96"/>
              <p:cNvSpPr/>
              <p:nvPr/>
            </p:nvSpPr>
            <p:spPr>
              <a:xfrm rot="16200000">
                <a:off x="5857564" y="2964464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8" name="Down Arrow 97"/>
              <p:cNvSpPr/>
              <p:nvPr/>
            </p:nvSpPr>
            <p:spPr>
              <a:xfrm rot="16200000">
                <a:off x="4399528" y="2964457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99" name="Straight Connector 98"/>
              <p:cNvCxnSpPr/>
              <p:nvPr/>
            </p:nvCxnSpPr>
            <p:spPr>
              <a:xfrm>
                <a:off x="8274673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878352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343792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6809232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Rectangle 127"/>
          <p:cNvSpPr/>
          <p:nvPr/>
        </p:nvSpPr>
        <p:spPr>
          <a:xfrm>
            <a:off x="3146419" y="2897200"/>
            <a:ext cx="2615590" cy="9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Concurrency containment</a:t>
            </a:r>
            <a:endParaRPr lang="en-US" dirty="0"/>
          </a:p>
        </p:txBody>
      </p:sp>
      <p:grpSp>
        <p:nvGrpSpPr>
          <p:cNvPr id="177" name="Group 176"/>
          <p:cNvGrpSpPr/>
          <p:nvPr/>
        </p:nvGrpSpPr>
        <p:grpSpPr>
          <a:xfrm>
            <a:off x="3692214" y="3196614"/>
            <a:ext cx="1524000" cy="579606"/>
            <a:chOff x="762000" y="1757392"/>
            <a:chExt cx="7162801" cy="1281466"/>
          </a:xfrm>
        </p:grpSpPr>
        <p:sp>
          <p:nvSpPr>
            <p:cNvPr id="129" name="Rounded Rectangle 128"/>
            <p:cNvSpPr/>
            <p:nvPr/>
          </p:nvSpPr>
          <p:spPr>
            <a:xfrm>
              <a:off x="762000" y="1757393"/>
              <a:ext cx="1618737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3258065" y="1757393"/>
              <a:ext cx="1618735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1066800" y="2511637"/>
              <a:ext cx="1597109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2884270" y="2511637"/>
              <a:ext cx="1535330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559636" y="2511637"/>
              <a:ext cx="2603164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172201" y="1757393"/>
              <a:ext cx="1752600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 flipH="1">
              <a:off x="1014283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flipH="1">
              <a:off x="1241582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flipH="1">
              <a:off x="3803481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flipH="1">
              <a:off x="5105400" y="2511637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flipH="1">
              <a:off x="5410200" y="2511637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flipH="1">
              <a:off x="3124200" y="2511637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flipH="1">
              <a:off x="1119316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flipH="1">
              <a:off x="1424115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flipH="1">
              <a:off x="1957331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flipH="1">
              <a:off x="3392724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flipH="1">
              <a:off x="3697523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flipH="1">
              <a:off x="4507119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flipH="1">
              <a:off x="6500868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 flipH="1">
              <a:off x="7057767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 flipH="1">
              <a:off x="7338883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 flipH="1">
              <a:off x="7639388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 flipH="1">
              <a:off x="1678049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 flipH="1">
              <a:off x="2169229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 flipH="1">
              <a:off x="4040424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 flipH="1">
              <a:off x="4230015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 flipH="1">
              <a:off x="6915262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 flipH="1">
              <a:off x="5884760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 flipH="1">
              <a:off x="6315327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 flipH="1">
              <a:off x="6745894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 flipH="1">
              <a:off x="4094337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 flipH="1">
              <a:off x="3675202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 flipH="1">
              <a:off x="2244391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flipH="1">
              <a:off x="4975805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flipH="1">
              <a:off x="5256921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flipH="1">
              <a:off x="5557426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flipH="1">
              <a:off x="6050634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 flipH="1">
              <a:off x="3888749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 flipH="1">
              <a:off x="6632255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flipH="1">
              <a:off x="3386860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flipH="1">
              <a:off x="1918997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 flipH="1">
              <a:off x="3547697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flipH="1">
              <a:off x="6730006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flipH="1">
              <a:off x="1678911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flipH="1">
              <a:off x="1435027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 flipH="1">
              <a:off x="3255176" y="2511636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 flipH="1">
              <a:off x="3498425" y="2511635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 flipH="1">
              <a:off x="6333782" y="1757392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Rectangle 177"/>
          <p:cNvSpPr/>
          <p:nvPr/>
        </p:nvSpPr>
        <p:spPr>
          <a:xfrm>
            <a:off x="5770333" y="2898797"/>
            <a:ext cx="2350278" cy="9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Liveness</a:t>
            </a:r>
            <a:endParaRPr lang="en-US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5847418" y="3352137"/>
            <a:ext cx="2167585" cy="203494"/>
            <a:chOff x="6228418" y="3352137"/>
            <a:chExt cx="2167585" cy="203494"/>
          </a:xfrm>
        </p:grpSpPr>
        <p:sp>
          <p:nvSpPr>
            <p:cNvPr id="179" name="Rounded Rectangle 178"/>
            <p:cNvSpPr/>
            <p:nvPr/>
          </p:nvSpPr>
          <p:spPr>
            <a:xfrm>
              <a:off x="6228418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6558335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1" name="Notched Right Arrow 180"/>
            <p:cNvSpPr/>
            <p:nvPr/>
          </p:nvSpPr>
          <p:spPr>
            <a:xfrm>
              <a:off x="6410335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6888251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3" name="Notched Right Arrow 182"/>
            <p:cNvSpPr/>
            <p:nvPr/>
          </p:nvSpPr>
          <p:spPr>
            <a:xfrm>
              <a:off x="6740252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7221251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5" name="Notched Right Arrow 184"/>
            <p:cNvSpPr/>
            <p:nvPr/>
          </p:nvSpPr>
          <p:spPr>
            <a:xfrm>
              <a:off x="7073252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7551168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7" name="Notched Right Arrow 186"/>
            <p:cNvSpPr/>
            <p:nvPr/>
          </p:nvSpPr>
          <p:spPr>
            <a:xfrm>
              <a:off x="7403168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8190653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baseline="-25000" dirty="0"/>
            </a:p>
          </p:txBody>
        </p:sp>
        <p:sp>
          <p:nvSpPr>
            <p:cNvPr id="189" name="Notched Right Arrow 188"/>
            <p:cNvSpPr/>
            <p:nvPr/>
          </p:nvSpPr>
          <p:spPr>
            <a:xfrm>
              <a:off x="7733701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Notched Right Arrow 189"/>
            <p:cNvSpPr/>
            <p:nvPr/>
          </p:nvSpPr>
          <p:spPr>
            <a:xfrm>
              <a:off x="8034328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7425408" y="3294018"/>
            <a:ext cx="2808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...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760172" y="3962400"/>
            <a:ext cx="2077854" cy="1197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Libraries</a:t>
            </a:r>
            <a:endParaRPr lang="en-US" sz="2400" dirty="0"/>
          </a:p>
        </p:txBody>
      </p:sp>
      <p:grpSp>
        <p:nvGrpSpPr>
          <p:cNvPr id="198" name="Group 197"/>
          <p:cNvGrpSpPr/>
          <p:nvPr/>
        </p:nvGrpSpPr>
        <p:grpSpPr>
          <a:xfrm>
            <a:off x="1161744" y="4420832"/>
            <a:ext cx="1341610" cy="341204"/>
            <a:chOff x="1556821" y="4397163"/>
            <a:chExt cx="6030358" cy="1347999"/>
          </a:xfrm>
        </p:grpSpPr>
        <p:sp>
          <p:nvSpPr>
            <p:cNvPr id="194" name="Rounded Rectangle 193"/>
            <p:cNvSpPr/>
            <p:nvPr/>
          </p:nvSpPr>
          <p:spPr>
            <a:xfrm>
              <a:off x="1873097" y="4397163"/>
              <a:ext cx="1525836" cy="13479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3778097" y="4397163"/>
              <a:ext cx="1525836" cy="13479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5681261" y="4397163"/>
              <a:ext cx="1525836" cy="13479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556821" y="4999038"/>
              <a:ext cx="6030358" cy="71596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99" name="Chart 198"/>
          <p:cNvGraphicFramePr>
            <a:graphicFrameLocks/>
          </p:cNvGraphicFramePr>
          <p:nvPr>
            <p:extLst/>
          </p:nvPr>
        </p:nvGraphicFramePr>
        <p:xfrm>
          <a:off x="2957809" y="4303317"/>
          <a:ext cx="2324664" cy="99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0" name="Chart 199"/>
          <p:cNvGraphicFramePr>
            <a:graphicFrameLocks/>
          </p:cNvGraphicFramePr>
          <p:nvPr>
            <p:extLst/>
          </p:nvPr>
        </p:nvGraphicFramePr>
        <p:xfrm>
          <a:off x="5175019" y="4394495"/>
          <a:ext cx="2928483" cy="89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85800" y="2836381"/>
            <a:ext cx="2590800" cy="1049819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760171" y="5159678"/>
            <a:ext cx="3751223" cy="479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Related work</a:t>
            </a:r>
            <a:endParaRPr lang="en-US" sz="2400" dirty="0"/>
          </a:p>
        </p:txBody>
      </p:sp>
      <p:sp>
        <p:nvSpPr>
          <p:cNvPr id="203" name="Rectangle 202"/>
          <p:cNvSpPr/>
          <p:nvPr/>
        </p:nvSpPr>
        <p:spPr>
          <a:xfrm>
            <a:off x="4511394" y="5159678"/>
            <a:ext cx="3794406" cy="479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Conclusions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26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 Refinement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789629" y="2351270"/>
            <a:ext cx="979632" cy="931974"/>
            <a:chOff x="3657600" y="1858020"/>
            <a:chExt cx="2076680" cy="1975651"/>
          </a:xfrm>
        </p:grpSpPr>
        <p:grpSp>
          <p:nvGrpSpPr>
            <p:cNvPr id="31" name="Group 30"/>
            <p:cNvGrpSpPr/>
            <p:nvPr/>
          </p:nvGrpSpPr>
          <p:grpSpPr>
            <a:xfrm>
              <a:off x="3657600" y="1944436"/>
              <a:ext cx="2076680" cy="1889235"/>
              <a:chOff x="2109271" y="1659274"/>
              <a:chExt cx="2076680" cy="1889235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2109271" y="223673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652551" y="223673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427842" y="301510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798145" y="1659274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352800" y="298201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Donut 39"/>
            <p:cNvSpPr/>
            <p:nvPr/>
          </p:nvSpPr>
          <p:spPr>
            <a:xfrm>
              <a:off x="4270275" y="1858020"/>
              <a:ext cx="685799" cy="706232"/>
            </a:xfrm>
            <a:prstGeom prst="donut">
              <a:avLst>
                <a:gd name="adj" fmla="val 78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924300" y="2399721"/>
              <a:ext cx="1354695" cy="1167250"/>
              <a:chOff x="2375971" y="2114559"/>
              <a:chExt cx="1354695" cy="1167250"/>
            </a:xfrm>
          </p:grpSpPr>
          <p:cxnSp>
            <p:nvCxnSpPr>
              <p:cNvPr id="34" name="Straight Arrow Connector 33"/>
              <p:cNvCxnSpPr>
                <a:stCxn id="42" idx="7"/>
                <a:endCxn id="45" idx="3"/>
              </p:cNvCxnSpPr>
              <p:nvPr/>
            </p:nvCxnSpPr>
            <p:spPr>
              <a:xfrm flipV="1">
                <a:off x="2564556" y="2114559"/>
                <a:ext cx="311704" cy="2002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45" idx="5"/>
                <a:endCxn id="43" idx="1"/>
              </p:cNvCxnSpPr>
              <p:nvPr/>
            </p:nvCxnSpPr>
            <p:spPr>
              <a:xfrm>
                <a:off x="3253430" y="2114559"/>
                <a:ext cx="477236" cy="2002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45" idx="4"/>
                <a:endCxn id="46" idx="0"/>
              </p:cNvCxnSpPr>
              <p:nvPr/>
            </p:nvCxnSpPr>
            <p:spPr>
              <a:xfrm>
                <a:off x="3064845" y="2192674"/>
                <a:ext cx="554655" cy="78934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endCxn id="44" idx="7"/>
              </p:cNvCxnSpPr>
              <p:nvPr/>
            </p:nvCxnSpPr>
            <p:spPr>
              <a:xfrm flipH="1">
                <a:off x="2883127" y="2545790"/>
                <a:ext cx="769424" cy="547434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endCxn id="44" idx="6"/>
              </p:cNvCxnSpPr>
              <p:nvPr/>
            </p:nvCxnSpPr>
            <p:spPr>
              <a:xfrm flipH="1">
                <a:off x="2961242" y="3239682"/>
                <a:ext cx="355136" cy="42127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endCxn id="42" idx="4"/>
              </p:cNvCxnSpPr>
              <p:nvPr/>
            </p:nvCxnSpPr>
            <p:spPr>
              <a:xfrm flipH="1" flipV="1">
                <a:off x="2375971" y="2770136"/>
                <a:ext cx="178419" cy="262275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TextBox 69"/>
          <p:cNvSpPr txBox="1"/>
          <p:nvPr/>
        </p:nvSpPr>
        <p:spPr>
          <a:xfrm>
            <a:off x="1812908" y="23699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828800" y="3581400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Implementation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730130" y="3733280"/>
            <a:ext cx="998933" cy="1018806"/>
            <a:chOff x="3680750" y="1246374"/>
            <a:chExt cx="1773803" cy="1809092"/>
          </a:xfrm>
        </p:grpSpPr>
        <p:sp>
          <p:nvSpPr>
            <p:cNvPr id="74" name="Oval 73"/>
            <p:cNvSpPr/>
            <p:nvPr/>
          </p:nvSpPr>
          <p:spPr>
            <a:xfrm>
              <a:off x="3680750" y="2003104"/>
              <a:ext cx="397393" cy="39739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057160" y="1971738"/>
              <a:ext cx="397393" cy="39739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862774" y="2658073"/>
              <a:ext cx="397393" cy="39739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298461" y="1314595"/>
              <a:ext cx="397393" cy="39739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999795" y="2626356"/>
              <a:ext cx="397393" cy="39739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nut 78"/>
            <p:cNvSpPr/>
            <p:nvPr/>
          </p:nvSpPr>
          <p:spPr>
            <a:xfrm>
              <a:off x="4235942" y="1246374"/>
              <a:ext cx="510934" cy="526156"/>
            </a:xfrm>
            <a:prstGeom prst="donut">
              <a:avLst>
                <a:gd name="adj" fmla="val 789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74" idx="7"/>
              <a:endCxn id="77" idx="3"/>
            </p:cNvCxnSpPr>
            <p:nvPr/>
          </p:nvCxnSpPr>
          <p:spPr>
            <a:xfrm flipV="1">
              <a:off x="4019946" y="1653791"/>
              <a:ext cx="336712" cy="40751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1" name="Straight Arrow Connector 80"/>
            <p:cNvCxnSpPr>
              <a:stCxn id="77" idx="5"/>
              <a:endCxn id="75" idx="1"/>
            </p:cNvCxnSpPr>
            <p:nvPr/>
          </p:nvCxnSpPr>
          <p:spPr>
            <a:xfrm>
              <a:off x="4637657" y="1653791"/>
              <a:ext cx="477700" cy="376144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2" name="Straight Arrow Connector 81"/>
            <p:cNvCxnSpPr>
              <a:stCxn id="77" idx="4"/>
              <a:endCxn id="91" idx="0"/>
            </p:cNvCxnSpPr>
            <p:nvPr/>
          </p:nvCxnSpPr>
          <p:spPr>
            <a:xfrm>
              <a:off x="4497158" y="1711988"/>
              <a:ext cx="137479" cy="51697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3" name="Straight Arrow Connector 82"/>
            <p:cNvCxnSpPr>
              <a:stCxn id="77" idx="4"/>
              <a:endCxn id="76" idx="7"/>
            </p:cNvCxnSpPr>
            <p:nvPr/>
          </p:nvCxnSpPr>
          <p:spPr>
            <a:xfrm flipH="1">
              <a:off x="4201970" y="1711988"/>
              <a:ext cx="295188" cy="1004282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4" name="Straight Arrow Connector 83"/>
            <p:cNvCxnSpPr>
              <a:stCxn id="91" idx="3"/>
              <a:endCxn id="76" idx="6"/>
            </p:cNvCxnSpPr>
            <p:nvPr/>
          </p:nvCxnSpPr>
          <p:spPr>
            <a:xfrm flipH="1">
              <a:off x="4260167" y="2568159"/>
              <a:ext cx="233970" cy="288611"/>
            </a:xfrm>
            <a:prstGeom prst="straightConnector1">
              <a:avLst/>
            </a:prstGeom>
            <a:ln>
              <a:headEnd type="none" w="lg" len="lg"/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5" name="Straight Arrow Connector 84"/>
            <p:cNvCxnSpPr>
              <a:stCxn id="76" idx="1"/>
              <a:endCxn id="74" idx="4"/>
            </p:cNvCxnSpPr>
            <p:nvPr/>
          </p:nvCxnSpPr>
          <p:spPr>
            <a:xfrm flipH="1" flipV="1">
              <a:off x="3879447" y="2400497"/>
              <a:ext cx="41524" cy="315773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4960855" y="1400112"/>
              <a:ext cx="397393" cy="39739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Arrow Connector 86"/>
            <p:cNvCxnSpPr>
              <a:stCxn id="77" idx="6"/>
              <a:endCxn id="86" idx="2"/>
            </p:cNvCxnSpPr>
            <p:nvPr/>
          </p:nvCxnSpPr>
          <p:spPr>
            <a:xfrm>
              <a:off x="4695854" y="1513292"/>
              <a:ext cx="265001" cy="85517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8" name="Straight Arrow Connector 87"/>
            <p:cNvCxnSpPr>
              <a:stCxn id="86" idx="4"/>
              <a:endCxn id="75" idx="0"/>
            </p:cNvCxnSpPr>
            <p:nvPr/>
          </p:nvCxnSpPr>
          <p:spPr>
            <a:xfrm>
              <a:off x="5159552" y="1797505"/>
              <a:ext cx="96305" cy="174233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9" name="Straight Arrow Connector 88"/>
            <p:cNvCxnSpPr>
              <a:stCxn id="75" idx="4"/>
              <a:endCxn id="78" idx="0"/>
            </p:cNvCxnSpPr>
            <p:nvPr/>
          </p:nvCxnSpPr>
          <p:spPr>
            <a:xfrm flipH="1">
              <a:off x="5198492" y="2369131"/>
              <a:ext cx="57365" cy="25722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3699300" y="1433434"/>
              <a:ext cx="397393" cy="39739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435940" y="2228963"/>
              <a:ext cx="397393" cy="39739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>
              <a:endCxn id="78" idx="1"/>
            </p:cNvCxnSpPr>
            <p:nvPr/>
          </p:nvCxnSpPr>
          <p:spPr>
            <a:xfrm>
              <a:off x="4826307" y="2498633"/>
              <a:ext cx="231685" cy="18592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93" name="Straight Arrow Connector 92"/>
            <p:cNvCxnSpPr>
              <a:stCxn id="77" idx="2"/>
            </p:cNvCxnSpPr>
            <p:nvPr/>
          </p:nvCxnSpPr>
          <p:spPr>
            <a:xfrm flipH="1">
              <a:off x="4058928" y="1513292"/>
              <a:ext cx="239533" cy="128845"/>
            </a:xfrm>
            <a:prstGeom prst="straightConnector1">
              <a:avLst/>
            </a:prstGeom>
            <a:ln>
              <a:headEnd type="none" w="lg" len="lg"/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94" name="Straight Arrow Connector 93"/>
            <p:cNvCxnSpPr>
              <a:stCxn id="90" idx="4"/>
              <a:endCxn id="74" idx="0"/>
            </p:cNvCxnSpPr>
            <p:nvPr/>
          </p:nvCxnSpPr>
          <p:spPr>
            <a:xfrm flipH="1">
              <a:off x="3879447" y="1830827"/>
              <a:ext cx="18550" cy="172277"/>
            </a:xfrm>
            <a:prstGeom prst="straightConnector1">
              <a:avLst/>
            </a:prstGeom>
            <a:ln>
              <a:headEnd type="none" w="lg" len="lg"/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95" name="Straight Arrow Connector 94"/>
            <p:cNvCxnSpPr>
              <a:endCxn id="76" idx="5"/>
            </p:cNvCxnSpPr>
            <p:nvPr/>
          </p:nvCxnSpPr>
          <p:spPr>
            <a:xfrm flipH="1">
              <a:off x="4201970" y="2871079"/>
              <a:ext cx="797825" cy="12619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2108112" y="2707209"/>
            <a:ext cx="6502488" cy="609600"/>
            <a:chOff x="2108112" y="2707209"/>
            <a:chExt cx="6502488" cy="609600"/>
          </a:xfrm>
        </p:grpSpPr>
        <p:sp>
          <p:nvSpPr>
            <p:cNvPr id="97" name="Down Arrow 96"/>
            <p:cNvSpPr/>
            <p:nvPr/>
          </p:nvSpPr>
          <p:spPr>
            <a:xfrm rot="16200000">
              <a:off x="2638535" y="2943430"/>
              <a:ext cx="457200" cy="137160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2108112" y="2707209"/>
              <a:ext cx="670334" cy="6096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S0</a:t>
              </a:r>
              <a:endParaRPr lang="en-US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2941276" y="2707209"/>
              <a:ext cx="670334" cy="6096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S1</a:t>
              </a:r>
              <a:endParaRPr lang="en-US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3774441" y="2707209"/>
              <a:ext cx="670334" cy="6096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S2</a:t>
              </a:r>
              <a:endParaRPr lang="en-US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4607605" y="2707209"/>
              <a:ext cx="670334" cy="6096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S3</a:t>
              </a:r>
              <a:endParaRPr lang="en-US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5440770" y="2707209"/>
              <a:ext cx="670334" cy="6096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S4</a:t>
              </a:r>
              <a:endParaRPr lang="en-US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6273934" y="2707209"/>
              <a:ext cx="670334" cy="6096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S5</a:t>
              </a:r>
              <a:endParaRPr lang="en-US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7107099" y="2707209"/>
              <a:ext cx="670334" cy="6096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S6</a:t>
              </a:r>
              <a:endParaRPr lang="en-US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7940266" y="2707209"/>
              <a:ext cx="670334" cy="6096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S7</a:t>
              </a:r>
              <a:endParaRPr lang="en-US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10" name="Down Arrow 109"/>
            <p:cNvSpPr/>
            <p:nvPr/>
          </p:nvSpPr>
          <p:spPr>
            <a:xfrm rot="16200000">
              <a:off x="3470581" y="2943430"/>
              <a:ext cx="457200" cy="137160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1" name="Down Arrow 110"/>
            <p:cNvSpPr/>
            <p:nvPr/>
          </p:nvSpPr>
          <p:spPr>
            <a:xfrm rot="16200000">
              <a:off x="4302628" y="2943430"/>
              <a:ext cx="457200" cy="137160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2" name="Down Arrow 111"/>
            <p:cNvSpPr/>
            <p:nvPr/>
          </p:nvSpPr>
          <p:spPr>
            <a:xfrm rot="16200000">
              <a:off x="5134675" y="2943429"/>
              <a:ext cx="457200" cy="137160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3" name="Down Arrow 112"/>
            <p:cNvSpPr/>
            <p:nvPr/>
          </p:nvSpPr>
          <p:spPr>
            <a:xfrm rot="16200000">
              <a:off x="5966722" y="2943429"/>
              <a:ext cx="457200" cy="137160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4" name="Down Arrow 113"/>
            <p:cNvSpPr/>
            <p:nvPr/>
          </p:nvSpPr>
          <p:spPr>
            <a:xfrm rot="16200000">
              <a:off x="6798769" y="2943429"/>
              <a:ext cx="457200" cy="137160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5" name="Down Arrow 114"/>
            <p:cNvSpPr/>
            <p:nvPr/>
          </p:nvSpPr>
          <p:spPr>
            <a:xfrm rot="16200000">
              <a:off x="7630820" y="2943429"/>
              <a:ext cx="457200" cy="137160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2108112" y="3950732"/>
            <a:ext cx="6502488" cy="609600"/>
            <a:chOff x="2108112" y="3950732"/>
            <a:chExt cx="6502488" cy="609600"/>
          </a:xfrm>
        </p:grpSpPr>
        <p:sp>
          <p:nvSpPr>
            <p:cNvPr id="96" name="Rounded Rectangle 95"/>
            <p:cNvSpPr/>
            <p:nvPr/>
          </p:nvSpPr>
          <p:spPr>
            <a:xfrm>
              <a:off x="2108112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I0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566150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I1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5024189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I2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6482227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I3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940266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I4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Down Arrow 115"/>
            <p:cNvSpPr/>
            <p:nvPr/>
          </p:nvSpPr>
          <p:spPr>
            <a:xfrm rot="16200000">
              <a:off x="2953758" y="3871743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7" name="Down Arrow 116"/>
            <p:cNvSpPr/>
            <p:nvPr/>
          </p:nvSpPr>
          <p:spPr>
            <a:xfrm rot="16200000">
              <a:off x="7327869" y="3871736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8" name="Down Arrow 117"/>
            <p:cNvSpPr/>
            <p:nvPr/>
          </p:nvSpPr>
          <p:spPr>
            <a:xfrm rot="16200000">
              <a:off x="5869830" y="3871743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9" name="Down Arrow 118"/>
            <p:cNvSpPr/>
            <p:nvPr/>
          </p:nvSpPr>
          <p:spPr>
            <a:xfrm rot="16200000">
              <a:off x="4411794" y="3871736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2443279" y="3316809"/>
            <a:ext cx="0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276444" y="3316809"/>
            <a:ext cx="624876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5359356" y="3316809"/>
            <a:ext cx="416581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5775937" y="3316809"/>
            <a:ext cx="1041460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275433" y="3316809"/>
            <a:ext cx="0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/>
          <p:cNvGrpSpPr/>
          <p:nvPr/>
        </p:nvGrpSpPr>
        <p:grpSpPr>
          <a:xfrm>
            <a:off x="4495800" y="4813890"/>
            <a:ext cx="1671786" cy="977310"/>
            <a:chOff x="4495800" y="4813890"/>
            <a:chExt cx="1671786" cy="977310"/>
          </a:xfrm>
        </p:grpSpPr>
        <p:grpSp>
          <p:nvGrpSpPr>
            <p:cNvPr id="162" name="Group 161"/>
            <p:cNvGrpSpPr/>
            <p:nvPr/>
          </p:nvGrpSpPr>
          <p:grpSpPr>
            <a:xfrm>
              <a:off x="5240232" y="5234870"/>
              <a:ext cx="604567" cy="511735"/>
              <a:chOff x="7777433" y="1880300"/>
              <a:chExt cx="604567" cy="511735"/>
            </a:xfrm>
          </p:grpSpPr>
          <p:sp>
            <p:nvSpPr>
              <p:cNvPr id="163" name="Rounded Rectangle 162"/>
              <p:cNvSpPr/>
              <p:nvPr/>
            </p:nvSpPr>
            <p:spPr>
              <a:xfrm>
                <a:off x="7777433" y="1880300"/>
                <a:ext cx="604567" cy="511735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4" name="Group 163"/>
              <p:cNvGrpSpPr/>
              <p:nvPr/>
            </p:nvGrpSpPr>
            <p:grpSpPr>
              <a:xfrm>
                <a:off x="7790840" y="1898737"/>
                <a:ext cx="528340" cy="467482"/>
                <a:chOff x="6400800" y="2268872"/>
                <a:chExt cx="1338549" cy="1184366"/>
              </a:xfrm>
            </p:grpSpPr>
            <p:sp>
              <p:nvSpPr>
                <p:cNvPr id="165" name="Vertical Scroll 164"/>
                <p:cNvSpPr/>
                <p:nvPr/>
              </p:nvSpPr>
              <p:spPr>
                <a:xfrm>
                  <a:off x="6400800" y="2268872"/>
                  <a:ext cx="457200" cy="544952"/>
                </a:xfrm>
                <a:prstGeom prst="verticalScroll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Vertical Scroll 165"/>
                <p:cNvSpPr/>
                <p:nvPr/>
              </p:nvSpPr>
              <p:spPr>
                <a:xfrm>
                  <a:off x="6824949" y="2600031"/>
                  <a:ext cx="457200" cy="544952"/>
                </a:xfrm>
                <a:prstGeom prst="verticalScroll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Vertical Scroll 166"/>
                <p:cNvSpPr/>
                <p:nvPr/>
              </p:nvSpPr>
              <p:spPr>
                <a:xfrm>
                  <a:off x="7282149" y="2908286"/>
                  <a:ext cx="457200" cy="544952"/>
                </a:xfrm>
                <a:prstGeom prst="verticalScroll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68" name="Straight Connector 167"/>
            <p:cNvCxnSpPr/>
            <p:nvPr/>
          </p:nvCxnSpPr>
          <p:spPr>
            <a:xfrm>
              <a:off x="4495800" y="5145609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9" name="Picture 4" descr="http://www.clker.com/cliparts/2/k/n/l/C/Q/transparent-green-checkmark-m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198" y="4813890"/>
              <a:ext cx="539388" cy="562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" name="Equal 169"/>
            <p:cNvSpPr/>
            <p:nvPr/>
          </p:nvSpPr>
          <p:spPr>
            <a:xfrm>
              <a:off x="4555727" y="5311062"/>
              <a:ext cx="585659" cy="375208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62306" y="1147529"/>
            <a:ext cx="5497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[Milner 1971, Park 1981, Lamport 1983, Lynch 1983, ...]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730130" y="5009519"/>
            <a:ext cx="201411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 Main()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3" grpId="0"/>
      <p:bldP spid="1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0921" y="4719277"/>
            <a:ext cx="7649217" cy="16184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9600" y="1581976"/>
            <a:ext cx="2667000" cy="289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3923" y="2048358"/>
            <a:ext cx="4740077" cy="11520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5811" y="3274993"/>
            <a:ext cx="4854390" cy="13608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3923" y="4752370"/>
            <a:ext cx="75905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SpecRelation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realPackets:</a:t>
            </a:r>
            <a:r>
              <a:rPr lang="en-US" sz="16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&lt;Packet&gt;,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s:SpecState) : </a:t>
            </a:r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forall</a:t>
            </a:r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p,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:: p </a:t>
            </a:r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realPackets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&amp;&amp;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p.msg ==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MarshallCounterVal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==&gt;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s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Specification is a simple, logically centralized state machine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400800" y="1611163"/>
            <a:ext cx="2076680" cy="1889235"/>
            <a:chOff x="2109271" y="1659274"/>
            <a:chExt cx="2076680" cy="1889235"/>
          </a:xfrm>
        </p:grpSpPr>
        <p:sp>
          <p:nvSpPr>
            <p:cNvPr id="12" name="Oval 11"/>
            <p:cNvSpPr/>
            <p:nvPr/>
          </p:nvSpPr>
          <p:spPr>
            <a:xfrm>
              <a:off x="2109271" y="2236736"/>
              <a:ext cx="533400" cy="533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52551" y="2236736"/>
              <a:ext cx="533400" cy="533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27842" y="3015109"/>
              <a:ext cx="533400" cy="533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798145" y="1659274"/>
              <a:ext cx="533400" cy="533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352800" y="2982016"/>
              <a:ext cx="533400" cy="533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Donut 18"/>
          <p:cNvSpPr/>
          <p:nvPr/>
        </p:nvSpPr>
        <p:spPr>
          <a:xfrm>
            <a:off x="7013474" y="1524747"/>
            <a:ext cx="685800" cy="706232"/>
          </a:xfrm>
          <a:prstGeom prst="donut">
            <a:avLst>
              <a:gd name="adj" fmla="val 7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667500" y="2066448"/>
            <a:ext cx="1354695" cy="1167250"/>
            <a:chOff x="2375971" y="2114559"/>
            <a:chExt cx="1354695" cy="1167250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2564556" y="2114559"/>
              <a:ext cx="311704" cy="200292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253430" y="2114559"/>
              <a:ext cx="477236" cy="200292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064845" y="2192674"/>
              <a:ext cx="554655" cy="789342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2883127" y="2545790"/>
              <a:ext cx="769424" cy="547434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6" idx="2"/>
            </p:cNvCxnSpPr>
            <p:nvPr/>
          </p:nvCxnSpPr>
          <p:spPr>
            <a:xfrm flipH="1">
              <a:off x="2961242" y="3248716"/>
              <a:ext cx="391558" cy="33093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2375971" y="2770136"/>
              <a:ext cx="178419" cy="262275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825409" y="3721699"/>
            <a:ext cx="1338549" cy="841129"/>
            <a:chOff x="6400800" y="2268872"/>
            <a:chExt cx="1338549" cy="841129"/>
          </a:xfrm>
        </p:grpSpPr>
        <p:sp>
          <p:nvSpPr>
            <p:cNvPr id="31" name="Vertical Scroll 30"/>
            <p:cNvSpPr/>
            <p:nvPr/>
          </p:nvSpPr>
          <p:spPr>
            <a:xfrm>
              <a:off x="6400800" y="2268872"/>
              <a:ext cx="457200" cy="544952"/>
            </a:xfrm>
            <a:prstGeom prst="verticalScroll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Vertical Scroll 31"/>
            <p:cNvSpPr/>
            <p:nvPr/>
          </p:nvSpPr>
          <p:spPr>
            <a:xfrm>
              <a:off x="6824949" y="2416960"/>
              <a:ext cx="457200" cy="544952"/>
            </a:xfrm>
            <a:prstGeom prst="verticalScroll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Vertical Scroll 32"/>
            <p:cNvSpPr/>
            <p:nvPr/>
          </p:nvSpPr>
          <p:spPr>
            <a:xfrm>
              <a:off x="7282149" y="2565049"/>
              <a:ext cx="457200" cy="544952"/>
            </a:xfrm>
            <a:prstGeom prst="verticalScroll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50921" y="3261444"/>
            <a:ext cx="48750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SpecNext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s:SpecState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s’: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SpecState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: </a:t>
            </a:r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s’ == s + 1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0921" y="2049831"/>
            <a:ext cx="47516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SpecInit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s:SpecState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: </a:t>
            </a:r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s == 0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0921" y="1576882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SpecState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16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" grpId="0"/>
      <p:bldP spid="19" grpId="0" animBg="1"/>
      <p:bldP spid="29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5874" y="1422951"/>
            <a:ext cx="1526755" cy="1452479"/>
            <a:chOff x="3657600" y="1858020"/>
            <a:chExt cx="2076680" cy="1975651"/>
          </a:xfrm>
        </p:grpSpPr>
        <p:grpSp>
          <p:nvGrpSpPr>
            <p:cNvPr id="39" name="Group 38"/>
            <p:cNvGrpSpPr/>
            <p:nvPr/>
          </p:nvGrpSpPr>
          <p:grpSpPr>
            <a:xfrm>
              <a:off x="3657600" y="1944436"/>
              <a:ext cx="2076680" cy="1889235"/>
              <a:chOff x="2109271" y="1659274"/>
              <a:chExt cx="2076680" cy="188923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109271" y="223673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652551" y="223673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427842" y="301510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798145" y="1659274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352800" y="298201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Donut 12"/>
            <p:cNvSpPr/>
            <p:nvPr/>
          </p:nvSpPr>
          <p:spPr>
            <a:xfrm>
              <a:off x="4270274" y="1858020"/>
              <a:ext cx="685801" cy="706232"/>
            </a:xfrm>
            <a:prstGeom prst="donut">
              <a:avLst>
                <a:gd name="adj" fmla="val 78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924300" y="2399721"/>
              <a:ext cx="1354695" cy="1167250"/>
              <a:chOff x="2375971" y="2114559"/>
              <a:chExt cx="1354695" cy="1167250"/>
            </a:xfrm>
          </p:grpSpPr>
          <p:cxnSp>
            <p:nvCxnSpPr>
              <p:cNvPr id="16" name="Straight Arrow Connector 15"/>
              <p:cNvCxnSpPr>
                <a:stCxn id="7" idx="7"/>
                <a:endCxn id="8" idx="3"/>
              </p:cNvCxnSpPr>
              <p:nvPr/>
            </p:nvCxnSpPr>
            <p:spPr>
              <a:xfrm flipV="1">
                <a:off x="2564556" y="2114559"/>
                <a:ext cx="311704" cy="2002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8" idx="5"/>
                <a:endCxn id="9" idx="1"/>
              </p:cNvCxnSpPr>
              <p:nvPr/>
            </p:nvCxnSpPr>
            <p:spPr>
              <a:xfrm>
                <a:off x="3253430" y="2114559"/>
                <a:ext cx="477236" cy="2002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8" idx="4"/>
                <a:endCxn id="10" idx="0"/>
              </p:cNvCxnSpPr>
              <p:nvPr/>
            </p:nvCxnSpPr>
            <p:spPr>
              <a:xfrm>
                <a:off x="3064845" y="2192674"/>
                <a:ext cx="554655" cy="78934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11" idx="7"/>
              </p:cNvCxnSpPr>
              <p:nvPr/>
            </p:nvCxnSpPr>
            <p:spPr>
              <a:xfrm flipH="1">
                <a:off x="2883127" y="2545790"/>
                <a:ext cx="769424" cy="547434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10" idx="2"/>
                <a:endCxn id="11" idx="6"/>
              </p:cNvCxnSpPr>
              <p:nvPr/>
            </p:nvCxnSpPr>
            <p:spPr>
              <a:xfrm flipH="1">
                <a:off x="2961242" y="3248716"/>
                <a:ext cx="391557" cy="33093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endCxn id="7" idx="4"/>
              </p:cNvCxnSpPr>
              <p:nvPr/>
            </p:nvCxnSpPr>
            <p:spPr>
              <a:xfrm flipH="1" flipV="1">
                <a:off x="2375971" y="2770136"/>
                <a:ext cx="178419" cy="262275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Donut 45"/>
          <p:cNvSpPr/>
          <p:nvPr/>
        </p:nvSpPr>
        <p:spPr>
          <a:xfrm>
            <a:off x="6705601" y="2272715"/>
            <a:ext cx="510934" cy="526156"/>
          </a:xfrm>
          <a:prstGeom prst="donut">
            <a:avLst>
              <a:gd name="adj" fmla="val 7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6762371" y="1833092"/>
            <a:ext cx="1553581" cy="1477903"/>
            <a:chOff x="6762371" y="1833092"/>
            <a:chExt cx="1553581" cy="1477903"/>
          </a:xfrm>
        </p:grpSpPr>
        <p:sp>
          <p:nvSpPr>
            <p:cNvPr id="48" name="Oval 47"/>
            <p:cNvSpPr/>
            <p:nvPr/>
          </p:nvSpPr>
          <p:spPr>
            <a:xfrm>
              <a:off x="6762371" y="2337096"/>
              <a:ext cx="397393" cy="39739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918559" y="2324474"/>
              <a:ext cx="397393" cy="39739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985702" y="2913602"/>
              <a:ext cx="397393" cy="39739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096294" y="1833092"/>
              <a:ext cx="397393" cy="39739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652960" y="2913602"/>
              <a:ext cx="397393" cy="39739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645715" y="1839822"/>
              <a:ext cx="397393" cy="39739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961068" y="2007150"/>
            <a:ext cx="1156188" cy="1105149"/>
            <a:chOff x="6961068" y="2007150"/>
            <a:chExt cx="1156188" cy="1105149"/>
          </a:xfrm>
        </p:grpSpPr>
        <p:cxnSp>
          <p:nvCxnSpPr>
            <p:cNvPr id="34" name="Straight Arrow Connector 33"/>
            <p:cNvCxnSpPr>
              <a:stCxn id="48" idx="7"/>
              <a:endCxn id="51" idx="3"/>
            </p:cNvCxnSpPr>
            <p:nvPr/>
          </p:nvCxnSpPr>
          <p:spPr>
            <a:xfrm flipV="1">
              <a:off x="7101567" y="2172288"/>
              <a:ext cx="52924" cy="22300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51" idx="5"/>
              <a:endCxn id="49" idx="1"/>
            </p:cNvCxnSpPr>
            <p:nvPr/>
          </p:nvCxnSpPr>
          <p:spPr>
            <a:xfrm>
              <a:off x="7435490" y="2172288"/>
              <a:ext cx="541266" cy="21038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51" idx="4"/>
              <a:endCxn id="52" idx="0"/>
            </p:cNvCxnSpPr>
            <p:nvPr/>
          </p:nvCxnSpPr>
          <p:spPr>
            <a:xfrm>
              <a:off x="7294990" y="2230485"/>
              <a:ext cx="556666" cy="6831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51" idx="4"/>
              <a:endCxn id="50" idx="7"/>
            </p:cNvCxnSpPr>
            <p:nvPr/>
          </p:nvCxnSpPr>
          <p:spPr>
            <a:xfrm>
              <a:off x="7294990" y="2230485"/>
              <a:ext cx="29907" cy="74131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52" idx="2"/>
              <a:endCxn id="50" idx="6"/>
            </p:cNvCxnSpPr>
            <p:nvPr/>
          </p:nvCxnSpPr>
          <p:spPr>
            <a:xfrm flipH="1">
              <a:off x="7383095" y="3112299"/>
              <a:ext cx="269865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48" idx="4"/>
            </p:cNvCxnSpPr>
            <p:nvPr/>
          </p:nvCxnSpPr>
          <p:spPr>
            <a:xfrm flipH="1" flipV="1">
              <a:off x="6961068" y="2734489"/>
              <a:ext cx="118915" cy="19200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53" idx="2"/>
            </p:cNvCxnSpPr>
            <p:nvPr/>
          </p:nvCxnSpPr>
          <p:spPr>
            <a:xfrm>
              <a:off x="7493687" y="2007150"/>
              <a:ext cx="152028" cy="3136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49" idx="0"/>
            </p:cNvCxnSpPr>
            <p:nvPr/>
          </p:nvCxnSpPr>
          <p:spPr>
            <a:xfrm>
              <a:off x="7967093" y="2168792"/>
              <a:ext cx="150162" cy="1556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9" idx="4"/>
              <a:endCxn id="52" idx="7"/>
            </p:cNvCxnSpPr>
            <p:nvPr/>
          </p:nvCxnSpPr>
          <p:spPr>
            <a:xfrm flipH="1">
              <a:off x="7992156" y="2721867"/>
              <a:ext cx="125100" cy="24993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114" descr="3d1itaj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27" y="3456186"/>
            <a:ext cx="945747" cy="7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645908" y="3767353"/>
            <a:ext cx="4182555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s: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ImplState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s :=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ImplInit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(true)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s :=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820544" y="1886694"/>
            <a:ext cx="1610351" cy="1477903"/>
            <a:chOff x="6114806" y="1768057"/>
            <a:chExt cx="2161491" cy="1983713"/>
          </a:xfrm>
        </p:grpSpPr>
        <p:sp>
          <p:nvSpPr>
            <p:cNvPr id="71" name="Oval 70"/>
            <p:cNvSpPr/>
            <p:nvPr/>
          </p:nvSpPr>
          <p:spPr>
            <a:xfrm>
              <a:off x="6191006" y="2444556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742897" y="2427614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490771" y="3218370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639213" y="1768057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386397" y="3218370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nut 75"/>
            <p:cNvSpPr/>
            <p:nvPr/>
          </p:nvSpPr>
          <p:spPr>
            <a:xfrm>
              <a:off x="6114806" y="2358140"/>
              <a:ext cx="685800" cy="706232"/>
            </a:xfrm>
            <a:prstGeom prst="donut">
              <a:avLst>
                <a:gd name="adj" fmla="val 78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8" name="Straight Arrow Connector 77"/>
            <p:cNvCxnSpPr>
              <a:stCxn id="71" idx="7"/>
              <a:endCxn id="74" idx="3"/>
            </p:cNvCxnSpPr>
            <p:nvPr/>
          </p:nvCxnSpPr>
          <p:spPr>
            <a:xfrm flipV="1">
              <a:off x="6646291" y="2223342"/>
              <a:ext cx="71037" cy="29932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4" idx="5"/>
              <a:endCxn id="72" idx="1"/>
            </p:cNvCxnSpPr>
            <p:nvPr/>
          </p:nvCxnSpPr>
          <p:spPr>
            <a:xfrm>
              <a:off x="7094498" y="2223342"/>
              <a:ext cx="726514" cy="28238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4" idx="4"/>
              <a:endCxn id="75" idx="0"/>
            </p:cNvCxnSpPr>
            <p:nvPr/>
          </p:nvCxnSpPr>
          <p:spPr>
            <a:xfrm>
              <a:off x="6905913" y="2301457"/>
              <a:ext cx="747184" cy="91691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4" idx="4"/>
              <a:endCxn id="73" idx="7"/>
            </p:cNvCxnSpPr>
            <p:nvPr/>
          </p:nvCxnSpPr>
          <p:spPr>
            <a:xfrm>
              <a:off x="6905913" y="2301457"/>
              <a:ext cx="40143" cy="9950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5" idx="2"/>
              <a:endCxn id="73" idx="6"/>
            </p:cNvCxnSpPr>
            <p:nvPr/>
          </p:nvCxnSpPr>
          <p:spPr>
            <a:xfrm flipH="1">
              <a:off x="7024171" y="3485070"/>
              <a:ext cx="36222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71" idx="4"/>
            </p:cNvCxnSpPr>
            <p:nvPr/>
          </p:nvCxnSpPr>
          <p:spPr>
            <a:xfrm flipH="1" flipV="1">
              <a:off x="6457706" y="2977956"/>
              <a:ext cx="159614" cy="2577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7376672" y="1777091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>
              <a:endCxn id="84" idx="2"/>
            </p:cNvCxnSpPr>
            <p:nvPr/>
          </p:nvCxnSpPr>
          <p:spPr>
            <a:xfrm>
              <a:off x="7172613" y="2001686"/>
              <a:ext cx="204059" cy="421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endCxn id="72" idx="0"/>
            </p:cNvCxnSpPr>
            <p:nvPr/>
          </p:nvCxnSpPr>
          <p:spPr>
            <a:xfrm>
              <a:off x="7808042" y="2218650"/>
              <a:ext cx="201555" cy="20896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2" idx="4"/>
              <a:endCxn id="75" idx="7"/>
            </p:cNvCxnSpPr>
            <p:nvPr/>
          </p:nvCxnSpPr>
          <p:spPr>
            <a:xfrm flipH="1">
              <a:off x="7841682" y="2961014"/>
              <a:ext cx="167915" cy="3354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966821" y="1919030"/>
            <a:ext cx="1610351" cy="1477903"/>
            <a:chOff x="6114806" y="1768057"/>
            <a:chExt cx="2161491" cy="1983713"/>
          </a:xfrm>
        </p:grpSpPr>
        <p:sp>
          <p:nvSpPr>
            <p:cNvPr id="89" name="Oval 88"/>
            <p:cNvSpPr/>
            <p:nvPr/>
          </p:nvSpPr>
          <p:spPr>
            <a:xfrm>
              <a:off x="6191006" y="2444556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742897" y="2427614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490771" y="3218370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639213" y="1768057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7386397" y="3218370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Donut 93"/>
            <p:cNvSpPr/>
            <p:nvPr/>
          </p:nvSpPr>
          <p:spPr>
            <a:xfrm>
              <a:off x="6114806" y="2358140"/>
              <a:ext cx="685800" cy="706232"/>
            </a:xfrm>
            <a:prstGeom prst="donut">
              <a:avLst>
                <a:gd name="adj" fmla="val 78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6" name="Straight Arrow Connector 95"/>
            <p:cNvCxnSpPr>
              <a:stCxn id="89" idx="7"/>
              <a:endCxn id="92" idx="3"/>
            </p:cNvCxnSpPr>
            <p:nvPr/>
          </p:nvCxnSpPr>
          <p:spPr>
            <a:xfrm flipV="1">
              <a:off x="6646291" y="2223342"/>
              <a:ext cx="71037" cy="29932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92" idx="5"/>
              <a:endCxn id="90" idx="1"/>
            </p:cNvCxnSpPr>
            <p:nvPr/>
          </p:nvCxnSpPr>
          <p:spPr>
            <a:xfrm>
              <a:off x="7094498" y="2223342"/>
              <a:ext cx="726514" cy="28238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2" idx="4"/>
              <a:endCxn id="93" idx="0"/>
            </p:cNvCxnSpPr>
            <p:nvPr/>
          </p:nvCxnSpPr>
          <p:spPr>
            <a:xfrm>
              <a:off x="6905913" y="2301457"/>
              <a:ext cx="747184" cy="91691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2" idx="4"/>
              <a:endCxn id="91" idx="7"/>
            </p:cNvCxnSpPr>
            <p:nvPr/>
          </p:nvCxnSpPr>
          <p:spPr>
            <a:xfrm>
              <a:off x="6905913" y="2301457"/>
              <a:ext cx="40143" cy="9950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3" idx="2"/>
              <a:endCxn id="91" idx="6"/>
            </p:cNvCxnSpPr>
            <p:nvPr/>
          </p:nvCxnSpPr>
          <p:spPr>
            <a:xfrm flipH="1">
              <a:off x="7024171" y="3485070"/>
              <a:ext cx="36222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endCxn id="89" idx="4"/>
            </p:cNvCxnSpPr>
            <p:nvPr/>
          </p:nvCxnSpPr>
          <p:spPr>
            <a:xfrm flipH="1" flipV="1">
              <a:off x="6457706" y="2977956"/>
              <a:ext cx="159614" cy="2577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7376672" y="1777091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/>
            <p:cNvCxnSpPr>
              <a:endCxn id="102" idx="2"/>
            </p:cNvCxnSpPr>
            <p:nvPr/>
          </p:nvCxnSpPr>
          <p:spPr>
            <a:xfrm>
              <a:off x="7172613" y="2001686"/>
              <a:ext cx="204059" cy="421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endCxn id="90" idx="0"/>
            </p:cNvCxnSpPr>
            <p:nvPr/>
          </p:nvCxnSpPr>
          <p:spPr>
            <a:xfrm>
              <a:off x="7808042" y="2218650"/>
              <a:ext cx="201555" cy="20896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0" idx="4"/>
              <a:endCxn id="93" idx="7"/>
            </p:cNvCxnSpPr>
            <p:nvPr/>
          </p:nvCxnSpPr>
          <p:spPr>
            <a:xfrm flipH="1">
              <a:off x="7841682" y="2961014"/>
              <a:ext cx="167915" cy="3354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6" name="Picture 114" descr="3d1itaj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82" y="3479057"/>
            <a:ext cx="945747" cy="7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14" descr="3d1itaj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202" y="3511664"/>
            <a:ext cx="945747" cy="7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ounded Rectangle 94"/>
          <p:cNvSpPr/>
          <p:nvPr/>
        </p:nvSpPr>
        <p:spPr>
          <a:xfrm>
            <a:off x="2051791" y="4375302"/>
            <a:ext cx="1305724" cy="241844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916563" y="4655975"/>
            <a:ext cx="1207637" cy="216860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2453470" y="5214651"/>
            <a:ext cx="1726309" cy="216860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089012" y="4921515"/>
            <a:ext cx="2417676" cy="1135225"/>
          </a:xfrm>
          <a:prstGeom prst="wedgeRoundRectCallout">
            <a:avLst>
              <a:gd name="adj1" fmla="val -59555"/>
              <a:gd name="adj2" fmla="val -45856"/>
              <a:gd name="adj3" fmla="val 16667"/>
            </a:avLst>
          </a:prstGeom>
          <a:solidFill>
            <a:srgbClr val="C0504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implementation is a single-threaded event-handler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95" grpId="0" animBg="1"/>
      <p:bldP spid="95" grpId="1" animBg="1"/>
      <p:bldP spid="110" grpId="0" animBg="1"/>
      <p:bldP spid="110" grpId="1" animBg="1"/>
      <p:bldP spid="111" grpId="0" animBg="1"/>
      <p:bldP spid="1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762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Proving correctness is hard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93102" y="1524000"/>
            <a:ext cx="3621698" cy="137395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Subtleties of distributed protocols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876800" y="1524000"/>
            <a:ext cx="3621698" cy="137395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Complexities of implementation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93102" y="2971800"/>
            <a:ext cx="3621698" cy="99372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Maintaining global invariants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3102" y="4016375"/>
            <a:ext cx="3621698" cy="99372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Dealing with hosts acting concurrently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93102" y="5060950"/>
            <a:ext cx="3621698" cy="99372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Ensuring progress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876800" y="2979156"/>
            <a:ext cx="3621698" cy="99372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Using efficient data  structures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876800" y="4023731"/>
            <a:ext cx="3621698" cy="99372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Memory management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876800" y="5068306"/>
            <a:ext cx="3621698" cy="99372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Avoiding integer overflow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9650" y="1417638"/>
            <a:ext cx="228600" cy="4754562"/>
          </a:xfrm>
          <a:prstGeom prst="rect">
            <a:avLst/>
          </a:prstGeom>
          <a:pattFill prst="horzBrick">
            <a:fgClr>
              <a:schemeClr val="tx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Two-level refinement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06330" y="3429000"/>
            <a:ext cx="7880470" cy="1170686"/>
            <a:chOff x="730130" y="3581400"/>
            <a:chExt cx="7880470" cy="1170686"/>
          </a:xfrm>
        </p:grpSpPr>
        <p:grpSp>
          <p:nvGrpSpPr>
            <p:cNvPr id="73" name="Group 72"/>
            <p:cNvGrpSpPr/>
            <p:nvPr/>
          </p:nvGrpSpPr>
          <p:grpSpPr>
            <a:xfrm>
              <a:off x="730130" y="3733280"/>
              <a:ext cx="998933" cy="1018806"/>
              <a:chOff x="3680750" y="1246374"/>
              <a:chExt cx="1773803" cy="1809092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3680750" y="2003104"/>
                <a:ext cx="397393" cy="397393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057160" y="1971738"/>
                <a:ext cx="397393" cy="397393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862774" y="2658073"/>
                <a:ext cx="397393" cy="397393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298461" y="1314595"/>
                <a:ext cx="397393" cy="397393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999795" y="2626356"/>
                <a:ext cx="397393" cy="397393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nut 78"/>
              <p:cNvSpPr/>
              <p:nvPr/>
            </p:nvSpPr>
            <p:spPr>
              <a:xfrm>
                <a:off x="4235942" y="1246374"/>
                <a:ext cx="510934" cy="526156"/>
              </a:xfrm>
              <a:prstGeom prst="donut">
                <a:avLst>
                  <a:gd name="adj" fmla="val 789"/>
                </a:avLst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0" name="Straight Arrow Connector 79"/>
              <p:cNvCxnSpPr>
                <a:stCxn id="74" idx="7"/>
                <a:endCxn id="77" idx="3"/>
              </p:cNvCxnSpPr>
              <p:nvPr/>
            </p:nvCxnSpPr>
            <p:spPr>
              <a:xfrm flipV="1">
                <a:off x="4019946" y="1653791"/>
                <a:ext cx="336712" cy="407510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81" name="Straight Arrow Connector 80"/>
              <p:cNvCxnSpPr>
                <a:stCxn id="77" idx="5"/>
                <a:endCxn id="75" idx="1"/>
              </p:cNvCxnSpPr>
              <p:nvPr/>
            </p:nvCxnSpPr>
            <p:spPr>
              <a:xfrm>
                <a:off x="4637657" y="1653791"/>
                <a:ext cx="477700" cy="376144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82" name="Straight Arrow Connector 81"/>
              <p:cNvCxnSpPr>
                <a:stCxn id="77" idx="4"/>
                <a:endCxn id="91" idx="0"/>
              </p:cNvCxnSpPr>
              <p:nvPr/>
            </p:nvCxnSpPr>
            <p:spPr>
              <a:xfrm>
                <a:off x="4497158" y="1711988"/>
                <a:ext cx="137479" cy="516975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83" name="Straight Arrow Connector 82"/>
              <p:cNvCxnSpPr>
                <a:stCxn id="77" idx="4"/>
                <a:endCxn id="76" idx="7"/>
              </p:cNvCxnSpPr>
              <p:nvPr/>
            </p:nvCxnSpPr>
            <p:spPr>
              <a:xfrm flipH="1">
                <a:off x="4201970" y="1711988"/>
                <a:ext cx="295188" cy="1004282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84" name="Straight Arrow Connector 83"/>
              <p:cNvCxnSpPr>
                <a:stCxn id="91" idx="3"/>
                <a:endCxn id="76" idx="6"/>
              </p:cNvCxnSpPr>
              <p:nvPr/>
            </p:nvCxnSpPr>
            <p:spPr>
              <a:xfrm flipH="1">
                <a:off x="4260167" y="2568159"/>
                <a:ext cx="233970" cy="288611"/>
              </a:xfrm>
              <a:prstGeom prst="straightConnector1">
                <a:avLst/>
              </a:prstGeom>
              <a:ln>
                <a:headEnd type="none" w="lg" len="lg"/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85" name="Straight Arrow Connector 84"/>
              <p:cNvCxnSpPr>
                <a:stCxn id="76" idx="1"/>
                <a:endCxn id="74" idx="4"/>
              </p:cNvCxnSpPr>
              <p:nvPr/>
            </p:nvCxnSpPr>
            <p:spPr>
              <a:xfrm flipH="1" flipV="1">
                <a:off x="3879447" y="2400497"/>
                <a:ext cx="41524" cy="315773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4960855" y="1400112"/>
                <a:ext cx="397393" cy="397393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Arrow Connector 86"/>
              <p:cNvCxnSpPr>
                <a:stCxn id="77" idx="6"/>
                <a:endCxn id="86" idx="2"/>
              </p:cNvCxnSpPr>
              <p:nvPr/>
            </p:nvCxnSpPr>
            <p:spPr>
              <a:xfrm>
                <a:off x="4695854" y="1513292"/>
                <a:ext cx="265001" cy="85517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88" name="Straight Arrow Connector 87"/>
              <p:cNvCxnSpPr>
                <a:stCxn id="86" idx="4"/>
                <a:endCxn id="75" idx="0"/>
              </p:cNvCxnSpPr>
              <p:nvPr/>
            </p:nvCxnSpPr>
            <p:spPr>
              <a:xfrm>
                <a:off x="5159552" y="1797505"/>
                <a:ext cx="96305" cy="174233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89" name="Straight Arrow Connector 88"/>
              <p:cNvCxnSpPr>
                <a:stCxn id="75" idx="4"/>
                <a:endCxn id="78" idx="0"/>
              </p:cNvCxnSpPr>
              <p:nvPr/>
            </p:nvCxnSpPr>
            <p:spPr>
              <a:xfrm flipH="1">
                <a:off x="5198492" y="2369131"/>
                <a:ext cx="57365" cy="257225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3699300" y="1433434"/>
                <a:ext cx="397393" cy="397393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435940" y="2228963"/>
                <a:ext cx="397393" cy="397393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Arrow Connector 91"/>
              <p:cNvCxnSpPr>
                <a:endCxn id="78" idx="1"/>
              </p:cNvCxnSpPr>
              <p:nvPr/>
            </p:nvCxnSpPr>
            <p:spPr>
              <a:xfrm>
                <a:off x="4826307" y="2498633"/>
                <a:ext cx="231685" cy="185920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93" name="Straight Arrow Connector 92"/>
              <p:cNvCxnSpPr>
                <a:stCxn id="77" idx="2"/>
              </p:cNvCxnSpPr>
              <p:nvPr/>
            </p:nvCxnSpPr>
            <p:spPr>
              <a:xfrm flipH="1">
                <a:off x="4058928" y="1513292"/>
                <a:ext cx="239533" cy="128845"/>
              </a:xfrm>
              <a:prstGeom prst="straightConnector1">
                <a:avLst/>
              </a:prstGeom>
              <a:ln>
                <a:headEnd type="none" w="lg" len="lg"/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94" name="Straight Arrow Connector 93"/>
              <p:cNvCxnSpPr>
                <a:stCxn id="90" idx="4"/>
                <a:endCxn id="74" idx="0"/>
              </p:cNvCxnSpPr>
              <p:nvPr/>
            </p:nvCxnSpPr>
            <p:spPr>
              <a:xfrm flipH="1">
                <a:off x="3879447" y="1830827"/>
                <a:ext cx="18550" cy="172277"/>
              </a:xfrm>
              <a:prstGeom prst="straightConnector1">
                <a:avLst/>
              </a:prstGeom>
              <a:ln>
                <a:headEnd type="none" w="lg" len="lg"/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95" name="Straight Arrow Connector 94"/>
              <p:cNvCxnSpPr>
                <a:endCxn id="76" idx="5"/>
              </p:cNvCxnSpPr>
              <p:nvPr/>
            </p:nvCxnSpPr>
            <p:spPr>
              <a:xfrm flipH="1">
                <a:off x="4201970" y="2871079"/>
                <a:ext cx="797825" cy="126190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</p:grpSp>
        <p:grpSp>
          <p:nvGrpSpPr>
            <p:cNvPr id="139" name="Group 138"/>
            <p:cNvGrpSpPr/>
            <p:nvPr/>
          </p:nvGrpSpPr>
          <p:grpSpPr>
            <a:xfrm>
              <a:off x="2108112" y="3950732"/>
              <a:ext cx="6502488" cy="609600"/>
              <a:chOff x="2108112" y="3950732"/>
              <a:chExt cx="6502488" cy="609600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2108112" y="3950732"/>
                <a:ext cx="670334" cy="609600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I0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3566150" y="3950732"/>
                <a:ext cx="670334" cy="609600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I1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5024189" y="3950732"/>
                <a:ext cx="670334" cy="609600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I2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6482227" y="3950732"/>
                <a:ext cx="670334" cy="609600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I3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7940266" y="3950732"/>
                <a:ext cx="670334" cy="609600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I4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Down Arrow 115"/>
              <p:cNvSpPr/>
              <p:nvPr/>
            </p:nvSpPr>
            <p:spPr>
              <a:xfrm rot="16200000">
                <a:off x="2953758" y="3871743"/>
                <a:ext cx="457200" cy="767594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7" name="Down Arrow 116"/>
              <p:cNvSpPr/>
              <p:nvPr/>
            </p:nvSpPr>
            <p:spPr>
              <a:xfrm rot="16200000">
                <a:off x="7327869" y="3871736"/>
                <a:ext cx="457200" cy="767594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8" name="Down Arrow 117"/>
              <p:cNvSpPr/>
              <p:nvPr/>
            </p:nvSpPr>
            <p:spPr>
              <a:xfrm rot="16200000">
                <a:off x="5869830" y="3871743"/>
                <a:ext cx="457200" cy="767594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9" name="Down Arrow 118"/>
              <p:cNvSpPr/>
              <p:nvPr/>
            </p:nvSpPr>
            <p:spPr>
              <a:xfrm rot="16200000">
                <a:off x="4411794" y="3871736"/>
                <a:ext cx="457200" cy="767594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1828800" y="3581400"/>
              <a:ext cx="1692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Implementation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0646" y="2209800"/>
            <a:ext cx="7820971" cy="1611130"/>
            <a:chOff x="789629" y="2351270"/>
            <a:chExt cx="7820971" cy="1611130"/>
          </a:xfrm>
        </p:grpSpPr>
        <p:grpSp>
          <p:nvGrpSpPr>
            <p:cNvPr id="30" name="Group 29"/>
            <p:cNvGrpSpPr/>
            <p:nvPr/>
          </p:nvGrpSpPr>
          <p:grpSpPr>
            <a:xfrm>
              <a:off x="789629" y="2351270"/>
              <a:ext cx="979632" cy="931974"/>
              <a:chOff x="3657600" y="1858020"/>
              <a:chExt cx="2076680" cy="1975651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657600" y="1944436"/>
                <a:ext cx="2076680" cy="1889235"/>
                <a:chOff x="2109271" y="1659274"/>
                <a:chExt cx="2076680" cy="1889235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2109271" y="2236736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652551" y="2236736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427842" y="3015109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798145" y="165927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3352800" y="2982016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Donut 39"/>
              <p:cNvSpPr/>
              <p:nvPr/>
            </p:nvSpPr>
            <p:spPr>
              <a:xfrm>
                <a:off x="4270275" y="1858020"/>
                <a:ext cx="685799" cy="706232"/>
              </a:xfrm>
              <a:prstGeom prst="donut">
                <a:avLst>
                  <a:gd name="adj" fmla="val 78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3924300" y="2399721"/>
                <a:ext cx="1354695" cy="1167250"/>
                <a:chOff x="2375971" y="2114559"/>
                <a:chExt cx="1354695" cy="1167250"/>
              </a:xfrm>
            </p:grpSpPr>
            <p:cxnSp>
              <p:nvCxnSpPr>
                <p:cNvPr id="34" name="Straight Arrow Connector 33"/>
                <p:cNvCxnSpPr>
                  <a:stCxn id="42" idx="7"/>
                  <a:endCxn id="45" idx="3"/>
                </p:cNvCxnSpPr>
                <p:nvPr/>
              </p:nvCxnSpPr>
              <p:spPr>
                <a:xfrm flipV="1">
                  <a:off x="2564556" y="2114559"/>
                  <a:ext cx="311704" cy="200292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>
                  <a:stCxn id="45" idx="5"/>
                  <a:endCxn id="43" idx="1"/>
                </p:cNvCxnSpPr>
                <p:nvPr/>
              </p:nvCxnSpPr>
              <p:spPr>
                <a:xfrm>
                  <a:off x="3253430" y="2114559"/>
                  <a:ext cx="477236" cy="200292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>
                  <a:stCxn id="45" idx="4"/>
                  <a:endCxn id="46" idx="0"/>
                </p:cNvCxnSpPr>
                <p:nvPr/>
              </p:nvCxnSpPr>
              <p:spPr>
                <a:xfrm>
                  <a:off x="3064845" y="2192674"/>
                  <a:ext cx="554655" cy="789342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>
                  <a:endCxn id="44" idx="7"/>
                </p:cNvCxnSpPr>
                <p:nvPr/>
              </p:nvCxnSpPr>
              <p:spPr>
                <a:xfrm flipH="1">
                  <a:off x="2883127" y="2545790"/>
                  <a:ext cx="769424" cy="547434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endCxn id="44" idx="6"/>
                </p:cNvCxnSpPr>
                <p:nvPr/>
              </p:nvCxnSpPr>
              <p:spPr>
                <a:xfrm flipH="1">
                  <a:off x="2961242" y="3239682"/>
                  <a:ext cx="355136" cy="42127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endCxn id="42" idx="4"/>
                </p:cNvCxnSpPr>
                <p:nvPr/>
              </p:nvCxnSpPr>
              <p:spPr>
                <a:xfrm flipH="1" flipV="1">
                  <a:off x="2375971" y="2770136"/>
                  <a:ext cx="178419" cy="262275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0" name="TextBox 69"/>
            <p:cNvSpPr txBox="1"/>
            <p:nvPr/>
          </p:nvSpPr>
          <p:spPr>
            <a:xfrm>
              <a:off x="1812908" y="2369968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</a:t>
              </a: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2108112" y="2707209"/>
              <a:ext cx="6502488" cy="609600"/>
              <a:chOff x="2108112" y="2707209"/>
              <a:chExt cx="6502488" cy="609600"/>
            </a:xfrm>
          </p:grpSpPr>
          <p:sp>
            <p:nvSpPr>
              <p:cNvPr id="97" name="Down Arrow 96"/>
              <p:cNvSpPr/>
              <p:nvPr/>
            </p:nvSpPr>
            <p:spPr>
              <a:xfrm rot="16200000">
                <a:off x="2638535" y="294343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2108112" y="2707209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S0</a:t>
                </a:r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2941276" y="2707209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S1</a:t>
                </a:r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3774441" y="2707209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S2</a:t>
                </a:r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4607605" y="2707209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S3</a:t>
                </a:r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5440770" y="2707209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S4</a:t>
                </a:r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6273934" y="2707209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S5</a:t>
                </a:r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7107099" y="2707209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S6</a:t>
                </a:r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7940266" y="2707209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S7</a:t>
                </a:r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Down Arrow 109"/>
              <p:cNvSpPr/>
              <p:nvPr/>
            </p:nvSpPr>
            <p:spPr>
              <a:xfrm rot="16200000">
                <a:off x="3470581" y="294343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1" name="Down Arrow 110"/>
              <p:cNvSpPr/>
              <p:nvPr/>
            </p:nvSpPr>
            <p:spPr>
              <a:xfrm rot="16200000">
                <a:off x="4302628" y="294343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2" name="Down Arrow 111"/>
              <p:cNvSpPr/>
              <p:nvPr/>
            </p:nvSpPr>
            <p:spPr>
              <a:xfrm rot="16200000">
                <a:off x="5134675" y="2943429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3" name="Down Arrow 112"/>
              <p:cNvSpPr/>
              <p:nvPr/>
            </p:nvSpPr>
            <p:spPr>
              <a:xfrm rot="16200000">
                <a:off x="5966722" y="2943429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4" name="Down Arrow 113"/>
              <p:cNvSpPr/>
              <p:nvPr/>
            </p:nvSpPr>
            <p:spPr>
              <a:xfrm rot="16200000">
                <a:off x="6798769" y="2943429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5" name="Down Arrow 114"/>
              <p:cNvSpPr/>
              <p:nvPr/>
            </p:nvSpPr>
            <p:spPr>
              <a:xfrm rot="16200000">
                <a:off x="7630820" y="2943429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cxnSp>
          <p:nvCxnSpPr>
            <p:cNvPr id="120" name="Straight Connector 119"/>
            <p:cNvCxnSpPr/>
            <p:nvPr/>
          </p:nvCxnSpPr>
          <p:spPr>
            <a:xfrm>
              <a:off x="2443279" y="3316809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276444" y="3316809"/>
              <a:ext cx="624876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5359356" y="3316809"/>
              <a:ext cx="416581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5775937" y="3316809"/>
              <a:ext cx="104146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8275433" y="3316809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762000" y="2590800"/>
            <a:ext cx="7867215" cy="1618016"/>
            <a:chOff x="731119" y="2649184"/>
            <a:chExt cx="7867215" cy="1618016"/>
          </a:xfrm>
        </p:grpSpPr>
        <p:grpSp>
          <p:nvGrpSpPr>
            <p:cNvPr id="182" name="Group 181"/>
            <p:cNvGrpSpPr/>
            <p:nvPr/>
          </p:nvGrpSpPr>
          <p:grpSpPr>
            <a:xfrm>
              <a:off x="731119" y="2729178"/>
              <a:ext cx="998933" cy="1018806"/>
              <a:chOff x="3680750" y="1246374"/>
              <a:chExt cx="1773803" cy="1809092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3680750" y="2003104"/>
                <a:ext cx="397393" cy="39739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5057160" y="1971738"/>
                <a:ext cx="397393" cy="39739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3862774" y="2658073"/>
                <a:ext cx="397393" cy="39739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4298461" y="1314595"/>
                <a:ext cx="397393" cy="39739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4999795" y="2626356"/>
                <a:ext cx="397393" cy="39739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Donut 202"/>
              <p:cNvSpPr/>
              <p:nvPr/>
            </p:nvSpPr>
            <p:spPr>
              <a:xfrm>
                <a:off x="4235942" y="1246374"/>
                <a:ext cx="510934" cy="526156"/>
              </a:xfrm>
              <a:prstGeom prst="donut">
                <a:avLst>
                  <a:gd name="adj" fmla="val 789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4" name="Straight Arrow Connector 203"/>
              <p:cNvCxnSpPr>
                <a:stCxn id="198" idx="7"/>
                <a:endCxn id="201" idx="3"/>
              </p:cNvCxnSpPr>
              <p:nvPr/>
            </p:nvCxnSpPr>
            <p:spPr>
              <a:xfrm flipV="1">
                <a:off x="4019946" y="1653791"/>
                <a:ext cx="336712" cy="40751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5" name="Straight Arrow Connector 204"/>
              <p:cNvCxnSpPr>
                <a:stCxn id="201" idx="5"/>
                <a:endCxn id="199" idx="1"/>
              </p:cNvCxnSpPr>
              <p:nvPr/>
            </p:nvCxnSpPr>
            <p:spPr>
              <a:xfrm>
                <a:off x="4637657" y="1653791"/>
                <a:ext cx="477700" cy="37614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6" name="Straight Arrow Connector 205"/>
              <p:cNvCxnSpPr>
                <a:stCxn id="201" idx="4"/>
                <a:endCxn id="215" idx="0"/>
              </p:cNvCxnSpPr>
              <p:nvPr/>
            </p:nvCxnSpPr>
            <p:spPr>
              <a:xfrm>
                <a:off x="4497158" y="1711988"/>
                <a:ext cx="137479" cy="516975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7" name="Straight Arrow Connector 206"/>
              <p:cNvCxnSpPr>
                <a:stCxn id="201" idx="4"/>
                <a:endCxn id="200" idx="7"/>
              </p:cNvCxnSpPr>
              <p:nvPr/>
            </p:nvCxnSpPr>
            <p:spPr>
              <a:xfrm flipH="1">
                <a:off x="4201970" y="1711988"/>
                <a:ext cx="295188" cy="1004282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8" name="Straight Arrow Connector 207"/>
              <p:cNvCxnSpPr>
                <a:stCxn id="215" idx="3"/>
                <a:endCxn id="200" idx="6"/>
              </p:cNvCxnSpPr>
              <p:nvPr/>
            </p:nvCxnSpPr>
            <p:spPr>
              <a:xfrm flipH="1">
                <a:off x="4260167" y="2568159"/>
                <a:ext cx="233970" cy="288611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9" name="Straight Arrow Connector 208"/>
              <p:cNvCxnSpPr>
                <a:stCxn id="200" idx="1"/>
                <a:endCxn id="198" idx="4"/>
              </p:cNvCxnSpPr>
              <p:nvPr/>
            </p:nvCxnSpPr>
            <p:spPr>
              <a:xfrm flipH="1" flipV="1">
                <a:off x="3879447" y="2400497"/>
                <a:ext cx="41524" cy="31577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0" name="Oval 209"/>
              <p:cNvSpPr/>
              <p:nvPr/>
            </p:nvSpPr>
            <p:spPr>
              <a:xfrm>
                <a:off x="4960855" y="1400112"/>
                <a:ext cx="397393" cy="39739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1" name="Straight Arrow Connector 210"/>
              <p:cNvCxnSpPr>
                <a:stCxn id="201" idx="6"/>
                <a:endCxn id="210" idx="2"/>
              </p:cNvCxnSpPr>
              <p:nvPr/>
            </p:nvCxnSpPr>
            <p:spPr>
              <a:xfrm>
                <a:off x="4695854" y="1513292"/>
                <a:ext cx="265001" cy="85517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2" name="Straight Arrow Connector 211"/>
              <p:cNvCxnSpPr>
                <a:stCxn id="210" idx="4"/>
                <a:endCxn id="199" idx="0"/>
              </p:cNvCxnSpPr>
              <p:nvPr/>
            </p:nvCxnSpPr>
            <p:spPr>
              <a:xfrm>
                <a:off x="5159552" y="1797505"/>
                <a:ext cx="96305" cy="17423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3" name="Straight Arrow Connector 212"/>
              <p:cNvCxnSpPr>
                <a:stCxn id="199" idx="4"/>
                <a:endCxn id="202" idx="0"/>
              </p:cNvCxnSpPr>
              <p:nvPr/>
            </p:nvCxnSpPr>
            <p:spPr>
              <a:xfrm flipH="1">
                <a:off x="5198492" y="2369131"/>
                <a:ext cx="57365" cy="257225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4" name="Oval 213"/>
              <p:cNvSpPr/>
              <p:nvPr/>
            </p:nvSpPr>
            <p:spPr>
              <a:xfrm>
                <a:off x="3699300" y="1433434"/>
                <a:ext cx="397393" cy="39739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4435940" y="2228963"/>
                <a:ext cx="397393" cy="39739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6" name="Straight Arrow Connector 215"/>
              <p:cNvCxnSpPr>
                <a:endCxn id="202" idx="1"/>
              </p:cNvCxnSpPr>
              <p:nvPr/>
            </p:nvCxnSpPr>
            <p:spPr>
              <a:xfrm>
                <a:off x="4826307" y="2498633"/>
                <a:ext cx="231685" cy="18592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7" name="Straight Arrow Connector 216"/>
              <p:cNvCxnSpPr>
                <a:stCxn id="201" idx="2"/>
              </p:cNvCxnSpPr>
              <p:nvPr/>
            </p:nvCxnSpPr>
            <p:spPr>
              <a:xfrm flipH="1">
                <a:off x="4058928" y="1513292"/>
                <a:ext cx="239533" cy="128845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8" name="Straight Arrow Connector 217"/>
              <p:cNvCxnSpPr>
                <a:stCxn id="214" idx="4"/>
                <a:endCxn id="198" idx="0"/>
              </p:cNvCxnSpPr>
              <p:nvPr/>
            </p:nvCxnSpPr>
            <p:spPr>
              <a:xfrm flipH="1">
                <a:off x="3879447" y="1830827"/>
                <a:ext cx="18550" cy="172277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9" name="Straight Arrow Connector 218"/>
              <p:cNvCxnSpPr>
                <a:endCxn id="200" idx="5"/>
              </p:cNvCxnSpPr>
              <p:nvPr/>
            </p:nvCxnSpPr>
            <p:spPr>
              <a:xfrm flipH="1">
                <a:off x="4201970" y="2871079"/>
                <a:ext cx="797825" cy="12619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83" name="TextBox 182"/>
            <p:cNvSpPr txBox="1"/>
            <p:nvPr/>
          </p:nvSpPr>
          <p:spPr>
            <a:xfrm>
              <a:off x="1828800" y="2649184"/>
              <a:ext cx="968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Protocol</a:t>
              </a:r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2095846" y="3043453"/>
              <a:ext cx="670334" cy="609600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P0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Rounded Rectangle 184"/>
            <p:cNvSpPr/>
            <p:nvPr/>
          </p:nvSpPr>
          <p:spPr>
            <a:xfrm>
              <a:off x="3553884" y="3043453"/>
              <a:ext cx="670334" cy="609600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P1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5011923" y="3043453"/>
              <a:ext cx="670334" cy="609600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P2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6469961" y="3043453"/>
              <a:ext cx="670334" cy="609600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P3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7928000" y="3043453"/>
              <a:ext cx="670334" cy="609600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P4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Down Arrow 188"/>
            <p:cNvSpPr/>
            <p:nvPr/>
          </p:nvSpPr>
          <p:spPr>
            <a:xfrm rot="16200000">
              <a:off x="2941492" y="2964464"/>
              <a:ext cx="457200" cy="76759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0" name="Down Arrow 189"/>
            <p:cNvSpPr/>
            <p:nvPr/>
          </p:nvSpPr>
          <p:spPr>
            <a:xfrm rot="16200000">
              <a:off x="7315603" y="2964457"/>
              <a:ext cx="457200" cy="76759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1" name="Down Arrow 190"/>
            <p:cNvSpPr/>
            <p:nvPr/>
          </p:nvSpPr>
          <p:spPr>
            <a:xfrm rot="16200000">
              <a:off x="5857564" y="2964464"/>
              <a:ext cx="457200" cy="76759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2" name="Down Arrow 191"/>
            <p:cNvSpPr/>
            <p:nvPr/>
          </p:nvSpPr>
          <p:spPr>
            <a:xfrm rot="16200000">
              <a:off x="4399528" y="2964457"/>
              <a:ext cx="457200" cy="76759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>
            <a:xfrm>
              <a:off x="8274673" y="3621609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3878352" y="3621609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5343792" y="3621609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6809232" y="3621609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2412912" y="3621609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05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00695 0.0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32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0416 -0.126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Protocol layer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5874" y="1395878"/>
            <a:ext cx="1526755" cy="1452479"/>
            <a:chOff x="3657600" y="1858020"/>
            <a:chExt cx="2076680" cy="1975651"/>
          </a:xfrm>
        </p:grpSpPr>
        <p:grpSp>
          <p:nvGrpSpPr>
            <p:cNvPr id="39" name="Group 38"/>
            <p:cNvGrpSpPr/>
            <p:nvPr/>
          </p:nvGrpSpPr>
          <p:grpSpPr>
            <a:xfrm>
              <a:off x="3657600" y="1944436"/>
              <a:ext cx="2076680" cy="1889235"/>
              <a:chOff x="2109271" y="1659274"/>
              <a:chExt cx="2076680" cy="188923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109271" y="223673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652551" y="223673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427842" y="301510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798145" y="1659274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352800" y="298201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Donut 12"/>
            <p:cNvSpPr/>
            <p:nvPr/>
          </p:nvSpPr>
          <p:spPr>
            <a:xfrm>
              <a:off x="4270274" y="1858020"/>
              <a:ext cx="685801" cy="706232"/>
            </a:xfrm>
            <a:prstGeom prst="donut">
              <a:avLst>
                <a:gd name="adj" fmla="val 78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924300" y="2399721"/>
              <a:ext cx="1354695" cy="1167250"/>
              <a:chOff x="2375971" y="2114559"/>
              <a:chExt cx="1354695" cy="1167250"/>
            </a:xfrm>
          </p:grpSpPr>
          <p:cxnSp>
            <p:nvCxnSpPr>
              <p:cNvPr id="16" name="Straight Arrow Connector 15"/>
              <p:cNvCxnSpPr>
                <a:stCxn id="7" idx="7"/>
                <a:endCxn id="8" idx="3"/>
              </p:cNvCxnSpPr>
              <p:nvPr/>
            </p:nvCxnSpPr>
            <p:spPr>
              <a:xfrm flipV="1">
                <a:off x="2564556" y="2114559"/>
                <a:ext cx="311704" cy="2002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8" idx="5"/>
                <a:endCxn id="9" idx="1"/>
              </p:cNvCxnSpPr>
              <p:nvPr/>
            </p:nvCxnSpPr>
            <p:spPr>
              <a:xfrm>
                <a:off x="3253430" y="2114559"/>
                <a:ext cx="477236" cy="2002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8" idx="4"/>
                <a:endCxn id="10" idx="0"/>
              </p:cNvCxnSpPr>
              <p:nvPr/>
            </p:nvCxnSpPr>
            <p:spPr>
              <a:xfrm>
                <a:off x="3064845" y="2192674"/>
                <a:ext cx="554655" cy="78934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11" idx="7"/>
              </p:cNvCxnSpPr>
              <p:nvPr/>
            </p:nvCxnSpPr>
            <p:spPr>
              <a:xfrm flipH="1">
                <a:off x="2883127" y="2545790"/>
                <a:ext cx="769424" cy="547434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endCxn id="11" idx="6"/>
              </p:cNvCxnSpPr>
              <p:nvPr/>
            </p:nvCxnSpPr>
            <p:spPr>
              <a:xfrm flipH="1">
                <a:off x="2961242" y="3239682"/>
                <a:ext cx="355136" cy="42127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endCxn id="7" idx="4"/>
              </p:cNvCxnSpPr>
              <p:nvPr/>
            </p:nvCxnSpPr>
            <p:spPr>
              <a:xfrm flipH="1" flipV="1">
                <a:off x="2375971" y="2770136"/>
                <a:ext cx="178419" cy="262275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/>
          <p:cNvGrpSpPr/>
          <p:nvPr/>
        </p:nvGrpSpPr>
        <p:grpSpPr>
          <a:xfrm>
            <a:off x="6806799" y="1402768"/>
            <a:ext cx="1610351" cy="1477903"/>
            <a:chOff x="6114806" y="1768057"/>
            <a:chExt cx="2161491" cy="1983713"/>
          </a:xfrm>
        </p:grpSpPr>
        <p:sp>
          <p:nvSpPr>
            <p:cNvPr id="71" name="Oval 70"/>
            <p:cNvSpPr/>
            <p:nvPr/>
          </p:nvSpPr>
          <p:spPr>
            <a:xfrm>
              <a:off x="6191006" y="2444556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742897" y="2427614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490771" y="3218370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639213" y="1768057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386397" y="3218370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nut 75"/>
            <p:cNvSpPr/>
            <p:nvPr/>
          </p:nvSpPr>
          <p:spPr>
            <a:xfrm>
              <a:off x="6114806" y="2358140"/>
              <a:ext cx="685800" cy="706232"/>
            </a:xfrm>
            <a:prstGeom prst="donut">
              <a:avLst>
                <a:gd name="adj" fmla="val 78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8" name="Straight Arrow Connector 77"/>
            <p:cNvCxnSpPr>
              <a:stCxn id="71" idx="7"/>
              <a:endCxn id="74" idx="3"/>
            </p:cNvCxnSpPr>
            <p:nvPr/>
          </p:nvCxnSpPr>
          <p:spPr>
            <a:xfrm flipV="1">
              <a:off x="6646291" y="2223342"/>
              <a:ext cx="71037" cy="29932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4" idx="5"/>
              <a:endCxn id="72" idx="1"/>
            </p:cNvCxnSpPr>
            <p:nvPr/>
          </p:nvCxnSpPr>
          <p:spPr>
            <a:xfrm>
              <a:off x="7094498" y="2223342"/>
              <a:ext cx="726514" cy="28238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4" idx="4"/>
              <a:endCxn id="75" idx="0"/>
            </p:cNvCxnSpPr>
            <p:nvPr/>
          </p:nvCxnSpPr>
          <p:spPr>
            <a:xfrm>
              <a:off x="6905913" y="2301457"/>
              <a:ext cx="747184" cy="91691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4" idx="4"/>
              <a:endCxn id="73" idx="7"/>
            </p:cNvCxnSpPr>
            <p:nvPr/>
          </p:nvCxnSpPr>
          <p:spPr>
            <a:xfrm>
              <a:off x="6905913" y="2301457"/>
              <a:ext cx="40143" cy="9950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5" idx="2"/>
              <a:endCxn id="73" idx="6"/>
            </p:cNvCxnSpPr>
            <p:nvPr/>
          </p:nvCxnSpPr>
          <p:spPr>
            <a:xfrm flipH="1">
              <a:off x="7024171" y="3485070"/>
              <a:ext cx="36222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71" idx="4"/>
            </p:cNvCxnSpPr>
            <p:nvPr/>
          </p:nvCxnSpPr>
          <p:spPr>
            <a:xfrm flipH="1" flipV="1">
              <a:off x="6457706" y="2977956"/>
              <a:ext cx="159614" cy="2577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7376672" y="1777091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>
              <a:endCxn id="84" idx="2"/>
            </p:cNvCxnSpPr>
            <p:nvPr/>
          </p:nvCxnSpPr>
          <p:spPr>
            <a:xfrm>
              <a:off x="7172613" y="2001686"/>
              <a:ext cx="204059" cy="421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endCxn id="72" idx="0"/>
            </p:cNvCxnSpPr>
            <p:nvPr/>
          </p:nvCxnSpPr>
          <p:spPr>
            <a:xfrm>
              <a:off x="7808042" y="2218650"/>
              <a:ext cx="201555" cy="20896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2" idx="4"/>
              <a:endCxn id="75" idx="7"/>
            </p:cNvCxnSpPr>
            <p:nvPr/>
          </p:nvCxnSpPr>
          <p:spPr>
            <a:xfrm flipH="1">
              <a:off x="7841682" y="2961014"/>
              <a:ext cx="167915" cy="3354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/>
          <p:cNvGrpSpPr/>
          <p:nvPr/>
        </p:nvGrpSpPr>
        <p:grpSpPr>
          <a:xfrm>
            <a:off x="3708070" y="1329680"/>
            <a:ext cx="1854530" cy="1624078"/>
            <a:chOff x="6114806" y="1768057"/>
            <a:chExt cx="2161491" cy="1983713"/>
          </a:xfrm>
        </p:grpSpPr>
        <p:sp>
          <p:nvSpPr>
            <p:cNvPr id="207" name="Oval 206"/>
            <p:cNvSpPr/>
            <p:nvPr/>
          </p:nvSpPr>
          <p:spPr>
            <a:xfrm>
              <a:off x="6191006" y="2444556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7742897" y="2427614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6490771" y="321837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6639213" y="1768057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7386397" y="321837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nut 211"/>
            <p:cNvSpPr/>
            <p:nvPr/>
          </p:nvSpPr>
          <p:spPr>
            <a:xfrm>
              <a:off x="6114806" y="2358140"/>
              <a:ext cx="685800" cy="706232"/>
            </a:xfrm>
            <a:prstGeom prst="donut">
              <a:avLst>
                <a:gd name="adj" fmla="val 7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13" name="Straight Arrow Connector 212"/>
            <p:cNvCxnSpPr>
              <a:stCxn id="207" idx="7"/>
              <a:endCxn id="210" idx="3"/>
            </p:cNvCxnSpPr>
            <p:nvPr/>
          </p:nvCxnSpPr>
          <p:spPr>
            <a:xfrm flipV="1">
              <a:off x="6646291" y="2223342"/>
              <a:ext cx="71037" cy="299329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4" name="Straight Arrow Connector 213"/>
            <p:cNvCxnSpPr>
              <a:stCxn id="210" idx="5"/>
              <a:endCxn id="208" idx="1"/>
            </p:cNvCxnSpPr>
            <p:nvPr/>
          </p:nvCxnSpPr>
          <p:spPr>
            <a:xfrm>
              <a:off x="7094498" y="2223342"/>
              <a:ext cx="726514" cy="282387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5" name="Straight Arrow Connector 214"/>
            <p:cNvCxnSpPr>
              <a:stCxn id="210" idx="4"/>
              <a:endCxn id="211" idx="0"/>
            </p:cNvCxnSpPr>
            <p:nvPr/>
          </p:nvCxnSpPr>
          <p:spPr>
            <a:xfrm>
              <a:off x="6905913" y="2301457"/>
              <a:ext cx="747184" cy="916913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6" name="Straight Arrow Connector 215"/>
            <p:cNvCxnSpPr>
              <a:stCxn id="210" idx="4"/>
              <a:endCxn id="209" idx="7"/>
            </p:cNvCxnSpPr>
            <p:nvPr/>
          </p:nvCxnSpPr>
          <p:spPr>
            <a:xfrm>
              <a:off x="6905913" y="2301457"/>
              <a:ext cx="40143" cy="995028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7" name="Straight Arrow Connector 216"/>
            <p:cNvCxnSpPr>
              <a:stCxn id="211" idx="2"/>
              <a:endCxn id="209" idx="6"/>
            </p:cNvCxnSpPr>
            <p:nvPr/>
          </p:nvCxnSpPr>
          <p:spPr>
            <a:xfrm flipH="1">
              <a:off x="7024171" y="3485070"/>
              <a:ext cx="362226" cy="0"/>
            </a:xfrm>
            <a:prstGeom prst="straightConnector1">
              <a:avLst/>
            </a:prstGeom>
            <a:ln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8" name="Straight Arrow Connector 217"/>
            <p:cNvCxnSpPr>
              <a:endCxn id="207" idx="4"/>
            </p:cNvCxnSpPr>
            <p:nvPr/>
          </p:nvCxnSpPr>
          <p:spPr>
            <a:xfrm flipH="1" flipV="1">
              <a:off x="6457706" y="2977956"/>
              <a:ext cx="159614" cy="257717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9" name="Oval 218"/>
            <p:cNvSpPr/>
            <p:nvPr/>
          </p:nvSpPr>
          <p:spPr>
            <a:xfrm>
              <a:off x="7376672" y="1777091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Arrow Connector 219"/>
            <p:cNvCxnSpPr>
              <a:endCxn id="219" idx="2"/>
            </p:cNvCxnSpPr>
            <p:nvPr/>
          </p:nvCxnSpPr>
          <p:spPr>
            <a:xfrm>
              <a:off x="7172613" y="2001686"/>
              <a:ext cx="204059" cy="4210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1" name="Straight Arrow Connector 220"/>
            <p:cNvCxnSpPr>
              <a:endCxn id="208" idx="0"/>
            </p:cNvCxnSpPr>
            <p:nvPr/>
          </p:nvCxnSpPr>
          <p:spPr>
            <a:xfrm>
              <a:off x="7808042" y="2218650"/>
              <a:ext cx="201555" cy="208964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2" name="Straight Arrow Connector 221"/>
            <p:cNvCxnSpPr>
              <a:stCxn id="208" idx="4"/>
              <a:endCxn id="211" idx="7"/>
            </p:cNvCxnSpPr>
            <p:nvPr/>
          </p:nvCxnSpPr>
          <p:spPr>
            <a:xfrm flipH="1">
              <a:off x="7841682" y="2961014"/>
              <a:ext cx="167915" cy="335471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76" name="TextBox 275"/>
          <p:cNvSpPr txBox="1"/>
          <p:nvPr/>
        </p:nvSpPr>
        <p:spPr>
          <a:xfrm>
            <a:off x="1306505" y="3042884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6765749" y="3042884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Implementation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762000" y="4383222"/>
            <a:ext cx="7766870" cy="369332"/>
          </a:xfrm>
          <a:prstGeom prst="rect">
            <a:avLst/>
          </a:prstGeom>
          <a:solidFill>
            <a:srgbClr val="4F81BD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lang="en-US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ProtocolNext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s:HostState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s’:</a:t>
            </a:r>
            <a:r>
              <a:rPr lang="en-US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HostState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: bool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62000" y="4757451"/>
            <a:ext cx="7766870" cy="369332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 </a:t>
            </a:r>
            <a:r>
              <a:rPr lang="en-US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s:HostState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returns (s’:</a:t>
            </a:r>
            <a:r>
              <a:rPr lang="en-US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HostState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3657024" y="3806678"/>
            <a:ext cx="1976823" cy="369332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array&lt;uint64&gt;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3657024" y="3429000"/>
            <a:ext cx="1976823" cy="369332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830929" y="5305474"/>
            <a:ext cx="7629012" cy="369332"/>
          </a:xfrm>
          <a:prstGeom prst="rect">
            <a:avLst/>
          </a:prstGeom>
          <a:solidFill>
            <a:srgbClr val="4F81BD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Message = </a:t>
            </a:r>
            <a:r>
              <a:rPr lang="en-US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MessageRequest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| </a:t>
            </a:r>
            <a:r>
              <a:rPr lang="en-US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MessageReply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| ...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830929" y="5682868"/>
            <a:ext cx="7629012" cy="369332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Packet = array&lt;byte&gt;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36737" y="3042884"/>
            <a:ext cx="96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25643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Protocol layer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5874" y="1395878"/>
            <a:ext cx="1526755" cy="1452479"/>
            <a:chOff x="3657600" y="1858020"/>
            <a:chExt cx="2076680" cy="1975651"/>
          </a:xfrm>
        </p:grpSpPr>
        <p:grpSp>
          <p:nvGrpSpPr>
            <p:cNvPr id="39" name="Group 38"/>
            <p:cNvGrpSpPr/>
            <p:nvPr/>
          </p:nvGrpSpPr>
          <p:grpSpPr>
            <a:xfrm>
              <a:off x="3657600" y="1944436"/>
              <a:ext cx="2076680" cy="1889235"/>
              <a:chOff x="2109271" y="1659274"/>
              <a:chExt cx="2076680" cy="188923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109271" y="223673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652551" y="223673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427842" y="301510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798145" y="1659274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352800" y="298201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Donut 12"/>
            <p:cNvSpPr/>
            <p:nvPr/>
          </p:nvSpPr>
          <p:spPr>
            <a:xfrm>
              <a:off x="4270274" y="1858020"/>
              <a:ext cx="685801" cy="706232"/>
            </a:xfrm>
            <a:prstGeom prst="donut">
              <a:avLst>
                <a:gd name="adj" fmla="val 78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924300" y="2399721"/>
              <a:ext cx="1354695" cy="1167250"/>
              <a:chOff x="2375971" y="2114559"/>
              <a:chExt cx="1354695" cy="1167250"/>
            </a:xfrm>
          </p:grpSpPr>
          <p:cxnSp>
            <p:nvCxnSpPr>
              <p:cNvPr id="16" name="Straight Arrow Connector 15"/>
              <p:cNvCxnSpPr>
                <a:stCxn id="7" idx="7"/>
                <a:endCxn id="8" idx="3"/>
              </p:cNvCxnSpPr>
              <p:nvPr/>
            </p:nvCxnSpPr>
            <p:spPr>
              <a:xfrm flipV="1">
                <a:off x="2564556" y="2114559"/>
                <a:ext cx="311704" cy="2002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8" idx="5"/>
                <a:endCxn id="9" idx="1"/>
              </p:cNvCxnSpPr>
              <p:nvPr/>
            </p:nvCxnSpPr>
            <p:spPr>
              <a:xfrm>
                <a:off x="3253430" y="2114559"/>
                <a:ext cx="477236" cy="2002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8" idx="4"/>
                <a:endCxn id="10" idx="0"/>
              </p:cNvCxnSpPr>
              <p:nvPr/>
            </p:nvCxnSpPr>
            <p:spPr>
              <a:xfrm>
                <a:off x="3064845" y="2192674"/>
                <a:ext cx="554655" cy="78934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11" idx="7"/>
              </p:cNvCxnSpPr>
              <p:nvPr/>
            </p:nvCxnSpPr>
            <p:spPr>
              <a:xfrm flipH="1">
                <a:off x="2883127" y="2545790"/>
                <a:ext cx="769424" cy="547434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endCxn id="11" idx="6"/>
              </p:cNvCxnSpPr>
              <p:nvPr/>
            </p:nvCxnSpPr>
            <p:spPr>
              <a:xfrm flipH="1">
                <a:off x="2961242" y="3239682"/>
                <a:ext cx="355136" cy="42127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endCxn id="7" idx="4"/>
              </p:cNvCxnSpPr>
              <p:nvPr/>
            </p:nvCxnSpPr>
            <p:spPr>
              <a:xfrm flipH="1" flipV="1">
                <a:off x="2375971" y="2770136"/>
                <a:ext cx="178419" cy="262275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/>
          <p:cNvGrpSpPr/>
          <p:nvPr/>
        </p:nvGrpSpPr>
        <p:grpSpPr>
          <a:xfrm>
            <a:off x="6806799" y="1402768"/>
            <a:ext cx="1610351" cy="1477903"/>
            <a:chOff x="6114806" y="1768057"/>
            <a:chExt cx="2161491" cy="1983713"/>
          </a:xfrm>
        </p:grpSpPr>
        <p:sp>
          <p:nvSpPr>
            <p:cNvPr id="71" name="Oval 70"/>
            <p:cNvSpPr/>
            <p:nvPr/>
          </p:nvSpPr>
          <p:spPr>
            <a:xfrm>
              <a:off x="6191006" y="2444556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742897" y="2427614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490771" y="3218370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639213" y="1768057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386397" y="3218370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nut 75"/>
            <p:cNvSpPr/>
            <p:nvPr/>
          </p:nvSpPr>
          <p:spPr>
            <a:xfrm>
              <a:off x="6114806" y="2358140"/>
              <a:ext cx="685800" cy="706232"/>
            </a:xfrm>
            <a:prstGeom prst="donut">
              <a:avLst>
                <a:gd name="adj" fmla="val 78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8" name="Straight Arrow Connector 77"/>
            <p:cNvCxnSpPr>
              <a:stCxn id="71" idx="7"/>
              <a:endCxn id="74" idx="3"/>
            </p:cNvCxnSpPr>
            <p:nvPr/>
          </p:nvCxnSpPr>
          <p:spPr>
            <a:xfrm flipV="1">
              <a:off x="6646291" y="2223342"/>
              <a:ext cx="71037" cy="29932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4" idx="5"/>
              <a:endCxn id="72" idx="1"/>
            </p:cNvCxnSpPr>
            <p:nvPr/>
          </p:nvCxnSpPr>
          <p:spPr>
            <a:xfrm>
              <a:off x="7094498" y="2223342"/>
              <a:ext cx="726514" cy="28238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4" idx="4"/>
              <a:endCxn id="75" idx="0"/>
            </p:cNvCxnSpPr>
            <p:nvPr/>
          </p:nvCxnSpPr>
          <p:spPr>
            <a:xfrm>
              <a:off x="6905913" y="2301457"/>
              <a:ext cx="747184" cy="91691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4" idx="4"/>
              <a:endCxn id="73" idx="7"/>
            </p:cNvCxnSpPr>
            <p:nvPr/>
          </p:nvCxnSpPr>
          <p:spPr>
            <a:xfrm>
              <a:off x="6905913" y="2301457"/>
              <a:ext cx="40143" cy="9950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5" idx="2"/>
              <a:endCxn id="73" idx="6"/>
            </p:cNvCxnSpPr>
            <p:nvPr/>
          </p:nvCxnSpPr>
          <p:spPr>
            <a:xfrm flipH="1">
              <a:off x="7024171" y="3485070"/>
              <a:ext cx="36222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71" idx="4"/>
            </p:cNvCxnSpPr>
            <p:nvPr/>
          </p:nvCxnSpPr>
          <p:spPr>
            <a:xfrm flipH="1" flipV="1">
              <a:off x="6457706" y="2977956"/>
              <a:ext cx="159614" cy="2577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7376672" y="1777091"/>
              <a:ext cx="533400" cy="533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>
              <a:endCxn id="84" idx="2"/>
            </p:cNvCxnSpPr>
            <p:nvPr/>
          </p:nvCxnSpPr>
          <p:spPr>
            <a:xfrm>
              <a:off x="7172613" y="2001686"/>
              <a:ext cx="204059" cy="421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endCxn id="72" idx="0"/>
            </p:cNvCxnSpPr>
            <p:nvPr/>
          </p:nvCxnSpPr>
          <p:spPr>
            <a:xfrm>
              <a:off x="7808042" y="2218650"/>
              <a:ext cx="201555" cy="20896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2" idx="4"/>
              <a:endCxn id="75" idx="7"/>
            </p:cNvCxnSpPr>
            <p:nvPr/>
          </p:nvCxnSpPr>
          <p:spPr>
            <a:xfrm flipH="1">
              <a:off x="7841682" y="2961014"/>
              <a:ext cx="167915" cy="3354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/>
          <p:cNvGrpSpPr/>
          <p:nvPr/>
        </p:nvGrpSpPr>
        <p:grpSpPr>
          <a:xfrm>
            <a:off x="3788797" y="3595013"/>
            <a:ext cx="1773803" cy="1809092"/>
            <a:chOff x="3680750" y="1246374"/>
            <a:chExt cx="1773803" cy="1809092"/>
          </a:xfrm>
        </p:grpSpPr>
        <p:sp>
          <p:nvSpPr>
            <p:cNvPr id="147" name="Oval 146"/>
            <p:cNvSpPr/>
            <p:nvPr/>
          </p:nvSpPr>
          <p:spPr>
            <a:xfrm>
              <a:off x="3680750" y="2003104"/>
              <a:ext cx="397393" cy="3973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5057160" y="1971738"/>
              <a:ext cx="397393" cy="3973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3862774" y="2658073"/>
              <a:ext cx="397393" cy="3973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4292713" y="1310756"/>
              <a:ext cx="397393" cy="3973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4999795" y="2626356"/>
              <a:ext cx="397393" cy="3973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Donut 151"/>
            <p:cNvSpPr/>
            <p:nvPr/>
          </p:nvSpPr>
          <p:spPr>
            <a:xfrm>
              <a:off x="4235942" y="1246374"/>
              <a:ext cx="510934" cy="526156"/>
            </a:xfrm>
            <a:prstGeom prst="donut">
              <a:avLst>
                <a:gd name="adj" fmla="val 789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3" name="Straight Arrow Connector 152"/>
            <p:cNvCxnSpPr>
              <a:stCxn id="147" idx="7"/>
              <a:endCxn id="150" idx="3"/>
            </p:cNvCxnSpPr>
            <p:nvPr/>
          </p:nvCxnSpPr>
          <p:spPr>
            <a:xfrm flipV="1">
              <a:off x="4019946" y="1649952"/>
              <a:ext cx="330964" cy="411349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4" name="Straight Arrow Connector 153"/>
            <p:cNvCxnSpPr>
              <a:stCxn id="150" idx="5"/>
              <a:endCxn id="148" idx="1"/>
            </p:cNvCxnSpPr>
            <p:nvPr/>
          </p:nvCxnSpPr>
          <p:spPr>
            <a:xfrm>
              <a:off x="4631909" y="1649952"/>
              <a:ext cx="483448" cy="379983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5" name="Straight Arrow Connector 154"/>
            <p:cNvCxnSpPr>
              <a:stCxn id="150" idx="4"/>
              <a:endCxn id="164" idx="0"/>
            </p:cNvCxnSpPr>
            <p:nvPr/>
          </p:nvCxnSpPr>
          <p:spPr>
            <a:xfrm>
              <a:off x="4491410" y="1708149"/>
              <a:ext cx="143227" cy="520814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6" name="Straight Arrow Connector 155"/>
            <p:cNvCxnSpPr>
              <a:stCxn id="150" idx="4"/>
              <a:endCxn id="149" idx="7"/>
            </p:cNvCxnSpPr>
            <p:nvPr/>
          </p:nvCxnSpPr>
          <p:spPr>
            <a:xfrm flipH="1">
              <a:off x="4201970" y="1708149"/>
              <a:ext cx="289440" cy="1008121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7" name="Straight Arrow Connector 156"/>
            <p:cNvCxnSpPr>
              <a:stCxn id="164" idx="3"/>
              <a:endCxn id="149" idx="6"/>
            </p:cNvCxnSpPr>
            <p:nvPr/>
          </p:nvCxnSpPr>
          <p:spPr>
            <a:xfrm flipH="1">
              <a:off x="4260167" y="2568159"/>
              <a:ext cx="233970" cy="28861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Straight Arrow Connector 157"/>
            <p:cNvCxnSpPr>
              <a:stCxn id="149" idx="1"/>
              <a:endCxn id="147" idx="4"/>
            </p:cNvCxnSpPr>
            <p:nvPr/>
          </p:nvCxnSpPr>
          <p:spPr>
            <a:xfrm flipH="1" flipV="1">
              <a:off x="3879447" y="2400497"/>
              <a:ext cx="41524" cy="315773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9" name="Oval 158"/>
            <p:cNvSpPr/>
            <p:nvPr/>
          </p:nvSpPr>
          <p:spPr>
            <a:xfrm>
              <a:off x="4960855" y="1400112"/>
              <a:ext cx="397393" cy="3973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Arrow Connector 159"/>
            <p:cNvCxnSpPr>
              <a:stCxn id="150" idx="6"/>
              <a:endCxn id="159" idx="2"/>
            </p:cNvCxnSpPr>
            <p:nvPr/>
          </p:nvCxnSpPr>
          <p:spPr>
            <a:xfrm>
              <a:off x="4690106" y="1509453"/>
              <a:ext cx="270749" cy="89356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Straight Arrow Connector 160"/>
            <p:cNvCxnSpPr>
              <a:stCxn id="159" idx="4"/>
              <a:endCxn id="148" idx="0"/>
            </p:cNvCxnSpPr>
            <p:nvPr/>
          </p:nvCxnSpPr>
          <p:spPr>
            <a:xfrm>
              <a:off x="5159552" y="1797505"/>
              <a:ext cx="96305" cy="174233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2" name="Straight Arrow Connector 161"/>
            <p:cNvCxnSpPr>
              <a:stCxn id="148" idx="4"/>
              <a:endCxn id="151" idx="0"/>
            </p:cNvCxnSpPr>
            <p:nvPr/>
          </p:nvCxnSpPr>
          <p:spPr>
            <a:xfrm flipH="1">
              <a:off x="5198492" y="2369131"/>
              <a:ext cx="57365" cy="257225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699300" y="1433434"/>
              <a:ext cx="397393" cy="3973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4435940" y="2228963"/>
              <a:ext cx="397393" cy="3973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Arrow Connector 164"/>
            <p:cNvCxnSpPr>
              <a:endCxn id="151" idx="1"/>
            </p:cNvCxnSpPr>
            <p:nvPr/>
          </p:nvCxnSpPr>
          <p:spPr>
            <a:xfrm>
              <a:off x="4826307" y="2498633"/>
              <a:ext cx="231685" cy="185920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6" name="Straight Arrow Connector 165"/>
            <p:cNvCxnSpPr>
              <a:stCxn id="150" idx="2"/>
            </p:cNvCxnSpPr>
            <p:nvPr/>
          </p:nvCxnSpPr>
          <p:spPr>
            <a:xfrm flipH="1">
              <a:off x="4058929" y="1509453"/>
              <a:ext cx="233784" cy="132684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7" name="Straight Arrow Connector 166"/>
            <p:cNvCxnSpPr>
              <a:stCxn id="163" idx="4"/>
              <a:endCxn id="147" idx="0"/>
            </p:cNvCxnSpPr>
            <p:nvPr/>
          </p:nvCxnSpPr>
          <p:spPr>
            <a:xfrm flipH="1">
              <a:off x="3879447" y="1830827"/>
              <a:ext cx="18550" cy="17227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8" name="Straight Arrow Connector 167"/>
            <p:cNvCxnSpPr>
              <a:endCxn id="149" idx="5"/>
            </p:cNvCxnSpPr>
            <p:nvPr/>
          </p:nvCxnSpPr>
          <p:spPr>
            <a:xfrm flipH="1">
              <a:off x="4201970" y="2871079"/>
              <a:ext cx="797825" cy="126190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06" name="Group 205"/>
          <p:cNvGrpSpPr/>
          <p:nvPr/>
        </p:nvGrpSpPr>
        <p:grpSpPr>
          <a:xfrm>
            <a:off x="3708070" y="1329680"/>
            <a:ext cx="1854530" cy="1624078"/>
            <a:chOff x="6114806" y="1768057"/>
            <a:chExt cx="2161491" cy="1983713"/>
          </a:xfrm>
        </p:grpSpPr>
        <p:sp>
          <p:nvSpPr>
            <p:cNvPr id="207" name="Oval 206"/>
            <p:cNvSpPr/>
            <p:nvPr/>
          </p:nvSpPr>
          <p:spPr>
            <a:xfrm>
              <a:off x="6191006" y="2444556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7742897" y="2427614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6490771" y="321837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6639213" y="1768057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7386397" y="321837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nut 211"/>
            <p:cNvSpPr/>
            <p:nvPr/>
          </p:nvSpPr>
          <p:spPr>
            <a:xfrm>
              <a:off x="6114806" y="2358140"/>
              <a:ext cx="685800" cy="706232"/>
            </a:xfrm>
            <a:prstGeom prst="donut">
              <a:avLst>
                <a:gd name="adj" fmla="val 7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13" name="Straight Arrow Connector 212"/>
            <p:cNvCxnSpPr>
              <a:stCxn id="207" idx="7"/>
              <a:endCxn id="210" idx="3"/>
            </p:cNvCxnSpPr>
            <p:nvPr/>
          </p:nvCxnSpPr>
          <p:spPr>
            <a:xfrm flipV="1">
              <a:off x="6646291" y="2223342"/>
              <a:ext cx="71037" cy="299329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4" name="Straight Arrow Connector 213"/>
            <p:cNvCxnSpPr>
              <a:stCxn id="210" idx="5"/>
              <a:endCxn id="208" idx="1"/>
            </p:cNvCxnSpPr>
            <p:nvPr/>
          </p:nvCxnSpPr>
          <p:spPr>
            <a:xfrm>
              <a:off x="7094498" y="2223342"/>
              <a:ext cx="726514" cy="282387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5" name="Straight Arrow Connector 214"/>
            <p:cNvCxnSpPr>
              <a:stCxn id="210" idx="4"/>
              <a:endCxn id="211" idx="0"/>
            </p:cNvCxnSpPr>
            <p:nvPr/>
          </p:nvCxnSpPr>
          <p:spPr>
            <a:xfrm>
              <a:off x="6905913" y="2301457"/>
              <a:ext cx="747184" cy="916913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6" name="Straight Arrow Connector 215"/>
            <p:cNvCxnSpPr>
              <a:stCxn id="210" idx="4"/>
              <a:endCxn id="209" idx="7"/>
            </p:cNvCxnSpPr>
            <p:nvPr/>
          </p:nvCxnSpPr>
          <p:spPr>
            <a:xfrm>
              <a:off x="6905913" y="2301457"/>
              <a:ext cx="40143" cy="995028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7" name="Straight Arrow Connector 216"/>
            <p:cNvCxnSpPr>
              <a:stCxn id="211" idx="2"/>
              <a:endCxn id="209" idx="6"/>
            </p:cNvCxnSpPr>
            <p:nvPr/>
          </p:nvCxnSpPr>
          <p:spPr>
            <a:xfrm flipH="1">
              <a:off x="7024171" y="3485070"/>
              <a:ext cx="362226" cy="0"/>
            </a:xfrm>
            <a:prstGeom prst="straightConnector1">
              <a:avLst/>
            </a:prstGeom>
            <a:ln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8" name="Straight Arrow Connector 217"/>
            <p:cNvCxnSpPr>
              <a:endCxn id="207" idx="4"/>
            </p:cNvCxnSpPr>
            <p:nvPr/>
          </p:nvCxnSpPr>
          <p:spPr>
            <a:xfrm flipH="1" flipV="1">
              <a:off x="6457706" y="2977956"/>
              <a:ext cx="159614" cy="257717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9" name="Oval 218"/>
            <p:cNvSpPr/>
            <p:nvPr/>
          </p:nvSpPr>
          <p:spPr>
            <a:xfrm>
              <a:off x="7376672" y="1777091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Arrow Connector 219"/>
            <p:cNvCxnSpPr>
              <a:endCxn id="219" idx="2"/>
            </p:cNvCxnSpPr>
            <p:nvPr/>
          </p:nvCxnSpPr>
          <p:spPr>
            <a:xfrm>
              <a:off x="7172613" y="2001686"/>
              <a:ext cx="204059" cy="4210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1" name="Straight Arrow Connector 220"/>
            <p:cNvCxnSpPr>
              <a:endCxn id="208" idx="0"/>
            </p:cNvCxnSpPr>
            <p:nvPr/>
          </p:nvCxnSpPr>
          <p:spPr>
            <a:xfrm>
              <a:off x="7808042" y="2218650"/>
              <a:ext cx="201555" cy="208964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2" name="Straight Arrow Connector 221"/>
            <p:cNvCxnSpPr>
              <a:stCxn id="208" idx="4"/>
              <a:endCxn id="211" idx="7"/>
            </p:cNvCxnSpPr>
            <p:nvPr/>
          </p:nvCxnSpPr>
          <p:spPr>
            <a:xfrm flipH="1">
              <a:off x="7841682" y="2961014"/>
              <a:ext cx="167915" cy="335471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6" name="Picture 114" descr="3d1itaj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28" y="2648485"/>
            <a:ext cx="279150" cy="2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" name="TextBox 275"/>
          <p:cNvSpPr txBox="1"/>
          <p:nvPr/>
        </p:nvSpPr>
        <p:spPr>
          <a:xfrm>
            <a:off x="1306505" y="3042884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6765749" y="3042884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Implementation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5121930" y="2221045"/>
            <a:ext cx="274256" cy="452084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5143297" y="5056208"/>
            <a:ext cx="326482" cy="278080"/>
            <a:chOff x="7746914" y="4821843"/>
            <a:chExt cx="372342" cy="280435"/>
          </a:xfrm>
        </p:grpSpPr>
        <p:pic>
          <p:nvPicPr>
            <p:cNvPr id="183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914" y="4838315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953000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828" y="4821843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" name="TextBox 185"/>
          <p:cNvSpPr txBox="1"/>
          <p:nvPr/>
        </p:nvSpPr>
        <p:spPr>
          <a:xfrm>
            <a:off x="3359623" y="5479190"/>
            <a:ext cx="258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Distributed system model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5204001" y="4397418"/>
            <a:ext cx="326482" cy="278080"/>
            <a:chOff x="7746914" y="4821843"/>
            <a:chExt cx="372342" cy="280435"/>
          </a:xfrm>
        </p:grpSpPr>
        <p:pic>
          <p:nvPicPr>
            <p:cNvPr id="96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914" y="4838315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953000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828" y="4821843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9" name="Group 98"/>
          <p:cNvGrpSpPr/>
          <p:nvPr/>
        </p:nvGrpSpPr>
        <p:grpSpPr>
          <a:xfrm>
            <a:off x="5097557" y="3820899"/>
            <a:ext cx="326482" cy="278080"/>
            <a:chOff x="7746914" y="4821843"/>
            <a:chExt cx="372342" cy="280435"/>
          </a:xfrm>
        </p:grpSpPr>
        <p:pic>
          <p:nvPicPr>
            <p:cNvPr id="100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914" y="4838315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953000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828" y="4821843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" name="Group 102"/>
          <p:cNvGrpSpPr/>
          <p:nvPr/>
        </p:nvGrpSpPr>
        <p:grpSpPr>
          <a:xfrm>
            <a:off x="4444682" y="3744137"/>
            <a:ext cx="326482" cy="278080"/>
            <a:chOff x="7746914" y="4821843"/>
            <a:chExt cx="372342" cy="280435"/>
          </a:xfrm>
        </p:grpSpPr>
        <p:pic>
          <p:nvPicPr>
            <p:cNvPr id="104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914" y="4838315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953000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828" y="4821843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Group 107"/>
          <p:cNvGrpSpPr/>
          <p:nvPr/>
        </p:nvGrpSpPr>
        <p:grpSpPr>
          <a:xfrm>
            <a:off x="4580894" y="4641816"/>
            <a:ext cx="326482" cy="278080"/>
            <a:chOff x="7746914" y="4821843"/>
            <a:chExt cx="372342" cy="280435"/>
          </a:xfrm>
        </p:grpSpPr>
        <p:pic>
          <p:nvPicPr>
            <p:cNvPr id="109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914" y="4838315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953000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828" y="4821843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" name="Group 111"/>
          <p:cNvGrpSpPr/>
          <p:nvPr/>
        </p:nvGrpSpPr>
        <p:grpSpPr>
          <a:xfrm>
            <a:off x="4016918" y="5080678"/>
            <a:ext cx="326482" cy="278080"/>
            <a:chOff x="7746914" y="4821843"/>
            <a:chExt cx="372342" cy="280435"/>
          </a:xfrm>
        </p:grpSpPr>
        <p:pic>
          <p:nvPicPr>
            <p:cNvPr id="113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914" y="4838315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953000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828" y="4821843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6" name="Group 115"/>
          <p:cNvGrpSpPr/>
          <p:nvPr/>
        </p:nvGrpSpPr>
        <p:grpSpPr>
          <a:xfrm>
            <a:off x="3831522" y="4411551"/>
            <a:ext cx="326482" cy="278080"/>
            <a:chOff x="7746914" y="4821843"/>
            <a:chExt cx="372342" cy="280435"/>
          </a:xfrm>
        </p:grpSpPr>
        <p:pic>
          <p:nvPicPr>
            <p:cNvPr id="117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914" y="4838315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953000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118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828" y="4821843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0" name="Group 119"/>
          <p:cNvGrpSpPr/>
          <p:nvPr/>
        </p:nvGrpSpPr>
        <p:grpSpPr>
          <a:xfrm>
            <a:off x="3836978" y="3856236"/>
            <a:ext cx="326482" cy="278080"/>
            <a:chOff x="7746914" y="4821843"/>
            <a:chExt cx="372342" cy="280435"/>
          </a:xfrm>
        </p:grpSpPr>
        <p:pic>
          <p:nvPicPr>
            <p:cNvPr id="121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914" y="4838315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953000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122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828" y="4821843"/>
              <a:ext cx="190428" cy="1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4" name="Picture 114" descr="3d1itaj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80" y="2004829"/>
            <a:ext cx="279150" cy="2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14" descr="3d1itaj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71" y="1460557"/>
            <a:ext cx="279150" cy="2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14" descr="3d1itaj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98" y="1442928"/>
            <a:ext cx="279150" cy="2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14" descr="3d1itaj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89" y="1992469"/>
            <a:ext cx="279150" cy="2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14" descr="3d1itaj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96" y="2627684"/>
            <a:ext cx="279150" cy="2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ounded Rectangle 145"/>
          <p:cNvSpPr/>
          <p:nvPr/>
        </p:nvSpPr>
        <p:spPr>
          <a:xfrm>
            <a:off x="5204001" y="4587626"/>
            <a:ext cx="274256" cy="452084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129" name="Picture 114" descr="3d1itaj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930" y="2596790"/>
            <a:ext cx="279150" cy="2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14" descr="3d1itaj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353" y="2002217"/>
            <a:ext cx="279150" cy="2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14" descr="3d1itaj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930" y="1521388"/>
            <a:ext cx="279150" cy="2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14" descr="3d1itaj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284" y="1505797"/>
            <a:ext cx="279150" cy="2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14" descr="3d1itaj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691" y="1979168"/>
            <a:ext cx="279150" cy="2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14" descr="3d1itaj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45" y="2577651"/>
            <a:ext cx="279150" cy="2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4136737" y="3042884"/>
            <a:ext cx="96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24694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86" grpId="0"/>
      <p:bldP spid="1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050" y="896778"/>
            <a:ext cx="5425099" cy="2872111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76400"/>
            <a:ext cx="5229424" cy="302870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590800"/>
            <a:ext cx="5455700" cy="302144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3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Protocol layer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5875" y="1395878"/>
            <a:ext cx="979632" cy="931974"/>
            <a:chOff x="3657600" y="1858020"/>
            <a:chExt cx="2076680" cy="1975651"/>
          </a:xfrm>
        </p:grpSpPr>
        <p:grpSp>
          <p:nvGrpSpPr>
            <p:cNvPr id="39" name="Group 38"/>
            <p:cNvGrpSpPr/>
            <p:nvPr/>
          </p:nvGrpSpPr>
          <p:grpSpPr>
            <a:xfrm>
              <a:off x="3657600" y="1944436"/>
              <a:ext cx="2076680" cy="1889235"/>
              <a:chOff x="2109271" y="1659274"/>
              <a:chExt cx="2076680" cy="188923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109271" y="223673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652551" y="223673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427842" y="301510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798145" y="1659274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352800" y="298201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Donut 12"/>
            <p:cNvSpPr/>
            <p:nvPr/>
          </p:nvSpPr>
          <p:spPr>
            <a:xfrm>
              <a:off x="4270275" y="1858020"/>
              <a:ext cx="685799" cy="706232"/>
            </a:xfrm>
            <a:prstGeom prst="donut">
              <a:avLst>
                <a:gd name="adj" fmla="val 78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924300" y="2399721"/>
              <a:ext cx="1354695" cy="1167250"/>
              <a:chOff x="2375971" y="2114559"/>
              <a:chExt cx="1354695" cy="1167250"/>
            </a:xfrm>
          </p:grpSpPr>
          <p:cxnSp>
            <p:nvCxnSpPr>
              <p:cNvPr id="16" name="Straight Arrow Connector 15"/>
              <p:cNvCxnSpPr>
                <a:stCxn id="7" idx="7"/>
                <a:endCxn id="8" idx="3"/>
              </p:cNvCxnSpPr>
              <p:nvPr/>
            </p:nvCxnSpPr>
            <p:spPr>
              <a:xfrm flipV="1">
                <a:off x="2564556" y="2114559"/>
                <a:ext cx="311704" cy="2002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8" idx="5"/>
                <a:endCxn id="9" idx="1"/>
              </p:cNvCxnSpPr>
              <p:nvPr/>
            </p:nvCxnSpPr>
            <p:spPr>
              <a:xfrm>
                <a:off x="3253430" y="2114559"/>
                <a:ext cx="477236" cy="2002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8" idx="4"/>
                <a:endCxn id="10" idx="0"/>
              </p:cNvCxnSpPr>
              <p:nvPr/>
            </p:nvCxnSpPr>
            <p:spPr>
              <a:xfrm>
                <a:off x="3064845" y="2192674"/>
                <a:ext cx="554655" cy="78934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11" idx="7"/>
              </p:cNvCxnSpPr>
              <p:nvPr/>
            </p:nvCxnSpPr>
            <p:spPr>
              <a:xfrm flipH="1">
                <a:off x="2883127" y="2545790"/>
                <a:ext cx="769424" cy="547434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endCxn id="11" idx="6"/>
              </p:cNvCxnSpPr>
              <p:nvPr/>
            </p:nvCxnSpPr>
            <p:spPr>
              <a:xfrm flipH="1">
                <a:off x="2961242" y="3239682"/>
                <a:ext cx="355136" cy="42127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endCxn id="7" idx="4"/>
              </p:cNvCxnSpPr>
              <p:nvPr/>
            </p:nvCxnSpPr>
            <p:spPr>
              <a:xfrm flipH="1" flipV="1">
                <a:off x="2375971" y="2770136"/>
                <a:ext cx="178419" cy="262275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5" name="Group 204"/>
          <p:cNvGrpSpPr/>
          <p:nvPr/>
        </p:nvGrpSpPr>
        <p:grpSpPr>
          <a:xfrm>
            <a:off x="731119" y="2729178"/>
            <a:ext cx="998933" cy="1018806"/>
            <a:chOff x="3680750" y="1246374"/>
            <a:chExt cx="1773803" cy="1809092"/>
          </a:xfrm>
        </p:grpSpPr>
        <p:sp>
          <p:nvSpPr>
            <p:cNvPr id="147" name="Oval 146"/>
            <p:cNvSpPr/>
            <p:nvPr/>
          </p:nvSpPr>
          <p:spPr>
            <a:xfrm>
              <a:off x="3680750" y="2003104"/>
              <a:ext cx="397393" cy="3973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5057160" y="1971738"/>
              <a:ext cx="397393" cy="3973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3862774" y="2658073"/>
              <a:ext cx="397393" cy="3973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4292712" y="1310755"/>
              <a:ext cx="397392" cy="39739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4999795" y="2626356"/>
              <a:ext cx="397393" cy="3973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Donut 151"/>
            <p:cNvSpPr/>
            <p:nvPr/>
          </p:nvSpPr>
          <p:spPr>
            <a:xfrm>
              <a:off x="4235941" y="1246374"/>
              <a:ext cx="510934" cy="526155"/>
            </a:xfrm>
            <a:prstGeom prst="donut">
              <a:avLst>
                <a:gd name="adj" fmla="val 789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3" name="Straight Arrow Connector 152"/>
            <p:cNvCxnSpPr>
              <a:stCxn id="147" idx="7"/>
              <a:endCxn id="150" idx="3"/>
            </p:cNvCxnSpPr>
            <p:nvPr/>
          </p:nvCxnSpPr>
          <p:spPr>
            <a:xfrm flipV="1">
              <a:off x="4019946" y="1649951"/>
              <a:ext cx="330963" cy="411349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4" name="Straight Arrow Connector 153"/>
            <p:cNvCxnSpPr>
              <a:stCxn id="150" idx="5"/>
              <a:endCxn id="148" idx="1"/>
            </p:cNvCxnSpPr>
            <p:nvPr/>
          </p:nvCxnSpPr>
          <p:spPr>
            <a:xfrm>
              <a:off x="4631908" y="1649951"/>
              <a:ext cx="483450" cy="379983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5" name="Straight Arrow Connector 154"/>
            <p:cNvCxnSpPr>
              <a:stCxn id="150" idx="4"/>
              <a:endCxn id="164" idx="0"/>
            </p:cNvCxnSpPr>
            <p:nvPr/>
          </p:nvCxnSpPr>
          <p:spPr>
            <a:xfrm>
              <a:off x="4491409" y="1708148"/>
              <a:ext cx="143228" cy="520816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6" name="Straight Arrow Connector 155"/>
            <p:cNvCxnSpPr>
              <a:stCxn id="150" idx="4"/>
              <a:endCxn id="149" idx="7"/>
            </p:cNvCxnSpPr>
            <p:nvPr/>
          </p:nvCxnSpPr>
          <p:spPr>
            <a:xfrm flipH="1">
              <a:off x="4201969" y="1708148"/>
              <a:ext cx="289440" cy="1008122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7" name="Straight Arrow Connector 156"/>
            <p:cNvCxnSpPr>
              <a:stCxn id="164" idx="3"/>
              <a:endCxn id="149" idx="6"/>
            </p:cNvCxnSpPr>
            <p:nvPr/>
          </p:nvCxnSpPr>
          <p:spPr>
            <a:xfrm flipH="1">
              <a:off x="4260167" y="2568159"/>
              <a:ext cx="233970" cy="28861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Straight Arrow Connector 157"/>
            <p:cNvCxnSpPr>
              <a:stCxn id="149" idx="1"/>
              <a:endCxn id="147" idx="4"/>
            </p:cNvCxnSpPr>
            <p:nvPr/>
          </p:nvCxnSpPr>
          <p:spPr>
            <a:xfrm flipH="1" flipV="1">
              <a:off x="3879447" y="2400497"/>
              <a:ext cx="41524" cy="315773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9" name="Oval 158"/>
            <p:cNvSpPr/>
            <p:nvPr/>
          </p:nvSpPr>
          <p:spPr>
            <a:xfrm>
              <a:off x="4960855" y="1400112"/>
              <a:ext cx="397393" cy="3973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Arrow Connector 159"/>
            <p:cNvCxnSpPr>
              <a:stCxn id="150" idx="6"/>
              <a:endCxn id="159" idx="2"/>
            </p:cNvCxnSpPr>
            <p:nvPr/>
          </p:nvCxnSpPr>
          <p:spPr>
            <a:xfrm>
              <a:off x="4690104" y="1509453"/>
              <a:ext cx="270751" cy="89357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Straight Arrow Connector 160"/>
            <p:cNvCxnSpPr>
              <a:stCxn id="159" idx="4"/>
              <a:endCxn id="148" idx="0"/>
            </p:cNvCxnSpPr>
            <p:nvPr/>
          </p:nvCxnSpPr>
          <p:spPr>
            <a:xfrm>
              <a:off x="5159552" y="1797505"/>
              <a:ext cx="96305" cy="174233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2" name="Straight Arrow Connector 161"/>
            <p:cNvCxnSpPr>
              <a:stCxn id="148" idx="4"/>
              <a:endCxn id="151" idx="0"/>
            </p:cNvCxnSpPr>
            <p:nvPr/>
          </p:nvCxnSpPr>
          <p:spPr>
            <a:xfrm flipH="1">
              <a:off x="5198492" y="2369131"/>
              <a:ext cx="57365" cy="257225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699300" y="1433434"/>
              <a:ext cx="397393" cy="3973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4435940" y="2228963"/>
              <a:ext cx="397393" cy="3973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Arrow Connector 164"/>
            <p:cNvCxnSpPr>
              <a:endCxn id="151" idx="1"/>
            </p:cNvCxnSpPr>
            <p:nvPr/>
          </p:nvCxnSpPr>
          <p:spPr>
            <a:xfrm>
              <a:off x="4826307" y="2498633"/>
              <a:ext cx="231685" cy="185920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6" name="Straight Arrow Connector 165"/>
            <p:cNvCxnSpPr>
              <a:stCxn id="150" idx="2"/>
            </p:cNvCxnSpPr>
            <p:nvPr/>
          </p:nvCxnSpPr>
          <p:spPr>
            <a:xfrm flipH="1">
              <a:off x="4058931" y="1509453"/>
              <a:ext cx="233781" cy="132684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7" name="Straight Arrow Connector 166"/>
            <p:cNvCxnSpPr>
              <a:stCxn id="163" idx="4"/>
              <a:endCxn id="147" idx="0"/>
            </p:cNvCxnSpPr>
            <p:nvPr/>
          </p:nvCxnSpPr>
          <p:spPr>
            <a:xfrm flipH="1">
              <a:off x="3879447" y="1830827"/>
              <a:ext cx="18550" cy="17227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8" name="Straight Arrow Connector 167"/>
            <p:cNvCxnSpPr>
              <a:endCxn id="149" idx="5"/>
            </p:cNvCxnSpPr>
            <p:nvPr/>
          </p:nvCxnSpPr>
          <p:spPr>
            <a:xfrm flipH="1">
              <a:off x="4201970" y="2871079"/>
              <a:ext cx="797825" cy="126190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76" name="TextBox 275"/>
          <p:cNvSpPr txBox="1"/>
          <p:nvPr/>
        </p:nvSpPr>
        <p:spPr>
          <a:xfrm>
            <a:off x="1828800" y="1415359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1828800" y="2649184"/>
            <a:ext cx="96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Protocol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1828800" y="389786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Impl</a:t>
            </a:r>
            <a:endParaRPr lang="en-US" dirty="0" smtClean="0"/>
          </a:p>
        </p:txBody>
      </p:sp>
      <p:grpSp>
        <p:nvGrpSpPr>
          <p:cNvPr id="172" name="Group 171"/>
          <p:cNvGrpSpPr/>
          <p:nvPr/>
        </p:nvGrpSpPr>
        <p:grpSpPr>
          <a:xfrm>
            <a:off x="730130" y="4049748"/>
            <a:ext cx="998933" cy="1018806"/>
            <a:chOff x="3680750" y="1246374"/>
            <a:chExt cx="1773803" cy="1809092"/>
          </a:xfrm>
        </p:grpSpPr>
        <p:sp>
          <p:nvSpPr>
            <p:cNvPr id="173" name="Oval 172"/>
            <p:cNvSpPr/>
            <p:nvPr/>
          </p:nvSpPr>
          <p:spPr>
            <a:xfrm>
              <a:off x="3680750" y="2003104"/>
              <a:ext cx="397393" cy="39739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5057160" y="1971738"/>
              <a:ext cx="397393" cy="39739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3862774" y="2658073"/>
              <a:ext cx="397393" cy="39739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4298461" y="1314595"/>
              <a:ext cx="397393" cy="39739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4999795" y="2626356"/>
              <a:ext cx="397393" cy="39739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Donut 177"/>
            <p:cNvSpPr/>
            <p:nvPr/>
          </p:nvSpPr>
          <p:spPr>
            <a:xfrm>
              <a:off x="4235942" y="1246374"/>
              <a:ext cx="510934" cy="526156"/>
            </a:xfrm>
            <a:prstGeom prst="donut">
              <a:avLst>
                <a:gd name="adj" fmla="val 789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79" name="Straight Arrow Connector 178"/>
            <p:cNvCxnSpPr>
              <a:stCxn id="173" idx="7"/>
              <a:endCxn id="176" idx="3"/>
            </p:cNvCxnSpPr>
            <p:nvPr/>
          </p:nvCxnSpPr>
          <p:spPr>
            <a:xfrm flipV="1">
              <a:off x="4019946" y="1653791"/>
              <a:ext cx="336712" cy="40751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80" name="Straight Arrow Connector 179"/>
            <p:cNvCxnSpPr>
              <a:stCxn id="176" idx="5"/>
              <a:endCxn id="174" idx="1"/>
            </p:cNvCxnSpPr>
            <p:nvPr/>
          </p:nvCxnSpPr>
          <p:spPr>
            <a:xfrm>
              <a:off x="4637657" y="1653791"/>
              <a:ext cx="477700" cy="376144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81" name="Straight Arrow Connector 180"/>
            <p:cNvCxnSpPr>
              <a:stCxn id="176" idx="4"/>
              <a:endCxn id="190" idx="0"/>
            </p:cNvCxnSpPr>
            <p:nvPr/>
          </p:nvCxnSpPr>
          <p:spPr>
            <a:xfrm>
              <a:off x="4497158" y="1711988"/>
              <a:ext cx="137479" cy="51697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82" name="Straight Arrow Connector 181"/>
            <p:cNvCxnSpPr>
              <a:stCxn id="176" idx="4"/>
              <a:endCxn id="175" idx="7"/>
            </p:cNvCxnSpPr>
            <p:nvPr/>
          </p:nvCxnSpPr>
          <p:spPr>
            <a:xfrm flipH="1">
              <a:off x="4201970" y="1711988"/>
              <a:ext cx="295188" cy="1004282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83" name="Straight Arrow Connector 182"/>
            <p:cNvCxnSpPr>
              <a:stCxn id="190" idx="3"/>
              <a:endCxn id="175" idx="6"/>
            </p:cNvCxnSpPr>
            <p:nvPr/>
          </p:nvCxnSpPr>
          <p:spPr>
            <a:xfrm flipH="1">
              <a:off x="4260167" y="2568159"/>
              <a:ext cx="233970" cy="288611"/>
            </a:xfrm>
            <a:prstGeom prst="straightConnector1">
              <a:avLst/>
            </a:prstGeom>
            <a:ln>
              <a:headEnd type="none" w="lg" len="lg"/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84" name="Straight Arrow Connector 183"/>
            <p:cNvCxnSpPr>
              <a:stCxn id="175" idx="1"/>
              <a:endCxn id="173" idx="4"/>
            </p:cNvCxnSpPr>
            <p:nvPr/>
          </p:nvCxnSpPr>
          <p:spPr>
            <a:xfrm flipH="1" flipV="1">
              <a:off x="3879447" y="2400497"/>
              <a:ext cx="41524" cy="315773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185" name="Oval 184"/>
            <p:cNvSpPr/>
            <p:nvPr/>
          </p:nvSpPr>
          <p:spPr>
            <a:xfrm>
              <a:off x="4960855" y="1400112"/>
              <a:ext cx="397393" cy="39739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Arrow Connector 185"/>
            <p:cNvCxnSpPr>
              <a:stCxn id="176" idx="6"/>
              <a:endCxn id="185" idx="2"/>
            </p:cNvCxnSpPr>
            <p:nvPr/>
          </p:nvCxnSpPr>
          <p:spPr>
            <a:xfrm>
              <a:off x="4695854" y="1513292"/>
              <a:ext cx="265001" cy="85517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87" name="Straight Arrow Connector 186"/>
            <p:cNvCxnSpPr>
              <a:stCxn id="185" idx="4"/>
              <a:endCxn id="174" idx="0"/>
            </p:cNvCxnSpPr>
            <p:nvPr/>
          </p:nvCxnSpPr>
          <p:spPr>
            <a:xfrm>
              <a:off x="5159552" y="1797505"/>
              <a:ext cx="96305" cy="174233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88" name="Straight Arrow Connector 187"/>
            <p:cNvCxnSpPr>
              <a:stCxn id="174" idx="4"/>
              <a:endCxn id="177" idx="0"/>
            </p:cNvCxnSpPr>
            <p:nvPr/>
          </p:nvCxnSpPr>
          <p:spPr>
            <a:xfrm flipH="1">
              <a:off x="5198492" y="2369131"/>
              <a:ext cx="57365" cy="25722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3699300" y="1433434"/>
              <a:ext cx="397393" cy="39739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4435940" y="2228963"/>
              <a:ext cx="397393" cy="39739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Arrow Connector 190"/>
            <p:cNvCxnSpPr>
              <a:endCxn id="177" idx="1"/>
            </p:cNvCxnSpPr>
            <p:nvPr/>
          </p:nvCxnSpPr>
          <p:spPr>
            <a:xfrm>
              <a:off x="4826307" y="2498633"/>
              <a:ext cx="231685" cy="18592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92" name="Straight Arrow Connector 191"/>
            <p:cNvCxnSpPr>
              <a:stCxn id="176" idx="2"/>
            </p:cNvCxnSpPr>
            <p:nvPr/>
          </p:nvCxnSpPr>
          <p:spPr>
            <a:xfrm flipH="1">
              <a:off x="4058928" y="1513292"/>
              <a:ext cx="239533" cy="128845"/>
            </a:xfrm>
            <a:prstGeom prst="straightConnector1">
              <a:avLst/>
            </a:prstGeom>
            <a:ln>
              <a:headEnd type="none" w="lg" len="lg"/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93" name="Straight Arrow Connector 192"/>
            <p:cNvCxnSpPr>
              <a:stCxn id="189" idx="4"/>
              <a:endCxn id="173" idx="0"/>
            </p:cNvCxnSpPr>
            <p:nvPr/>
          </p:nvCxnSpPr>
          <p:spPr>
            <a:xfrm flipH="1">
              <a:off x="3879447" y="1830827"/>
              <a:ext cx="18550" cy="172277"/>
            </a:xfrm>
            <a:prstGeom prst="straightConnector1">
              <a:avLst/>
            </a:prstGeom>
            <a:ln>
              <a:headEnd type="none" w="lg" len="lg"/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94" name="Straight Arrow Connector 193"/>
            <p:cNvCxnSpPr>
              <a:endCxn id="175" idx="5"/>
            </p:cNvCxnSpPr>
            <p:nvPr/>
          </p:nvCxnSpPr>
          <p:spPr>
            <a:xfrm flipH="1">
              <a:off x="4201970" y="2871079"/>
              <a:ext cx="797825" cy="12619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195" name="Rounded Rectangle 194"/>
          <p:cNvSpPr/>
          <p:nvPr/>
        </p:nvSpPr>
        <p:spPr>
          <a:xfrm>
            <a:off x="2108112" y="4267200"/>
            <a:ext cx="670334" cy="6096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I0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Down Arrow 195"/>
          <p:cNvSpPr/>
          <p:nvPr/>
        </p:nvSpPr>
        <p:spPr>
          <a:xfrm rot="16200000">
            <a:off x="2638535" y="1988821"/>
            <a:ext cx="457200" cy="137160"/>
          </a:xfrm>
          <a:prstGeom prst="downArrow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3566150" y="4267200"/>
            <a:ext cx="670334" cy="6096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I1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5024189" y="4267200"/>
            <a:ext cx="670334" cy="6096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I2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6482227" y="4267200"/>
            <a:ext cx="670334" cy="6096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I3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7940266" y="4267200"/>
            <a:ext cx="670334" cy="6096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I4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2108112" y="1752600"/>
            <a:ext cx="670334" cy="6096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S0</a:t>
            </a:r>
            <a:endParaRPr lang="en-US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2" name="Rounded Rectangle 201"/>
          <p:cNvSpPr/>
          <p:nvPr/>
        </p:nvSpPr>
        <p:spPr>
          <a:xfrm>
            <a:off x="2941276" y="1752600"/>
            <a:ext cx="670334" cy="6096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S1</a:t>
            </a:r>
            <a:endParaRPr lang="en-US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3" name="Rounded Rectangle 202"/>
          <p:cNvSpPr/>
          <p:nvPr/>
        </p:nvSpPr>
        <p:spPr>
          <a:xfrm>
            <a:off x="3774441" y="1752600"/>
            <a:ext cx="670334" cy="6096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S2</a:t>
            </a:r>
            <a:endParaRPr lang="en-US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4" name="Rounded Rectangle 203"/>
          <p:cNvSpPr/>
          <p:nvPr/>
        </p:nvSpPr>
        <p:spPr>
          <a:xfrm>
            <a:off x="4607605" y="1752600"/>
            <a:ext cx="670334" cy="6096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S3</a:t>
            </a:r>
            <a:endParaRPr lang="en-US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7" name="Rounded Rectangle 256"/>
          <p:cNvSpPr/>
          <p:nvPr/>
        </p:nvSpPr>
        <p:spPr>
          <a:xfrm>
            <a:off x="5440770" y="1752600"/>
            <a:ext cx="670334" cy="6096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S4</a:t>
            </a:r>
            <a:endParaRPr lang="en-US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8" name="Rounded Rectangle 257"/>
          <p:cNvSpPr/>
          <p:nvPr/>
        </p:nvSpPr>
        <p:spPr>
          <a:xfrm>
            <a:off x="6273934" y="1752600"/>
            <a:ext cx="670334" cy="6096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S5</a:t>
            </a:r>
            <a:endParaRPr lang="en-US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9" name="Rounded Rectangle 258"/>
          <p:cNvSpPr/>
          <p:nvPr/>
        </p:nvSpPr>
        <p:spPr>
          <a:xfrm>
            <a:off x="7107099" y="1752600"/>
            <a:ext cx="670334" cy="6096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S6</a:t>
            </a:r>
            <a:endParaRPr lang="en-US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0" name="Rounded Rectangle 259"/>
          <p:cNvSpPr/>
          <p:nvPr/>
        </p:nvSpPr>
        <p:spPr>
          <a:xfrm>
            <a:off x="7940266" y="1752600"/>
            <a:ext cx="670334" cy="6096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S7</a:t>
            </a:r>
            <a:endParaRPr lang="en-US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1" name="Down Arrow 260"/>
          <p:cNvSpPr/>
          <p:nvPr/>
        </p:nvSpPr>
        <p:spPr>
          <a:xfrm rot="16200000">
            <a:off x="3470581" y="1988821"/>
            <a:ext cx="457200" cy="137160"/>
          </a:xfrm>
          <a:prstGeom prst="downArrow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2" name="Down Arrow 261"/>
          <p:cNvSpPr/>
          <p:nvPr/>
        </p:nvSpPr>
        <p:spPr>
          <a:xfrm rot="16200000">
            <a:off x="4302628" y="1988821"/>
            <a:ext cx="457200" cy="137160"/>
          </a:xfrm>
          <a:prstGeom prst="downArrow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3" name="Down Arrow 262"/>
          <p:cNvSpPr/>
          <p:nvPr/>
        </p:nvSpPr>
        <p:spPr>
          <a:xfrm rot="16200000">
            <a:off x="5134675" y="1988820"/>
            <a:ext cx="457200" cy="137160"/>
          </a:xfrm>
          <a:prstGeom prst="downArrow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4" name="Down Arrow 263"/>
          <p:cNvSpPr/>
          <p:nvPr/>
        </p:nvSpPr>
        <p:spPr>
          <a:xfrm rot="16200000">
            <a:off x="5966722" y="1988820"/>
            <a:ext cx="457200" cy="137160"/>
          </a:xfrm>
          <a:prstGeom prst="downArrow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5" name="Down Arrow 264"/>
          <p:cNvSpPr/>
          <p:nvPr/>
        </p:nvSpPr>
        <p:spPr>
          <a:xfrm rot="16200000">
            <a:off x="6798769" y="1988820"/>
            <a:ext cx="457200" cy="137160"/>
          </a:xfrm>
          <a:prstGeom prst="downArrow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6" name="Down Arrow 265"/>
          <p:cNvSpPr/>
          <p:nvPr/>
        </p:nvSpPr>
        <p:spPr>
          <a:xfrm rot="16200000">
            <a:off x="7630820" y="1988820"/>
            <a:ext cx="457200" cy="137160"/>
          </a:xfrm>
          <a:prstGeom prst="downArrow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7" name="Down Arrow 266"/>
          <p:cNvSpPr/>
          <p:nvPr/>
        </p:nvSpPr>
        <p:spPr>
          <a:xfrm rot="16200000">
            <a:off x="2953758" y="4188211"/>
            <a:ext cx="457200" cy="76759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8" name="Down Arrow 267"/>
          <p:cNvSpPr/>
          <p:nvPr/>
        </p:nvSpPr>
        <p:spPr>
          <a:xfrm rot="16200000">
            <a:off x="7327869" y="4188204"/>
            <a:ext cx="457200" cy="76759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9" name="Down Arrow 268"/>
          <p:cNvSpPr/>
          <p:nvPr/>
        </p:nvSpPr>
        <p:spPr>
          <a:xfrm rot="16200000">
            <a:off x="5869830" y="4188211"/>
            <a:ext cx="457200" cy="76759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0" name="Down Arrow 269"/>
          <p:cNvSpPr/>
          <p:nvPr/>
        </p:nvSpPr>
        <p:spPr>
          <a:xfrm rot="16200000">
            <a:off x="4411794" y="4188204"/>
            <a:ext cx="457200" cy="76759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71" name="Straight Connector 270"/>
          <p:cNvCxnSpPr/>
          <p:nvPr/>
        </p:nvCxnSpPr>
        <p:spPr>
          <a:xfrm>
            <a:off x="2443279" y="2362200"/>
            <a:ext cx="0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276444" y="2362200"/>
            <a:ext cx="624876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5359356" y="2362200"/>
            <a:ext cx="416581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5775937" y="2362200"/>
            <a:ext cx="1041460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8275433" y="2362200"/>
            <a:ext cx="0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Rounded Rectangle 278"/>
          <p:cNvSpPr/>
          <p:nvPr/>
        </p:nvSpPr>
        <p:spPr>
          <a:xfrm>
            <a:off x="2095846" y="3043453"/>
            <a:ext cx="670334" cy="609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P0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Rounded Rectangle 279"/>
          <p:cNvSpPr/>
          <p:nvPr/>
        </p:nvSpPr>
        <p:spPr>
          <a:xfrm>
            <a:off x="3553884" y="3043453"/>
            <a:ext cx="670334" cy="609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Rounded Rectangle 280"/>
          <p:cNvSpPr/>
          <p:nvPr/>
        </p:nvSpPr>
        <p:spPr>
          <a:xfrm>
            <a:off x="5011923" y="3043453"/>
            <a:ext cx="670334" cy="609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" name="Rounded Rectangle 281"/>
          <p:cNvSpPr/>
          <p:nvPr/>
        </p:nvSpPr>
        <p:spPr>
          <a:xfrm>
            <a:off x="6469961" y="3043453"/>
            <a:ext cx="670334" cy="609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P3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Rounded Rectangle 282"/>
          <p:cNvSpPr/>
          <p:nvPr/>
        </p:nvSpPr>
        <p:spPr>
          <a:xfrm>
            <a:off x="7928000" y="3043453"/>
            <a:ext cx="670334" cy="609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4" name="Down Arrow 283"/>
          <p:cNvSpPr/>
          <p:nvPr/>
        </p:nvSpPr>
        <p:spPr>
          <a:xfrm rot="16200000">
            <a:off x="2941492" y="2964464"/>
            <a:ext cx="457200" cy="767594"/>
          </a:xfrm>
          <a:prstGeom prst="down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5" name="Down Arrow 284"/>
          <p:cNvSpPr/>
          <p:nvPr/>
        </p:nvSpPr>
        <p:spPr>
          <a:xfrm rot="16200000">
            <a:off x="7315603" y="2964457"/>
            <a:ext cx="457200" cy="767594"/>
          </a:xfrm>
          <a:prstGeom prst="down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6" name="Down Arrow 285"/>
          <p:cNvSpPr/>
          <p:nvPr/>
        </p:nvSpPr>
        <p:spPr>
          <a:xfrm rot="16200000">
            <a:off x="5857564" y="2964464"/>
            <a:ext cx="457200" cy="767594"/>
          </a:xfrm>
          <a:prstGeom prst="down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7" name="Down Arrow 286"/>
          <p:cNvSpPr/>
          <p:nvPr/>
        </p:nvSpPr>
        <p:spPr>
          <a:xfrm rot="16200000">
            <a:off x="4399528" y="2964457"/>
            <a:ext cx="457200" cy="767594"/>
          </a:xfrm>
          <a:prstGeom prst="down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88" name="Straight Connector 287"/>
          <p:cNvCxnSpPr/>
          <p:nvPr/>
        </p:nvCxnSpPr>
        <p:spPr>
          <a:xfrm>
            <a:off x="8274673" y="3621609"/>
            <a:ext cx="0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3878352" y="3621609"/>
            <a:ext cx="0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5343792" y="3621609"/>
            <a:ext cx="0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6809232" y="3621609"/>
            <a:ext cx="0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2412912" y="3621609"/>
            <a:ext cx="0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2034914" y="2244807"/>
            <a:ext cx="6499486" cy="792164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2034914" y="3575585"/>
            <a:ext cx="6499486" cy="792164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07965" y="5373469"/>
            <a:ext cx="772807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 </a:t>
            </a:r>
            <a:r>
              <a:rPr lang="en-US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s:HostState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returns (s’:</a:t>
            </a:r>
            <a:r>
              <a:rPr lang="en-US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HostState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ensures </a:t>
            </a:r>
            <a:r>
              <a:rPr lang="en-US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ProtocolNext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(s, s’);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5" grpId="1" animBg="1"/>
      <p:bldP spid="116" grpId="0" animBg="1"/>
      <p:bldP spid="1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0172" y="1661346"/>
            <a:ext cx="7543800" cy="38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0172" y="2058988"/>
            <a:ext cx="7543800" cy="190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Methodology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838026" y="3960938"/>
            <a:ext cx="5465946" cy="1191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Evaluation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829933" y="2531581"/>
            <a:ext cx="7290678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Methodology overview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2897200"/>
            <a:ext cx="2285523" cy="9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Two-level refinement</a:t>
            </a:r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1341073" y="3188099"/>
            <a:ext cx="1371600" cy="609599"/>
            <a:chOff x="730130" y="1385644"/>
            <a:chExt cx="7880470" cy="3682910"/>
          </a:xfrm>
        </p:grpSpPr>
        <p:grpSp>
          <p:nvGrpSpPr>
            <p:cNvPr id="16" name="Group 15"/>
            <p:cNvGrpSpPr/>
            <p:nvPr/>
          </p:nvGrpSpPr>
          <p:grpSpPr>
            <a:xfrm>
              <a:off x="730130" y="4049748"/>
              <a:ext cx="998933" cy="1018806"/>
              <a:chOff x="3680750" y="1246374"/>
              <a:chExt cx="1773803" cy="180909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680750" y="2003104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057160" y="1971738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862774" y="2658073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298461" y="1314595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999795" y="2626356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nut 21"/>
              <p:cNvSpPr/>
              <p:nvPr/>
            </p:nvSpPr>
            <p:spPr>
              <a:xfrm>
                <a:off x="4235942" y="1246374"/>
                <a:ext cx="510934" cy="526156"/>
              </a:xfrm>
              <a:prstGeom prst="donut">
                <a:avLst>
                  <a:gd name="adj" fmla="val 789"/>
                </a:avLst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Straight Arrow Connector 22"/>
              <p:cNvCxnSpPr>
                <a:stCxn id="17" idx="7"/>
                <a:endCxn id="20" idx="3"/>
              </p:cNvCxnSpPr>
              <p:nvPr/>
            </p:nvCxnSpPr>
            <p:spPr>
              <a:xfrm flipV="1">
                <a:off x="4019946" y="1653791"/>
                <a:ext cx="336712" cy="407510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4" name="Straight Arrow Connector 23"/>
              <p:cNvCxnSpPr>
                <a:stCxn id="20" idx="5"/>
                <a:endCxn id="18" idx="1"/>
              </p:cNvCxnSpPr>
              <p:nvPr/>
            </p:nvCxnSpPr>
            <p:spPr>
              <a:xfrm>
                <a:off x="4637657" y="1653791"/>
                <a:ext cx="477700" cy="376144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5" name="Straight Arrow Connector 24"/>
              <p:cNvCxnSpPr>
                <a:stCxn id="20" idx="4"/>
                <a:endCxn id="34" idx="0"/>
              </p:cNvCxnSpPr>
              <p:nvPr/>
            </p:nvCxnSpPr>
            <p:spPr>
              <a:xfrm>
                <a:off x="4497158" y="1711988"/>
                <a:ext cx="137479" cy="516975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6" name="Straight Arrow Connector 25"/>
              <p:cNvCxnSpPr>
                <a:stCxn id="20" idx="4"/>
                <a:endCxn id="19" idx="7"/>
              </p:cNvCxnSpPr>
              <p:nvPr/>
            </p:nvCxnSpPr>
            <p:spPr>
              <a:xfrm flipH="1">
                <a:off x="4201970" y="1711988"/>
                <a:ext cx="295188" cy="1004282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7" name="Straight Arrow Connector 26"/>
              <p:cNvCxnSpPr>
                <a:stCxn id="34" idx="3"/>
                <a:endCxn id="19" idx="6"/>
              </p:cNvCxnSpPr>
              <p:nvPr/>
            </p:nvCxnSpPr>
            <p:spPr>
              <a:xfrm flipH="1">
                <a:off x="4260167" y="2568159"/>
                <a:ext cx="233970" cy="288611"/>
              </a:xfrm>
              <a:prstGeom prst="straightConnector1">
                <a:avLst/>
              </a:prstGeom>
              <a:ln>
                <a:headEnd type="none"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8" name="Straight Arrow Connector 27"/>
              <p:cNvCxnSpPr>
                <a:stCxn id="19" idx="1"/>
                <a:endCxn id="17" idx="4"/>
              </p:cNvCxnSpPr>
              <p:nvPr/>
            </p:nvCxnSpPr>
            <p:spPr>
              <a:xfrm flipH="1" flipV="1">
                <a:off x="3879447" y="2400497"/>
                <a:ext cx="41524" cy="315773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4960855" y="1400112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>
                <a:stCxn id="20" idx="6"/>
                <a:endCxn id="29" idx="2"/>
              </p:cNvCxnSpPr>
              <p:nvPr/>
            </p:nvCxnSpPr>
            <p:spPr>
              <a:xfrm>
                <a:off x="4695854" y="1513292"/>
                <a:ext cx="265001" cy="85517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1" name="Straight Arrow Connector 30"/>
              <p:cNvCxnSpPr>
                <a:stCxn id="29" idx="4"/>
                <a:endCxn id="18" idx="0"/>
              </p:cNvCxnSpPr>
              <p:nvPr/>
            </p:nvCxnSpPr>
            <p:spPr>
              <a:xfrm>
                <a:off x="5159552" y="1797505"/>
                <a:ext cx="96305" cy="174233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2" name="Straight Arrow Connector 31"/>
              <p:cNvCxnSpPr>
                <a:stCxn id="18" idx="4"/>
                <a:endCxn id="21" idx="0"/>
              </p:cNvCxnSpPr>
              <p:nvPr/>
            </p:nvCxnSpPr>
            <p:spPr>
              <a:xfrm flipH="1">
                <a:off x="5198492" y="2369131"/>
                <a:ext cx="57365" cy="257225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3699300" y="1433434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435940" y="2228963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/>
              <p:cNvCxnSpPr>
                <a:endCxn id="21" idx="1"/>
              </p:cNvCxnSpPr>
              <p:nvPr/>
            </p:nvCxnSpPr>
            <p:spPr>
              <a:xfrm>
                <a:off x="4826307" y="2498633"/>
                <a:ext cx="231685" cy="185920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6" name="Straight Arrow Connector 35"/>
              <p:cNvCxnSpPr>
                <a:stCxn id="20" idx="2"/>
              </p:cNvCxnSpPr>
              <p:nvPr/>
            </p:nvCxnSpPr>
            <p:spPr>
              <a:xfrm flipH="1">
                <a:off x="4058928" y="1513292"/>
                <a:ext cx="239533" cy="128845"/>
              </a:xfrm>
              <a:prstGeom prst="straightConnector1">
                <a:avLst/>
              </a:prstGeom>
              <a:ln>
                <a:headEnd type="none"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7" name="Straight Arrow Connector 36"/>
              <p:cNvCxnSpPr>
                <a:stCxn id="33" idx="4"/>
                <a:endCxn id="17" idx="0"/>
              </p:cNvCxnSpPr>
              <p:nvPr/>
            </p:nvCxnSpPr>
            <p:spPr>
              <a:xfrm flipH="1">
                <a:off x="3879447" y="1830827"/>
                <a:ext cx="18550" cy="172277"/>
              </a:xfrm>
              <a:prstGeom prst="straightConnector1">
                <a:avLst/>
              </a:prstGeom>
              <a:ln>
                <a:headEnd type="none"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8" name="Straight Arrow Connector 37"/>
              <p:cNvCxnSpPr>
                <a:endCxn id="19" idx="5"/>
              </p:cNvCxnSpPr>
              <p:nvPr/>
            </p:nvCxnSpPr>
            <p:spPr>
              <a:xfrm flipH="1">
                <a:off x="4201970" y="2871079"/>
                <a:ext cx="797825" cy="126190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</p:grpSp>
        <p:sp>
          <p:nvSpPr>
            <p:cNvPr id="39" name="Rounded Rectangle 38"/>
            <p:cNvSpPr/>
            <p:nvPr/>
          </p:nvSpPr>
          <p:spPr>
            <a:xfrm>
              <a:off x="2108112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566150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024189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82227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940266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78612" y="1385644"/>
              <a:ext cx="7820971" cy="965539"/>
              <a:chOff x="789629" y="1396661"/>
              <a:chExt cx="7820971" cy="96553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789629" y="1396661"/>
                <a:ext cx="979632" cy="957128"/>
                <a:chOff x="3657600" y="1858020"/>
                <a:chExt cx="2076680" cy="2028974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3657600" y="1944436"/>
                  <a:ext cx="2076680" cy="1889235"/>
                  <a:chOff x="2109271" y="1659274"/>
                  <a:chExt cx="2076680" cy="1889235"/>
                </a:xfrm>
              </p:grpSpPr>
              <p:sp>
                <p:nvSpPr>
                  <p:cNvPr id="73" name="Oval 72"/>
                  <p:cNvSpPr/>
                  <p:nvPr/>
                </p:nvSpPr>
                <p:spPr>
                  <a:xfrm>
                    <a:off x="2109271" y="2236736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3652551" y="2236736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2427842" y="3015109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2798145" y="1659274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3352800" y="2982016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4270274" y="1858020"/>
                  <a:ext cx="1240455" cy="2028974"/>
                  <a:chOff x="2721945" y="1572858"/>
                  <a:chExt cx="1240455" cy="2028974"/>
                </a:xfrm>
              </p:grpSpPr>
              <p:sp>
                <p:nvSpPr>
                  <p:cNvPr id="71" name="Donut 70"/>
                  <p:cNvSpPr/>
                  <p:nvPr/>
                </p:nvSpPr>
                <p:spPr>
                  <a:xfrm>
                    <a:off x="2721945" y="1572858"/>
                    <a:ext cx="685800" cy="706232"/>
                  </a:xfrm>
                  <a:prstGeom prst="donut">
                    <a:avLst>
                      <a:gd name="adj" fmla="val 789"/>
                    </a:avLst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Donut 71"/>
                  <p:cNvSpPr/>
                  <p:nvPr/>
                </p:nvSpPr>
                <p:spPr>
                  <a:xfrm>
                    <a:off x="3276600" y="2895600"/>
                    <a:ext cx="685800" cy="706232"/>
                  </a:xfrm>
                  <a:prstGeom prst="donut">
                    <a:avLst>
                      <a:gd name="adj" fmla="val 789"/>
                    </a:avLst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3924300" y="2399721"/>
                  <a:ext cx="1354695" cy="1167250"/>
                  <a:chOff x="2375971" y="2114559"/>
                  <a:chExt cx="1354695" cy="1167250"/>
                </a:xfrm>
              </p:grpSpPr>
              <p:cxnSp>
                <p:nvCxnSpPr>
                  <p:cNvPr id="65" name="Straight Arrow Connector 64"/>
                  <p:cNvCxnSpPr>
                    <a:stCxn id="73" idx="7"/>
                    <a:endCxn id="76" idx="3"/>
                  </p:cNvCxnSpPr>
                  <p:nvPr/>
                </p:nvCxnSpPr>
                <p:spPr>
                  <a:xfrm flipV="1">
                    <a:off x="2564556" y="2114559"/>
                    <a:ext cx="311704" cy="200292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Arrow Connector 65"/>
                  <p:cNvCxnSpPr>
                    <a:stCxn id="76" idx="5"/>
                    <a:endCxn id="74" idx="1"/>
                  </p:cNvCxnSpPr>
                  <p:nvPr/>
                </p:nvCxnSpPr>
                <p:spPr>
                  <a:xfrm>
                    <a:off x="3253430" y="2114559"/>
                    <a:ext cx="477236" cy="200292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Arrow Connector 66"/>
                  <p:cNvCxnSpPr>
                    <a:stCxn id="76" idx="4"/>
                    <a:endCxn id="77" idx="0"/>
                  </p:cNvCxnSpPr>
                  <p:nvPr/>
                </p:nvCxnSpPr>
                <p:spPr>
                  <a:xfrm>
                    <a:off x="3064845" y="2192674"/>
                    <a:ext cx="554655" cy="789342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>
                    <a:endCxn id="75" idx="7"/>
                  </p:cNvCxnSpPr>
                  <p:nvPr/>
                </p:nvCxnSpPr>
                <p:spPr>
                  <a:xfrm flipH="1">
                    <a:off x="2883127" y="2545790"/>
                    <a:ext cx="769424" cy="547434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>
                    <a:endCxn id="75" idx="6"/>
                  </p:cNvCxnSpPr>
                  <p:nvPr/>
                </p:nvCxnSpPr>
                <p:spPr>
                  <a:xfrm flipH="1">
                    <a:off x="2961242" y="3239682"/>
                    <a:ext cx="355136" cy="42127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>
                    <a:endCxn id="73" idx="4"/>
                  </p:cNvCxnSpPr>
                  <p:nvPr/>
                </p:nvCxnSpPr>
                <p:spPr>
                  <a:xfrm flipH="1" flipV="1">
                    <a:off x="2375971" y="2770136"/>
                    <a:ext cx="178419" cy="262275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7" name="Down Arrow 46"/>
              <p:cNvSpPr/>
              <p:nvPr/>
            </p:nvSpPr>
            <p:spPr>
              <a:xfrm rot="16200000">
                <a:off x="2638535" y="1988821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2108112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2941276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774441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4607605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5440770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6273934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7107099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7940266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Down Arrow 55"/>
              <p:cNvSpPr/>
              <p:nvPr/>
            </p:nvSpPr>
            <p:spPr>
              <a:xfrm rot="16200000">
                <a:off x="3470581" y="1988821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7" name="Down Arrow 56"/>
              <p:cNvSpPr/>
              <p:nvPr/>
            </p:nvSpPr>
            <p:spPr>
              <a:xfrm rot="16200000">
                <a:off x="4302628" y="1988821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8" name="Down Arrow 57"/>
              <p:cNvSpPr/>
              <p:nvPr/>
            </p:nvSpPr>
            <p:spPr>
              <a:xfrm rot="16200000">
                <a:off x="5134675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9" name="Down Arrow 58"/>
              <p:cNvSpPr/>
              <p:nvPr/>
            </p:nvSpPr>
            <p:spPr>
              <a:xfrm rot="16200000">
                <a:off x="5966722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0" name="Down Arrow 59"/>
              <p:cNvSpPr/>
              <p:nvPr/>
            </p:nvSpPr>
            <p:spPr>
              <a:xfrm rot="16200000">
                <a:off x="6798769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1" name="Down Arrow 60"/>
              <p:cNvSpPr/>
              <p:nvPr/>
            </p:nvSpPr>
            <p:spPr>
              <a:xfrm rot="16200000">
                <a:off x="7630820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78" name="Down Arrow 77"/>
            <p:cNvSpPr/>
            <p:nvPr/>
          </p:nvSpPr>
          <p:spPr>
            <a:xfrm rot="16200000">
              <a:off x="2953758" y="4188211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 rot="16200000">
              <a:off x="7327869" y="4188204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0" name="Down Arrow 79"/>
            <p:cNvSpPr/>
            <p:nvPr/>
          </p:nvSpPr>
          <p:spPr>
            <a:xfrm rot="16200000">
              <a:off x="5869830" y="4188211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1" name="Down Arrow 80"/>
            <p:cNvSpPr/>
            <p:nvPr/>
          </p:nvSpPr>
          <p:spPr>
            <a:xfrm rot="16200000">
              <a:off x="4411794" y="4188204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2443279" y="2362200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76444" y="2362200"/>
              <a:ext cx="624876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5359356" y="2362200"/>
              <a:ext cx="416581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775937" y="2362200"/>
              <a:ext cx="104146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275433" y="2362200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731119" y="2729178"/>
              <a:ext cx="7867215" cy="1538022"/>
              <a:chOff x="731119" y="2729178"/>
              <a:chExt cx="7867215" cy="1538022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731119" y="2729178"/>
                <a:ext cx="998933" cy="1018806"/>
                <a:chOff x="3680750" y="1246374"/>
                <a:chExt cx="1773803" cy="1809092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3680750" y="2003104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5057160" y="1971738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3862774" y="2658073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4298461" y="1314595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4999795" y="2626356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Donut 108"/>
                <p:cNvSpPr/>
                <p:nvPr/>
              </p:nvSpPr>
              <p:spPr>
                <a:xfrm>
                  <a:off x="4235942" y="1246374"/>
                  <a:ext cx="510934" cy="526156"/>
                </a:xfrm>
                <a:prstGeom prst="donut">
                  <a:avLst>
                    <a:gd name="adj" fmla="val 789"/>
                  </a:avLst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0" name="Straight Arrow Connector 109"/>
                <p:cNvCxnSpPr>
                  <a:stCxn id="104" idx="7"/>
                  <a:endCxn id="107" idx="3"/>
                </p:cNvCxnSpPr>
                <p:nvPr/>
              </p:nvCxnSpPr>
              <p:spPr>
                <a:xfrm flipV="1">
                  <a:off x="4019946" y="1653791"/>
                  <a:ext cx="336712" cy="40751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1" name="Straight Arrow Connector 110"/>
                <p:cNvCxnSpPr>
                  <a:stCxn id="107" idx="5"/>
                  <a:endCxn id="105" idx="1"/>
                </p:cNvCxnSpPr>
                <p:nvPr/>
              </p:nvCxnSpPr>
              <p:spPr>
                <a:xfrm>
                  <a:off x="4637657" y="1653791"/>
                  <a:ext cx="477700" cy="376144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Straight Arrow Connector 111"/>
                <p:cNvCxnSpPr>
                  <a:stCxn id="107" idx="4"/>
                  <a:endCxn id="121" idx="0"/>
                </p:cNvCxnSpPr>
                <p:nvPr/>
              </p:nvCxnSpPr>
              <p:spPr>
                <a:xfrm>
                  <a:off x="4497158" y="1711988"/>
                  <a:ext cx="137479" cy="51697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3" name="Straight Arrow Connector 112"/>
                <p:cNvCxnSpPr>
                  <a:stCxn id="107" idx="4"/>
                  <a:endCxn id="106" idx="7"/>
                </p:cNvCxnSpPr>
                <p:nvPr/>
              </p:nvCxnSpPr>
              <p:spPr>
                <a:xfrm flipH="1">
                  <a:off x="4201970" y="1711988"/>
                  <a:ext cx="295188" cy="1004282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4" name="Straight Arrow Connector 113"/>
                <p:cNvCxnSpPr>
                  <a:stCxn id="121" idx="3"/>
                  <a:endCxn id="106" idx="6"/>
                </p:cNvCxnSpPr>
                <p:nvPr/>
              </p:nvCxnSpPr>
              <p:spPr>
                <a:xfrm flipH="1">
                  <a:off x="4260167" y="2568159"/>
                  <a:ext cx="233970" cy="288611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5" name="Straight Arrow Connector 114"/>
                <p:cNvCxnSpPr>
                  <a:stCxn id="106" idx="1"/>
                  <a:endCxn id="104" idx="4"/>
                </p:cNvCxnSpPr>
                <p:nvPr/>
              </p:nvCxnSpPr>
              <p:spPr>
                <a:xfrm flipH="1" flipV="1">
                  <a:off x="3879447" y="2400497"/>
                  <a:ext cx="41524" cy="31577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6" name="Oval 115"/>
                <p:cNvSpPr/>
                <p:nvPr/>
              </p:nvSpPr>
              <p:spPr>
                <a:xfrm>
                  <a:off x="4960855" y="1400112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Arrow Connector 116"/>
                <p:cNvCxnSpPr>
                  <a:stCxn id="107" idx="6"/>
                  <a:endCxn id="116" idx="2"/>
                </p:cNvCxnSpPr>
                <p:nvPr/>
              </p:nvCxnSpPr>
              <p:spPr>
                <a:xfrm>
                  <a:off x="4695854" y="1513292"/>
                  <a:ext cx="265001" cy="8551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8" name="Straight Arrow Connector 117"/>
                <p:cNvCxnSpPr>
                  <a:stCxn id="116" idx="4"/>
                  <a:endCxn id="105" idx="0"/>
                </p:cNvCxnSpPr>
                <p:nvPr/>
              </p:nvCxnSpPr>
              <p:spPr>
                <a:xfrm>
                  <a:off x="5159552" y="1797505"/>
                  <a:ext cx="96305" cy="17423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9" name="Straight Arrow Connector 118"/>
                <p:cNvCxnSpPr>
                  <a:stCxn id="105" idx="4"/>
                  <a:endCxn id="108" idx="0"/>
                </p:cNvCxnSpPr>
                <p:nvPr/>
              </p:nvCxnSpPr>
              <p:spPr>
                <a:xfrm flipH="1">
                  <a:off x="5198492" y="2369131"/>
                  <a:ext cx="57365" cy="25722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0" name="Oval 119"/>
                <p:cNvSpPr/>
                <p:nvPr/>
              </p:nvSpPr>
              <p:spPr>
                <a:xfrm>
                  <a:off x="3699300" y="1433434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435940" y="2228963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2" name="Straight Arrow Connector 121"/>
                <p:cNvCxnSpPr>
                  <a:endCxn id="108" idx="1"/>
                </p:cNvCxnSpPr>
                <p:nvPr/>
              </p:nvCxnSpPr>
              <p:spPr>
                <a:xfrm>
                  <a:off x="4826307" y="2498633"/>
                  <a:ext cx="231685" cy="18592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3" name="Straight Arrow Connector 122"/>
                <p:cNvCxnSpPr>
                  <a:stCxn id="107" idx="2"/>
                </p:cNvCxnSpPr>
                <p:nvPr/>
              </p:nvCxnSpPr>
              <p:spPr>
                <a:xfrm flipH="1">
                  <a:off x="4058928" y="1513292"/>
                  <a:ext cx="239533" cy="12884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4" name="Straight Arrow Connector 123"/>
                <p:cNvCxnSpPr>
                  <a:stCxn id="120" idx="4"/>
                  <a:endCxn id="104" idx="0"/>
                </p:cNvCxnSpPr>
                <p:nvPr/>
              </p:nvCxnSpPr>
              <p:spPr>
                <a:xfrm flipH="1">
                  <a:off x="3879447" y="1830827"/>
                  <a:ext cx="18550" cy="17227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5" name="Straight Arrow Connector 124"/>
                <p:cNvCxnSpPr>
                  <a:endCxn id="106" idx="5"/>
                </p:cNvCxnSpPr>
                <p:nvPr/>
              </p:nvCxnSpPr>
              <p:spPr>
                <a:xfrm flipH="1">
                  <a:off x="4201970" y="2871079"/>
                  <a:ext cx="797825" cy="12619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90" name="Rounded Rectangle 89"/>
              <p:cNvSpPr/>
              <p:nvPr/>
            </p:nvSpPr>
            <p:spPr>
              <a:xfrm>
                <a:off x="2095846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3553884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5011923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6469961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7928000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Down Arrow 94"/>
              <p:cNvSpPr/>
              <p:nvPr/>
            </p:nvSpPr>
            <p:spPr>
              <a:xfrm rot="16200000">
                <a:off x="2941492" y="2964464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6" name="Down Arrow 95"/>
              <p:cNvSpPr/>
              <p:nvPr/>
            </p:nvSpPr>
            <p:spPr>
              <a:xfrm rot="16200000">
                <a:off x="7315603" y="2964457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Down Arrow 96"/>
              <p:cNvSpPr/>
              <p:nvPr/>
            </p:nvSpPr>
            <p:spPr>
              <a:xfrm rot="16200000">
                <a:off x="5857564" y="2964464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8" name="Down Arrow 97"/>
              <p:cNvSpPr/>
              <p:nvPr/>
            </p:nvSpPr>
            <p:spPr>
              <a:xfrm rot="16200000">
                <a:off x="4399528" y="2964457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99" name="Straight Connector 98"/>
              <p:cNvCxnSpPr/>
              <p:nvPr/>
            </p:nvCxnSpPr>
            <p:spPr>
              <a:xfrm>
                <a:off x="8274673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878352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343792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6809232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Rectangle 127"/>
          <p:cNvSpPr/>
          <p:nvPr/>
        </p:nvSpPr>
        <p:spPr>
          <a:xfrm>
            <a:off x="3146419" y="2897200"/>
            <a:ext cx="2615590" cy="9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Concurrency containment</a:t>
            </a:r>
            <a:endParaRPr lang="en-US" dirty="0"/>
          </a:p>
        </p:txBody>
      </p:sp>
      <p:grpSp>
        <p:nvGrpSpPr>
          <p:cNvPr id="177" name="Group 176"/>
          <p:cNvGrpSpPr/>
          <p:nvPr/>
        </p:nvGrpSpPr>
        <p:grpSpPr>
          <a:xfrm>
            <a:off x="3692214" y="3196614"/>
            <a:ext cx="1524000" cy="579606"/>
            <a:chOff x="762000" y="1757392"/>
            <a:chExt cx="7162801" cy="1281466"/>
          </a:xfrm>
        </p:grpSpPr>
        <p:sp>
          <p:nvSpPr>
            <p:cNvPr id="129" name="Rounded Rectangle 128"/>
            <p:cNvSpPr/>
            <p:nvPr/>
          </p:nvSpPr>
          <p:spPr>
            <a:xfrm>
              <a:off x="762000" y="1757393"/>
              <a:ext cx="1618737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3258065" y="1757393"/>
              <a:ext cx="1618735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1066800" y="2511637"/>
              <a:ext cx="1597109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2884270" y="2511637"/>
              <a:ext cx="1535330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559636" y="2511637"/>
              <a:ext cx="2603164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172201" y="1757393"/>
              <a:ext cx="1752600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 flipH="1">
              <a:off x="1014283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flipH="1">
              <a:off x="1241582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flipH="1">
              <a:off x="3803481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flipH="1">
              <a:off x="5105400" y="2511637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flipH="1">
              <a:off x="5410200" y="2511637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flipH="1">
              <a:off x="3124200" y="2511637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flipH="1">
              <a:off x="1119316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flipH="1">
              <a:off x="1424115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flipH="1">
              <a:off x="1957331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flipH="1">
              <a:off x="3392724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flipH="1">
              <a:off x="3697523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flipH="1">
              <a:off x="4507119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flipH="1">
              <a:off x="6500868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 flipH="1">
              <a:off x="7057767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 flipH="1">
              <a:off x="7338883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 flipH="1">
              <a:off x="7639388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 flipH="1">
              <a:off x="1678049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 flipH="1">
              <a:off x="2169229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 flipH="1">
              <a:off x="4040424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 flipH="1">
              <a:off x="4230015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 flipH="1">
              <a:off x="6915262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 flipH="1">
              <a:off x="5884760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 flipH="1">
              <a:off x="6315327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 flipH="1">
              <a:off x="6745894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 flipH="1">
              <a:off x="4094337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 flipH="1">
              <a:off x="3675202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 flipH="1">
              <a:off x="2244391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flipH="1">
              <a:off x="4975805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flipH="1">
              <a:off x="5256921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flipH="1">
              <a:off x="5557426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flipH="1">
              <a:off x="6050634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 flipH="1">
              <a:off x="3888749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 flipH="1">
              <a:off x="6632255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flipH="1">
              <a:off x="3386860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flipH="1">
              <a:off x="1918997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 flipH="1">
              <a:off x="3547697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flipH="1">
              <a:off x="6730006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flipH="1">
              <a:off x="1678911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flipH="1">
              <a:off x="1435027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 flipH="1">
              <a:off x="3255176" y="2511636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 flipH="1">
              <a:off x="3498425" y="2511635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 flipH="1">
              <a:off x="6333782" y="1757392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Rectangle 177"/>
          <p:cNvSpPr/>
          <p:nvPr/>
        </p:nvSpPr>
        <p:spPr>
          <a:xfrm>
            <a:off x="5770333" y="2898797"/>
            <a:ext cx="2350278" cy="9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Liveness</a:t>
            </a:r>
            <a:endParaRPr lang="en-US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5847418" y="3352137"/>
            <a:ext cx="2167585" cy="203494"/>
            <a:chOff x="6228418" y="3352137"/>
            <a:chExt cx="2167585" cy="203494"/>
          </a:xfrm>
        </p:grpSpPr>
        <p:sp>
          <p:nvSpPr>
            <p:cNvPr id="179" name="Rounded Rectangle 178"/>
            <p:cNvSpPr/>
            <p:nvPr/>
          </p:nvSpPr>
          <p:spPr>
            <a:xfrm>
              <a:off x="6228418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6558335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1" name="Notched Right Arrow 180"/>
            <p:cNvSpPr/>
            <p:nvPr/>
          </p:nvSpPr>
          <p:spPr>
            <a:xfrm>
              <a:off x="6410335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6888251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3" name="Notched Right Arrow 182"/>
            <p:cNvSpPr/>
            <p:nvPr/>
          </p:nvSpPr>
          <p:spPr>
            <a:xfrm>
              <a:off x="6740252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7221251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5" name="Notched Right Arrow 184"/>
            <p:cNvSpPr/>
            <p:nvPr/>
          </p:nvSpPr>
          <p:spPr>
            <a:xfrm>
              <a:off x="7073252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7551168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7" name="Notched Right Arrow 186"/>
            <p:cNvSpPr/>
            <p:nvPr/>
          </p:nvSpPr>
          <p:spPr>
            <a:xfrm>
              <a:off x="7403168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8190653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baseline="-25000" dirty="0"/>
            </a:p>
          </p:txBody>
        </p:sp>
        <p:sp>
          <p:nvSpPr>
            <p:cNvPr id="189" name="Notched Right Arrow 188"/>
            <p:cNvSpPr/>
            <p:nvPr/>
          </p:nvSpPr>
          <p:spPr>
            <a:xfrm>
              <a:off x="7733701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Notched Right Arrow 189"/>
            <p:cNvSpPr/>
            <p:nvPr/>
          </p:nvSpPr>
          <p:spPr>
            <a:xfrm>
              <a:off x="8034328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7425408" y="3294018"/>
            <a:ext cx="2808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...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760172" y="3962400"/>
            <a:ext cx="2077854" cy="1197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Libraries</a:t>
            </a:r>
            <a:endParaRPr lang="en-US" sz="2400" dirty="0"/>
          </a:p>
        </p:txBody>
      </p:sp>
      <p:grpSp>
        <p:nvGrpSpPr>
          <p:cNvPr id="198" name="Group 197"/>
          <p:cNvGrpSpPr/>
          <p:nvPr/>
        </p:nvGrpSpPr>
        <p:grpSpPr>
          <a:xfrm>
            <a:off x="1161744" y="4420832"/>
            <a:ext cx="1341610" cy="341204"/>
            <a:chOff x="1556821" y="4397163"/>
            <a:chExt cx="6030358" cy="1347999"/>
          </a:xfrm>
        </p:grpSpPr>
        <p:sp>
          <p:nvSpPr>
            <p:cNvPr id="194" name="Rounded Rectangle 193"/>
            <p:cNvSpPr/>
            <p:nvPr/>
          </p:nvSpPr>
          <p:spPr>
            <a:xfrm>
              <a:off x="1873097" y="4397163"/>
              <a:ext cx="1525836" cy="13479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3778097" y="4397163"/>
              <a:ext cx="1525836" cy="13479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5681261" y="4397163"/>
              <a:ext cx="1525836" cy="13479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556821" y="4999038"/>
              <a:ext cx="6030358" cy="71596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99" name="Chart 198"/>
          <p:cNvGraphicFramePr>
            <a:graphicFrameLocks/>
          </p:cNvGraphicFramePr>
          <p:nvPr>
            <p:extLst/>
          </p:nvPr>
        </p:nvGraphicFramePr>
        <p:xfrm>
          <a:off x="2957809" y="4303317"/>
          <a:ext cx="2324664" cy="99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0" name="Chart 199"/>
          <p:cNvGraphicFramePr>
            <a:graphicFrameLocks/>
          </p:cNvGraphicFramePr>
          <p:nvPr>
            <p:extLst/>
          </p:nvPr>
        </p:nvGraphicFramePr>
        <p:xfrm>
          <a:off x="5175019" y="4394495"/>
          <a:ext cx="2928483" cy="89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" name="Rounded Rectangle 204"/>
          <p:cNvSpPr/>
          <p:nvPr/>
        </p:nvSpPr>
        <p:spPr>
          <a:xfrm>
            <a:off x="3022603" y="2847701"/>
            <a:ext cx="2832370" cy="103806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760171" y="5159678"/>
            <a:ext cx="3751223" cy="479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Related work</a:t>
            </a:r>
            <a:endParaRPr lang="en-US" sz="2400" dirty="0"/>
          </a:p>
        </p:txBody>
      </p:sp>
      <p:sp>
        <p:nvSpPr>
          <p:cNvPr id="203" name="Rectangle 202"/>
          <p:cNvSpPr/>
          <p:nvPr/>
        </p:nvSpPr>
        <p:spPr>
          <a:xfrm>
            <a:off x="4511394" y="5159678"/>
            <a:ext cx="3794406" cy="479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Conclusions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48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Cross-host concurrency is hard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2000" y="1755918"/>
            <a:ext cx="7162801" cy="1289218"/>
            <a:chOff x="762000" y="1755918"/>
            <a:chExt cx="7162801" cy="1289218"/>
          </a:xfrm>
        </p:grpSpPr>
        <p:sp>
          <p:nvSpPr>
            <p:cNvPr id="33" name="Rounded Rectangle 32"/>
            <p:cNvSpPr/>
            <p:nvPr/>
          </p:nvSpPr>
          <p:spPr>
            <a:xfrm>
              <a:off x="762000" y="1755918"/>
              <a:ext cx="1618737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Host A Step 1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258065" y="1755918"/>
              <a:ext cx="1618735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Host A Step 2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066800" y="2505972"/>
              <a:ext cx="1597109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Host B Step 1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884270" y="2517915"/>
              <a:ext cx="1535330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Host B Step 2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559636" y="2505972"/>
              <a:ext cx="2603164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Host B Step 3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172201" y="1755918"/>
              <a:ext cx="1752600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Host A Step 3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47700" y="3505200"/>
            <a:ext cx="7848600" cy="101231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Hosts are single-threaded,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but we need to reason about concurrency of different hosts</a:t>
            </a:r>
            <a:endParaRPr lang="en-US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762000" y="1757393"/>
            <a:ext cx="1618737" cy="52722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258065" y="1757393"/>
            <a:ext cx="1618735" cy="52722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66800" y="2511637"/>
            <a:ext cx="1597109" cy="52722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884270" y="2511637"/>
            <a:ext cx="1535330" cy="52722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59636" y="2511637"/>
            <a:ext cx="2603164" cy="52722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72201" y="1757393"/>
            <a:ext cx="1752600" cy="52722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Cross-host concurrency is hard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1014283" y="1757393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241582" y="1757393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3803481" y="1757393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5105400" y="2511637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5410200" y="2511637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3124200" y="2511637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19316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1424115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H="1">
            <a:off x="1957331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H="1">
            <a:off x="3392724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697523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H="1">
            <a:off x="4507119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H="1">
            <a:off x="6500868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H="1">
            <a:off x="7057767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H="1">
            <a:off x="7338883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H="1">
            <a:off x="7639388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H="1">
            <a:off x="1678049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H="1">
            <a:off x="2169229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H="1">
            <a:off x="4040424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flipH="1">
            <a:off x="4230015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flipH="1">
            <a:off x="6915262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flipH="1">
            <a:off x="5884760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flipH="1">
            <a:off x="6315327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flipH="1">
            <a:off x="6745894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flipH="1">
            <a:off x="4094337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flipH="1">
            <a:off x="3675202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flipH="1">
            <a:off x="2244391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flipH="1">
            <a:off x="4975805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flipH="1">
            <a:off x="5256921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flipH="1">
            <a:off x="5557426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flipH="1">
            <a:off x="6050634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flipH="1">
            <a:off x="3888749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6632255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flipH="1">
            <a:off x="3386860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flipH="1">
            <a:off x="1918997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flipH="1">
            <a:off x="3547697" y="1757393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flipH="1">
            <a:off x="6730006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flipH="1">
            <a:off x="1678911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flipH="1">
            <a:off x="1435027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 flipH="1">
            <a:off x="3255176" y="2511636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 flipH="1">
            <a:off x="3498425" y="2511635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 flipH="1">
            <a:off x="6333782" y="1757392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ular Callout 82"/>
          <p:cNvSpPr/>
          <p:nvPr/>
        </p:nvSpPr>
        <p:spPr>
          <a:xfrm>
            <a:off x="1783082" y="3493113"/>
            <a:ext cx="5486400" cy="1103398"/>
          </a:xfrm>
          <a:prstGeom prst="wedgeRoundRectCallout">
            <a:avLst>
              <a:gd name="adj1" fmla="val -14076"/>
              <a:gd name="adj2" fmla="val -83629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Requires reasoning about all possible interleaving of the </a:t>
            </a:r>
            <a:r>
              <a:rPr lang="en-US" sz="2400" dirty="0" err="1" smtClean="0">
                <a:solidFill>
                  <a:schemeClr val="tx1"/>
                </a:solidFill>
              </a:rPr>
              <a:t>substeps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/>
        </p:nvSpPr>
        <p:spPr>
          <a:xfrm>
            <a:off x="381000" y="1295400"/>
            <a:ext cx="7924800" cy="18595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Enforce that receives precede sends in event handler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" y="1757393"/>
            <a:ext cx="1618737" cy="52722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258065" y="1757393"/>
            <a:ext cx="1618735" cy="52722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66800" y="2511637"/>
            <a:ext cx="1597109" cy="52722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884270" y="2511637"/>
            <a:ext cx="1535330" cy="52722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59636" y="2511637"/>
            <a:ext cx="2603164" cy="52722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72201" y="1757393"/>
            <a:ext cx="1752600" cy="52722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Concurrency containment strategy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1014283" y="1757393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241582" y="1757393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3803481" y="1757393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5105400" y="2511637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5410200" y="2511637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3124200" y="2511637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19316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1424115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H="1">
            <a:off x="1957331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H="1">
            <a:off x="3392724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697523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H="1">
            <a:off x="4507119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H="1">
            <a:off x="6500868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H="1">
            <a:off x="7057767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H="1">
            <a:off x="7338883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H="1">
            <a:off x="7639388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H="1">
            <a:off x="1678049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H="1">
            <a:off x="2169229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H="1">
            <a:off x="4040424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flipH="1">
            <a:off x="4230015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flipH="1">
            <a:off x="6915262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flipH="1">
            <a:off x="5884760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flipH="1">
            <a:off x="6315327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flipH="1">
            <a:off x="6745894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flipH="1">
            <a:off x="4094337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flipH="1">
            <a:off x="3675202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flipH="1">
            <a:off x="2244391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flipH="1">
            <a:off x="4975805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flipH="1">
            <a:off x="5256921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flipH="1">
            <a:off x="5557426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flipH="1">
            <a:off x="6050634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flipH="1">
            <a:off x="3888749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6632255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flipH="1">
            <a:off x="3386860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flipH="1">
            <a:off x="1918997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flipH="1">
            <a:off x="3547697" y="1757393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flipH="1">
            <a:off x="6730006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flipH="1">
            <a:off x="1678911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flipH="1">
            <a:off x="1435027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 flipH="1">
            <a:off x="3255176" y="2511636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 flipH="1">
            <a:off x="3498425" y="2511635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 flipH="1">
            <a:off x="6333782" y="1757392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1000" y="3124200"/>
            <a:ext cx="7924800" cy="1904123"/>
            <a:chOff x="381000" y="3124200"/>
            <a:chExt cx="7924800" cy="1904123"/>
          </a:xfrm>
        </p:grpSpPr>
        <p:sp>
          <p:nvSpPr>
            <p:cNvPr id="69" name="Rectangle 68"/>
            <p:cNvSpPr/>
            <p:nvPr/>
          </p:nvSpPr>
          <p:spPr>
            <a:xfrm>
              <a:off x="381000" y="3124200"/>
              <a:ext cx="7924800" cy="19041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Assume in proof that all host steps are atomic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424831" y="3586249"/>
              <a:ext cx="218319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841722" y="3586249"/>
              <a:ext cx="241357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1659562" y="4340493"/>
              <a:ext cx="169238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505200" y="4340493"/>
              <a:ext cx="220390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5562600" y="4340493"/>
              <a:ext cx="381000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574455" y="3586249"/>
              <a:ext cx="283545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447800" y="3586248"/>
              <a:ext cx="150060" cy="527221"/>
              <a:chOff x="3262273" y="3783468"/>
              <a:chExt cx="150060" cy="527221"/>
            </a:xfrm>
          </p:grpSpPr>
          <p:sp>
            <p:nvSpPr>
              <p:cNvPr id="77" name="Rectangle 76"/>
              <p:cNvSpPr/>
              <p:nvPr/>
            </p:nvSpPr>
            <p:spPr>
              <a:xfrm flipH="1">
                <a:off x="3262273" y="3783468"/>
                <a:ext cx="18288" cy="5272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 flipH="1">
                <a:off x="3308321" y="3783468"/>
                <a:ext cx="18288" cy="5272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 flipH="1">
                <a:off x="3286124" y="3783468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 flipH="1">
                <a:off x="3329744" y="3783468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 flipH="1">
                <a:off x="3372616" y="3783468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 flipH="1">
                <a:off x="3350419" y="3783468"/>
                <a:ext cx="18288" cy="5272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 flipH="1">
                <a:off x="3394045" y="3783468"/>
                <a:ext cx="18288" cy="5272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3886200" y="3581400"/>
              <a:ext cx="150060" cy="527221"/>
              <a:chOff x="3079571" y="3817767"/>
              <a:chExt cx="150060" cy="527221"/>
            </a:xfrm>
          </p:grpSpPr>
          <p:sp>
            <p:nvSpPr>
              <p:cNvPr id="98" name="Rectangle 97"/>
              <p:cNvSpPr/>
              <p:nvPr/>
            </p:nvSpPr>
            <p:spPr>
              <a:xfrm flipH="1">
                <a:off x="3079571" y="3817767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 flipH="1">
                <a:off x="3125619" y="3817767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 flipH="1">
                <a:off x="3103422" y="3817767"/>
                <a:ext cx="18288" cy="52722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flipH="1">
                <a:off x="3147042" y="3817767"/>
                <a:ext cx="18288" cy="52722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flipH="1">
                <a:off x="3189914" y="3817767"/>
                <a:ext cx="18288" cy="5272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flipH="1">
                <a:off x="3167717" y="3817767"/>
                <a:ext cx="18288" cy="5272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flipH="1">
                <a:off x="3211343" y="3817767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711174" y="4340492"/>
              <a:ext cx="82583" cy="527221"/>
              <a:chOff x="3636884" y="3853441"/>
              <a:chExt cx="82583" cy="527221"/>
            </a:xfrm>
          </p:grpSpPr>
          <p:sp>
            <p:nvSpPr>
              <p:cNvPr id="106" name="Rectangle 105"/>
              <p:cNvSpPr/>
              <p:nvPr/>
            </p:nvSpPr>
            <p:spPr>
              <a:xfrm flipH="1">
                <a:off x="3659081" y="3853441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 flipH="1">
                <a:off x="3636884" y="3853441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flipH="1">
                <a:off x="3680504" y="3853441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flipH="1">
                <a:off x="3701179" y="3853441"/>
                <a:ext cx="18288" cy="5272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3542550" y="4340492"/>
              <a:ext cx="150060" cy="527221"/>
              <a:chOff x="4184988" y="3838305"/>
              <a:chExt cx="150060" cy="527221"/>
            </a:xfrm>
          </p:grpSpPr>
          <p:sp>
            <p:nvSpPr>
              <p:cNvPr id="111" name="Rectangle 110"/>
              <p:cNvSpPr/>
              <p:nvPr/>
            </p:nvSpPr>
            <p:spPr>
              <a:xfrm flipH="1">
                <a:off x="4184988" y="3838305"/>
                <a:ext cx="18288" cy="5272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flipH="1">
                <a:off x="4231036" y="3838305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flipH="1">
                <a:off x="4208839" y="3838305"/>
                <a:ext cx="18288" cy="52722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flipH="1">
                <a:off x="4252459" y="3838305"/>
                <a:ext cx="18288" cy="52722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flipH="1">
                <a:off x="4295331" y="3838305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flipH="1">
                <a:off x="4273134" y="3838305"/>
                <a:ext cx="18288" cy="5272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flipH="1">
                <a:off x="4316760" y="3838305"/>
                <a:ext cx="18288" cy="5272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6629400" y="3581456"/>
              <a:ext cx="150060" cy="527221"/>
              <a:chOff x="7253124" y="3356901"/>
              <a:chExt cx="150060" cy="527221"/>
            </a:xfrm>
          </p:grpSpPr>
          <p:sp>
            <p:nvSpPr>
              <p:cNvPr id="119" name="Rectangle 118"/>
              <p:cNvSpPr/>
              <p:nvPr/>
            </p:nvSpPr>
            <p:spPr>
              <a:xfrm flipH="1">
                <a:off x="7253124" y="3356901"/>
                <a:ext cx="18288" cy="5272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flipH="1">
                <a:off x="7299172" y="3356901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flipH="1">
                <a:off x="7276975" y="3356901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 flipH="1">
                <a:off x="7320595" y="3356901"/>
                <a:ext cx="18288" cy="5272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 flipH="1">
                <a:off x="7363467" y="3356901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 flipH="1">
                <a:off x="7341270" y="3356901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flipH="1">
                <a:off x="7384896" y="3356901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624443" y="4346192"/>
              <a:ext cx="227338" cy="527221"/>
              <a:chOff x="4672753" y="3874306"/>
              <a:chExt cx="227338" cy="527221"/>
            </a:xfrm>
          </p:grpSpPr>
          <p:sp>
            <p:nvSpPr>
              <p:cNvPr id="127" name="Rectangle 126"/>
              <p:cNvSpPr/>
              <p:nvPr/>
            </p:nvSpPr>
            <p:spPr>
              <a:xfrm flipH="1">
                <a:off x="4750031" y="3874306"/>
                <a:ext cx="18288" cy="5272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flipH="1">
                <a:off x="4796079" y="3874306"/>
                <a:ext cx="18288" cy="5272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flipH="1">
                <a:off x="4773882" y="3874306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flipH="1">
                <a:off x="4817502" y="3874306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flipH="1">
                <a:off x="4860374" y="3874306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flipH="1">
                <a:off x="4838177" y="3874306"/>
                <a:ext cx="18288" cy="5272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flipH="1">
                <a:off x="4881803" y="3874306"/>
                <a:ext cx="18288" cy="5272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flipH="1">
                <a:off x="4697941" y="3874306"/>
                <a:ext cx="18288" cy="5272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flipH="1">
                <a:off x="4724900" y="3874306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flipH="1">
                <a:off x="4672753" y="3874306"/>
                <a:ext cx="18288" cy="5272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871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95400"/>
            <a:ext cx="7924800" cy="18595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Reduction argument:  for every real trace...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" y="1757393"/>
            <a:ext cx="1618737" cy="52722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258065" y="1757393"/>
            <a:ext cx="1618735" cy="52722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66800" y="2511637"/>
            <a:ext cx="1597109" cy="52722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884270" y="2511637"/>
            <a:ext cx="1535330" cy="52722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59636" y="2511637"/>
            <a:ext cx="2603164" cy="52722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72201" y="1757393"/>
            <a:ext cx="1752600" cy="52722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concurrency containment 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1014283" y="1757393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241582" y="1757393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3803481" y="1757393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5105400" y="2511637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5410200" y="2511637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3124200" y="2511637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19316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1424115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H="1">
            <a:off x="1957331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H="1">
            <a:off x="3392724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697523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H="1">
            <a:off x="4507119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H="1">
            <a:off x="6500868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H="1">
            <a:off x="7057767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H="1">
            <a:off x="7338883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H="1">
            <a:off x="7639388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H="1">
            <a:off x="1678049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H="1">
            <a:off x="2169229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H="1">
            <a:off x="4040424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flipH="1">
            <a:off x="4230015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flipH="1">
            <a:off x="6915262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flipH="1">
            <a:off x="5884760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flipH="1">
            <a:off x="6315327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flipH="1">
            <a:off x="6745894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flipH="1">
            <a:off x="4094337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flipH="1">
            <a:off x="3675202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flipH="1">
            <a:off x="2244391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flipH="1">
            <a:off x="4975805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flipH="1">
            <a:off x="5256921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flipH="1">
            <a:off x="5557426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flipH="1">
            <a:off x="6050634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flipH="1">
            <a:off x="3888749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6632255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flipH="1">
            <a:off x="3386860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flipH="1">
            <a:off x="1918997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flipH="1">
            <a:off x="3547697" y="1757393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flipH="1">
            <a:off x="6730006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flipH="1">
            <a:off x="1678911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flipH="1">
            <a:off x="1435027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 flipH="1">
            <a:off x="3255176" y="2511636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 flipH="1">
            <a:off x="3498425" y="2511635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 flipH="1">
            <a:off x="6333782" y="1757392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95400"/>
            <a:ext cx="7924800" cy="18595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Reduction argument:  for every real trace...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" y="1757393"/>
            <a:ext cx="1618737" cy="52722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258065" y="1757393"/>
            <a:ext cx="1618735" cy="52722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66800" y="2511637"/>
            <a:ext cx="1597109" cy="52722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884270" y="2511637"/>
            <a:ext cx="1535330" cy="52722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59636" y="2511637"/>
            <a:ext cx="2603164" cy="52722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72201" y="1757393"/>
            <a:ext cx="1752600" cy="52722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concurrency containment 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1014283" y="1757393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241582" y="1757393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3803481" y="1757393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5105400" y="2511637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5410200" y="2511637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3124200" y="2511637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1119316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1424115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H="1">
            <a:off x="1957331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H="1">
            <a:off x="3392724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697523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H="1">
            <a:off x="4507119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H="1">
            <a:off x="6500868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H="1">
            <a:off x="7057767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H="1">
            <a:off x="7338883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H="1">
            <a:off x="7639388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H="1">
            <a:off x="1678049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H="1">
            <a:off x="2169229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H="1">
            <a:off x="4040424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flipH="1">
            <a:off x="4230015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flipH="1">
            <a:off x="6915262" y="1757393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flipH="1">
            <a:off x="5884760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flipH="1">
            <a:off x="6315327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flipH="1">
            <a:off x="6745894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flipH="1">
            <a:off x="4094337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flipH="1">
            <a:off x="3675202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flipH="1">
            <a:off x="2244391" y="2511637"/>
            <a:ext cx="105033" cy="52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flipH="1">
            <a:off x="4975805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flipH="1">
            <a:off x="5256921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flipH="1">
            <a:off x="5557426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flipH="1">
            <a:off x="6050634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flipH="1">
            <a:off x="3888749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6632255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flipH="1">
            <a:off x="3386860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flipH="1">
            <a:off x="1918997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flipH="1">
            <a:off x="3547697" y="1757393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flipH="1">
            <a:off x="6730006" y="1757393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flipH="1">
            <a:off x="1678911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flipH="1">
            <a:off x="1435027" y="2511637"/>
            <a:ext cx="105033" cy="527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 flipH="1">
            <a:off x="3255176" y="2511636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 flipH="1">
            <a:off x="3498425" y="2511635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 flipH="1">
            <a:off x="6333782" y="1757392"/>
            <a:ext cx="105033" cy="5272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81000" y="3124200"/>
            <a:ext cx="7924800" cy="19041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...there’s a corresponding legal trace with atomic host steps</a:t>
            </a:r>
            <a:endParaRPr lang="en-US" sz="2400" i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3588806"/>
            <a:ext cx="1618737" cy="527221"/>
            <a:chOff x="762000" y="3588806"/>
            <a:chExt cx="1618737" cy="527221"/>
          </a:xfrm>
        </p:grpSpPr>
        <p:sp>
          <p:nvSpPr>
            <p:cNvPr id="105" name="Rounded Rectangle 104"/>
            <p:cNvSpPr/>
            <p:nvPr/>
          </p:nvSpPr>
          <p:spPr>
            <a:xfrm>
              <a:off x="762000" y="3588806"/>
              <a:ext cx="1618737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 flipH="1">
              <a:off x="1014283" y="3588806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flipH="1">
              <a:off x="1241582" y="3588806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flipH="1">
              <a:off x="1119316" y="3588806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flipH="1">
              <a:off x="1424115" y="3588806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flipH="1">
              <a:off x="1957331" y="3588806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flipH="1">
              <a:off x="1678049" y="3588806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 flipH="1">
              <a:off x="2169229" y="3588806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59636" y="4343050"/>
            <a:ext cx="2603164" cy="527221"/>
            <a:chOff x="4559636" y="4343050"/>
            <a:chExt cx="2603164" cy="527221"/>
          </a:xfrm>
        </p:grpSpPr>
        <p:sp>
          <p:nvSpPr>
            <p:cNvPr id="109" name="Rounded Rectangle 108"/>
            <p:cNvSpPr/>
            <p:nvPr/>
          </p:nvSpPr>
          <p:spPr>
            <a:xfrm>
              <a:off x="4559636" y="4343050"/>
              <a:ext cx="2603164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 flipH="1">
              <a:off x="5105400" y="4343050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flipH="1">
              <a:off x="5410200" y="4343050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 flipH="1">
              <a:off x="5884760" y="4343050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 flipH="1">
              <a:off x="6315327" y="4343050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flipH="1">
              <a:off x="6745894" y="4343050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flipH="1">
              <a:off x="4975805" y="4343050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flipH="1">
              <a:off x="5256921" y="4343050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flipH="1">
              <a:off x="5557426" y="4343050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flipH="1">
              <a:off x="6050634" y="4343050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 flipH="1">
              <a:off x="6632255" y="4343050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58065" y="3588806"/>
            <a:ext cx="1618735" cy="527221"/>
            <a:chOff x="3258065" y="3588806"/>
            <a:chExt cx="1618735" cy="527221"/>
          </a:xfrm>
        </p:grpSpPr>
        <p:sp>
          <p:nvSpPr>
            <p:cNvPr id="106" name="Rounded Rectangle 105"/>
            <p:cNvSpPr/>
            <p:nvPr/>
          </p:nvSpPr>
          <p:spPr>
            <a:xfrm>
              <a:off x="3258065" y="3588806"/>
              <a:ext cx="1618735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 flipH="1">
              <a:off x="3803481" y="3588806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flipH="1">
              <a:off x="3392724" y="3588806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flipH="1">
              <a:off x="3697523" y="3588806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 flipH="1">
              <a:off x="4507119" y="3588806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 flipH="1">
              <a:off x="4040424" y="3588806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 flipH="1">
              <a:off x="4230015" y="3588806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 flipH="1">
              <a:off x="3547697" y="3588806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2744" y="4343050"/>
            <a:ext cx="1597109" cy="533750"/>
            <a:chOff x="1032744" y="4343050"/>
            <a:chExt cx="1597109" cy="533750"/>
          </a:xfrm>
        </p:grpSpPr>
        <p:sp>
          <p:nvSpPr>
            <p:cNvPr id="107" name="Rounded Rectangle 106"/>
            <p:cNvSpPr/>
            <p:nvPr/>
          </p:nvSpPr>
          <p:spPr>
            <a:xfrm>
              <a:off x="1032744" y="4349579"/>
              <a:ext cx="1597109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 flipH="1">
              <a:off x="2244391" y="4343050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 flipH="1">
              <a:off x="1918997" y="4343050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 flipH="1">
              <a:off x="1678911" y="4343050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 flipH="1">
              <a:off x="1435027" y="4343050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84270" y="4343048"/>
            <a:ext cx="1535330" cy="527223"/>
            <a:chOff x="2884270" y="4343048"/>
            <a:chExt cx="1535330" cy="527223"/>
          </a:xfrm>
        </p:grpSpPr>
        <p:sp>
          <p:nvSpPr>
            <p:cNvPr id="108" name="Rounded Rectangle 107"/>
            <p:cNvSpPr/>
            <p:nvPr/>
          </p:nvSpPr>
          <p:spPr>
            <a:xfrm>
              <a:off x="2884270" y="4343050"/>
              <a:ext cx="1535330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 flipH="1">
              <a:off x="3124200" y="4343050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flipH="1">
              <a:off x="4094337" y="4343050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flipH="1">
              <a:off x="3675202" y="4343050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flipH="1">
              <a:off x="3888749" y="4343050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 flipH="1">
              <a:off x="3386860" y="4343050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 flipH="1">
              <a:off x="3255176" y="4343049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 flipH="1">
              <a:off x="3498425" y="4343048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2201" y="3588805"/>
            <a:ext cx="1752600" cy="527222"/>
            <a:chOff x="6172201" y="3588805"/>
            <a:chExt cx="1752600" cy="527222"/>
          </a:xfrm>
        </p:grpSpPr>
        <p:sp>
          <p:nvSpPr>
            <p:cNvPr id="110" name="Rounded Rectangle 109"/>
            <p:cNvSpPr/>
            <p:nvPr/>
          </p:nvSpPr>
          <p:spPr>
            <a:xfrm>
              <a:off x="6172201" y="3588806"/>
              <a:ext cx="1752600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 flipH="1">
              <a:off x="6500868" y="3588806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flipH="1">
              <a:off x="7057767" y="3588806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 flipH="1">
              <a:off x="7338883" y="3588806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 flipH="1">
              <a:off x="7639388" y="3588806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 flipH="1">
              <a:off x="6915262" y="3588806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 flipH="1">
              <a:off x="6730006" y="3588806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 flipH="1">
              <a:off x="6333782" y="3588805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8" name="Picture 2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19" y="1264877"/>
            <a:ext cx="908034" cy="479608"/>
          </a:xfrm>
          <a:prstGeom prst="rect">
            <a:avLst/>
          </a:prstGeom>
        </p:spPr>
      </p:pic>
      <p:grpSp>
        <p:nvGrpSpPr>
          <p:cNvPr id="259" name="Group 258"/>
          <p:cNvGrpSpPr/>
          <p:nvPr/>
        </p:nvGrpSpPr>
        <p:grpSpPr>
          <a:xfrm>
            <a:off x="6400390" y="1209762"/>
            <a:ext cx="457610" cy="518765"/>
            <a:chOff x="6315327" y="1295400"/>
            <a:chExt cx="457610" cy="518765"/>
          </a:xfrm>
        </p:grpSpPr>
        <p:sp>
          <p:nvSpPr>
            <p:cNvPr id="260" name="Vertical Scroll 259"/>
            <p:cNvSpPr/>
            <p:nvPr/>
          </p:nvSpPr>
          <p:spPr>
            <a:xfrm>
              <a:off x="6315327" y="1295400"/>
              <a:ext cx="259128" cy="3048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Vertical Scroll 260"/>
            <p:cNvSpPr/>
            <p:nvPr/>
          </p:nvSpPr>
          <p:spPr>
            <a:xfrm>
              <a:off x="6414568" y="1402383"/>
              <a:ext cx="259128" cy="3048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Vertical Scroll 261"/>
            <p:cNvSpPr/>
            <p:nvPr/>
          </p:nvSpPr>
          <p:spPr>
            <a:xfrm>
              <a:off x="6513809" y="1509365"/>
              <a:ext cx="259128" cy="3048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3" name="Picture 2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73" y="1244821"/>
            <a:ext cx="485819" cy="484200"/>
          </a:xfrm>
          <a:prstGeom prst="rect">
            <a:avLst/>
          </a:prstGeom>
        </p:spPr>
      </p:pic>
      <p:grpSp>
        <p:nvGrpSpPr>
          <p:cNvPr id="264" name="Group 263"/>
          <p:cNvGrpSpPr/>
          <p:nvPr/>
        </p:nvGrpSpPr>
        <p:grpSpPr>
          <a:xfrm>
            <a:off x="6437319" y="4464462"/>
            <a:ext cx="457610" cy="518765"/>
            <a:chOff x="6315327" y="1295400"/>
            <a:chExt cx="457610" cy="518765"/>
          </a:xfrm>
        </p:grpSpPr>
        <p:sp>
          <p:nvSpPr>
            <p:cNvPr id="320" name="Vertical Scroll 319"/>
            <p:cNvSpPr/>
            <p:nvPr/>
          </p:nvSpPr>
          <p:spPr>
            <a:xfrm>
              <a:off x="6315327" y="1295400"/>
              <a:ext cx="259128" cy="3048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Vertical Scroll 320"/>
            <p:cNvSpPr/>
            <p:nvPr/>
          </p:nvSpPr>
          <p:spPr>
            <a:xfrm>
              <a:off x="6414568" y="1402383"/>
              <a:ext cx="259128" cy="3048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Vertical Scroll 321"/>
            <p:cNvSpPr/>
            <p:nvPr/>
          </p:nvSpPr>
          <p:spPr>
            <a:xfrm>
              <a:off x="6513809" y="1509365"/>
              <a:ext cx="259128" cy="3048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3" name="Picture 3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02" y="4499521"/>
            <a:ext cx="485819" cy="484200"/>
          </a:xfrm>
          <a:prstGeom prst="rect">
            <a:avLst/>
          </a:prstGeom>
        </p:spPr>
      </p:pic>
      <p:sp>
        <p:nvSpPr>
          <p:cNvPr id="324" name="Rounded Rectangle 323"/>
          <p:cNvSpPr/>
          <p:nvPr/>
        </p:nvSpPr>
        <p:spPr>
          <a:xfrm>
            <a:off x="958638" y="3907006"/>
            <a:ext cx="7836323" cy="161796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Constraining the implementation lets us think of the entire distributed system as hosts taking one step at a time.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1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of the work of protocol refinement is proving invariants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430879" y="2825656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</a:t>
            </a:r>
            <a:endParaRPr lang="en-US" sz="2400" baseline="-25000" dirty="0"/>
          </a:p>
        </p:txBody>
      </p:sp>
      <p:sp>
        <p:nvSpPr>
          <p:cNvPr id="15" name="Rounded Rectangle 14"/>
          <p:cNvSpPr/>
          <p:nvPr/>
        </p:nvSpPr>
        <p:spPr>
          <a:xfrm>
            <a:off x="778337" y="4324863"/>
            <a:ext cx="7527463" cy="551935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P(j) &amp;&amp; </a:t>
            </a:r>
            <a:r>
              <a:rPr lang="en-US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SystemNext</a:t>
            </a: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(states[j], states[j+1]) </a:t>
            </a: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==&gt; P(j+1)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8337" y="3581400"/>
            <a:ext cx="7527463" cy="551935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SystemInit</a:t>
            </a: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(states[0]) ==&gt; P(0)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13738" y="2150471"/>
            <a:ext cx="670334" cy="609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S0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71776" y="2150471"/>
            <a:ext cx="670334" cy="609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29815" y="2150471"/>
            <a:ext cx="670334" cy="609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87853" y="2150471"/>
            <a:ext cx="670334" cy="609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S3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45892" y="2150471"/>
            <a:ext cx="670334" cy="609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S4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own Arrow 21"/>
          <p:cNvSpPr/>
          <p:nvPr/>
        </p:nvSpPr>
        <p:spPr>
          <a:xfrm rot="16200000">
            <a:off x="2259384" y="2071482"/>
            <a:ext cx="457200" cy="767594"/>
          </a:xfrm>
          <a:prstGeom prst="down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Down Arrow 22"/>
          <p:cNvSpPr/>
          <p:nvPr/>
        </p:nvSpPr>
        <p:spPr>
          <a:xfrm rot="16200000">
            <a:off x="6633495" y="2071475"/>
            <a:ext cx="457200" cy="767594"/>
          </a:xfrm>
          <a:prstGeom prst="down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Down Arrow 23"/>
          <p:cNvSpPr/>
          <p:nvPr/>
        </p:nvSpPr>
        <p:spPr>
          <a:xfrm rot="16200000">
            <a:off x="5175456" y="2071482"/>
            <a:ext cx="457200" cy="767594"/>
          </a:xfrm>
          <a:prstGeom prst="down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Down Arrow 24"/>
          <p:cNvSpPr/>
          <p:nvPr/>
        </p:nvSpPr>
        <p:spPr>
          <a:xfrm rot="16200000">
            <a:off x="3717420" y="2071475"/>
            <a:ext cx="457200" cy="767594"/>
          </a:xfrm>
          <a:prstGeom prst="down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91061" y="2825656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</a:t>
            </a:r>
            <a:endParaRPr lang="en-US" sz="2400" baseline="-25000" dirty="0"/>
          </a:p>
        </p:txBody>
      </p:sp>
      <p:sp>
        <p:nvSpPr>
          <p:cNvPr id="28" name="Rounded Rectangle 27"/>
          <p:cNvSpPr/>
          <p:nvPr/>
        </p:nvSpPr>
        <p:spPr>
          <a:xfrm>
            <a:off x="4351243" y="2825656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</a:t>
            </a:r>
            <a:endParaRPr lang="en-US" sz="2400" baseline="-25000" dirty="0"/>
          </a:p>
        </p:txBody>
      </p:sp>
      <p:sp>
        <p:nvSpPr>
          <p:cNvPr id="29" name="Rounded Rectangle 28"/>
          <p:cNvSpPr/>
          <p:nvPr/>
        </p:nvSpPr>
        <p:spPr>
          <a:xfrm>
            <a:off x="5811425" y="2825656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</a:t>
            </a:r>
            <a:endParaRPr lang="en-US" sz="2400" baseline="-25000" dirty="0"/>
          </a:p>
        </p:txBody>
      </p:sp>
      <p:sp>
        <p:nvSpPr>
          <p:cNvPr id="30" name="Rounded Rectangle 29"/>
          <p:cNvSpPr/>
          <p:nvPr/>
        </p:nvSpPr>
        <p:spPr>
          <a:xfrm>
            <a:off x="7271607" y="2825656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</a:t>
            </a:r>
            <a:endParaRPr lang="en-US" sz="2400" baseline="-25000" dirty="0"/>
          </a:p>
        </p:txBody>
      </p:sp>
      <p:sp>
        <p:nvSpPr>
          <p:cNvPr id="33" name="Rounded Rectangular Callout 32"/>
          <p:cNvSpPr/>
          <p:nvPr/>
        </p:nvSpPr>
        <p:spPr>
          <a:xfrm>
            <a:off x="778337" y="2683872"/>
            <a:ext cx="2457577" cy="1607672"/>
          </a:xfrm>
          <a:prstGeom prst="wedgeRoundRectCallout">
            <a:avLst>
              <a:gd name="adj1" fmla="val 65476"/>
              <a:gd name="adj2" fmla="val 61126"/>
              <a:gd name="adj3" fmla="val 16667"/>
            </a:avLst>
          </a:prstGeom>
          <a:solidFill>
            <a:schemeClr val="bg1"/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Complicated!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30" y="3085077"/>
            <a:ext cx="1066800" cy="101864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26" name="Picture 2" descr="http://www.mask-shop.com/images/hairy_beast_ma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4" y="3147368"/>
            <a:ext cx="657702" cy="9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43" y="4935475"/>
            <a:ext cx="977250" cy="125960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562223" y="5334444"/>
            <a:ext cx="372217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automated theorem proving</a:t>
            </a:r>
            <a:endParaRPr lang="en-US" sz="24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2864965" y="3712813"/>
            <a:ext cx="4988557" cy="1066800"/>
          </a:xfrm>
          <a:prstGeom prst="wedgeRoundRectCallout">
            <a:avLst>
              <a:gd name="adj1" fmla="val -46078"/>
              <a:gd name="adj2" fmla="val -8199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Nearly all cases proved automatically, without proof annotations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5" grpId="0" animBg="1"/>
      <p:bldP spid="16" grpId="0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3" grpId="0" animBg="1"/>
      <p:bldP spid="39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0172" y="1661346"/>
            <a:ext cx="7543800" cy="38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0172" y="2058988"/>
            <a:ext cx="7543800" cy="190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Methodology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838026" y="3960938"/>
            <a:ext cx="5465946" cy="1191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Evaluation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829933" y="2531581"/>
            <a:ext cx="7290678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Methodology overview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2897200"/>
            <a:ext cx="2285523" cy="9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Two-level refinement</a:t>
            </a:r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1341073" y="3188099"/>
            <a:ext cx="1371600" cy="609599"/>
            <a:chOff x="730130" y="1385644"/>
            <a:chExt cx="7880470" cy="3682910"/>
          </a:xfrm>
        </p:grpSpPr>
        <p:grpSp>
          <p:nvGrpSpPr>
            <p:cNvPr id="16" name="Group 15"/>
            <p:cNvGrpSpPr/>
            <p:nvPr/>
          </p:nvGrpSpPr>
          <p:grpSpPr>
            <a:xfrm>
              <a:off x="730130" y="4049748"/>
              <a:ext cx="998933" cy="1018806"/>
              <a:chOff x="3680750" y="1246374"/>
              <a:chExt cx="1773803" cy="180909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680750" y="2003104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057160" y="1971738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862774" y="2658073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298461" y="1314595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999795" y="2626356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nut 21"/>
              <p:cNvSpPr/>
              <p:nvPr/>
            </p:nvSpPr>
            <p:spPr>
              <a:xfrm>
                <a:off x="4235942" y="1246374"/>
                <a:ext cx="510934" cy="526156"/>
              </a:xfrm>
              <a:prstGeom prst="donut">
                <a:avLst>
                  <a:gd name="adj" fmla="val 789"/>
                </a:avLst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Straight Arrow Connector 22"/>
              <p:cNvCxnSpPr>
                <a:stCxn id="17" idx="7"/>
                <a:endCxn id="20" idx="3"/>
              </p:cNvCxnSpPr>
              <p:nvPr/>
            </p:nvCxnSpPr>
            <p:spPr>
              <a:xfrm flipV="1">
                <a:off x="4019946" y="1653791"/>
                <a:ext cx="336712" cy="407510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4" name="Straight Arrow Connector 23"/>
              <p:cNvCxnSpPr>
                <a:stCxn id="20" idx="5"/>
                <a:endCxn id="18" idx="1"/>
              </p:cNvCxnSpPr>
              <p:nvPr/>
            </p:nvCxnSpPr>
            <p:spPr>
              <a:xfrm>
                <a:off x="4637657" y="1653791"/>
                <a:ext cx="477700" cy="376144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5" name="Straight Arrow Connector 24"/>
              <p:cNvCxnSpPr>
                <a:stCxn id="20" idx="4"/>
                <a:endCxn id="34" idx="0"/>
              </p:cNvCxnSpPr>
              <p:nvPr/>
            </p:nvCxnSpPr>
            <p:spPr>
              <a:xfrm>
                <a:off x="4497158" y="1711988"/>
                <a:ext cx="137479" cy="516975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6" name="Straight Arrow Connector 25"/>
              <p:cNvCxnSpPr>
                <a:stCxn id="20" idx="4"/>
                <a:endCxn id="19" idx="7"/>
              </p:cNvCxnSpPr>
              <p:nvPr/>
            </p:nvCxnSpPr>
            <p:spPr>
              <a:xfrm flipH="1">
                <a:off x="4201970" y="1711988"/>
                <a:ext cx="295188" cy="1004282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7" name="Straight Arrow Connector 26"/>
              <p:cNvCxnSpPr>
                <a:stCxn id="34" idx="3"/>
                <a:endCxn id="19" idx="6"/>
              </p:cNvCxnSpPr>
              <p:nvPr/>
            </p:nvCxnSpPr>
            <p:spPr>
              <a:xfrm flipH="1">
                <a:off x="4260167" y="2568159"/>
                <a:ext cx="233970" cy="288611"/>
              </a:xfrm>
              <a:prstGeom prst="straightConnector1">
                <a:avLst/>
              </a:prstGeom>
              <a:ln>
                <a:headEnd type="none"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8" name="Straight Arrow Connector 27"/>
              <p:cNvCxnSpPr>
                <a:stCxn id="19" idx="1"/>
                <a:endCxn id="17" idx="4"/>
              </p:cNvCxnSpPr>
              <p:nvPr/>
            </p:nvCxnSpPr>
            <p:spPr>
              <a:xfrm flipH="1" flipV="1">
                <a:off x="3879447" y="2400497"/>
                <a:ext cx="41524" cy="315773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4960855" y="1400112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>
                <a:stCxn id="20" idx="6"/>
                <a:endCxn id="29" idx="2"/>
              </p:cNvCxnSpPr>
              <p:nvPr/>
            </p:nvCxnSpPr>
            <p:spPr>
              <a:xfrm>
                <a:off x="4695854" y="1513292"/>
                <a:ext cx="265001" cy="85517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1" name="Straight Arrow Connector 30"/>
              <p:cNvCxnSpPr>
                <a:stCxn id="29" idx="4"/>
                <a:endCxn id="18" idx="0"/>
              </p:cNvCxnSpPr>
              <p:nvPr/>
            </p:nvCxnSpPr>
            <p:spPr>
              <a:xfrm>
                <a:off x="5159552" y="1797505"/>
                <a:ext cx="96305" cy="174233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2" name="Straight Arrow Connector 31"/>
              <p:cNvCxnSpPr>
                <a:stCxn id="18" idx="4"/>
                <a:endCxn id="21" idx="0"/>
              </p:cNvCxnSpPr>
              <p:nvPr/>
            </p:nvCxnSpPr>
            <p:spPr>
              <a:xfrm flipH="1">
                <a:off x="5198492" y="2369131"/>
                <a:ext cx="57365" cy="257225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3699300" y="1433434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435940" y="2228963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/>
              <p:cNvCxnSpPr>
                <a:endCxn id="21" idx="1"/>
              </p:cNvCxnSpPr>
              <p:nvPr/>
            </p:nvCxnSpPr>
            <p:spPr>
              <a:xfrm>
                <a:off x="4826307" y="2498633"/>
                <a:ext cx="231685" cy="185920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6" name="Straight Arrow Connector 35"/>
              <p:cNvCxnSpPr>
                <a:stCxn id="20" idx="2"/>
              </p:cNvCxnSpPr>
              <p:nvPr/>
            </p:nvCxnSpPr>
            <p:spPr>
              <a:xfrm flipH="1">
                <a:off x="4058928" y="1513292"/>
                <a:ext cx="239533" cy="128845"/>
              </a:xfrm>
              <a:prstGeom prst="straightConnector1">
                <a:avLst/>
              </a:prstGeom>
              <a:ln>
                <a:headEnd type="none"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7" name="Straight Arrow Connector 36"/>
              <p:cNvCxnSpPr>
                <a:stCxn id="33" idx="4"/>
                <a:endCxn id="17" idx="0"/>
              </p:cNvCxnSpPr>
              <p:nvPr/>
            </p:nvCxnSpPr>
            <p:spPr>
              <a:xfrm flipH="1">
                <a:off x="3879447" y="1830827"/>
                <a:ext cx="18550" cy="172277"/>
              </a:xfrm>
              <a:prstGeom prst="straightConnector1">
                <a:avLst/>
              </a:prstGeom>
              <a:ln>
                <a:headEnd type="none"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8" name="Straight Arrow Connector 37"/>
              <p:cNvCxnSpPr>
                <a:endCxn id="19" idx="5"/>
              </p:cNvCxnSpPr>
              <p:nvPr/>
            </p:nvCxnSpPr>
            <p:spPr>
              <a:xfrm flipH="1">
                <a:off x="4201970" y="2871079"/>
                <a:ext cx="797825" cy="126190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</p:grpSp>
        <p:sp>
          <p:nvSpPr>
            <p:cNvPr id="39" name="Rounded Rectangle 38"/>
            <p:cNvSpPr/>
            <p:nvPr/>
          </p:nvSpPr>
          <p:spPr>
            <a:xfrm>
              <a:off x="2108112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566150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024189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82227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940266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78612" y="1385644"/>
              <a:ext cx="7820971" cy="965539"/>
              <a:chOff x="789629" y="1396661"/>
              <a:chExt cx="7820971" cy="96553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789629" y="1396661"/>
                <a:ext cx="979632" cy="957128"/>
                <a:chOff x="3657600" y="1858020"/>
                <a:chExt cx="2076680" cy="2028974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3657600" y="1944436"/>
                  <a:ext cx="2076680" cy="1889235"/>
                  <a:chOff x="2109271" y="1659274"/>
                  <a:chExt cx="2076680" cy="1889235"/>
                </a:xfrm>
              </p:grpSpPr>
              <p:sp>
                <p:nvSpPr>
                  <p:cNvPr id="73" name="Oval 72"/>
                  <p:cNvSpPr/>
                  <p:nvPr/>
                </p:nvSpPr>
                <p:spPr>
                  <a:xfrm>
                    <a:off x="2109271" y="2236736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3652551" y="2236736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2427842" y="3015109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2798145" y="1659274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3352800" y="2982016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4270274" y="1858020"/>
                  <a:ext cx="1240455" cy="2028974"/>
                  <a:chOff x="2721945" y="1572858"/>
                  <a:chExt cx="1240455" cy="2028974"/>
                </a:xfrm>
              </p:grpSpPr>
              <p:sp>
                <p:nvSpPr>
                  <p:cNvPr id="71" name="Donut 70"/>
                  <p:cNvSpPr/>
                  <p:nvPr/>
                </p:nvSpPr>
                <p:spPr>
                  <a:xfrm>
                    <a:off x="2721945" y="1572858"/>
                    <a:ext cx="685800" cy="706232"/>
                  </a:xfrm>
                  <a:prstGeom prst="donut">
                    <a:avLst>
                      <a:gd name="adj" fmla="val 789"/>
                    </a:avLst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Donut 71"/>
                  <p:cNvSpPr/>
                  <p:nvPr/>
                </p:nvSpPr>
                <p:spPr>
                  <a:xfrm>
                    <a:off x="3276600" y="2895600"/>
                    <a:ext cx="685800" cy="706232"/>
                  </a:xfrm>
                  <a:prstGeom prst="donut">
                    <a:avLst>
                      <a:gd name="adj" fmla="val 789"/>
                    </a:avLst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3924300" y="2399721"/>
                  <a:ext cx="1354695" cy="1167250"/>
                  <a:chOff x="2375971" y="2114559"/>
                  <a:chExt cx="1354695" cy="1167250"/>
                </a:xfrm>
              </p:grpSpPr>
              <p:cxnSp>
                <p:nvCxnSpPr>
                  <p:cNvPr id="65" name="Straight Arrow Connector 64"/>
                  <p:cNvCxnSpPr>
                    <a:stCxn id="73" idx="7"/>
                    <a:endCxn id="76" idx="3"/>
                  </p:cNvCxnSpPr>
                  <p:nvPr/>
                </p:nvCxnSpPr>
                <p:spPr>
                  <a:xfrm flipV="1">
                    <a:off x="2564556" y="2114559"/>
                    <a:ext cx="311704" cy="200292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Arrow Connector 65"/>
                  <p:cNvCxnSpPr>
                    <a:stCxn id="76" idx="5"/>
                    <a:endCxn id="74" idx="1"/>
                  </p:cNvCxnSpPr>
                  <p:nvPr/>
                </p:nvCxnSpPr>
                <p:spPr>
                  <a:xfrm>
                    <a:off x="3253430" y="2114559"/>
                    <a:ext cx="477236" cy="200292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Arrow Connector 66"/>
                  <p:cNvCxnSpPr>
                    <a:stCxn id="76" idx="4"/>
                    <a:endCxn id="77" idx="0"/>
                  </p:cNvCxnSpPr>
                  <p:nvPr/>
                </p:nvCxnSpPr>
                <p:spPr>
                  <a:xfrm>
                    <a:off x="3064845" y="2192674"/>
                    <a:ext cx="554655" cy="789342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>
                    <a:endCxn id="75" idx="7"/>
                  </p:cNvCxnSpPr>
                  <p:nvPr/>
                </p:nvCxnSpPr>
                <p:spPr>
                  <a:xfrm flipH="1">
                    <a:off x="2883127" y="2545790"/>
                    <a:ext cx="769424" cy="547434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>
                    <a:endCxn id="75" idx="6"/>
                  </p:cNvCxnSpPr>
                  <p:nvPr/>
                </p:nvCxnSpPr>
                <p:spPr>
                  <a:xfrm flipH="1">
                    <a:off x="2961242" y="3239682"/>
                    <a:ext cx="355136" cy="42127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>
                    <a:endCxn id="73" idx="4"/>
                  </p:cNvCxnSpPr>
                  <p:nvPr/>
                </p:nvCxnSpPr>
                <p:spPr>
                  <a:xfrm flipH="1" flipV="1">
                    <a:off x="2375971" y="2770136"/>
                    <a:ext cx="178419" cy="262275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7" name="Down Arrow 46"/>
              <p:cNvSpPr/>
              <p:nvPr/>
            </p:nvSpPr>
            <p:spPr>
              <a:xfrm rot="16200000">
                <a:off x="2638535" y="1988821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2108112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2941276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774441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4607605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5440770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6273934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7107099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7940266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Down Arrow 55"/>
              <p:cNvSpPr/>
              <p:nvPr/>
            </p:nvSpPr>
            <p:spPr>
              <a:xfrm rot="16200000">
                <a:off x="3470581" y="1988821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7" name="Down Arrow 56"/>
              <p:cNvSpPr/>
              <p:nvPr/>
            </p:nvSpPr>
            <p:spPr>
              <a:xfrm rot="16200000">
                <a:off x="4302628" y="1988821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8" name="Down Arrow 57"/>
              <p:cNvSpPr/>
              <p:nvPr/>
            </p:nvSpPr>
            <p:spPr>
              <a:xfrm rot="16200000">
                <a:off x="5134675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9" name="Down Arrow 58"/>
              <p:cNvSpPr/>
              <p:nvPr/>
            </p:nvSpPr>
            <p:spPr>
              <a:xfrm rot="16200000">
                <a:off x="5966722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0" name="Down Arrow 59"/>
              <p:cNvSpPr/>
              <p:nvPr/>
            </p:nvSpPr>
            <p:spPr>
              <a:xfrm rot="16200000">
                <a:off x="6798769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1" name="Down Arrow 60"/>
              <p:cNvSpPr/>
              <p:nvPr/>
            </p:nvSpPr>
            <p:spPr>
              <a:xfrm rot="16200000">
                <a:off x="7630820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78" name="Down Arrow 77"/>
            <p:cNvSpPr/>
            <p:nvPr/>
          </p:nvSpPr>
          <p:spPr>
            <a:xfrm rot="16200000">
              <a:off x="2953758" y="4188211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 rot="16200000">
              <a:off x="7327869" y="4188204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0" name="Down Arrow 79"/>
            <p:cNvSpPr/>
            <p:nvPr/>
          </p:nvSpPr>
          <p:spPr>
            <a:xfrm rot="16200000">
              <a:off x="5869830" y="4188211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1" name="Down Arrow 80"/>
            <p:cNvSpPr/>
            <p:nvPr/>
          </p:nvSpPr>
          <p:spPr>
            <a:xfrm rot="16200000">
              <a:off x="4411794" y="4188204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2443279" y="2362200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76444" y="2362200"/>
              <a:ext cx="624876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5359356" y="2362200"/>
              <a:ext cx="416581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775937" y="2362200"/>
              <a:ext cx="104146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275433" y="2362200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731119" y="2729178"/>
              <a:ext cx="7867215" cy="1538022"/>
              <a:chOff x="731119" y="2729178"/>
              <a:chExt cx="7867215" cy="1538022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731119" y="2729178"/>
                <a:ext cx="998933" cy="1018806"/>
                <a:chOff x="3680750" y="1246374"/>
                <a:chExt cx="1773803" cy="1809092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3680750" y="2003104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5057160" y="1971738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3862774" y="2658073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4298461" y="1314595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4999795" y="2626356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Donut 108"/>
                <p:cNvSpPr/>
                <p:nvPr/>
              </p:nvSpPr>
              <p:spPr>
                <a:xfrm>
                  <a:off x="4235942" y="1246374"/>
                  <a:ext cx="510934" cy="526156"/>
                </a:xfrm>
                <a:prstGeom prst="donut">
                  <a:avLst>
                    <a:gd name="adj" fmla="val 789"/>
                  </a:avLst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0" name="Straight Arrow Connector 109"/>
                <p:cNvCxnSpPr>
                  <a:stCxn id="104" idx="7"/>
                  <a:endCxn id="107" idx="3"/>
                </p:cNvCxnSpPr>
                <p:nvPr/>
              </p:nvCxnSpPr>
              <p:spPr>
                <a:xfrm flipV="1">
                  <a:off x="4019946" y="1653791"/>
                  <a:ext cx="336712" cy="40751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1" name="Straight Arrow Connector 110"/>
                <p:cNvCxnSpPr>
                  <a:stCxn id="107" idx="5"/>
                  <a:endCxn id="105" idx="1"/>
                </p:cNvCxnSpPr>
                <p:nvPr/>
              </p:nvCxnSpPr>
              <p:spPr>
                <a:xfrm>
                  <a:off x="4637657" y="1653791"/>
                  <a:ext cx="477700" cy="376144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Straight Arrow Connector 111"/>
                <p:cNvCxnSpPr>
                  <a:stCxn id="107" idx="4"/>
                  <a:endCxn id="121" idx="0"/>
                </p:cNvCxnSpPr>
                <p:nvPr/>
              </p:nvCxnSpPr>
              <p:spPr>
                <a:xfrm>
                  <a:off x="4497158" y="1711988"/>
                  <a:ext cx="137479" cy="51697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3" name="Straight Arrow Connector 112"/>
                <p:cNvCxnSpPr>
                  <a:stCxn id="107" idx="4"/>
                  <a:endCxn id="106" idx="7"/>
                </p:cNvCxnSpPr>
                <p:nvPr/>
              </p:nvCxnSpPr>
              <p:spPr>
                <a:xfrm flipH="1">
                  <a:off x="4201970" y="1711988"/>
                  <a:ext cx="295188" cy="1004282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4" name="Straight Arrow Connector 113"/>
                <p:cNvCxnSpPr>
                  <a:stCxn id="121" idx="3"/>
                  <a:endCxn id="106" idx="6"/>
                </p:cNvCxnSpPr>
                <p:nvPr/>
              </p:nvCxnSpPr>
              <p:spPr>
                <a:xfrm flipH="1">
                  <a:off x="4260167" y="2568159"/>
                  <a:ext cx="233970" cy="288611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5" name="Straight Arrow Connector 114"/>
                <p:cNvCxnSpPr>
                  <a:stCxn id="106" idx="1"/>
                  <a:endCxn id="104" idx="4"/>
                </p:cNvCxnSpPr>
                <p:nvPr/>
              </p:nvCxnSpPr>
              <p:spPr>
                <a:xfrm flipH="1" flipV="1">
                  <a:off x="3879447" y="2400497"/>
                  <a:ext cx="41524" cy="31577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6" name="Oval 115"/>
                <p:cNvSpPr/>
                <p:nvPr/>
              </p:nvSpPr>
              <p:spPr>
                <a:xfrm>
                  <a:off x="4960855" y="1400112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Arrow Connector 116"/>
                <p:cNvCxnSpPr>
                  <a:stCxn id="107" idx="6"/>
                  <a:endCxn id="116" idx="2"/>
                </p:cNvCxnSpPr>
                <p:nvPr/>
              </p:nvCxnSpPr>
              <p:spPr>
                <a:xfrm>
                  <a:off x="4695854" y="1513292"/>
                  <a:ext cx="265001" cy="8551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8" name="Straight Arrow Connector 117"/>
                <p:cNvCxnSpPr>
                  <a:stCxn id="116" idx="4"/>
                  <a:endCxn id="105" idx="0"/>
                </p:cNvCxnSpPr>
                <p:nvPr/>
              </p:nvCxnSpPr>
              <p:spPr>
                <a:xfrm>
                  <a:off x="5159552" y="1797505"/>
                  <a:ext cx="96305" cy="17423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9" name="Straight Arrow Connector 118"/>
                <p:cNvCxnSpPr>
                  <a:stCxn id="105" idx="4"/>
                  <a:endCxn id="108" idx="0"/>
                </p:cNvCxnSpPr>
                <p:nvPr/>
              </p:nvCxnSpPr>
              <p:spPr>
                <a:xfrm flipH="1">
                  <a:off x="5198492" y="2369131"/>
                  <a:ext cx="57365" cy="25722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0" name="Oval 119"/>
                <p:cNvSpPr/>
                <p:nvPr/>
              </p:nvSpPr>
              <p:spPr>
                <a:xfrm>
                  <a:off x="3699300" y="1433434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435940" y="2228963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2" name="Straight Arrow Connector 121"/>
                <p:cNvCxnSpPr>
                  <a:endCxn id="108" idx="1"/>
                </p:cNvCxnSpPr>
                <p:nvPr/>
              </p:nvCxnSpPr>
              <p:spPr>
                <a:xfrm>
                  <a:off x="4826307" y="2498633"/>
                  <a:ext cx="231685" cy="18592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3" name="Straight Arrow Connector 122"/>
                <p:cNvCxnSpPr>
                  <a:stCxn id="107" idx="2"/>
                </p:cNvCxnSpPr>
                <p:nvPr/>
              </p:nvCxnSpPr>
              <p:spPr>
                <a:xfrm flipH="1">
                  <a:off x="4058928" y="1513292"/>
                  <a:ext cx="239533" cy="12884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4" name="Straight Arrow Connector 123"/>
                <p:cNvCxnSpPr>
                  <a:stCxn id="120" idx="4"/>
                  <a:endCxn id="104" idx="0"/>
                </p:cNvCxnSpPr>
                <p:nvPr/>
              </p:nvCxnSpPr>
              <p:spPr>
                <a:xfrm flipH="1">
                  <a:off x="3879447" y="1830827"/>
                  <a:ext cx="18550" cy="17227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5" name="Straight Arrow Connector 124"/>
                <p:cNvCxnSpPr>
                  <a:endCxn id="106" idx="5"/>
                </p:cNvCxnSpPr>
                <p:nvPr/>
              </p:nvCxnSpPr>
              <p:spPr>
                <a:xfrm flipH="1">
                  <a:off x="4201970" y="2871079"/>
                  <a:ext cx="797825" cy="12619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90" name="Rounded Rectangle 89"/>
              <p:cNvSpPr/>
              <p:nvPr/>
            </p:nvSpPr>
            <p:spPr>
              <a:xfrm>
                <a:off x="2095846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3553884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5011923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6469961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7928000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Down Arrow 94"/>
              <p:cNvSpPr/>
              <p:nvPr/>
            </p:nvSpPr>
            <p:spPr>
              <a:xfrm rot="16200000">
                <a:off x="2941492" y="2964464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6" name="Down Arrow 95"/>
              <p:cNvSpPr/>
              <p:nvPr/>
            </p:nvSpPr>
            <p:spPr>
              <a:xfrm rot="16200000">
                <a:off x="7315603" y="2964457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Down Arrow 96"/>
              <p:cNvSpPr/>
              <p:nvPr/>
            </p:nvSpPr>
            <p:spPr>
              <a:xfrm rot="16200000">
                <a:off x="5857564" y="2964464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8" name="Down Arrow 97"/>
              <p:cNvSpPr/>
              <p:nvPr/>
            </p:nvSpPr>
            <p:spPr>
              <a:xfrm rot="16200000">
                <a:off x="4399528" y="2964457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99" name="Straight Connector 98"/>
              <p:cNvCxnSpPr/>
              <p:nvPr/>
            </p:nvCxnSpPr>
            <p:spPr>
              <a:xfrm>
                <a:off x="8274673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878352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343792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6809232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Rectangle 127"/>
          <p:cNvSpPr/>
          <p:nvPr/>
        </p:nvSpPr>
        <p:spPr>
          <a:xfrm>
            <a:off x="3146419" y="2897200"/>
            <a:ext cx="2615590" cy="9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Concurrency containment</a:t>
            </a:r>
            <a:endParaRPr lang="en-US" dirty="0"/>
          </a:p>
        </p:txBody>
      </p:sp>
      <p:grpSp>
        <p:nvGrpSpPr>
          <p:cNvPr id="177" name="Group 176"/>
          <p:cNvGrpSpPr/>
          <p:nvPr/>
        </p:nvGrpSpPr>
        <p:grpSpPr>
          <a:xfrm>
            <a:off x="3692214" y="3196614"/>
            <a:ext cx="1524000" cy="579606"/>
            <a:chOff x="762000" y="1757392"/>
            <a:chExt cx="7162801" cy="1281466"/>
          </a:xfrm>
        </p:grpSpPr>
        <p:sp>
          <p:nvSpPr>
            <p:cNvPr id="129" name="Rounded Rectangle 128"/>
            <p:cNvSpPr/>
            <p:nvPr/>
          </p:nvSpPr>
          <p:spPr>
            <a:xfrm>
              <a:off x="762000" y="1757393"/>
              <a:ext cx="1618737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3258065" y="1757393"/>
              <a:ext cx="1618735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1066800" y="2511637"/>
              <a:ext cx="1597109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2884270" y="2511637"/>
              <a:ext cx="1535330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559636" y="2511637"/>
              <a:ext cx="2603164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172201" y="1757393"/>
              <a:ext cx="1752600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 flipH="1">
              <a:off x="1014283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flipH="1">
              <a:off x="1241582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flipH="1">
              <a:off x="3803481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flipH="1">
              <a:off x="5105400" y="2511637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flipH="1">
              <a:off x="5410200" y="2511637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flipH="1">
              <a:off x="3124200" y="2511637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flipH="1">
              <a:off x="1119316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flipH="1">
              <a:off x="1424115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flipH="1">
              <a:off x="1957331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flipH="1">
              <a:off x="3392724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flipH="1">
              <a:off x="3697523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flipH="1">
              <a:off x="4507119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flipH="1">
              <a:off x="6500868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 flipH="1">
              <a:off x="7057767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 flipH="1">
              <a:off x="7338883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 flipH="1">
              <a:off x="7639388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 flipH="1">
              <a:off x="1678049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 flipH="1">
              <a:off x="2169229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 flipH="1">
              <a:off x="4040424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 flipH="1">
              <a:off x="4230015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 flipH="1">
              <a:off x="6915262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 flipH="1">
              <a:off x="5884760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 flipH="1">
              <a:off x="6315327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 flipH="1">
              <a:off x="6745894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 flipH="1">
              <a:off x="4094337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 flipH="1">
              <a:off x="3675202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 flipH="1">
              <a:off x="2244391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flipH="1">
              <a:off x="4975805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flipH="1">
              <a:off x="5256921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flipH="1">
              <a:off x="5557426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flipH="1">
              <a:off x="6050634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 flipH="1">
              <a:off x="3888749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 flipH="1">
              <a:off x="6632255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flipH="1">
              <a:off x="3386860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flipH="1">
              <a:off x="1918997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 flipH="1">
              <a:off x="3547697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flipH="1">
              <a:off x="6730006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flipH="1">
              <a:off x="1678911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flipH="1">
              <a:off x="1435027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 flipH="1">
              <a:off x="3255176" y="2511636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 flipH="1">
              <a:off x="3498425" y="2511635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 flipH="1">
              <a:off x="6333782" y="1757392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Rectangle 177"/>
          <p:cNvSpPr/>
          <p:nvPr/>
        </p:nvSpPr>
        <p:spPr>
          <a:xfrm>
            <a:off x="5770333" y="2898797"/>
            <a:ext cx="2350278" cy="9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Liveness</a:t>
            </a:r>
            <a:endParaRPr lang="en-US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5847418" y="3352137"/>
            <a:ext cx="2167585" cy="203494"/>
            <a:chOff x="6228418" y="3352137"/>
            <a:chExt cx="2167585" cy="203494"/>
          </a:xfrm>
        </p:grpSpPr>
        <p:sp>
          <p:nvSpPr>
            <p:cNvPr id="179" name="Rounded Rectangle 178"/>
            <p:cNvSpPr/>
            <p:nvPr/>
          </p:nvSpPr>
          <p:spPr>
            <a:xfrm>
              <a:off x="6228418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6558335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1" name="Notched Right Arrow 180"/>
            <p:cNvSpPr/>
            <p:nvPr/>
          </p:nvSpPr>
          <p:spPr>
            <a:xfrm>
              <a:off x="6410335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6888251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3" name="Notched Right Arrow 182"/>
            <p:cNvSpPr/>
            <p:nvPr/>
          </p:nvSpPr>
          <p:spPr>
            <a:xfrm>
              <a:off x="6740252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7221251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5" name="Notched Right Arrow 184"/>
            <p:cNvSpPr/>
            <p:nvPr/>
          </p:nvSpPr>
          <p:spPr>
            <a:xfrm>
              <a:off x="7073252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7551168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7" name="Notched Right Arrow 186"/>
            <p:cNvSpPr/>
            <p:nvPr/>
          </p:nvSpPr>
          <p:spPr>
            <a:xfrm>
              <a:off x="7403168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8190653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baseline="-25000" dirty="0"/>
            </a:p>
          </p:txBody>
        </p:sp>
        <p:sp>
          <p:nvSpPr>
            <p:cNvPr id="189" name="Notched Right Arrow 188"/>
            <p:cNvSpPr/>
            <p:nvPr/>
          </p:nvSpPr>
          <p:spPr>
            <a:xfrm>
              <a:off x="7733701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Notched Right Arrow 189"/>
            <p:cNvSpPr/>
            <p:nvPr/>
          </p:nvSpPr>
          <p:spPr>
            <a:xfrm>
              <a:off x="8034328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7425408" y="3294018"/>
            <a:ext cx="2808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...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760172" y="3962400"/>
            <a:ext cx="2077854" cy="1197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Libraries</a:t>
            </a:r>
            <a:endParaRPr lang="en-US" sz="2400" dirty="0"/>
          </a:p>
        </p:txBody>
      </p:sp>
      <p:grpSp>
        <p:nvGrpSpPr>
          <p:cNvPr id="198" name="Group 197"/>
          <p:cNvGrpSpPr/>
          <p:nvPr/>
        </p:nvGrpSpPr>
        <p:grpSpPr>
          <a:xfrm>
            <a:off x="1161744" y="4420832"/>
            <a:ext cx="1341610" cy="341204"/>
            <a:chOff x="1556821" y="4397163"/>
            <a:chExt cx="6030358" cy="1347999"/>
          </a:xfrm>
        </p:grpSpPr>
        <p:sp>
          <p:nvSpPr>
            <p:cNvPr id="194" name="Rounded Rectangle 193"/>
            <p:cNvSpPr/>
            <p:nvPr/>
          </p:nvSpPr>
          <p:spPr>
            <a:xfrm>
              <a:off x="1873097" y="4397163"/>
              <a:ext cx="1525836" cy="13479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3778097" y="4397163"/>
              <a:ext cx="1525836" cy="13479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5681261" y="4397163"/>
              <a:ext cx="1525836" cy="13479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556821" y="4999038"/>
              <a:ext cx="6030358" cy="71596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99" name="Chart 198"/>
          <p:cNvGraphicFramePr>
            <a:graphicFrameLocks/>
          </p:cNvGraphicFramePr>
          <p:nvPr>
            <p:extLst/>
          </p:nvPr>
        </p:nvGraphicFramePr>
        <p:xfrm>
          <a:off x="2957809" y="4303317"/>
          <a:ext cx="2324664" cy="99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0" name="Chart 199"/>
          <p:cNvGraphicFramePr>
            <a:graphicFrameLocks/>
          </p:cNvGraphicFramePr>
          <p:nvPr>
            <p:extLst/>
          </p:nvPr>
        </p:nvGraphicFramePr>
        <p:xfrm>
          <a:off x="5175019" y="4394495"/>
          <a:ext cx="2928483" cy="89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" name="Rounded Rectangle 204"/>
          <p:cNvSpPr/>
          <p:nvPr/>
        </p:nvSpPr>
        <p:spPr>
          <a:xfrm>
            <a:off x="5695717" y="2852625"/>
            <a:ext cx="2533883" cy="103806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760171" y="5159678"/>
            <a:ext cx="3751223" cy="479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Related work</a:t>
            </a:r>
            <a:endParaRPr lang="en-US" sz="2400" dirty="0"/>
          </a:p>
        </p:txBody>
      </p:sp>
      <p:sp>
        <p:nvSpPr>
          <p:cNvPr id="203" name="Rectangle 202"/>
          <p:cNvSpPr/>
          <p:nvPr/>
        </p:nvSpPr>
        <p:spPr>
          <a:xfrm>
            <a:off x="4511394" y="5159678"/>
            <a:ext cx="3794406" cy="479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Conclusions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23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indnessblogdotcom1.files.wordpress.com/2014/11/domino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99" y="3841337"/>
            <a:ext cx="47244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constructs a liveness proof</a:t>
            </a:r>
            <a:br>
              <a:rPr lang="en-US" dirty="0" smtClean="0"/>
            </a:br>
            <a:r>
              <a:rPr lang="en-US" dirty="0" smtClean="0"/>
              <a:t>by finding a chain of conditions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14400" y="2223186"/>
            <a:ext cx="6858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2016210" y="2223186"/>
            <a:ext cx="6858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Notched Right Arrow 10"/>
          <p:cNvSpPr/>
          <p:nvPr/>
        </p:nvSpPr>
        <p:spPr>
          <a:xfrm>
            <a:off x="1521941" y="2404419"/>
            <a:ext cx="494269" cy="2471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118020" y="2223186"/>
            <a:ext cx="6858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14" name="Notched Right Arrow 13"/>
          <p:cNvSpPr/>
          <p:nvPr/>
        </p:nvSpPr>
        <p:spPr>
          <a:xfrm>
            <a:off x="2623751" y="2404419"/>
            <a:ext cx="494269" cy="2471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230127" y="2223186"/>
            <a:ext cx="6858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16" name="Notched Right Arrow 15"/>
          <p:cNvSpPr/>
          <p:nvPr/>
        </p:nvSpPr>
        <p:spPr>
          <a:xfrm>
            <a:off x="3735858" y="2404419"/>
            <a:ext cx="494269" cy="2471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331937" y="2223186"/>
            <a:ext cx="6858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18" name="Notched Right Arrow 17"/>
          <p:cNvSpPr/>
          <p:nvPr/>
        </p:nvSpPr>
        <p:spPr>
          <a:xfrm>
            <a:off x="4837668" y="2404419"/>
            <a:ext cx="494269" cy="2471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467600" y="2223186"/>
            <a:ext cx="6858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r>
              <a:rPr lang="en-US" sz="2400" i="1" baseline="-25000" dirty="0"/>
              <a:t>n</a:t>
            </a:r>
          </a:p>
        </p:txBody>
      </p:sp>
      <p:sp>
        <p:nvSpPr>
          <p:cNvPr id="20" name="Notched Right Arrow 19"/>
          <p:cNvSpPr/>
          <p:nvPr/>
        </p:nvSpPr>
        <p:spPr>
          <a:xfrm>
            <a:off x="5941537" y="2404418"/>
            <a:ext cx="494269" cy="2471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>
            <a:off x="6945528" y="2404417"/>
            <a:ext cx="494269" cy="2471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16439" y="2050474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...</a:t>
            </a:r>
            <a:endParaRPr lang="en-US" sz="4000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1351005" y="3277321"/>
            <a:ext cx="2545492" cy="722026"/>
          </a:xfrm>
          <a:prstGeom prst="wedgeRoundRectCallout">
            <a:avLst>
              <a:gd name="adj1" fmla="val -45752"/>
              <a:gd name="adj2" fmla="val -98373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Assumed starting condition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5674837" y="3202895"/>
            <a:ext cx="2545492" cy="722026"/>
          </a:xfrm>
          <a:prstGeom prst="wedgeRoundRectCallout">
            <a:avLst>
              <a:gd name="adj1" fmla="val 31918"/>
              <a:gd name="adj2" fmla="val -96091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Ultimate goal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3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8" grpId="0" animBg="1"/>
      <p:bldP spid="20" grpId="0" animBg="1"/>
      <p:bldP spid="21" grpId="0" animBg="1"/>
      <p:bldP spid="23" grpId="0" animBg="1"/>
      <p:bldP spid="23" grpId="1" animBg="1"/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679292"/>
            <a:ext cx="5515999" cy="3283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070233"/>
            <a:ext cx="3905250" cy="1590675"/>
          </a:xfrm>
          <a:prstGeom prst="rect">
            <a:avLst/>
          </a:prstGeom>
          <a:ln w="22225">
            <a:solidFill>
              <a:srgbClr val="7030A0"/>
            </a:solidFill>
          </a:ln>
        </p:spPr>
      </p:pic>
      <p:sp>
        <p:nvSpPr>
          <p:cNvPr id="10" name="Freeform 9"/>
          <p:cNvSpPr/>
          <p:nvPr/>
        </p:nvSpPr>
        <p:spPr>
          <a:xfrm>
            <a:off x="4272197" y="4422098"/>
            <a:ext cx="3852472" cy="314794"/>
          </a:xfrm>
          <a:custGeom>
            <a:avLst/>
            <a:gdLst>
              <a:gd name="connsiteX0" fmla="*/ 22485 w 3852472"/>
              <a:gd name="connsiteY0" fmla="*/ 7495 h 314794"/>
              <a:gd name="connsiteX1" fmla="*/ 3852472 w 3852472"/>
              <a:gd name="connsiteY1" fmla="*/ 0 h 314794"/>
              <a:gd name="connsiteX2" fmla="*/ 3852472 w 3852472"/>
              <a:gd name="connsiteY2" fmla="*/ 172387 h 314794"/>
              <a:gd name="connsiteX3" fmla="*/ 2001187 w 3852472"/>
              <a:gd name="connsiteY3" fmla="*/ 164892 h 314794"/>
              <a:gd name="connsiteX4" fmla="*/ 2008682 w 3852472"/>
              <a:gd name="connsiteY4" fmla="*/ 314794 h 314794"/>
              <a:gd name="connsiteX5" fmla="*/ 0 w 3852472"/>
              <a:gd name="connsiteY5" fmla="*/ 314794 h 314794"/>
              <a:gd name="connsiteX6" fmla="*/ 22485 w 3852472"/>
              <a:gd name="connsiteY6" fmla="*/ 7495 h 31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2472" h="314794">
                <a:moveTo>
                  <a:pt x="22485" y="7495"/>
                </a:moveTo>
                <a:lnTo>
                  <a:pt x="3852472" y="0"/>
                </a:lnTo>
                <a:lnTo>
                  <a:pt x="3852472" y="172387"/>
                </a:lnTo>
                <a:lnTo>
                  <a:pt x="2001187" y="164892"/>
                </a:lnTo>
                <a:lnTo>
                  <a:pt x="2008682" y="314794"/>
                </a:lnTo>
                <a:lnTo>
                  <a:pt x="0" y="314794"/>
                </a:lnTo>
                <a:lnTo>
                  <a:pt x="22485" y="7495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41641" y="2026760"/>
            <a:ext cx="1618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[Mickens 2013]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4634107"/>
            <a:ext cx="127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Zave</a:t>
            </a:r>
            <a:r>
              <a:rPr lang="en-US" dirty="0" smtClean="0"/>
              <a:t> 2015]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2914880" y="2551385"/>
            <a:ext cx="5562600" cy="1164579"/>
          </a:xfrm>
          <a:prstGeom prst="wedgeRoundRectCallout">
            <a:avLst>
              <a:gd name="adj1" fmla="val 16405"/>
              <a:gd name="adj2" fmla="val 9661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“not one of the properties claimed invariant in [PODC] is actually true of it.”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29059" y="2020144"/>
            <a:ext cx="1723955" cy="1474106"/>
            <a:chOff x="2729059" y="2020144"/>
            <a:chExt cx="1723955" cy="1474106"/>
          </a:xfrm>
        </p:grpSpPr>
        <p:sp>
          <p:nvSpPr>
            <p:cNvPr id="33" name="Rounded Rectangle 32"/>
            <p:cNvSpPr/>
            <p:nvPr/>
          </p:nvSpPr>
          <p:spPr>
            <a:xfrm>
              <a:off x="2729059" y="2020144"/>
              <a:ext cx="1723955" cy="14741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err="1" smtClean="0">
                  <a:solidFill>
                    <a:schemeClr val="tx1"/>
                  </a:solidFill>
                </a:rPr>
                <a:t>Paxos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824163" y="2475650"/>
              <a:ext cx="739775" cy="552450"/>
              <a:chOff x="501650" y="3417888"/>
              <a:chExt cx="739775" cy="552450"/>
            </a:xfrm>
          </p:grpSpPr>
          <p:pic>
            <p:nvPicPr>
              <p:cNvPr id="35" name="Picture 97" descr="3d1itajn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650" y="3429000"/>
                <a:ext cx="690563" cy="541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 Box 98"/>
              <p:cNvSpPr txBox="1">
                <a:spLocks noChangeArrowheads="1"/>
              </p:cNvSpPr>
              <p:nvPr/>
            </p:nvSpPr>
            <p:spPr bwMode="auto">
              <a:xfrm>
                <a:off x="873125" y="3417888"/>
                <a:ext cx="3683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/>
                  <a:t>A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676264" y="2209800"/>
              <a:ext cx="731838" cy="552450"/>
              <a:chOff x="3305175" y="3417888"/>
              <a:chExt cx="731838" cy="552450"/>
            </a:xfrm>
          </p:grpSpPr>
          <p:pic>
            <p:nvPicPr>
              <p:cNvPr id="38" name="Picture 114" descr="3d1itajn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5175" y="3429000"/>
                <a:ext cx="690563" cy="541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 Box 115"/>
              <p:cNvSpPr txBox="1">
                <a:spLocks noChangeArrowheads="1"/>
              </p:cNvSpPr>
              <p:nvPr/>
            </p:nvSpPr>
            <p:spPr bwMode="auto">
              <a:xfrm>
                <a:off x="3683000" y="3417888"/>
                <a:ext cx="354013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/>
                  <a:t>B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563938" y="2895041"/>
              <a:ext cx="739775" cy="552450"/>
              <a:chOff x="6110288" y="3417888"/>
              <a:chExt cx="739775" cy="552450"/>
            </a:xfrm>
          </p:grpSpPr>
          <p:pic>
            <p:nvPicPr>
              <p:cNvPr id="41" name="Picture 131" descr="3d1itajn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0288" y="3429000"/>
                <a:ext cx="690562" cy="541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 Box 132"/>
              <p:cNvSpPr txBox="1">
                <a:spLocks noChangeArrowheads="1"/>
              </p:cNvSpPr>
              <p:nvPr/>
            </p:nvSpPr>
            <p:spPr bwMode="auto">
              <a:xfrm>
                <a:off x="6481763" y="3417888"/>
                <a:ext cx="3683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/>
                  <a:t>C</a:t>
                </a:r>
              </a:p>
            </p:txBody>
          </p:sp>
        </p:grpSp>
        <p:sp>
          <p:nvSpPr>
            <p:cNvPr id="43" name="Up-Down Arrow 42"/>
            <p:cNvSpPr/>
            <p:nvPr/>
          </p:nvSpPr>
          <p:spPr>
            <a:xfrm flipV="1">
              <a:off x="3853072" y="2601797"/>
              <a:ext cx="155079" cy="3468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Up-Down Arrow 43"/>
            <p:cNvSpPr/>
            <p:nvPr/>
          </p:nvSpPr>
          <p:spPr>
            <a:xfrm rot="4031317" flipV="1">
              <a:off x="3515498" y="2294042"/>
              <a:ext cx="155079" cy="3468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Up-Down Arrow 44"/>
            <p:cNvSpPr/>
            <p:nvPr/>
          </p:nvSpPr>
          <p:spPr>
            <a:xfrm rot="17568683">
              <a:off x="3471123" y="2827227"/>
              <a:ext cx="155079" cy="3468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Simplified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14400" y="1833583"/>
            <a:ext cx="7121869" cy="3041769"/>
            <a:chOff x="914400" y="1833583"/>
            <a:chExt cx="7121869" cy="3041769"/>
          </a:xfrm>
        </p:grpSpPr>
        <p:sp>
          <p:nvSpPr>
            <p:cNvPr id="25" name="Rounded Rectangle 24"/>
            <p:cNvSpPr/>
            <p:nvPr/>
          </p:nvSpPr>
          <p:spPr>
            <a:xfrm>
              <a:off x="914400" y="1833583"/>
              <a:ext cx="3657600" cy="6096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Client sends request</a:t>
              </a:r>
              <a:endParaRPr lang="en-US" sz="2400" baseline="-250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062416" y="3455029"/>
              <a:ext cx="3657600" cy="6096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Replica suspects leader</a:t>
              </a:r>
              <a:endParaRPr lang="en-US" sz="2400" baseline="-250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746164" y="2644306"/>
              <a:ext cx="3657600" cy="6096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Replica receives request</a:t>
              </a:r>
              <a:endParaRPr lang="en-US" sz="2400" baseline="-250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78669" y="4265752"/>
              <a:ext cx="3657600" cy="6096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Leader election starts</a:t>
              </a:r>
              <a:endParaRPr lang="en-US" sz="2400" baseline="-25000" dirty="0"/>
            </a:p>
          </p:txBody>
        </p:sp>
        <p:sp>
          <p:nvSpPr>
            <p:cNvPr id="29" name="Notched Right Arrow 28"/>
            <p:cNvSpPr/>
            <p:nvPr/>
          </p:nvSpPr>
          <p:spPr>
            <a:xfrm rot="2177132">
              <a:off x="3715266" y="3220039"/>
              <a:ext cx="494269" cy="247135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Notched Right Arrow 10"/>
            <p:cNvSpPr/>
            <p:nvPr/>
          </p:nvSpPr>
          <p:spPr>
            <a:xfrm rot="2177132">
              <a:off x="2528527" y="2414884"/>
              <a:ext cx="494269" cy="247135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Notched Right Arrow 29"/>
            <p:cNvSpPr/>
            <p:nvPr/>
          </p:nvSpPr>
          <p:spPr>
            <a:xfrm rot="2177132">
              <a:off x="4902004" y="4025193"/>
              <a:ext cx="494269" cy="247135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41" descr="MacBookPr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74" t="19511" r="11749" b="16713"/>
          <a:stretch>
            <a:fillRect/>
          </a:stretch>
        </p:blipFill>
        <p:spPr bwMode="auto">
          <a:xfrm flipH="1">
            <a:off x="1916206" y="4401392"/>
            <a:ext cx="1600688" cy="1017136"/>
          </a:xfrm>
          <a:prstGeom prst="rect">
            <a:avLst/>
          </a:prstGeom>
          <a:noFill/>
        </p:spPr>
      </p:pic>
      <p:pic>
        <p:nvPicPr>
          <p:cNvPr id="16" name="Picture 15" descr="alice-hap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511" y="3602078"/>
            <a:ext cx="1816450" cy="1816450"/>
          </a:xfrm>
          <a:prstGeom prst="rect">
            <a:avLst/>
          </a:prstGeom>
        </p:spPr>
      </p:pic>
      <p:sp>
        <p:nvSpPr>
          <p:cNvPr id="17" name="Vertical Scroll 16"/>
          <p:cNvSpPr/>
          <p:nvPr/>
        </p:nvSpPr>
        <p:spPr>
          <a:xfrm>
            <a:off x="2670971" y="4128508"/>
            <a:ext cx="371475" cy="40491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Vertical Scroll 17"/>
          <p:cNvSpPr/>
          <p:nvPr/>
        </p:nvSpPr>
        <p:spPr>
          <a:xfrm>
            <a:off x="2670971" y="4091438"/>
            <a:ext cx="371475" cy="40491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Vertical Scroll 18"/>
          <p:cNvSpPr/>
          <p:nvPr/>
        </p:nvSpPr>
        <p:spPr>
          <a:xfrm>
            <a:off x="2688219" y="4091438"/>
            <a:ext cx="371475" cy="40491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Vertical Scroll 19"/>
          <p:cNvSpPr/>
          <p:nvPr/>
        </p:nvSpPr>
        <p:spPr>
          <a:xfrm>
            <a:off x="2670971" y="4165579"/>
            <a:ext cx="371475" cy="40491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Vertical Scroll 20"/>
          <p:cNvSpPr/>
          <p:nvPr/>
        </p:nvSpPr>
        <p:spPr>
          <a:xfrm>
            <a:off x="2670971" y="4128509"/>
            <a:ext cx="371475" cy="40491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Vertical Scroll 21"/>
          <p:cNvSpPr/>
          <p:nvPr/>
        </p:nvSpPr>
        <p:spPr>
          <a:xfrm>
            <a:off x="2688219" y="4128509"/>
            <a:ext cx="371475" cy="40491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Vertical Scroll 22"/>
          <p:cNvSpPr/>
          <p:nvPr/>
        </p:nvSpPr>
        <p:spPr>
          <a:xfrm>
            <a:off x="2670971" y="4165579"/>
            <a:ext cx="371475" cy="40491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Vertical Scroll 23"/>
          <p:cNvSpPr/>
          <p:nvPr/>
        </p:nvSpPr>
        <p:spPr>
          <a:xfrm>
            <a:off x="2670971" y="4128509"/>
            <a:ext cx="371475" cy="40491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Vertical Scroll 30"/>
          <p:cNvSpPr/>
          <p:nvPr/>
        </p:nvSpPr>
        <p:spPr>
          <a:xfrm>
            <a:off x="2688219" y="4128509"/>
            <a:ext cx="371475" cy="40491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Vertical Scroll 31"/>
          <p:cNvSpPr/>
          <p:nvPr/>
        </p:nvSpPr>
        <p:spPr>
          <a:xfrm>
            <a:off x="3669894" y="2511922"/>
            <a:ext cx="371475" cy="404915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03229 -0.2101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105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0.11944 -0.2393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-1196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8611 -0.162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03229 -0.2101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1050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11944 -0.23935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-1196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08611 -0.1625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03229 -0.2101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1050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11944 -0.23935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-1196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08611 -0.162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06996 0.2460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31" grpId="0" animBg="1"/>
      <p:bldP spid="31" grpId="1" animBg="1"/>
      <p:bldP spid="31" grpId="2" animBg="1"/>
      <p:bldP spid="32" grpId="0" animBg="1"/>
      <p:bldP spid="3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914400" y="1833583"/>
            <a:ext cx="36576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Client sends request</a:t>
            </a:r>
            <a:endParaRPr lang="en-US" sz="24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links can be proven from assumptions about the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062416" y="3455029"/>
            <a:ext cx="36576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Replica suspects leader</a:t>
            </a:r>
            <a:endParaRPr lang="en-US" sz="2400" baseline="-25000" dirty="0"/>
          </a:p>
        </p:txBody>
      </p:sp>
      <p:sp>
        <p:nvSpPr>
          <p:cNvPr id="27" name="Rounded Rectangle 26"/>
          <p:cNvSpPr/>
          <p:nvPr/>
        </p:nvSpPr>
        <p:spPr>
          <a:xfrm>
            <a:off x="1746164" y="2644306"/>
            <a:ext cx="36576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Replica receives request</a:t>
            </a:r>
            <a:endParaRPr lang="en-US" sz="2400" baseline="-25000" dirty="0"/>
          </a:p>
        </p:txBody>
      </p:sp>
      <p:sp>
        <p:nvSpPr>
          <p:cNvPr id="28" name="Rounded Rectangle 27"/>
          <p:cNvSpPr/>
          <p:nvPr/>
        </p:nvSpPr>
        <p:spPr>
          <a:xfrm>
            <a:off x="4378669" y="4265752"/>
            <a:ext cx="36576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Leader election starts</a:t>
            </a:r>
            <a:endParaRPr lang="en-US" sz="2400" baseline="-25000" dirty="0"/>
          </a:p>
        </p:txBody>
      </p:sp>
      <p:sp>
        <p:nvSpPr>
          <p:cNvPr id="29" name="Notched Right Arrow 28"/>
          <p:cNvSpPr/>
          <p:nvPr/>
        </p:nvSpPr>
        <p:spPr>
          <a:xfrm rot="2177132">
            <a:off x="3715266" y="3220039"/>
            <a:ext cx="494269" cy="2471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2177132">
            <a:off x="2528527" y="2414884"/>
            <a:ext cx="494269" cy="2471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Notched Right Arrow 29"/>
          <p:cNvSpPr/>
          <p:nvPr/>
        </p:nvSpPr>
        <p:spPr>
          <a:xfrm rot="2177132">
            <a:off x="4902004" y="4025193"/>
            <a:ext cx="494269" cy="2471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166877">
            <a:off x="2415747" y="2327581"/>
            <a:ext cx="708453" cy="397421"/>
          </a:xfrm>
          <a:prstGeom prst="roundRect">
            <a:avLst/>
          </a:prstGeom>
          <a:solidFill>
            <a:srgbClr val="CBA9E5">
              <a:alpha val="30000"/>
            </a:srgb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1185086" y="3759829"/>
            <a:ext cx="2944518" cy="1388399"/>
          </a:xfrm>
          <a:prstGeom prst="wedgeRoundRectCallout">
            <a:avLst>
              <a:gd name="adj1" fmla="val -2552"/>
              <a:gd name="adj2" fmla="val -125052"/>
              <a:gd name="adj3" fmla="val 16667"/>
            </a:avLst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Network eventually delivers packets in bounded time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914400" y="1833583"/>
            <a:ext cx="36576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Client sends request</a:t>
            </a:r>
            <a:endParaRPr lang="en-US" sz="24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links involve reasoning about </a:t>
            </a:r>
            <a:r>
              <a:rPr lang="en-US" dirty="0" smtClean="0"/>
              <a:t>host actions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062416" y="3455029"/>
            <a:ext cx="36576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Replica suspects leader</a:t>
            </a:r>
            <a:endParaRPr lang="en-US" sz="2400" baseline="-25000" dirty="0"/>
          </a:p>
        </p:txBody>
      </p:sp>
      <p:sp>
        <p:nvSpPr>
          <p:cNvPr id="27" name="Rounded Rectangle 26"/>
          <p:cNvSpPr/>
          <p:nvPr/>
        </p:nvSpPr>
        <p:spPr>
          <a:xfrm>
            <a:off x="1746164" y="2644306"/>
            <a:ext cx="36576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Replica has request</a:t>
            </a:r>
            <a:endParaRPr lang="en-US" sz="2400" baseline="-25000" dirty="0"/>
          </a:p>
        </p:txBody>
      </p:sp>
      <p:sp>
        <p:nvSpPr>
          <p:cNvPr id="28" name="Rounded Rectangle 27"/>
          <p:cNvSpPr/>
          <p:nvPr/>
        </p:nvSpPr>
        <p:spPr>
          <a:xfrm>
            <a:off x="4378669" y="4265752"/>
            <a:ext cx="36576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Leader election starts</a:t>
            </a:r>
            <a:endParaRPr lang="en-US" sz="2400" baseline="-25000" dirty="0"/>
          </a:p>
        </p:txBody>
      </p:sp>
      <p:sp>
        <p:nvSpPr>
          <p:cNvPr id="29" name="Notched Right Arrow 28"/>
          <p:cNvSpPr/>
          <p:nvPr/>
        </p:nvSpPr>
        <p:spPr>
          <a:xfrm rot="2177132">
            <a:off x="3715266" y="3220039"/>
            <a:ext cx="494269" cy="2471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2177132">
            <a:off x="2528527" y="2414884"/>
            <a:ext cx="494269" cy="2471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Notched Right Arrow 29"/>
          <p:cNvSpPr/>
          <p:nvPr/>
        </p:nvSpPr>
        <p:spPr>
          <a:xfrm rot="2177132">
            <a:off x="4902004" y="4025193"/>
            <a:ext cx="494269" cy="2471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237015">
            <a:off x="3608173" y="3145770"/>
            <a:ext cx="708453" cy="397421"/>
          </a:xfrm>
          <a:prstGeom prst="roundRect">
            <a:avLst/>
          </a:prstGeom>
          <a:solidFill>
            <a:srgbClr val="CBA9E5">
              <a:alpha val="30000"/>
            </a:srgb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904864" y="4142077"/>
            <a:ext cx="3133735" cy="1286150"/>
          </a:xfrm>
          <a:prstGeom prst="wedgeRoundRectCallout">
            <a:avLst>
              <a:gd name="adj1" fmla="val 42421"/>
              <a:gd name="adj2" fmla="val -99195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One action that event handler can perform is “become suspicious”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52500" y="4047306"/>
            <a:ext cx="7239000" cy="14478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Tricky things to prove: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Action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dirty="0" smtClean="0"/>
              <a:t>enabled (can be done) </a:t>
            </a:r>
            <a:r>
              <a:rPr lang="en-US" sz="2400" dirty="0"/>
              <a:t>whenever C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/>
              <a:t>holds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</a:t>
            </a:r>
            <a:r>
              <a:rPr lang="en-US" sz="2400" i="1" dirty="0"/>
              <a:t>Action</a:t>
            </a:r>
            <a:r>
              <a:rPr lang="en-US" sz="2400" dirty="0"/>
              <a:t> is always enabled it’s eventually </a:t>
            </a:r>
            <a:r>
              <a:rPr lang="en-US" sz="2400" dirty="0" smtClean="0"/>
              <a:t>performed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Lamport provides a rule for proving links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88493" y="1905000"/>
            <a:ext cx="6858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r>
              <a:rPr lang="en-US" sz="2400" i="1" baseline="-25000" dirty="0" smtClean="0"/>
              <a:t>i</a:t>
            </a:r>
            <a:endParaRPr lang="en-US" sz="2400" i="1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4800600" y="1905000"/>
            <a:ext cx="6858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r>
              <a:rPr lang="en-US" sz="2400" i="1" baseline="-25000" dirty="0" smtClean="0"/>
              <a:t>i+1</a:t>
            </a:r>
            <a:endParaRPr lang="en-US" sz="2400" i="1" baseline="-25000" dirty="0"/>
          </a:p>
        </p:txBody>
      </p:sp>
      <p:sp>
        <p:nvSpPr>
          <p:cNvPr id="9" name="Notched Right Arrow 8"/>
          <p:cNvSpPr/>
          <p:nvPr/>
        </p:nvSpPr>
        <p:spPr>
          <a:xfrm>
            <a:off x="4306331" y="2086233"/>
            <a:ext cx="494269" cy="2471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64008" y="2832786"/>
            <a:ext cx="2215983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Action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2971800" y="3194612"/>
            <a:ext cx="4572000" cy="937076"/>
          </a:xfrm>
          <a:prstGeom prst="wedgeRoundRectCallout">
            <a:avLst>
              <a:gd name="adj1" fmla="val -51203"/>
              <a:gd name="adj2" fmla="val 116304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Enablement poses difficulty for automated theorem proving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57200" y="4684143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57200" y="5074096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7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3" grpId="0" animBg="1"/>
      <p:bldP spid="3" grpId="1" animBg="1"/>
      <p:bldP spid="15" grpId="0" animBg="1"/>
      <p:bldP spid="1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Always-enabled actions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&quot;No&quot; Symbol 6"/>
          <p:cNvSpPr/>
          <p:nvPr/>
        </p:nvSpPr>
        <p:spPr>
          <a:xfrm>
            <a:off x="6896100" y="2203959"/>
            <a:ext cx="1143000" cy="1143000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2" y="3848852"/>
            <a:ext cx="1095376" cy="114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990600" y="2207702"/>
            <a:ext cx="5562600" cy="113551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Handle a client request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3848100"/>
            <a:ext cx="5562600" cy="1143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If you have a request to handle, handle it;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otherwise, do nothing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33965" y="3996382"/>
            <a:ext cx="7239000" cy="14478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Tricky things to prove: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Action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dirty="0" smtClean="0"/>
              <a:t>enabled (can be done) </a:t>
            </a:r>
            <a:r>
              <a:rPr lang="en-US" sz="2400" dirty="0"/>
              <a:t>whenever C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/>
              <a:t>holds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</a:t>
            </a:r>
            <a:r>
              <a:rPr lang="en-US" sz="2400" i="1" dirty="0"/>
              <a:t>Action</a:t>
            </a:r>
            <a:r>
              <a:rPr lang="en-US" sz="2400" dirty="0"/>
              <a:t> is always enabled it’s eventually </a:t>
            </a:r>
            <a:r>
              <a:rPr lang="en-US" sz="2400" dirty="0" smtClean="0"/>
              <a:t>performed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936172" y="3996382"/>
            <a:ext cx="7239000" cy="14478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Action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dirty="0" smtClean="0"/>
              <a:t>performed infinitely often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Always-enabled actions allow a simpler form of </a:t>
            </a:r>
            <a:r>
              <a:rPr lang="en-US" dirty="0" err="1" smtClean="0"/>
              <a:t>Lamport’s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88493" y="1905000"/>
            <a:ext cx="6858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r>
              <a:rPr lang="en-US" sz="2400" i="1" baseline="-25000" dirty="0" smtClean="0"/>
              <a:t>i</a:t>
            </a:r>
            <a:endParaRPr lang="en-US" sz="2400" i="1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4800600" y="1905000"/>
            <a:ext cx="6858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r>
              <a:rPr lang="en-US" sz="2400" i="1" baseline="-25000" dirty="0" smtClean="0"/>
              <a:t>i+1</a:t>
            </a:r>
            <a:endParaRPr lang="en-US" sz="2400" i="1" baseline="-25000" dirty="0"/>
          </a:p>
        </p:txBody>
      </p:sp>
      <p:sp>
        <p:nvSpPr>
          <p:cNvPr id="9" name="Notched Right Arrow 8"/>
          <p:cNvSpPr/>
          <p:nvPr/>
        </p:nvSpPr>
        <p:spPr>
          <a:xfrm>
            <a:off x="4306331" y="2086233"/>
            <a:ext cx="494269" cy="2471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64008" y="2832786"/>
            <a:ext cx="2215983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Action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7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execute each action infinitely often, event handler is a simple scheduler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628900" y="1848772"/>
            <a:ext cx="3886200" cy="3409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ProtocolNext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4" name="Donut 13"/>
          <p:cNvSpPr/>
          <p:nvPr/>
        </p:nvSpPr>
        <p:spPr>
          <a:xfrm>
            <a:off x="3290140" y="2518959"/>
            <a:ext cx="2440670" cy="2292411"/>
          </a:xfrm>
          <a:prstGeom prst="donut">
            <a:avLst>
              <a:gd name="adj" fmla="val 707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69159" y="2335555"/>
            <a:ext cx="681882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Action 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66979" y="2628423"/>
            <a:ext cx="681882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Action 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73079" y="3253525"/>
            <a:ext cx="681882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Action 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55647" y="3863411"/>
            <a:ext cx="681882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Action 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59442" y="4398637"/>
            <a:ext cx="681882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Action 5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37461" y="4396698"/>
            <a:ext cx="681882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Action 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148638" y="3836385"/>
            <a:ext cx="681882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Action 7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97148" y="3194996"/>
            <a:ext cx="681882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Action 8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38709" y="2572374"/>
            <a:ext cx="681882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Action 9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47800" y="4621027"/>
            <a:ext cx="6477000" cy="1206764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Straightforward to prove that if event handler runs infinitely often, each action does too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0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Always-enabled actions pose a danger we’re immune to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33500" y="1981200"/>
            <a:ext cx="6477000" cy="106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Always-enabled actions can create an </a:t>
            </a:r>
            <a:r>
              <a:rPr lang="en-US" sz="2400" dirty="0" err="1" smtClean="0">
                <a:solidFill>
                  <a:schemeClr val="bg1"/>
                </a:solidFill>
              </a:rPr>
              <a:t>unimplementable</a:t>
            </a:r>
            <a:r>
              <a:rPr lang="en-US" sz="2400" dirty="0" smtClean="0">
                <a:solidFill>
                  <a:schemeClr val="bg1"/>
                </a:solidFill>
              </a:rPr>
              <a:t> protocol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33500" y="4418162"/>
            <a:ext cx="6477000" cy="76041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We’ll discover this when we try to implement it!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3054" y="3312319"/>
            <a:ext cx="5259346" cy="842962"/>
            <a:chOff x="2513054" y="3276600"/>
            <a:chExt cx="5259346" cy="842962"/>
          </a:xfrm>
        </p:grpSpPr>
        <p:sp>
          <p:nvSpPr>
            <p:cNvPr id="7" name="Rounded Rectangle 6"/>
            <p:cNvSpPr/>
            <p:nvPr/>
          </p:nvSpPr>
          <p:spPr>
            <a:xfrm>
              <a:off x="2513054" y="3397593"/>
              <a:ext cx="4117892" cy="60097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Handle a client request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&quot;No&quot; Symbol 9"/>
            <p:cNvSpPr/>
            <p:nvPr/>
          </p:nvSpPr>
          <p:spPr>
            <a:xfrm>
              <a:off x="6839465" y="3276600"/>
              <a:ext cx="932935" cy="842962"/>
            </a:xfrm>
            <a:prstGeom prst="noSmoking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201"/>
          <p:cNvSpPr/>
          <p:nvPr/>
        </p:nvSpPr>
        <p:spPr>
          <a:xfrm>
            <a:off x="760171" y="5159678"/>
            <a:ext cx="3751223" cy="479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Related work</a:t>
            </a:r>
            <a:endParaRPr lang="en-US" sz="2400" dirty="0"/>
          </a:p>
        </p:txBody>
      </p:sp>
      <p:sp>
        <p:nvSpPr>
          <p:cNvPr id="203" name="Rectangle 202"/>
          <p:cNvSpPr/>
          <p:nvPr/>
        </p:nvSpPr>
        <p:spPr>
          <a:xfrm>
            <a:off x="4511394" y="5159678"/>
            <a:ext cx="3794406" cy="479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Conclusions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0172" y="1661346"/>
            <a:ext cx="7543800" cy="38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0172" y="2058988"/>
            <a:ext cx="7543800" cy="190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Methodology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838026" y="3960938"/>
            <a:ext cx="5465946" cy="1191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Evaluation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829933" y="2531581"/>
            <a:ext cx="7290678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Methodology overview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2897200"/>
            <a:ext cx="2285523" cy="9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Two-level refinement</a:t>
            </a:r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1341073" y="3188099"/>
            <a:ext cx="1371600" cy="609599"/>
            <a:chOff x="730130" y="1385644"/>
            <a:chExt cx="7880470" cy="3682910"/>
          </a:xfrm>
        </p:grpSpPr>
        <p:grpSp>
          <p:nvGrpSpPr>
            <p:cNvPr id="16" name="Group 15"/>
            <p:cNvGrpSpPr/>
            <p:nvPr/>
          </p:nvGrpSpPr>
          <p:grpSpPr>
            <a:xfrm>
              <a:off x="730130" y="4049748"/>
              <a:ext cx="998933" cy="1018806"/>
              <a:chOff x="3680750" y="1246374"/>
              <a:chExt cx="1773803" cy="180909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680750" y="2003104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057160" y="1971738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862774" y="2658073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298461" y="1314595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999795" y="2626356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nut 21"/>
              <p:cNvSpPr/>
              <p:nvPr/>
            </p:nvSpPr>
            <p:spPr>
              <a:xfrm>
                <a:off x="4235942" y="1246374"/>
                <a:ext cx="510934" cy="526156"/>
              </a:xfrm>
              <a:prstGeom prst="donut">
                <a:avLst>
                  <a:gd name="adj" fmla="val 789"/>
                </a:avLst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Straight Arrow Connector 22"/>
              <p:cNvCxnSpPr>
                <a:stCxn id="17" idx="7"/>
                <a:endCxn id="20" idx="3"/>
              </p:cNvCxnSpPr>
              <p:nvPr/>
            </p:nvCxnSpPr>
            <p:spPr>
              <a:xfrm flipV="1">
                <a:off x="4019946" y="1653791"/>
                <a:ext cx="336712" cy="407510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4" name="Straight Arrow Connector 23"/>
              <p:cNvCxnSpPr>
                <a:stCxn id="20" idx="5"/>
                <a:endCxn id="18" idx="1"/>
              </p:cNvCxnSpPr>
              <p:nvPr/>
            </p:nvCxnSpPr>
            <p:spPr>
              <a:xfrm>
                <a:off x="4637657" y="1653791"/>
                <a:ext cx="477700" cy="376144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5" name="Straight Arrow Connector 24"/>
              <p:cNvCxnSpPr>
                <a:stCxn id="20" idx="4"/>
                <a:endCxn id="34" idx="0"/>
              </p:cNvCxnSpPr>
              <p:nvPr/>
            </p:nvCxnSpPr>
            <p:spPr>
              <a:xfrm>
                <a:off x="4497158" y="1711988"/>
                <a:ext cx="137479" cy="516975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6" name="Straight Arrow Connector 25"/>
              <p:cNvCxnSpPr>
                <a:stCxn id="20" idx="4"/>
                <a:endCxn id="19" idx="7"/>
              </p:cNvCxnSpPr>
              <p:nvPr/>
            </p:nvCxnSpPr>
            <p:spPr>
              <a:xfrm flipH="1">
                <a:off x="4201970" y="1711988"/>
                <a:ext cx="295188" cy="1004282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7" name="Straight Arrow Connector 26"/>
              <p:cNvCxnSpPr>
                <a:stCxn id="34" idx="3"/>
                <a:endCxn id="19" idx="6"/>
              </p:cNvCxnSpPr>
              <p:nvPr/>
            </p:nvCxnSpPr>
            <p:spPr>
              <a:xfrm flipH="1">
                <a:off x="4260167" y="2568159"/>
                <a:ext cx="233970" cy="288611"/>
              </a:xfrm>
              <a:prstGeom prst="straightConnector1">
                <a:avLst/>
              </a:prstGeom>
              <a:ln>
                <a:headEnd type="none"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8" name="Straight Arrow Connector 27"/>
              <p:cNvCxnSpPr>
                <a:stCxn id="19" idx="1"/>
                <a:endCxn id="17" idx="4"/>
              </p:cNvCxnSpPr>
              <p:nvPr/>
            </p:nvCxnSpPr>
            <p:spPr>
              <a:xfrm flipH="1" flipV="1">
                <a:off x="3879447" y="2400497"/>
                <a:ext cx="41524" cy="315773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4960855" y="1400112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>
                <a:stCxn id="20" idx="6"/>
                <a:endCxn id="29" idx="2"/>
              </p:cNvCxnSpPr>
              <p:nvPr/>
            </p:nvCxnSpPr>
            <p:spPr>
              <a:xfrm>
                <a:off x="4695854" y="1513292"/>
                <a:ext cx="265001" cy="85517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1" name="Straight Arrow Connector 30"/>
              <p:cNvCxnSpPr>
                <a:stCxn id="29" idx="4"/>
                <a:endCxn id="18" idx="0"/>
              </p:cNvCxnSpPr>
              <p:nvPr/>
            </p:nvCxnSpPr>
            <p:spPr>
              <a:xfrm>
                <a:off x="5159552" y="1797505"/>
                <a:ext cx="96305" cy="174233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2" name="Straight Arrow Connector 31"/>
              <p:cNvCxnSpPr>
                <a:stCxn id="18" idx="4"/>
                <a:endCxn id="21" idx="0"/>
              </p:cNvCxnSpPr>
              <p:nvPr/>
            </p:nvCxnSpPr>
            <p:spPr>
              <a:xfrm flipH="1">
                <a:off x="5198492" y="2369131"/>
                <a:ext cx="57365" cy="257225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3699300" y="1433434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435940" y="2228963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/>
              <p:cNvCxnSpPr>
                <a:endCxn id="21" idx="1"/>
              </p:cNvCxnSpPr>
              <p:nvPr/>
            </p:nvCxnSpPr>
            <p:spPr>
              <a:xfrm>
                <a:off x="4826307" y="2498633"/>
                <a:ext cx="231685" cy="185920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6" name="Straight Arrow Connector 35"/>
              <p:cNvCxnSpPr>
                <a:stCxn id="20" idx="2"/>
              </p:cNvCxnSpPr>
              <p:nvPr/>
            </p:nvCxnSpPr>
            <p:spPr>
              <a:xfrm flipH="1">
                <a:off x="4058928" y="1513292"/>
                <a:ext cx="239533" cy="128845"/>
              </a:xfrm>
              <a:prstGeom prst="straightConnector1">
                <a:avLst/>
              </a:prstGeom>
              <a:ln>
                <a:headEnd type="none"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7" name="Straight Arrow Connector 36"/>
              <p:cNvCxnSpPr>
                <a:stCxn id="33" idx="4"/>
                <a:endCxn id="17" idx="0"/>
              </p:cNvCxnSpPr>
              <p:nvPr/>
            </p:nvCxnSpPr>
            <p:spPr>
              <a:xfrm flipH="1">
                <a:off x="3879447" y="1830827"/>
                <a:ext cx="18550" cy="172277"/>
              </a:xfrm>
              <a:prstGeom prst="straightConnector1">
                <a:avLst/>
              </a:prstGeom>
              <a:ln>
                <a:headEnd type="none"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8" name="Straight Arrow Connector 37"/>
              <p:cNvCxnSpPr>
                <a:endCxn id="19" idx="5"/>
              </p:cNvCxnSpPr>
              <p:nvPr/>
            </p:nvCxnSpPr>
            <p:spPr>
              <a:xfrm flipH="1">
                <a:off x="4201970" y="2871079"/>
                <a:ext cx="797825" cy="126190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</p:grpSp>
        <p:sp>
          <p:nvSpPr>
            <p:cNvPr id="39" name="Rounded Rectangle 38"/>
            <p:cNvSpPr/>
            <p:nvPr/>
          </p:nvSpPr>
          <p:spPr>
            <a:xfrm>
              <a:off x="2108112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566150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024189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82227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940266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78612" y="1385644"/>
              <a:ext cx="7820971" cy="965539"/>
              <a:chOff x="789629" y="1396661"/>
              <a:chExt cx="7820971" cy="96553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789629" y="1396661"/>
                <a:ext cx="979632" cy="957128"/>
                <a:chOff x="3657600" y="1858020"/>
                <a:chExt cx="2076680" cy="2028974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3657600" y="1944436"/>
                  <a:ext cx="2076680" cy="1889235"/>
                  <a:chOff x="2109271" y="1659274"/>
                  <a:chExt cx="2076680" cy="1889235"/>
                </a:xfrm>
              </p:grpSpPr>
              <p:sp>
                <p:nvSpPr>
                  <p:cNvPr id="73" name="Oval 72"/>
                  <p:cNvSpPr/>
                  <p:nvPr/>
                </p:nvSpPr>
                <p:spPr>
                  <a:xfrm>
                    <a:off x="2109271" y="2236736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3652551" y="2236736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2427842" y="3015109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2798145" y="1659274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3352800" y="2982016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4270274" y="1858020"/>
                  <a:ext cx="1240455" cy="2028974"/>
                  <a:chOff x="2721945" y="1572858"/>
                  <a:chExt cx="1240455" cy="2028974"/>
                </a:xfrm>
              </p:grpSpPr>
              <p:sp>
                <p:nvSpPr>
                  <p:cNvPr id="71" name="Donut 70"/>
                  <p:cNvSpPr/>
                  <p:nvPr/>
                </p:nvSpPr>
                <p:spPr>
                  <a:xfrm>
                    <a:off x="2721945" y="1572858"/>
                    <a:ext cx="685800" cy="706232"/>
                  </a:xfrm>
                  <a:prstGeom prst="donut">
                    <a:avLst>
                      <a:gd name="adj" fmla="val 789"/>
                    </a:avLst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Donut 71"/>
                  <p:cNvSpPr/>
                  <p:nvPr/>
                </p:nvSpPr>
                <p:spPr>
                  <a:xfrm>
                    <a:off x="3276600" y="2895600"/>
                    <a:ext cx="685800" cy="706232"/>
                  </a:xfrm>
                  <a:prstGeom prst="donut">
                    <a:avLst>
                      <a:gd name="adj" fmla="val 789"/>
                    </a:avLst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3924300" y="2399721"/>
                  <a:ext cx="1354695" cy="1167250"/>
                  <a:chOff x="2375971" y="2114559"/>
                  <a:chExt cx="1354695" cy="1167250"/>
                </a:xfrm>
              </p:grpSpPr>
              <p:cxnSp>
                <p:nvCxnSpPr>
                  <p:cNvPr id="65" name="Straight Arrow Connector 64"/>
                  <p:cNvCxnSpPr>
                    <a:stCxn id="73" idx="7"/>
                    <a:endCxn id="76" idx="3"/>
                  </p:cNvCxnSpPr>
                  <p:nvPr/>
                </p:nvCxnSpPr>
                <p:spPr>
                  <a:xfrm flipV="1">
                    <a:off x="2564556" y="2114559"/>
                    <a:ext cx="311704" cy="200292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Arrow Connector 65"/>
                  <p:cNvCxnSpPr>
                    <a:stCxn id="76" idx="5"/>
                    <a:endCxn id="74" idx="1"/>
                  </p:cNvCxnSpPr>
                  <p:nvPr/>
                </p:nvCxnSpPr>
                <p:spPr>
                  <a:xfrm>
                    <a:off x="3253430" y="2114559"/>
                    <a:ext cx="477236" cy="200292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Arrow Connector 66"/>
                  <p:cNvCxnSpPr>
                    <a:stCxn id="76" idx="4"/>
                    <a:endCxn id="77" idx="0"/>
                  </p:cNvCxnSpPr>
                  <p:nvPr/>
                </p:nvCxnSpPr>
                <p:spPr>
                  <a:xfrm>
                    <a:off x="3064845" y="2192674"/>
                    <a:ext cx="554655" cy="789342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>
                    <a:endCxn id="75" idx="7"/>
                  </p:cNvCxnSpPr>
                  <p:nvPr/>
                </p:nvCxnSpPr>
                <p:spPr>
                  <a:xfrm flipH="1">
                    <a:off x="2883127" y="2545790"/>
                    <a:ext cx="769424" cy="547434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>
                    <a:endCxn id="75" idx="6"/>
                  </p:cNvCxnSpPr>
                  <p:nvPr/>
                </p:nvCxnSpPr>
                <p:spPr>
                  <a:xfrm flipH="1">
                    <a:off x="2961242" y="3239682"/>
                    <a:ext cx="355136" cy="42127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>
                    <a:endCxn id="73" idx="4"/>
                  </p:cNvCxnSpPr>
                  <p:nvPr/>
                </p:nvCxnSpPr>
                <p:spPr>
                  <a:xfrm flipH="1" flipV="1">
                    <a:off x="2375971" y="2770136"/>
                    <a:ext cx="178419" cy="262275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7" name="Down Arrow 46"/>
              <p:cNvSpPr/>
              <p:nvPr/>
            </p:nvSpPr>
            <p:spPr>
              <a:xfrm rot="16200000">
                <a:off x="2638535" y="1988821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2108112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2941276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774441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4607605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5440770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6273934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7107099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7940266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Down Arrow 55"/>
              <p:cNvSpPr/>
              <p:nvPr/>
            </p:nvSpPr>
            <p:spPr>
              <a:xfrm rot="16200000">
                <a:off x="3470581" y="1988821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7" name="Down Arrow 56"/>
              <p:cNvSpPr/>
              <p:nvPr/>
            </p:nvSpPr>
            <p:spPr>
              <a:xfrm rot="16200000">
                <a:off x="4302628" y="1988821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8" name="Down Arrow 57"/>
              <p:cNvSpPr/>
              <p:nvPr/>
            </p:nvSpPr>
            <p:spPr>
              <a:xfrm rot="16200000">
                <a:off x="5134675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9" name="Down Arrow 58"/>
              <p:cNvSpPr/>
              <p:nvPr/>
            </p:nvSpPr>
            <p:spPr>
              <a:xfrm rot="16200000">
                <a:off x="5966722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0" name="Down Arrow 59"/>
              <p:cNvSpPr/>
              <p:nvPr/>
            </p:nvSpPr>
            <p:spPr>
              <a:xfrm rot="16200000">
                <a:off x="6798769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1" name="Down Arrow 60"/>
              <p:cNvSpPr/>
              <p:nvPr/>
            </p:nvSpPr>
            <p:spPr>
              <a:xfrm rot="16200000">
                <a:off x="7630820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78" name="Down Arrow 77"/>
            <p:cNvSpPr/>
            <p:nvPr/>
          </p:nvSpPr>
          <p:spPr>
            <a:xfrm rot="16200000">
              <a:off x="2953758" y="4188211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 rot="16200000">
              <a:off x="7327869" y="4188204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0" name="Down Arrow 79"/>
            <p:cNvSpPr/>
            <p:nvPr/>
          </p:nvSpPr>
          <p:spPr>
            <a:xfrm rot="16200000">
              <a:off x="5869830" y="4188211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1" name="Down Arrow 80"/>
            <p:cNvSpPr/>
            <p:nvPr/>
          </p:nvSpPr>
          <p:spPr>
            <a:xfrm rot="16200000">
              <a:off x="4411794" y="4188204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2443279" y="2362200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76444" y="2362200"/>
              <a:ext cx="624876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5359356" y="2362200"/>
              <a:ext cx="416581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775937" y="2362200"/>
              <a:ext cx="104146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275433" y="2362200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731119" y="2729178"/>
              <a:ext cx="7867215" cy="1538022"/>
              <a:chOff x="731119" y="2729178"/>
              <a:chExt cx="7867215" cy="1538022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731119" y="2729178"/>
                <a:ext cx="998933" cy="1018806"/>
                <a:chOff x="3680750" y="1246374"/>
                <a:chExt cx="1773803" cy="1809092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3680750" y="2003104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5057160" y="1971738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3862774" y="2658073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4298461" y="1314595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4999795" y="2626356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Donut 108"/>
                <p:cNvSpPr/>
                <p:nvPr/>
              </p:nvSpPr>
              <p:spPr>
                <a:xfrm>
                  <a:off x="4235942" y="1246374"/>
                  <a:ext cx="510934" cy="526156"/>
                </a:xfrm>
                <a:prstGeom prst="donut">
                  <a:avLst>
                    <a:gd name="adj" fmla="val 789"/>
                  </a:avLst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0" name="Straight Arrow Connector 109"/>
                <p:cNvCxnSpPr>
                  <a:stCxn id="104" idx="7"/>
                  <a:endCxn id="107" idx="3"/>
                </p:cNvCxnSpPr>
                <p:nvPr/>
              </p:nvCxnSpPr>
              <p:spPr>
                <a:xfrm flipV="1">
                  <a:off x="4019946" y="1653791"/>
                  <a:ext cx="336712" cy="40751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1" name="Straight Arrow Connector 110"/>
                <p:cNvCxnSpPr>
                  <a:stCxn id="107" idx="5"/>
                  <a:endCxn id="105" idx="1"/>
                </p:cNvCxnSpPr>
                <p:nvPr/>
              </p:nvCxnSpPr>
              <p:spPr>
                <a:xfrm>
                  <a:off x="4637657" y="1653791"/>
                  <a:ext cx="477700" cy="376144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Straight Arrow Connector 111"/>
                <p:cNvCxnSpPr>
                  <a:stCxn id="107" idx="4"/>
                  <a:endCxn id="121" idx="0"/>
                </p:cNvCxnSpPr>
                <p:nvPr/>
              </p:nvCxnSpPr>
              <p:spPr>
                <a:xfrm>
                  <a:off x="4497158" y="1711988"/>
                  <a:ext cx="137479" cy="51697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3" name="Straight Arrow Connector 112"/>
                <p:cNvCxnSpPr>
                  <a:stCxn id="107" idx="4"/>
                  <a:endCxn id="106" idx="7"/>
                </p:cNvCxnSpPr>
                <p:nvPr/>
              </p:nvCxnSpPr>
              <p:spPr>
                <a:xfrm flipH="1">
                  <a:off x="4201970" y="1711988"/>
                  <a:ext cx="295188" cy="1004282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4" name="Straight Arrow Connector 113"/>
                <p:cNvCxnSpPr>
                  <a:stCxn id="121" idx="3"/>
                  <a:endCxn id="106" idx="6"/>
                </p:cNvCxnSpPr>
                <p:nvPr/>
              </p:nvCxnSpPr>
              <p:spPr>
                <a:xfrm flipH="1">
                  <a:off x="4260167" y="2568159"/>
                  <a:ext cx="233970" cy="288611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5" name="Straight Arrow Connector 114"/>
                <p:cNvCxnSpPr>
                  <a:stCxn id="106" idx="1"/>
                  <a:endCxn id="104" idx="4"/>
                </p:cNvCxnSpPr>
                <p:nvPr/>
              </p:nvCxnSpPr>
              <p:spPr>
                <a:xfrm flipH="1" flipV="1">
                  <a:off x="3879447" y="2400497"/>
                  <a:ext cx="41524" cy="31577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6" name="Oval 115"/>
                <p:cNvSpPr/>
                <p:nvPr/>
              </p:nvSpPr>
              <p:spPr>
                <a:xfrm>
                  <a:off x="4960855" y="1400112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Arrow Connector 116"/>
                <p:cNvCxnSpPr>
                  <a:stCxn id="107" idx="6"/>
                  <a:endCxn id="116" idx="2"/>
                </p:cNvCxnSpPr>
                <p:nvPr/>
              </p:nvCxnSpPr>
              <p:spPr>
                <a:xfrm>
                  <a:off x="4695854" y="1513292"/>
                  <a:ext cx="265001" cy="8551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8" name="Straight Arrow Connector 117"/>
                <p:cNvCxnSpPr>
                  <a:stCxn id="116" idx="4"/>
                  <a:endCxn id="105" idx="0"/>
                </p:cNvCxnSpPr>
                <p:nvPr/>
              </p:nvCxnSpPr>
              <p:spPr>
                <a:xfrm>
                  <a:off x="5159552" y="1797505"/>
                  <a:ext cx="96305" cy="17423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9" name="Straight Arrow Connector 118"/>
                <p:cNvCxnSpPr>
                  <a:stCxn id="105" idx="4"/>
                  <a:endCxn id="108" idx="0"/>
                </p:cNvCxnSpPr>
                <p:nvPr/>
              </p:nvCxnSpPr>
              <p:spPr>
                <a:xfrm flipH="1">
                  <a:off x="5198492" y="2369131"/>
                  <a:ext cx="57365" cy="25722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0" name="Oval 119"/>
                <p:cNvSpPr/>
                <p:nvPr/>
              </p:nvSpPr>
              <p:spPr>
                <a:xfrm>
                  <a:off x="3699300" y="1433434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435940" y="2228963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2" name="Straight Arrow Connector 121"/>
                <p:cNvCxnSpPr>
                  <a:endCxn id="108" idx="1"/>
                </p:cNvCxnSpPr>
                <p:nvPr/>
              </p:nvCxnSpPr>
              <p:spPr>
                <a:xfrm>
                  <a:off x="4826307" y="2498633"/>
                  <a:ext cx="231685" cy="18592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3" name="Straight Arrow Connector 122"/>
                <p:cNvCxnSpPr>
                  <a:stCxn id="107" idx="2"/>
                </p:cNvCxnSpPr>
                <p:nvPr/>
              </p:nvCxnSpPr>
              <p:spPr>
                <a:xfrm flipH="1">
                  <a:off x="4058928" y="1513292"/>
                  <a:ext cx="239533" cy="12884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4" name="Straight Arrow Connector 123"/>
                <p:cNvCxnSpPr>
                  <a:stCxn id="120" idx="4"/>
                  <a:endCxn id="104" idx="0"/>
                </p:cNvCxnSpPr>
                <p:nvPr/>
              </p:nvCxnSpPr>
              <p:spPr>
                <a:xfrm flipH="1">
                  <a:off x="3879447" y="1830827"/>
                  <a:ext cx="18550" cy="17227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5" name="Straight Arrow Connector 124"/>
                <p:cNvCxnSpPr>
                  <a:endCxn id="106" idx="5"/>
                </p:cNvCxnSpPr>
                <p:nvPr/>
              </p:nvCxnSpPr>
              <p:spPr>
                <a:xfrm flipH="1">
                  <a:off x="4201970" y="2871079"/>
                  <a:ext cx="797825" cy="12619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90" name="Rounded Rectangle 89"/>
              <p:cNvSpPr/>
              <p:nvPr/>
            </p:nvSpPr>
            <p:spPr>
              <a:xfrm>
                <a:off x="2095846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3553884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5011923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6469961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7928000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Down Arrow 94"/>
              <p:cNvSpPr/>
              <p:nvPr/>
            </p:nvSpPr>
            <p:spPr>
              <a:xfrm rot="16200000">
                <a:off x="2941492" y="2964464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6" name="Down Arrow 95"/>
              <p:cNvSpPr/>
              <p:nvPr/>
            </p:nvSpPr>
            <p:spPr>
              <a:xfrm rot="16200000">
                <a:off x="7315603" y="2964457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Down Arrow 96"/>
              <p:cNvSpPr/>
              <p:nvPr/>
            </p:nvSpPr>
            <p:spPr>
              <a:xfrm rot="16200000">
                <a:off x="5857564" y="2964464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8" name="Down Arrow 97"/>
              <p:cNvSpPr/>
              <p:nvPr/>
            </p:nvSpPr>
            <p:spPr>
              <a:xfrm rot="16200000">
                <a:off x="4399528" y="2964457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99" name="Straight Connector 98"/>
              <p:cNvCxnSpPr/>
              <p:nvPr/>
            </p:nvCxnSpPr>
            <p:spPr>
              <a:xfrm>
                <a:off x="8274673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878352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343792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6809232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Rectangle 127"/>
          <p:cNvSpPr/>
          <p:nvPr/>
        </p:nvSpPr>
        <p:spPr>
          <a:xfrm>
            <a:off x="3146419" y="2897200"/>
            <a:ext cx="2615590" cy="9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Concurrency containment</a:t>
            </a:r>
            <a:endParaRPr lang="en-US" dirty="0"/>
          </a:p>
        </p:txBody>
      </p:sp>
      <p:grpSp>
        <p:nvGrpSpPr>
          <p:cNvPr id="177" name="Group 176"/>
          <p:cNvGrpSpPr/>
          <p:nvPr/>
        </p:nvGrpSpPr>
        <p:grpSpPr>
          <a:xfrm>
            <a:off x="3692214" y="3196614"/>
            <a:ext cx="1524000" cy="579606"/>
            <a:chOff x="762000" y="1757392"/>
            <a:chExt cx="7162801" cy="1281466"/>
          </a:xfrm>
        </p:grpSpPr>
        <p:sp>
          <p:nvSpPr>
            <p:cNvPr id="129" name="Rounded Rectangle 128"/>
            <p:cNvSpPr/>
            <p:nvPr/>
          </p:nvSpPr>
          <p:spPr>
            <a:xfrm>
              <a:off x="762000" y="1757393"/>
              <a:ext cx="1618737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3258065" y="1757393"/>
              <a:ext cx="1618735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1066800" y="2511637"/>
              <a:ext cx="1597109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2884270" y="2511637"/>
              <a:ext cx="1535330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559636" y="2511637"/>
              <a:ext cx="2603164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172201" y="1757393"/>
              <a:ext cx="1752600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 flipH="1">
              <a:off x="1014283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flipH="1">
              <a:off x="1241582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flipH="1">
              <a:off x="3803481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flipH="1">
              <a:off x="5105400" y="2511637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flipH="1">
              <a:off x="5410200" y="2511637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flipH="1">
              <a:off x="3124200" y="2511637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flipH="1">
              <a:off x="1119316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flipH="1">
              <a:off x="1424115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flipH="1">
              <a:off x="1957331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flipH="1">
              <a:off x="3392724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flipH="1">
              <a:off x="3697523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flipH="1">
              <a:off x="4507119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flipH="1">
              <a:off x="6500868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 flipH="1">
              <a:off x="7057767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 flipH="1">
              <a:off x="7338883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 flipH="1">
              <a:off x="7639388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 flipH="1">
              <a:off x="1678049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 flipH="1">
              <a:off x="2169229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 flipH="1">
              <a:off x="4040424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 flipH="1">
              <a:off x="4230015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 flipH="1">
              <a:off x="6915262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 flipH="1">
              <a:off x="5884760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 flipH="1">
              <a:off x="6315327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 flipH="1">
              <a:off x="6745894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 flipH="1">
              <a:off x="4094337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 flipH="1">
              <a:off x="3675202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 flipH="1">
              <a:off x="2244391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flipH="1">
              <a:off x="4975805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flipH="1">
              <a:off x="5256921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flipH="1">
              <a:off x="5557426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flipH="1">
              <a:off x="6050634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 flipH="1">
              <a:off x="3888749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 flipH="1">
              <a:off x="6632255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flipH="1">
              <a:off x="3386860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flipH="1">
              <a:off x="1918997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 flipH="1">
              <a:off x="3547697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flipH="1">
              <a:off x="6730006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flipH="1">
              <a:off x="1678911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flipH="1">
              <a:off x="1435027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 flipH="1">
              <a:off x="3255176" y="2511636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 flipH="1">
              <a:off x="3498425" y="2511635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 flipH="1">
              <a:off x="6333782" y="1757392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Rectangle 177"/>
          <p:cNvSpPr/>
          <p:nvPr/>
        </p:nvSpPr>
        <p:spPr>
          <a:xfrm>
            <a:off x="5770333" y="2898797"/>
            <a:ext cx="2350278" cy="9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Liveness</a:t>
            </a:r>
            <a:endParaRPr lang="en-US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5847418" y="3352137"/>
            <a:ext cx="2167585" cy="203494"/>
            <a:chOff x="6228418" y="3352137"/>
            <a:chExt cx="2167585" cy="203494"/>
          </a:xfrm>
        </p:grpSpPr>
        <p:sp>
          <p:nvSpPr>
            <p:cNvPr id="179" name="Rounded Rectangle 178"/>
            <p:cNvSpPr/>
            <p:nvPr/>
          </p:nvSpPr>
          <p:spPr>
            <a:xfrm>
              <a:off x="6228418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6558335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1" name="Notched Right Arrow 180"/>
            <p:cNvSpPr/>
            <p:nvPr/>
          </p:nvSpPr>
          <p:spPr>
            <a:xfrm>
              <a:off x="6410335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6888251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3" name="Notched Right Arrow 182"/>
            <p:cNvSpPr/>
            <p:nvPr/>
          </p:nvSpPr>
          <p:spPr>
            <a:xfrm>
              <a:off x="6740252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7221251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5" name="Notched Right Arrow 184"/>
            <p:cNvSpPr/>
            <p:nvPr/>
          </p:nvSpPr>
          <p:spPr>
            <a:xfrm>
              <a:off x="7073252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7551168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7" name="Notched Right Arrow 186"/>
            <p:cNvSpPr/>
            <p:nvPr/>
          </p:nvSpPr>
          <p:spPr>
            <a:xfrm>
              <a:off x="7403168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8190653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baseline="-25000" dirty="0"/>
            </a:p>
          </p:txBody>
        </p:sp>
        <p:sp>
          <p:nvSpPr>
            <p:cNvPr id="189" name="Notched Right Arrow 188"/>
            <p:cNvSpPr/>
            <p:nvPr/>
          </p:nvSpPr>
          <p:spPr>
            <a:xfrm>
              <a:off x="7733701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Notched Right Arrow 189"/>
            <p:cNvSpPr/>
            <p:nvPr/>
          </p:nvSpPr>
          <p:spPr>
            <a:xfrm>
              <a:off x="8034328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7425408" y="3294018"/>
            <a:ext cx="2808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...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760172" y="3962400"/>
            <a:ext cx="2077854" cy="1197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Libraries</a:t>
            </a:r>
            <a:endParaRPr lang="en-US" sz="2400" dirty="0"/>
          </a:p>
        </p:txBody>
      </p:sp>
      <p:grpSp>
        <p:nvGrpSpPr>
          <p:cNvPr id="198" name="Group 197"/>
          <p:cNvGrpSpPr/>
          <p:nvPr/>
        </p:nvGrpSpPr>
        <p:grpSpPr>
          <a:xfrm>
            <a:off x="1161744" y="4420832"/>
            <a:ext cx="1341610" cy="341204"/>
            <a:chOff x="1556821" y="4397163"/>
            <a:chExt cx="6030358" cy="1347999"/>
          </a:xfrm>
        </p:grpSpPr>
        <p:sp>
          <p:nvSpPr>
            <p:cNvPr id="194" name="Rounded Rectangle 193"/>
            <p:cNvSpPr/>
            <p:nvPr/>
          </p:nvSpPr>
          <p:spPr>
            <a:xfrm>
              <a:off x="1873097" y="4397163"/>
              <a:ext cx="1525836" cy="13479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3778097" y="4397163"/>
              <a:ext cx="1525836" cy="13479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5681261" y="4397163"/>
              <a:ext cx="1525836" cy="13479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556821" y="4999038"/>
              <a:ext cx="6030358" cy="71596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99" name="Chart 198"/>
          <p:cNvGraphicFramePr>
            <a:graphicFrameLocks/>
          </p:cNvGraphicFramePr>
          <p:nvPr>
            <p:extLst/>
          </p:nvPr>
        </p:nvGraphicFramePr>
        <p:xfrm>
          <a:off x="2957809" y="4303317"/>
          <a:ext cx="2324664" cy="99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0" name="Chart 199"/>
          <p:cNvGraphicFramePr>
            <a:graphicFrameLocks/>
          </p:cNvGraphicFramePr>
          <p:nvPr>
            <p:extLst/>
          </p:nvPr>
        </p:nvGraphicFramePr>
        <p:xfrm>
          <a:off x="5175019" y="4394495"/>
          <a:ext cx="2928483" cy="89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" name="Rounded Rectangle 204"/>
          <p:cNvSpPr/>
          <p:nvPr/>
        </p:nvSpPr>
        <p:spPr>
          <a:xfrm>
            <a:off x="660413" y="3881334"/>
            <a:ext cx="2287169" cy="1348997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 built general-purpose verified libraries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90600" y="3505200"/>
            <a:ext cx="2286000" cy="1066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Temporal logic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0600" y="4827829"/>
            <a:ext cx="2286000" cy="1066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Parsing and marshalling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71900" y="3505200"/>
            <a:ext cx="2097698" cy="49794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Induction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21998" y="3505200"/>
            <a:ext cx="2097698" cy="51067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Liveness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5700" y="4814887"/>
            <a:ext cx="1143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uint64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838700" y="4891087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5295900" y="4809738"/>
            <a:ext cx="1219200" cy="304800"/>
            <a:chOff x="5410200" y="2965064"/>
            <a:chExt cx="1219200" cy="304800"/>
          </a:xfrm>
        </p:grpSpPr>
        <p:sp>
          <p:nvSpPr>
            <p:cNvPr id="15" name="Rectangle 14"/>
            <p:cNvSpPr/>
            <p:nvPr/>
          </p:nvSpPr>
          <p:spPr>
            <a:xfrm>
              <a:off x="5410200" y="2965064"/>
              <a:ext cx="12192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562600" y="2965064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715000" y="2965064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867400" y="2965064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019800" y="2965064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172200" y="2965064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24600" y="2965064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477000" y="2965064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ight Arrow 23"/>
          <p:cNvSpPr/>
          <p:nvPr/>
        </p:nvSpPr>
        <p:spPr>
          <a:xfrm>
            <a:off x="6515100" y="4876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97014" y="4800600"/>
            <a:ext cx="1143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uint64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695699" y="5299316"/>
            <a:ext cx="1143001" cy="583958"/>
            <a:chOff x="3809999" y="3456229"/>
            <a:chExt cx="1143001" cy="583958"/>
          </a:xfrm>
        </p:grpSpPr>
        <p:sp>
          <p:nvSpPr>
            <p:cNvPr id="26" name="Rectangle 25"/>
            <p:cNvSpPr/>
            <p:nvPr/>
          </p:nvSpPr>
          <p:spPr>
            <a:xfrm>
              <a:off x="3809999" y="3456229"/>
              <a:ext cx="1143001" cy="583958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922102" y="3581400"/>
              <a:ext cx="1030898" cy="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922102" y="3742038"/>
              <a:ext cx="1030898" cy="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114800" y="3886200"/>
              <a:ext cx="838200" cy="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123038" y="3886200"/>
              <a:ext cx="0" cy="15240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922102" y="3581400"/>
              <a:ext cx="0" cy="45720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676346" y="3886200"/>
              <a:ext cx="0" cy="15240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399692" y="3886200"/>
              <a:ext cx="0" cy="15240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ight Arrow 46"/>
          <p:cNvSpPr/>
          <p:nvPr/>
        </p:nvSpPr>
        <p:spPr>
          <a:xfrm>
            <a:off x="4838700" y="5504272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6515100" y="5489985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6997013" y="5293146"/>
            <a:ext cx="1143001" cy="583958"/>
            <a:chOff x="3809999" y="3456229"/>
            <a:chExt cx="1143001" cy="583958"/>
          </a:xfrm>
        </p:grpSpPr>
        <p:sp>
          <p:nvSpPr>
            <p:cNvPr id="58" name="Rectangle 57"/>
            <p:cNvSpPr/>
            <p:nvPr/>
          </p:nvSpPr>
          <p:spPr>
            <a:xfrm>
              <a:off x="3809999" y="3456229"/>
              <a:ext cx="1143001" cy="583958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3922102" y="3581400"/>
              <a:ext cx="1030898" cy="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922102" y="3742038"/>
              <a:ext cx="1030898" cy="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114800" y="3886200"/>
              <a:ext cx="838200" cy="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123038" y="3886200"/>
              <a:ext cx="0" cy="15240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3922102" y="3581400"/>
              <a:ext cx="0" cy="45720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676346" y="3886200"/>
              <a:ext cx="0" cy="15240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4399692" y="3886200"/>
              <a:ext cx="0" cy="15240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5295900" y="5426592"/>
            <a:ext cx="1219200" cy="304800"/>
            <a:chOff x="5410200" y="3581918"/>
            <a:chExt cx="1219200" cy="304800"/>
          </a:xfrm>
        </p:grpSpPr>
        <p:sp>
          <p:nvSpPr>
            <p:cNvPr id="48" name="Rectangle 47"/>
            <p:cNvSpPr/>
            <p:nvPr/>
          </p:nvSpPr>
          <p:spPr>
            <a:xfrm>
              <a:off x="5410200" y="3581918"/>
              <a:ext cx="12192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5562600" y="3581918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715000" y="3581918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867400" y="3581918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019800" y="3581918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172200" y="3581918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324600" y="3581918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477000" y="3581918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638800" y="3581918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791200" y="3581918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43600" y="3581918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096000" y="3581918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248400" y="3581918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400800" y="3581918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553200" y="3581918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486400" y="3581918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905500" y="4188567"/>
            <a:ext cx="2215983" cy="1175346"/>
            <a:chOff x="3464008" y="1905000"/>
            <a:chExt cx="2215983" cy="1175346"/>
          </a:xfrm>
        </p:grpSpPr>
        <p:sp>
          <p:nvSpPr>
            <p:cNvPr id="79" name="Rounded Rectangle 78"/>
            <p:cNvSpPr/>
            <p:nvPr/>
          </p:nvSpPr>
          <p:spPr>
            <a:xfrm>
              <a:off x="3688493" y="1905000"/>
              <a:ext cx="685800" cy="6096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r>
                <a:rPr lang="en-US" sz="2400" i="1" baseline="-25000" dirty="0" smtClean="0"/>
                <a:t>i</a:t>
              </a:r>
              <a:endParaRPr lang="en-US" sz="2400" i="1" baseline="-25000" dirty="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800600" y="1905000"/>
              <a:ext cx="685800" cy="6096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r>
                <a:rPr lang="en-US" sz="2400" i="1" baseline="-25000" dirty="0" smtClean="0"/>
                <a:t>i+1</a:t>
              </a:r>
              <a:endParaRPr lang="en-US" sz="2400" i="1" baseline="-25000" dirty="0"/>
            </a:p>
          </p:txBody>
        </p:sp>
        <p:sp>
          <p:nvSpPr>
            <p:cNvPr id="81" name="Notched Right Arrow 80"/>
            <p:cNvSpPr/>
            <p:nvPr/>
          </p:nvSpPr>
          <p:spPr>
            <a:xfrm>
              <a:off x="4306331" y="2086233"/>
              <a:ext cx="494269" cy="247135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464008" y="2639520"/>
              <a:ext cx="2215983" cy="44082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solidFill>
                    <a:schemeClr val="tx1"/>
                  </a:solidFill>
                </a:rPr>
                <a:t>Action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09787" y="3977460"/>
            <a:ext cx="4962403" cy="1148879"/>
            <a:chOff x="1661514" y="5314312"/>
            <a:chExt cx="4962403" cy="1148879"/>
          </a:xfrm>
        </p:grpSpPr>
        <p:sp>
          <p:nvSpPr>
            <p:cNvPr id="83" name="Rounded Rectangle 82"/>
            <p:cNvSpPr/>
            <p:nvPr/>
          </p:nvSpPr>
          <p:spPr>
            <a:xfrm>
              <a:off x="1678655" y="6164647"/>
              <a:ext cx="653193" cy="29854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</a:t>
              </a:r>
              <a:endParaRPr lang="en-US" sz="2400" baseline="-25000" dirty="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1661514" y="5489462"/>
              <a:ext cx="670334" cy="609600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S0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119552" y="5489462"/>
              <a:ext cx="670334" cy="609600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S1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577591" y="5489462"/>
              <a:ext cx="670334" cy="609600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S2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Down Arrow 88"/>
            <p:cNvSpPr/>
            <p:nvPr/>
          </p:nvSpPr>
          <p:spPr>
            <a:xfrm rot="16200000">
              <a:off x="2507160" y="5410473"/>
              <a:ext cx="457200" cy="76759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1" name="Down Arrow 90"/>
            <p:cNvSpPr/>
            <p:nvPr/>
          </p:nvSpPr>
          <p:spPr>
            <a:xfrm rot="16200000">
              <a:off x="5423232" y="5410473"/>
              <a:ext cx="457200" cy="76759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2" name="Down Arrow 91"/>
            <p:cNvSpPr/>
            <p:nvPr/>
          </p:nvSpPr>
          <p:spPr>
            <a:xfrm rot="16200000">
              <a:off x="3965196" y="5410466"/>
              <a:ext cx="457200" cy="76759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3138837" y="6164647"/>
              <a:ext cx="653193" cy="29854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</a:t>
              </a:r>
              <a:endParaRPr lang="en-US" sz="2400" baseline="-25000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4599019" y="6164647"/>
              <a:ext cx="653193" cy="29854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</a:t>
              </a:r>
              <a:endParaRPr lang="en-US" sz="2400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49721" y="5314312"/>
              <a:ext cx="5741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...</a:t>
              </a:r>
              <a:endParaRPr lang="en-US" sz="4000" dirty="0"/>
            </a:p>
          </p:txBody>
        </p:sp>
      </p:grpSp>
      <p:sp>
        <p:nvSpPr>
          <p:cNvPr id="87" name="Rounded Rectangle 86"/>
          <p:cNvSpPr/>
          <p:nvPr/>
        </p:nvSpPr>
        <p:spPr>
          <a:xfrm>
            <a:off x="1830959" y="1647769"/>
            <a:ext cx="2829958" cy="4148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Implementation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5575317" y="1431469"/>
            <a:ext cx="2084483" cy="8474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Proof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814434" y="2429794"/>
            <a:ext cx="5845366" cy="54200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Assumptions about hardware and network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5" name="Left-Right Arrow 94"/>
          <p:cNvSpPr/>
          <p:nvPr/>
        </p:nvSpPr>
        <p:spPr>
          <a:xfrm>
            <a:off x="4660917" y="1693864"/>
            <a:ext cx="914400" cy="3227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24" grpId="0" animBg="1"/>
      <p:bldP spid="25" grpId="0" animBg="1"/>
      <p:bldP spid="47" grpId="0" animBg="1"/>
      <p:bldP spid="56" grpId="0" animBg="1"/>
      <p:bldP spid="88" grpId="0" animBg="1"/>
      <p:bldP spid="90" grpId="0" animBg="1"/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7700" y="1828800"/>
            <a:ext cx="7848600" cy="2667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</a:rPr>
              <a:t>We show how to build complex, efficient distributed systems whose implementations are provably safe and live.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13644" y="2971800"/>
            <a:ext cx="2895600" cy="457200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71800" y="3470136"/>
            <a:ext cx="1538990" cy="381000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10461" y="3470136"/>
            <a:ext cx="609600" cy="381000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4514850" y="1201668"/>
            <a:ext cx="4076700" cy="1198632"/>
          </a:xfrm>
          <a:prstGeom prst="wedgeRoundRectCallout">
            <a:avLst>
              <a:gd name="adj1" fmla="val -16818"/>
              <a:gd name="adj2" fmla="val 96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Implementations are correct, not just abstract protocols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828800" y="4183517"/>
            <a:ext cx="4076700" cy="765758"/>
          </a:xfrm>
          <a:prstGeom prst="wedgeRoundRectCallout">
            <a:avLst>
              <a:gd name="adj1" fmla="val -3574"/>
              <a:gd name="adj2" fmla="val -897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Proofs are machine-checked</a:t>
            </a:r>
            <a:endParaRPr lang="en-US" sz="2400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1398965" y="4260435"/>
            <a:ext cx="6451419" cy="951782"/>
          </a:xfrm>
          <a:prstGeom prst="wedgeRoundRectCallout">
            <a:avLst>
              <a:gd name="adj1" fmla="val 26477"/>
              <a:gd name="adj2" fmla="val -915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System will make progress given sufficient time,</a:t>
            </a:r>
          </a:p>
          <a:p>
            <a:pPr algn="ctr"/>
            <a:r>
              <a:rPr lang="en-US" sz="2400" dirty="0" smtClean="0"/>
              <a:t>e.g., it cannot deadlock or </a:t>
            </a:r>
            <a:r>
              <a:rPr lang="en-US" sz="2400" dirty="0" err="1" smtClean="0"/>
              <a:t>livelock</a:t>
            </a:r>
            <a:endParaRPr lang="en-US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602486" y="2920091"/>
            <a:ext cx="6451419" cy="1086417"/>
          </a:xfrm>
          <a:prstGeom prst="wedgeRoundRectCallout">
            <a:avLst>
              <a:gd name="adj1" fmla="val 5790"/>
              <a:gd name="adj2" fmla="val 86068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First mechanical proof of liveness of a non-trivial distributed protocol, let alone an implementation</a:t>
            </a:r>
            <a:endParaRPr lang="en-US" sz="2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104900" y="3948791"/>
            <a:ext cx="6934200" cy="1477284"/>
            <a:chOff x="1143000" y="4605653"/>
            <a:chExt cx="6934200" cy="1477284"/>
          </a:xfrm>
        </p:grpSpPr>
        <p:sp>
          <p:nvSpPr>
            <p:cNvPr id="3" name="Rounded Rectangle 2"/>
            <p:cNvSpPr/>
            <p:nvPr/>
          </p:nvSpPr>
          <p:spPr>
            <a:xfrm>
              <a:off x="1143000" y="4605653"/>
              <a:ext cx="6934200" cy="147728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400" dirty="0" smtClean="0"/>
                <a:t>Proof is subject to assumptions, not absolute</a:t>
              </a:r>
              <a:endParaRPr lang="en-US" sz="2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52295" y="5245796"/>
              <a:ext cx="6115611" cy="564880"/>
              <a:chOff x="1516054" y="5245796"/>
              <a:chExt cx="6115611" cy="56488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1819" y="5252493"/>
                <a:ext cx="830472" cy="55148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2595" y="5255436"/>
                <a:ext cx="820828" cy="545600"/>
              </a:xfrm>
              <a:prstGeom prst="rect">
                <a:avLst/>
              </a:prstGeom>
            </p:spPr>
          </p:pic>
          <p:pic>
            <p:nvPicPr>
              <p:cNvPr id="1026" name="Picture 2" descr="Program safely. With Dafny.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3696" y="5266220"/>
                <a:ext cx="631033" cy="5240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://cdn.filipekberg.se/fekberg-blog/wp-content/uploads/2013/01/dotnet-logo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5002" y="5272104"/>
                <a:ext cx="512264" cy="512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7539" y="5295742"/>
                <a:ext cx="424126" cy="46498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2564" y="5245796"/>
                <a:ext cx="1129758" cy="564880"/>
              </a:xfrm>
              <a:prstGeom prst="rect">
                <a:avLst/>
              </a:prstGeom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1516054" y="5246118"/>
                <a:ext cx="625492" cy="564236"/>
                <a:chOff x="1516054" y="5224661"/>
                <a:chExt cx="625492" cy="564236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1551926" y="5224661"/>
                  <a:ext cx="553748" cy="564236"/>
                  <a:chOff x="3657600" y="1858020"/>
                  <a:chExt cx="2076680" cy="2028974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3657600" y="1944436"/>
                    <a:ext cx="2076680" cy="1889235"/>
                    <a:chOff x="2109271" y="1659274"/>
                    <a:chExt cx="2076680" cy="1889235"/>
                  </a:xfrm>
                </p:grpSpPr>
                <p:sp>
                  <p:nvSpPr>
                    <p:cNvPr id="31" name="Oval 30"/>
                    <p:cNvSpPr/>
                    <p:nvPr/>
                  </p:nvSpPr>
                  <p:spPr>
                    <a:xfrm>
                      <a:off x="2109271" y="2236736"/>
                      <a:ext cx="533400" cy="5334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>
                    <a:xfrm>
                      <a:off x="3652551" y="2236736"/>
                      <a:ext cx="533400" cy="5334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2427842" y="3015109"/>
                      <a:ext cx="533400" cy="5334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2798145" y="1659274"/>
                      <a:ext cx="533400" cy="5334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3352800" y="2982016"/>
                      <a:ext cx="533400" cy="5334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4270274" y="1858020"/>
                    <a:ext cx="1240455" cy="2028974"/>
                    <a:chOff x="2721945" y="1572858"/>
                    <a:chExt cx="1240455" cy="2028974"/>
                  </a:xfrm>
                </p:grpSpPr>
                <p:sp>
                  <p:nvSpPr>
                    <p:cNvPr id="29" name="Donut 28"/>
                    <p:cNvSpPr/>
                    <p:nvPr/>
                  </p:nvSpPr>
                  <p:spPr>
                    <a:xfrm>
                      <a:off x="2721945" y="1572858"/>
                      <a:ext cx="685800" cy="706232"/>
                    </a:xfrm>
                    <a:prstGeom prst="donut">
                      <a:avLst>
                        <a:gd name="adj" fmla="val 789"/>
                      </a:avLst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" name="Donut 29"/>
                    <p:cNvSpPr/>
                    <p:nvPr/>
                  </p:nvSpPr>
                  <p:spPr>
                    <a:xfrm>
                      <a:off x="3276600" y="2895600"/>
                      <a:ext cx="685800" cy="706232"/>
                    </a:xfrm>
                    <a:prstGeom prst="donut">
                      <a:avLst>
                        <a:gd name="adj" fmla="val 789"/>
                      </a:avLst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3924300" y="2399721"/>
                    <a:ext cx="1354695" cy="1167250"/>
                    <a:chOff x="2375971" y="2114559"/>
                    <a:chExt cx="1354695" cy="1167250"/>
                  </a:xfrm>
                </p:grpSpPr>
                <p:cxnSp>
                  <p:nvCxnSpPr>
                    <p:cNvPr id="23" name="Straight Arrow Connector 22"/>
                    <p:cNvCxnSpPr>
                      <a:stCxn id="31" idx="7"/>
                      <a:endCxn id="34" idx="3"/>
                    </p:cNvCxnSpPr>
                    <p:nvPr/>
                  </p:nvCxnSpPr>
                  <p:spPr>
                    <a:xfrm flipV="1">
                      <a:off x="2564556" y="2114559"/>
                      <a:ext cx="311704" cy="200292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3">
                          <a:lumMod val="50000"/>
                        </a:schemeClr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Arrow Connector 23"/>
                    <p:cNvCxnSpPr>
                      <a:stCxn id="34" idx="5"/>
                      <a:endCxn id="32" idx="1"/>
                    </p:cNvCxnSpPr>
                    <p:nvPr/>
                  </p:nvCxnSpPr>
                  <p:spPr>
                    <a:xfrm>
                      <a:off x="3253430" y="2114559"/>
                      <a:ext cx="477236" cy="200292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3">
                          <a:lumMod val="50000"/>
                        </a:schemeClr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Arrow Connector 24"/>
                    <p:cNvCxnSpPr>
                      <a:stCxn id="34" idx="4"/>
                      <a:endCxn id="35" idx="0"/>
                    </p:cNvCxnSpPr>
                    <p:nvPr/>
                  </p:nvCxnSpPr>
                  <p:spPr>
                    <a:xfrm>
                      <a:off x="3064845" y="2192674"/>
                      <a:ext cx="554655" cy="789342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3">
                          <a:lumMod val="50000"/>
                        </a:schemeClr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Arrow Connector 25"/>
                    <p:cNvCxnSpPr>
                      <a:endCxn id="33" idx="7"/>
                    </p:cNvCxnSpPr>
                    <p:nvPr/>
                  </p:nvCxnSpPr>
                  <p:spPr>
                    <a:xfrm flipH="1">
                      <a:off x="2883127" y="2545790"/>
                      <a:ext cx="769424" cy="547434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3">
                          <a:lumMod val="50000"/>
                        </a:schemeClr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Arrow Connector 26"/>
                    <p:cNvCxnSpPr>
                      <a:endCxn id="33" idx="6"/>
                    </p:cNvCxnSpPr>
                    <p:nvPr/>
                  </p:nvCxnSpPr>
                  <p:spPr>
                    <a:xfrm flipH="1">
                      <a:off x="2961242" y="3239682"/>
                      <a:ext cx="355136" cy="42127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3">
                          <a:lumMod val="50000"/>
                        </a:schemeClr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Arrow Connector 27"/>
                    <p:cNvCxnSpPr>
                      <a:endCxn id="31" idx="4"/>
                    </p:cNvCxnSpPr>
                    <p:nvPr/>
                  </p:nvCxnSpPr>
                  <p:spPr>
                    <a:xfrm flipH="1" flipV="1">
                      <a:off x="2375971" y="2770136"/>
                      <a:ext cx="178419" cy="262275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3">
                          <a:lumMod val="50000"/>
                        </a:schemeClr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7" name="TextBox 36"/>
                <p:cNvSpPr txBox="1"/>
                <p:nvPr/>
              </p:nvSpPr>
              <p:spPr>
                <a:xfrm>
                  <a:off x="1516054" y="5322113"/>
                  <a:ext cx="625492" cy="369332"/>
                </a:xfrm>
                <a:prstGeom prst="rect">
                  <a:avLst/>
                </a:prstGeom>
                <a:solidFill>
                  <a:srgbClr val="00B050">
                    <a:alpha val="30000"/>
                  </a:srgb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Spec</a:t>
                  </a:r>
                </a:p>
              </p:txBody>
            </p:sp>
          </p:grpSp>
        </p:grpSp>
      </p:grp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IronFleet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" grpId="0" animBg="1"/>
      <p:bldP spid="2" grpId="1" animBg="1"/>
      <p:bldP spid="11" grpId="0" animBg="1"/>
      <p:bldP spid="11" grpId="1" animBg="1"/>
      <p:bldP spid="40" grpId="0" animBg="1"/>
      <p:bldP spid="40" grpId="1" animBg="1"/>
      <p:bldP spid="12" grpId="0" animBg="1"/>
      <p:bldP spid="1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more in the paper!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Invariant quantifier hiding</a:t>
            </a:r>
          </a:p>
          <a:p>
            <a:r>
              <a:rPr lang="en-US" dirty="0" smtClean="0"/>
              <a:t>Embedding temporal logic in </a:t>
            </a:r>
            <a:r>
              <a:rPr lang="en-US" dirty="0" err="1" smtClean="0"/>
              <a:t>Dafny</a:t>
            </a:r>
            <a:endParaRPr lang="en-US" dirty="0" smtClean="0"/>
          </a:p>
          <a:p>
            <a:r>
              <a:rPr lang="en-US" dirty="0"/>
              <a:t>Reasoning about time</a:t>
            </a:r>
          </a:p>
          <a:p>
            <a:r>
              <a:rPr lang="en-US" dirty="0" smtClean="0"/>
              <a:t>Strategies for writing imperative code</a:t>
            </a:r>
          </a:p>
          <a:p>
            <a:r>
              <a:rPr lang="en-US" dirty="0" smtClean="0"/>
              <a:t>Tool improvements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201"/>
          <p:cNvSpPr/>
          <p:nvPr/>
        </p:nvSpPr>
        <p:spPr>
          <a:xfrm>
            <a:off x="760171" y="5159678"/>
            <a:ext cx="3751223" cy="479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Related work</a:t>
            </a:r>
            <a:endParaRPr lang="en-US" sz="2400" dirty="0"/>
          </a:p>
        </p:txBody>
      </p:sp>
      <p:sp>
        <p:nvSpPr>
          <p:cNvPr id="203" name="Rectangle 202"/>
          <p:cNvSpPr/>
          <p:nvPr/>
        </p:nvSpPr>
        <p:spPr>
          <a:xfrm>
            <a:off x="4511394" y="5159678"/>
            <a:ext cx="3794406" cy="479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Conclusions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0172" y="1661346"/>
            <a:ext cx="7543800" cy="38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0172" y="2058988"/>
            <a:ext cx="7543800" cy="190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Methodology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838026" y="3960938"/>
            <a:ext cx="5465946" cy="1191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Evaluation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829933" y="2531581"/>
            <a:ext cx="7290678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Methodology overview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2897200"/>
            <a:ext cx="2285523" cy="9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Two-level refinement</a:t>
            </a:r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1341073" y="3188099"/>
            <a:ext cx="1371600" cy="609599"/>
            <a:chOff x="730130" y="1385644"/>
            <a:chExt cx="7880470" cy="3682910"/>
          </a:xfrm>
        </p:grpSpPr>
        <p:grpSp>
          <p:nvGrpSpPr>
            <p:cNvPr id="16" name="Group 15"/>
            <p:cNvGrpSpPr/>
            <p:nvPr/>
          </p:nvGrpSpPr>
          <p:grpSpPr>
            <a:xfrm>
              <a:off x="730130" y="4049748"/>
              <a:ext cx="998933" cy="1018806"/>
              <a:chOff x="3680750" y="1246374"/>
              <a:chExt cx="1773803" cy="180909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680750" y="2003104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057160" y="1971738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862774" y="2658073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298461" y="1314595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999795" y="2626356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nut 21"/>
              <p:cNvSpPr/>
              <p:nvPr/>
            </p:nvSpPr>
            <p:spPr>
              <a:xfrm>
                <a:off x="4235942" y="1246374"/>
                <a:ext cx="510934" cy="526156"/>
              </a:xfrm>
              <a:prstGeom prst="donut">
                <a:avLst>
                  <a:gd name="adj" fmla="val 789"/>
                </a:avLst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Straight Arrow Connector 22"/>
              <p:cNvCxnSpPr>
                <a:stCxn id="17" idx="7"/>
                <a:endCxn id="20" idx="3"/>
              </p:cNvCxnSpPr>
              <p:nvPr/>
            </p:nvCxnSpPr>
            <p:spPr>
              <a:xfrm flipV="1">
                <a:off x="4019946" y="1653791"/>
                <a:ext cx="336712" cy="407510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4" name="Straight Arrow Connector 23"/>
              <p:cNvCxnSpPr>
                <a:stCxn id="20" idx="5"/>
                <a:endCxn id="18" idx="1"/>
              </p:cNvCxnSpPr>
              <p:nvPr/>
            </p:nvCxnSpPr>
            <p:spPr>
              <a:xfrm>
                <a:off x="4637657" y="1653791"/>
                <a:ext cx="477700" cy="376144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5" name="Straight Arrow Connector 24"/>
              <p:cNvCxnSpPr>
                <a:stCxn id="20" idx="4"/>
                <a:endCxn id="34" idx="0"/>
              </p:cNvCxnSpPr>
              <p:nvPr/>
            </p:nvCxnSpPr>
            <p:spPr>
              <a:xfrm>
                <a:off x="4497158" y="1711988"/>
                <a:ext cx="137479" cy="516975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6" name="Straight Arrow Connector 25"/>
              <p:cNvCxnSpPr>
                <a:stCxn id="20" idx="4"/>
                <a:endCxn id="19" idx="7"/>
              </p:cNvCxnSpPr>
              <p:nvPr/>
            </p:nvCxnSpPr>
            <p:spPr>
              <a:xfrm flipH="1">
                <a:off x="4201970" y="1711988"/>
                <a:ext cx="295188" cy="1004282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7" name="Straight Arrow Connector 26"/>
              <p:cNvCxnSpPr>
                <a:stCxn id="34" idx="3"/>
                <a:endCxn id="19" idx="6"/>
              </p:cNvCxnSpPr>
              <p:nvPr/>
            </p:nvCxnSpPr>
            <p:spPr>
              <a:xfrm flipH="1">
                <a:off x="4260167" y="2568159"/>
                <a:ext cx="233970" cy="288611"/>
              </a:xfrm>
              <a:prstGeom prst="straightConnector1">
                <a:avLst/>
              </a:prstGeom>
              <a:ln>
                <a:headEnd type="none"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8" name="Straight Arrow Connector 27"/>
              <p:cNvCxnSpPr>
                <a:stCxn id="19" idx="1"/>
                <a:endCxn id="17" idx="4"/>
              </p:cNvCxnSpPr>
              <p:nvPr/>
            </p:nvCxnSpPr>
            <p:spPr>
              <a:xfrm flipH="1" flipV="1">
                <a:off x="3879447" y="2400497"/>
                <a:ext cx="41524" cy="315773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4960855" y="1400112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>
                <a:stCxn id="20" idx="6"/>
                <a:endCxn id="29" idx="2"/>
              </p:cNvCxnSpPr>
              <p:nvPr/>
            </p:nvCxnSpPr>
            <p:spPr>
              <a:xfrm>
                <a:off x="4695854" y="1513292"/>
                <a:ext cx="265001" cy="85517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1" name="Straight Arrow Connector 30"/>
              <p:cNvCxnSpPr>
                <a:stCxn id="29" idx="4"/>
                <a:endCxn id="18" idx="0"/>
              </p:cNvCxnSpPr>
              <p:nvPr/>
            </p:nvCxnSpPr>
            <p:spPr>
              <a:xfrm>
                <a:off x="5159552" y="1797505"/>
                <a:ext cx="96305" cy="174233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2" name="Straight Arrow Connector 31"/>
              <p:cNvCxnSpPr>
                <a:stCxn id="18" idx="4"/>
                <a:endCxn id="21" idx="0"/>
              </p:cNvCxnSpPr>
              <p:nvPr/>
            </p:nvCxnSpPr>
            <p:spPr>
              <a:xfrm flipH="1">
                <a:off x="5198492" y="2369131"/>
                <a:ext cx="57365" cy="257225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3699300" y="1433434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435940" y="2228963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/>
              <p:cNvCxnSpPr>
                <a:endCxn id="21" idx="1"/>
              </p:cNvCxnSpPr>
              <p:nvPr/>
            </p:nvCxnSpPr>
            <p:spPr>
              <a:xfrm>
                <a:off x="4826307" y="2498633"/>
                <a:ext cx="231685" cy="185920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6" name="Straight Arrow Connector 35"/>
              <p:cNvCxnSpPr>
                <a:stCxn id="20" idx="2"/>
              </p:cNvCxnSpPr>
              <p:nvPr/>
            </p:nvCxnSpPr>
            <p:spPr>
              <a:xfrm flipH="1">
                <a:off x="4058928" y="1513292"/>
                <a:ext cx="239533" cy="128845"/>
              </a:xfrm>
              <a:prstGeom prst="straightConnector1">
                <a:avLst/>
              </a:prstGeom>
              <a:ln>
                <a:headEnd type="none"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7" name="Straight Arrow Connector 36"/>
              <p:cNvCxnSpPr>
                <a:stCxn id="33" idx="4"/>
                <a:endCxn id="17" idx="0"/>
              </p:cNvCxnSpPr>
              <p:nvPr/>
            </p:nvCxnSpPr>
            <p:spPr>
              <a:xfrm flipH="1">
                <a:off x="3879447" y="1830827"/>
                <a:ext cx="18550" cy="172277"/>
              </a:xfrm>
              <a:prstGeom prst="straightConnector1">
                <a:avLst/>
              </a:prstGeom>
              <a:ln>
                <a:headEnd type="none"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8" name="Straight Arrow Connector 37"/>
              <p:cNvCxnSpPr>
                <a:endCxn id="19" idx="5"/>
              </p:cNvCxnSpPr>
              <p:nvPr/>
            </p:nvCxnSpPr>
            <p:spPr>
              <a:xfrm flipH="1">
                <a:off x="4201970" y="2871079"/>
                <a:ext cx="797825" cy="126190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</p:grpSp>
        <p:sp>
          <p:nvSpPr>
            <p:cNvPr id="39" name="Rounded Rectangle 38"/>
            <p:cNvSpPr/>
            <p:nvPr/>
          </p:nvSpPr>
          <p:spPr>
            <a:xfrm>
              <a:off x="2108112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566150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024189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82227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940266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78612" y="1385644"/>
              <a:ext cx="7820971" cy="965539"/>
              <a:chOff x="789629" y="1396661"/>
              <a:chExt cx="7820971" cy="96553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789629" y="1396661"/>
                <a:ext cx="979632" cy="957128"/>
                <a:chOff x="3657600" y="1858020"/>
                <a:chExt cx="2076680" cy="2028974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3657600" y="1944436"/>
                  <a:ext cx="2076680" cy="1889235"/>
                  <a:chOff x="2109271" y="1659274"/>
                  <a:chExt cx="2076680" cy="1889235"/>
                </a:xfrm>
              </p:grpSpPr>
              <p:sp>
                <p:nvSpPr>
                  <p:cNvPr id="73" name="Oval 72"/>
                  <p:cNvSpPr/>
                  <p:nvPr/>
                </p:nvSpPr>
                <p:spPr>
                  <a:xfrm>
                    <a:off x="2109271" y="2236736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3652551" y="2236736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2427842" y="3015109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2798145" y="1659274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3352800" y="2982016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4270274" y="1858020"/>
                  <a:ext cx="1240455" cy="2028974"/>
                  <a:chOff x="2721945" y="1572858"/>
                  <a:chExt cx="1240455" cy="2028974"/>
                </a:xfrm>
              </p:grpSpPr>
              <p:sp>
                <p:nvSpPr>
                  <p:cNvPr id="71" name="Donut 70"/>
                  <p:cNvSpPr/>
                  <p:nvPr/>
                </p:nvSpPr>
                <p:spPr>
                  <a:xfrm>
                    <a:off x="2721945" y="1572858"/>
                    <a:ext cx="685800" cy="706232"/>
                  </a:xfrm>
                  <a:prstGeom prst="donut">
                    <a:avLst>
                      <a:gd name="adj" fmla="val 789"/>
                    </a:avLst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Donut 71"/>
                  <p:cNvSpPr/>
                  <p:nvPr/>
                </p:nvSpPr>
                <p:spPr>
                  <a:xfrm>
                    <a:off x="3276600" y="2895600"/>
                    <a:ext cx="685800" cy="706232"/>
                  </a:xfrm>
                  <a:prstGeom prst="donut">
                    <a:avLst>
                      <a:gd name="adj" fmla="val 789"/>
                    </a:avLst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3924300" y="2399721"/>
                  <a:ext cx="1354695" cy="1167250"/>
                  <a:chOff x="2375971" y="2114559"/>
                  <a:chExt cx="1354695" cy="1167250"/>
                </a:xfrm>
              </p:grpSpPr>
              <p:cxnSp>
                <p:nvCxnSpPr>
                  <p:cNvPr id="65" name="Straight Arrow Connector 64"/>
                  <p:cNvCxnSpPr>
                    <a:stCxn id="73" idx="7"/>
                    <a:endCxn id="76" idx="3"/>
                  </p:cNvCxnSpPr>
                  <p:nvPr/>
                </p:nvCxnSpPr>
                <p:spPr>
                  <a:xfrm flipV="1">
                    <a:off x="2564556" y="2114559"/>
                    <a:ext cx="311704" cy="200292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Arrow Connector 65"/>
                  <p:cNvCxnSpPr>
                    <a:stCxn id="76" idx="5"/>
                    <a:endCxn id="74" idx="1"/>
                  </p:cNvCxnSpPr>
                  <p:nvPr/>
                </p:nvCxnSpPr>
                <p:spPr>
                  <a:xfrm>
                    <a:off x="3253430" y="2114559"/>
                    <a:ext cx="477236" cy="200292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Arrow Connector 66"/>
                  <p:cNvCxnSpPr>
                    <a:stCxn id="76" idx="4"/>
                    <a:endCxn id="77" idx="0"/>
                  </p:cNvCxnSpPr>
                  <p:nvPr/>
                </p:nvCxnSpPr>
                <p:spPr>
                  <a:xfrm>
                    <a:off x="3064845" y="2192674"/>
                    <a:ext cx="554655" cy="789342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>
                    <a:endCxn id="75" idx="7"/>
                  </p:cNvCxnSpPr>
                  <p:nvPr/>
                </p:nvCxnSpPr>
                <p:spPr>
                  <a:xfrm flipH="1">
                    <a:off x="2883127" y="2545790"/>
                    <a:ext cx="769424" cy="547434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>
                    <a:endCxn id="75" idx="6"/>
                  </p:cNvCxnSpPr>
                  <p:nvPr/>
                </p:nvCxnSpPr>
                <p:spPr>
                  <a:xfrm flipH="1">
                    <a:off x="2961242" y="3239682"/>
                    <a:ext cx="355136" cy="42127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>
                    <a:endCxn id="73" idx="4"/>
                  </p:cNvCxnSpPr>
                  <p:nvPr/>
                </p:nvCxnSpPr>
                <p:spPr>
                  <a:xfrm flipH="1" flipV="1">
                    <a:off x="2375971" y="2770136"/>
                    <a:ext cx="178419" cy="262275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7" name="Down Arrow 46"/>
              <p:cNvSpPr/>
              <p:nvPr/>
            </p:nvSpPr>
            <p:spPr>
              <a:xfrm rot="16200000">
                <a:off x="2638535" y="1988821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2108112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2941276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774441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4607605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5440770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6273934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7107099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7940266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Down Arrow 55"/>
              <p:cNvSpPr/>
              <p:nvPr/>
            </p:nvSpPr>
            <p:spPr>
              <a:xfrm rot="16200000">
                <a:off x="3470581" y="1988821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7" name="Down Arrow 56"/>
              <p:cNvSpPr/>
              <p:nvPr/>
            </p:nvSpPr>
            <p:spPr>
              <a:xfrm rot="16200000">
                <a:off x="4302628" y="1988821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8" name="Down Arrow 57"/>
              <p:cNvSpPr/>
              <p:nvPr/>
            </p:nvSpPr>
            <p:spPr>
              <a:xfrm rot="16200000">
                <a:off x="5134675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9" name="Down Arrow 58"/>
              <p:cNvSpPr/>
              <p:nvPr/>
            </p:nvSpPr>
            <p:spPr>
              <a:xfrm rot="16200000">
                <a:off x="5966722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0" name="Down Arrow 59"/>
              <p:cNvSpPr/>
              <p:nvPr/>
            </p:nvSpPr>
            <p:spPr>
              <a:xfrm rot="16200000">
                <a:off x="6798769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1" name="Down Arrow 60"/>
              <p:cNvSpPr/>
              <p:nvPr/>
            </p:nvSpPr>
            <p:spPr>
              <a:xfrm rot="16200000">
                <a:off x="7630820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78" name="Down Arrow 77"/>
            <p:cNvSpPr/>
            <p:nvPr/>
          </p:nvSpPr>
          <p:spPr>
            <a:xfrm rot="16200000">
              <a:off x="2953758" y="4188211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 rot="16200000">
              <a:off x="7327869" y="4188204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0" name="Down Arrow 79"/>
            <p:cNvSpPr/>
            <p:nvPr/>
          </p:nvSpPr>
          <p:spPr>
            <a:xfrm rot="16200000">
              <a:off x="5869830" y="4188211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1" name="Down Arrow 80"/>
            <p:cNvSpPr/>
            <p:nvPr/>
          </p:nvSpPr>
          <p:spPr>
            <a:xfrm rot="16200000">
              <a:off x="4411794" y="4188204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2443279" y="2362200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76444" y="2362200"/>
              <a:ext cx="624876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5359356" y="2362200"/>
              <a:ext cx="416581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775937" y="2362200"/>
              <a:ext cx="104146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275433" y="2362200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731119" y="2729178"/>
              <a:ext cx="7867215" cy="1538022"/>
              <a:chOff x="731119" y="2729178"/>
              <a:chExt cx="7867215" cy="1538022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731119" y="2729178"/>
                <a:ext cx="998933" cy="1018806"/>
                <a:chOff x="3680750" y="1246374"/>
                <a:chExt cx="1773803" cy="1809092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3680750" y="2003104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5057160" y="1971738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3862774" y="2658073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4298461" y="1314595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4999795" y="2626356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Donut 108"/>
                <p:cNvSpPr/>
                <p:nvPr/>
              </p:nvSpPr>
              <p:spPr>
                <a:xfrm>
                  <a:off x="4235942" y="1246374"/>
                  <a:ext cx="510934" cy="526156"/>
                </a:xfrm>
                <a:prstGeom prst="donut">
                  <a:avLst>
                    <a:gd name="adj" fmla="val 789"/>
                  </a:avLst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0" name="Straight Arrow Connector 109"/>
                <p:cNvCxnSpPr>
                  <a:stCxn id="104" idx="7"/>
                  <a:endCxn id="107" idx="3"/>
                </p:cNvCxnSpPr>
                <p:nvPr/>
              </p:nvCxnSpPr>
              <p:spPr>
                <a:xfrm flipV="1">
                  <a:off x="4019946" y="1653791"/>
                  <a:ext cx="336712" cy="40751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1" name="Straight Arrow Connector 110"/>
                <p:cNvCxnSpPr>
                  <a:stCxn id="107" idx="5"/>
                  <a:endCxn id="105" idx="1"/>
                </p:cNvCxnSpPr>
                <p:nvPr/>
              </p:nvCxnSpPr>
              <p:spPr>
                <a:xfrm>
                  <a:off x="4637657" y="1653791"/>
                  <a:ext cx="477700" cy="376144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Straight Arrow Connector 111"/>
                <p:cNvCxnSpPr>
                  <a:stCxn id="107" idx="4"/>
                  <a:endCxn id="121" idx="0"/>
                </p:cNvCxnSpPr>
                <p:nvPr/>
              </p:nvCxnSpPr>
              <p:spPr>
                <a:xfrm>
                  <a:off x="4497158" y="1711988"/>
                  <a:ext cx="137479" cy="51697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3" name="Straight Arrow Connector 112"/>
                <p:cNvCxnSpPr>
                  <a:stCxn id="107" idx="4"/>
                  <a:endCxn id="106" idx="7"/>
                </p:cNvCxnSpPr>
                <p:nvPr/>
              </p:nvCxnSpPr>
              <p:spPr>
                <a:xfrm flipH="1">
                  <a:off x="4201970" y="1711988"/>
                  <a:ext cx="295188" cy="1004282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4" name="Straight Arrow Connector 113"/>
                <p:cNvCxnSpPr>
                  <a:stCxn id="121" idx="3"/>
                  <a:endCxn id="106" idx="6"/>
                </p:cNvCxnSpPr>
                <p:nvPr/>
              </p:nvCxnSpPr>
              <p:spPr>
                <a:xfrm flipH="1">
                  <a:off x="4260167" y="2568159"/>
                  <a:ext cx="233970" cy="288611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5" name="Straight Arrow Connector 114"/>
                <p:cNvCxnSpPr>
                  <a:stCxn id="106" idx="1"/>
                  <a:endCxn id="104" idx="4"/>
                </p:cNvCxnSpPr>
                <p:nvPr/>
              </p:nvCxnSpPr>
              <p:spPr>
                <a:xfrm flipH="1" flipV="1">
                  <a:off x="3879447" y="2400497"/>
                  <a:ext cx="41524" cy="31577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6" name="Oval 115"/>
                <p:cNvSpPr/>
                <p:nvPr/>
              </p:nvSpPr>
              <p:spPr>
                <a:xfrm>
                  <a:off x="4960855" y="1400112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Arrow Connector 116"/>
                <p:cNvCxnSpPr>
                  <a:stCxn id="107" idx="6"/>
                  <a:endCxn id="116" idx="2"/>
                </p:cNvCxnSpPr>
                <p:nvPr/>
              </p:nvCxnSpPr>
              <p:spPr>
                <a:xfrm>
                  <a:off x="4695854" y="1513292"/>
                  <a:ext cx="265001" cy="8551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8" name="Straight Arrow Connector 117"/>
                <p:cNvCxnSpPr>
                  <a:stCxn id="116" idx="4"/>
                  <a:endCxn id="105" idx="0"/>
                </p:cNvCxnSpPr>
                <p:nvPr/>
              </p:nvCxnSpPr>
              <p:spPr>
                <a:xfrm>
                  <a:off x="5159552" y="1797505"/>
                  <a:ext cx="96305" cy="17423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9" name="Straight Arrow Connector 118"/>
                <p:cNvCxnSpPr>
                  <a:stCxn id="105" idx="4"/>
                  <a:endCxn id="108" idx="0"/>
                </p:cNvCxnSpPr>
                <p:nvPr/>
              </p:nvCxnSpPr>
              <p:spPr>
                <a:xfrm flipH="1">
                  <a:off x="5198492" y="2369131"/>
                  <a:ext cx="57365" cy="25722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0" name="Oval 119"/>
                <p:cNvSpPr/>
                <p:nvPr/>
              </p:nvSpPr>
              <p:spPr>
                <a:xfrm>
                  <a:off x="3699300" y="1433434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435940" y="2228963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2" name="Straight Arrow Connector 121"/>
                <p:cNvCxnSpPr>
                  <a:endCxn id="108" idx="1"/>
                </p:cNvCxnSpPr>
                <p:nvPr/>
              </p:nvCxnSpPr>
              <p:spPr>
                <a:xfrm>
                  <a:off x="4826307" y="2498633"/>
                  <a:ext cx="231685" cy="18592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3" name="Straight Arrow Connector 122"/>
                <p:cNvCxnSpPr>
                  <a:stCxn id="107" idx="2"/>
                </p:cNvCxnSpPr>
                <p:nvPr/>
              </p:nvCxnSpPr>
              <p:spPr>
                <a:xfrm flipH="1">
                  <a:off x="4058928" y="1513292"/>
                  <a:ext cx="239533" cy="12884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4" name="Straight Arrow Connector 123"/>
                <p:cNvCxnSpPr>
                  <a:stCxn id="120" idx="4"/>
                  <a:endCxn id="104" idx="0"/>
                </p:cNvCxnSpPr>
                <p:nvPr/>
              </p:nvCxnSpPr>
              <p:spPr>
                <a:xfrm flipH="1">
                  <a:off x="3879447" y="1830827"/>
                  <a:ext cx="18550" cy="17227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5" name="Straight Arrow Connector 124"/>
                <p:cNvCxnSpPr>
                  <a:endCxn id="106" idx="5"/>
                </p:cNvCxnSpPr>
                <p:nvPr/>
              </p:nvCxnSpPr>
              <p:spPr>
                <a:xfrm flipH="1">
                  <a:off x="4201970" y="2871079"/>
                  <a:ext cx="797825" cy="12619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90" name="Rounded Rectangle 89"/>
              <p:cNvSpPr/>
              <p:nvPr/>
            </p:nvSpPr>
            <p:spPr>
              <a:xfrm>
                <a:off x="2095846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3553884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5011923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6469961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7928000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Down Arrow 94"/>
              <p:cNvSpPr/>
              <p:nvPr/>
            </p:nvSpPr>
            <p:spPr>
              <a:xfrm rot="16200000">
                <a:off x="2941492" y="2964464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6" name="Down Arrow 95"/>
              <p:cNvSpPr/>
              <p:nvPr/>
            </p:nvSpPr>
            <p:spPr>
              <a:xfrm rot="16200000">
                <a:off x="7315603" y="2964457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Down Arrow 96"/>
              <p:cNvSpPr/>
              <p:nvPr/>
            </p:nvSpPr>
            <p:spPr>
              <a:xfrm rot="16200000">
                <a:off x="5857564" y="2964464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8" name="Down Arrow 97"/>
              <p:cNvSpPr/>
              <p:nvPr/>
            </p:nvSpPr>
            <p:spPr>
              <a:xfrm rot="16200000">
                <a:off x="4399528" y="2964457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99" name="Straight Connector 98"/>
              <p:cNvCxnSpPr/>
              <p:nvPr/>
            </p:nvCxnSpPr>
            <p:spPr>
              <a:xfrm>
                <a:off x="8274673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878352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343792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6809232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Rectangle 127"/>
          <p:cNvSpPr/>
          <p:nvPr/>
        </p:nvSpPr>
        <p:spPr>
          <a:xfrm>
            <a:off x="3146419" y="2897200"/>
            <a:ext cx="2615590" cy="9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Concurrency containment</a:t>
            </a:r>
            <a:endParaRPr lang="en-US" dirty="0"/>
          </a:p>
        </p:txBody>
      </p:sp>
      <p:grpSp>
        <p:nvGrpSpPr>
          <p:cNvPr id="177" name="Group 176"/>
          <p:cNvGrpSpPr/>
          <p:nvPr/>
        </p:nvGrpSpPr>
        <p:grpSpPr>
          <a:xfrm>
            <a:off x="3692214" y="3196614"/>
            <a:ext cx="1524000" cy="579606"/>
            <a:chOff x="762000" y="1757392"/>
            <a:chExt cx="7162801" cy="1281466"/>
          </a:xfrm>
        </p:grpSpPr>
        <p:sp>
          <p:nvSpPr>
            <p:cNvPr id="129" name="Rounded Rectangle 128"/>
            <p:cNvSpPr/>
            <p:nvPr/>
          </p:nvSpPr>
          <p:spPr>
            <a:xfrm>
              <a:off x="762000" y="1757393"/>
              <a:ext cx="1618737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3258065" y="1757393"/>
              <a:ext cx="1618735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1066800" y="2511637"/>
              <a:ext cx="1597109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2884270" y="2511637"/>
              <a:ext cx="1535330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559636" y="2511637"/>
              <a:ext cx="2603164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172201" y="1757393"/>
              <a:ext cx="1752600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 flipH="1">
              <a:off x="1014283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flipH="1">
              <a:off x="1241582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flipH="1">
              <a:off x="3803481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flipH="1">
              <a:off x="5105400" y="2511637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flipH="1">
              <a:off x="5410200" y="2511637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flipH="1">
              <a:off x="3124200" y="2511637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flipH="1">
              <a:off x="1119316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flipH="1">
              <a:off x="1424115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flipH="1">
              <a:off x="1957331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flipH="1">
              <a:off x="3392724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flipH="1">
              <a:off x="3697523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flipH="1">
              <a:off x="4507119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flipH="1">
              <a:off x="6500868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 flipH="1">
              <a:off x="7057767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 flipH="1">
              <a:off x="7338883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 flipH="1">
              <a:off x="7639388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 flipH="1">
              <a:off x="1678049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 flipH="1">
              <a:off x="2169229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 flipH="1">
              <a:off x="4040424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 flipH="1">
              <a:off x="4230015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 flipH="1">
              <a:off x="6915262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 flipH="1">
              <a:off x="5884760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 flipH="1">
              <a:off x="6315327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 flipH="1">
              <a:off x="6745894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 flipH="1">
              <a:off x="4094337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 flipH="1">
              <a:off x="3675202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 flipH="1">
              <a:off x="2244391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flipH="1">
              <a:off x="4975805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flipH="1">
              <a:off x="5256921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flipH="1">
              <a:off x="5557426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flipH="1">
              <a:off x="6050634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 flipH="1">
              <a:off x="3888749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 flipH="1">
              <a:off x="6632255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flipH="1">
              <a:off x="3386860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flipH="1">
              <a:off x="1918997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 flipH="1">
              <a:off x="3547697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flipH="1">
              <a:off x="6730006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flipH="1">
              <a:off x="1678911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flipH="1">
              <a:off x="1435027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 flipH="1">
              <a:off x="3255176" y="2511636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 flipH="1">
              <a:off x="3498425" y="2511635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 flipH="1">
              <a:off x="6333782" y="1757392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Rectangle 177"/>
          <p:cNvSpPr/>
          <p:nvPr/>
        </p:nvSpPr>
        <p:spPr>
          <a:xfrm>
            <a:off x="5770333" y="2898797"/>
            <a:ext cx="2350278" cy="9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Liveness</a:t>
            </a:r>
            <a:endParaRPr lang="en-US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5847418" y="3352137"/>
            <a:ext cx="2167585" cy="203494"/>
            <a:chOff x="6228418" y="3352137"/>
            <a:chExt cx="2167585" cy="203494"/>
          </a:xfrm>
        </p:grpSpPr>
        <p:sp>
          <p:nvSpPr>
            <p:cNvPr id="179" name="Rounded Rectangle 178"/>
            <p:cNvSpPr/>
            <p:nvPr/>
          </p:nvSpPr>
          <p:spPr>
            <a:xfrm>
              <a:off x="6228418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6558335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1" name="Notched Right Arrow 180"/>
            <p:cNvSpPr/>
            <p:nvPr/>
          </p:nvSpPr>
          <p:spPr>
            <a:xfrm>
              <a:off x="6410335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6888251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3" name="Notched Right Arrow 182"/>
            <p:cNvSpPr/>
            <p:nvPr/>
          </p:nvSpPr>
          <p:spPr>
            <a:xfrm>
              <a:off x="6740252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7221251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5" name="Notched Right Arrow 184"/>
            <p:cNvSpPr/>
            <p:nvPr/>
          </p:nvSpPr>
          <p:spPr>
            <a:xfrm>
              <a:off x="7073252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7551168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7" name="Notched Right Arrow 186"/>
            <p:cNvSpPr/>
            <p:nvPr/>
          </p:nvSpPr>
          <p:spPr>
            <a:xfrm>
              <a:off x="7403168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8190653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baseline="-25000" dirty="0"/>
            </a:p>
          </p:txBody>
        </p:sp>
        <p:sp>
          <p:nvSpPr>
            <p:cNvPr id="189" name="Notched Right Arrow 188"/>
            <p:cNvSpPr/>
            <p:nvPr/>
          </p:nvSpPr>
          <p:spPr>
            <a:xfrm>
              <a:off x="7733701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Notched Right Arrow 189"/>
            <p:cNvSpPr/>
            <p:nvPr/>
          </p:nvSpPr>
          <p:spPr>
            <a:xfrm>
              <a:off x="8034328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7425408" y="3294018"/>
            <a:ext cx="2808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...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760172" y="3962400"/>
            <a:ext cx="2077854" cy="1197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Libraries</a:t>
            </a:r>
            <a:endParaRPr lang="en-US" sz="2400" dirty="0"/>
          </a:p>
        </p:txBody>
      </p:sp>
      <p:grpSp>
        <p:nvGrpSpPr>
          <p:cNvPr id="198" name="Group 197"/>
          <p:cNvGrpSpPr/>
          <p:nvPr/>
        </p:nvGrpSpPr>
        <p:grpSpPr>
          <a:xfrm>
            <a:off x="1161744" y="4420832"/>
            <a:ext cx="1341610" cy="341204"/>
            <a:chOff x="1556821" y="4397163"/>
            <a:chExt cx="6030358" cy="1347999"/>
          </a:xfrm>
        </p:grpSpPr>
        <p:sp>
          <p:nvSpPr>
            <p:cNvPr id="194" name="Rounded Rectangle 193"/>
            <p:cNvSpPr/>
            <p:nvPr/>
          </p:nvSpPr>
          <p:spPr>
            <a:xfrm>
              <a:off x="1873097" y="4397163"/>
              <a:ext cx="1525836" cy="13479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3778097" y="4397163"/>
              <a:ext cx="1525836" cy="13479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5681261" y="4397163"/>
              <a:ext cx="1525836" cy="13479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556821" y="4999038"/>
              <a:ext cx="6030358" cy="71596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99" name="Chart 198"/>
          <p:cNvGraphicFramePr>
            <a:graphicFrameLocks/>
          </p:cNvGraphicFramePr>
          <p:nvPr>
            <p:extLst/>
          </p:nvPr>
        </p:nvGraphicFramePr>
        <p:xfrm>
          <a:off x="2957809" y="4303317"/>
          <a:ext cx="2324664" cy="99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0" name="Chart 199"/>
          <p:cNvGraphicFramePr>
            <a:graphicFrameLocks/>
          </p:cNvGraphicFramePr>
          <p:nvPr>
            <p:extLst/>
          </p:nvPr>
        </p:nvGraphicFramePr>
        <p:xfrm>
          <a:off x="5175019" y="4394495"/>
          <a:ext cx="2928483" cy="89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" name="Rounded Rectangle 204"/>
          <p:cNvSpPr/>
          <p:nvPr/>
        </p:nvSpPr>
        <p:spPr>
          <a:xfrm>
            <a:off x="2710538" y="3886541"/>
            <a:ext cx="5747662" cy="1348997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641677"/>
              </p:ext>
            </p:extLst>
          </p:nvPr>
        </p:nvGraphicFramePr>
        <p:xfrm>
          <a:off x="608788" y="1066800"/>
          <a:ext cx="7924800" cy="434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counts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4888468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Libraries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92653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IronRSL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3389" y="485723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IronKV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57400" y="4326760"/>
            <a:ext cx="5062144" cy="321440"/>
            <a:chOff x="2017129" y="5149698"/>
            <a:chExt cx="5062144" cy="321440"/>
          </a:xfrm>
        </p:grpSpPr>
        <p:sp>
          <p:nvSpPr>
            <p:cNvPr id="12" name="Rounded Rectangle 11"/>
            <p:cNvSpPr/>
            <p:nvPr/>
          </p:nvSpPr>
          <p:spPr>
            <a:xfrm>
              <a:off x="2017129" y="5149698"/>
              <a:ext cx="434353" cy="321440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338244" y="5342968"/>
              <a:ext cx="440322" cy="128169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665328" y="5342968"/>
              <a:ext cx="413945" cy="128169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97416" y="2438400"/>
            <a:ext cx="5108384" cy="2180020"/>
            <a:chOff x="2095500" y="2988293"/>
            <a:chExt cx="5108384" cy="2482845"/>
          </a:xfrm>
        </p:grpSpPr>
        <p:sp>
          <p:nvSpPr>
            <p:cNvPr id="16" name="Rounded Rectangle 15"/>
            <p:cNvSpPr/>
            <p:nvPr/>
          </p:nvSpPr>
          <p:spPr>
            <a:xfrm>
              <a:off x="2095500" y="3890494"/>
              <a:ext cx="495300" cy="158064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462662" y="2988293"/>
              <a:ext cx="368903" cy="2482845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789746" y="3890494"/>
              <a:ext cx="414138" cy="1580644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609600" y="5331689"/>
            <a:ext cx="7924800" cy="768096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Few lines of spec in TCB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9600" y="5331689"/>
            <a:ext cx="7924800" cy="768096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Safety proof to code ratio is 5:1, comparable to </a:t>
            </a:r>
            <a:r>
              <a:rPr lang="en-US" sz="2400" dirty="0">
                <a:solidFill>
                  <a:schemeClr val="tx1"/>
                </a:solidFill>
              </a:rPr>
              <a:t>Ironclad (4:1) and seL4 (26:1)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8788" y="5338500"/>
            <a:ext cx="7924800" cy="768096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Including liveness, proof-to-code ratio is 8:1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97417" y="1219201"/>
            <a:ext cx="5108382" cy="2209799"/>
            <a:chOff x="3197417" y="1219201"/>
            <a:chExt cx="5108382" cy="2209799"/>
          </a:xfrm>
        </p:grpSpPr>
        <p:sp>
          <p:nvSpPr>
            <p:cNvPr id="21" name="Rounded Rectangle 20"/>
            <p:cNvSpPr/>
            <p:nvPr/>
          </p:nvSpPr>
          <p:spPr>
            <a:xfrm>
              <a:off x="5564578" y="1219201"/>
              <a:ext cx="368903" cy="1447799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890850" y="2908047"/>
              <a:ext cx="414949" cy="520953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197417" y="2908047"/>
              <a:ext cx="495299" cy="444752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IronRSL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161459"/>
              </p:ext>
            </p:extLst>
          </p:nvPr>
        </p:nvGraphicFramePr>
        <p:xfrm>
          <a:off x="914400" y="1295401"/>
          <a:ext cx="6934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914394" y="5262055"/>
            <a:ext cx="7619186" cy="769188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Reasoning about the heap is currently difficult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Each optimization requires a proof of equivalence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394" y="5262055"/>
            <a:ext cx="7619186" cy="769188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We trade some performance for strong correctness,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but no fundamental reason verified code should be slower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4394" y="5262055"/>
            <a:ext cx="7619186" cy="769188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Separating implementation from protocol allows performance improvement without disturbing proof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52800" y="2514600"/>
            <a:ext cx="3886200" cy="2362200"/>
            <a:chOff x="3352800" y="2514600"/>
            <a:chExt cx="3886200" cy="2362200"/>
          </a:xfrm>
        </p:grpSpPr>
        <p:sp>
          <p:nvSpPr>
            <p:cNvPr id="7" name="Rounded Rectangle 6"/>
            <p:cNvSpPr/>
            <p:nvPr/>
          </p:nvSpPr>
          <p:spPr>
            <a:xfrm>
              <a:off x="3352800" y="2514600"/>
              <a:ext cx="38862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Adding batching </a:t>
              </a:r>
              <a:r>
                <a:rPr lang="en-US" smtClean="0"/>
                <a:t>(~2-3 </a:t>
              </a:r>
              <a:r>
                <a:rPr lang="en-US" dirty="0" smtClean="0"/>
                <a:t>person-months) improved performance significantly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7" idx="2"/>
            </p:cNvCxnSpPr>
            <p:nvPr/>
          </p:nvCxnSpPr>
          <p:spPr>
            <a:xfrm flipH="1">
              <a:off x="3581400" y="3276600"/>
              <a:ext cx="1714500" cy="533400"/>
            </a:xfrm>
            <a:prstGeom prst="straightConnector1">
              <a:avLst/>
            </a:prstGeom>
            <a:ln w="38100">
              <a:solidFill>
                <a:srgbClr val="3B608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" idx="2"/>
            </p:cNvCxnSpPr>
            <p:nvPr/>
          </p:nvCxnSpPr>
          <p:spPr>
            <a:xfrm>
              <a:off x="5295900" y="3276600"/>
              <a:ext cx="800100" cy="1600200"/>
            </a:xfrm>
            <a:prstGeom prst="straightConnector1">
              <a:avLst/>
            </a:prstGeom>
            <a:ln w="38100">
              <a:solidFill>
                <a:srgbClr val="3B608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73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7" grpId="0" animBg="1"/>
      <p:bldP spid="17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IronKV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14451" y="5488542"/>
            <a:ext cx="5180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1750" y="5486400"/>
            <a:ext cx="47961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627378"/>
              </p:ext>
            </p:extLst>
          </p:nvPr>
        </p:nvGraphicFramePr>
        <p:xfrm>
          <a:off x="762000" y="1341438"/>
          <a:ext cx="7848600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876707" y="5887707"/>
            <a:ext cx="7619186" cy="468643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Throughput 25%-75% of </a:t>
            </a:r>
            <a:r>
              <a:rPr lang="en-US" sz="2400" dirty="0" err="1" smtClean="0">
                <a:solidFill>
                  <a:schemeClr val="tx1"/>
                </a:solidFill>
              </a:rPr>
              <a:t>Redis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0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26"/>
            <a:ext cx="8229600" cy="1143000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23" y="1143001"/>
            <a:ext cx="8079377" cy="4572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Single-system verification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B050"/>
                </a:solidFill>
              </a:rPr>
              <a:t>seL4</a:t>
            </a:r>
            <a:r>
              <a:rPr lang="en-US" sz="1800" dirty="0" smtClean="0"/>
              <a:t> microkernel </a:t>
            </a:r>
            <a:r>
              <a:rPr lang="en-US" sz="1800" dirty="0"/>
              <a:t>[Klein et al., SOSP 2009</a:t>
            </a:r>
            <a:r>
              <a:rPr lang="en-US" sz="1800" dirty="0" smtClean="0"/>
              <a:t>]</a:t>
            </a:r>
          </a:p>
          <a:p>
            <a:pPr lvl="1"/>
            <a:r>
              <a:rPr lang="en-US" sz="1800" dirty="0"/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CompCert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/>
              <a:t>C compiler [Leroy, CACM 2009]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B050"/>
                </a:solidFill>
              </a:rPr>
              <a:t>Ironclad </a:t>
            </a:r>
            <a:r>
              <a:rPr lang="en-US" sz="1800" dirty="0" smtClean="0"/>
              <a:t>end-to-end secure applications [Hawblitzel et al., OSDI 2014]</a:t>
            </a:r>
            <a:endParaRPr lang="en-US" sz="1800" dirty="0"/>
          </a:p>
          <a:p>
            <a:r>
              <a:rPr lang="en-US" sz="1800" dirty="0" smtClean="0"/>
              <a:t>Distributed-system verification</a:t>
            </a:r>
            <a:r>
              <a:rPr lang="en-US" sz="1800" dirty="0" smtClean="0">
                <a:solidFill>
                  <a:srgbClr val="C00000"/>
                </a:solidFill>
              </a:rPr>
              <a:t> (but no liveness properties)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EventML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/>
              <a:t>replicated database [</a:t>
            </a:r>
            <a:r>
              <a:rPr lang="en-US" sz="1800" dirty="0" err="1" smtClean="0"/>
              <a:t>Rahli</a:t>
            </a:r>
            <a:r>
              <a:rPr lang="en-US" sz="1800" dirty="0" smtClean="0"/>
              <a:t> et al, DSN 2014]</a:t>
            </a:r>
          </a:p>
          <a:p>
            <a:pPr lvl="2"/>
            <a:r>
              <a:rPr lang="en-US" sz="1400" dirty="0" smtClean="0"/>
              <a:t>Framework with components useful for building verified distributed systems</a:t>
            </a:r>
          </a:p>
          <a:p>
            <a:pPr lvl="2"/>
            <a:r>
              <a:rPr lang="en-US" sz="1400" dirty="0" smtClean="0"/>
              <a:t>Proof only about consensus algorithm, not state machine replication</a:t>
            </a:r>
          </a:p>
          <a:p>
            <a:pPr lvl="2"/>
            <a:r>
              <a:rPr lang="en-US" sz="1400" dirty="0" smtClean="0"/>
              <a:t>Uses only one layer of refinement, so all optimizations done by compiler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B050"/>
                </a:solidFill>
              </a:rPr>
              <a:t>Verdi</a:t>
            </a:r>
            <a:r>
              <a:rPr lang="en-US" sz="1800" dirty="0" smtClean="0"/>
              <a:t> framework and Raft implementation [Wilcox et al., PLDI 2015]</a:t>
            </a:r>
          </a:p>
          <a:p>
            <a:pPr lvl="2"/>
            <a:r>
              <a:rPr lang="en-US" sz="1400" dirty="0"/>
              <a:t>Uses interactive theorem proving to build verified distributed systems</a:t>
            </a:r>
          </a:p>
          <a:p>
            <a:pPr lvl="2"/>
            <a:r>
              <a:rPr lang="en-US" sz="1400" dirty="0" smtClean="0"/>
              <a:t>Missing </a:t>
            </a:r>
            <a:r>
              <a:rPr lang="en-US" sz="1400" dirty="0"/>
              <a:t>features like batching, state transfer, etc.</a:t>
            </a:r>
          </a:p>
          <a:p>
            <a:pPr lvl="2"/>
            <a:r>
              <a:rPr lang="en-US" sz="1400" dirty="0"/>
              <a:t>Uses </a:t>
            </a:r>
            <a:r>
              <a:rPr lang="en-US" sz="1400" i="1" dirty="0"/>
              <a:t>system transformers</a:t>
            </a:r>
            <a:r>
              <a:rPr lang="en-US" sz="1400" dirty="0"/>
              <a:t>, a cleaner approach to </a:t>
            </a:r>
            <a:r>
              <a:rPr lang="en-US" sz="1400" dirty="0" smtClean="0"/>
              <a:t>composition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" y="1371600"/>
            <a:ext cx="8153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It’s now possible to build provably correct distributed systems...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2620962"/>
            <a:ext cx="6395651" cy="960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...despite implementation complexity necessary for features and performance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1447800" y="2031205"/>
            <a:ext cx="6395651" cy="539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...including both safety and liveness properties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876300" y="3660771"/>
            <a:ext cx="7391400" cy="10668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To build on our code: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https://github.com/Microsoft/Ironclad</a:t>
            </a:r>
            <a:endParaRPr 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6300" y="4724854"/>
            <a:ext cx="7391400" cy="60914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To try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Dafny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: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http://rise4fun.com/dafny</a:t>
            </a:r>
            <a:endParaRPr 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33577" y="5480045"/>
            <a:ext cx="4076847" cy="5397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Thanks for your attention!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3867296" y="1981200"/>
            <a:ext cx="1723955" cy="1474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err="1" smtClean="0">
                <a:solidFill>
                  <a:schemeClr val="tx1"/>
                </a:solidFill>
              </a:rPr>
              <a:t>Paxos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114" descr="3d1itaj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7" y="2170856"/>
            <a:ext cx="1604963" cy="12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built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962400" y="2436706"/>
            <a:ext cx="739775" cy="552450"/>
            <a:chOff x="501650" y="3417888"/>
            <a:chExt cx="739775" cy="552450"/>
          </a:xfrm>
        </p:grpSpPr>
        <p:pic>
          <p:nvPicPr>
            <p:cNvPr id="8" name="Picture 97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50" y="3429000"/>
              <a:ext cx="690563" cy="54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873125" y="3417888"/>
              <a:ext cx="368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14501" y="2170856"/>
            <a:ext cx="731838" cy="552450"/>
            <a:chOff x="3305175" y="3417888"/>
            <a:chExt cx="731838" cy="552450"/>
          </a:xfrm>
        </p:grpSpPr>
        <p:pic>
          <p:nvPicPr>
            <p:cNvPr id="11" name="Picture 114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175" y="3429000"/>
              <a:ext cx="690563" cy="54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15"/>
            <p:cNvSpPr txBox="1">
              <a:spLocks noChangeArrowheads="1"/>
            </p:cNvSpPr>
            <p:nvPr/>
          </p:nvSpPr>
          <p:spPr bwMode="auto">
            <a:xfrm>
              <a:off x="3683000" y="3417888"/>
              <a:ext cx="354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02175" y="2856097"/>
            <a:ext cx="739775" cy="552450"/>
            <a:chOff x="6110288" y="3417888"/>
            <a:chExt cx="739775" cy="552450"/>
          </a:xfrm>
        </p:grpSpPr>
        <p:pic>
          <p:nvPicPr>
            <p:cNvPr id="13" name="Picture 131" descr="3d1itajn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288" y="3429000"/>
              <a:ext cx="690562" cy="54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32"/>
            <p:cNvSpPr txBox="1">
              <a:spLocks noChangeArrowheads="1"/>
            </p:cNvSpPr>
            <p:nvPr/>
          </p:nvSpPr>
          <p:spPr bwMode="auto">
            <a:xfrm>
              <a:off x="6481763" y="3417888"/>
              <a:ext cx="368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C</a:t>
              </a:r>
            </a:p>
          </p:txBody>
        </p:sp>
      </p:grpSp>
      <p:sp>
        <p:nvSpPr>
          <p:cNvPr id="22" name="Equal 21"/>
          <p:cNvSpPr/>
          <p:nvPr/>
        </p:nvSpPr>
        <p:spPr>
          <a:xfrm>
            <a:off x="5813424" y="2567731"/>
            <a:ext cx="585659" cy="375208"/>
          </a:xfrm>
          <a:prstGeom prst="mathEqual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0" y="2133600"/>
            <a:ext cx="2819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IronRSL</a:t>
            </a:r>
            <a:endParaRPr lang="en-US" sz="2400" dirty="0"/>
          </a:p>
          <a:p>
            <a:pPr algn="ctr"/>
            <a:r>
              <a:rPr lang="en-US" dirty="0" smtClean="0"/>
              <a:t>Replicated state library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762000" y="3787046"/>
            <a:ext cx="2819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IronKV</a:t>
            </a:r>
            <a:endParaRPr lang="en-US" sz="2400" dirty="0"/>
          </a:p>
          <a:p>
            <a:pPr algn="ctr"/>
            <a:r>
              <a:rPr lang="en-US" dirty="0" err="1" smtClean="0"/>
              <a:t>Sharded</a:t>
            </a:r>
            <a:r>
              <a:rPr lang="en-US" dirty="0" smtClean="0"/>
              <a:t> key-value store</a:t>
            </a:r>
            <a:endParaRPr lang="en-US" dirty="0"/>
          </a:p>
        </p:txBody>
      </p:sp>
      <p:sp>
        <p:nvSpPr>
          <p:cNvPr id="25" name="Pie 24"/>
          <p:cNvSpPr/>
          <p:nvPr/>
        </p:nvSpPr>
        <p:spPr>
          <a:xfrm>
            <a:off x="4299143" y="4017302"/>
            <a:ext cx="1188502" cy="1099182"/>
          </a:xfrm>
          <a:prstGeom prst="pie">
            <a:avLst>
              <a:gd name="adj1" fmla="val 0"/>
              <a:gd name="adj2" fmla="val 9179093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Pie 25"/>
          <p:cNvSpPr/>
          <p:nvPr/>
        </p:nvSpPr>
        <p:spPr>
          <a:xfrm>
            <a:off x="4334196" y="3740741"/>
            <a:ext cx="1188502" cy="1090308"/>
          </a:xfrm>
          <a:prstGeom prst="pie">
            <a:avLst>
              <a:gd name="adj1" fmla="val 13426142"/>
              <a:gd name="adj2" fmla="val 19477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Pie 26"/>
          <p:cNvSpPr/>
          <p:nvPr/>
        </p:nvSpPr>
        <p:spPr>
          <a:xfrm>
            <a:off x="4107924" y="3877138"/>
            <a:ext cx="1188502" cy="1099182"/>
          </a:xfrm>
          <a:prstGeom prst="pie">
            <a:avLst>
              <a:gd name="adj1" fmla="val 9132982"/>
              <a:gd name="adj2" fmla="val 13415129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5864825" y="4209042"/>
            <a:ext cx="585659" cy="375208"/>
          </a:xfrm>
          <a:prstGeom prst="mathEqual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932141" y="3776162"/>
            <a:ext cx="1295400" cy="1240968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-Down Arrow 34"/>
          <p:cNvSpPr/>
          <p:nvPr/>
        </p:nvSpPr>
        <p:spPr>
          <a:xfrm flipV="1">
            <a:off x="4991309" y="2562853"/>
            <a:ext cx="155079" cy="34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-Down Arrow 33"/>
          <p:cNvSpPr/>
          <p:nvPr/>
        </p:nvSpPr>
        <p:spPr>
          <a:xfrm rot="4031317" flipV="1">
            <a:off x="4653735" y="2255098"/>
            <a:ext cx="155079" cy="34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/>
          <p:cNvSpPr/>
          <p:nvPr/>
        </p:nvSpPr>
        <p:spPr>
          <a:xfrm rot="17568683">
            <a:off x="4609360" y="2788283"/>
            <a:ext cx="155079" cy="34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75" y="1656938"/>
            <a:ext cx="585150" cy="881166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000915" y="3161026"/>
            <a:ext cx="3371967" cy="86336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You can do it too!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3845718" y="3544271"/>
            <a:ext cx="3581400" cy="2177461"/>
          </a:xfrm>
          <a:prstGeom prst="wedgeRoundRectCallout">
            <a:avLst>
              <a:gd name="adj1" fmla="val -69980"/>
              <a:gd name="adj2" fmla="val -59875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Complex with many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state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log truncation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dynamic </a:t>
            </a:r>
            <a:r>
              <a:rPr lang="en-US" dirty="0">
                <a:solidFill>
                  <a:schemeClr val="tx1"/>
                </a:solidFill>
              </a:rPr>
              <a:t>view-change </a:t>
            </a:r>
            <a:r>
              <a:rPr lang="en-US" dirty="0" smtClean="0">
                <a:solidFill>
                  <a:schemeClr val="tx1"/>
                </a:solidFill>
              </a:rPr>
              <a:t>timeouts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batching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reply </a:t>
            </a:r>
            <a:r>
              <a:rPr lang="en-US" dirty="0">
                <a:solidFill>
                  <a:schemeClr val="tx1"/>
                </a:solidFill>
              </a:rPr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414041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IronFleet</a:t>
            </a:r>
            <a:r>
              <a:rPr lang="en-US" dirty="0" smtClean="0"/>
              <a:t> extends state-of-the-art verification to distributed systems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23900" y="1798771"/>
            <a:ext cx="7696200" cy="15891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IronFleet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19939" y="2453414"/>
            <a:ext cx="2348897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Libraries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923313" y="2453414"/>
            <a:ext cx="2348897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Toolset modifications</a:t>
            </a:r>
            <a:endParaRPr lang="en-US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3421626" y="2453414"/>
            <a:ext cx="2348897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Methodology</a:t>
            </a:r>
            <a:endParaRPr lang="en-US" sz="2400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2248003" y="3721355"/>
            <a:ext cx="4191000" cy="2069845"/>
          </a:xfrm>
          <a:prstGeom prst="wedgeRoundRectCallout">
            <a:avLst>
              <a:gd name="adj1" fmla="val 5445"/>
              <a:gd name="adj2" fmla="val -72328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Key contributions of our 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Two-level refinement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Concurrency control via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Always-enabled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Invariant quantifier hiding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Automated proofs of temporal logic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667000" y="4182406"/>
            <a:ext cx="3276599" cy="573774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666999" y="4756180"/>
            <a:ext cx="3543300" cy="815382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656112" y="4164671"/>
            <a:ext cx="3363688" cy="852084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656111" y="5036879"/>
            <a:ext cx="3554188" cy="528280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6210299" y="3627571"/>
            <a:ext cx="1866901" cy="474783"/>
          </a:xfrm>
          <a:prstGeom prst="wedgeRoundRectCallout">
            <a:avLst>
              <a:gd name="adj1" fmla="val -62146"/>
              <a:gd name="adj2" fmla="val 12945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Discussed in talk</a:t>
            </a:r>
            <a:endParaRPr lang="en-US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6466009" y="4444156"/>
            <a:ext cx="1992191" cy="474783"/>
          </a:xfrm>
          <a:prstGeom prst="wedgeRoundRectCallout">
            <a:avLst>
              <a:gd name="adj1" fmla="val -62146"/>
              <a:gd name="adj2" fmla="val 12945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Discussed in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32" grpId="0" animBg="1"/>
      <p:bldP spid="32" grpId="1" animBg="1"/>
      <p:bldP spid="33" grpId="0" animBg="1"/>
      <p:bldP spid="34" grpId="0" animBg="1"/>
      <p:bldP spid="2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169" y="4925454"/>
            <a:ext cx="7773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MarshallMessage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msg:Message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data: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&lt;byte&gt;)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requires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msg.Invalid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?;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ensures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ParseMessage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(data) ==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IronFleet</a:t>
            </a:r>
            <a:r>
              <a:rPr lang="en-US" dirty="0" smtClean="0"/>
              <a:t> builds on existing research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723900" y="1683290"/>
            <a:ext cx="7696200" cy="24411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Recent advances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1029" name="Group 1028"/>
          <p:cNvGrpSpPr/>
          <p:nvPr/>
        </p:nvGrpSpPr>
        <p:grpSpPr>
          <a:xfrm>
            <a:off x="1163962" y="2317989"/>
            <a:ext cx="6816077" cy="476944"/>
            <a:chOff x="1261123" y="2052337"/>
            <a:chExt cx="6816077" cy="476944"/>
          </a:xfrm>
        </p:grpSpPr>
        <p:sp>
          <p:nvSpPr>
            <p:cNvPr id="28" name="Rounded Rectangle 27"/>
            <p:cNvSpPr/>
            <p:nvPr/>
          </p:nvSpPr>
          <p:spPr>
            <a:xfrm>
              <a:off x="1261123" y="2052337"/>
              <a:ext cx="5460746" cy="4769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Single-machine system verification</a:t>
              </a:r>
              <a:endParaRPr lang="en-US" sz="2400" dirty="0"/>
            </a:p>
          </p:txBody>
        </p:sp>
        <p:pic>
          <p:nvPicPr>
            <p:cNvPr id="1030" name="Picture 6" descr="Image result for sel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872" y="2084742"/>
              <a:ext cx="1073328" cy="412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8" name="Group 1027"/>
          <p:cNvGrpSpPr/>
          <p:nvPr/>
        </p:nvGrpSpPr>
        <p:grpSpPr>
          <a:xfrm>
            <a:off x="1163962" y="2863082"/>
            <a:ext cx="6716030" cy="502521"/>
            <a:chOff x="1261123" y="2597429"/>
            <a:chExt cx="6716030" cy="502521"/>
          </a:xfrm>
        </p:grpSpPr>
        <p:sp>
          <p:nvSpPr>
            <p:cNvPr id="29" name="Rounded Rectangle 28"/>
            <p:cNvSpPr/>
            <p:nvPr/>
          </p:nvSpPr>
          <p:spPr>
            <a:xfrm>
              <a:off x="1261123" y="2610217"/>
              <a:ext cx="5460747" cy="4769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SMT solvers</a:t>
              </a:r>
            </a:p>
          </p:txBody>
        </p:sp>
        <p:pic>
          <p:nvPicPr>
            <p:cNvPr id="13" name="Picture 2" descr="Z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3920" y="2597429"/>
              <a:ext cx="873233" cy="502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7" name="Group 1026"/>
          <p:cNvGrpSpPr/>
          <p:nvPr/>
        </p:nvGrpSpPr>
        <p:grpSpPr>
          <a:xfrm>
            <a:off x="1163962" y="3433751"/>
            <a:ext cx="6540082" cy="476944"/>
            <a:chOff x="1261123" y="3168099"/>
            <a:chExt cx="6540082" cy="476944"/>
          </a:xfrm>
        </p:grpSpPr>
        <p:sp>
          <p:nvSpPr>
            <p:cNvPr id="27" name="Rounded Rectangle 26"/>
            <p:cNvSpPr/>
            <p:nvPr/>
          </p:nvSpPr>
          <p:spPr>
            <a:xfrm>
              <a:off x="1261123" y="3168099"/>
              <a:ext cx="5460747" cy="4769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IDEs for automated software verification</a:t>
              </a:r>
              <a:endParaRPr lang="en-US" sz="2400" dirty="0"/>
            </a:p>
          </p:txBody>
        </p:sp>
        <p:pic>
          <p:nvPicPr>
            <p:cNvPr id="18" name="Picture 4" descr="Program safely. With Dafny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67" y="3190102"/>
              <a:ext cx="521338" cy="432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ounded Rectangle 30"/>
          <p:cNvSpPr/>
          <p:nvPr/>
        </p:nvSpPr>
        <p:spPr>
          <a:xfrm>
            <a:off x="552450" y="4267200"/>
            <a:ext cx="8039100" cy="1639348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Demo:  Provably correct marshalling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23900" y="4946467"/>
            <a:ext cx="2784073" cy="262986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554522" y="4940774"/>
            <a:ext cx="1398478" cy="262986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248400" y="4973820"/>
            <a:ext cx="1981200" cy="262986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170493" y="5466776"/>
            <a:ext cx="4410694" cy="262986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9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writing unit tests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having it work the first time:  priceless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http://static.oprah.com/images/201110/orig/201110-orig-joy-600x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7150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05"/>
          <p:cNvSpPr/>
          <p:nvPr/>
        </p:nvSpPr>
        <p:spPr>
          <a:xfrm>
            <a:off x="760171" y="5159678"/>
            <a:ext cx="3751223" cy="479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Related work</a:t>
            </a:r>
            <a:endParaRPr lang="en-US" sz="2400" dirty="0"/>
          </a:p>
        </p:txBody>
      </p:sp>
      <p:sp>
        <p:nvSpPr>
          <p:cNvPr id="207" name="Rectangle 206"/>
          <p:cNvSpPr/>
          <p:nvPr/>
        </p:nvSpPr>
        <p:spPr>
          <a:xfrm>
            <a:off x="4511394" y="5159678"/>
            <a:ext cx="3794406" cy="479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Conclusions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Lorch, Microsoft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IronFleet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0172" y="1661346"/>
            <a:ext cx="7543800" cy="38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0172" y="2058988"/>
            <a:ext cx="7543800" cy="190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Methodology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838026" y="3960938"/>
            <a:ext cx="5465946" cy="1191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Evaluation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829933" y="2531581"/>
            <a:ext cx="7290678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Methodology overview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2897200"/>
            <a:ext cx="2285523" cy="9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Two-level refinement</a:t>
            </a:r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1341073" y="3188099"/>
            <a:ext cx="1371600" cy="609599"/>
            <a:chOff x="730130" y="1385644"/>
            <a:chExt cx="7880470" cy="3682910"/>
          </a:xfrm>
        </p:grpSpPr>
        <p:grpSp>
          <p:nvGrpSpPr>
            <p:cNvPr id="16" name="Group 15"/>
            <p:cNvGrpSpPr/>
            <p:nvPr/>
          </p:nvGrpSpPr>
          <p:grpSpPr>
            <a:xfrm>
              <a:off x="730130" y="4049748"/>
              <a:ext cx="998933" cy="1018806"/>
              <a:chOff x="3680750" y="1246374"/>
              <a:chExt cx="1773803" cy="180909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680750" y="2003104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057160" y="1971738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862774" y="2658073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298461" y="1314595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999795" y="2626356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nut 21"/>
              <p:cNvSpPr/>
              <p:nvPr/>
            </p:nvSpPr>
            <p:spPr>
              <a:xfrm>
                <a:off x="4235942" y="1246374"/>
                <a:ext cx="510934" cy="526156"/>
              </a:xfrm>
              <a:prstGeom prst="donut">
                <a:avLst>
                  <a:gd name="adj" fmla="val 789"/>
                </a:avLst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Straight Arrow Connector 22"/>
              <p:cNvCxnSpPr>
                <a:stCxn id="17" idx="7"/>
                <a:endCxn id="20" idx="3"/>
              </p:cNvCxnSpPr>
              <p:nvPr/>
            </p:nvCxnSpPr>
            <p:spPr>
              <a:xfrm flipV="1">
                <a:off x="4019946" y="1653791"/>
                <a:ext cx="336712" cy="407510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4" name="Straight Arrow Connector 23"/>
              <p:cNvCxnSpPr>
                <a:stCxn id="20" idx="5"/>
                <a:endCxn id="18" idx="1"/>
              </p:cNvCxnSpPr>
              <p:nvPr/>
            </p:nvCxnSpPr>
            <p:spPr>
              <a:xfrm>
                <a:off x="4637657" y="1653791"/>
                <a:ext cx="477700" cy="376144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5" name="Straight Arrow Connector 24"/>
              <p:cNvCxnSpPr>
                <a:stCxn id="20" idx="4"/>
                <a:endCxn id="34" idx="0"/>
              </p:cNvCxnSpPr>
              <p:nvPr/>
            </p:nvCxnSpPr>
            <p:spPr>
              <a:xfrm>
                <a:off x="4497158" y="1711988"/>
                <a:ext cx="137479" cy="516975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6" name="Straight Arrow Connector 25"/>
              <p:cNvCxnSpPr>
                <a:stCxn id="20" idx="4"/>
                <a:endCxn id="19" idx="7"/>
              </p:cNvCxnSpPr>
              <p:nvPr/>
            </p:nvCxnSpPr>
            <p:spPr>
              <a:xfrm flipH="1">
                <a:off x="4201970" y="1711988"/>
                <a:ext cx="295188" cy="1004282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7" name="Straight Arrow Connector 26"/>
              <p:cNvCxnSpPr>
                <a:stCxn id="34" idx="3"/>
                <a:endCxn id="19" idx="6"/>
              </p:cNvCxnSpPr>
              <p:nvPr/>
            </p:nvCxnSpPr>
            <p:spPr>
              <a:xfrm flipH="1">
                <a:off x="4260167" y="2568159"/>
                <a:ext cx="233970" cy="288611"/>
              </a:xfrm>
              <a:prstGeom prst="straightConnector1">
                <a:avLst/>
              </a:prstGeom>
              <a:ln>
                <a:headEnd type="none"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8" name="Straight Arrow Connector 27"/>
              <p:cNvCxnSpPr>
                <a:stCxn id="19" idx="1"/>
                <a:endCxn id="17" idx="4"/>
              </p:cNvCxnSpPr>
              <p:nvPr/>
            </p:nvCxnSpPr>
            <p:spPr>
              <a:xfrm flipH="1" flipV="1">
                <a:off x="3879447" y="2400497"/>
                <a:ext cx="41524" cy="315773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4960855" y="1400112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>
                <a:stCxn id="20" idx="6"/>
                <a:endCxn id="29" idx="2"/>
              </p:cNvCxnSpPr>
              <p:nvPr/>
            </p:nvCxnSpPr>
            <p:spPr>
              <a:xfrm>
                <a:off x="4695854" y="1513292"/>
                <a:ext cx="265001" cy="85517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1" name="Straight Arrow Connector 30"/>
              <p:cNvCxnSpPr>
                <a:stCxn id="29" idx="4"/>
                <a:endCxn id="18" idx="0"/>
              </p:cNvCxnSpPr>
              <p:nvPr/>
            </p:nvCxnSpPr>
            <p:spPr>
              <a:xfrm>
                <a:off x="5159552" y="1797505"/>
                <a:ext cx="96305" cy="174233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2" name="Straight Arrow Connector 31"/>
              <p:cNvCxnSpPr>
                <a:stCxn id="18" idx="4"/>
                <a:endCxn id="21" idx="0"/>
              </p:cNvCxnSpPr>
              <p:nvPr/>
            </p:nvCxnSpPr>
            <p:spPr>
              <a:xfrm flipH="1">
                <a:off x="5198492" y="2369131"/>
                <a:ext cx="57365" cy="257225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3699300" y="1433434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435940" y="2228963"/>
                <a:ext cx="397393" cy="397393"/>
              </a:xfrm>
              <a:prstGeom prst="ellipse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/>
              <p:cNvCxnSpPr>
                <a:endCxn id="21" idx="1"/>
              </p:cNvCxnSpPr>
              <p:nvPr/>
            </p:nvCxnSpPr>
            <p:spPr>
              <a:xfrm>
                <a:off x="4826307" y="2498633"/>
                <a:ext cx="231685" cy="185920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6" name="Straight Arrow Connector 35"/>
              <p:cNvCxnSpPr>
                <a:stCxn id="20" idx="2"/>
              </p:cNvCxnSpPr>
              <p:nvPr/>
            </p:nvCxnSpPr>
            <p:spPr>
              <a:xfrm flipH="1">
                <a:off x="4058928" y="1513292"/>
                <a:ext cx="239533" cy="128845"/>
              </a:xfrm>
              <a:prstGeom prst="straightConnector1">
                <a:avLst/>
              </a:prstGeom>
              <a:ln>
                <a:headEnd type="none"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7" name="Straight Arrow Connector 36"/>
              <p:cNvCxnSpPr>
                <a:stCxn id="33" idx="4"/>
                <a:endCxn id="17" idx="0"/>
              </p:cNvCxnSpPr>
              <p:nvPr/>
            </p:nvCxnSpPr>
            <p:spPr>
              <a:xfrm flipH="1">
                <a:off x="3879447" y="1830827"/>
                <a:ext cx="18550" cy="172277"/>
              </a:xfrm>
              <a:prstGeom prst="straightConnector1">
                <a:avLst/>
              </a:prstGeom>
              <a:ln>
                <a:headEnd type="none"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8" name="Straight Arrow Connector 37"/>
              <p:cNvCxnSpPr>
                <a:endCxn id="19" idx="5"/>
              </p:cNvCxnSpPr>
              <p:nvPr/>
            </p:nvCxnSpPr>
            <p:spPr>
              <a:xfrm flipH="1">
                <a:off x="4201970" y="2871079"/>
                <a:ext cx="797825" cy="126190"/>
              </a:xfrm>
              <a:prstGeom prst="straightConnector1">
                <a:avLst/>
              </a:prstGeom>
              <a:ln>
                <a:headEnd w="sm" len="sm"/>
                <a:tailEnd type="stealth" w="sm" len="sm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</p:grpSp>
        <p:sp>
          <p:nvSpPr>
            <p:cNvPr id="39" name="Rounded Rectangle 38"/>
            <p:cNvSpPr/>
            <p:nvPr/>
          </p:nvSpPr>
          <p:spPr>
            <a:xfrm>
              <a:off x="2108112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566150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024189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82227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940266" y="4267200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78612" y="1385644"/>
              <a:ext cx="7820971" cy="965539"/>
              <a:chOff x="789629" y="1396661"/>
              <a:chExt cx="7820971" cy="96553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789629" y="1396661"/>
                <a:ext cx="979632" cy="957128"/>
                <a:chOff x="3657600" y="1858020"/>
                <a:chExt cx="2076680" cy="2028974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3657600" y="1944436"/>
                  <a:ext cx="2076680" cy="1889235"/>
                  <a:chOff x="2109271" y="1659274"/>
                  <a:chExt cx="2076680" cy="1889235"/>
                </a:xfrm>
              </p:grpSpPr>
              <p:sp>
                <p:nvSpPr>
                  <p:cNvPr id="73" name="Oval 72"/>
                  <p:cNvSpPr/>
                  <p:nvPr/>
                </p:nvSpPr>
                <p:spPr>
                  <a:xfrm>
                    <a:off x="2109271" y="2236736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3652551" y="2236736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2427842" y="3015109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2798145" y="1659274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3352800" y="2982016"/>
                    <a:ext cx="533400" cy="533400"/>
                  </a:xfrm>
                  <a:prstGeom prst="ellipse">
                    <a:avLst/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4270274" y="1858020"/>
                  <a:ext cx="1240455" cy="2028974"/>
                  <a:chOff x="2721945" y="1572858"/>
                  <a:chExt cx="1240455" cy="2028974"/>
                </a:xfrm>
              </p:grpSpPr>
              <p:sp>
                <p:nvSpPr>
                  <p:cNvPr id="71" name="Donut 70"/>
                  <p:cNvSpPr/>
                  <p:nvPr/>
                </p:nvSpPr>
                <p:spPr>
                  <a:xfrm>
                    <a:off x="2721945" y="1572858"/>
                    <a:ext cx="685800" cy="706232"/>
                  </a:xfrm>
                  <a:prstGeom prst="donut">
                    <a:avLst>
                      <a:gd name="adj" fmla="val 789"/>
                    </a:avLst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Donut 71"/>
                  <p:cNvSpPr/>
                  <p:nvPr/>
                </p:nvSpPr>
                <p:spPr>
                  <a:xfrm>
                    <a:off x="3276600" y="2895600"/>
                    <a:ext cx="685800" cy="706232"/>
                  </a:xfrm>
                  <a:prstGeom prst="donut">
                    <a:avLst>
                      <a:gd name="adj" fmla="val 789"/>
                    </a:avLst>
                  </a:prstGeom>
                  <a:ln>
                    <a:headEnd w="sm" len="sm"/>
                    <a:tailEnd w="sm" len="sm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3924300" y="2399721"/>
                  <a:ext cx="1354695" cy="1167250"/>
                  <a:chOff x="2375971" y="2114559"/>
                  <a:chExt cx="1354695" cy="1167250"/>
                </a:xfrm>
              </p:grpSpPr>
              <p:cxnSp>
                <p:nvCxnSpPr>
                  <p:cNvPr id="65" name="Straight Arrow Connector 64"/>
                  <p:cNvCxnSpPr>
                    <a:stCxn id="73" idx="7"/>
                    <a:endCxn id="76" idx="3"/>
                  </p:cNvCxnSpPr>
                  <p:nvPr/>
                </p:nvCxnSpPr>
                <p:spPr>
                  <a:xfrm flipV="1">
                    <a:off x="2564556" y="2114559"/>
                    <a:ext cx="311704" cy="200292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Arrow Connector 65"/>
                  <p:cNvCxnSpPr>
                    <a:stCxn id="76" idx="5"/>
                    <a:endCxn id="74" idx="1"/>
                  </p:cNvCxnSpPr>
                  <p:nvPr/>
                </p:nvCxnSpPr>
                <p:spPr>
                  <a:xfrm>
                    <a:off x="3253430" y="2114559"/>
                    <a:ext cx="477236" cy="200292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Arrow Connector 66"/>
                  <p:cNvCxnSpPr>
                    <a:stCxn id="76" idx="4"/>
                    <a:endCxn id="77" idx="0"/>
                  </p:cNvCxnSpPr>
                  <p:nvPr/>
                </p:nvCxnSpPr>
                <p:spPr>
                  <a:xfrm>
                    <a:off x="3064845" y="2192674"/>
                    <a:ext cx="554655" cy="789342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>
                    <a:endCxn id="75" idx="7"/>
                  </p:cNvCxnSpPr>
                  <p:nvPr/>
                </p:nvCxnSpPr>
                <p:spPr>
                  <a:xfrm flipH="1">
                    <a:off x="2883127" y="2545790"/>
                    <a:ext cx="769424" cy="547434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>
                    <a:endCxn id="75" idx="6"/>
                  </p:cNvCxnSpPr>
                  <p:nvPr/>
                </p:nvCxnSpPr>
                <p:spPr>
                  <a:xfrm flipH="1">
                    <a:off x="2961242" y="3239682"/>
                    <a:ext cx="355136" cy="42127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>
                    <a:endCxn id="73" idx="4"/>
                  </p:cNvCxnSpPr>
                  <p:nvPr/>
                </p:nvCxnSpPr>
                <p:spPr>
                  <a:xfrm flipH="1" flipV="1">
                    <a:off x="2375971" y="2770136"/>
                    <a:ext cx="178419" cy="262275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headEnd w="sm" len="sm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7" name="Down Arrow 46"/>
              <p:cNvSpPr/>
              <p:nvPr/>
            </p:nvSpPr>
            <p:spPr>
              <a:xfrm rot="16200000">
                <a:off x="2638535" y="1988821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2108112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2941276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774441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4607605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5440770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6273934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7107099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7940266" y="1752600"/>
                <a:ext cx="670334" cy="6096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Down Arrow 55"/>
              <p:cNvSpPr/>
              <p:nvPr/>
            </p:nvSpPr>
            <p:spPr>
              <a:xfrm rot="16200000">
                <a:off x="3470581" y="1988821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7" name="Down Arrow 56"/>
              <p:cNvSpPr/>
              <p:nvPr/>
            </p:nvSpPr>
            <p:spPr>
              <a:xfrm rot="16200000">
                <a:off x="4302628" y="1988821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8" name="Down Arrow 57"/>
              <p:cNvSpPr/>
              <p:nvPr/>
            </p:nvSpPr>
            <p:spPr>
              <a:xfrm rot="16200000">
                <a:off x="5134675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9" name="Down Arrow 58"/>
              <p:cNvSpPr/>
              <p:nvPr/>
            </p:nvSpPr>
            <p:spPr>
              <a:xfrm rot="16200000">
                <a:off x="5966722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0" name="Down Arrow 59"/>
              <p:cNvSpPr/>
              <p:nvPr/>
            </p:nvSpPr>
            <p:spPr>
              <a:xfrm rot="16200000">
                <a:off x="6798769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1" name="Down Arrow 60"/>
              <p:cNvSpPr/>
              <p:nvPr/>
            </p:nvSpPr>
            <p:spPr>
              <a:xfrm rot="16200000">
                <a:off x="7630820" y="1988820"/>
                <a:ext cx="457200" cy="13716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78" name="Down Arrow 77"/>
            <p:cNvSpPr/>
            <p:nvPr/>
          </p:nvSpPr>
          <p:spPr>
            <a:xfrm rot="16200000">
              <a:off x="2953758" y="4188211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 rot="16200000">
              <a:off x="7327869" y="4188204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0" name="Down Arrow 79"/>
            <p:cNvSpPr/>
            <p:nvPr/>
          </p:nvSpPr>
          <p:spPr>
            <a:xfrm rot="16200000">
              <a:off x="5869830" y="4188211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1" name="Down Arrow 80"/>
            <p:cNvSpPr/>
            <p:nvPr/>
          </p:nvSpPr>
          <p:spPr>
            <a:xfrm rot="16200000">
              <a:off x="4411794" y="4188204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2443279" y="2362200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76444" y="2362200"/>
              <a:ext cx="624876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5359356" y="2362200"/>
              <a:ext cx="416581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775937" y="2362200"/>
              <a:ext cx="104146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275433" y="2362200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731119" y="2729178"/>
              <a:ext cx="7867215" cy="1538022"/>
              <a:chOff x="731119" y="2729178"/>
              <a:chExt cx="7867215" cy="1538022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731119" y="2729178"/>
                <a:ext cx="998933" cy="1018806"/>
                <a:chOff x="3680750" y="1246374"/>
                <a:chExt cx="1773803" cy="1809092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3680750" y="2003104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5057160" y="1971738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3862774" y="2658073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4298461" y="1314595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4999795" y="2626356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Donut 108"/>
                <p:cNvSpPr/>
                <p:nvPr/>
              </p:nvSpPr>
              <p:spPr>
                <a:xfrm>
                  <a:off x="4235942" y="1246374"/>
                  <a:ext cx="510934" cy="526156"/>
                </a:xfrm>
                <a:prstGeom prst="donut">
                  <a:avLst>
                    <a:gd name="adj" fmla="val 789"/>
                  </a:avLst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0" name="Straight Arrow Connector 109"/>
                <p:cNvCxnSpPr>
                  <a:stCxn id="104" idx="7"/>
                  <a:endCxn id="107" idx="3"/>
                </p:cNvCxnSpPr>
                <p:nvPr/>
              </p:nvCxnSpPr>
              <p:spPr>
                <a:xfrm flipV="1">
                  <a:off x="4019946" y="1653791"/>
                  <a:ext cx="336712" cy="40751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1" name="Straight Arrow Connector 110"/>
                <p:cNvCxnSpPr>
                  <a:stCxn id="107" idx="5"/>
                  <a:endCxn id="105" idx="1"/>
                </p:cNvCxnSpPr>
                <p:nvPr/>
              </p:nvCxnSpPr>
              <p:spPr>
                <a:xfrm>
                  <a:off x="4637657" y="1653791"/>
                  <a:ext cx="477700" cy="376144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Straight Arrow Connector 111"/>
                <p:cNvCxnSpPr>
                  <a:stCxn id="107" idx="4"/>
                  <a:endCxn id="121" idx="0"/>
                </p:cNvCxnSpPr>
                <p:nvPr/>
              </p:nvCxnSpPr>
              <p:spPr>
                <a:xfrm>
                  <a:off x="4497158" y="1711988"/>
                  <a:ext cx="137479" cy="51697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3" name="Straight Arrow Connector 112"/>
                <p:cNvCxnSpPr>
                  <a:stCxn id="107" idx="4"/>
                  <a:endCxn id="106" idx="7"/>
                </p:cNvCxnSpPr>
                <p:nvPr/>
              </p:nvCxnSpPr>
              <p:spPr>
                <a:xfrm flipH="1">
                  <a:off x="4201970" y="1711988"/>
                  <a:ext cx="295188" cy="1004282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4" name="Straight Arrow Connector 113"/>
                <p:cNvCxnSpPr>
                  <a:stCxn id="121" idx="3"/>
                  <a:endCxn id="106" idx="6"/>
                </p:cNvCxnSpPr>
                <p:nvPr/>
              </p:nvCxnSpPr>
              <p:spPr>
                <a:xfrm flipH="1">
                  <a:off x="4260167" y="2568159"/>
                  <a:ext cx="233970" cy="288611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5" name="Straight Arrow Connector 114"/>
                <p:cNvCxnSpPr>
                  <a:stCxn id="106" idx="1"/>
                  <a:endCxn id="104" idx="4"/>
                </p:cNvCxnSpPr>
                <p:nvPr/>
              </p:nvCxnSpPr>
              <p:spPr>
                <a:xfrm flipH="1" flipV="1">
                  <a:off x="3879447" y="2400497"/>
                  <a:ext cx="41524" cy="31577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6" name="Oval 115"/>
                <p:cNvSpPr/>
                <p:nvPr/>
              </p:nvSpPr>
              <p:spPr>
                <a:xfrm>
                  <a:off x="4960855" y="1400112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Arrow Connector 116"/>
                <p:cNvCxnSpPr>
                  <a:stCxn id="107" idx="6"/>
                  <a:endCxn id="116" idx="2"/>
                </p:cNvCxnSpPr>
                <p:nvPr/>
              </p:nvCxnSpPr>
              <p:spPr>
                <a:xfrm>
                  <a:off x="4695854" y="1513292"/>
                  <a:ext cx="265001" cy="8551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8" name="Straight Arrow Connector 117"/>
                <p:cNvCxnSpPr>
                  <a:stCxn id="116" idx="4"/>
                  <a:endCxn id="105" idx="0"/>
                </p:cNvCxnSpPr>
                <p:nvPr/>
              </p:nvCxnSpPr>
              <p:spPr>
                <a:xfrm>
                  <a:off x="5159552" y="1797505"/>
                  <a:ext cx="96305" cy="17423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9" name="Straight Arrow Connector 118"/>
                <p:cNvCxnSpPr>
                  <a:stCxn id="105" idx="4"/>
                  <a:endCxn id="108" idx="0"/>
                </p:cNvCxnSpPr>
                <p:nvPr/>
              </p:nvCxnSpPr>
              <p:spPr>
                <a:xfrm flipH="1">
                  <a:off x="5198492" y="2369131"/>
                  <a:ext cx="57365" cy="25722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0" name="Oval 119"/>
                <p:cNvSpPr/>
                <p:nvPr/>
              </p:nvSpPr>
              <p:spPr>
                <a:xfrm>
                  <a:off x="3699300" y="1433434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435940" y="2228963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  <a:headEnd w="sm" len="sm"/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2" name="Straight Arrow Connector 121"/>
                <p:cNvCxnSpPr>
                  <a:endCxn id="108" idx="1"/>
                </p:cNvCxnSpPr>
                <p:nvPr/>
              </p:nvCxnSpPr>
              <p:spPr>
                <a:xfrm>
                  <a:off x="4826307" y="2498633"/>
                  <a:ext cx="231685" cy="18592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3" name="Straight Arrow Connector 122"/>
                <p:cNvCxnSpPr>
                  <a:stCxn id="107" idx="2"/>
                </p:cNvCxnSpPr>
                <p:nvPr/>
              </p:nvCxnSpPr>
              <p:spPr>
                <a:xfrm flipH="1">
                  <a:off x="4058928" y="1513292"/>
                  <a:ext cx="239533" cy="12884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4" name="Straight Arrow Connector 123"/>
                <p:cNvCxnSpPr>
                  <a:stCxn id="120" idx="4"/>
                  <a:endCxn id="104" idx="0"/>
                </p:cNvCxnSpPr>
                <p:nvPr/>
              </p:nvCxnSpPr>
              <p:spPr>
                <a:xfrm flipH="1">
                  <a:off x="3879447" y="1830827"/>
                  <a:ext cx="18550" cy="17227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5" name="Straight Arrow Connector 124"/>
                <p:cNvCxnSpPr>
                  <a:endCxn id="106" idx="5"/>
                </p:cNvCxnSpPr>
                <p:nvPr/>
              </p:nvCxnSpPr>
              <p:spPr>
                <a:xfrm flipH="1">
                  <a:off x="4201970" y="2871079"/>
                  <a:ext cx="797825" cy="12619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w="sm" len="sm"/>
                  <a:tailEnd type="stealth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90" name="Rounded Rectangle 89"/>
              <p:cNvSpPr/>
              <p:nvPr/>
            </p:nvSpPr>
            <p:spPr>
              <a:xfrm>
                <a:off x="2095846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3553884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5011923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6469961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7928000" y="3043453"/>
                <a:ext cx="670334" cy="609600"/>
              </a:xfrm>
              <a:prstGeom prst="roundRect">
                <a:avLst/>
              </a:prstGeom>
              <a:ln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Down Arrow 94"/>
              <p:cNvSpPr/>
              <p:nvPr/>
            </p:nvSpPr>
            <p:spPr>
              <a:xfrm rot="16200000">
                <a:off x="2941492" y="2964464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6" name="Down Arrow 95"/>
              <p:cNvSpPr/>
              <p:nvPr/>
            </p:nvSpPr>
            <p:spPr>
              <a:xfrm rot="16200000">
                <a:off x="7315603" y="2964457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Down Arrow 96"/>
              <p:cNvSpPr/>
              <p:nvPr/>
            </p:nvSpPr>
            <p:spPr>
              <a:xfrm rot="16200000">
                <a:off x="5857564" y="2964464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8" name="Down Arrow 97"/>
              <p:cNvSpPr/>
              <p:nvPr/>
            </p:nvSpPr>
            <p:spPr>
              <a:xfrm rot="16200000">
                <a:off x="4399528" y="2964457"/>
                <a:ext cx="457200" cy="767594"/>
              </a:xfrm>
              <a:prstGeom prst="downArrow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  <a:headEnd w="sm" len="sm"/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99" name="Straight Connector 98"/>
              <p:cNvCxnSpPr/>
              <p:nvPr/>
            </p:nvCxnSpPr>
            <p:spPr>
              <a:xfrm>
                <a:off x="8274673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878352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343792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6809232" y="3621609"/>
                <a:ext cx="0" cy="6455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Rectangle 127"/>
          <p:cNvSpPr/>
          <p:nvPr/>
        </p:nvSpPr>
        <p:spPr>
          <a:xfrm>
            <a:off x="3146419" y="2897200"/>
            <a:ext cx="2615590" cy="9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Concurrency containment</a:t>
            </a:r>
            <a:endParaRPr lang="en-US" dirty="0"/>
          </a:p>
        </p:txBody>
      </p:sp>
      <p:grpSp>
        <p:nvGrpSpPr>
          <p:cNvPr id="177" name="Group 176"/>
          <p:cNvGrpSpPr/>
          <p:nvPr/>
        </p:nvGrpSpPr>
        <p:grpSpPr>
          <a:xfrm>
            <a:off x="3692214" y="3196614"/>
            <a:ext cx="1524000" cy="579606"/>
            <a:chOff x="762000" y="1757392"/>
            <a:chExt cx="7162801" cy="1281466"/>
          </a:xfrm>
        </p:grpSpPr>
        <p:sp>
          <p:nvSpPr>
            <p:cNvPr id="129" name="Rounded Rectangle 128"/>
            <p:cNvSpPr/>
            <p:nvPr/>
          </p:nvSpPr>
          <p:spPr>
            <a:xfrm>
              <a:off x="762000" y="1757393"/>
              <a:ext cx="1618737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3258065" y="1757393"/>
              <a:ext cx="1618735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1066800" y="2511637"/>
              <a:ext cx="1597109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2884270" y="2511637"/>
              <a:ext cx="1535330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559636" y="2511637"/>
              <a:ext cx="2603164" cy="527221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172201" y="1757393"/>
              <a:ext cx="1752600" cy="5272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 flipH="1">
              <a:off x="1014283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flipH="1">
              <a:off x="1241582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flipH="1">
              <a:off x="3803481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flipH="1">
              <a:off x="5105400" y="2511637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flipH="1">
              <a:off x="5410200" y="2511637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flipH="1">
              <a:off x="3124200" y="2511637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flipH="1">
              <a:off x="1119316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flipH="1">
              <a:off x="1424115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flipH="1">
              <a:off x="1957331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flipH="1">
              <a:off x="3392724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flipH="1">
              <a:off x="3697523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flipH="1">
              <a:off x="4507119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flipH="1">
              <a:off x="6500868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 flipH="1">
              <a:off x="7057767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 flipH="1">
              <a:off x="7338883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 flipH="1">
              <a:off x="7639388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 flipH="1">
              <a:off x="1678049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 flipH="1">
              <a:off x="2169229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 flipH="1">
              <a:off x="4040424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 flipH="1">
              <a:off x="4230015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 flipH="1">
              <a:off x="6915262" y="1757393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 flipH="1">
              <a:off x="5884760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 flipH="1">
              <a:off x="6315327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 flipH="1">
              <a:off x="6745894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 flipH="1">
              <a:off x="4094337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 flipH="1">
              <a:off x="3675202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 flipH="1">
              <a:off x="2244391" y="2511637"/>
              <a:ext cx="105033" cy="527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flipH="1">
              <a:off x="4975805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flipH="1">
              <a:off x="5256921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flipH="1">
              <a:off x="5557426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flipH="1">
              <a:off x="6050634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 flipH="1">
              <a:off x="3888749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 flipH="1">
              <a:off x="6632255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flipH="1">
              <a:off x="3386860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flipH="1">
              <a:off x="1918997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 flipH="1">
              <a:off x="3547697" y="1757393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flipH="1">
              <a:off x="6730006" y="1757393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flipH="1">
              <a:off x="1678911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flipH="1">
              <a:off x="1435027" y="2511637"/>
              <a:ext cx="105033" cy="527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 flipH="1">
              <a:off x="3255176" y="2511636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 flipH="1">
              <a:off x="3498425" y="2511635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 flipH="1">
              <a:off x="6333782" y="1757392"/>
              <a:ext cx="105033" cy="527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Rectangle 177"/>
          <p:cNvSpPr/>
          <p:nvPr/>
        </p:nvSpPr>
        <p:spPr>
          <a:xfrm>
            <a:off x="5770333" y="2898797"/>
            <a:ext cx="2350278" cy="9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Liveness</a:t>
            </a:r>
            <a:endParaRPr lang="en-US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5847418" y="3352137"/>
            <a:ext cx="2167585" cy="203494"/>
            <a:chOff x="6228418" y="3352137"/>
            <a:chExt cx="2167585" cy="203494"/>
          </a:xfrm>
        </p:grpSpPr>
        <p:sp>
          <p:nvSpPr>
            <p:cNvPr id="179" name="Rounded Rectangle 178"/>
            <p:cNvSpPr/>
            <p:nvPr/>
          </p:nvSpPr>
          <p:spPr>
            <a:xfrm>
              <a:off x="6228418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6558335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1" name="Notched Right Arrow 180"/>
            <p:cNvSpPr/>
            <p:nvPr/>
          </p:nvSpPr>
          <p:spPr>
            <a:xfrm>
              <a:off x="6410335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6888251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3" name="Notched Right Arrow 182"/>
            <p:cNvSpPr/>
            <p:nvPr/>
          </p:nvSpPr>
          <p:spPr>
            <a:xfrm>
              <a:off x="6740252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7221251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5" name="Notched Right Arrow 184"/>
            <p:cNvSpPr/>
            <p:nvPr/>
          </p:nvSpPr>
          <p:spPr>
            <a:xfrm>
              <a:off x="7073252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7551168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7" name="Notched Right Arrow 186"/>
            <p:cNvSpPr/>
            <p:nvPr/>
          </p:nvSpPr>
          <p:spPr>
            <a:xfrm>
              <a:off x="7403168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8190653" y="3352137"/>
              <a:ext cx="205350" cy="20349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baseline="-25000" dirty="0"/>
            </a:p>
          </p:txBody>
        </p:sp>
        <p:sp>
          <p:nvSpPr>
            <p:cNvPr id="189" name="Notched Right Arrow 188"/>
            <p:cNvSpPr/>
            <p:nvPr/>
          </p:nvSpPr>
          <p:spPr>
            <a:xfrm>
              <a:off x="7733701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Notched Right Arrow 189"/>
            <p:cNvSpPr/>
            <p:nvPr/>
          </p:nvSpPr>
          <p:spPr>
            <a:xfrm>
              <a:off x="8034328" y="3412635"/>
              <a:ext cx="148000" cy="8249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7425408" y="3294018"/>
            <a:ext cx="2808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...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760172" y="3962400"/>
            <a:ext cx="2077854" cy="1197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Libraries</a:t>
            </a:r>
            <a:endParaRPr lang="en-US" sz="2400" dirty="0"/>
          </a:p>
        </p:txBody>
      </p:sp>
      <p:grpSp>
        <p:nvGrpSpPr>
          <p:cNvPr id="198" name="Group 197"/>
          <p:cNvGrpSpPr/>
          <p:nvPr/>
        </p:nvGrpSpPr>
        <p:grpSpPr>
          <a:xfrm>
            <a:off x="1161744" y="4420832"/>
            <a:ext cx="1341610" cy="341204"/>
            <a:chOff x="1556821" y="4397163"/>
            <a:chExt cx="6030358" cy="1347999"/>
          </a:xfrm>
        </p:grpSpPr>
        <p:sp>
          <p:nvSpPr>
            <p:cNvPr id="194" name="Rounded Rectangle 193"/>
            <p:cNvSpPr/>
            <p:nvPr/>
          </p:nvSpPr>
          <p:spPr>
            <a:xfrm>
              <a:off x="1873097" y="4397163"/>
              <a:ext cx="1525836" cy="13479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3778097" y="4397163"/>
              <a:ext cx="1525836" cy="13479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5681261" y="4397163"/>
              <a:ext cx="1525836" cy="13479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556821" y="4999038"/>
              <a:ext cx="6030358" cy="71596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99" name="Chart 1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845977"/>
              </p:ext>
            </p:extLst>
          </p:nvPr>
        </p:nvGraphicFramePr>
        <p:xfrm>
          <a:off x="2957809" y="4303317"/>
          <a:ext cx="2324664" cy="99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0" name="Chart 19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323010"/>
              </p:ext>
            </p:extLst>
          </p:nvPr>
        </p:nvGraphicFramePr>
        <p:xfrm>
          <a:off x="5175019" y="4394495"/>
          <a:ext cx="2928483" cy="89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85800" y="2836381"/>
            <a:ext cx="2590800" cy="1049819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ounded Rectangle 201"/>
          <p:cNvSpPr/>
          <p:nvPr/>
        </p:nvSpPr>
        <p:spPr>
          <a:xfrm>
            <a:off x="3057290" y="2844053"/>
            <a:ext cx="2788683" cy="1049819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ounded Rectangle 202"/>
          <p:cNvSpPr/>
          <p:nvPr/>
        </p:nvSpPr>
        <p:spPr>
          <a:xfrm>
            <a:off x="5573718" y="2849484"/>
            <a:ext cx="2690505" cy="1049819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ounded Rectangle 203"/>
          <p:cNvSpPr/>
          <p:nvPr/>
        </p:nvSpPr>
        <p:spPr>
          <a:xfrm>
            <a:off x="674269" y="3914598"/>
            <a:ext cx="2273314" cy="1315733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ounded Rectangle 204"/>
          <p:cNvSpPr/>
          <p:nvPr/>
        </p:nvSpPr>
        <p:spPr>
          <a:xfrm>
            <a:off x="2717020" y="3901544"/>
            <a:ext cx="5741180" cy="1328787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44704</TotalTime>
  <Words>1780</Words>
  <Application>Microsoft Office PowerPoint</Application>
  <PresentationFormat>On-screen Show (4:3)</PresentationFormat>
  <Paragraphs>577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Courier New</vt:lpstr>
      <vt:lpstr>Times New Roman</vt:lpstr>
      <vt:lpstr>Wingdings</vt:lpstr>
      <vt:lpstr>Office Theme</vt:lpstr>
      <vt:lpstr>IronFleet: Proving Practical Distributed Systems Correct</vt:lpstr>
      <vt:lpstr>PowerPoint Presentation</vt:lpstr>
      <vt:lpstr>PowerPoint Presentation</vt:lpstr>
      <vt:lpstr>IronFleet</vt:lpstr>
      <vt:lpstr>What we built</vt:lpstr>
      <vt:lpstr>IronFleet extends state-of-the-art verification to distributed systems</vt:lpstr>
      <vt:lpstr>IronFleet builds on existing research</vt:lpstr>
      <vt:lpstr>Not writing unit tests and having it work the first time:  priceless</vt:lpstr>
      <vt:lpstr>Outline</vt:lpstr>
      <vt:lpstr>Running example:  IronRSL replicated state library</vt:lpstr>
      <vt:lpstr>Specification approach: Rule out all bugs by construction</vt:lpstr>
      <vt:lpstr>Outline</vt:lpstr>
      <vt:lpstr>Background:  Refinement</vt:lpstr>
      <vt:lpstr>Specification is a simple, logically centralized state machine</vt:lpstr>
      <vt:lpstr>Implementation</vt:lpstr>
      <vt:lpstr>Proving correctness is hard</vt:lpstr>
      <vt:lpstr>Two-level refinement</vt:lpstr>
      <vt:lpstr>Protocol layer</vt:lpstr>
      <vt:lpstr>Protocol layer</vt:lpstr>
      <vt:lpstr>Protocol layer</vt:lpstr>
      <vt:lpstr>Outline</vt:lpstr>
      <vt:lpstr>Cross-host concurrency is hard</vt:lpstr>
      <vt:lpstr>Cross-host concurrency is hard</vt:lpstr>
      <vt:lpstr>Concurrency containment strategy</vt:lpstr>
      <vt:lpstr>Why concurrency containment works</vt:lpstr>
      <vt:lpstr>Why concurrency containment works</vt:lpstr>
      <vt:lpstr>Most of the work of protocol refinement is proving invariants</vt:lpstr>
      <vt:lpstr>Outline</vt:lpstr>
      <vt:lpstr>One constructs a liveness proof by finding a chain of conditions</vt:lpstr>
      <vt:lpstr>Simplified example</vt:lpstr>
      <vt:lpstr>Some links can be proven from assumptions about the network</vt:lpstr>
      <vt:lpstr>Most links involve reasoning about host actions</vt:lpstr>
      <vt:lpstr>Lamport provides a rule for proving links</vt:lpstr>
      <vt:lpstr>Always-enabled actions</vt:lpstr>
      <vt:lpstr>Always-enabled actions allow a simpler form of Lamport’s rule</vt:lpstr>
      <vt:lpstr>To execute each action infinitely often, event handler is a simple scheduler</vt:lpstr>
      <vt:lpstr>Always-enabled actions pose a danger we’re immune to</vt:lpstr>
      <vt:lpstr>Outline</vt:lpstr>
      <vt:lpstr>We built general-purpose verified libraries</vt:lpstr>
      <vt:lpstr>Much more in the paper!</vt:lpstr>
      <vt:lpstr>Outline</vt:lpstr>
      <vt:lpstr>Line counts</vt:lpstr>
      <vt:lpstr>IronRSL performance</vt:lpstr>
      <vt:lpstr>IronKV performance</vt:lpstr>
      <vt:lpstr>Related work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Shroud:  Enabling Private Access to Large-Scale Data in the Data Center</dc:title>
  <dc:creator>Jay Lorch</dc:creator>
  <cp:lastModifiedBy>Jay Lorch</cp:lastModifiedBy>
  <cp:revision>1862</cp:revision>
  <cp:lastPrinted>2015-04-30T01:55:26Z</cp:lastPrinted>
  <dcterms:created xsi:type="dcterms:W3CDTF">2006-08-16T00:00:00Z</dcterms:created>
  <dcterms:modified xsi:type="dcterms:W3CDTF">2016-01-22T19:44:53Z</dcterms:modified>
</cp:coreProperties>
</file>