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74" r:id="rId2"/>
    <p:sldId id="393" r:id="rId3"/>
    <p:sldId id="395" r:id="rId4"/>
    <p:sldId id="394" r:id="rId5"/>
    <p:sldId id="400" r:id="rId6"/>
    <p:sldId id="396" r:id="rId7"/>
    <p:sldId id="397" r:id="rId8"/>
    <p:sldId id="398" r:id="rId9"/>
    <p:sldId id="401" r:id="rId10"/>
    <p:sldId id="402" r:id="rId11"/>
    <p:sldId id="403" r:id="rId12"/>
    <p:sldId id="404" r:id="rId13"/>
    <p:sldId id="405" r:id="rId14"/>
    <p:sldId id="412" r:id="rId15"/>
    <p:sldId id="407" r:id="rId16"/>
    <p:sldId id="376" r:id="rId17"/>
    <p:sldId id="389" r:id="rId18"/>
    <p:sldId id="392" r:id="rId19"/>
    <p:sldId id="408" r:id="rId20"/>
    <p:sldId id="409" r:id="rId21"/>
    <p:sldId id="410" r:id="rId22"/>
    <p:sldId id="388" r:id="rId23"/>
    <p:sldId id="411" r:id="rId24"/>
    <p:sldId id="37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B4D2"/>
    <a:srgbClr val="D9DADA"/>
    <a:srgbClr val="85DFFF"/>
    <a:srgbClr val="9CCBE8"/>
    <a:srgbClr val="60B4D2"/>
    <a:srgbClr val="8E8E8E"/>
    <a:srgbClr val="171717"/>
    <a:srgbClr val="19A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7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84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204E1-5F13-4597-B1F3-CE59B2E1B97A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0AB27-AE2D-4A15-B4B9-4623746AA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2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FDC08-4DED-4C66-8506-B04BD6A9B124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573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187D7-4590-4663-91F9-27BD044ECC5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053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81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46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3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25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2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7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80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8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85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5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9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CE37-27D3-4D1B-91F8-C7332F74F0DC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8BD75-6B67-4566-8A1C-54245800C1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2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12" Type="http://schemas.openxmlformats.org/officeDocument/2006/relationships/image" Target="../media/image5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gif"/><Relationship Id="rId4" Type="http://schemas.openxmlformats.org/officeDocument/2006/relationships/image" Target="../media/image23.png"/><Relationship Id="rId9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3.png"/><Relationship Id="rId7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38348" y="186372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iRidium pro</a:t>
            </a:r>
            <a:endParaRPr lang="ru-RU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416301"/>
            <a:ext cx="12192000" cy="3047999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Segoe UI" pitchFamily="34" charset="0"/>
                <a:ea typeface="Segoe UI" pitchFamily="34" charset="0"/>
                <a:cs typeface="Segoe UI" pitchFamily="34" charset="0"/>
              </a:rPr>
              <a:t>Возможности для индустриальных применений</a:t>
            </a:r>
            <a:endParaRPr lang="en-US" sz="2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en-US" sz="2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en-US" sz="2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en-US" sz="2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en-US" sz="1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SHORT, RUS, </a:t>
            </a:r>
            <a:r>
              <a:rPr lang="ru-RU" sz="1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27-04</a:t>
            </a:r>
            <a:r>
              <a:rPr lang="en-US" sz="1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-201</a:t>
            </a:r>
            <a:r>
              <a:rPr lang="ru-RU" sz="1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6</a:t>
            </a:r>
            <a:endParaRPr lang="en-US" sz="12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ru-RU" sz="2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ru-RU" sz="1800" dirty="0">
              <a:solidFill>
                <a:schemeClr val="accent3">
                  <a:lumMod val="60000"/>
                  <a:lumOff val="4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" y="0"/>
            <a:ext cx="12192000" cy="1714487"/>
          </a:xfrm>
          <a:prstGeom prst="rect">
            <a:avLst/>
          </a:prstGeom>
          <a:solidFill>
            <a:srgbClr val="19A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/>
          </a:p>
        </p:txBody>
      </p:sp>
      <p:pic>
        <p:nvPicPr>
          <p:cNvPr id="9" name="Picture 2" descr="C:\Users\User\Desktop\Презентация\лого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243" y="571481"/>
            <a:ext cx="2189256" cy="62408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38903" y="652992"/>
            <a:ext cx="10782981" cy="767594"/>
          </a:xfrm>
        </p:spPr>
        <p:txBody>
          <a:bodyPr>
            <a:noAutofit/>
          </a:bodyPr>
          <a:lstStyle/>
          <a:p>
            <a:r>
              <a:rPr lang="en-US" sz="3200" dirty="0">
                <a:latin typeface="Segoe UI" pitchFamily="34" charset="0"/>
                <a:cs typeface="Segoe UI" pitchFamily="34" charset="0"/>
              </a:rPr>
              <a:t>iRidium</a:t>
            </a:r>
            <a:r>
              <a:rPr lang="ru-RU" sz="3200" dirty="0">
                <a:latin typeface="Segoe UI" pitchFamily="34" charset="0"/>
                <a:cs typeface="Segoe UI" pitchFamily="34" charset="0"/>
              </a:rPr>
              <a:t> </a:t>
            </a:r>
            <a:r>
              <a:rPr lang="en-US" sz="3200" dirty="0">
                <a:latin typeface="Segoe UI" pitchFamily="34" charset="0"/>
                <a:cs typeface="Segoe UI" pitchFamily="34" charset="0"/>
              </a:rPr>
              <a:t>pro</a:t>
            </a:r>
            <a:r>
              <a:rPr lang="ru-RU" sz="3200" dirty="0">
                <a:latin typeface="Segoe UI" pitchFamily="34" charset="0"/>
                <a:cs typeface="Segoe UI" pitchFamily="34" charset="0"/>
              </a:rPr>
              <a:t> это</a:t>
            </a:r>
            <a:r>
              <a:rPr lang="en-US" sz="3200" dirty="0">
                <a:latin typeface="Segoe UI" pitchFamily="34" charset="0"/>
                <a:cs typeface="Segoe UI" pitchFamily="34" charset="0"/>
              </a:rPr>
              <a:t> </a:t>
            </a:r>
            <a:r>
              <a:rPr lang="en-US" sz="3200" b="1" dirty="0">
                <a:latin typeface="Segoe UI" pitchFamily="34" charset="0"/>
                <a:cs typeface="Segoe UI" pitchFamily="34" charset="0"/>
              </a:rPr>
              <a:t>IoT </a:t>
            </a:r>
            <a:r>
              <a:rPr lang="ru-RU" sz="3200" b="1" dirty="0">
                <a:latin typeface="Segoe UI" pitchFamily="34" charset="0"/>
                <a:cs typeface="Segoe UI" pitchFamily="34" charset="0"/>
              </a:rPr>
              <a:t>платформа</a:t>
            </a:r>
            <a:r>
              <a:rPr lang="ru-RU" sz="3200" dirty="0">
                <a:latin typeface="Segoe UI" pitchFamily="34" charset="0"/>
                <a:cs typeface="Segoe UI" pitchFamily="34" charset="0"/>
              </a:rPr>
              <a:t>, которая состоит из: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47767" y="1966382"/>
            <a:ext cx="5435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Протокола управления и передачи для</a:t>
            </a:r>
          </a:p>
          <a:p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IoT 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устройств</a:t>
            </a:r>
          </a:p>
          <a:p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	баз данных</a:t>
            </a:r>
          </a:p>
          <a:p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	мультимедийных данных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47767" y="3553913"/>
            <a:ext cx="5165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Набора инструментов для:</a:t>
            </a:r>
          </a:p>
          <a:p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	создания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GUI</a:t>
            </a:r>
          </a:p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создания драйверных модулей</a:t>
            </a:r>
          </a:p>
          <a:p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	автоматизации зданий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процессов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47767" y="5141443"/>
            <a:ext cx="5165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Универсального контроллера</a:t>
            </a:r>
          </a:p>
          <a:p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	автоматизации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IoT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	шлюзования протоколов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403"/>
          <a:stretch/>
        </p:blipFill>
        <p:spPr>
          <a:xfrm>
            <a:off x="1819276" y="3714627"/>
            <a:ext cx="2890154" cy="6033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687" y="5109811"/>
            <a:ext cx="2514601" cy="83963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5796643" y="1966382"/>
            <a:ext cx="0" cy="4098391"/>
          </a:xfrm>
          <a:prstGeom prst="line">
            <a:avLst/>
          </a:prstGeom>
          <a:ln>
            <a:solidFill>
              <a:srgbClr val="5FB4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225143" y="4754242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225143" y="3309163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43" r="73285"/>
          <a:stretch/>
        </p:blipFill>
        <p:spPr>
          <a:xfrm>
            <a:off x="2717346" y="2319443"/>
            <a:ext cx="1094014" cy="60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24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картинки\Фон\bg7_0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" y="1"/>
            <a:ext cx="12192001" cy="6858000"/>
          </a:xfrm>
          <a:prstGeom prst="rect">
            <a:avLst/>
          </a:prstGeom>
          <a:noFill/>
        </p:spPr>
      </p:pic>
      <p:pic>
        <p:nvPicPr>
          <p:cNvPr id="7" name="Picture 3" descr="E:\картинки\Фон\bg7_1.jpg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90741"/>
            <a:ext cx="12192000" cy="438153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2181" indent="-112181"/>
            <a:r>
              <a:rPr lang="en-US" sz="480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IoT </a:t>
            </a:r>
            <a:r>
              <a:rPr lang="ru-RU" sz="480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в промышленности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Небольшое введение</a:t>
            </a:r>
          </a:p>
        </p:txBody>
      </p:sp>
      <p:pic>
        <p:nvPicPr>
          <p:cNvPr id="8" name="Picture 5" descr="E:\iRidium\Все по сайту\Логотип\Логотип iRidium mobile Стандартный_310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1569" y="5905517"/>
            <a:ext cx="1555580" cy="441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3885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38903" y="652992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Что происходит?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30393" y="2562373"/>
            <a:ext cx="56333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Главные индустриальные тренды</a:t>
            </a:r>
          </a:p>
          <a:p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Резкий рост количества сенсоров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Удаленное взаимодействие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Автоматизация</a:t>
            </a:r>
          </a:p>
        </p:txBody>
      </p:sp>
      <p:pic>
        <p:nvPicPr>
          <p:cNvPr id="2050" name="Picture 2" descr="http://www.alternateesource.com/wp-content/uploads/2015/09/iotb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903" y="2049010"/>
            <a:ext cx="4776446" cy="3184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378877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38903" y="652992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Сохраняется тренд 2012-2014 годов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5657" y="1614195"/>
            <a:ext cx="9431694" cy="390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83161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38903" y="652992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Зачем всё это?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47756" y="2578702"/>
            <a:ext cx="52088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Основные преимущества</a:t>
            </a:r>
          </a:p>
          <a:p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Экономия ресурсов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Сокращение издержек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Повышение производительности</a:t>
            </a:r>
          </a:p>
        </p:txBody>
      </p:sp>
      <p:pic>
        <p:nvPicPr>
          <p:cNvPr id="3074" name="Picture 2" descr="Industry 4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903" y="2347368"/>
            <a:ext cx="5143500" cy="292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87020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38903" y="652992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Что сдерживает процесс в России?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8903" y="2105174"/>
            <a:ext cx="540271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Некоторые проблемы</a:t>
            </a:r>
          </a:p>
          <a:p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Дорого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Разнообразие стандартов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Мало российских технологий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Требуются специалисты высокого уровня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Проблемы безопасности коммуникаций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645729" y="1884739"/>
            <a:ext cx="0" cy="4098391"/>
          </a:xfrm>
          <a:prstGeom prst="line">
            <a:avLst/>
          </a:prstGeom>
          <a:ln>
            <a:solidFill>
              <a:srgbClr val="5FB4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967661" y="3297160"/>
            <a:ext cx="3584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iRidium 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создан для решения этих задач </a:t>
            </a:r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008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картинки\Фон\bg7_0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" y="1"/>
            <a:ext cx="12192001" cy="6858000"/>
          </a:xfrm>
          <a:prstGeom prst="rect">
            <a:avLst/>
          </a:prstGeom>
          <a:noFill/>
        </p:spPr>
      </p:pic>
      <p:pic>
        <p:nvPicPr>
          <p:cNvPr id="7" name="Picture 3" descr="E:\картинки\Фон\bg7_1.jpg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90741"/>
            <a:ext cx="12192000" cy="438153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2181" indent="-112181"/>
            <a:r>
              <a:rPr lang="ru-RU" sz="480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Применение платформы </a:t>
            </a:r>
            <a:r>
              <a:rPr lang="en-US" sz="480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iRidium	</a:t>
            </a:r>
            <a:endParaRPr lang="ru-RU" sz="4800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Для промышленных задач</a:t>
            </a:r>
          </a:p>
        </p:txBody>
      </p:sp>
      <p:pic>
        <p:nvPicPr>
          <p:cNvPr id="8" name="Picture 5" descr="E:\iRidium\Все по сайту\Логотип\Логотип iRidium mobile Стандартный_310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1569" y="5905517"/>
            <a:ext cx="1555580" cy="441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8637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883781" y="220285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Многоуровневая модель </a:t>
            </a:r>
            <a:r>
              <a:rPr lang="en-US" sz="3600" dirty="0">
                <a:latin typeface="Segoe UI" pitchFamily="34" charset="0"/>
                <a:cs typeface="Segoe UI" pitchFamily="34" charset="0"/>
              </a:rPr>
              <a:t>IoT (Cisco)</a:t>
            </a:r>
            <a:endParaRPr lang="ru-RU" sz="360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24902" y="1410355"/>
            <a:ext cx="610688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Уровни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IoT</a:t>
            </a:r>
            <a:endParaRPr lang="ru-RU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Процессы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5FB4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Приложения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Абстракция данных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Аккумуляция данных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5FB4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Локальные контроллеры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5FB4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Соединения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5FB4D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Физические устройства</a:t>
            </a:r>
          </a:p>
          <a:p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9731" y="2293309"/>
            <a:ext cx="555171" cy="3766798"/>
          </a:xfrm>
          <a:prstGeom prst="rect">
            <a:avLst/>
          </a:prstGeom>
        </p:spPr>
      </p:pic>
      <p:pic>
        <p:nvPicPr>
          <p:cNvPr id="7" name="Picture 5" descr="E:\iRidium\Все по сайту\Логотип\Логотип iRidium mobile Стандартный_310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6206" y="5545433"/>
            <a:ext cx="1555580" cy="441584"/>
          </a:xfrm>
          <a:prstGeom prst="rect">
            <a:avLst/>
          </a:prstGeom>
          <a:noFill/>
        </p:spPr>
      </p:pic>
      <p:pic>
        <p:nvPicPr>
          <p:cNvPr id="8" name="Picture 5" descr="E:\iRidium\Все по сайту\Логотип\Логотип iRidium mobile Стандартный_310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6206" y="5016465"/>
            <a:ext cx="1555580" cy="441584"/>
          </a:xfrm>
          <a:prstGeom prst="rect">
            <a:avLst/>
          </a:prstGeom>
          <a:noFill/>
        </p:spPr>
      </p:pic>
      <p:pic>
        <p:nvPicPr>
          <p:cNvPr id="9" name="Picture 5" descr="E:\iRidium\Все по сайту\Логотип\Логотип iRidium mobile Стандартный_310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6206" y="4487497"/>
            <a:ext cx="1555580" cy="441584"/>
          </a:xfrm>
          <a:prstGeom prst="rect">
            <a:avLst/>
          </a:prstGeom>
          <a:noFill/>
        </p:spPr>
      </p:pic>
      <p:pic>
        <p:nvPicPr>
          <p:cNvPr id="10" name="Picture 5" descr="E:\iRidium\Все по сайту\Логотип\Логотип iRidium mobile Стандартный_310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6206" y="2825072"/>
            <a:ext cx="1555580" cy="441584"/>
          </a:xfrm>
          <a:prstGeom prst="rect">
            <a:avLst/>
          </a:prstGeom>
          <a:noFill/>
        </p:spPr>
      </p:pic>
      <p:sp>
        <p:nvSpPr>
          <p:cNvPr id="2" name="Умножение 1"/>
          <p:cNvSpPr/>
          <p:nvPr/>
        </p:nvSpPr>
        <p:spPr>
          <a:xfrm>
            <a:off x="7884370" y="2288652"/>
            <a:ext cx="424543" cy="44903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множение 10"/>
          <p:cNvSpPr/>
          <p:nvPr/>
        </p:nvSpPr>
        <p:spPr>
          <a:xfrm>
            <a:off x="7884370" y="3354040"/>
            <a:ext cx="424543" cy="44903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множение 12"/>
          <p:cNvSpPr/>
          <p:nvPr/>
        </p:nvSpPr>
        <p:spPr>
          <a:xfrm>
            <a:off x="7884370" y="3909659"/>
            <a:ext cx="424543" cy="44903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54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883781" y="220285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Уровень Физических устройств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780" y="1852081"/>
            <a:ext cx="534556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iRidium 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может использоваться в физических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IoT 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устройствах</a:t>
            </a:r>
          </a:p>
          <a:p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Прошивки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iRidium </a:t>
            </a: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для различных чипов: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ATmega328, STN32, ESP8266 </a:t>
            </a: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и др.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Настройка через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iRidium Studio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Ведутся переговоры с несколькими производителями оборудования в России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098" name="Picture 2" descr="https://media.licdn.com/mpr/mpr/shrinknp_800_800/AAEAAQAAAAAAAASlAAAAJDZlYzg5Njg0LTk0MjgtNGNjNS05NTViLTU4Y2NiNzIxYTM5Nw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63839" y="1628774"/>
            <a:ext cx="4277499" cy="335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400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883781" y="220285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Уровень Соединений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781" y="1852081"/>
            <a:ext cx="61068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iRidium 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для коммуникаций между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IoT 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устройствами</a:t>
            </a:r>
          </a:p>
          <a:p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Протокол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iRidium </a:t>
            </a: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для взаимодействия устройств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Шифрование на уровне передачи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Независимость от среды передачи: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CAN, Ethernet, RS485 </a:t>
            </a: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и др.</a:t>
            </a:r>
          </a:p>
        </p:txBody>
      </p:sp>
      <p:pic>
        <p:nvPicPr>
          <p:cNvPr id="5122" name="Picture 2" descr="http://www.prosys.fi/img/iiot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4075" y="1348337"/>
            <a:ext cx="4054475" cy="405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842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883781" y="220285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Уровень Локальных контроллеров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781" y="1852081"/>
            <a:ext cx="61068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iRidium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 реализует подход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Edge/Fog computing </a:t>
            </a:r>
            <a:endParaRPr lang="ru-RU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iRidium Server </a:t>
            </a: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как универсальный контроллер автоматизации на объекте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iRidium Server </a:t>
            </a: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как универсальный шлюз для </a:t>
            </a:r>
            <a:r>
              <a:rPr lang="ru-RU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мультипротокольных</a:t>
            </a: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систем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170" name="Picture 2" descr="https://ian.umces.edu/imagelibrary/albums/userpics/10002/normal_ian-symbol-industrial-building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0727" y="3674015"/>
            <a:ext cx="38100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Рисунок 12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354"/>
          <a:stretch/>
        </p:blipFill>
        <p:spPr>
          <a:xfrm>
            <a:off x="10130973" y="1244121"/>
            <a:ext cx="1535789" cy="937104"/>
          </a:xfrm>
          <a:prstGeom prst="rect">
            <a:avLst/>
          </a:prstGeom>
        </p:spPr>
      </p:pic>
      <p:pic>
        <p:nvPicPr>
          <p:cNvPr id="123" name="Рисунок 1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8057" y="3398190"/>
            <a:ext cx="1366860" cy="456400"/>
          </a:xfrm>
          <a:prstGeom prst="rect">
            <a:avLst/>
          </a:prstGeom>
        </p:spPr>
      </p:pic>
      <p:pic>
        <p:nvPicPr>
          <p:cNvPr id="124" name="Picture 2" descr="http://www.prosys.fi/img/iiot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5914" r="76821" b="38346"/>
          <a:stretch/>
        </p:blipFill>
        <p:spPr bwMode="auto">
          <a:xfrm>
            <a:off x="9959067" y="4269814"/>
            <a:ext cx="939800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http://www.prosys.fi/img/iiot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60" t="67763" r="79405" b="7805"/>
          <a:stretch/>
        </p:blipFill>
        <p:spPr bwMode="auto">
          <a:xfrm>
            <a:off x="8880927" y="4569937"/>
            <a:ext cx="6096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2" descr="http://www.prosys.fi/img/iiot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5914" r="76821" b="38346"/>
          <a:stretch/>
        </p:blipFill>
        <p:spPr bwMode="auto">
          <a:xfrm>
            <a:off x="9297307" y="4534278"/>
            <a:ext cx="939800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68" name="Прямая соединительная линия 7167"/>
          <p:cNvCxnSpPr/>
          <p:nvPr/>
        </p:nvCxnSpPr>
        <p:spPr>
          <a:xfrm flipV="1">
            <a:off x="9185727" y="3886200"/>
            <a:ext cx="472623" cy="9671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1" name="Прямая соединительная линия 7170"/>
          <p:cNvCxnSpPr/>
          <p:nvPr/>
        </p:nvCxnSpPr>
        <p:spPr>
          <a:xfrm flipV="1">
            <a:off x="9658350" y="3969690"/>
            <a:ext cx="78465" cy="6690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3" name="Прямая соединительная линия 7172"/>
          <p:cNvCxnSpPr/>
          <p:nvPr/>
        </p:nvCxnSpPr>
        <p:spPr>
          <a:xfrm flipH="1" flipV="1">
            <a:off x="9878104" y="3917446"/>
            <a:ext cx="415700" cy="452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5" name="Прямая соединительная линия 7174"/>
          <p:cNvCxnSpPr/>
          <p:nvPr/>
        </p:nvCxnSpPr>
        <p:spPr>
          <a:xfrm flipV="1">
            <a:off x="9959067" y="2181225"/>
            <a:ext cx="469900" cy="1133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135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883781" y="220285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Уровень Приложений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567" y="1443866"/>
            <a:ext cx="48720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iRidium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 предоставляет набор инструментов для создания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IoT 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Приложений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GUI </a:t>
            </a: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интерфейсы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для основных операционных систем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Генерация трендов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графиков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Drag’n’drop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вместо программирования реализует 80% функций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761" y="2212522"/>
            <a:ext cx="6095996" cy="2375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89194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859286" y="270253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Совместимость </a:t>
            </a:r>
            <a:r>
              <a:rPr lang="en-US" sz="3600" dirty="0">
                <a:latin typeface="Segoe UI" pitchFamily="34" charset="0"/>
                <a:cs typeface="Segoe UI" pitchFamily="34" charset="0"/>
              </a:rPr>
              <a:t>iRidium pro</a:t>
            </a:r>
            <a:r>
              <a:rPr lang="ru-RU" sz="3600" dirty="0">
                <a:latin typeface="Segoe UI" pitchFamily="34" charset="0"/>
                <a:cs typeface="Segoe UI" pitchFamily="34" charset="0"/>
              </a:rPr>
              <a:t>: любые открытые </a:t>
            </a:r>
            <a:r>
              <a:rPr lang="en-US" sz="3600" dirty="0">
                <a:latin typeface="Segoe UI" pitchFamily="34" charset="0"/>
                <a:cs typeface="Segoe UI" pitchFamily="34" charset="0"/>
              </a:rPr>
              <a:t>API</a:t>
            </a:r>
            <a:endParaRPr lang="ru-RU" sz="3600" dirty="0"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029" y="2137681"/>
            <a:ext cx="7379497" cy="37076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058150" y="4619625"/>
            <a:ext cx="1000125" cy="542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http://blog.thingstud.io/wp-content/uploads/mqttorg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6616" y="4786017"/>
            <a:ext cx="863191" cy="21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114800" y="5162550"/>
            <a:ext cx="1000125" cy="542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AutoShape 4" descr="data:image/png;base64,iVBORw0KGgoAAAANSUhEUgAAAYEAAACDCAMAAABcOFepAAABg1BMVEX///4AgLH7uSjyjSz///8AfK8Aeq5Apz8AfrAAd6z3jCvyiyz/uif1jCz7uyj7uCUAfrTl8vdyrMqRvtbW6vL3jSQ1qED7tAD7thXB3ellqsrd7fOLiHsAhbX8uh8Afbbz+fqfydxJl76s0OHkkC7//fb4qSosqUDYki/+7s5Ppj5mozz2oirzlCztjiz1mivbsEf8ymXxuCr6synUjEjekS65lzOQnjj8z3ZUpT3+57rptyu1mDT/9uTEljL8xFD+5LOksDXOlDCNrjhGncL93J2BoDrItDCXiGyimzarmTXrtTRyojtfoMOSwtiGnzl4rDr72bv92pf91IT8x1v959T0n0+UrjfWtS6wsjMqhaBPjpWopGiwpmDAqlVJg5f4wZSKm3rci0Nnk4q6ils1iZ6Zjl/84sn2q2hnkI8RkYkooFNthY71pVz6zqykimnWoS+2pjCAiHG1iGa9i1P/jhN/mIMznGYclH6/kUKtrEzQrkoUi5V7lFv3tX+mpGOit7h92havAAAYAklEQVR4nO1diVcbR55GUrXUalpqdLUkcAudCAmQjTAGgQUYcwQbMAYbA5PYEyeeeBKvk91JZnY2u97907eOPqq6q1qI4di309/L8wut6qu++p3166qRkWEAIPqtFYhWA/7vUOcG+McBu7y1nCwVMMKvNhoBB7cLAFbWCwUtbEIrdLcbAQW3CNBfdrrf5GC9FYjBrQG0uoWwG1phI6DglgBaJc1DAER+O6DgVgD6fAIgBRsBA7cAMNIVEBAOF1oBBTcPcOK1ARZK64FHdOMAfTEBUAi2AwZuGn4iAB2iQAhuGqCRFFoBLAQrfgwAE7f2uP8PAVb8RAAysCzsXtTzjT5EYyQg4erwV0JQDXUFnYsSScfzXZRJ6s4ft0YCDq4GMDJf8mUgHO5zuxYlkvIFEkhopUJ+PQigrwbQWPc1A9Ah5YUEALTW88yJWr4b5JGuAtAXh2OmIeCYYgA2Cp7TtCCJcRWAvr8rxGUAgGOu8SicBBQMDdB4PrwWEhAAKTgOKBgWoPFqAAOahwEfB7YQpPKGBlj2dKfKEBB2B8V+MZwm8JwCiAG23Qyou12KA+0VGGHDXt8IwieAC8AHJzHXbq86FCRnO6cfv3z+oW+xAPp5MQHQbARCMCRgSMbqFPVMj+m7NgXa3GgiB/Fb5ONLxILYDJtCcBIwMCTACjum1ad6LKY/0QgvyanRiAlIw+lnSIJ/AKElRwIKhgMYYb2hbgxBf0qMARSBiINEDkqCfx4pmFYbHqwlUHd1QkFvVUNWgCYAQZlNDmAgcEiHBusOHREG3uyeIR0UcWN01p+AwBBcAQCc2PlRbRXaYSgBR6oKRWAh4haByOjUAAZKgT86PACwU9Tq+ZOzJ5CEJ9AKJDkEDGZAmw8YGBYAfFFs3dJVVegN6W9U5AZ5CQhk4AYA+qe5yOjclG1hoSaCWmjhPqf/L2MHjgMGhgIAryM51LOQA80kQT3Se7M8AUDt7ju+kAblRfUwEPhCQwGAl5GE2bejkfuzUwsLC1NT/6rHphNcAqCwJK3O766enT89d1MQxAN+8JQ0APA5R3cvHvijo4sxfU3hMxCJLKB+Xj1/c9SL6Xpz18VAEBMLYWbWXHlOhgAbyr6+JGJgFIdkq290HDfoZy4GgnBAAAAare2T+fn55ZONvl1ZAl5yCYgoz5ozAi0E1RDRQk8xA+1VV5ZIC3KjPADQP+7mCwWtpBUKhfyrDcIBeM0nIBKZjrUXRVqI+KPqG8xAz5WjCOYHuACNkzxd26Dlkysoz9zIiQZ6ZKa5Jvwtgi7RbWMldMQqIS0ZiAAHoFVy5zO1/HwDgFORCESUpabQEECHFF4ApY90HLkxIuBbZfpPCm5tD+yr9f4fhQREEpt6T8gANMYqylw83X2js65QPqh154BPQDhc6s4JuzgSqfdifEOQQFBgwBDbVdXSmzPVicq0Oy5WAQ68h+7wsQRf6cEOW/BhILHTfMwTgvpDhL//9NNP//EA4vff0b8PyPVKgtJRwMX1v2lqwkKKXB1kqzaKd8WBX1UiNQPpAfRHdzgM5O7JBkSIxdjvKvr+uC8gIJv2Yjx73T0CyoYkE0THTQYqcfOIHE/dGQN+pSXJOSEFiWk9xjmceyeHvBj7a6m0viKqci8bUckD+foZyMohGf4H/4nWTAbSkv2MdycCvrXpC2IhqPf0TY8/mnjvHv4Y8sUvLaFeAVWJc4Zx/a9aiVpXl0x6y1VrvMjjd8aAtyLuskKww/FHlV95BEAh+P6l6A1BOso5Qbr+HgFbtngaROWAVMg6FK3cEQOgEfavChVbAmVPj3kYyH01xmVA/nQqyMdBVcw7wdIT1/mutnhKVVMJFR2puCtDDFoDSkvE7lBis9n0qKHcJ54ZQKPu/Q98K1yUuGfchBmwlZ2UNhnIWIfkUPmuGPCvb4MQq6FOjJMfveATEBr7+SPvFUHW4BNgXLtrAmr2gLcN8YFtBqp3ZgbmxUpIDXehIeBPRWIGZvR2x6WZ/s41xOgV381xEkIgxbPCqPnB9Sshu7tD0gQxA44htqTi9gFEH4mpanf36a7KqchysKPrMCijFJGy9jeBEoJ4+Jnzkgd8AkLRzPUzQAkYUTnQPbUZuH6zc9nH4odjqnr2pN1EaU0fBpQlPdaeVjYfWRwoj5r/zjfEEGP3Tr2f2nDdIMzAtRtGkLUtviVgjl6SQ9dudi79XDwGtO55T9dJYtmPgRco+9nWp2FsgKYslb1m7D/FMnCRc6shykF3w2sGLp21EOQ3KDMgZdzxmGwA17kj3psMuLfoR37KxW7F1UKrZH4Rp9ZEDHTqnUdkFnIfKqLNXl2p7zRjMZEZQPjVpYbgqBTxJVGG0XzgVLbIIlvmdAU8UqykxymkM7UsagbGbYVnCRhg4zF4brZYyYxXjZAUjUohYytNTjUvXU7Z4DhO1K/A/TxVwxXvG9VM0RoZy5yQGH0gQIpzj3a7c/x5mMTjmFnAC02BsqbHZuDf+jfsQGb+kj+x3hAMh5if6daOYQSgnK2lt4yQ7ElbhIx00dUVIHVoSN4UhwG73IkGQpIVj9mHYDwGu2rcQD2PbANhBt3SSdiBLYdCr5UCGUvEJEd+Qbk4DtmU5BA71GR0aeMQP7z3EyVMwblFgd5+sVZXeDlQZbNH5oHrJDhDrff+wtzp31ijYMwxMl1m3CBpa5w6N265i/AVDBm/gldcZPQaFVoMQMWI8sRKNrJgwjED1TJpXXScoyzIViWeVyBDlWU+i2El8WSOlYLyZMGSXwBqBveaJqKYXdDipoXwHC8yBQi9/ceLHZaFaUTB4gxqhBKkyg6ZEs7do9//Iud6me/7tG4Zp42AZGSr1LmWuyjoFrqDKDcSBlgCtQZ7hTIDdmLUPmSkDjkUk1PjZMCDCWcgGxNeBmyC7XBvJC16HKulVIGyOSJwR4/02Juz1bPzFzNtvdmMzSyt1R0WlD00NZDoQFOMy4aUHhaBnd8uqFvKn35jA2T5HZUbAoesFS6WKUmFoxQLaNbw73/UNHpoy3yNKwDkZTNOFtQ6AzhSVxU6ZSHLbFAZDE74RnlaVoYJOnr+BCApTonUEHSHer2kqqlqLlFf29vHLOxDFiIJJYH90E0FM6H3cExGlFZ7kbn8V7lf2UeIfrbdAFBjxgd86iyVHiLDCJT58bL7NUxb4LIrbjjXiluGmLI8fjcynybjESKaAUee4sSxhYzRwxF1t1eXRmviCRr1DBc5oMRcQlE6m3szkISm3nvxbG2xDr2gdh1ZaOUxzktMk0l5/SdG8f+ay7E5irH/AY1+q4/WrM6yD5IGjEyQYSSOFlxv4c31c+C8e7TsUSu+IHaDyqxy8qj0zc3LO1oV2WLDqFYN7E/QxEgV1HKb/+2puooKfWzXB7KwttRuon6GRMAOn8GDX0mQSKzZ3t97NM0kRo16InePoUT+UMojlF6tMKNb2oKc0P2HhxFlO31h6l1QvlxzW4dQagUdhW6QDVZ/kxCakpioN3xzfpWrplpy8oBbtZQdBaSKtQPn8oSBkXl+ck5zJ4UURZne61mxgr5PGeZNaCMUhUmMyu9ykcR79uUnH+Ape7X0gR6u+A3LtCHG8RHlwMNHjUepLoozAr4FXIZFhg0EjUO8xCjq1GqmUqtYyIzTBgg/Hyg7fHHCxZTbEDtqCUbgdBUocnvjNmr4WF+0dId3mjihRDaXYiYFVGKUxAyM0hm7l/PMWY59izwvrfQdIxpoworyzdEz45ei1dJ4MVW2kSoeUnxJhIER+1C0WsmWnQApWzlgHsK2lFvU4ZorYC1TIom1EG2IvVlDb97VGT/SoYcvu2BgokwO9Lv8mUru7ExCWeyZsYKraE6p0x0rf48YYAME+QIZndK3k/Qx/MhwXFB9hPw/ekxL7g4CKYcCIgOOJZfGy+7WjIWwDbFjFmVPXo5WgWRAUFOc3jwqdQfLEDvxdjUrSkw4qYn+Ok8ReT+TNHv6MQoUekubTGpa6Uz/F92zxkPIT6LOxsWTb9Vw6RtWArC7zRpiHKk4fRz1jCL6lYlnYl9ANrypCkbjR81xl/X1bcoOabjH6T725lGp+eaQeXnnxWUDFcMcHKAUSTqdyRxC1LIpNufUcC9tDyGcGFCeNds7ax2FkYD6sxmdSYxeYH5cc2Zj35XUB6wVHidPQCt95KyACUrvetMwlBI382xWH3CmNymrSCXhKMXBScRSEoLVFu3aeOIxSmNaOhHQjieM3mXZTqsQ82Qc1JhwHrReFRgSpsRzY/X9Z3XFlS3aQVkiOjEqf8IVj66Ze/ni+fMLhgASezGGGDsrtNRz5gooBogWS1lvzKmxYBiwDTGVGOUwTBle4vrYl+A05+Vd/XKU5DrxLcaiQw5OkgUTC7Nzgo/EEDoJb4nEY+QhMYb4K1Jz2mFt8eR//5kxFoapNSeoByZS7whFnDdEqRAXu641U2/zaiwYLWSHD7Yo8gpV6AARu0Le2QXB01iX32I9MB4kM0FlUwBAf2VjY2Ol1fiYEPe/3ekQjiFAubmfGAP7kNDkKZ5gtdLblhVAsn1ETSCG4rxcMGUlynQf8KpOqHDWduap8IErYxXWStA6y9OcDt5NQ+wMCT941Z9lob+Ia6bN3u9Mr+3ttEm1Cvlnqfk3xgzUCQOCEi6Cya/z825nHj7XBGMGZInTQSkqTQZoRnhVJ/R4lGVPPMYljZpNwGaA0nrebqMcuajt3owPTAuJZwKBT9U6Qn2p18ZZiH3Uy3VSwNvZ/5FiQP7wYm0R5ZBG5/4snLic/K5kftABGJcdMEOIV8ZADUnsjNrhBG+6kY01rIjY4Zyj5eCots/ABaXUA3pFklJC9MNWqjC6xpWqyPzCIDEexwcuwwD/6z2KghlzPkDBKYklPNgXP1DXHvuxqaOE6mJk9i2tnGiMfUiq5uL5jCE+YJ0/M+YVvTPWIY6a5lS5UPMAlCF2EqM8BorUAMAHDFbmRAwzyfJytpJOH0BAH7SC5/Vqh+lqiIr1hAz8MEgLbRIGHqHRvwNloZNwqZuxP5kJ1Zk35xd8aZSN5yoMz+ZxCojyUInUO2OOwwDzzkVGTfMYYNIbtiG2D3kZAHRlC2bYcY3MvA/dmLq+bYjFMdiEU6QkrA8AjUEMrBEGUMncIl5qaFpRHjLa5r2i1NeW0AfF+o8CNfQWpyieNwBriNHAgF3sMOAddJRWlkMpWk1zXoqqSUFmwDTETiIHjlv6M2qck6BMN+bH7RqxD0M9vFkS7GRQOPLr+H0cN9hq5PfxDGJghqSGOig8Q2TosTXG6ZFxPAa91ulnM6yPZGPsa5IKQYYAHFKjFDt/dOY4WnMNqXLGFTzQzr0nJ1FkIkBvPIa8wkrW7ovyRDFTjbpOoKs68JyyQ1d2ix49oTI6Wq4aJkKccN7xGsSFeuCjrxAg1xPlqPGHZIQMvfmMSYx+Mi+QyKmr5x84amjyr2YuCq3YyzgrOB5j8wjG+KGdt6ykt6J0/Fxz5VGl6EGmZgFlORmv0FJpTGIUnhOnQRtLM2lCN5fGi1a2eaK2xdR7mOPBkRjJrULpLJVPWZq/KVYeN2PNpcX6Pq5TIdLQe/yIVvdWPIa+7tZKX3uFYOwPSZVigI7HMsA1RHEXUWBemQgyZVfR9xl0qp+9r+37Vwe6iuYJKVbG8DFIEsr1GJIn851xS0y86EopVgzPVww8Bvo+DCAjgGxwog5dIRgGYC20qTCGeNKMxyADWlhLegyBfPHc+sRSa6EZMyrZXGRzEv4wfXnG2Pq2L5rx2MCkgfk0JF5mveUQrjeR3TUoIcvOM3xJ1XTNrHCqQYmUqekZt01nKOiICdiEWn+ThADwvxebm9A11Tu575n5Mfv8uQU4zL9zx8XG7zYB0A4wOgfXIbhlQNhBllLxn6GkbmwVYTDK2wdme7/rS1WXc8O2RrNvpgxLEp2v8/1EQhyTKZtt5PlYf3Y60OeJxZp1ZkJSfuecABlQ37oYmPzGWbZuvUG7NrYmvVSPSlbZiH8OgCnCIO0rVESXEd5LlqzZnKzw+pJRcy5glMnVLzNhGvUtDxeuJ6FM9/SZRTYzpyzpzU1mNky+Z5+O1pjQkmxIMPmt8/0sigdoQ2yJfWZwTC9HDUuR+tRJyJKRdv448MgMVN1bAgpkx1SCNL9T5ejBhPMdnOncgLKoJJxCtOr/hQQ45RYrKouQgLrrp8R0U3/WYRKjf3EYQCtulb6lhWDsD9QHzGjBLUA/mBXS1IyB9U7jzjuIGINqd2uCyqqZziGd2CuC8hbvZEiwoybACC/NI6OiRsq/twPuVHXAAJLRTJ4fAcgbGrVA9XWdQwA83NNfPKSvP/aeaoOm5h/QN7+g6mOwGaAmY2TZGdZpSfAaMlStcGRnmRmOQ+gkuc1lNGpksnQhjGWIU6Zahvo5juKHjMdngjc4ZEtwa4arkYTKDgF3qgeU0+6KC+a5MHP+BIDGKV7PbGFh6n7EIiFRjzVnOl7hgPHBzM+TYw4MSoeNogUCSx/snyeNB9RKE2i5J6jE7WLbqBMmwsirdhCKx83CB9xduMviUnW8kgWuV4B+3haMgEzPHjUzDkgrqEFsT980rKkKDhdQBTaxnRNpmeTN8A3ixnjNewNQTBt2o2gck4uObzmRRNZ5+FQNhiL4SaLmxJh98a3D7OD+31hPWusCJcML9zEHymLbrBJyy8B0M/anexR+pgzFaERD5REU6KU+0FL4oJhxUGPGHaqchl5crXKIfkOTrJkaqVrnRPtm3qWcwqc4xe0glbVgzS96JstRcGvepVLj1sWTRuVijTTCQRk5mnXgenhUHWQ/O376Si3Lf3rXjVaSrmnjhblRaIQFBEBu2s21HA36R7LomeaAui5ZaoVXPeDqV78mojN417jMeX7NeG18zhv+6fFZvGn78CxyQwUE+C82RPQQF4X5YFdRL0D/FfeTggcwDvAaYVMNrQnJwXpogU9A6Xmw3pYX3toh7LmouzG9tygc552YYLEhiwJeSVihGxDghbeKVH2SVFX1ia63fxErGmW/+Uj8ayTx0avYtEAFccH5xr73tLt6hFfMEpcQCRYbspDrgw3WuGuFUrBDIg/efZe01Taak4/p56rPUjeJzVhPbAh+Q19uNLaT+QJ2hNBGrcnjRkAAD8CzE656Zu46g7x48QoHEd5iQ5YEfDFdTrxbcanUfXUsXmzonxycncTMXWd0vAGZWAiUneaeQA3lrHVtcK83Go2RYMNuITgflaFVKxEDeOMl8XpPyuPmTMKTRyIE9D3Byx2+4v9xcL6wV8m+P/rTbthviYPEdCz2y+zs1NTs/bkIk8zrvA46/NIADU4s1kMfC8TavSeIAtGKW6OR2Z6ONxpIJsMLU07db0DAUOCYAegK9Y7Od8+6ZNFWviEYHZ1dKB3pM1bKLWnXvgcEDAfetsJJFI+plnLSeAyMzi0ksb2g17nH+irXCaLeoeCzsbMFHgH3sb3Y1fEGWTZzUGHl/iWIeofDlRggBEB1Be11WNNsEpJTuT8GXs+QAC3fjYXDPDtgEoAZgA5T93zValuaDwgYFgO2duYxMDpnZp7VVVzB2z5ybEEp2GpgWAAg3l+ewOONmhvwdVdXya4z9HYDWjIwA8NiwBLI4eT9hFsEyA/dp+ZiB+0u1TzYfG9oDDLFpZenrjlgcw9KLUy2/XHteVIKhGBIACDaDIKM6RMAfvjCTMTbv5GF0Zrs5mPB/odDQ7DekznQcWkJaLz8gnakT1COEKbgLKbHei6ZCdyhYQFG1sXbEZhqHeU2X3/+coqqUuiNcNXVmea5e+urQA0NC/GmNOHCK7s7UYa50Xj98jNTBKEmj9z77+WDrMTQABsCPaS5Khtwop8tBPJylw+2YR0aAJoCnhRoXU5ngkERXLD/2xUAwAZHEaF9lDhtAwZuAgC0ui4x0PLLXJMKfHcRCgda6KoAI9slZ6NQrZBfbwk2EhPtXmAzEFjiqwH298pyMp9HG+Xm148F/T84ixEExVcHcjf7LbzY0Ig4qhqUxdDmgw3R/wFcouAd9P21UJCVuHEAwWqxFgOBErppCBbPtwg4CQi4cfjZYi0QgVsA6Iun1QrBfty3AbE7VFgOCLgVgI08VwqCT2RuC4C7zb1W4OcxAtwAAGituzkolLaDWOwWARonYYoDrVCYFyYyAtwIAOhvr8OOL2ilQqHUXQ76//YBu7y1crw8v3yy0WoEX8ncCYZaOSGAhf8F4z/Eg579hN8AAAAASUVORK5CYII="/>
          <p:cNvSpPr>
            <a:spLocks noChangeAspect="1" noChangeArrowheads="1"/>
          </p:cNvSpPr>
          <p:nvPr/>
        </p:nvSpPr>
        <p:spPr bwMode="auto">
          <a:xfrm>
            <a:off x="155575" y="-593725"/>
            <a:ext cx="366712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2" name="Picture 8" descr="http://www.amci.com/images/modbus-logo.gif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8490" y="5337430"/>
            <a:ext cx="1026435" cy="36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251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картинки\Фон\bg7_0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" y="1"/>
            <a:ext cx="12192001" cy="6858000"/>
          </a:xfrm>
          <a:prstGeom prst="rect">
            <a:avLst/>
          </a:prstGeom>
          <a:noFill/>
        </p:spPr>
      </p:pic>
      <p:pic>
        <p:nvPicPr>
          <p:cNvPr id="7" name="Picture 3" descr="E:\картинки\Фон\bg7_1.jpg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90741"/>
            <a:ext cx="12192000" cy="438153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2181" indent="-112181"/>
            <a:r>
              <a:rPr lang="ru-RU" sz="480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Составные части платформы</a:t>
            </a:r>
            <a:r>
              <a:rPr lang="en-US" sz="480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	</a:t>
            </a:r>
            <a:endParaRPr lang="ru-RU" sz="4800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Продукция </a:t>
            </a:r>
            <a:r>
              <a:rPr lang="en-US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iRidium</a:t>
            </a:r>
            <a:endParaRPr lang="ru-RU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pic>
        <p:nvPicPr>
          <p:cNvPr id="8" name="Picture 5" descr="E:\iRidium\Все по сайту\Логотип\Логотип iRidium mobile Стандартный_310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1569" y="5905517"/>
            <a:ext cx="1555580" cy="441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0755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0499" y="1749855"/>
            <a:ext cx="3862413" cy="3141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38903" y="652992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Инструмент </a:t>
            </a:r>
            <a:r>
              <a:rPr lang="en-US" sz="3600" dirty="0">
                <a:latin typeface="Segoe UI" pitchFamily="34" charset="0"/>
                <a:cs typeface="Segoe UI" pitchFamily="34" charset="0"/>
              </a:rPr>
              <a:t>#1: iRidium Studio</a:t>
            </a:r>
            <a:r>
              <a:rPr lang="ru-RU" sz="3600" dirty="0">
                <a:latin typeface="Segoe UI" pitchFamily="34" charset="0"/>
                <a:cs typeface="Segoe UI" pitchFamily="34" charset="0"/>
              </a:rPr>
              <a:t> для </a:t>
            </a:r>
            <a:r>
              <a:rPr lang="en-US" sz="3600" dirty="0">
                <a:latin typeface="Segoe UI" pitchFamily="34" charset="0"/>
                <a:cs typeface="Segoe UI" pitchFamily="34" charset="0"/>
              </a:rPr>
              <a:t>PC</a:t>
            </a:r>
            <a:endParaRPr lang="ru-RU" sz="360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 rot="15268148">
            <a:off x="5641930" y="2066095"/>
            <a:ext cx="601515" cy="1299802"/>
          </a:xfrm>
          <a:prstGeom prst="downArrow">
            <a:avLst>
              <a:gd name="adj1" fmla="val 50000"/>
              <a:gd name="adj2" fmla="val 447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88639" y="2997250"/>
            <a:ext cx="4014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Создать логику взаимодействия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для контроллера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iRidium Server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88639" y="3924834"/>
            <a:ext cx="4014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Создать модуль для облачного магазина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iRidium Store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6200000">
            <a:off x="5725126" y="2645978"/>
            <a:ext cx="601515" cy="1299802"/>
          </a:xfrm>
          <a:prstGeom prst="downArrow">
            <a:avLst>
              <a:gd name="adj1" fmla="val 50000"/>
              <a:gd name="adj2" fmla="val 447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7037473">
            <a:off x="5638485" y="3241014"/>
            <a:ext cx="601515" cy="1299802"/>
          </a:xfrm>
          <a:prstGeom prst="downArrow">
            <a:avLst>
              <a:gd name="adj1" fmla="val 50000"/>
              <a:gd name="adj2" fmla="val 447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7088639" y="2069666"/>
            <a:ext cx="4431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1.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Создать свободный графический интерфейс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iOS/Windows/Android/OSX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7605" y="3295879"/>
            <a:ext cx="3090916" cy="1437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32506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15030" y="583821"/>
            <a:ext cx="10880283" cy="535169"/>
          </a:xfrm>
        </p:spPr>
        <p:txBody>
          <a:bodyPr>
            <a:noAutofit/>
          </a:bodyPr>
          <a:lstStyle/>
          <a:p>
            <a:pPr algn="l"/>
            <a:r>
              <a:rPr lang="en-US" sz="3600" dirty="0" err="1">
                <a:latin typeface="Segoe UI" pitchFamily="34" charset="0"/>
                <a:cs typeface="Segoe UI" pitchFamily="34" charset="0"/>
              </a:rPr>
              <a:t>Drag’n’drop</a:t>
            </a:r>
            <a:r>
              <a:rPr lang="en-US" sz="3600" dirty="0">
                <a:latin typeface="Segoe UI" pitchFamily="34" charset="0"/>
                <a:cs typeface="Segoe UI" pitchFamily="34" charset="0"/>
              </a:rPr>
              <a:t> </a:t>
            </a:r>
            <a:r>
              <a:rPr lang="ru-RU" sz="3600" dirty="0">
                <a:latin typeface="Segoe UI" pitchFamily="34" charset="0"/>
                <a:cs typeface="Segoe UI" pitchFamily="34" charset="0"/>
              </a:rPr>
              <a:t>или свободное </a:t>
            </a:r>
            <a:r>
              <a:rPr lang="en-US" sz="3600" dirty="0">
                <a:latin typeface="Segoe UI" pitchFamily="34" charset="0"/>
                <a:cs typeface="Segoe UI" pitchFamily="34" charset="0"/>
              </a:rPr>
              <a:t>JS</a:t>
            </a:r>
            <a:r>
              <a:rPr lang="ru-RU" sz="3600" dirty="0">
                <a:latin typeface="Segoe UI" pitchFamily="34" charset="0"/>
                <a:cs typeface="Segoe UI" pitchFamily="34" charset="0"/>
              </a:rPr>
              <a:t> программирование</a:t>
            </a:r>
          </a:p>
        </p:txBody>
      </p:sp>
      <p:pic>
        <p:nvPicPr>
          <p:cNvPr id="9" name="Рисунок 8" descr="гадлайн презентация иридиум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6639" y="6287616"/>
            <a:ext cx="1056164" cy="306859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765628" y="1413328"/>
            <a:ext cx="10403166" cy="4223658"/>
            <a:chOff x="765628" y="1426028"/>
            <a:chExt cx="10403166" cy="4223658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765628" y="1426028"/>
              <a:ext cx="10403166" cy="4223658"/>
              <a:chOff x="1320801" y="1310312"/>
              <a:chExt cx="9401809" cy="3762431"/>
            </a:xfrm>
          </p:grpSpPr>
          <p:pic>
            <p:nvPicPr>
              <p:cNvPr id="2050" name="Picture 2" descr="C:\Users\Илья\Desktop\скрин gui editor.png"/>
              <p:cNvPicPr>
                <a:picLocks noChangeAspect="1" noChangeArrowheads="1"/>
              </p:cNvPicPr>
              <p:nvPr/>
            </p:nvPicPr>
            <p:blipFill rotWithShape="1">
              <a:blip r:embed="rId3" cstate="screen">
                <a:lum bright="1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320801" y="1310312"/>
                <a:ext cx="9043909" cy="3762431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1" name="Прямая со стрелкой 10"/>
              <p:cNvCxnSpPr>
                <a:stCxn id="6" idx="1"/>
              </p:cNvCxnSpPr>
              <p:nvPr/>
            </p:nvCxnSpPr>
            <p:spPr>
              <a:xfrm rot="10800000">
                <a:off x="3323226" y="1952739"/>
                <a:ext cx="4830174" cy="334690"/>
              </a:xfrm>
              <a:prstGeom prst="straightConnector1">
                <a:avLst/>
              </a:prstGeom>
              <a:ln w="38100">
                <a:solidFill>
                  <a:srgbClr val="5FB4D2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 стрелкой 14"/>
              <p:cNvCxnSpPr>
                <a:stCxn id="7" idx="1"/>
              </p:cNvCxnSpPr>
              <p:nvPr/>
            </p:nvCxnSpPr>
            <p:spPr>
              <a:xfrm rot="10800000" flipV="1">
                <a:off x="7229476" y="2439829"/>
                <a:ext cx="925195" cy="1074895"/>
              </a:xfrm>
              <a:prstGeom prst="straightConnector1">
                <a:avLst/>
              </a:prstGeom>
              <a:ln w="38100">
                <a:solidFill>
                  <a:srgbClr val="D9DADA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Прямоугольник 6"/>
              <p:cNvSpPr/>
              <p:nvPr/>
            </p:nvSpPr>
            <p:spPr>
              <a:xfrm>
                <a:off x="8154670" y="2369821"/>
                <a:ext cx="2567940" cy="140018"/>
              </a:xfrm>
              <a:prstGeom prst="rect">
                <a:avLst/>
              </a:prstGeom>
              <a:noFill/>
              <a:ln>
                <a:solidFill>
                  <a:srgbClr val="D9DAD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rgbClr val="D9DADA"/>
                    </a:solidFill>
                  </a:ln>
                </a:endParaRPr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8153400" y="2217420"/>
                <a:ext cx="2567940" cy="140018"/>
              </a:xfrm>
              <a:prstGeom prst="rect">
                <a:avLst/>
              </a:prstGeom>
              <a:noFill/>
              <a:ln>
                <a:solidFill>
                  <a:srgbClr val="5FB4D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rgbClr val="5FB4D2"/>
                    </a:solidFill>
                  </a:ln>
                </a:endParaRPr>
              </a:p>
            </p:txBody>
          </p:sp>
        </p:grpSp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55451" y="1447800"/>
              <a:ext cx="2861187" cy="4181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4678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38903" y="652992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Инструмент </a:t>
            </a:r>
            <a:r>
              <a:rPr lang="en-US" sz="3600" dirty="0">
                <a:latin typeface="Segoe UI" pitchFamily="34" charset="0"/>
                <a:cs typeface="Segoe UI" pitchFamily="34" charset="0"/>
              </a:rPr>
              <a:t>#2: iRidium app </a:t>
            </a:r>
            <a:r>
              <a:rPr lang="ru-RU" sz="3600" dirty="0">
                <a:latin typeface="Segoe UI" pitchFamily="34" charset="0"/>
                <a:cs typeface="Segoe UI" pitchFamily="34" charset="0"/>
              </a:rPr>
              <a:t>для </a:t>
            </a:r>
            <a:r>
              <a:rPr lang="en-US" sz="3600" dirty="0">
                <a:latin typeface="Segoe UI" pitchFamily="34" charset="0"/>
                <a:cs typeface="Segoe UI" pitchFamily="34" charset="0"/>
              </a:rPr>
              <a:t>iOS/Android </a:t>
            </a:r>
            <a:r>
              <a:rPr lang="ru-RU" sz="3600" dirty="0">
                <a:latin typeface="Segoe UI" pitchFamily="34" charset="0"/>
                <a:cs typeface="Segoe UI" pitchFamily="34" charset="0"/>
              </a:rPr>
              <a:t>и др.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25080" y="2703107"/>
            <a:ext cx="4431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Готовая конфигурация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GUI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отправляется в 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нативное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 приложение для выбранной операционной системы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Picture 1" descr="D:\iRidium\картинки для сайта большие\reading qr code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9"/>
          <a:stretch/>
        </p:blipFill>
        <p:spPr bwMode="auto">
          <a:xfrm rot="46688">
            <a:off x="903876" y="2098519"/>
            <a:ext cx="1093004" cy="977236"/>
          </a:xfrm>
          <a:prstGeom prst="rect">
            <a:avLst/>
          </a:prstGeom>
          <a:noFill/>
        </p:spPr>
      </p:pic>
      <p:pic>
        <p:nvPicPr>
          <p:cNvPr id="7" name="Picture 2" descr="E:\картинки\Дома\img-slider2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053" y="1746220"/>
            <a:ext cx="3932131" cy="2835273"/>
          </a:xfrm>
          <a:prstGeom prst="rect">
            <a:avLst/>
          </a:prstGeom>
          <a:noFill/>
        </p:spPr>
      </p:pic>
      <p:pic>
        <p:nvPicPr>
          <p:cNvPr id="8" name="Picture 4" descr="E:\Все по сайту\Обновление на сайте январь 2016\Главная\Studio\Промышленность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3466" y="2587137"/>
            <a:ext cx="5139411" cy="39646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7284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14410" y="271029"/>
            <a:ext cx="10782981" cy="767594"/>
          </a:xfrm>
        </p:spPr>
        <p:txBody>
          <a:bodyPr>
            <a:noAutofit/>
          </a:bodyPr>
          <a:lstStyle/>
          <a:p>
            <a:r>
              <a:rPr lang="ru-RU" sz="2400" dirty="0">
                <a:latin typeface="Segoe UI" pitchFamily="34" charset="0"/>
                <a:cs typeface="Segoe UI" pitchFamily="34" charset="0"/>
              </a:rPr>
              <a:t>Инструмент </a:t>
            </a:r>
            <a:r>
              <a:rPr lang="en-US" sz="2400" dirty="0">
                <a:latin typeface="Segoe UI" pitchFamily="34" charset="0"/>
                <a:cs typeface="Segoe UI" pitchFamily="34" charset="0"/>
              </a:rPr>
              <a:t>#3: </a:t>
            </a:r>
            <a:r>
              <a:rPr lang="ru-RU" sz="2400" dirty="0">
                <a:latin typeface="Segoe UI" pitchFamily="34" charset="0"/>
                <a:cs typeface="Segoe UI" pitchFamily="34" charset="0"/>
              </a:rPr>
              <a:t>контроллер </a:t>
            </a:r>
            <a:r>
              <a:rPr lang="en-US" sz="2400" dirty="0">
                <a:latin typeface="Segoe UI" pitchFamily="34" charset="0"/>
                <a:cs typeface="Segoe UI" pitchFamily="34" charset="0"/>
              </a:rPr>
              <a:t>iRidium Server </a:t>
            </a:r>
            <a:r>
              <a:rPr lang="ru-RU" sz="2400" dirty="0">
                <a:latin typeface="Segoe UI" pitchFamily="34" charset="0"/>
                <a:cs typeface="Segoe UI" pitchFamily="34" charset="0"/>
              </a:rPr>
              <a:t>для </a:t>
            </a:r>
            <a:r>
              <a:rPr lang="en-US" sz="2400" dirty="0">
                <a:latin typeface="Segoe UI" pitchFamily="34" charset="0"/>
                <a:cs typeface="Segoe UI" pitchFamily="34" charset="0"/>
              </a:rPr>
              <a:t>Win/Linux</a:t>
            </a:r>
            <a:endParaRPr lang="ru-RU" sz="2400" dirty="0"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7" name="Picture 2" descr="http://www.unwireddevices.com/images/content/specs-board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77866" y="1661859"/>
            <a:ext cx="1413479" cy="100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isco.com/content/dam/assets/swa/img/600/services-routers-600x40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7771" y="2530353"/>
            <a:ext cx="3471786" cy="231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61514" y="1949328"/>
            <a:ext cx="35694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Свободно программируемого 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мультиплатформенный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 контроллер</a:t>
            </a:r>
          </a:p>
          <a:p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Поддерживает основные протоколы взаимодействия с устройствами и облачными сервисами</a:t>
            </a:r>
          </a:p>
          <a:p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Хранит конфигурации, логику взаимодействия, сценарии, расписания. Соединяет с облаком. Генерирует тренды и многое другое</a:t>
            </a:r>
          </a:p>
        </p:txBody>
      </p:sp>
      <p:pic>
        <p:nvPicPr>
          <p:cNvPr id="10" name="Picture 2" descr="D:\iRidium\картинки для сайта большие\Server\OnBox.pn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7746" y="3122208"/>
            <a:ext cx="1342000" cy="1199413"/>
          </a:xfrm>
          <a:prstGeom prst="rect">
            <a:avLst/>
          </a:prstGeom>
          <a:noFill/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5176" y="4658466"/>
            <a:ext cx="2709140" cy="1917238"/>
          </a:xfrm>
          <a:prstGeom prst="rect">
            <a:avLst/>
          </a:prstGeom>
        </p:spPr>
      </p:pic>
      <p:pic>
        <p:nvPicPr>
          <p:cNvPr id="1026" name="Picture 2" descr="http://evika.ru/wp-content/uploads/document/LM4/EVIKA_LM4_Photo-CSW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9766" y="1399285"/>
            <a:ext cx="1199923" cy="134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ev.iridiummobile.net/images/6/6d/IRidiumServerUMCPicture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6996" y="1399285"/>
            <a:ext cx="1509386" cy="158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698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38903" y="652992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Инструмент </a:t>
            </a:r>
            <a:r>
              <a:rPr lang="en-US" sz="3600" dirty="0">
                <a:latin typeface="Segoe UI" pitchFamily="34" charset="0"/>
                <a:cs typeface="Segoe UI" pitchFamily="34" charset="0"/>
              </a:rPr>
              <a:t>#4: iRidium </a:t>
            </a:r>
            <a:r>
              <a:rPr lang="ru-RU" sz="3600" dirty="0">
                <a:latin typeface="Segoe UI" pitchFamily="34" charset="0"/>
                <a:cs typeface="Segoe UI" pitchFamily="34" charset="0"/>
              </a:rPr>
              <a:t>протокол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690" y="3220081"/>
            <a:ext cx="11094060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19A1E5"/>
              </a:buClr>
              <a:buFont typeface="Courier New" pitchFamily="49" charset="0"/>
              <a:buChar char="o"/>
            </a:pPr>
            <a:r>
              <a:rPr lang="ru-RU" sz="2400" dirty="0">
                <a:latin typeface="Segoe UI" pitchFamily="34" charset="0"/>
                <a:cs typeface="Segoe UI" pitchFamily="34" charset="0"/>
              </a:rPr>
              <a:t>Протокол собственной разработки</a:t>
            </a:r>
          </a:p>
          <a:p>
            <a:pPr marL="342900" indent="-342900">
              <a:lnSpc>
                <a:spcPct val="120000"/>
              </a:lnSpc>
              <a:buClr>
                <a:srgbClr val="19A1E5"/>
              </a:buClr>
              <a:buFont typeface="Courier New" pitchFamily="49" charset="0"/>
              <a:buChar char="o"/>
            </a:pPr>
            <a:r>
              <a:rPr lang="ru-RU" sz="2400" dirty="0">
                <a:latin typeface="Segoe UI" pitchFamily="34" charset="0"/>
                <a:cs typeface="Segoe UI" pitchFamily="34" charset="0"/>
              </a:rPr>
              <a:t>Скорость ограничена только средой передачи </a:t>
            </a:r>
            <a:endParaRPr lang="en-US" sz="2400" dirty="0">
              <a:latin typeface="Segoe UI" pitchFamily="34" charset="0"/>
              <a:cs typeface="Segoe UI" pitchFamily="34" charset="0"/>
            </a:endParaRPr>
          </a:p>
          <a:p>
            <a:pPr marL="342900" indent="-342900">
              <a:lnSpc>
                <a:spcPct val="120000"/>
              </a:lnSpc>
              <a:buClr>
                <a:srgbClr val="19A1E5"/>
              </a:buClr>
              <a:buFont typeface="Courier New" pitchFamily="49" charset="0"/>
              <a:buChar char="o"/>
            </a:pPr>
            <a:r>
              <a:rPr lang="ru-RU" sz="2400" dirty="0">
                <a:latin typeface="Segoe UI" pitchFamily="34" charset="0"/>
                <a:cs typeface="Segoe UI" pitchFamily="34" charset="0"/>
              </a:rPr>
              <a:t>Шифрование на уровне передачи (8 типов)</a:t>
            </a:r>
            <a:endParaRPr lang="en-US" sz="2400" dirty="0">
              <a:latin typeface="Segoe UI" pitchFamily="34" charset="0"/>
              <a:cs typeface="Segoe UI" pitchFamily="34" charset="0"/>
            </a:endParaRPr>
          </a:p>
          <a:p>
            <a:pPr marL="342900" indent="-342900">
              <a:lnSpc>
                <a:spcPct val="120000"/>
              </a:lnSpc>
              <a:buClr>
                <a:srgbClr val="19A1E5"/>
              </a:buClr>
              <a:buFont typeface="Courier New" pitchFamily="49" charset="0"/>
              <a:buChar char="o"/>
            </a:pPr>
            <a:r>
              <a:rPr lang="ru-RU" sz="2400" dirty="0">
                <a:latin typeface="Segoe UI" pitchFamily="34" charset="0"/>
                <a:cs typeface="Segoe UI" pitchFamily="34" charset="0"/>
              </a:rPr>
              <a:t>Умеет работать как с инженерными так и мультимедийными системами</a:t>
            </a:r>
          </a:p>
          <a:p>
            <a:pPr marL="342900" indent="-342900">
              <a:lnSpc>
                <a:spcPct val="120000"/>
              </a:lnSpc>
              <a:buClr>
                <a:srgbClr val="19A1E5"/>
              </a:buClr>
              <a:buFont typeface="Courier New" pitchFamily="49" charset="0"/>
              <a:buChar char="o"/>
            </a:pPr>
            <a:r>
              <a:rPr lang="ru-RU" sz="2400" dirty="0">
                <a:latin typeface="Segoe UI" pitchFamily="34" charset="0"/>
                <a:cs typeface="Segoe UI" pitchFamily="34" charset="0"/>
              </a:rPr>
              <a:t>Позволяет передавать содержание баз данных</a:t>
            </a:r>
          </a:p>
          <a:p>
            <a:pPr marL="342900" indent="-342900">
              <a:lnSpc>
                <a:spcPct val="120000"/>
              </a:lnSpc>
              <a:buClr>
                <a:srgbClr val="19A1E5"/>
              </a:buClr>
              <a:buFont typeface="Courier New" pitchFamily="49" charset="0"/>
              <a:buChar char="o"/>
            </a:pPr>
            <a:endParaRPr lang="ru-RU" sz="2400" dirty="0">
              <a:latin typeface="Segoe UI" pitchFamily="34" charset="0"/>
              <a:cs typeface="Segoe UI" pitchFamily="34" charset="0"/>
            </a:endParaRPr>
          </a:p>
          <a:p>
            <a:pPr marL="342900" indent="-342900">
              <a:lnSpc>
                <a:spcPct val="120000"/>
              </a:lnSpc>
              <a:buClr>
                <a:srgbClr val="19A1E5"/>
              </a:buClr>
              <a:buFont typeface="Courier New" pitchFamily="49" charset="0"/>
              <a:buChar char="o"/>
            </a:pPr>
            <a:endParaRPr lang="en-US" sz="2400" dirty="0"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4" name="Рисунок 3" descr="гадлайн презентация иридиум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9351" y="6182841"/>
            <a:ext cx="1056164" cy="30685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895764" y="1720850"/>
          <a:ext cx="8393587" cy="1169224"/>
        </p:xfrm>
        <a:graphic>
          <a:graphicData uri="http://schemas.openxmlformats.org/drawingml/2006/table">
            <a:tbl>
              <a:tblPr/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00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21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9037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Используемая среда передачи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9A1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Способ построения сети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9A1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Способ оповещения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9A1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Тип лицензии протокола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9A1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Наличие </a:t>
                      </a:r>
                      <a:r>
                        <a:rPr lang="ru-RU" sz="800" b="1" i="0" u="none" strike="noStrike" baseline="0" dirty="0" err="1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автори-зации</a:t>
                      </a:r>
                      <a:endParaRPr lang="ru-RU" sz="800" b="1" i="0" u="none" strike="noStrike" baseline="0" dirty="0">
                        <a:solidFill>
                          <a:srgbClr val="FFFFFF"/>
                        </a:solidFill>
                        <a:latin typeface="Segoe UI" pitchFamily="34" charset="0"/>
                        <a:cs typeface="Segoe UI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9A1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Шифрование передаваемых данных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9A1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Формат передачи данных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9A1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Спектр оборудования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9A1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Сложность настройки и программирования </a:t>
                      </a:r>
                      <a:b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</a:br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(1-легко, 5-сложно)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9A1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Сложность реализации </a:t>
                      </a:r>
                      <a:b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</a:br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(1-легко, 5-сложно)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9A1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Защита </a:t>
                      </a:r>
                      <a:b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</a:br>
                      <a:r>
                        <a:rPr lang="ru-RU" sz="800" b="1" i="0" u="none" strike="noStrike" baseline="0" dirty="0">
                          <a:solidFill>
                            <a:srgbClr val="FFFFFF"/>
                          </a:solidFill>
                          <a:latin typeface="Segoe UI" pitchFamily="34" charset="0"/>
                          <a:cs typeface="Segoe UI" pitchFamily="34" charset="0"/>
                        </a:rPr>
                        <a:t>от ошибок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9A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4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TCP/IP, UDP</a:t>
                      </a:r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, </a:t>
                      </a:r>
                      <a:r>
                        <a:rPr lang="en-US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RS</a:t>
                      </a:r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232/485</a:t>
                      </a:r>
                      <a:endParaRPr lang="en-US" sz="800" b="0" i="0" u="none" strike="noStrike" baseline="0" dirty="0">
                        <a:latin typeface="Segoe UI" pitchFamily="34" charset="0"/>
                        <a:cs typeface="Segoe UI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Комбинированная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По подписке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закрытый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да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да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Бинарный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Расширяемый за счет программирования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3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5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latin typeface="Segoe UI" pitchFamily="34" charset="0"/>
                          <a:cs typeface="Segoe UI" pitchFamily="34" charset="0"/>
                        </a:rPr>
                        <a:t>Идентификатор транзакций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939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38903" y="652992"/>
            <a:ext cx="10782981" cy="76759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Segoe UI" pitchFamily="34" charset="0"/>
                <a:cs typeface="Segoe UI" pitchFamily="34" charset="0"/>
              </a:rPr>
              <a:t>Преимущества </a:t>
            </a:r>
            <a:r>
              <a:rPr lang="en-US" sz="3600" dirty="0">
                <a:latin typeface="Segoe UI" pitchFamily="34" charset="0"/>
                <a:cs typeface="Segoe UI" pitchFamily="34" charset="0"/>
              </a:rPr>
              <a:t>iRidium</a:t>
            </a:r>
            <a:endParaRPr lang="ru-RU" sz="360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96643" y="2137831"/>
            <a:ext cx="61068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Несколько главных:</a:t>
            </a:r>
          </a:p>
          <a:p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Потенциальная совместимость со всеми стандартами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Industrial IoT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Снижение требований к специалистам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Потенциально неограниченная функциональность решений</a:t>
            </a:r>
            <a:endParaRPr lang="en-US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903" y="2775858"/>
            <a:ext cx="3797792" cy="1894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24855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4659" y="453355"/>
            <a:ext cx="8071549" cy="9267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latin typeface="Segoe UI" pitchFamily="34" charset="0"/>
                <a:cs typeface="Segoe UI" pitchFamily="34" charset="0"/>
              </a:rPr>
              <a:t>iRidium </a:t>
            </a:r>
            <a:r>
              <a:rPr lang="ru-RU" sz="3600" dirty="0">
                <a:latin typeface="Segoe UI" pitchFamily="34" charset="0"/>
                <a:cs typeface="Segoe UI" pitchFamily="34" charset="0"/>
              </a:rPr>
              <a:t>уже активно используется профессионалами во всем мире</a:t>
            </a:r>
          </a:p>
        </p:txBody>
      </p:sp>
      <p:pic>
        <p:nvPicPr>
          <p:cNvPr id="18" name="Содержимое 4" descr="Raobobank Boxmeer.jpg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4046" y="4863208"/>
            <a:ext cx="3422445" cy="1621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240093" y="2155135"/>
            <a:ext cx="2564954" cy="2383804"/>
          </a:xfrm>
          <a:prstGeom prst="rect">
            <a:avLst/>
          </a:prstGeom>
          <a:noFill/>
        </p:spPr>
        <p:txBody>
          <a:bodyPr wrap="square" lIns="101673" tIns="50837" rIns="101673" bIns="50837" rtlCol="0">
            <a:spAutoFit/>
          </a:bodyPr>
          <a:lstStyle/>
          <a:p>
            <a:pPr marL="235367" indent="-235367">
              <a:buFont typeface="Arial" panose="020B0604020202020204" pitchFamily="34" charset="0"/>
              <a:buChar char="•"/>
            </a:pPr>
            <a:r>
              <a:rPr lang="ru-RU" sz="1853" dirty="0"/>
              <a:t>Управление зданием</a:t>
            </a:r>
          </a:p>
          <a:p>
            <a:pPr marL="235367" indent="-235367">
              <a:buFont typeface="Arial" panose="020B0604020202020204" pitchFamily="34" charset="0"/>
              <a:buChar char="•"/>
            </a:pPr>
            <a:r>
              <a:rPr lang="ru-RU" sz="1853" dirty="0"/>
              <a:t>Управление домом</a:t>
            </a:r>
          </a:p>
          <a:p>
            <a:pPr marL="235367" indent="-235367">
              <a:buFont typeface="Arial" panose="020B0604020202020204" pitchFamily="34" charset="0"/>
              <a:buChar char="•"/>
            </a:pPr>
            <a:r>
              <a:rPr lang="en-US" sz="1853" dirty="0"/>
              <a:t>AV </a:t>
            </a:r>
            <a:r>
              <a:rPr lang="ru-RU" sz="1853" dirty="0"/>
              <a:t>инсталляции</a:t>
            </a:r>
          </a:p>
          <a:p>
            <a:pPr marL="235367" indent="-235367">
              <a:buFont typeface="Arial" panose="020B0604020202020204" pitchFamily="34" charset="0"/>
              <a:buChar char="•"/>
            </a:pPr>
            <a:r>
              <a:rPr lang="ru-RU" sz="1853" dirty="0"/>
              <a:t>Яхты</a:t>
            </a:r>
          </a:p>
          <a:p>
            <a:pPr marL="235367" indent="-235367">
              <a:buFont typeface="Arial" panose="020B0604020202020204" pitchFamily="34" charset="0"/>
              <a:buChar char="•"/>
            </a:pPr>
            <a:r>
              <a:rPr lang="ru-RU" sz="1853" dirty="0"/>
              <a:t>Офисы</a:t>
            </a:r>
          </a:p>
          <a:p>
            <a:pPr marL="235367" indent="-235367">
              <a:buFont typeface="Arial" panose="020B0604020202020204" pitchFamily="34" charset="0"/>
              <a:buChar char="•"/>
            </a:pPr>
            <a:r>
              <a:rPr lang="ru-RU" sz="1853" dirty="0"/>
              <a:t>Гостиницы</a:t>
            </a:r>
          </a:p>
          <a:p>
            <a:pPr marL="235367" indent="-235367">
              <a:buFont typeface="Arial" panose="020B0604020202020204" pitchFamily="34" charset="0"/>
              <a:buChar char="•"/>
            </a:pPr>
            <a:r>
              <a:rPr lang="ru-RU" sz="1853" dirty="0"/>
              <a:t>Банки</a:t>
            </a:r>
          </a:p>
          <a:p>
            <a:pPr marL="235367" indent="-235367">
              <a:buFont typeface="Arial" panose="020B0604020202020204" pitchFamily="34" charset="0"/>
              <a:buChar char="•"/>
            </a:pPr>
            <a:r>
              <a:rPr lang="ru-RU" sz="1853" dirty="0"/>
              <a:t>….</a:t>
            </a:r>
          </a:p>
        </p:txBody>
      </p:sp>
      <p:pic>
        <p:nvPicPr>
          <p:cNvPr id="8" name="Picture 2" descr="I:\iRidium\Все по сайту\Логотип\белый длинный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5051" y="274462"/>
            <a:ext cx="1705792" cy="485643"/>
          </a:xfrm>
          <a:prstGeom prst="rect">
            <a:avLst/>
          </a:prstGeom>
          <a:noFill/>
        </p:spPr>
      </p:pic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4477919" y="5083856"/>
            <a:ext cx="3603907" cy="1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indent="92349">
              <a:lnSpc>
                <a:spcPct val="93000"/>
              </a:lnSpc>
              <a:tabLst>
                <a:tab pos="0" algn="l"/>
                <a:tab pos="208398" algn="l"/>
                <a:tab pos="418429" algn="l"/>
                <a:tab pos="628462" algn="l"/>
                <a:tab pos="837676" algn="l"/>
                <a:tab pos="1047708" algn="l"/>
                <a:tab pos="1257740" algn="l"/>
                <a:tab pos="1467772" algn="l"/>
                <a:tab pos="1676987" algn="l"/>
                <a:tab pos="1887019" algn="l"/>
                <a:tab pos="2097051" algn="l"/>
                <a:tab pos="2306265" algn="l"/>
                <a:tab pos="2516298" algn="l"/>
                <a:tab pos="2726329" algn="l"/>
                <a:tab pos="2936362" algn="l"/>
                <a:tab pos="3145576" algn="l"/>
                <a:tab pos="3355608" algn="l"/>
                <a:tab pos="3565640" algn="l"/>
                <a:tab pos="3774855" algn="l"/>
                <a:tab pos="3984887" algn="l"/>
                <a:tab pos="4194919" algn="l"/>
                <a:tab pos="4394327" algn="l"/>
              </a:tabLst>
              <a:defRPr/>
            </a:pPr>
            <a:r>
              <a:rPr lang="en-US" sz="1236" dirty="0" err="1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Rabobank</a:t>
            </a:r>
            <a:r>
              <a:rPr lang="ru-RU" sz="1236" dirty="0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, </a:t>
            </a:r>
            <a:r>
              <a:rPr lang="en-US" sz="1236" dirty="0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Netherlands  </a:t>
            </a:r>
          </a:p>
        </p:txBody>
      </p:sp>
      <p:pic>
        <p:nvPicPr>
          <p:cNvPr id="26" name="Picture 2" descr="C:\Users\Dmitry\Desktop\pk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7630" y="4863208"/>
            <a:ext cx="3344640" cy="1621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94659" y="4863208"/>
            <a:ext cx="3115693" cy="1622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7787630" y="5047081"/>
            <a:ext cx="3015514" cy="1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indent="92349">
              <a:lnSpc>
                <a:spcPct val="93000"/>
              </a:lnSpc>
              <a:tabLst>
                <a:tab pos="0" algn="l"/>
                <a:tab pos="208398" algn="l"/>
                <a:tab pos="418429" algn="l"/>
                <a:tab pos="628462" algn="l"/>
                <a:tab pos="837676" algn="l"/>
                <a:tab pos="1047708" algn="l"/>
                <a:tab pos="1257740" algn="l"/>
                <a:tab pos="1467772" algn="l"/>
                <a:tab pos="1676987" algn="l"/>
                <a:tab pos="1887019" algn="l"/>
                <a:tab pos="2097051" algn="l"/>
                <a:tab pos="2306265" algn="l"/>
                <a:tab pos="2516298" algn="l"/>
                <a:tab pos="2726329" algn="l"/>
                <a:tab pos="2936362" algn="l"/>
                <a:tab pos="3145576" algn="l"/>
                <a:tab pos="3355608" algn="l"/>
                <a:tab pos="3565640" algn="l"/>
                <a:tab pos="3774855" algn="l"/>
                <a:tab pos="3984887" algn="l"/>
                <a:tab pos="4194919" algn="l"/>
                <a:tab pos="4394327" algn="l"/>
              </a:tabLst>
              <a:defRPr/>
            </a:pPr>
            <a:r>
              <a:rPr lang="en-US" sz="1236" dirty="0" err="1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Linglongtiandi</a:t>
            </a:r>
            <a:r>
              <a:rPr lang="en-US" sz="1236" dirty="0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, 332 </a:t>
            </a:r>
            <a:r>
              <a:rPr lang="en-US" sz="1236" dirty="0" err="1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appartments</a:t>
            </a:r>
            <a:endParaRPr lang="en-US" sz="1236" dirty="0">
              <a:solidFill>
                <a:schemeClr val="bg1"/>
              </a:solidFill>
              <a:latin typeface="Segoe UI" pitchFamily="34" charset="0"/>
              <a:ea typeface="ＭＳ Ｐゴシック"/>
              <a:cs typeface="Segoe UI" pitchFamily="34" charset="0"/>
            </a:endParaRPr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1352081" y="5070119"/>
            <a:ext cx="2647769" cy="1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indent="92349">
              <a:lnSpc>
                <a:spcPct val="93000"/>
              </a:lnSpc>
              <a:tabLst>
                <a:tab pos="0" algn="l"/>
                <a:tab pos="208398" algn="l"/>
                <a:tab pos="418429" algn="l"/>
                <a:tab pos="628462" algn="l"/>
                <a:tab pos="837676" algn="l"/>
                <a:tab pos="1047708" algn="l"/>
                <a:tab pos="1257740" algn="l"/>
                <a:tab pos="1467772" algn="l"/>
                <a:tab pos="1676987" algn="l"/>
                <a:tab pos="1887019" algn="l"/>
                <a:tab pos="2097051" algn="l"/>
                <a:tab pos="2306265" algn="l"/>
                <a:tab pos="2516298" algn="l"/>
                <a:tab pos="2726329" algn="l"/>
                <a:tab pos="2936362" algn="l"/>
                <a:tab pos="3145576" algn="l"/>
                <a:tab pos="3355608" algn="l"/>
                <a:tab pos="3565640" algn="l"/>
                <a:tab pos="3774855" algn="l"/>
                <a:tab pos="3984887" algn="l"/>
                <a:tab pos="4194919" algn="l"/>
                <a:tab pos="4394327" algn="l"/>
              </a:tabLst>
              <a:defRPr/>
            </a:pPr>
            <a:r>
              <a:rPr lang="en-US" sz="1236" dirty="0" err="1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Burj</a:t>
            </a:r>
            <a:r>
              <a:rPr lang="en-US" sz="1236" dirty="0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 Al Arab, UAE</a:t>
            </a:r>
          </a:p>
        </p:txBody>
      </p:sp>
      <p:pic>
        <p:nvPicPr>
          <p:cNvPr id="1026" name="Picture 2" descr="D:\iRidium\Все по сайту\Дизайны\Burj Khalifa\Буклет_iRidium AMX5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1759" y="2066147"/>
            <a:ext cx="3319084" cy="2684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9643938" y="2174811"/>
            <a:ext cx="1618081" cy="1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indent="92349">
              <a:lnSpc>
                <a:spcPct val="93000"/>
              </a:lnSpc>
              <a:tabLst>
                <a:tab pos="0" algn="l"/>
                <a:tab pos="208398" algn="l"/>
                <a:tab pos="418429" algn="l"/>
                <a:tab pos="628462" algn="l"/>
                <a:tab pos="837676" algn="l"/>
                <a:tab pos="1047708" algn="l"/>
                <a:tab pos="1257740" algn="l"/>
                <a:tab pos="1467772" algn="l"/>
                <a:tab pos="1676987" algn="l"/>
                <a:tab pos="1887019" algn="l"/>
                <a:tab pos="2097051" algn="l"/>
                <a:tab pos="2306265" algn="l"/>
                <a:tab pos="2516298" algn="l"/>
                <a:tab pos="2726329" algn="l"/>
                <a:tab pos="2936362" algn="l"/>
                <a:tab pos="3145576" algn="l"/>
                <a:tab pos="3355608" algn="l"/>
                <a:tab pos="3565640" algn="l"/>
                <a:tab pos="3774855" algn="l"/>
                <a:tab pos="3984887" algn="l"/>
                <a:tab pos="4194919" algn="l"/>
                <a:tab pos="4394327" algn="l"/>
              </a:tabLst>
              <a:defRPr/>
            </a:pPr>
            <a:r>
              <a:rPr lang="en-US" sz="1236" dirty="0" err="1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Burj</a:t>
            </a:r>
            <a:r>
              <a:rPr lang="en-US" sz="1236" dirty="0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 </a:t>
            </a:r>
            <a:r>
              <a:rPr lang="en-US" sz="1236" dirty="0" err="1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Khalifa</a:t>
            </a:r>
            <a:r>
              <a:rPr lang="en-US" sz="1236" dirty="0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, UAE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4046" y="2064516"/>
            <a:ext cx="3427074" cy="26889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4459517" y="4402309"/>
            <a:ext cx="2546600" cy="35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indent="92349">
              <a:lnSpc>
                <a:spcPct val="93000"/>
              </a:lnSpc>
              <a:tabLst>
                <a:tab pos="0" algn="l"/>
                <a:tab pos="208398" algn="l"/>
                <a:tab pos="418429" algn="l"/>
                <a:tab pos="628462" algn="l"/>
                <a:tab pos="837676" algn="l"/>
                <a:tab pos="1047708" algn="l"/>
                <a:tab pos="1257740" algn="l"/>
                <a:tab pos="1467772" algn="l"/>
                <a:tab pos="1676987" algn="l"/>
                <a:tab pos="1887019" algn="l"/>
                <a:tab pos="2097051" algn="l"/>
                <a:tab pos="2306265" algn="l"/>
                <a:tab pos="2516298" algn="l"/>
                <a:tab pos="2726329" algn="l"/>
                <a:tab pos="2936362" algn="l"/>
                <a:tab pos="3145576" algn="l"/>
                <a:tab pos="3355608" algn="l"/>
                <a:tab pos="3565640" algn="l"/>
                <a:tab pos="3774855" algn="l"/>
                <a:tab pos="3984887" algn="l"/>
                <a:tab pos="4194919" algn="l"/>
                <a:tab pos="4394327" algn="l"/>
              </a:tabLst>
              <a:defRPr/>
            </a:pPr>
            <a:r>
              <a:rPr lang="en-US" sz="1236" b="1" dirty="0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Euro </a:t>
            </a:r>
            <a:r>
              <a:rPr lang="en-US" sz="1236" b="1" dirty="0" err="1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Comission</a:t>
            </a:r>
            <a:r>
              <a:rPr lang="ru-RU" sz="1236" dirty="0">
                <a:solidFill>
                  <a:schemeClr val="bg1"/>
                </a:solidFill>
                <a:latin typeface="Segoe UI" pitchFamily="34" charset="0"/>
                <a:ea typeface="ＭＳ Ｐゴシック"/>
                <a:cs typeface="Segoe UI" pitchFamily="34" charset="0"/>
              </a:rPr>
              <a:t>,</a:t>
            </a:r>
            <a:r>
              <a:rPr lang="en-US" sz="1236" dirty="0">
                <a:solidFill>
                  <a:schemeClr val="bg1"/>
                </a:solidFill>
              </a:rPr>
              <a:t>Brussels, Belgium</a:t>
            </a:r>
            <a:endParaRPr lang="ru-RU" sz="1236" dirty="0">
              <a:solidFill>
                <a:schemeClr val="bg1"/>
              </a:solidFill>
              <a:latin typeface="Segoe UI" pitchFamily="34" charset="0"/>
              <a:ea typeface="ＭＳ Ｐゴシック"/>
              <a:cs typeface="Segoe UI" pitchFamily="34" charset="0"/>
            </a:endParaRPr>
          </a:p>
          <a:p>
            <a:pPr indent="92349">
              <a:lnSpc>
                <a:spcPct val="93000"/>
              </a:lnSpc>
              <a:tabLst>
                <a:tab pos="0" algn="l"/>
                <a:tab pos="208398" algn="l"/>
                <a:tab pos="418429" algn="l"/>
                <a:tab pos="628462" algn="l"/>
                <a:tab pos="837676" algn="l"/>
                <a:tab pos="1047708" algn="l"/>
                <a:tab pos="1257740" algn="l"/>
                <a:tab pos="1467772" algn="l"/>
                <a:tab pos="1676987" algn="l"/>
                <a:tab pos="1887019" algn="l"/>
                <a:tab pos="2097051" algn="l"/>
                <a:tab pos="2306265" algn="l"/>
                <a:tab pos="2516298" algn="l"/>
                <a:tab pos="2726329" algn="l"/>
                <a:tab pos="2936362" algn="l"/>
                <a:tab pos="3145576" algn="l"/>
                <a:tab pos="3355608" algn="l"/>
                <a:tab pos="3565640" algn="l"/>
                <a:tab pos="3774855" algn="l"/>
                <a:tab pos="3984887" algn="l"/>
                <a:tab pos="4194919" algn="l"/>
                <a:tab pos="4394327" algn="l"/>
              </a:tabLst>
              <a:defRPr/>
            </a:pPr>
            <a:endParaRPr lang="ru-RU" sz="1236" dirty="0">
              <a:solidFill>
                <a:schemeClr val="bg1"/>
              </a:solidFill>
              <a:latin typeface="Segoe UI" pitchFamily="34" charset="0"/>
              <a:ea typeface="ＭＳ Ｐゴシック"/>
              <a:cs typeface="Segoe UI" pitchFamily="34" charset="0"/>
            </a:endParaRPr>
          </a:p>
        </p:txBody>
      </p:sp>
      <p:pic>
        <p:nvPicPr>
          <p:cNvPr id="6146" name="Picture 2" descr="C:\Users\Илья\Desktop\Презентация\Burj Khalifa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3662" y="2165725"/>
            <a:ext cx="1288741" cy="2530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6575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лоса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834" y="2723627"/>
            <a:ext cx="10613623" cy="16001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1574" y="734879"/>
            <a:ext cx="8194484" cy="725836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ts val="4667"/>
              </a:lnSpc>
            </a:pPr>
            <a:r>
              <a:rPr lang="en-US" sz="4800" spc="-133" dirty="0">
                <a:latin typeface="Segoe UI" pitchFamily="34" charset="0"/>
                <a:ea typeface="Segoe UI" pitchFamily="34" charset="0"/>
                <a:cs typeface="Segoe UI" pitchFamily="34" charset="0"/>
              </a:rPr>
              <a:t>iRidium </a:t>
            </a:r>
            <a:r>
              <a:rPr lang="ru-RU" sz="4800" spc="-133" dirty="0">
                <a:latin typeface="Segoe UI" pitchFamily="34" charset="0"/>
                <a:ea typeface="Segoe UI" pitchFamily="34" charset="0"/>
                <a:cs typeface="Segoe UI" pitchFamily="34" charset="0"/>
              </a:rPr>
              <a:t>сегодня</a:t>
            </a:r>
          </a:p>
        </p:txBody>
      </p:sp>
      <p:pic>
        <p:nvPicPr>
          <p:cNvPr id="5" name="Рисунок 4" descr="гадлайн презентация иридиум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9351" y="6182841"/>
            <a:ext cx="1056164" cy="30685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29353" y="2641349"/>
            <a:ext cx="1212915" cy="102592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en-US" sz="5900" dirty="0">
                <a:solidFill>
                  <a:srgbClr val="2669A2"/>
                </a:solidFill>
                <a:latin typeface="Segoe UI Semibold" pitchFamily="34" charset="0"/>
              </a:rPr>
              <a:t>42</a:t>
            </a:r>
            <a:endParaRPr lang="ru-RU" sz="5900" dirty="0">
              <a:solidFill>
                <a:srgbClr val="2669A2"/>
              </a:solidFill>
              <a:latin typeface="Segoe UI Semibold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80325" y="2641349"/>
            <a:ext cx="1212915" cy="102592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ru-RU" sz="5900" dirty="0">
                <a:solidFill>
                  <a:srgbClr val="2669A2"/>
                </a:solidFill>
                <a:latin typeface="Segoe UI Semibold" pitchFamily="34" charset="0"/>
              </a:rPr>
              <a:t>70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40550" y="2653805"/>
            <a:ext cx="2012445" cy="103104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ru-RU" sz="5900" dirty="0">
                <a:solidFill>
                  <a:srgbClr val="2669A2"/>
                </a:solidFill>
                <a:latin typeface="Segoe UI Semibold" pitchFamily="34" charset="0"/>
              </a:rPr>
              <a:t>2320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54375" y="2641349"/>
            <a:ext cx="1992189" cy="102592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ru-RU" sz="5900" dirty="0">
                <a:solidFill>
                  <a:srgbClr val="2669A2"/>
                </a:solidFill>
                <a:latin typeface="Segoe UI Semibold" pitchFamily="34" charset="0"/>
              </a:rPr>
              <a:t>1</a:t>
            </a:r>
            <a:r>
              <a:rPr lang="en-US" sz="5900" dirty="0">
                <a:solidFill>
                  <a:srgbClr val="2669A2"/>
                </a:solidFill>
                <a:latin typeface="Segoe UI Semibold" pitchFamily="34" charset="0"/>
              </a:rPr>
              <a:t>3</a:t>
            </a:r>
            <a:r>
              <a:rPr lang="ru-RU" sz="5900" dirty="0">
                <a:solidFill>
                  <a:srgbClr val="2669A2"/>
                </a:solidFill>
                <a:latin typeface="Segoe UI Semibold" pitchFamily="34" charset="0"/>
              </a:rPr>
              <a:t>00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94615" y="3492178"/>
            <a:ext cx="2337847" cy="321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ts val="1467"/>
              </a:lnSpc>
            </a:pPr>
            <a:r>
              <a:rPr lang="ru-RU" sz="1600" dirty="0"/>
              <a:t>Человека в команде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733015" y="3492177"/>
            <a:ext cx="2337847" cy="321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ts val="1467"/>
              </a:lnSpc>
            </a:pPr>
            <a:r>
              <a:rPr lang="ru-RU" sz="1600" dirty="0"/>
              <a:t>Стран продаж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893266" y="3554860"/>
            <a:ext cx="2337847" cy="51385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ts val="1467"/>
              </a:lnSpc>
            </a:pPr>
            <a:r>
              <a:rPr lang="ru-RU" sz="1600" dirty="0"/>
              <a:t>Обученных специалистов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257881" y="3492177"/>
            <a:ext cx="2765195" cy="51385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ts val="1467"/>
              </a:lnSpc>
            </a:pPr>
            <a:r>
              <a:rPr lang="ru-RU" sz="1600" dirty="0"/>
              <a:t>Проектов на </a:t>
            </a:r>
            <a:r>
              <a:rPr lang="en-US" sz="1600" dirty="0"/>
              <a:t>iRidium </a:t>
            </a:r>
            <a:r>
              <a:rPr lang="ru-RU" sz="1600" dirty="0"/>
              <a:t>ежегодно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08836" y="4682368"/>
            <a:ext cx="9627909" cy="53860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ru-RU" sz="2700" spc="-133" dirty="0">
                <a:latin typeface="Segoe UI Semibold" pitchFamily="34" charset="0"/>
              </a:rPr>
              <a:t>Партнерство с ведущими ассоциациями и производителями</a:t>
            </a:r>
          </a:p>
        </p:txBody>
      </p:sp>
      <p:grpSp>
        <p:nvGrpSpPr>
          <p:cNvPr id="26" name="Группа 25"/>
          <p:cNvGrpSpPr/>
          <p:nvPr/>
        </p:nvGrpSpPr>
        <p:grpSpPr>
          <a:xfrm>
            <a:off x="842934" y="5287459"/>
            <a:ext cx="10523566" cy="678791"/>
            <a:chOff x="842934" y="5318558"/>
            <a:chExt cx="8072494" cy="520692"/>
          </a:xfrm>
        </p:grpSpPr>
        <p:pic>
          <p:nvPicPr>
            <p:cNvPr id="18" name="Picture 2" descr="D:\iRidium\Картинки для сайта\Логотипы\C-Bus-Partner-Enabled-LOGO1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934" y="5423228"/>
              <a:ext cx="857256" cy="398793"/>
            </a:xfrm>
            <a:prstGeom prst="rect">
              <a:avLst/>
            </a:prstGeom>
            <a:noFill/>
          </p:spPr>
        </p:pic>
        <p:pic>
          <p:nvPicPr>
            <p:cNvPr id="19" name="Picture 3" descr="D:\iRidium\Картинки для сайта\Логотипы\9149840dbaacf6402fddc464912b7d7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915032" y="5389996"/>
              <a:ext cx="642942" cy="406925"/>
            </a:xfrm>
            <a:prstGeom prst="rect">
              <a:avLst/>
            </a:prstGeom>
            <a:noFill/>
          </p:spPr>
        </p:pic>
        <p:pic>
          <p:nvPicPr>
            <p:cNvPr id="20" name="Picture 5" descr="D:\iRidium\Картинки для сайта\Логотипы\domintell_120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14504" y="5461434"/>
              <a:ext cx="1143000" cy="361950"/>
            </a:xfrm>
            <a:prstGeom prst="rect">
              <a:avLst/>
            </a:prstGeom>
            <a:noFill/>
          </p:spPr>
        </p:pic>
        <p:pic>
          <p:nvPicPr>
            <p:cNvPr id="21" name="Picture 7" descr="D:\iRidium\Картинки для сайта\Логотипы\2.jp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3264" y="5461434"/>
              <a:ext cx="708015" cy="377816"/>
            </a:xfrm>
            <a:prstGeom prst="rect">
              <a:avLst/>
            </a:prstGeom>
            <a:noFill/>
          </p:spPr>
        </p:pic>
        <p:pic>
          <p:nvPicPr>
            <p:cNvPr id="22" name="Picture 8" descr="D:\iRidium\Картинки для сайта\Логотипы\GlobalCache_logo_500px.jp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1958" y="5389996"/>
              <a:ext cx="434696" cy="428610"/>
            </a:xfrm>
            <a:prstGeom prst="rect">
              <a:avLst/>
            </a:prstGeom>
            <a:noFill/>
          </p:spPr>
        </p:pic>
        <p:pic>
          <p:nvPicPr>
            <p:cNvPr id="23" name="Picture 9" descr="D:\iRidium\Картинки для сайта\Логотипы\1340363305_2.gif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7364" y="5389996"/>
              <a:ext cx="581916" cy="414324"/>
            </a:xfrm>
            <a:prstGeom prst="rect">
              <a:avLst/>
            </a:prstGeom>
            <a:noFill/>
          </p:spPr>
        </p:pic>
        <p:pic>
          <p:nvPicPr>
            <p:cNvPr id="24" name="Picture 10" descr="D:\iRidium\Картинки для сайта\Логотипы\1756f3a178a95c1110c3c394ef039984.pn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772288" y="5318558"/>
              <a:ext cx="785818" cy="494174"/>
            </a:xfrm>
            <a:prstGeom prst="rect">
              <a:avLst/>
            </a:prstGeom>
            <a:noFill/>
          </p:spPr>
        </p:pic>
        <p:pic>
          <p:nvPicPr>
            <p:cNvPr id="25" name="Picture 11" descr="D:\iRidium\Картинки для сайта\Логотипы\2009ModbusLogos\member_100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815518" y="5318558"/>
              <a:ext cx="1099910" cy="46196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91883916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0723" y="1596891"/>
            <a:ext cx="8352928" cy="33688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www.iridiummobile.ru</a:t>
            </a:r>
            <a:br>
              <a:rPr lang="ru-RU" dirty="0"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1</a:t>
            </a:r>
            <a:r>
              <a:rPr lang="en-US" sz="2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br>
              <a:rPr lang="ru-RU" sz="2400" dirty="0"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endParaRPr lang="ru-RU" sz="1700" i="1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"/>
            <a:ext cx="12287293" cy="1714487"/>
          </a:xfrm>
          <a:prstGeom prst="rect">
            <a:avLst/>
          </a:prstGeom>
          <a:solidFill>
            <a:srgbClr val="19A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/>
          </a:p>
        </p:txBody>
      </p:sp>
      <p:pic>
        <p:nvPicPr>
          <p:cNvPr id="11" name="Picture 2" descr="C:\Users\User\Desktop\Презентация\лого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243" y="571481"/>
            <a:ext cx="2189256" cy="624089"/>
          </a:xfrm>
          <a:prstGeom prst="rect">
            <a:avLst/>
          </a:prstGeom>
          <a:noFill/>
        </p:spPr>
      </p:pic>
      <p:pic>
        <p:nvPicPr>
          <p:cNvPr id="15" name="Рисунок 14" descr="гадлайн презентация иридиум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9351" y="6182841"/>
            <a:ext cx="1056164" cy="3068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3868" y="5299440"/>
            <a:ext cx="1916282" cy="4813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13" y="5563556"/>
            <a:ext cx="1574537" cy="2763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14" y="5125871"/>
            <a:ext cx="1574537" cy="3265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3024" y="5299440"/>
            <a:ext cx="1675095" cy="55932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181" y="5299440"/>
            <a:ext cx="1491813" cy="45847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7571" y="5217430"/>
            <a:ext cx="1708736" cy="622498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Segoe UI" panose="020B0502040204020203" pitchFamily="34" charset="0"/>
            <a:cs typeface="Segoe UI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Тема1" id="{41F277A2-233C-42AC-A5C1-6F3243AF5204}" vid="{48A96DFD-B578-4467-A481-5526B65A383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7095</TotalTime>
  <Words>524</Words>
  <Application>Microsoft Office PowerPoint</Application>
  <PresentationFormat>Широкоэкранный</PresentationFormat>
  <Paragraphs>155</Paragraphs>
  <Slides>24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ＭＳ Ｐゴシック</vt:lpstr>
      <vt:lpstr>Arial</vt:lpstr>
      <vt:lpstr>Calibri</vt:lpstr>
      <vt:lpstr>Calibri Light</vt:lpstr>
      <vt:lpstr>Courier New</vt:lpstr>
      <vt:lpstr>Open Sans Light</vt:lpstr>
      <vt:lpstr>Segoe UI</vt:lpstr>
      <vt:lpstr>Segoe UI Semibold</vt:lpstr>
      <vt:lpstr>Тема1</vt:lpstr>
      <vt:lpstr>iRidium pro</vt:lpstr>
      <vt:lpstr>iRidium pro это IoT платформа, которая состоит из:</vt:lpstr>
      <vt:lpstr>IoT в промышленности</vt:lpstr>
      <vt:lpstr>Что происходит?</vt:lpstr>
      <vt:lpstr>Сохраняется тренд 2012-2014 годов</vt:lpstr>
      <vt:lpstr>Зачем всё это?</vt:lpstr>
      <vt:lpstr>Что сдерживает процесс в России?</vt:lpstr>
      <vt:lpstr>Применение платформы iRidium </vt:lpstr>
      <vt:lpstr>Многоуровневая модель IoT (Cisco)</vt:lpstr>
      <vt:lpstr>Уровень Физических устройств</vt:lpstr>
      <vt:lpstr>Уровень Соединений</vt:lpstr>
      <vt:lpstr>Уровень Локальных контроллеров</vt:lpstr>
      <vt:lpstr>Уровень Приложений</vt:lpstr>
      <vt:lpstr>Совместимость iRidium pro: любые открытые API</vt:lpstr>
      <vt:lpstr>Составные части платформы </vt:lpstr>
      <vt:lpstr>Инструмент #1: iRidium Studio для PC</vt:lpstr>
      <vt:lpstr>Drag’n’drop или свободное JS программирование</vt:lpstr>
      <vt:lpstr>Инструмент #2: iRidium app для iOS/Android и др.</vt:lpstr>
      <vt:lpstr>Инструмент #3: контроллер iRidium Server для Win/Linux</vt:lpstr>
      <vt:lpstr>Инструмент #4: iRidium протокол</vt:lpstr>
      <vt:lpstr>Преимущества iRidium</vt:lpstr>
      <vt:lpstr>iRidium уже активно используется профессионалами во всем мире</vt:lpstr>
      <vt:lpstr>Презентация PowerPoint</vt:lpstr>
      <vt:lpstr>www.iridiummobile.ru 1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Nikolay Rusanov</dc:creator>
  <cp:lastModifiedBy>Nikolay Rusanov</cp:lastModifiedBy>
  <cp:revision>326</cp:revision>
  <dcterms:created xsi:type="dcterms:W3CDTF">2014-12-15T11:36:52Z</dcterms:created>
  <dcterms:modified xsi:type="dcterms:W3CDTF">2016-04-27T14:35:20Z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9069070</vt:lpwstr>
  </property>
  <property fmtid="{D5CDD505-2E9C-101B-9397-08002B2CF9AE}" pid="3" name="NXPowerLiteSettings">
    <vt:lpwstr>B74006B004C800</vt:lpwstr>
  </property>
  <property fmtid="{D5CDD505-2E9C-101B-9397-08002B2CF9AE}" pid="4" name="NXPowerLiteVersion">
    <vt:lpwstr>D6.2.12</vt:lpwstr>
  </property>
</Properties>
</file>