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</p:sldMasterIdLst>
  <p:notesMasterIdLst>
    <p:notesMasterId r:id="rId35"/>
  </p:notesMasterIdLst>
  <p:sldIdLst>
    <p:sldId id="256" r:id="rId3"/>
    <p:sldId id="280" r:id="rId4"/>
    <p:sldId id="271" r:id="rId5"/>
    <p:sldId id="260" r:id="rId6"/>
    <p:sldId id="264" r:id="rId7"/>
    <p:sldId id="272" r:id="rId8"/>
    <p:sldId id="651" r:id="rId9"/>
    <p:sldId id="273" r:id="rId10"/>
    <p:sldId id="650" r:id="rId11"/>
    <p:sldId id="276" r:id="rId12"/>
    <p:sldId id="277" r:id="rId13"/>
    <p:sldId id="281" r:id="rId14"/>
    <p:sldId id="648" r:id="rId15"/>
    <p:sldId id="283" r:id="rId16"/>
    <p:sldId id="284" r:id="rId17"/>
    <p:sldId id="285" r:id="rId18"/>
    <p:sldId id="286" r:id="rId19"/>
    <p:sldId id="287" r:id="rId20"/>
    <p:sldId id="270" r:id="rId21"/>
    <p:sldId id="267" r:id="rId22"/>
    <p:sldId id="269" r:id="rId23"/>
    <p:sldId id="268" r:id="rId24"/>
    <p:sldId id="288" r:id="rId25"/>
    <p:sldId id="289" r:id="rId26"/>
    <p:sldId id="290" r:id="rId27"/>
    <p:sldId id="639" r:id="rId28"/>
    <p:sldId id="291" r:id="rId29"/>
    <p:sldId id="292" r:id="rId30"/>
    <p:sldId id="278" r:id="rId31"/>
    <p:sldId id="293" r:id="rId32"/>
    <p:sldId id="635" r:id="rId33"/>
    <p:sldId id="646" r:id="rId34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2C0"/>
    <a:srgbClr val="CEECF2"/>
    <a:srgbClr val="FF6666"/>
    <a:srgbClr val="E51C20"/>
    <a:srgbClr val="F0E50C"/>
    <a:srgbClr val="8BBD22"/>
    <a:srgbClr val="E8F2D3"/>
    <a:srgbClr val="F39211"/>
    <a:srgbClr val="2EA835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06" autoAdjust="0"/>
  </p:normalViewPr>
  <p:slideViewPr>
    <p:cSldViewPr snapToGrid="0" snapToObjects="1">
      <p:cViewPr varScale="1">
        <p:scale>
          <a:sx n="74" d="100"/>
          <a:sy n="74" d="100"/>
        </p:scale>
        <p:origin x="1060" y="60"/>
      </p:cViewPr>
      <p:guideLst>
        <p:guide orient="horz" pos="17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7" d="100"/>
        <a:sy n="1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rgbClr val="E51C2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E7-4913-9E50-5DEFA2ECAFAA}"/>
              </c:ext>
            </c:extLst>
          </c:dPt>
          <c:dPt>
            <c:idx val="1"/>
            <c:bubble3D val="0"/>
            <c:spPr>
              <a:solidFill>
                <a:srgbClr val="8BBE2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E7-4913-9E50-5DEFA2ECAFAA}"/>
              </c:ext>
            </c:extLst>
          </c:dPt>
          <c:dPt>
            <c:idx val="2"/>
            <c:bubble3D val="0"/>
            <c:spPr>
              <a:solidFill>
                <a:srgbClr val="0DA3C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E7-4913-9E50-5DEFA2ECAFAA}"/>
              </c:ext>
            </c:extLst>
          </c:dPt>
          <c:dLbls>
            <c:dLbl>
              <c:idx val="0"/>
              <c:layout>
                <c:manualLayout>
                  <c:x val="-6.6815150624761118E-3"/>
                  <c:y val="-3.39558573853989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2E7-4913-9E50-5DEFA2ECAFAA}"/>
                </c:ext>
              </c:extLst>
            </c:dLbl>
            <c:dLbl>
              <c:idx val="1"/>
              <c:layout>
                <c:manualLayout>
                  <c:x val="-3.3407575312380559E-3"/>
                  <c:y val="-1.6977928692699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2E7-4913-9E50-5DEFA2ECAFAA}"/>
                </c:ext>
              </c:extLst>
            </c:dLbl>
            <c:dLbl>
              <c:idx val="2"/>
              <c:layout>
                <c:manualLayout>
                  <c:x val="-5.0111362968570834E-3"/>
                  <c:y val="-1.69779286926994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2E7-4913-9E50-5DEFA2EC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E58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GRANDI IMPRESE (da 250 addetti)</c:v>
                </c:pt>
                <c:pt idx="1">
                  <c:v>MEDIE IMPRESE (50-249 addetti)</c:v>
                </c:pt>
                <c:pt idx="2">
                  <c:v>PICCOLE IMPRESE (2-49 addetti)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166</c:v>
                </c:pt>
                <c:pt idx="1">
                  <c:v>148</c:v>
                </c:pt>
                <c:pt idx="2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E7-4913-9E50-5DEFA2ECAF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8BBD22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20-49E2-8E5C-5426920EAB23}"/>
              </c:ext>
            </c:extLst>
          </c:dPt>
          <c:dPt>
            <c:idx val="1"/>
            <c:bubble3D val="0"/>
            <c:spPr>
              <a:solidFill>
                <a:srgbClr val="F0E50C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220-49E2-8E5C-5426920EAB23}"/>
              </c:ext>
            </c:extLst>
          </c:dPt>
          <c:dPt>
            <c:idx val="2"/>
            <c:bubble3D val="0"/>
            <c:spPr>
              <a:solidFill>
                <a:srgbClr val="E51C2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220-49E2-8E5C-5426920EAB23}"/>
              </c:ext>
            </c:extLst>
          </c:dPt>
          <c:dPt>
            <c:idx val="3"/>
            <c:bubble3D val="0"/>
            <c:spPr>
              <a:noFill/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220-49E2-8E5C-5426920EAB23}"/>
              </c:ext>
            </c:extLst>
          </c:dPt>
          <c:dLbls>
            <c:dLbl>
              <c:idx val="0"/>
              <c:layout>
                <c:manualLayout>
                  <c:x val="-7.9653447481664932E-2"/>
                  <c:y val="0.14582531593735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20-49E2-8E5C-5426920EAB23}"/>
                </c:ext>
              </c:extLst>
            </c:dLbl>
            <c:dLbl>
              <c:idx val="1"/>
              <c:layout>
                <c:manualLayout>
                  <c:x val="-0.12128787719811861"/>
                  <c:y val="-4.5750759349565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20-49E2-8E5C-5426920EAB23}"/>
                </c:ext>
              </c:extLst>
            </c:dLbl>
            <c:dLbl>
              <c:idx val="2"/>
              <c:layout>
                <c:manualLayout>
                  <c:x val="-5.3522339045451513E-2"/>
                  <c:y val="-0.1460001401918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20-49E2-8E5C-5426920EAB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Sì pluriennale</c:v>
                </c:pt>
                <c:pt idx="1">
                  <c:v>Sì annuale</c:v>
                </c:pt>
                <c:pt idx="2">
                  <c:v>No</c:v>
                </c:pt>
                <c:pt idx="3">
                  <c:v>Spazio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0.34</c:v>
                </c:pt>
                <c:pt idx="1">
                  <c:v>0.46</c:v>
                </c:pt>
                <c:pt idx="2">
                  <c:v>0.2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20-49E2-8E5C-5426920EA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45416575818131E-2"/>
          <c:y val="3.3950592531404297E-2"/>
          <c:w val="0.90484318231371941"/>
          <c:h val="0.93209881493719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CA2C0"/>
            </a:solidFill>
            <a:ln>
              <a:solidFill>
                <a:srgbClr val="0CA2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2C0"/>
              </a:solidFill>
              <a:ln w="38100">
                <a:solidFill>
                  <a:srgbClr val="0CA2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9A-4475-B554-51704C0F4946}"/>
              </c:ext>
            </c:extLst>
          </c:dPt>
          <c:dPt>
            <c:idx val="1"/>
            <c:invertIfNegative val="0"/>
            <c:bubble3D val="0"/>
            <c:spPr>
              <a:solidFill>
                <a:srgbClr val="89BB20"/>
              </a:solidFill>
              <a:ln w="38100">
                <a:solidFill>
                  <a:srgbClr val="89BB2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9A-4475-B554-51704C0F4946}"/>
              </c:ext>
            </c:extLst>
          </c:dPt>
          <c:dPt>
            <c:idx val="2"/>
            <c:invertIfNegative val="0"/>
            <c:bubble3D val="0"/>
            <c:spPr>
              <a:solidFill>
                <a:srgbClr val="EFE50C"/>
              </a:solidFill>
              <a:ln w="38100">
                <a:solidFill>
                  <a:srgbClr val="EFE50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9A-4475-B554-51704C0F494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9A-4475-B554-51704C0F4946}"/>
              </c:ext>
            </c:extLst>
          </c:dPt>
          <c:dPt>
            <c:idx val="4"/>
            <c:invertIfNegative val="0"/>
            <c:bubble3D val="0"/>
            <c:spPr>
              <a:solidFill>
                <a:srgbClr val="0CA2C0"/>
              </a:solidFill>
              <a:ln w="38100">
                <a:solidFill>
                  <a:srgbClr val="0CA2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79A-4475-B554-51704C0F4946}"/>
              </c:ext>
            </c:extLst>
          </c:dPt>
          <c:dPt>
            <c:idx val="5"/>
            <c:invertIfNegative val="0"/>
            <c:bubble3D val="0"/>
            <c:spPr>
              <a:solidFill>
                <a:srgbClr val="0CA2C0"/>
              </a:solidFill>
              <a:ln w="38100">
                <a:solidFill>
                  <a:srgbClr val="0CA2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79A-4475-B554-51704C0F4946}"/>
              </c:ext>
            </c:extLst>
          </c:dPt>
          <c:dPt>
            <c:idx val="6"/>
            <c:invertIfNegative val="0"/>
            <c:bubble3D val="0"/>
            <c:spPr>
              <a:solidFill>
                <a:srgbClr val="0CA2C0"/>
              </a:solidFill>
              <a:ln w="38100">
                <a:solidFill>
                  <a:srgbClr val="0CA2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79A-4475-B554-51704C0F4946}"/>
              </c:ext>
            </c:extLst>
          </c:dPt>
          <c:dPt>
            <c:idx val="7"/>
            <c:invertIfNegative val="0"/>
            <c:bubble3D val="0"/>
            <c:spPr>
              <a:solidFill>
                <a:srgbClr val="0CA2C0"/>
              </a:solidFill>
              <a:ln>
                <a:solidFill>
                  <a:srgbClr val="0CA2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79A-4475-B554-51704C0F4946}"/>
              </c:ext>
            </c:extLst>
          </c:dPt>
          <c:cat>
            <c:strRef>
              <c:f>Foglio1!$A$2:$A$5</c:f>
              <c:strCache>
                <c:ptCount val="4"/>
                <c:pt idx="0">
                  <c:v>continuous involvement of external figures both in the setting phase and in carrying out the activities</c:v>
                </c:pt>
                <c:pt idx="1">
                  <c:v>Sensibilizzare specifiche funzioni aziendali (IT, Risk Management, Compliance, ecc.) sui temi dell’information security e privacy</c:v>
                </c:pt>
                <c:pt idx="2">
                  <c:v>Evitare i costi e il danno reputazionale che può derivare da un eventuale incidente di sicurezza</c:v>
                </c:pt>
                <c:pt idx="3">
                  <c:v>Ridurre il numero di incidenti di sicurezza derivanti da errore umano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0.33</c:v>
                </c:pt>
                <c:pt idx="1">
                  <c:v>0.15</c:v>
                </c:pt>
                <c:pt idx="2">
                  <c:v>0.45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79A-4475-B554-51704C0F4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96758208"/>
        <c:axId val="796757120"/>
      </c:barChart>
      <c:valAx>
        <c:axId val="796757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96758208"/>
        <c:crosses val="autoZero"/>
        <c:crossBetween val="between"/>
      </c:valAx>
      <c:catAx>
        <c:axId val="79675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6757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3BAE42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4F-4B36-AD6B-85D9C2CAF51C}"/>
              </c:ext>
            </c:extLst>
          </c:dPt>
          <c:dPt>
            <c:idx val="1"/>
            <c:bubble3D val="0"/>
            <c:spPr>
              <a:solidFill>
                <a:srgbClr val="3BAE42">
                  <a:alpha val="60000"/>
                </a:srgbClr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4F-4B36-AD6B-85D9C2CAF51C}"/>
              </c:ext>
            </c:extLst>
          </c:dPt>
          <c:dPt>
            <c:idx val="2"/>
            <c:bubble3D val="0"/>
            <c:spPr>
              <a:solidFill>
                <a:srgbClr val="0CA2C0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4F-4B36-AD6B-85D9C2CAF51C}"/>
              </c:ext>
            </c:extLst>
          </c:dPt>
          <c:dPt>
            <c:idx val="3"/>
            <c:bubble3D val="0"/>
            <c:spPr>
              <a:solidFill>
                <a:srgbClr val="F0E50C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4F-4B36-AD6B-85D9C2CAF51C}"/>
              </c:ext>
            </c:extLst>
          </c:dPt>
          <c:dPt>
            <c:idx val="4"/>
            <c:bubble3D val="0"/>
            <c:spPr>
              <a:solidFill>
                <a:srgbClr val="FF6666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45E-4DB9-BDE2-E5DEF6093F9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4F-4B36-AD6B-85D9C2CAF51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4F-4B36-AD6B-85D9C2CAF51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84F-4B36-AD6B-85D9C2CAF51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4F-4B36-AD6B-85D9C2CAF51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45E-4DB9-BDE2-E5DEF6093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Foglio1!$B$2:$B$6</c:f>
              <c:numCache>
                <c:formatCode>0%</c:formatCode>
                <c:ptCount val="5"/>
                <c:pt idx="0">
                  <c:v>0.18</c:v>
                </c:pt>
                <c:pt idx="1">
                  <c:v>0.15</c:v>
                </c:pt>
                <c:pt idx="2">
                  <c:v>0.25</c:v>
                </c:pt>
                <c:pt idx="3">
                  <c:v>0.3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4F-4B36-AD6B-85D9C2CAF5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4925"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FF0303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18-4FEE-9182-81206A803A39}"/>
              </c:ext>
            </c:extLst>
          </c:dPt>
          <c:dPt>
            <c:idx val="1"/>
            <c:bubble3D val="0"/>
            <c:spPr>
              <a:solidFill>
                <a:srgbClr val="FF0000">
                  <a:alpha val="60000"/>
                </a:srgbClr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18-4FEE-9182-81206A803A39}"/>
              </c:ext>
            </c:extLst>
          </c:dPt>
          <c:dPt>
            <c:idx val="2"/>
            <c:bubble3D val="0"/>
            <c:spPr>
              <a:solidFill>
                <a:srgbClr val="FFCCCC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18-4FEE-9182-81206A803A39}"/>
              </c:ext>
            </c:extLst>
          </c:dPt>
          <c:dPt>
            <c:idx val="3"/>
            <c:bubble3D val="0"/>
            <c:spPr>
              <a:solidFill>
                <a:srgbClr val="FF0303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18-4FEE-9182-81206A803A39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18-4FEE-9182-81206A803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Foglio1!$B$2:$B$4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0.08</c:v>
                </c:pt>
                <c:pt idx="2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18-4FEE-9182-81206A803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4925"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3BAE42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4F-4B36-AD6B-85D9C2CAF51C}"/>
              </c:ext>
            </c:extLst>
          </c:dPt>
          <c:dPt>
            <c:idx val="1"/>
            <c:bubble3D val="0"/>
            <c:spPr>
              <a:solidFill>
                <a:srgbClr val="3BAE42">
                  <a:alpha val="60000"/>
                </a:srgbClr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4F-4B36-AD6B-85D9C2CAF51C}"/>
              </c:ext>
            </c:extLst>
          </c:dPt>
          <c:dPt>
            <c:idx val="2"/>
            <c:bubble3D val="0"/>
            <c:spPr>
              <a:solidFill>
                <a:srgbClr val="D5EED7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4F-4B36-AD6B-85D9C2CAF51C}"/>
              </c:ext>
            </c:extLst>
          </c:dPt>
          <c:dPt>
            <c:idx val="3"/>
            <c:bubble3D val="0"/>
            <c:spPr>
              <a:solidFill>
                <a:srgbClr val="FF0303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4F-4B36-AD6B-85D9C2CAF51C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4F-4B36-AD6B-85D9C2CAF51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4F-4B36-AD6B-85D9C2CAF51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4F-4B36-AD6B-85D9C2CAF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Foglio1!$B$2:$B$4</c:f>
              <c:numCache>
                <c:formatCode>0%</c:formatCode>
                <c:ptCount val="3"/>
                <c:pt idx="0">
                  <c:v>0.18</c:v>
                </c:pt>
                <c:pt idx="1">
                  <c:v>0.15</c:v>
                </c:pt>
                <c:pt idx="2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4F-4B36-AD6B-85D9C2CAF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4925"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F39211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C3-4205-9C97-F796E9E89503}"/>
              </c:ext>
            </c:extLst>
          </c:dPt>
          <c:dPt>
            <c:idx val="1"/>
            <c:bubble3D val="0"/>
            <c:spPr>
              <a:solidFill>
                <a:srgbClr val="F39211">
                  <a:alpha val="60000"/>
                </a:srgbClr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C3-4205-9C97-F796E9E89503}"/>
              </c:ext>
            </c:extLst>
          </c:dPt>
          <c:dPt>
            <c:idx val="2"/>
            <c:bubble3D val="0"/>
            <c:spPr>
              <a:solidFill>
                <a:srgbClr val="FDE9CF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C3-4205-9C97-F796E9E89503}"/>
              </c:ext>
            </c:extLst>
          </c:dPt>
          <c:dPt>
            <c:idx val="3"/>
            <c:bubble3D val="0"/>
            <c:spPr>
              <a:solidFill>
                <a:srgbClr val="FF0303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C3-4205-9C97-F796E9E89503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C3-4205-9C97-F796E9E895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Foglio1!$B$2:$B$4</c:f>
              <c:numCache>
                <c:formatCode>0%</c:formatCode>
                <c:ptCount val="3"/>
                <c:pt idx="0">
                  <c:v>0.15</c:v>
                </c:pt>
                <c:pt idx="1">
                  <c:v>0.12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C3-4205-9C97-F796E9E89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4925"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rgbClr val="F3921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0A-4662-B421-7DF24EF07C2C}"/>
              </c:ext>
            </c:extLst>
          </c:dPt>
          <c:dPt>
            <c:idx val="1"/>
            <c:bubble3D val="0"/>
            <c:spPr>
              <a:solidFill>
                <a:srgbClr val="F0E50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0A-4662-B421-7DF24EF07C2C}"/>
              </c:ext>
            </c:extLst>
          </c:dPt>
          <c:dPt>
            <c:idx val="2"/>
            <c:bubble3D val="0"/>
            <c:spPr>
              <a:solidFill>
                <a:srgbClr val="8BBD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0A-4662-B421-7DF24EF07C2C}"/>
              </c:ext>
            </c:extLst>
          </c:dPt>
          <c:dPt>
            <c:idx val="3"/>
            <c:bubble3D val="0"/>
            <c:spPr>
              <a:solidFill>
                <a:srgbClr val="2EA8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0A-4662-B421-7DF24EF07C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0A-4662-B421-7DF24EF07C2C}"/>
              </c:ext>
            </c:extLst>
          </c:dPt>
          <c:dPt>
            <c:idx val="5"/>
            <c:bubble3D val="0"/>
            <c:spPr>
              <a:solidFill>
                <a:srgbClr val="1861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0A-4662-B421-7DF24EF07C2C}"/>
              </c:ext>
            </c:extLst>
          </c:dPt>
          <c:dPt>
            <c:idx val="6"/>
            <c:bubble3D val="0"/>
            <c:spPr>
              <a:solidFill>
                <a:srgbClr val="572E8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0A-4662-B421-7DF24EF07C2C}"/>
              </c:ext>
            </c:extLst>
          </c:dPt>
          <c:dPt>
            <c:idx val="7"/>
            <c:bubble3D val="0"/>
            <c:spPr>
              <a:solidFill>
                <a:srgbClr val="BF0F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0A-4662-B421-7DF24EF07C2C}"/>
              </c:ext>
            </c:extLst>
          </c:dPt>
          <c:dLbls>
            <c:dLbl>
              <c:idx val="0"/>
              <c:layout>
                <c:manualLayout>
                  <c:x val="3.340757531238055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0A-4662-B421-7DF24EF07C2C}"/>
                </c:ext>
              </c:extLst>
            </c:dLbl>
            <c:dLbl>
              <c:idx val="1"/>
              <c:layout>
                <c:manualLayout>
                  <c:x val="-3.3407575312380559E-3"/>
                  <c:y val="-1.6977928692699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A0A-4662-B421-7DF24EF07C2C}"/>
                </c:ext>
              </c:extLst>
            </c:dLbl>
            <c:dLbl>
              <c:idx val="2"/>
              <c:layout>
                <c:manualLayout>
                  <c:x val="-5.0111362968570834E-3"/>
                  <c:y val="-1.69779286926994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A0A-4662-B421-7DF24EF07C2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A0A-4662-B421-7DF24EF07C2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A0A-4662-B421-7DF24EF07C2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A0A-4662-B421-7DF24EF07C2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A0A-4662-B421-7DF24EF07C2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A0A-4662-B421-7DF24EF07C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E58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Foglio1!$A$2:$A$9</c:f>
              <c:strCache>
                <c:ptCount val="8"/>
                <c:pt idx="0">
                  <c:v>Manufacturing</c:v>
                </c:pt>
                <c:pt idx="1">
                  <c:v>Retail e GDO</c:v>
                </c:pt>
                <c:pt idx="2">
                  <c:v>Banche</c:v>
                </c:pt>
                <c:pt idx="3">
                  <c:v>Servizi</c:v>
                </c:pt>
                <c:pt idx="4">
                  <c:v>Utility ed Energy</c:v>
                </c:pt>
                <c:pt idx="5">
                  <c:v>Assicurazioni</c:v>
                </c:pt>
                <c:pt idx="6">
                  <c:v>PA e Sanità</c:v>
                </c:pt>
                <c:pt idx="7">
                  <c:v>Telco e Media</c:v>
                </c:pt>
              </c:strCache>
            </c:strRef>
          </c:cat>
          <c:val>
            <c:numRef>
              <c:f>Foglio1!$B$2:$B$9</c:f>
              <c:numCache>
                <c:formatCode>0%</c:formatCode>
                <c:ptCount val="8"/>
                <c:pt idx="0">
                  <c:v>0.3</c:v>
                </c:pt>
                <c:pt idx="1">
                  <c:v>0.15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0.12</c:v>
                </c:pt>
                <c:pt idx="5">
                  <c:v>6.8750000000000006E-2</c:v>
                </c:pt>
                <c:pt idx="6">
                  <c:v>0.04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A0A-4662-B421-7DF24EF07C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2EA835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FF-4E38-875D-E3434D0CA5B2}"/>
              </c:ext>
            </c:extLst>
          </c:dPt>
          <c:dPt>
            <c:idx val="1"/>
            <c:bubble3D val="0"/>
            <c:spPr>
              <a:solidFill>
                <a:srgbClr val="8BBD22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FF-4E38-875D-E3434D0CA5B2}"/>
              </c:ext>
            </c:extLst>
          </c:dPt>
          <c:dPt>
            <c:idx val="2"/>
            <c:bubble3D val="0"/>
            <c:spPr>
              <a:solidFill>
                <a:srgbClr val="F0E50C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FF-4E38-875D-E3434D0CA5B2}"/>
              </c:ext>
            </c:extLst>
          </c:dPt>
          <c:dPt>
            <c:idx val="3"/>
            <c:bubble3D val="0"/>
            <c:spPr>
              <a:solidFill>
                <a:srgbClr val="F39211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FF-4E38-875D-E3434D0CA5B2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6FF-4E38-875D-E3434D0CA5B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6FF-4E38-875D-E3434D0CA5B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6FF-4E38-875D-E3434D0CA5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Foglio1!$B$2:$B$5</c:f>
              <c:numCache>
                <c:formatCode>0%</c:formatCode>
                <c:ptCount val="4"/>
                <c:pt idx="0">
                  <c:v>0.23</c:v>
                </c:pt>
                <c:pt idx="1">
                  <c:v>0.59</c:v>
                </c:pt>
                <c:pt idx="2">
                  <c:v>0.08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FF-4E38-875D-E3434D0CA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4925"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8BBD22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E2-4987-92F3-0BCC14619C51}"/>
              </c:ext>
            </c:extLst>
          </c:dPt>
          <c:dPt>
            <c:idx val="1"/>
            <c:bubble3D val="0"/>
            <c:spPr>
              <a:solidFill>
                <a:srgbClr val="F0E50C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E2-4987-92F3-0BCC14619C51}"/>
              </c:ext>
            </c:extLst>
          </c:dPt>
          <c:dPt>
            <c:idx val="2"/>
            <c:bubble3D val="0"/>
            <c:spPr>
              <a:solidFill>
                <a:srgbClr val="F39211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E2-4987-92F3-0BCC14619C51}"/>
              </c:ext>
            </c:extLst>
          </c:dPt>
          <c:dPt>
            <c:idx val="3"/>
            <c:bubble3D val="0"/>
            <c:spPr>
              <a:solidFill>
                <a:srgbClr val="E51C20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E2-4987-92F3-0BCC14619C51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5E2-4987-92F3-0BCC1461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Foglio1!$B$2:$B$5</c:f>
              <c:numCache>
                <c:formatCode>0%</c:formatCode>
                <c:ptCount val="4"/>
                <c:pt idx="0">
                  <c:v>0.09</c:v>
                </c:pt>
                <c:pt idx="1">
                  <c:v>0.46</c:v>
                </c:pt>
                <c:pt idx="2">
                  <c:v>0.22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E2-4987-92F3-0BCC14619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4925"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26456233943021E-2"/>
          <c:y val="0.25314328538105141"/>
          <c:w val="0.66948259565942936"/>
          <c:h val="0.74685671461894865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8BBD22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9C-4734-BEFA-87CBDA0E675F}"/>
              </c:ext>
            </c:extLst>
          </c:dPt>
          <c:dPt>
            <c:idx val="1"/>
            <c:bubble3D val="0"/>
            <c:spPr>
              <a:solidFill>
                <a:srgbClr val="F0E50C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9C-4734-BEFA-87CBDA0E675F}"/>
              </c:ext>
            </c:extLst>
          </c:dPt>
          <c:dPt>
            <c:idx val="2"/>
            <c:bubble3D val="0"/>
            <c:spPr>
              <a:solidFill>
                <a:srgbClr val="F39211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9C-4734-BEFA-87CBDA0E675F}"/>
              </c:ext>
            </c:extLst>
          </c:dPt>
          <c:dPt>
            <c:idx val="3"/>
            <c:bubble3D val="0"/>
            <c:spPr>
              <a:solidFill>
                <a:srgbClr val="E51C20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9C-4734-BEFA-87CBDA0E675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79C-4734-BEFA-87CBDA0E67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Foglio1!$B$2:$B$5</c:f>
              <c:numCache>
                <c:formatCode>0%</c:formatCode>
                <c:ptCount val="4"/>
                <c:pt idx="0">
                  <c:v>0.51</c:v>
                </c:pt>
                <c:pt idx="1">
                  <c:v>0.34</c:v>
                </c:pt>
                <c:pt idx="2">
                  <c:v>7.0000000000000007E-2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9C-4734-BEFA-87CBDA0E6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4925"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Presente</c:v>
                </c:pt>
              </c:strCache>
            </c:strRef>
          </c:tx>
          <c:spPr>
            <a:solidFill>
              <a:srgbClr val="2EA8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Risposta (notifiche, eventuale contenzioso)</c:v>
                </c:pt>
                <c:pt idx="1">
                  <c:v>Mantenimento della compliance</c:v>
                </c:pt>
                <c:pt idx="2">
                  <c:v>Adeguamento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0.51</c:v>
                </c:pt>
                <c:pt idx="1">
                  <c:v>0.67</c:v>
                </c:pt>
                <c:pt idx="2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0-4049-8840-BBFBE6F40FB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Verrà stanziato nei prossimi 12 mesi</c:v>
                </c:pt>
              </c:strCache>
            </c:strRef>
          </c:tx>
          <c:spPr>
            <a:solidFill>
              <a:srgbClr val="F0E50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Risposta (notifiche, eventuale contenzioso)</c:v>
                </c:pt>
                <c:pt idx="1">
                  <c:v>Mantenimento della compliance</c:v>
                </c:pt>
                <c:pt idx="2">
                  <c:v>Adeguamento</c:v>
                </c:pt>
              </c:strCache>
            </c:strRef>
          </c:cat>
          <c:val>
            <c:numRef>
              <c:f>Foglio1!$C$2:$C$4</c:f>
              <c:numCache>
                <c:formatCode>0%</c:formatCode>
                <c:ptCount val="3"/>
                <c:pt idx="0">
                  <c:v>0.21</c:v>
                </c:pt>
                <c:pt idx="1">
                  <c:v>0.25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50-4049-8840-BBFBE6F40FB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Non presente e non previsto</c:v>
                </c:pt>
              </c:strCache>
            </c:strRef>
          </c:tx>
          <c:spPr>
            <a:solidFill>
              <a:srgbClr val="E51B2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Risposta (notifiche, eventuale contenzioso)</c:v>
                </c:pt>
                <c:pt idx="1">
                  <c:v>Mantenimento della compliance</c:v>
                </c:pt>
                <c:pt idx="2">
                  <c:v>Adeguamento</c:v>
                </c:pt>
              </c:strCache>
            </c:strRef>
          </c:cat>
          <c:val>
            <c:numRef>
              <c:f>Foglio1!$D$2:$D$4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0.08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50-4049-8840-BBFBE6F40F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99523672"/>
        <c:axId val="699524328"/>
      </c:barChart>
      <c:catAx>
        <c:axId val="699523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99524328"/>
        <c:crosses val="autoZero"/>
        <c:auto val="1"/>
        <c:lblAlgn val="ctr"/>
        <c:lblOffset val="100"/>
        <c:noMultiLvlLbl val="0"/>
      </c:catAx>
      <c:valAx>
        <c:axId val="6995243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99523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Consulenza esterna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5E-4A9D-BACE-763D4BB58F6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35E-4A9D-BACE-763D4BB58F6E}"/>
              </c:ext>
            </c:extLst>
          </c:dPt>
          <c:dPt>
            <c:idx val="2"/>
            <c:invertIfNegative val="0"/>
            <c:bubble3D val="0"/>
            <c:spPr>
              <a:solidFill>
                <a:srgbClr val="2EA8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5E-4A9D-BACE-763D4BB58F6E}"/>
              </c:ext>
            </c:extLst>
          </c:dPt>
          <c:dPt>
            <c:idx val="3"/>
            <c:invertIfNegative val="0"/>
            <c:bubble3D val="0"/>
            <c:spPr>
              <a:solidFill>
                <a:srgbClr val="8BBD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35E-4A9D-BACE-763D4BB58F6E}"/>
              </c:ext>
            </c:extLst>
          </c:dPt>
          <c:dPt>
            <c:idx val="4"/>
            <c:invertIfNegative val="0"/>
            <c:bubble3D val="0"/>
            <c:spPr>
              <a:solidFill>
                <a:srgbClr val="F0E50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5E-4A9D-BACE-763D4BB58F6E}"/>
              </c:ext>
            </c:extLst>
          </c:dPt>
          <c:dPt>
            <c:idx val="5"/>
            <c:invertIfNegative val="0"/>
            <c:bubble3D val="0"/>
            <c:spPr>
              <a:solidFill>
                <a:srgbClr val="F392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35E-4A9D-BACE-763D4BB58F6E}"/>
              </c:ext>
            </c:extLst>
          </c:dPt>
          <c:dPt>
            <c:idx val="6"/>
            <c:invertIfNegative val="0"/>
            <c:bubble3D val="0"/>
            <c:spPr>
              <a:solidFill>
                <a:srgbClr val="E51C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5E-4A9D-BACE-763D4BB58F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Soluzioni tecnologiche di protezione e iniziative organizzative inadeguate</c:v>
                </c:pt>
                <c:pt idx="1">
                  <c:v>Mancanza di budget o budget stanziato non sufficiente</c:v>
                </c:pt>
                <c:pt idx="2">
                  <c:v>Mancanza di figure professionali competenti sul tema</c:v>
                </c:pt>
                <c:pt idx="3">
                  <c:v>Difficoltà di comprensione della normativa</c:v>
                </c:pt>
                <c:pt idx="4">
                  <c:v>Scarsa sponsorizzazione da parte del Top Management</c:v>
                </c:pt>
                <c:pt idx="5">
                  <c:v>Mancanza di sensibilizzazione sul tema da parte dei dipendenti aziendali</c:v>
                </c:pt>
                <c:pt idx="6">
                  <c:v>Difficoltà nella raccolta e nella mappatura dei dati</c:v>
                </c:pt>
              </c:strCache>
            </c:strRef>
          </c:cat>
          <c:val>
            <c:numRef>
              <c:f>Foglio1!$B$2:$B$8</c:f>
              <c:numCache>
                <c:formatCode>0%</c:formatCode>
                <c:ptCount val="7"/>
                <c:pt idx="0">
                  <c:v>0.2</c:v>
                </c:pt>
                <c:pt idx="1">
                  <c:v>0.2</c:v>
                </c:pt>
                <c:pt idx="2">
                  <c:v>0.23</c:v>
                </c:pt>
                <c:pt idx="3">
                  <c:v>0.27</c:v>
                </c:pt>
                <c:pt idx="4">
                  <c:v>0.37</c:v>
                </c:pt>
                <c:pt idx="5">
                  <c:v>0.38</c:v>
                </c:pt>
                <c:pt idx="6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E-4A9D-BACE-763D4BB58F6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99523672"/>
        <c:axId val="699524328"/>
      </c:barChart>
      <c:catAx>
        <c:axId val="699523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99524328"/>
        <c:crosses val="autoZero"/>
        <c:auto val="1"/>
        <c:lblAlgn val="ctr"/>
        <c:lblOffset val="100"/>
        <c:noMultiLvlLbl val="0"/>
      </c:catAx>
      <c:valAx>
        <c:axId val="6995243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99523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2EA835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89-4CD8-9C45-A426AD1887F6}"/>
              </c:ext>
            </c:extLst>
          </c:dPt>
          <c:dPt>
            <c:idx val="1"/>
            <c:bubble3D val="0"/>
            <c:spPr>
              <a:solidFill>
                <a:srgbClr val="8BBD22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89-4CD8-9C45-A426AD1887F6}"/>
              </c:ext>
            </c:extLst>
          </c:dPt>
          <c:dPt>
            <c:idx val="2"/>
            <c:bubble3D val="0"/>
            <c:spPr>
              <a:solidFill>
                <a:srgbClr val="F0E50C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89-4CD8-9C45-A426AD1887F6}"/>
              </c:ext>
            </c:extLst>
          </c:dPt>
          <c:dPt>
            <c:idx val="3"/>
            <c:bubble3D val="0"/>
            <c:spPr>
              <a:solidFill>
                <a:srgbClr val="0CA2C0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89-4CD8-9C45-A426AD1887F6}"/>
              </c:ext>
            </c:extLst>
          </c:dPt>
          <c:dPt>
            <c:idx val="4"/>
            <c:bubble3D val="0"/>
            <c:spPr>
              <a:solidFill>
                <a:srgbClr val="E51C20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B74-4E76-AF3F-C644784ED7D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889-4CD8-9C45-A426AD1887F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889-4CD8-9C45-A426AD1887F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889-4CD8-9C45-A426AD1887F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B74-4E76-AF3F-C644784ED7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Foglio1!$B$2:$B$6</c:f>
              <c:numCache>
                <c:formatCode>0%</c:formatCode>
                <c:ptCount val="5"/>
                <c:pt idx="0">
                  <c:v>0.15</c:v>
                </c:pt>
                <c:pt idx="1">
                  <c:v>0.1</c:v>
                </c:pt>
                <c:pt idx="2">
                  <c:v>0.03</c:v>
                </c:pt>
                <c:pt idx="3">
                  <c:v>0.56999999999999995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89-4CD8-9C45-A426AD188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4925"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2EA835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18-4FEE-9182-81206A803A39}"/>
              </c:ext>
            </c:extLst>
          </c:dPt>
          <c:dPt>
            <c:idx val="1"/>
            <c:bubble3D val="0"/>
            <c:spPr>
              <a:solidFill>
                <a:srgbClr val="8BBD22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18-4FEE-9182-81206A803A39}"/>
              </c:ext>
            </c:extLst>
          </c:dPt>
          <c:dPt>
            <c:idx val="2"/>
            <c:bubble3D val="0"/>
            <c:spPr>
              <a:solidFill>
                <a:srgbClr val="F0E50C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18-4FEE-9182-81206A803A39}"/>
              </c:ext>
            </c:extLst>
          </c:dPt>
          <c:dPt>
            <c:idx val="3"/>
            <c:bubble3D val="0"/>
            <c:spPr>
              <a:solidFill>
                <a:srgbClr val="0CA2C0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18-4FEE-9182-81206A803A39}"/>
              </c:ext>
            </c:extLst>
          </c:dPt>
          <c:dPt>
            <c:idx val="4"/>
            <c:bubble3D val="0"/>
            <c:spPr>
              <a:solidFill>
                <a:srgbClr val="E51C20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9144-4357-89C9-B0D1F4E461F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518-4FEE-9182-81206A803A3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518-4FEE-9182-81206A803A3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518-4FEE-9182-81206A803A3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144-4357-89C9-B0D1F4E461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Foglio1!$B$2:$B$6</c:f>
              <c:numCache>
                <c:formatCode>0%</c:formatCode>
                <c:ptCount val="5"/>
                <c:pt idx="0">
                  <c:v>0.65</c:v>
                </c:pt>
                <c:pt idx="1">
                  <c:v>0.06</c:v>
                </c:pt>
                <c:pt idx="2">
                  <c:v>0.18</c:v>
                </c:pt>
                <c:pt idx="3">
                  <c:v>0.05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18-4FEE-9182-81206A803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4925"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6B3BB-562B-47EB-8D71-8112D5737711}" type="datetimeFigureOut">
              <a:rPr lang="it-IT" smtClean="0"/>
              <a:t>29/01/2019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59DD6-7D54-427C-B762-43F534045C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97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9DD6-7D54-427C-B762-43F534045CD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066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9DD6-7D54-427C-B762-43F534045CD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282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60F2-EAEF-4F99-ACCE-995F9B05CE44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678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Polizze cyber - </a:t>
            </a:r>
            <a:r>
              <a:rPr lang="it-IT" b="0" dirty="0"/>
              <a:t>Messaggio positivo di crescita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60F2-EAEF-4F99-ACCE-995F9B05CE44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43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 smtClean="0"/>
              <a:t>Polizze cyber - </a:t>
            </a:r>
            <a:r>
              <a:rPr lang="it-IT" b="0" dirty="0" smtClean="0"/>
              <a:t>Messaggio positivo di crescita</a:t>
            </a: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60F2-EAEF-4F99-ACCE-995F9B05CE44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397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4BB23-2692-489F-BE46-93E51745A86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295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357 delle startup analizzate è stato possibile reperire l’informazione sull’ammontare dei finanziamenti ricevuti, che complessivamente hanno raggiunto una quota di circa 4,75 miliardi di dollari, con un valore medio per startup pari a 13,3 milioni di dollari. Occorre però specificare come il 75% delle realtà analizzate abbia ricevuto una cifra minore rispetto alla media: la mediana del campione si attesta infatti sui 4 milioni di dollari, a testimonianza di come esista un elevato numero di startup con una quota di finanziamento molto più contenuta.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160F-67E9-4CEF-B4CA-F3713730DD09}" type="slidenum">
              <a:rPr lang="it-IT" smtClean="0">
                <a:solidFill>
                  <a:prstClr val="black"/>
                </a:solidFill>
              </a:rPr>
              <a:pPr/>
              <a:t>31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7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60F2-EAEF-4F99-ACCE-995F9B05CE4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69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60F2-EAEF-4F99-ACCE-995F9B05CE4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96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60F2-EAEF-4F99-ACCE-995F9B05CE4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71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60F2-EAEF-4F99-ACCE-995F9B05CE4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921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4BB23-2692-489F-BE46-93E51745A86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59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4BB23-2692-489F-BE46-93E51745A86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436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60F2-EAEF-4F99-ACCE-995F9B05CE4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282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4BB23-2692-489F-BE46-93E51745A86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39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"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970501" y="1621366"/>
            <a:ext cx="7203000" cy="19304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-571500" algn="ctr">
              <a:buFontTx/>
              <a:buNone/>
              <a:defRPr lang="it-IT" sz="3600" b="1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>
              <a:defRPr lang="it-IT" sz="1600" smtClean="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>
              <a:defRPr lang="it-IT" sz="1600" smtClean="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>
              <a:defRPr lang="it-IT" sz="1600" smtClean="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>
              <a:defRPr lang="it-IT" sz="1600">
                <a:solidFill>
                  <a:srgbClr val="002E58"/>
                </a:solidFill>
                <a:latin typeface="Trebuchet MS"/>
                <a:cs typeface="Trebuchet MS"/>
              </a:defRPr>
            </a:lvl5pPr>
          </a:lstStyle>
          <a:p>
            <a:pPr marL="0" lvl="0" indent="0" algn="ctr">
              <a:lnSpc>
                <a:spcPct val="90000"/>
              </a:lnSpc>
            </a:pPr>
            <a:r>
              <a:rPr lang="it-IT" dirty="0"/>
              <a:t>Titolo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 flipV="1">
            <a:off x="970500" y="3870643"/>
            <a:ext cx="7203000" cy="36"/>
          </a:xfrm>
          <a:prstGeom prst="line">
            <a:avLst/>
          </a:prstGeom>
          <a:ln w="38100" cmpd="sng">
            <a:solidFill>
              <a:srgbClr val="90A3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 userDrawn="1"/>
        </p:nvCxnSpPr>
        <p:spPr>
          <a:xfrm>
            <a:off x="972002" y="4273940"/>
            <a:ext cx="7199996" cy="0"/>
          </a:xfrm>
          <a:prstGeom prst="line">
            <a:avLst/>
          </a:prstGeom>
          <a:ln w="12700" cmpd="sng">
            <a:solidFill>
              <a:srgbClr val="90A3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 userDrawn="1"/>
        </p:nvSpPr>
        <p:spPr>
          <a:xfrm>
            <a:off x="5826528" y="4440524"/>
            <a:ext cx="1787217" cy="184666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lvl="0" indent="0">
              <a:spcBef>
                <a:spcPct val="20000"/>
              </a:spcBef>
              <a:buFont typeface="Arial"/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it-IT" sz="1200" b="0" i="1" dirty="0"/>
              <a:t>Network Digital360 - </a:t>
            </a:r>
            <a:r>
              <a:rPr lang="it-IT" sz="1200" b="0" i="1" dirty="0" err="1"/>
              <a:t>Events</a:t>
            </a:r>
            <a:endParaRPr lang="it-IT" sz="1200" b="0" i="1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3" hasCustomPrompt="1"/>
          </p:nvPr>
        </p:nvSpPr>
        <p:spPr>
          <a:xfrm>
            <a:off x="1419030" y="4404568"/>
            <a:ext cx="872033" cy="1933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400">
                <a:solidFill>
                  <a:srgbClr val="002E58"/>
                </a:solidFill>
              </a:defRPr>
            </a:lvl2pPr>
            <a:lvl3pPr marL="914400" indent="0">
              <a:buNone/>
              <a:defRPr sz="1400">
                <a:solidFill>
                  <a:srgbClr val="002E58"/>
                </a:solidFill>
              </a:defRPr>
            </a:lvl3pPr>
            <a:lvl4pPr marL="1371600" indent="0">
              <a:buNone/>
              <a:defRPr sz="1400">
                <a:solidFill>
                  <a:srgbClr val="002E58"/>
                </a:solidFill>
              </a:defRPr>
            </a:lvl4pPr>
            <a:lvl5pPr marL="1828800" indent="0">
              <a:buNone/>
              <a:defRPr sz="1400">
                <a:solidFill>
                  <a:srgbClr val="002E58"/>
                </a:solidFill>
              </a:defRPr>
            </a:lvl5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7" name="Segnaposto testo 25"/>
          <p:cNvSpPr>
            <a:spLocks noGrp="1"/>
          </p:cNvSpPr>
          <p:nvPr>
            <p:ph type="body" sz="quarter" idx="14" hasCustomPrompt="1"/>
          </p:nvPr>
        </p:nvSpPr>
        <p:spPr>
          <a:xfrm>
            <a:off x="3071765" y="4404568"/>
            <a:ext cx="971999" cy="1933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400">
                <a:solidFill>
                  <a:srgbClr val="002E58"/>
                </a:solidFill>
              </a:defRPr>
            </a:lvl2pPr>
            <a:lvl3pPr marL="914400" indent="0">
              <a:buNone/>
              <a:defRPr sz="1400">
                <a:solidFill>
                  <a:srgbClr val="002E58"/>
                </a:solidFill>
              </a:defRPr>
            </a:lvl3pPr>
            <a:lvl4pPr marL="1371600" indent="0">
              <a:buNone/>
              <a:defRPr sz="1400">
                <a:solidFill>
                  <a:srgbClr val="002E58"/>
                </a:solidFill>
              </a:defRPr>
            </a:lvl4pPr>
            <a:lvl5pPr marL="1828800" indent="0">
              <a:buNone/>
              <a:defRPr sz="1400">
                <a:solidFill>
                  <a:srgbClr val="002E58"/>
                </a:solidFill>
              </a:defRPr>
            </a:lvl5pPr>
          </a:lstStyle>
          <a:p>
            <a:pPr lvl="0"/>
            <a:r>
              <a:rPr lang="it-IT" dirty="0"/>
              <a:t>HASHTAG</a:t>
            </a:r>
          </a:p>
        </p:txBody>
      </p:sp>
      <p:sp>
        <p:nvSpPr>
          <p:cNvPr id="29" name="Segnaposto testo 28"/>
          <p:cNvSpPr>
            <a:spLocks noGrp="1"/>
          </p:cNvSpPr>
          <p:nvPr>
            <p:ph type="body" sz="quarter" idx="15" hasCustomPrompt="1"/>
          </p:nvPr>
        </p:nvSpPr>
        <p:spPr>
          <a:xfrm>
            <a:off x="969963" y="3870679"/>
            <a:ext cx="7202487" cy="365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2E58"/>
                </a:solidFill>
              </a:defRPr>
            </a:lvl1pPr>
          </a:lstStyle>
          <a:p>
            <a:pPr lvl="0"/>
            <a:r>
              <a:rPr lang="it-IT" dirty="0"/>
              <a:t>Osservatorio</a:t>
            </a:r>
          </a:p>
        </p:txBody>
      </p:sp>
      <p:pic>
        <p:nvPicPr>
          <p:cNvPr id="12" name="Immagine 11" descr="ND360_events_launcher_2017_05_1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770" y="4383268"/>
            <a:ext cx="288000" cy="288000"/>
          </a:xfrm>
          <a:prstGeom prst="rect">
            <a:avLst/>
          </a:prstGeom>
        </p:spPr>
      </p:pic>
      <p:pic>
        <p:nvPicPr>
          <p:cNvPr id="13" name="Immagine 12" descr="icon-social-a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977" y="4381251"/>
            <a:ext cx="288000" cy="288000"/>
          </a:xfrm>
          <a:prstGeom prst="rect">
            <a:avLst/>
          </a:prstGeom>
        </p:spPr>
      </p:pic>
      <p:pic>
        <p:nvPicPr>
          <p:cNvPr id="14" name="Immagine 13" descr="icon-social-b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641"/>
          <a:stretch/>
        </p:blipFill>
        <p:spPr>
          <a:xfrm>
            <a:off x="4299337" y="4381251"/>
            <a:ext cx="669413" cy="288000"/>
          </a:xfrm>
          <a:prstGeom prst="rect">
            <a:avLst/>
          </a:prstGeom>
        </p:spPr>
      </p:pic>
      <p:pic>
        <p:nvPicPr>
          <p:cNvPr id="15" name="Immagine 14" descr="som-oss-2017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828" y="373719"/>
            <a:ext cx="5677705" cy="98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2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vola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7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3442238" y="2591260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18" name="Segnaposto immagine 7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736821" y="2241553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19" name="Segnaposto immagine 7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79182" y="3255826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20" name="Segnaposto immagine 7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79182" y="2241553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21" name="Segnaposto immagine 7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010710" y="1858468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22" name="Segnaposto immagine 7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3442238" y="1576987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23" name="Segnaposto immagine 7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305295" y="1858468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24" name="Segnaposto immagine 7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010710" y="2872741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r>
              <a:rPr lang="it-IT" dirty="0"/>
              <a:t>Logo</a:t>
            </a:r>
          </a:p>
        </p:txBody>
      </p:sp>
      <p:sp>
        <p:nvSpPr>
          <p:cNvPr id="25" name="Segnaposto immagine 7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305297" y="2872741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27" name="Segnaposto immagine 7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7736823" y="3255826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28" name="Segnaposto testo 13"/>
          <p:cNvSpPr>
            <a:spLocks noGrp="1"/>
          </p:cNvSpPr>
          <p:nvPr>
            <p:ph type="body" sz="quarter" idx="31" hasCustomPrompt="1"/>
          </p:nvPr>
        </p:nvSpPr>
        <p:spPr>
          <a:xfrm>
            <a:off x="579182" y="201344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29" name="Segnaposto testo 13"/>
          <p:cNvSpPr>
            <a:spLocks noGrp="1"/>
          </p:cNvSpPr>
          <p:nvPr>
            <p:ph type="body" sz="quarter" idx="32" hasCustomPrompt="1"/>
          </p:nvPr>
        </p:nvSpPr>
        <p:spPr>
          <a:xfrm>
            <a:off x="2010710" y="1645589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30" name="Segnaposto testo 13"/>
          <p:cNvSpPr>
            <a:spLocks noGrp="1"/>
          </p:cNvSpPr>
          <p:nvPr>
            <p:ph type="body" sz="quarter" idx="33" hasCustomPrompt="1"/>
          </p:nvPr>
        </p:nvSpPr>
        <p:spPr>
          <a:xfrm>
            <a:off x="3442238" y="136622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31" name="Segnaposto testo 13"/>
          <p:cNvSpPr>
            <a:spLocks noGrp="1"/>
          </p:cNvSpPr>
          <p:nvPr>
            <p:ph type="body" sz="quarter" idx="34" hasCustomPrompt="1"/>
          </p:nvPr>
        </p:nvSpPr>
        <p:spPr>
          <a:xfrm>
            <a:off x="6305296" y="1645589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32" name="Segnaposto testo 13"/>
          <p:cNvSpPr>
            <a:spLocks noGrp="1"/>
          </p:cNvSpPr>
          <p:nvPr>
            <p:ph type="body" sz="quarter" idx="35" hasCustomPrompt="1"/>
          </p:nvPr>
        </p:nvSpPr>
        <p:spPr>
          <a:xfrm>
            <a:off x="7736822" y="201344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41" name="Segnaposto immagine 7"/>
          <p:cNvSpPr>
            <a:spLocks noGrp="1" noChangeAspect="1"/>
          </p:cNvSpPr>
          <p:nvPr userDrawn="1">
            <p:ph type="pic" sz="quarter" idx="39" hasCustomPrompt="1"/>
          </p:nvPr>
        </p:nvSpPr>
        <p:spPr>
          <a:xfrm>
            <a:off x="4873769" y="2591260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42" name="Segnaposto immagine 7"/>
          <p:cNvSpPr>
            <a:spLocks noGrp="1" noChangeAspect="1"/>
          </p:cNvSpPr>
          <p:nvPr userDrawn="1">
            <p:ph type="pic" sz="quarter" idx="40" hasCustomPrompt="1"/>
          </p:nvPr>
        </p:nvSpPr>
        <p:spPr>
          <a:xfrm>
            <a:off x="4873767" y="1576987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43" name="Segnaposto testo 13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4873768" y="136622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33" name="Segnaposto immagine 7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224131" y="3808544"/>
            <a:ext cx="695739" cy="79200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it-IT" dirty="0"/>
              <a:t>Foto</a:t>
            </a:r>
          </a:p>
        </p:txBody>
      </p:sp>
      <p:sp>
        <p:nvSpPr>
          <p:cNvPr id="34" name="Segnaposto tes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58001" y="3548441"/>
            <a:ext cx="827999" cy="210762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marL="285750" indent="-285750" algn="ctr">
              <a:lnSpc>
                <a:spcPct val="80000"/>
              </a:lnSpc>
              <a:spcBef>
                <a:spcPts val="0"/>
              </a:spcBef>
              <a:buFontTx/>
              <a:buNone/>
              <a:defRPr lang="it-IT" sz="1300" b="1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 Cognome</a:t>
            </a:r>
          </a:p>
        </p:txBody>
      </p:sp>
      <p:sp>
        <p:nvSpPr>
          <p:cNvPr id="35" name="Segnaposto testo 13"/>
          <p:cNvSpPr>
            <a:spLocks noGrp="1"/>
          </p:cNvSpPr>
          <p:nvPr>
            <p:ph type="body" sz="quarter" idx="19" hasCustomPrompt="1"/>
          </p:nvPr>
        </p:nvSpPr>
        <p:spPr>
          <a:xfrm>
            <a:off x="1472416" y="283371"/>
            <a:ext cx="6223783" cy="292844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l"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marL="9144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marL="13716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marL="18288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6" name="CasellaDiTesto 35"/>
          <p:cNvSpPr txBox="1"/>
          <p:nvPr userDrawn="1"/>
        </p:nvSpPr>
        <p:spPr>
          <a:xfrm>
            <a:off x="3585793" y="3204558"/>
            <a:ext cx="1972415" cy="29308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lvl="0" indent="0">
              <a:spcBef>
                <a:spcPct val="20000"/>
              </a:spcBef>
              <a:buFont typeface="Arial"/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 algn="ctr"/>
            <a:r>
              <a:rPr lang="it-IT" sz="1050" b="0" dirty="0"/>
              <a:t>MODERA:</a:t>
            </a:r>
          </a:p>
        </p:txBody>
      </p:sp>
      <p:sp>
        <p:nvSpPr>
          <p:cNvPr id="37" name="Segnaposto testo 13"/>
          <p:cNvSpPr>
            <a:spLocks noGrp="1"/>
          </p:cNvSpPr>
          <p:nvPr>
            <p:ph type="body" sz="quarter" idx="29" hasCustomPrompt="1"/>
          </p:nvPr>
        </p:nvSpPr>
        <p:spPr>
          <a:xfrm>
            <a:off x="4158001" y="4697294"/>
            <a:ext cx="827999" cy="210762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marL="171450" indent="-17145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Jobtitle</a:t>
            </a:r>
          </a:p>
        </p:txBody>
      </p:sp>
    </p:spTree>
    <p:extLst>
      <p:ext uri="{BB962C8B-B14F-4D97-AF65-F5344CB8AC3E}">
        <p14:creationId xmlns:p14="http://schemas.microsoft.com/office/powerpoint/2010/main" val="400597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vola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7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2939661" y="2591260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3585793" y="3204558"/>
            <a:ext cx="1972415" cy="29308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lvl="0" indent="0">
              <a:spcBef>
                <a:spcPct val="20000"/>
              </a:spcBef>
              <a:buFont typeface="Arial"/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 algn="ctr"/>
            <a:r>
              <a:rPr lang="it-IT" sz="1050" b="0" dirty="0"/>
              <a:t>MODERA:</a:t>
            </a:r>
          </a:p>
        </p:txBody>
      </p:sp>
      <p:sp>
        <p:nvSpPr>
          <p:cNvPr id="18" name="Segnaposto immagine 7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813020" y="2241553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19" name="Segnaposto immagine 7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02981" y="3255826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20" name="Segnaposto immagine 7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02981" y="2241553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21" name="Segnaposto immagine 7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721321" y="1858468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22" name="Segnaposto immagine 7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939661" y="1576987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23" name="Segnaposto immagine 7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594682" y="1858468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24" name="Segnaposto immagine 7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1721321" y="2872741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25" name="Segnaposto immagine 7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594684" y="2872741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27" name="Segnaposto immagine 7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7813022" y="3255826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28" name="Segnaposto testo 13"/>
          <p:cNvSpPr>
            <a:spLocks noGrp="1"/>
          </p:cNvSpPr>
          <p:nvPr>
            <p:ph type="body" sz="quarter" idx="31" hasCustomPrompt="1"/>
          </p:nvPr>
        </p:nvSpPr>
        <p:spPr>
          <a:xfrm>
            <a:off x="502981" y="201344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29" name="Segnaposto testo 13"/>
          <p:cNvSpPr>
            <a:spLocks noGrp="1"/>
          </p:cNvSpPr>
          <p:nvPr>
            <p:ph type="body" sz="quarter" idx="32" hasCustomPrompt="1"/>
          </p:nvPr>
        </p:nvSpPr>
        <p:spPr>
          <a:xfrm>
            <a:off x="1721321" y="1645589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31" name="Segnaposto testo 13"/>
          <p:cNvSpPr>
            <a:spLocks noGrp="1"/>
          </p:cNvSpPr>
          <p:nvPr>
            <p:ph type="body" sz="quarter" idx="34" hasCustomPrompt="1"/>
          </p:nvPr>
        </p:nvSpPr>
        <p:spPr>
          <a:xfrm>
            <a:off x="6594683" y="1645589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32" name="Segnaposto testo 13"/>
          <p:cNvSpPr>
            <a:spLocks noGrp="1"/>
          </p:cNvSpPr>
          <p:nvPr>
            <p:ph type="body" sz="quarter" idx="35" hasCustomPrompt="1"/>
          </p:nvPr>
        </p:nvSpPr>
        <p:spPr>
          <a:xfrm>
            <a:off x="7813021" y="201344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41" name="Segnaposto immagine 7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5376344" y="2591260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42" name="Segnaposto immagine 7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5376342" y="1576987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39" name="Segnaposto immagine 7"/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4158004" y="2418540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40" name="Segnaposto immagine 7"/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4158004" y="1404267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46" name="Segnaposto testo 13"/>
          <p:cNvSpPr>
            <a:spLocks noGrp="1"/>
          </p:cNvSpPr>
          <p:nvPr>
            <p:ph type="body" sz="quarter" idx="44" hasCustomPrompt="1"/>
          </p:nvPr>
        </p:nvSpPr>
        <p:spPr>
          <a:xfrm>
            <a:off x="2939660" y="136622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47" name="Segnaposto testo 13"/>
          <p:cNvSpPr>
            <a:spLocks noGrp="1"/>
          </p:cNvSpPr>
          <p:nvPr>
            <p:ph type="body" sz="quarter" idx="45" hasCustomPrompt="1"/>
          </p:nvPr>
        </p:nvSpPr>
        <p:spPr>
          <a:xfrm>
            <a:off x="5376342" y="136622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48" name="Segnaposto testo 13"/>
          <p:cNvSpPr>
            <a:spLocks noGrp="1"/>
          </p:cNvSpPr>
          <p:nvPr>
            <p:ph type="body" sz="quarter" idx="46" hasCustomPrompt="1"/>
          </p:nvPr>
        </p:nvSpPr>
        <p:spPr>
          <a:xfrm>
            <a:off x="4158005" y="119350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30" name="Segnaposto immagine 7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224131" y="3808544"/>
            <a:ext cx="695739" cy="79200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it-IT" dirty="0"/>
              <a:t>Foto</a:t>
            </a:r>
          </a:p>
        </p:txBody>
      </p:sp>
      <p:sp>
        <p:nvSpPr>
          <p:cNvPr id="33" name="Segnaposto tes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58001" y="3548441"/>
            <a:ext cx="827999" cy="210762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marL="285750" indent="-285750" algn="ctr">
              <a:lnSpc>
                <a:spcPct val="80000"/>
              </a:lnSpc>
              <a:spcBef>
                <a:spcPts val="0"/>
              </a:spcBef>
              <a:buFontTx/>
              <a:buNone/>
              <a:defRPr lang="it-IT" sz="1300" b="1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 Cognome</a:t>
            </a:r>
          </a:p>
        </p:txBody>
      </p:sp>
      <p:sp>
        <p:nvSpPr>
          <p:cNvPr id="34" name="Segnaposto testo 13"/>
          <p:cNvSpPr>
            <a:spLocks noGrp="1"/>
          </p:cNvSpPr>
          <p:nvPr>
            <p:ph type="body" sz="quarter" idx="19" hasCustomPrompt="1"/>
          </p:nvPr>
        </p:nvSpPr>
        <p:spPr>
          <a:xfrm>
            <a:off x="1472416" y="283371"/>
            <a:ext cx="6223783" cy="292844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l"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marL="9144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marL="13716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marL="18288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5" name="CasellaDiTesto 34"/>
          <p:cNvSpPr txBox="1"/>
          <p:nvPr userDrawn="1"/>
        </p:nvSpPr>
        <p:spPr>
          <a:xfrm>
            <a:off x="3585793" y="3204558"/>
            <a:ext cx="1972415" cy="29308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lvl="0" indent="0">
              <a:spcBef>
                <a:spcPct val="20000"/>
              </a:spcBef>
              <a:buFont typeface="Arial"/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 algn="ctr"/>
            <a:r>
              <a:rPr lang="it-IT" sz="1050" b="0" dirty="0"/>
              <a:t>MODERA:</a:t>
            </a:r>
          </a:p>
        </p:txBody>
      </p:sp>
      <p:sp>
        <p:nvSpPr>
          <p:cNvPr id="36" name="Segnaposto testo 13"/>
          <p:cNvSpPr>
            <a:spLocks noGrp="1"/>
          </p:cNvSpPr>
          <p:nvPr>
            <p:ph type="body" sz="quarter" idx="29" hasCustomPrompt="1"/>
          </p:nvPr>
        </p:nvSpPr>
        <p:spPr>
          <a:xfrm>
            <a:off x="4158001" y="4697294"/>
            <a:ext cx="827999" cy="210762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marL="171450" indent="-17145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Jobtitle</a:t>
            </a:r>
          </a:p>
        </p:txBody>
      </p:sp>
    </p:spTree>
    <p:extLst>
      <p:ext uri="{BB962C8B-B14F-4D97-AF65-F5344CB8AC3E}">
        <p14:creationId xmlns:p14="http://schemas.microsoft.com/office/powerpoint/2010/main" val="355727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vola 8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7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2526249" y="2591260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18" name="Segnaposto immagine 7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965420" y="2241553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19" name="Segnaposto immagine 7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50581" y="3255826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r>
              <a:rPr lang="it-IT" dirty="0"/>
              <a:t>Logo</a:t>
            </a:r>
          </a:p>
        </p:txBody>
      </p:sp>
      <p:sp>
        <p:nvSpPr>
          <p:cNvPr id="20" name="Segnaposto immagine 7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350581" y="2241553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</p:txBody>
      </p:sp>
      <p:sp>
        <p:nvSpPr>
          <p:cNvPr id="21" name="Segnaposto immagine 7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438415" y="1858468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it-IT" dirty="0"/>
              <a:t>Foto</a:t>
            </a:r>
          </a:p>
        </p:txBody>
      </p:sp>
      <p:sp>
        <p:nvSpPr>
          <p:cNvPr id="22" name="Segnaposto immagine 7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526249" y="1576987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23" name="Segnaposto immagine 7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877583" y="1858468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24" name="Segnaposto immagine 7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1438415" y="2872741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25" name="Segnaposto immagine 7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877585" y="2872741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27" name="Segnaposto immagine 7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7965422" y="3255826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28" name="Segnaposto testo 13"/>
          <p:cNvSpPr>
            <a:spLocks noGrp="1"/>
          </p:cNvSpPr>
          <p:nvPr>
            <p:ph type="body" sz="quarter" idx="31" hasCustomPrompt="1"/>
          </p:nvPr>
        </p:nvSpPr>
        <p:spPr>
          <a:xfrm>
            <a:off x="350581" y="201344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29" name="Segnaposto testo 13"/>
          <p:cNvSpPr>
            <a:spLocks noGrp="1"/>
          </p:cNvSpPr>
          <p:nvPr>
            <p:ph type="body" sz="quarter" idx="32" hasCustomPrompt="1"/>
          </p:nvPr>
        </p:nvSpPr>
        <p:spPr>
          <a:xfrm>
            <a:off x="1438415" y="1645589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31" name="Segnaposto testo 13"/>
          <p:cNvSpPr>
            <a:spLocks noGrp="1"/>
          </p:cNvSpPr>
          <p:nvPr>
            <p:ph type="body" sz="quarter" idx="34" hasCustomPrompt="1"/>
          </p:nvPr>
        </p:nvSpPr>
        <p:spPr>
          <a:xfrm>
            <a:off x="6877584" y="1645589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32" name="Segnaposto testo 13"/>
          <p:cNvSpPr>
            <a:spLocks noGrp="1"/>
          </p:cNvSpPr>
          <p:nvPr>
            <p:ph type="body" sz="quarter" idx="35" hasCustomPrompt="1"/>
          </p:nvPr>
        </p:nvSpPr>
        <p:spPr>
          <a:xfrm>
            <a:off x="7965421" y="201344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41" name="Segnaposto immagine 7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5789751" y="2591260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42" name="Segnaposto immagine 7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5789749" y="1576987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39" name="Segnaposto immagine 7"/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4701917" y="2418540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40" name="Segnaposto immagine 7"/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4701915" y="1404267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46" name="Segnaposto testo 13"/>
          <p:cNvSpPr>
            <a:spLocks noGrp="1"/>
          </p:cNvSpPr>
          <p:nvPr>
            <p:ph type="body" sz="quarter" idx="44" hasCustomPrompt="1"/>
          </p:nvPr>
        </p:nvSpPr>
        <p:spPr>
          <a:xfrm>
            <a:off x="2526249" y="136622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47" name="Segnaposto testo 13"/>
          <p:cNvSpPr>
            <a:spLocks noGrp="1"/>
          </p:cNvSpPr>
          <p:nvPr>
            <p:ph type="body" sz="quarter" idx="45" hasCustomPrompt="1"/>
          </p:nvPr>
        </p:nvSpPr>
        <p:spPr>
          <a:xfrm>
            <a:off x="5789750" y="136622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48" name="Segnaposto testo 13"/>
          <p:cNvSpPr>
            <a:spLocks noGrp="1"/>
          </p:cNvSpPr>
          <p:nvPr>
            <p:ph type="body" sz="quarter" idx="46" hasCustomPrompt="1"/>
          </p:nvPr>
        </p:nvSpPr>
        <p:spPr>
          <a:xfrm>
            <a:off x="4701916" y="119350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49" name="Segnaposto immagine 7"/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3614083" y="2418540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50" name="Segnaposto immagine 7"/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3614083" y="1404267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51" name="Segnaposto testo 13"/>
          <p:cNvSpPr>
            <a:spLocks noGrp="1"/>
          </p:cNvSpPr>
          <p:nvPr>
            <p:ph type="body" sz="quarter" idx="49" hasCustomPrompt="1"/>
          </p:nvPr>
        </p:nvSpPr>
        <p:spPr>
          <a:xfrm>
            <a:off x="3614083" y="119350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33" name="Segnaposto immagine 7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224131" y="3808544"/>
            <a:ext cx="695739" cy="79200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it-IT" dirty="0"/>
              <a:t>Foto</a:t>
            </a:r>
          </a:p>
        </p:txBody>
      </p:sp>
      <p:sp>
        <p:nvSpPr>
          <p:cNvPr id="34" name="Segnaposto tes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58001" y="3548441"/>
            <a:ext cx="827999" cy="210762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marL="285750" indent="-285750" algn="ctr">
              <a:lnSpc>
                <a:spcPct val="80000"/>
              </a:lnSpc>
              <a:spcBef>
                <a:spcPts val="0"/>
              </a:spcBef>
              <a:buFontTx/>
              <a:buNone/>
              <a:defRPr lang="it-IT" sz="1300" b="1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 Cognome</a:t>
            </a:r>
          </a:p>
        </p:txBody>
      </p:sp>
      <p:sp>
        <p:nvSpPr>
          <p:cNvPr id="35" name="Segnaposto testo 13"/>
          <p:cNvSpPr>
            <a:spLocks noGrp="1"/>
          </p:cNvSpPr>
          <p:nvPr>
            <p:ph type="body" sz="quarter" idx="19" hasCustomPrompt="1"/>
          </p:nvPr>
        </p:nvSpPr>
        <p:spPr>
          <a:xfrm>
            <a:off x="1472416" y="283371"/>
            <a:ext cx="6223783" cy="292844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l"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marL="9144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marL="13716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marL="18288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6" name="CasellaDiTesto 35"/>
          <p:cNvSpPr txBox="1"/>
          <p:nvPr userDrawn="1"/>
        </p:nvSpPr>
        <p:spPr>
          <a:xfrm>
            <a:off x="3585793" y="3204558"/>
            <a:ext cx="1972415" cy="29308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lvl="0" indent="0">
              <a:spcBef>
                <a:spcPct val="20000"/>
              </a:spcBef>
              <a:buFont typeface="Arial"/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 algn="ctr"/>
            <a:r>
              <a:rPr lang="it-IT" sz="1050" b="0" dirty="0"/>
              <a:t>MODERA:</a:t>
            </a:r>
          </a:p>
        </p:txBody>
      </p:sp>
      <p:sp>
        <p:nvSpPr>
          <p:cNvPr id="37" name="Segnaposto testo 13"/>
          <p:cNvSpPr>
            <a:spLocks noGrp="1"/>
          </p:cNvSpPr>
          <p:nvPr>
            <p:ph type="body" sz="quarter" idx="29" hasCustomPrompt="1"/>
          </p:nvPr>
        </p:nvSpPr>
        <p:spPr>
          <a:xfrm>
            <a:off x="4158001" y="4697294"/>
            <a:ext cx="827999" cy="210762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marL="171450" indent="-17145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Jobtitle</a:t>
            </a:r>
          </a:p>
        </p:txBody>
      </p:sp>
    </p:spTree>
    <p:extLst>
      <p:ext uri="{BB962C8B-B14F-4D97-AF65-F5344CB8AC3E}">
        <p14:creationId xmlns:p14="http://schemas.microsoft.com/office/powerpoint/2010/main" val="172564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lato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18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3999" cy="29835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it-IT" dirty="0"/>
              <a:t>sfondo</a:t>
            </a:r>
          </a:p>
        </p:txBody>
      </p:sp>
      <p:sp>
        <p:nvSpPr>
          <p:cNvPr id="8" name="Rettangolo 7"/>
          <p:cNvSpPr/>
          <p:nvPr userDrawn="1"/>
        </p:nvSpPr>
        <p:spPr>
          <a:xfrm>
            <a:off x="0" y="2983500"/>
            <a:ext cx="9144000" cy="2160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egnaposto immagine 18"/>
          <p:cNvSpPr>
            <a:spLocks noGrp="1"/>
          </p:cNvSpPr>
          <p:nvPr>
            <p:ph type="pic" sz="quarter" idx="14" hasCustomPrompt="1"/>
          </p:nvPr>
        </p:nvSpPr>
        <p:spPr>
          <a:xfrm>
            <a:off x="480377" y="2134876"/>
            <a:ext cx="1620000" cy="1871999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it-IT" dirty="0"/>
              <a:t>foto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2098057" y="3094360"/>
            <a:ext cx="6840000" cy="288000"/>
          </a:xfrm>
          <a:prstGeom prst="rect">
            <a:avLst/>
          </a:prstGeom>
          <a:noFill/>
        </p:spPr>
        <p:txBody>
          <a:bodyPr wrap="square" lIns="360000" tIns="0" rIns="0" bIns="0" rtlCol="0">
            <a:noAutofit/>
          </a:bodyPr>
          <a:lstStyle>
            <a:lvl1pPr marL="0" indent="0">
              <a:buNone/>
              <a:defRPr lang="it-IT" sz="2100" b="1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>
              <a:defRPr lang="it-IT" sz="1800" smtClean="0"/>
            </a:lvl2pPr>
            <a:lvl3pPr>
              <a:defRPr lang="it-IT" sz="1800" smtClean="0"/>
            </a:lvl3pPr>
            <a:lvl4pPr>
              <a:defRPr lang="it-IT" sz="1800" smtClean="0"/>
            </a:lvl4pPr>
            <a:lvl5pPr>
              <a:defRPr lang="it-IT" sz="1800"/>
            </a:lvl5pPr>
          </a:lstStyle>
          <a:p>
            <a:pPr marL="0" lvl="0"/>
            <a:r>
              <a:rPr lang="it-IT" dirty="0"/>
              <a:t>Nome</a:t>
            </a:r>
          </a:p>
        </p:txBody>
      </p:sp>
      <p:sp>
        <p:nvSpPr>
          <p:cNvPr id="15" name="Segnaposto tes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2098057" y="3420456"/>
            <a:ext cx="6840000" cy="288000"/>
          </a:xfrm>
          <a:prstGeom prst="rect">
            <a:avLst/>
          </a:prstGeom>
          <a:noFill/>
        </p:spPr>
        <p:txBody>
          <a:bodyPr wrap="square" lIns="360000" tIns="0" rIns="0" bIns="0" rtlCol="0">
            <a:noAutofit/>
          </a:bodyPr>
          <a:lstStyle>
            <a:lvl1pPr marL="0" indent="0">
              <a:buNone/>
              <a:defRPr lang="it-IT" sz="18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marL="0" lvl="0"/>
            <a:r>
              <a:rPr lang="it-IT" dirty="0"/>
              <a:t>Funzione aziendale</a:t>
            </a:r>
          </a:p>
        </p:txBody>
      </p:sp>
      <p:sp>
        <p:nvSpPr>
          <p:cNvPr id="16" name="Segnaposto tes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2098057" y="3721155"/>
            <a:ext cx="6840000" cy="288000"/>
          </a:xfrm>
          <a:prstGeom prst="rect">
            <a:avLst/>
          </a:prstGeom>
          <a:noFill/>
        </p:spPr>
        <p:txBody>
          <a:bodyPr wrap="square" lIns="360000" tIns="0" rIns="0" bIns="0" rtlCol="0">
            <a:noAutofit/>
          </a:bodyPr>
          <a:lstStyle>
            <a:lvl1pPr marL="0" indent="0">
              <a:buNone/>
              <a:defRPr lang="it-IT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marL="0" lvl="0"/>
            <a:r>
              <a:rPr lang="it-IT" dirty="0"/>
              <a:t>Azienda</a:t>
            </a:r>
          </a:p>
        </p:txBody>
      </p:sp>
      <p:sp>
        <p:nvSpPr>
          <p:cNvPr id="17" name="Segnaposto tes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2098057" y="4139397"/>
            <a:ext cx="6840000" cy="755999"/>
          </a:xfrm>
          <a:prstGeom prst="rect">
            <a:avLst/>
          </a:prstGeom>
          <a:noFill/>
        </p:spPr>
        <p:txBody>
          <a:bodyPr wrap="square" lIns="360000" tIns="0" rIns="0" bIns="0" rtlCol="0" anchor="ctr">
            <a:noAutofit/>
          </a:bodyPr>
          <a:lstStyle>
            <a:lvl1pPr marL="0" indent="0">
              <a:buNone/>
              <a:defRPr lang="it-IT" sz="160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/>
            <a:r>
              <a:rPr lang="it-IT" dirty="0"/>
              <a:t>Motto </a:t>
            </a:r>
          </a:p>
        </p:txBody>
      </p:sp>
      <p:sp>
        <p:nvSpPr>
          <p:cNvPr id="20" name="Segnaposto immagine 18"/>
          <p:cNvSpPr>
            <a:spLocks noGrp="1"/>
          </p:cNvSpPr>
          <p:nvPr>
            <p:ph type="pic" sz="quarter" idx="15" hasCustomPrompt="1"/>
          </p:nvPr>
        </p:nvSpPr>
        <p:spPr>
          <a:xfrm>
            <a:off x="480377" y="4139398"/>
            <a:ext cx="1620000" cy="755999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2085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hi"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1 15"/>
          <p:cNvCxnSpPr/>
          <p:nvPr userDrawn="1"/>
        </p:nvCxnSpPr>
        <p:spPr>
          <a:xfrm>
            <a:off x="162000" y="149538"/>
            <a:ext cx="8820000" cy="0"/>
          </a:xfrm>
          <a:prstGeom prst="line">
            <a:avLst/>
          </a:prstGeom>
          <a:ln w="38100" cmpd="sng">
            <a:solidFill>
              <a:srgbClr val="90A3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 userDrawn="1"/>
        </p:nvCxnSpPr>
        <p:spPr>
          <a:xfrm>
            <a:off x="162000" y="370802"/>
            <a:ext cx="8820000" cy="0"/>
          </a:xfrm>
          <a:prstGeom prst="line">
            <a:avLst/>
          </a:prstGeom>
          <a:ln w="12700" cmpd="sng">
            <a:solidFill>
              <a:srgbClr val="90A3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 userDrawn="1"/>
        </p:nvSpPr>
        <p:spPr>
          <a:xfrm>
            <a:off x="162000" y="174939"/>
            <a:ext cx="1972415" cy="16372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lvl="0" indent="0">
              <a:spcBef>
                <a:spcPct val="20000"/>
              </a:spcBef>
              <a:buFont typeface="Arial"/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it-IT" sz="1050" b="1" dirty="0"/>
              <a:t>In collaborazione con:</a:t>
            </a:r>
          </a:p>
        </p:txBody>
      </p:sp>
      <p:sp>
        <p:nvSpPr>
          <p:cNvPr id="40" name="Segnaposto immagine 7"/>
          <p:cNvSpPr>
            <a:spLocks noGrp="1" noChangeAspect="1"/>
          </p:cNvSpPr>
          <p:nvPr>
            <p:ph type="pic" sz="quarter" idx="28"/>
          </p:nvPr>
        </p:nvSpPr>
        <p:spPr>
          <a:xfrm>
            <a:off x="1161000" y="496593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41" name="Segnaposto immagine 7"/>
          <p:cNvSpPr>
            <a:spLocks noGrp="1" noChangeAspect="1"/>
          </p:cNvSpPr>
          <p:nvPr>
            <p:ph type="pic" sz="quarter" idx="29"/>
          </p:nvPr>
        </p:nvSpPr>
        <p:spPr>
          <a:xfrm>
            <a:off x="162000" y="496593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62" name="Segnaposto immagine 7"/>
          <p:cNvSpPr>
            <a:spLocks noGrp="1" noChangeAspect="1"/>
          </p:cNvSpPr>
          <p:nvPr>
            <p:ph type="pic" sz="quarter" idx="47"/>
          </p:nvPr>
        </p:nvSpPr>
        <p:spPr>
          <a:xfrm>
            <a:off x="2160000" y="1435910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63" name="Segnaposto immagine 7"/>
          <p:cNvSpPr>
            <a:spLocks noGrp="1" noChangeAspect="1"/>
          </p:cNvSpPr>
          <p:nvPr>
            <p:ph type="pic" sz="quarter" idx="48"/>
          </p:nvPr>
        </p:nvSpPr>
        <p:spPr>
          <a:xfrm>
            <a:off x="3159000" y="1435910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64" name="Segnaposto immagine 7"/>
          <p:cNvSpPr>
            <a:spLocks noGrp="1" noChangeAspect="1"/>
          </p:cNvSpPr>
          <p:nvPr>
            <p:ph type="pic" sz="quarter" idx="49"/>
          </p:nvPr>
        </p:nvSpPr>
        <p:spPr>
          <a:xfrm>
            <a:off x="4158000" y="1435910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65" name="Segnaposto immagine 7"/>
          <p:cNvSpPr>
            <a:spLocks noGrp="1" noChangeAspect="1"/>
          </p:cNvSpPr>
          <p:nvPr>
            <p:ph type="pic" sz="quarter" idx="50"/>
          </p:nvPr>
        </p:nvSpPr>
        <p:spPr>
          <a:xfrm>
            <a:off x="5157000" y="1435910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66" name="Segnaposto immagine 7"/>
          <p:cNvSpPr>
            <a:spLocks noGrp="1" noChangeAspect="1"/>
          </p:cNvSpPr>
          <p:nvPr>
            <p:ph type="pic" sz="quarter" idx="51"/>
          </p:nvPr>
        </p:nvSpPr>
        <p:spPr>
          <a:xfrm>
            <a:off x="6156000" y="1435910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67" name="Segnaposto immagine 7"/>
          <p:cNvSpPr>
            <a:spLocks noGrp="1" noChangeAspect="1"/>
          </p:cNvSpPr>
          <p:nvPr>
            <p:ph type="pic" sz="quarter" idx="52"/>
          </p:nvPr>
        </p:nvSpPr>
        <p:spPr>
          <a:xfrm>
            <a:off x="7155000" y="1435910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68" name="Segnaposto immagine 7"/>
          <p:cNvSpPr>
            <a:spLocks noGrp="1" noChangeAspect="1"/>
          </p:cNvSpPr>
          <p:nvPr>
            <p:ph type="pic" sz="quarter" idx="53"/>
          </p:nvPr>
        </p:nvSpPr>
        <p:spPr>
          <a:xfrm>
            <a:off x="8154002" y="1435910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69" name="Segnaposto immagine 7"/>
          <p:cNvSpPr>
            <a:spLocks noGrp="1" noChangeAspect="1"/>
          </p:cNvSpPr>
          <p:nvPr>
            <p:ph type="pic" sz="quarter" idx="54"/>
          </p:nvPr>
        </p:nvSpPr>
        <p:spPr>
          <a:xfrm>
            <a:off x="1161000" y="1435910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70" name="Segnaposto immagine 7"/>
          <p:cNvSpPr>
            <a:spLocks noGrp="1" noChangeAspect="1"/>
          </p:cNvSpPr>
          <p:nvPr>
            <p:ph type="pic" sz="quarter" idx="55"/>
          </p:nvPr>
        </p:nvSpPr>
        <p:spPr>
          <a:xfrm>
            <a:off x="162000" y="1435910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71" name="Segnaposto immagine 7"/>
          <p:cNvSpPr>
            <a:spLocks noGrp="1" noChangeAspect="1"/>
          </p:cNvSpPr>
          <p:nvPr>
            <p:ph type="pic" sz="quarter" idx="56"/>
          </p:nvPr>
        </p:nvSpPr>
        <p:spPr>
          <a:xfrm>
            <a:off x="2160000" y="1968075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72" name="Segnaposto immagine 7"/>
          <p:cNvSpPr>
            <a:spLocks noGrp="1" noChangeAspect="1"/>
          </p:cNvSpPr>
          <p:nvPr>
            <p:ph type="pic" sz="quarter" idx="57"/>
          </p:nvPr>
        </p:nvSpPr>
        <p:spPr>
          <a:xfrm>
            <a:off x="3159000" y="1968075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73" name="Segnaposto immagine 7"/>
          <p:cNvSpPr>
            <a:spLocks noGrp="1" noChangeAspect="1"/>
          </p:cNvSpPr>
          <p:nvPr>
            <p:ph type="pic" sz="quarter" idx="58"/>
          </p:nvPr>
        </p:nvSpPr>
        <p:spPr>
          <a:xfrm>
            <a:off x="4158000" y="1968075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74" name="Segnaposto immagine 7"/>
          <p:cNvSpPr>
            <a:spLocks noGrp="1" noChangeAspect="1"/>
          </p:cNvSpPr>
          <p:nvPr>
            <p:ph type="pic" sz="quarter" idx="59"/>
          </p:nvPr>
        </p:nvSpPr>
        <p:spPr>
          <a:xfrm>
            <a:off x="5157000" y="1968075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75" name="Segnaposto immagine 7"/>
          <p:cNvSpPr>
            <a:spLocks noGrp="1" noChangeAspect="1"/>
          </p:cNvSpPr>
          <p:nvPr>
            <p:ph type="pic" sz="quarter" idx="60"/>
          </p:nvPr>
        </p:nvSpPr>
        <p:spPr>
          <a:xfrm>
            <a:off x="6156000" y="1968075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76" name="Segnaposto immagine 7"/>
          <p:cNvSpPr>
            <a:spLocks noGrp="1" noChangeAspect="1"/>
          </p:cNvSpPr>
          <p:nvPr>
            <p:ph type="pic" sz="quarter" idx="61"/>
          </p:nvPr>
        </p:nvSpPr>
        <p:spPr>
          <a:xfrm>
            <a:off x="7155000" y="1968075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77" name="Segnaposto immagine 7"/>
          <p:cNvSpPr>
            <a:spLocks noGrp="1" noChangeAspect="1"/>
          </p:cNvSpPr>
          <p:nvPr>
            <p:ph type="pic" sz="quarter" idx="62"/>
          </p:nvPr>
        </p:nvSpPr>
        <p:spPr>
          <a:xfrm>
            <a:off x="8154002" y="1968075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78" name="Segnaposto immagine 7"/>
          <p:cNvSpPr>
            <a:spLocks noGrp="1" noChangeAspect="1"/>
          </p:cNvSpPr>
          <p:nvPr>
            <p:ph type="pic" sz="quarter" idx="63"/>
          </p:nvPr>
        </p:nvSpPr>
        <p:spPr>
          <a:xfrm>
            <a:off x="1161000" y="1968075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79" name="Segnaposto immagine 7"/>
          <p:cNvSpPr>
            <a:spLocks noGrp="1" noChangeAspect="1"/>
          </p:cNvSpPr>
          <p:nvPr>
            <p:ph type="pic" sz="quarter" idx="64"/>
          </p:nvPr>
        </p:nvSpPr>
        <p:spPr>
          <a:xfrm>
            <a:off x="162000" y="1968075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80" name="Segnaposto immagine 7"/>
          <p:cNvSpPr>
            <a:spLocks noGrp="1" noChangeAspect="1"/>
          </p:cNvSpPr>
          <p:nvPr>
            <p:ph type="pic" sz="quarter" idx="65"/>
          </p:nvPr>
        </p:nvSpPr>
        <p:spPr>
          <a:xfrm>
            <a:off x="2160000" y="2500240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81" name="Segnaposto immagine 7"/>
          <p:cNvSpPr>
            <a:spLocks noGrp="1" noChangeAspect="1"/>
          </p:cNvSpPr>
          <p:nvPr>
            <p:ph type="pic" sz="quarter" idx="66"/>
          </p:nvPr>
        </p:nvSpPr>
        <p:spPr>
          <a:xfrm>
            <a:off x="3159000" y="2500240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82" name="Segnaposto immagine 7"/>
          <p:cNvSpPr>
            <a:spLocks noGrp="1" noChangeAspect="1"/>
          </p:cNvSpPr>
          <p:nvPr>
            <p:ph type="pic" sz="quarter" idx="67"/>
          </p:nvPr>
        </p:nvSpPr>
        <p:spPr>
          <a:xfrm>
            <a:off x="4158000" y="2500240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83" name="Segnaposto immagine 7"/>
          <p:cNvSpPr>
            <a:spLocks noGrp="1" noChangeAspect="1"/>
          </p:cNvSpPr>
          <p:nvPr>
            <p:ph type="pic" sz="quarter" idx="68"/>
          </p:nvPr>
        </p:nvSpPr>
        <p:spPr>
          <a:xfrm>
            <a:off x="5157000" y="2500240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84" name="Segnaposto immagine 7"/>
          <p:cNvSpPr>
            <a:spLocks noGrp="1" noChangeAspect="1"/>
          </p:cNvSpPr>
          <p:nvPr>
            <p:ph type="pic" sz="quarter" idx="69"/>
          </p:nvPr>
        </p:nvSpPr>
        <p:spPr>
          <a:xfrm>
            <a:off x="6156000" y="2500240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85" name="Segnaposto immagine 7"/>
          <p:cNvSpPr>
            <a:spLocks noGrp="1" noChangeAspect="1"/>
          </p:cNvSpPr>
          <p:nvPr>
            <p:ph type="pic" sz="quarter" idx="70"/>
          </p:nvPr>
        </p:nvSpPr>
        <p:spPr>
          <a:xfrm>
            <a:off x="1161000" y="2500240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86" name="Segnaposto immagine 7"/>
          <p:cNvSpPr>
            <a:spLocks noGrp="1" noChangeAspect="1"/>
          </p:cNvSpPr>
          <p:nvPr>
            <p:ph type="pic" sz="quarter" idx="71"/>
          </p:nvPr>
        </p:nvSpPr>
        <p:spPr>
          <a:xfrm>
            <a:off x="162000" y="2500240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87" name="Segnaposto immagine 7"/>
          <p:cNvSpPr>
            <a:spLocks noGrp="1" noChangeAspect="1"/>
          </p:cNvSpPr>
          <p:nvPr>
            <p:ph type="pic" sz="quarter" idx="72"/>
          </p:nvPr>
        </p:nvSpPr>
        <p:spPr>
          <a:xfrm>
            <a:off x="7155000" y="2500240"/>
            <a:ext cx="827998" cy="38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1200" dirty="0"/>
            </a:lvl1pPr>
          </a:lstStyle>
          <a:p>
            <a:pPr lvl="0"/>
            <a:endParaRPr lang="it-IT" dirty="0"/>
          </a:p>
        </p:txBody>
      </p:sp>
      <p:sp>
        <p:nvSpPr>
          <p:cNvPr id="106" name="Segnaposto immagine 7"/>
          <p:cNvSpPr>
            <a:spLocks noGrp="1" noChangeAspect="1"/>
          </p:cNvSpPr>
          <p:nvPr>
            <p:ph type="pic" sz="quarter" idx="73"/>
          </p:nvPr>
        </p:nvSpPr>
        <p:spPr>
          <a:xfrm>
            <a:off x="1966380" y="3415799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sp>
        <p:nvSpPr>
          <p:cNvPr id="107" name="Segnaposto immagine 7"/>
          <p:cNvSpPr>
            <a:spLocks noGrp="1" noChangeAspect="1"/>
          </p:cNvSpPr>
          <p:nvPr>
            <p:ph type="pic" sz="quarter" idx="74"/>
          </p:nvPr>
        </p:nvSpPr>
        <p:spPr>
          <a:xfrm>
            <a:off x="2868570" y="3415799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sp>
        <p:nvSpPr>
          <p:cNvPr id="108" name="Segnaposto immagine 7"/>
          <p:cNvSpPr>
            <a:spLocks noGrp="1" noChangeAspect="1"/>
          </p:cNvSpPr>
          <p:nvPr>
            <p:ph type="pic" sz="quarter" idx="75"/>
          </p:nvPr>
        </p:nvSpPr>
        <p:spPr>
          <a:xfrm>
            <a:off x="3770760" y="3415799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sp>
        <p:nvSpPr>
          <p:cNvPr id="109" name="Segnaposto immagine 7"/>
          <p:cNvSpPr>
            <a:spLocks noGrp="1" noChangeAspect="1"/>
          </p:cNvSpPr>
          <p:nvPr>
            <p:ph type="pic" sz="quarter" idx="76"/>
          </p:nvPr>
        </p:nvSpPr>
        <p:spPr>
          <a:xfrm>
            <a:off x="4672950" y="3415799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sp>
        <p:nvSpPr>
          <p:cNvPr id="110" name="Segnaposto immagine 7"/>
          <p:cNvSpPr>
            <a:spLocks noGrp="1" noChangeAspect="1"/>
          </p:cNvSpPr>
          <p:nvPr>
            <p:ph type="pic" sz="quarter" idx="77"/>
          </p:nvPr>
        </p:nvSpPr>
        <p:spPr>
          <a:xfrm>
            <a:off x="5575140" y="3415799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sp>
        <p:nvSpPr>
          <p:cNvPr id="111" name="Segnaposto immagine 7"/>
          <p:cNvSpPr>
            <a:spLocks noGrp="1" noChangeAspect="1"/>
          </p:cNvSpPr>
          <p:nvPr>
            <p:ph type="pic" sz="quarter" idx="78"/>
          </p:nvPr>
        </p:nvSpPr>
        <p:spPr>
          <a:xfrm>
            <a:off x="6477330" y="3415799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sp>
        <p:nvSpPr>
          <p:cNvPr id="112" name="Segnaposto immagine 7"/>
          <p:cNvSpPr>
            <a:spLocks noGrp="1" noChangeAspect="1"/>
          </p:cNvSpPr>
          <p:nvPr>
            <p:ph type="pic" sz="quarter" idx="79"/>
          </p:nvPr>
        </p:nvSpPr>
        <p:spPr>
          <a:xfrm>
            <a:off x="7379520" y="3415799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sp>
        <p:nvSpPr>
          <p:cNvPr id="113" name="Segnaposto immagine 7"/>
          <p:cNvSpPr>
            <a:spLocks noGrp="1" noChangeAspect="1"/>
          </p:cNvSpPr>
          <p:nvPr>
            <p:ph type="pic" sz="quarter" idx="80"/>
          </p:nvPr>
        </p:nvSpPr>
        <p:spPr>
          <a:xfrm>
            <a:off x="1064190" y="3415799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sp>
        <p:nvSpPr>
          <p:cNvPr id="114" name="Segnaposto immagine 7"/>
          <p:cNvSpPr>
            <a:spLocks noGrp="1" noChangeAspect="1"/>
          </p:cNvSpPr>
          <p:nvPr>
            <p:ph type="pic" sz="quarter" idx="81"/>
          </p:nvPr>
        </p:nvSpPr>
        <p:spPr>
          <a:xfrm>
            <a:off x="162000" y="3415799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sp>
        <p:nvSpPr>
          <p:cNvPr id="115" name="Segnaposto immagine 7"/>
          <p:cNvSpPr>
            <a:spLocks noGrp="1" noChangeAspect="1"/>
          </p:cNvSpPr>
          <p:nvPr>
            <p:ph type="pic" sz="quarter" idx="82"/>
          </p:nvPr>
        </p:nvSpPr>
        <p:spPr>
          <a:xfrm>
            <a:off x="8281707" y="3415799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sp>
        <p:nvSpPr>
          <p:cNvPr id="116" name="Segnaposto immagine 7"/>
          <p:cNvSpPr>
            <a:spLocks noGrp="1" noChangeAspect="1"/>
          </p:cNvSpPr>
          <p:nvPr>
            <p:ph type="pic" sz="quarter" idx="83"/>
          </p:nvPr>
        </p:nvSpPr>
        <p:spPr>
          <a:xfrm>
            <a:off x="1966380" y="3855011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sp>
        <p:nvSpPr>
          <p:cNvPr id="117" name="Segnaposto immagine 7"/>
          <p:cNvSpPr>
            <a:spLocks noGrp="1" noChangeAspect="1"/>
          </p:cNvSpPr>
          <p:nvPr>
            <p:ph type="pic" sz="quarter" idx="84"/>
          </p:nvPr>
        </p:nvSpPr>
        <p:spPr>
          <a:xfrm>
            <a:off x="2868570" y="3855011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sp>
        <p:nvSpPr>
          <p:cNvPr id="118" name="Segnaposto immagine 7"/>
          <p:cNvSpPr>
            <a:spLocks noGrp="1" noChangeAspect="1"/>
          </p:cNvSpPr>
          <p:nvPr>
            <p:ph type="pic" sz="quarter" idx="85"/>
          </p:nvPr>
        </p:nvSpPr>
        <p:spPr>
          <a:xfrm>
            <a:off x="3770760" y="3855011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sp>
        <p:nvSpPr>
          <p:cNvPr id="119" name="Segnaposto immagine 7"/>
          <p:cNvSpPr>
            <a:spLocks noGrp="1" noChangeAspect="1"/>
          </p:cNvSpPr>
          <p:nvPr>
            <p:ph type="pic" sz="quarter" idx="86"/>
          </p:nvPr>
        </p:nvSpPr>
        <p:spPr>
          <a:xfrm>
            <a:off x="4672950" y="3855011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sp>
        <p:nvSpPr>
          <p:cNvPr id="120" name="Segnaposto immagine 7"/>
          <p:cNvSpPr>
            <a:spLocks noGrp="1" noChangeAspect="1"/>
          </p:cNvSpPr>
          <p:nvPr>
            <p:ph type="pic" sz="quarter" idx="87"/>
          </p:nvPr>
        </p:nvSpPr>
        <p:spPr>
          <a:xfrm>
            <a:off x="5575140" y="3855011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sp>
        <p:nvSpPr>
          <p:cNvPr id="121" name="Segnaposto immagine 7"/>
          <p:cNvSpPr>
            <a:spLocks noGrp="1" noChangeAspect="1"/>
          </p:cNvSpPr>
          <p:nvPr>
            <p:ph type="pic" sz="quarter" idx="88"/>
          </p:nvPr>
        </p:nvSpPr>
        <p:spPr>
          <a:xfrm>
            <a:off x="6477330" y="3855011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sp>
        <p:nvSpPr>
          <p:cNvPr id="122" name="Segnaposto immagine 7"/>
          <p:cNvSpPr>
            <a:spLocks noGrp="1" noChangeAspect="1"/>
          </p:cNvSpPr>
          <p:nvPr>
            <p:ph type="pic" sz="quarter" idx="89"/>
          </p:nvPr>
        </p:nvSpPr>
        <p:spPr>
          <a:xfrm>
            <a:off x="7379520" y="3855011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sp>
        <p:nvSpPr>
          <p:cNvPr id="123" name="Segnaposto immagine 7"/>
          <p:cNvSpPr>
            <a:spLocks noGrp="1" noChangeAspect="1"/>
          </p:cNvSpPr>
          <p:nvPr>
            <p:ph type="pic" sz="quarter" idx="90"/>
          </p:nvPr>
        </p:nvSpPr>
        <p:spPr>
          <a:xfrm>
            <a:off x="1064190" y="3855011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sp>
        <p:nvSpPr>
          <p:cNvPr id="124" name="Segnaposto immagine 7"/>
          <p:cNvSpPr>
            <a:spLocks noGrp="1" noChangeAspect="1"/>
          </p:cNvSpPr>
          <p:nvPr>
            <p:ph type="pic" sz="quarter" idx="91"/>
          </p:nvPr>
        </p:nvSpPr>
        <p:spPr>
          <a:xfrm>
            <a:off x="162000" y="3855011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sp>
        <p:nvSpPr>
          <p:cNvPr id="125" name="Segnaposto immagine 7"/>
          <p:cNvSpPr>
            <a:spLocks noGrp="1" noChangeAspect="1"/>
          </p:cNvSpPr>
          <p:nvPr>
            <p:ph type="pic" sz="quarter" idx="92"/>
          </p:nvPr>
        </p:nvSpPr>
        <p:spPr>
          <a:xfrm>
            <a:off x="8281707" y="3855011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  <p:cxnSp>
        <p:nvCxnSpPr>
          <p:cNvPr id="126" name="Connettore 1 125"/>
          <p:cNvCxnSpPr/>
          <p:nvPr userDrawn="1"/>
        </p:nvCxnSpPr>
        <p:spPr>
          <a:xfrm>
            <a:off x="162000" y="1065565"/>
            <a:ext cx="8820000" cy="0"/>
          </a:xfrm>
          <a:prstGeom prst="line">
            <a:avLst/>
          </a:prstGeom>
          <a:ln w="38100" cmpd="sng">
            <a:solidFill>
              <a:srgbClr val="90A3B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1 126"/>
          <p:cNvCxnSpPr/>
          <p:nvPr userDrawn="1"/>
        </p:nvCxnSpPr>
        <p:spPr>
          <a:xfrm>
            <a:off x="162000" y="1286829"/>
            <a:ext cx="8820000" cy="0"/>
          </a:xfrm>
          <a:prstGeom prst="line">
            <a:avLst/>
          </a:prstGeom>
          <a:ln w="12700" cmpd="sng">
            <a:solidFill>
              <a:srgbClr val="90A3B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CasellaDiTesto 127"/>
          <p:cNvSpPr txBox="1"/>
          <p:nvPr userDrawn="1"/>
        </p:nvSpPr>
        <p:spPr>
          <a:xfrm>
            <a:off x="162000" y="1090966"/>
            <a:ext cx="1972415" cy="163729"/>
          </a:xfrm>
          <a:prstGeom prst="rect">
            <a:avLst/>
          </a:prstGeom>
          <a:effectLst/>
        </p:spPr>
        <p:txBody>
          <a:bodyPr vert="horz" wrap="none" lIns="0" tIns="0" rIns="0" bIns="0" rtlCol="0" anchor="b">
            <a:noAutofit/>
          </a:bodyPr>
          <a:lstStyle>
            <a:lvl1pPr lvl="0" indent="0">
              <a:spcBef>
                <a:spcPct val="20000"/>
              </a:spcBef>
              <a:buFont typeface="Arial"/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it-IT" sz="1050" b="1" dirty="0"/>
              <a:t>Partner:</a:t>
            </a:r>
          </a:p>
        </p:txBody>
      </p:sp>
      <p:cxnSp>
        <p:nvCxnSpPr>
          <p:cNvPr id="129" name="Connettore 1 128"/>
          <p:cNvCxnSpPr/>
          <p:nvPr userDrawn="1"/>
        </p:nvCxnSpPr>
        <p:spPr>
          <a:xfrm>
            <a:off x="162000" y="3079322"/>
            <a:ext cx="8820000" cy="0"/>
          </a:xfrm>
          <a:prstGeom prst="line">
            <a:avLst/>
          </a:prstGeom>
          <a:ln w="38100" cmpd="sng">
            <a:solidFill>
              <a:srgbClr val="90A3B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1 129"/>
          <p:cNvCxnSpPr/>
          <p:nvPr userDrawn="1"/>
        </p:nvCxnSpPr>
        <p:spPr>
          <a:xfrm>
            <a:off x="162000" y="3300586"/>
            <a:ext cx="8820000" cy="0"/>
          </a:xfrm>
          <a:prstGeom prst="line">
            <a:avLst/>
          </a:prstGeom>
          <a:ln w="12700" cmpd="sng">
            <a:solidFill>
              <a:srgbClr val="90A3B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CasellaDiTesto 130"/>
          <p:cNvSpPr txBox="1"/>
          <p:nvPr userDrawn="1"/>
        </p:nvSpPr>
        <p:spPr>
          <a:xfrm>
            <a:off x="162000" y="3104723"/>
            <a:ext cx="1972415" cy="163729"/>
          </a:xfrm>
          <a:prstGeom prst="rect">
            <a:avLst/>
          </a:prstGeom>
          <a:effectLst/>
        </p:spPr>
        <p:txBody>
          <a:bodyPr vert="horz" wrap="none" lIns="0" tIns="0" rIns="0" bIns="0" rtlCol="0" anchor="b">
            <a:noAutofit/>
          </a:bodyPr>
          <a:lstStyle>
            <a:lvl1pPr lvl="0" indent="0">
              <a:spcBef>
                <a:spcPct val="20000"/>
              </a:spcBef>
              <a:buFont typeface="Arial"/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it-IT" sz="1050" b="1" dirty="0"/>
              <a:t>Sponsor:</a:t>
            </a:r>
          </a:p>
        </p:txBody>
      </p:sp>
      <p:cxnSp>
        <p:nvCxnSpPr>
          <p:cNvPr id="132" name="Connettore 1 131"/>
          <p:cNvCxnSpPr/>
          <p:nvPr userDrawn="1"/>
        </p:nvCxnSpPr>
        <p:spPr>
          <a:xfrm>
            <a:off x="162000" y="4372364"/>
            <a:ext cx="8820000" cy="0"/>
          </a:xfrm>
          <a:prstGeom prst="line">
            <a:avLst/>
          </a:prstGeom>
          <a:ln w="38100" cmpd="sng">
            <a:solidFill>
              <a:srgbClr val="90A3B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1 132"/>
          <p:cNvCxnSpPr/>
          <p:nvPr userDrawn="1"/>
        </p:nvCxnSpPr>
        <p:spPr>
          <a:xfrm>
            <a:off x="162000" y="4593628"/>
            <a:ext cx="8820000" cy="0"/>
          </a:xfrm>
          <a:prstGeom prst="line">
            <a:avLst/>
          </a:prstGeom>
          <a:ln w="12700" cmpd="sng">
            <a:solidFill>
              <a:srgbClr val="90A3B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CasellaDiTesto 133"/>
          <p:cNvSpPr txBox="1"/>
          <p:nvPr userDrawn="1"/>
        </p:nvSpPr>
        <p:spPr>
          <a:xfrm>
            <a:off x="162000" y="4397765"/>
            <a:ext cx="1972415" cy="163729"/>
          </a:xfrm>
          <a:prstGeom prst="rect">
            <a:avLst/>
          </a:prstGeom>
          <a:effectLst/>
        </p:spPr>
        <p:txBody>
          <a:bodyPr vert="horz" wrap="none" lIns="0" tIns="0" rIns="0" bIns="0" rtlCol="0" anchor="b">
            <a:noAutofit/>
          </a:bodyPr>
          <a:lstStyle>
            <a:lvl1pPr lvl="0" indent="0">
              <a:spcBef>
                <a:spcPct val="20000"/>
              </a:spcBef>
              <a:buFont typeface="Arial"/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it-IT" sz="1050" b="1" dirty="0"/>
              <a:t>Con la partecipazione di:</a:t>
            </a:r>
          </a:p>
        </p:txBody>
      </p:sp>
      <p:sp>
        <p:nvSpPr>
          <p:cNvPr id="135" name="Segnaposto immagine 7"/>
          <p:cNvSpPr>
            <a:spLocks noGrp="1" noChangeAspect="1"/>
          </p:cNvSpPr>
          <p:nvPr>
            <p:ph type="pic" sz="quarter" idx="93"/>
          </p:nvPr>
        </p:nvSpPr>
        <p:spPr>
          <a:xfrm>
            <a:off x="162000" y="4717839"/>
            <a:ext cx="700293" cy="323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lang="it-IT" sz="800" dirty="0"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665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000" y="70241"/>
            <a:ext cx="7483400" cy="5393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35644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61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ven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nettore 1 25"/>
          <p:cNvCxnSpPr/>
          <p:nvPr userDrawn="1"/>
        </p:nvCxnSpPr>
        <p:spPr>
          <a:xfrm>
            <a:off x="2433338" y="1462715"/>
            <a:ext cx="6515999" cy="0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gnaposto testo 1"/>
          <p:cNvSpPr>
            <a:spLocks noGrp="1"/>
          </p:cNvSpPr>
          <p:nvPr>
            <p:ph type="body" sz="quarter" idx="24" hasCustomPrompt="1"/>
          </p:nvPr>
        </p:nvSpPr>
        <p:spPr>
          <a:xfrm>
            <a:off x="2098057" y="562458"/>
            <a:ext cx="6840000" cy="288000"/>
          </a:xfrm>
          <a:prstGeom prst="rect">
            <a:avLst/>
          </a:prstGeom>
        </p:spPr>
        <p:txBody>
          <a:bodyPr lIns="360000" tIns="0" rIns="0" bIns="0">
            <a:noAutofit/>
          </a:bodyPr>
          <a:lstStyle>
            <a:lvl1pPr marL="0" indent="0">
              <a:buNone/>
              <a:defRPr sz="1600" baseline="0">
                <a:solidFill>
                  <a:srgbClr val="002E58"/>
                </a:solidFill>
              </a:defRPr>
            </a:lvl1pPr>
          </a:lstStyle>
          <a:p>
            <a:r>
              <a:rPr lang="it-IT" sz="1600" b="0" dirty="0"/>
              <a:t>Titolo evento</a:t>
            </a:r>
          </a:p>
        </p:txBody>
      </p:sp>
      <p:sp>
        <p:nvSpPr>
          <p:cNvPr id="32" name="CasellaDiTesto 31"/>
          <p:cNvSpPr txBox="1"/>
          <p:nvPr userDrawn="1"/>
        </p:nvSpPr>
        <p:spPr>
          <a:xfrm>
            <a:off x="17763067" y="45008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2098057" y="3702889"/>
            <a:ext cx="6840000" cy="288000"/>
          </a:xfrm>
          <a:prstGeom prst="rect">
            <a:avLst/>
          </a:prstGeom>
          <a:noFill/>
        </p:spPr>
        <p:txBody>
          <a:bodyPr wrap="square" lIns="360000" tIns="0" rIns="0" bIns="0" rtlCol="0">
            <a:noAutofit/>
          </a:bodyPr>
          <a:lstStyle>
            <a:lvl1pPr marL="0" indent="0">
              <a:buNone/>
              <a:defRPr lang="it-IT" sz="2100" b="1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>
              <a:defRPr lang="it-IT" sz="1800" smtClean="0"/>
            </a:lvl2pPr>
            <a:lvl3pPr>
              <a:defRPr lang="it-IT" sz="1800" smtClean="0"/>
            </a:lvl3pPr>
            <a:lvl4pPr>
              <a:defRPr lang="it-IT" sz="1800" smtClean="0"/>
            </a:lvl4pPr>
            <a:lvl5pPr>
              <a:defRPr lang="it-IT" sz="1800"/>
            </a:lvl5pPr>
          </a:lstStyle>
          <a:p>
            <a:pPr marL="0" lvl="0"/>
            <a:r>
              <a:rPr lang="it-IT" dirty="0"/>
              <a:t>Nome Cognome</a:t>
            </a:r>
          </a:p>
        </p:txBody>
      </p:sp>
      <p:sp>
        <p:nvSpPr>
          <p:cNvPr id="15" name="Segnaposto tes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2098057" y="4028985"/>
            <a:ext cx="6840000" cy="288000"/>
          </a:xfrm>
          <a:prstGeom prst="rect">
            <a:avLst/>
          </a:prstGeom>
          <a:noFill/>
        </p:spPr>
        <p:txBody>
          <a:bodyPr wrap="square" lIns="360000" tIns="0" rIns="0" bIns="0" rtlCol="0">
            <a:noAutofit/>
          </a:bodyPr>
          <a:lstStyle>
            <a:lvl1pPr marL="0" indent="0">
              <a:buNone/>
              <a:def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marL="0" lvl="0"/>
            <a:r>
              <a:rPr lang="it-IT" dirty="0"/>
              <a:t>Jobtitle</a:t>
            </a:r>
          </a:p>
        </p:txBody>
      </p:sp>
      <p:sp>
        <p:nvSpPr>
          <p:cNvPr id="16" name="Segnaposto tes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2098057" y="4329684"/>
            <a:ext cx="6840000" cy="288000"/>
          </a:xfrm>
          <a:prstGeom prst="rect">
            <a:avLst/>
          </a:prstGeom>
          <a:noFill/>
        </p:spPr>
        <p:txBody>
          <a:bodyPr wrap="square" lIns="360000" tIns="0" rIns="0" bIns="0" rtlCol="0">
            <a:noAutofit/>
          </a:bodyPr>
          <a:lstStyle>
            <a:lvl1pPr marL="0" indent="0">
              <a:buNone/>
              <a:defRPr lang="it-IT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marL="0" lvl="0"/>
            <a:r>
              <a:rPr lang="it-IT" dirty="0"/>
              <a:t>Azienda</a:t>
            </a:r>
          </a:p>
        </p:txBody>
      </p:sp>
      <p:sp>
        <p:nvSpPr>
          <p:cNvPr id="17" name="Segnaposto tes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2098057" y="1707878"/>
            <a:ext cx="6840000" cy="1712655"/>
          </a:xfrm>
          <a:prstGeom prst="rect">
            <a:avLst/>
          </a:prstGeom>
        </p:spPr>
        <p:txBody>
          <a:bodyPr vert="horz" lIns="360000" tIns="0" rIns="0" bIns="0" rtlCol="0">
            <a:normAutofit/>
          </a:bodyPr>
          <a:lstStyle>
            <a:lvl1pPr marL="342900" indent="-342900">
              <a:buFontTx/>
              <a:buNone/>
              <a:defRPr lang="it-IT" sz="2400" dirty="0" smtClean="0">
                <a:solidFill>
                  <a:srgbClr val="002E58"/>
                </a:solidFill>
              </a:defRPr>
            </a:lvl1pPr>
          </a:lstStyle>
          <a:p>
            <a:pPr marL="0" lvl="0" indent="0">
              <a:buNone/>
            </a:pPr>
            <a:r>
              <a:rPr lang="it-IT" dirty="0"/>
              <a:t>Titolo intervento</a:t>
            </a:r>
          </a:p>
        </p:txBody>
      </p:sp>
      <p:sp>
        <p:nvSpPr>
          <p:cNvPr id="19" name="Segnaposto immagine 18"/>
          <p:cNvSpPr>
            <a:spLocks noGrp="1"/>
          </p:cNvSpPr>
          <p:nvPr>
            <p:ph type="pic" sz="quarter" idx="14" hasCustomPrompt="1"/>
          </p:nvPr>
        </p:nvSpPr>
        <p:spPr>
          <a:xfrm>
            <a:off x="480377" y="2745685"/>
            <a:ext cx="1620000" cy="1871999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it-IT" dirty="0"/>
              <a:t>Foto</a:t>
            </a:r>
          </a:p>
        </p:txBody>
      </p:sp>
      <p:pic>
        <p:nvPicPr>
          <p:cNvPr id="12" name="Immagine 11" descr="logo-201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88" y="180311"/>
            <a:ext cx="11846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91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62001" y="70242"/>
            <a:ext cx="7483400" cy="5393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267431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vola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7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224131" y="3808544"/>
            <a:ext cx="695739" cy="79200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it-IT" dirty="0"/>
              <a:t>Foto</a:t>
            </a:r>
          </a:p>
        </p:txBody>
      </p:sp>
      <p:sp>
        <p:nvSpPr>
          <p:cNvPr id="10" name="Segnaposto immagine 7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211840" y="2591260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58001" y="3548441"/>
            <a:ext cx="827999" cy="210762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marL="285750" indent="-285750" algn="ctr">
              <a:lnSpc>
                <a:spcPct val="80000"/>
              </a:lnSpc>
              <a:spcBef>
                <a:spcPts val="0"/>
              </a:spcBef>
              <a:buFontTx/>
              <a:buNone/>
              <a:defRPr lang="it-IT" sz="1300" b="1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 Cognome</a:t>
            </a:r>
          </a:p>
        </p:txBody>
      </p:sp>
      <p:sp>
        <p:nvSpPr>
          <p:cNvPr id="15" name="Segnaposto testo 13"/>
          <p:cNvSpPr>
            <a:spLocks noGrp="1"/>
          </p:cNvSpPr>
          <p:nvPr>
            <p:ph type="body" sz="quarter" idx="19" hasCustomPrompt="1"/>
          </p:nvPr>
        </p:nvSpPr>
        <p:spPr>
          <a:xfrm>
            <a:off x="1472416" y="283371"/>
            <a:ext cx="6223783" cy="292844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l"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marL="9144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marL="13716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marL="18288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3585793" y="3204558"/>
            <a:ext cx="1972415" cy="29308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lvl="0" indent="0">
              <a:spcBef>
                <a:spcPct val="20000"/>
              </a:spcBef>
              <a:buFont typeface="Arial"/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 algn="ctr"/>
            <a:r>
              <a:rPr lang="it-IT" sz="1050" b="0" dirty="0"/>
              <a:t>MODERA:</a:t>
            </a:r>
          </a:p>
        </p:txBody>
      </p:sp>
      <p:sp>
        <p:nvSpPr>
          <p:cNvPr id="18" name="Segnaposto immagine 7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184834" y="2119633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19" name="Segnaposto immagine 7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172717" y="3133906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20" name="Segnaposto immagine 7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172715" y="2119633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it-IT" dirty="0"/>
              <a:t>Foto</a:t>
            </a:r>
          </a:p>
        </p:txBody>
      </p:sp>
      <p:sp>
        <p:nvSpPr>
          <p:cNvPr id="22" name="Segnaposto immagine 7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211838" y="1576987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26" name="Segnaposto testo 13"/>
          <p:cNvSpPr>
            <a:spLocks noGrp="1"/>
          </p:cNvSpPr>
          <p:nvPr>
            <p:ph type="body" sz="quarter" idx="29" hasCustomPrompt="1"/>
          </p:nvPr>
        </p:nvSpPr>
        <p:spPr>
          <a:xfrm>
            <a:off x="4158001" y="4697294"/>
            <a:ext cx="827999" cy="210762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marL="171450" indent="-17145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Jobtitle</a:t>
            </a:r>
          </a:p>
        </p:txBody>
      </p:sp>
      <p:sp>
        <p:nvSpPr>
          <p:cNvPr id="27" name="Segnaposto immagine 7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7184836" y="3133906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28" name="Segnaposto testo 13"/>
          <p:cNvSpPr>
            <a:spLocks noGrp="1"/>
          </p:cNvSpPr>
          <p:nvPr>
            <p:ph type="body" sz="quarter" idx="31" hasCustomPrompt="1"/>
          </p:nvPr>
        </p:nvSpPr>
        <p:spPr>
          <a:xfrm>
            <a:off x="1172717" y="189152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30" name="Segnaposto testo 13"/>
          <p:cNvSpPr>
            <a:spLocks noGrp="1"/>
          </p:cNvSpPr>
          <p:nvPr>
            <p:ph type="body" sz="quarter" idx="33" hasCustomPrompt="1"/>
          </p:nvPr>
        </p:nvSpPr>
        <p:spPr>
          <a:xfrm>
            <a:off x="5211839" y="136622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32" name="Segnaposto testo 13"/>
          <p:cNvSpPr>
            <a:spLocks noGrp="1"/>
          </p:cNvSpPr>
          <p:nvPr>
            <p:ph type="body" sz="quarter" idx="35" hasCustomPrompt="1"/>
          </p:nvPr>
        </p:nvSpPr>
        <p:spPr>
          <a:xfrm>
            <a:off x="7180599" y="189152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33" name="Segnaposto immagine 7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3141479" y="2591260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34" name="Segnaposto immagine 7"/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141477" y="1576987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it-IT" dirty="0"/>
              <a:t>Foto</a:t>
            </a:r>
          </a:p>
        </p:txBody>
      </p:sp>
      <p:sp>
        <p:nvSpPr>
          <p:cNvPr id="35" name="Segnaposto testo 13"/>
          <p:cNvSpPr>
            <a:spLocks noGrp="1"/>
          </p:cNvSpPr>
          <p:nvPr>
            <p:ph type="body" sz="quarter" idx="38" hasCustomPrompt="1"/>
          </p:nvPr>
        </p:nvSpPr>
        <p:spPr>
          <a:xfrm>
            <a:off x="3141478" y="136622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</p:spTree>
    <p:extLst>
      <p:ext uri="{BB962C8B-B14F-4D97-AF65-F5344CB8AC3E}">
        <p14:creationId xmlns:p14="http://schemas.microsoft.com/office/powerpoint/2010/main" val="157095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vola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7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58001" y="2591260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18" name="Segnaposto immagine 7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286434" y="2241553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19" name="Segnaposto immagine 7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71117" y="3255826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20" name="Segnaposto immagine 7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71115" y="2241553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21" name="Segnaposto immagine 7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593784" y="1858468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22" name="Segnaposto immagine 7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158001" y="1576987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23" name="Segnaposto immagine 7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722218" y="1858468"/>
            <a:ext cx="828000" cy="94256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it-IT" dirty="0"/>
              <a:t>Foto</a:t>
            </a:r>
          </a:p>
          <a:p>
            <a:endParaRPr lang="it-IT" dirty="0"/>
          </a:p>
        </p:txBody>
      </p:sp>
      <p:sp>
        <p:nvSpPr>
          <p:cNvPr id="24" name="Segnaposto immagine 7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593786" y="2872741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25" name="Segnaposto immagine 7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5722218" y="2872741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27" name="Segnaposto immagine 7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7286436" y="3255826"/>
            <a:ext cx="827998" cy="38308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t-IT" sz="12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Logo</a:t>
            </a:r>
          </a:p>
          <a:p>
            <a:pPr lvl="0"/>
            <a:endParaRPr lang="it-IT" dirty="0"/>
          </a:p>
        </p:txBody>
      </p:sp>
      <p:sp>
        <p:nvSpPr>
          <p:cNvPr id="28" name="Segnaposto testo 13"/>
          <p:cNvSpPr>
            <a:spLocks noGrp="1"/>
          </p:cNvSpPr>
          <p:nvPr>
            <p:ph type="body" sz="quarter" idx="31" hasCustomPrompt="1"/>
          </p:nvPr>
        </p:nvSpPr>
        <p:spPr>
          <a:xfrm>
            <a:off x="1071117" y="201344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29" name="Segnaposto testo 13"/>
          <p:cNvSpPr>
            <a:spLocks noGrp="1"/>
          </p:cNvSpPr>
          <p:nvPr>
            <p:ph type="body" sz="quarter" idx="32" hasCustomPrompt="1"/>
          </p:nvPr>
        </p:nvSpPr>
        <p:spPr>
          <a:xfrm>
            <a:off x="2593784" y="1645589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30" name="Segnaposto testo 13"/>
          <p:cNvSpPr>
            <a:spLocks noGrp="1"/>
          </p:cNvSpPr>
          <p:nvPr>
            <p:ph type="body" sz="quarter" idx="33" hasCustomPrompt="1"/>
          </p:nvPr>
        </p:nvSpPr>
        <p:spPr>
          <a:xfrm>
            <a:off x="4158000" y="136622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31" name="Segnaposto testo 13"/>
          <p:cNvSpPr>
            <a:spLocks noGrp="1"/>
          </p:cNvSpPr>
          <p:nvPr>
            <p:ph type="body" sz="quarter" idx="34" hasCustomPrompt="1"/>
          </p:nvPr>
        </p:nvSpPr>
        <p:spPr>
          <a:xfrm>
            <a:off x="5722217" y="1645589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32" name="Segnaposto testo 13"/>
          <p:cNvSpPr>
            <a:spLocks noGrp="1"/>
          </p:cNvSpPr>
          <p:nvPr>
            <p:ph type="body" sz="quarter" idx="35" hasCustomPrompt="1"/>
          </p:nvPr>
        </p:nvSpPr>
        <p:spPr>
          <a:xfrm>
            <a:off x="7282199" y="2013445"/>
            <a:ext cx="827999" cy="210762"/>
          </a:xfrm>
          <a:prstGeom prst="rect">
            <a:avLst/>
          </a:prstGeom>
        </p:spPr>
        <p:txBody>
          <a:bodyPr vert="horz" wrap="none" lIns="0" tIns="0" rIns="0" bIns="93600" rtlCol="0"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600" b="0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</a:t>
            </a:r>
          </a:p>
          <a:p>
            <a:pPr marL="0" lvl="0" indent="0" algn="ctr">
              <a:buNone/>
            </a:pPr>
            <a:r>
              <a:rPr lang="it-IT" dirty="0"/>
              <a:t>Cognome</a:t>
            </a:r>
          </a:p>
        </p:txBody>
      </p:sp>
      <p:sp>
        <p:nvSpPr>
          <p:cNvPr id="33" name="Segnaposto immagine 7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224131" y="3808544"/>
            <a:ext cx="695739" cy="79200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it-IT" dirty="0"/>
              <a:t>Foto</a:t>
            </a:r>
          </a:p>
        </p:txBody>
      </p:sp>
      <p:sp>
        <p:nvSpPr>
          <p:cNvPr id="34" name="Segnaposto tes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58001" y="3548441"/>
            <a:ext cx="827999" cy="210762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marL="285750" indent="-285750" algn="ctr">
              <a:lnSpc>
                <a:spcPct val="80000"/>
              </a:lnSpc>
              <a:spcBef>
                <a:spcPts val="0"/>
              </a:spcBef>
              <a:buFontTx/>
              <a:buNone/>
              <a:defRPr lang="it-IT" sz="1300" b="1" dirty="0" smtClean="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Nome Cognome</a:t>
            </a:r>
          </a:p>
        </p:txBody>
      </p:sp>
      <p:sp>
        <p:nvSpPr>
          <p:cNvPr id="35" name="Segnaposto testo 13"/>
          <p:cNvSpPr>
            <a:spLocks noGrp="1"/>
          </p:cNvSpPr>
          <p:nvPr>
            <p:ph type="body" sz="quarter" idx="19" hasCustomPrompt="1"/>
          </p:nvPr>
        </p:nvSpPr>
        <p:spPr>
          <a:xfrm>
            <a:off x="1472416" y="283371"/>
            <a:ext cx="6223783" cy="292844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l"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marL="9144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marL="13716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marL="1828800" indent="0" algn="ctr"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6" name="CasellaDiTesto 35"/>
          <p:cNvSpPr txBox="1"/>
          <p:nvPr userDrawn="1"/>
        </p:nvSpPr>
        <p:spPr>
          <a:xfrm>
            <a:off x="3585793" y="3204558"/>
            <a:ext cx="1972415" cy="29308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lvl="0" indent="0">
              <a:spcBef>
                <a:spcPct val="20000"/>
              </a:spcBef>
              <a:buFont typeface="Arial"/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 algn="ctr"/>
            <a:r>
              <a:rPr lang="it-IT" sz="1050" b="0" dirty="0"/>
              <a:t>MODERA:</a:t>
            </a:r>
          </a:p>
        </p:txBody>
      </p:sp>
      <p:sp>
        <p:nvSpPr>
          <p:cNvPr id="37" name="Segnaposto testo 13"/>
          <p:cNvSpPr>
            <a:spLocks noGrp="1"/>
          </p:cNvSpPr>
          <p:nvPr>
            <p:ph type="body" sz="quarter" idx="29" hasCustomPrompt="1"/>
          </p:nvPr>
        </p:nvSpPr>
        <p:spPr>
          <a:xfrm>
            <a:off x="4158001" y="4697294"/>
            <a:ext cx="827999" cy="210762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marL="171450" indent="-171450" algn="ctr">
              <a:lnSpc>
                <a:spcPct val="90000"/>
              </a:lnSpc>
              <a:spcBef>
                <a:spcPts val="0"/>
              </a:spcBef>
              <a:buFontTx/>
              <a:buNone/>
              <a:defRPr lang="it-IT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Jobtitle</a:t>
            </a:r>
          </a:p>
        </p:txBody>
      </p:sp>
    </p:spTree>
    <p:extLst>
      <p:ext uri="{BB962C8B-B14F-4D97-AF65-F5344CB8AC3E}">
        <p14:creationId xmlns:p14="http://schemas.microsoft.com/office/powerpoint/2010/main" val="406402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17"/>
          <p:cNvCxnSpPr/>
          <p:nvPr userDrawn="1"/>
        </p:nvCxnSpPr>
        <p:spPr>
          <a:xfrm>
            <a:off x="162000" y="4755413"/>
            <a:ext cx="8820000" cy="0"/>
          </a:xfrm>
          <a:prstGeom prst="line">
            <a:avLst/>
          </a:prstGeom>
          <a:ln w="38100" cmpd="sng">
            <a:solidFill>
              <a:srgbClr val="90A3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 userDrawn="1"/>
        </p:nvCxnSpPr>
        <p:spPr>
          <a:xfrm>
            <a:off x="162000" y="5078275"/>
            <a:ext cx="8820000" cy="0"/>
          </a:xfrm>
          <a:prstGeom prst="line">
            <a:avLst/>
          </a:prstGeom>
          <a:ln w="12700" cmpd="sng">
            <a:solidFill>
              <a:srgbClr val="90A3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 userDrawn="1"/>
        </p:nvSpPr>
        <p:spPr>
          <a:xfrm>
            <a:off x="162000" y="4838463"/>
            <a:ext cx="2298193" cy="184666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lvl="0" indent="0">
              <a:spcBef>
                <a:spcPct val="20000"/>
              </a:spcBef>
              <a:buFont typeface="Arial"/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200" b="0" dirty="0"/>
              <a:t>Winter is coming: adapt to react!</a:t>
            </a:r>
          </a:p>
        </p:txBody>
      </p:sp>
      <p:sp>
        <p:nvSpPr>
          <p:cNvPr id="21" name="CasellaDiTesto 20"/>
          <p:cNvSpPr txBox="1"/>
          <p:nvPr userDrawn="1"/>
        </p:nvSpPr>
        <p:spPr>
          <a:xfrm>
            <a:off x="6011361" y="4838463"/>
            <a:ext cx="589905" cy="184666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lvl="0" indent="0">
              <a:spcBef>
                <a:spcPct val="20000"/>
              </a:spcBef>
              <a:buFont typeface="Arial"/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it-IT" sz="1200" b="1" dirty="0"/>
              <a:t>#OISP19</a:t>
            </a:r>
          </a:p>
        </p:txBody>
      </p:sp>
      <p:sp>
        <p:nvSpPr>
          <p:cNvPr id="22" name="CasellaDiTesto 21"/>
          <p:cNvSpPr txBox="1"/>
          <p:nvPr userDrawn="1"/>
        </p:nvSpPr>
        <p:spPr>
          <a:xfrm>
            <a:off x="4755890" y="4838463"/>
            <a:ext cx="650819" cy="184666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lvl="0" indent="0">
              <a:spcBef>
                <a:spcPct val="20000"/>
              </a:spcBef>
              <a:buFont typeface="Arial"/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it-IT" sz="1200" b="1" dirty="0"/>
              <a:t>05</a:t>
            </a:r>
            <a:r>
              <a:rPr lang="hr-HR" sz="1200" b="1" dirty="0"/>
              <a:t>.02.1</a:t>
            </a:r>
            <a:r>
              <a:rPr lang="it-IT" sz="1200" b="1" dirty="0"/>
              <a:t>9</a:t>
            </a:r>
            <a:endParaRPr lang="hr-HR" sz="1200" b="1" dirty="0"/>
          </a:p>
        </p:txBody>
      </p:sp>
      <p:sp>
        <p:nvSpPr>
          <p:cNvPr id="23" name="CasellaDiTesto 22"/>
          <p:cNvSpPr txBox="1"/>
          <p:nvPr userDrawn="1"/>
        </p:nvSpPr>
        <p:spPr>
          <a:xfrm>
            <a:off x="7210743" y="4838463"/>
            <a:ext cx="1800221" cy="169277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lvl="0" indent="0">
              <a:spcBef>
                <a:spcPct val="20000"/>
              </a:spcBef>
              <a:buFont typeface="Arial"/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 algn="l"/>
            <a:r>
              <a:rPr lang="it-IT" sz="1100" b="0" i="1" dirty="0"/>
              <a:t>Network Digital360 - </a:t>
            </a:r>
            <a:r>
              <a:rPr lang="it-IT" sz="1100" b="0" i="1" dirty="0" err="1"/>
              <a:t>Events</a:t>
            </a:r>
            <a:endParaRPr lang="it-IT" sz="1100" b="0" i="1" dirty="0"/>
          </a:p>
        </p:txBody>
      </p:sp>
      <p:pic>
        <p:nvPicPr>
          <p:cNvPr id="24" name="Immagine 23" descr="ND360_events_launcher_2017_05_11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803" y="4822614"/>
            <a:ext cx="215999" cy="215999"/>
          </a:xfrm>
          <a:prstGeom prst="rect">
            <a:avLst/>
          </a:prstGeom>
        </p:spPr>
      </p:pic>
      <p:pic>
        <p:nvPicPr>
          <p:cNvPr id="25" name="Immagine 24" descr="icon-social-a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664" y="4822614"/>
            <a:ext cx="215999" cy="215999"/>
          </a:xfrm>
          <a:prstGeom prst="rect">
            <a:avLst/>
          </a:prstGeom>
        </p:spPr>
      </p:pic>
      <p:pic>
        <p:nvPicPr>
          <p:cNvPr id="12" name="Immagine 11" descr="logo-2017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88" y="180311"/>
            <a:ext cx="11846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2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59" r:id="rId3"/>
    <p:sldLayoutId id="2147483664" r:id="rId4"/>
    <p:sldLayoutId id="2147483665" r:id="rId5"/>
    <p:sldLayoutId id="2147483649" r:id="rId6"/>
    <p:sldLayoutId id="214748367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>
            <a:off x="162000" y="276543"/>
            <a:ext cx="8820000" cy="0"/>
          </a:xfrm>
          <a:prstGeom prst="line">
            <a:avLst/>
          </a:prstGeom>
          <a:ln w="38100" cmpd="sng">
            <a:solidFill>
              <a:srgbClr val="90A3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 userDrawn="1"/>
        </p:nvCxnSpPr>
        <p:spPr>
          <a:xfrm>
            <a:off x="162000" y="641740"/>
            <a:ext cx="7534200" cy="0"/>
          </a:xfrm>
          <a:prstGeom prst="line">
            <a:avLst/>
          </a:prstGeom>
          <a:ln w="12700" cmpd="sng">
            <a:solidFill>
              <a:srgbClr val="90A3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 userDrawn="1"/>
        </p:nvSpPr>
        <p:spPr>
          <a:xfrm>
            <a:off x="162001" y="266419"/>
            <a:ext cx="1310416" cy="29308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lvl="0" indent="0">
              <a:spcBef>
                <a:spcPct val="20000"/>
              </a:spcBef>
              <a:buFont typeface="Arial"/>
              <a:buNone/>
              <a:defRPr sz="1600" b="1">
                <a:solidFill>
                  <a:srgbClr val="002E58"/>
                </a:solidFill>
                <a:latin typeface="Trebuchet MS"/>
                <a:cs typeface="Trebuchet MS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1600">
                <a:solidFill>
                  <a:srgbClr val="002E58"/>
                </a:solidFill>
                <a:latin typeface="Trebuchet MS"/>
                <a:cs typeface="Trebuchet M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it-IT" sz="1200" b="0" dirty="0"/>
              <a:t>TAVOLA ROTONDA</a:t>
            </a:r>
          </a:p>
        </p:txBody>
      </p:sp>
      <p:pic>
        <p:nvPicPr>
          <p:cNvPr id="12" name="Immagine 11" descr="logo-2017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56" y="347379"/>
            <a:ext cx="11846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1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4" r:id="rId3"/>
    <p:sldLayoutId id="2147483676" r:id="rId4"/>
    <p:sldLayoutId id="2147483675" r:id="rId5"/>
    <p:sldLayoutId id="214748367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hart" Target="../charts/chart3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chart" Target="../charts/chart4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chart" Target="../charts/chart7.xm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chart" Target="../charts/chart10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chart" Target="../charts/chart13.xml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12" Type="http://schemas.microsoft.com/office/2007/relationships/hdphoto" Target="../media/hdphoto4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microsoft.com/office/2007/relationships/hdphoto" Target="../media/hdphoto2.wdp"/><Relationship Id="rId10" Type="http://schemas.openxmlformats.org/officeDocument/2006/relationships/image" Target="../media/image83.tiff"/><Relationship Id="rId4" Type="http://schemas.openxmlformats.org/officeDocument/2006/relationships/image" Target="../media/image79.png"/><Relationship Id="rId9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4.sv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it-IT" dirty="0" err="1"/>
              <a:t>Winter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coming</a:t>
            </a:r>
            <a:r>
              <a:rPr lang="it-IT" dirty="0"/>
              <a:t>: </a:t>
            </a:r>
            <a:r>
              <a:rPr lang="it-IT" dirty="0" err="1"/>
              <a:t>adapt</a:t>
            </a:r>
            <a:r>
              <a:rPr lang="it-IT" dirty="0"/>
              <a:t> to </a:t>
            </a:r>
            <a:r>
              <a:rPr lang="it-IT" dirty="0" err="1"/>
              <a:t>react</a:t>
            </a:r>
            <a:r>
              <a:rPr lang="it-IT" dirty="0"/>
              <a:t>!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1130786" y="4404568"/>
            <a:ext cx="1160278" cy="193310"/>
          </a:xfrm>
        </p:spPr>
        <p:txBody>
          <a:bodyPr/>
          <a:lstStyle/>
          <a:p>
            <a:r>
              <a:rPr lang="it-IT" dirty="0"/>
              <a:t>05.02.19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#OISP19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it-IT" dirty="0"/>
              <a:t>Osservatorio Information Security &amp; Privacy</a:t>
            </a:r>
          </a:p>
        </p:txBody>
      </p:sp>
    </p:spTree>
    <p:extLst>
      <p:ext uri="{BB962C8B-B14F-4D97-AF65-F5344CB8AC3E}">
        <p14:creationId xmlns:p14="http://schemas.microsoft.com/office/powerpoint/2010/main" val="2589837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AA4B5B-1939-7A41-BB10-E659A77BD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70241"/>
            <a:ext cx="7483400" cy="539356"/>
          </a:xfrm>
        </p:spPr>
        <p:txBody>
          <a:bodyPr>
            <a:normAutofit/>
          </a:bodyPr>
          <a:lstStyle/>
          <a:p>
            <a:r>
              <a:rPr lang="it-IT" dirty="0"/>
              <a:t>Le criticità per gli oggetti connessi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BE658AB6-DDB9-BD4B-8608-773C738A071D}"/>
              </a:ext>
            </a:extLst>
          </p:cNvPr>
          <p:cNvCxnSpPr/>
          <p:nvPr/>
        </p:nvCxnSpPr>
        <p:spPr>
          <a:xfrm>
            <a:off x="4579966" y="715617"/>
            <a:ext cx="0" cy="3935896"/>
          </a:xfrm>
          <a:prstGeom prst="line">
            <a:avLst/>
          </a:prstGeom>
          <a:ln>
            <a:solidFill>
              <a:srgbClr val="002E58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Immagine 45" descr="Immagine che contiene grafica vettoriale&#10;&#10;&#10;&#10;Descrizione generata automaticamente">
            <a:extLst>
              <a:ext uri="{FF2B5EF4-FFF2-40B4-BE49-F238E27FC236}">
                <a16:creationId xmlns:a16="http://schemas.microsoft.com/office/drawing/2014/main" id="{C9E5B9FA-C932-8C44-BFEE-54BBEA33E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435" y="561156"/>
            <a:ext cx="900000" cy="900000"/>
          </a:xfrm>
          <a:prstGeom prst="rect">
            <a:avLst/>
          </a:prstGeom>
        </p:spPr>
      </p:pic>
      <p:pic>
        <p:nvPicPr>
          <p:cNvPr id="48" name="Immagine 47" descr="Immagine che contiene testo&#10;&#10;&#10;&#10;Descrizione generata automaticamente">
            <a:extLst>
              <a:ext uri="{FF2B5EF4-FFF2-40B4-BE49-F238E27FC236}">
                <a16:creationId xmlns:a16="http://schemas.microsoft.com/office/drawing/2014/main" id="{EFAF4CA0-A542-8A46-B145-1F19BEA0B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68" y="587034"/>
            <a:ext cx="900000" cy="900000"/>
          </a:xfrm>
          <a:prstGeom prst="rect">
            <a:avLst/>
          </a:prstGeom>
        </p:spPr>
      </p:pic>
      <p:grpSp>
        <p:nvGrpSpPr>
          <p:cNvPr id="53" name="Gruppo 52">
            <a:extLst>
              <a:ext uri="{FF2B5EF4-FFF2-40B4-BE49-F238E27FC236}">
                <a16:creationId xmlns:a16="http://schemas.microsoft.com/office/drawing/2014/main" id="{2221CCF7-EDF8-7E45-843E-5E07B6360D0A}"/>
              </a:ext>
            </a:extLst>
          </p:cNvPr>
          <p:cNvGrpSpPr/>
          <p:nvPr/>
        </p:nvGrpSpPr>
        <p:grpSpPr>
          <a:xfrm>
            <a:off x="1391721" y="805493"/>
            <a:ext cx="2234316" cy="437321"/>
            <a:chOff x="1391721" y="912501"/>
            <a:chExt cx="2234316" cy="437321"/>
          </a:xfrm>
        </p:grpSpPr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E32D1E82-B0B3-FD4D-B25F-E373FA1C3CC0}"/>
                </a:ext>
              </a:extLst>
            </p:cNvPr>
            <p:cNvSpPr txBox="1"/>
            <p:nvPr/>
          </p:nvSpPr>
          <p:spPr>
            <a:xfrm>
              <a:off x="1451356" y="946495"/>
              <a:ext cx="2115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2E58"/>
                  </a:solidFill>
                </a:rPr>
                <a:t>Internet of </a:t>
              </a:r>
              <a:r>
                <a:rPr lang="it-IT" dirty="0" err="1">
                  <a:solidFill>
                    <a:srgbClr val="002E58"/>
                  </a:solidFill>
                </a:rPr>
                <a:t>Things</a:t>
              </a:r>
              <a:endParaRPr lang="it-IT" dirty="0">
                <a:solidFill>
                  <a:srgbClr val="002E58"/>
                </a:solidFill>
              </a:endParaRPr>
            </a:p>
          </p:txBody>
        </p:sp>
        <p:sp>
          <p:nvSpPr>
            <p:cNvPr id="51" name="Rettangolo con angoli arrotondati 50">
              <a:extLst>
                <a:ext uri="{FF2B5EF4-FFF2-40B4-BE49-F238E27FC236}">
                  <a16:creationId xmlns:a16="http://schemas.microsoft.com/office/drawing/2014/main" id="{556E3E04-F398-C949-BA65-DC372AA2852F}"/>
                </a:ext>
              </a:extLst>
            </p:cNvPr>
            <p:cNvSpPr/>
            <p:nvPr/>
          </p:nvSpPr>
          <p:spPr>
            <a:xfrm>
              <a:off x="1391721" y="912501"/>
              <a:ext cx="2234316" cy="437321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5D572C6D-8148-154D-BF44-454C56586C0C}"/>
              </a:ext>
            </a:extLst>
          </p:cNvPr>
          <p:cNvGrpSpPr/>
          <p:nvPr/>
        </p:nvGrpSpPr>
        <p:grpSpPr>
          <a:xfrm>
            <a:off x="6213945" y="805493"/>
            <a:ext cx="2234316" cy="437321"/>
            <a:chOff x="1391721" y="912501"/>
            <a:chExt cx="2234316" cy="437321"/>
          </a:xfrm>
        </p:grpSpPr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59790964-0756-4846-ADFE-D6C6940870FA}"/>
                </a:ext>
              </a:extLst>
            </p:cNvPr>
            <p:cNvSpPr txBox="1"/>
            <p:nvPr/>
          </p:nvSpPr>
          <p:spPr>
            <a:xfrm>
              <a:off x="1451356" y="946495"/>
              <a:ext cx="2115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2E58"/>
                  </a:solidFill>
                </a:rPr>
                <a:t>Industrial Security</a:t>
              </a:r>
            </a:p>
          </p:txBody>
        </p:sp>
        <p:sp>
          <p:nvSpPr>
            <p:cNvPr id="56" name="Rettangolo con angoli arrotondati 55">
              <a:extLst>
                <a:ext uri="{FF2B5EF4-FFF2-40B4-BE49-F238E27FC236}">
                  <a16:creationId xmlns:a16="http://schemas.microsoft.com/office/drawing/2014/main" id="{BAB92D01-BFDA-F946-8C06-7473B5501807}"/>
                </a:ext>
              </a:extLst>
            </p:cNvPr>
            <p:cNvSpPr/>
            <p:nvPr/>
          </p:nvSpPr>
          <p:spPr>
            <a:xfrm>
              <a:off x="1391721" y="912501"/>
              <a:ext cx="2234316" cy="437321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612466" y="2557266"/>
            <a:ext cx="3204102" cy="900000"/>
            <a:chOff x="646970" y="2634902"/>
            <a:chExt cx="3204102" cy="900000"/>
          </a:xfrm>
        </p:grpSpPr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8CDE9F9-2F01-4542-B31B-7E01E5515CFD}"/>
                </a:ext>
              </a:extLst>
            </p:cNvPr>
            <p:cNvSpPr/>
            <p:nvPr/>
          </p:nvSpPr>
          <p:spPr>
            <a:xfrm>
              <a:off x="674635" y="2670902"/>
              <a:ext cx="3176437" cy="828000"/>
            </a:xfrm>
            <a:prstGeom prst="rect">
              <a:avLst/>
            </a:prstGeom>
            <a:solidFill>
              <a:srgbClr val="FDE9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2E58"/>
                </a:solidFill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478BF89-CA99-B245-90AC-8A90F339C7B2}"/>
                </a:ext>
              </a:extLst>
            </p:cNvPr>
            <p:cNvSpPr txBox="1"/>
            <p:nvPr/>
          </p:nvSpPr>
          <p:spPr>
            <a:xfrm>
              <a:off x="1616735" y="2832158"/>
              <a:ext cx="2059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rgbClr val="002E58"/>
                  </a:solidFill>
                </a:rPr>
                <a:t>Scarsa consapevolezza da parte degli utenti</a:t>
              </a:r>
            </a:p>
          </p:txBody>
        </p:sp>
        <p:sp>
          <p:nvSpPr>
            <p:cNvPr id="63" name="Ritardo 62"/>
            <p:cNvSpPr/>
            <p:nvPr/>
          </p:nvSpPr>
          <p:spPr>
            <a:xfrm>
              <a:off x="674635" y="2634902"/>
              <a:ext cx="844584" cy="900000"/>
            </a:xfrm>
            <a:prstGeom prst="flowChartDelay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B7CE44D-F834-CC48-AF33-6ED2CC133791}"/>
                </a:ext>
              </a:extLst>
            </p:cNvPr>
            <p:cNvSpPr txBox="1"/>
            <p:nvPr/>
          </p:nvSpPr>
          <p:spPr>
            <a:xfrm>
              <a:off x="646970" y="2854070"/>
              <a:ext cx="7859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</a:rPr>
                <a:t>58%</a:t>
              </a: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612466" y="3554995"/>
            <a:ext cx="3204102" cy="900000"/>
            <a:chOff x="646970" y="3762024"/>
            <a:chExt cx="3204102" cy="900000"/>
          </a:xfrm>
        </p:grpSpPr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285F28BD-14FE-1549-AA1F-67CCC7AA5B93}"/>
                </a:ext>
              </a:extLst>
            </p:cNvPr>
            <p:cNvSpPr/>
            <p:nvPr/>
          </p:nvSpPr>
          <p:spPr>
            <a:xfrm>
              <a:off x="674635" y="3798024"/>
              <a:ext cx="3176437" cy="828000"/>
            </a:xfrm>
            <a:prstGeom prst="rect">
              <a:avLst/>
            </a:prstGeom>
            <a:solidFill>
              <a:srgbClr val="FAD2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C3F749EF-EA00-7949-8C33-BD577094537A}"/>
                </a:ext>
              </a:extLst>
            </p:cNvPr>
            <p:cNvSpPr txBox="1"/>
            <p:nvPr/>
          </p:nvSpPr>
          <p:spPr>
            <a:xfrm>
              <a:off x="1465659" y="3950414"/>
              <a:ext cx="22104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rgbClr val="002E58"/>
                  </a:solidFill>
                </a:rPr>
                <a:t>Assenza di standard </a:t>
              </a:r>
            </a:p>
            <a:p>
              <a:pPr algn="r"/>
              <a:r>
                <a:rPr lang="it-IT" sz="1400" dirty="0">
                  <a:solidFill>
                    <a:srgbClr val="002E58"/>
                  </a:solidFill>
                </a:rPr>
                <a:t>tecnologici e di sicurezza</a:t>
              </a:r>
              <a:r>
                <a:rPr lang="it-IT" sz="1100" dirty="0">
                  <a:solidFill>
                    <a:srgbClr val="002E58"/>
                  </a:solidFill>
                </a:rPr>
                <a:t> </a:t>
              </a:r>
            </a:p>
          </p:txBody>
        </p:sp>
        <p:sp>
          <p:nvSpPr>
            <p:cNvPr id="62" name="Ritardo 61"/>
            <p:cNvSpPr/>
            <p:nvPr/>
          </p:nvSpPr>
          <p:spPr>
            <a:xfrm>
              <a:off x="674635" y="3762024"/>
              <a:ext cx="844584" cy="900000"/>
            </a:xfrm>
            <a:prstGeom prst="flowChartDelay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46BAA59A-6149-BD45-A329-FC29644E8837}"/>
                </a:ext>
              </a:extLst>
            </p:cNvPr>
            <p:cNvSpPr txBox="1"/>
            <p:nvPr/>
          </p:nvSpPr>
          <p:spPr>
            <a:xfrm>
              <a:off x="646970" y="3981192"/>
              <a:ext cx="7859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</a:rPr>
                <a:t>53%</a:t>
              </a: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612466" y="1559538"/>
            <a:ext cx="3204102" cy="900000"/>
            <a:chOff x="646970" y="1594042"/>
            <a:chExt cx="3204102" cy="900000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84CFEBA-0F99-6D43-B4E8-F02531E93209}"/>
                </a:ext>
              </a:extLst>
            </p:cNvPr>
            <p:cNvSpPr/>
            <p:nvPr/>
          </p:nvSpPr>
          <p:spPr>
            <a:xfrm>
              <a:off x="674635" y="1630042"/>
              <a:ext cx="3176437" cy="828000"/>
            </a:xfrm>
            <a:prstGeom prst="rect">
              <a:avLst/>
            </a:prstGeom>
            <a:solidFill>
              <a:srgbClr val="FCFA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2E58"/>
                </a:solidFill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0986EBA-BC00-4140-A070-D9F7236C02CF}"/>
                </a:ext>
              </a:extLst>
            </p:cNvPr>
            <p:cNvSpPr txBox="1"/>
            <p:nvPr/>
          </p:nvSpPr>
          <p:spPr>
            <a:xfrm>
              <a:off x="1616735" y="1782432"/>
              <a:ext cx="2059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rgbClr val="002E58"/>
                  </a:solidFill>
                </a:rPr>
                <a:t>Mancanza di una logica </a:t>
              </a:r>
            </a:p>
            <a:p>
              <a:pPr algn="r"/>
              <a:r>
                <a:rPr lang="it-IT" sz="1400" dirty="0">
                  <a:solidFill>
                    <a:srgbClr val="002E58"/>
                  </a:solidFill>
                </a:rPr>
                <a:t>di security by design </a:t>
              </a:r>
            </a:p>
          </p:txBody>
        </p:sp>
        <p:sp>
          <p:nvSpPr>
            <p:cNvPr id="3" name="Ritardo 2"/>
            <p:cNvSpPr/>
            <p:nvPr/>
          </p:nvSpPr>
          <p:spPr>
            <a:xfrm>
              <a:off x="674635" y="1594042"/>
              <a:ext cx="844584" cy="900000"/>
            </a:xfrm>
            <a:prstGeom prst="flowChartDelay">
              <a:avLst/>
            </a:prstGeom>
            <a:solidFill>
              <a:srgbClr val="F0E50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9B19AB6-D7C8-534F-BFA2-0F706B282F45}"/>
                </a:ext>
              </a:extLst>
            </p:cNvPr>
            <p:cNvSpPr txBox="1"/>
            <p:nvPr/>
          </p:nvSpPr>
          <p:spPr>
            <a:xfrm>
              <a:off x="646970" y="1813210"/>
              <a:ext cx="7859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</a:rPr>
                <a:t>73%</a:t>
              </a: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5377867" y="3554995"/>
            <a:ext cx="3190624" cy="900000"/>
            <a:chOff x="5377867" y="3718894"/>
            <a:chExt cx="3190624" cy="900000"/>
          </a:xfrm>
        </p:grpSpPr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EAB848E3-C0BC-5343-8DF5-0D5AD986B2BC}"/>
                </a:ext>
              </a:extLst>
            </p:cNvPr>
            <p:cNvSpPr/>
            <p:nvPr/>
          </p:nvSpPr>
          <p:spPr>
            <a:xfrm>
              <a:off x="5377867" y="3754894"/>
              <a:ext cx="3176437" cy="828000"/>
            </a:xfrm>
            <a:prstGeom prst="rect">
              <a:avLst/>
            </a:prstGeom>
            <a:solidFill>
              <a:srgbClr val="DDD5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1163863B-9B69-9746-8B3E-66A54D94118B}"/>
                </a:ext>
              </a:extLst>
            </p:cNvPr>
            <p:cNvSpPr txBox="1"/>
            <p:nvPr/>
          </p:nvSpPr>
          <p:spPr>
            <a:xfrm>
              <a:off x="5384760" y="3907284"/>
              <a:ext cx="22104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2E58"/>
                  </a:solidFill>
                </a:rPr>
                <a:t>Obsolescenza degli impianti industriali </a:t>
              </a:r>
            </a:p>
          </p:txBody>
        </p:sp>
        <p:sp>
          <p:nvSpPr>
            <p:cNvPr id="68" name="Ritardo 67"/>
            <p:cNvSpPr/>
            <p:nvPr/>
          </p:nvSpPr>
          <p:spPr>
            <a:xfrm rot="10800000">
              <a:off x="7718701" y="3718894"/>
              <a:ext cx="844584" cy="900000"/>
            </a:xfrm>
            <a:prstGeom prst="flowChartDelay">
              <a:avLst/>
            </a:prstGeom>
            <a:solidFill>
              <a:srgbClr val="572E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4DBF928F-29ED-0E4B-AF8C-E0201AF72C1A}"/>
                </a:ext>
              </a:extLst>
            </p:cNvPr>
            <p:cNvSpPr txBox="1"/>
            <p:nvPr/>
          </p:nvSpPr>
          <p:spPr>
            <a:xfrm>
              <a:off x="7782503" y="3938062"/>
              <a:ext cx="7859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</a:rPr>
                <a:t>40%</a:t>
              </a: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5377867" y="1559538"/>
            <a:ext cx="3190624" cy="900000"/>
            <a:chOff x="5377867" y="1645734"/>
            <a:chExt cx="3190624" cy="900000"/>
          </a:xfrm>
        </p:grpSpPr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72A6029B-3085-0F4C-B8C5-EB1442ECFCE6}"/>
                </a:ext>
              </a:extLst>
            </p:cNvPr>
            <p:cNvSpPr/>
            <p:nvPr/>
          </p:nvSpPr>
          <p:spPr>
            <a:xfrm>
              <a:off x="5377867" y="1681734"/>
              <a:ext cx="3176437" cy="828000"/>
            </a:xfrm>
            <a:prstGeom prst="rect">
              <a:avLst/>
            </a:prstGeom>
            <a:solidFill>
              <a:srgbClr val="E8F2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2E58"/>
                </a:solidFill>
              </a:endParaRP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D9E664A0-83C9-8B4A-9187-442F84F4E00D}"/>
                </a:ext>
              </a:extLst>
            </p:cNvPr>
            <p:cNvSpPr txBox="1"/>
            <p:nvPr/>
          </p:nvSpPr>
          <p:spPr>
            <a:xfrm>
              <a:off x="5448367" y="1743506"/>
              <a:ext cx="2113401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2E58"/>
                  </a:solidFill>
                </a:rPr>
                <a:t>Mancanza di </a:t>
              </a:r>
            </a:p>
            <a:p>
              <a:r>
                <a:rPr lang="it-IT" sz="1400" dirty="0">
                  <a:solidFill>
                    <a:srgbClr val="002E58"/>
                  </a:solidFill>
                </a:rPr>
                <a:t>consapevolezza da parte delle Operations</a:t>
              </a:r>
            </a:p>
          </p:txBody>
        </p:sp>
        <p:sp>
          <p:nvSpPr>
            <p:cNvPr id="75" name="Ritardo 74"/>
            <p:cNvSpPr/>
            <p:nvPr/>
          </p:nvSpPr>
          <p:spPr>
            <a:xfrm rot="10800000">
              <a:off x="7713431" y="1645734"/>
              <a:ext cx="844584" cy="900000"/>
            </a:xfrm>
            <a:prstGeom prst="flowChartDelay">
              <a:avLst/>
            </a:prstGeom>
            <a:solidFill>
              <a:srgbClr val="8BBD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52723C17-EDEB-DF42-808D-FEFFDD4CB83F}"/>
                </a:ext>
              </a:extLst>
            </p:cNvPr>
            <p:cNvSpPr txBox="1"/>
            <p:nvPr/>
          </p:nvSpPr>
          <p:spPr>
            <a:xfrm>
              <a:off x="7782503" y="1864902"/>
              <a:ext cx="7859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</a:rPr>
                <a:t>56%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5377867" y="2557266"/>
            <a:ext cx="3190624" cy="900000"/>
            <a:chOff x="5377867" y="2683565"/>
            <a:chExt cx="3190624" cy="900000"/>
          </a:xfrm>
        </p:grpSpPr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682FA7E0-FDF4-3641-A951-812A669BD448}"/>
                </a:ext>
              </a:extLst>
            </p:cNvPr>
            <p:cNvSpPr/>
            <p:nvPr/>
          </p:nvSpPr>
          <p:spPr>
            <a:xfrm>
              <a:off x="5377867" y="2719565"/>
              <a:ext cx="3176437" cy="828000"/>
            </a:xfrm>
            <a:prstGeom prst="rect">
              <a:avLst/>
            </a:prstGeom>
            <a:solidFill>
              <a:srgbClr val="CEEC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2E58"/>
                </a:solidFill>
              </a:endParaRP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D7FE4894-D3AB-6547-9AE4-D0D97FC61F83}"/>
                </a:ext>
              </a:extLst>
            </p:cNvPr>
            <p:cNvSpPr txBox="1"/>
            <p:nvPr/>
          </p:nvSpPr>
          <p:spPr>
            <a:xfrm>
              <a:off x="5448367" y="2764233"/>
              <a:ext cx="25245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2E58"/>
                  </a:solidFill>
                </a:rPr>
                <a:t>Interconnessione tra </a:t>
              </a:r>
            </a:p>
            <a:p>
              <a:r>
                <a:rPr lang="it-IT" sz="1400" dirty="0">
                  <a:solidFill>
                    <a:srgbClr val="002E58"/>
                  </a:solidFill>
                </a:rPr>
                <a:t>impianti industriali e infrastruttura IT </a:t>
              </a:r>
            </a:p>
          </p:txBody>
        </p:sp>
        <p:sp>
          <p:nvSpPr>
            <p:cNvPr id="76" name="Ritardo 75"/>
            <p:cNvSpPr/>
            <p:nvPr/>
          </p:nvSpPr>
          <p:spPr>
            <a:xfrm rot="10800000">
              <a:off x="7703554" y="2683565"/>
              <a:ext cx="844584" cy="900000"/>
            </a:xfrm>
            <a:prstGeom prst="flowChartDelay">
              <a:avLst/>
            </a:prstGeom>
            <a:solidFill>
              <a:srgbClr val="0CA2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5B2BF5D9-D26D-C647-9159-E60A26D517B4}"/>
                </a:ext>
              </a:extLst>
            </p:cNvPr>
            <p:cNvSpPr txBox="1"/>
            <p:nvPr/>
          </p:nvSpPr>
          <p:spPr>
            <a:xfrm>
              <a:off x="7782503" y="2902733"/>
              <a:ext cx="7859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</a:rPr>
                <a:t>55%</a:t>
              </a:r>
            </a:p>
          </p:txBody>
        </p:sp>
      </p:grp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FEFB4F55-4783-4D40-A8CE-7E370F66F657}"/>
              </a:ext>
            </a:extLst>
          </p:cNvPr>
          <p:cNvSpPr txBox="1"/>
          <p:nvPr/>
        </p:nvSpPr>
        <p:spPr>
          <a:xfrm>
            <a:off x="37056" y="4487321"/>
            <a:ext cx="8246866" cy="2923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Campione: 166 grandi imprese</a:t>
            </a:r>
          </a:p>
        </p:txBody>
      </p:sp>
    </p:spTree>
    <p:extLst>
      <p:ext uri="{BB962C8B-B14F-4D97-AF65-F5344CB8AC3E}">
        <p14:creationId xmlns:p14="http://schemas.microsoft.com/office/powerpoint/2010/main" val="15743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ttore 7 29">
            <a:extLst>
              <a:ext uri="{FF2B5EF4-FFF2-40B4-BE49-F238E27FC236}">
                <a16:creationId xmlns:a16="http://schemas.microsoft.com/office/drawing/2014/main" id="{AA729710-8D64-E441-9C39-9B03CC5C3A44}"/>
              </a:ext>
            </a:extLst>
          </p:cNvPr>
          <p:cNvCxnSpPr>
            <a:cxnSpLocks/>
            <a:endCxn id="6" idx="3"/>
          </p:cNvCxnSpPr>
          <p:nvPr/>
        </p:nvCxnSpPr>
        <p:spPr>
          <a:xfrm rot="10800000">
            <a:off x="3387255" y="1380178"/>
            <a:ext cx="875138" cy="387981"/>
          </a:xfrm>
          <a:prstGeom prst="curvedConnector3">
            <a:avLst>
              <a:gd name="adj1" fmla="val 50000"/>
            </a:avLst>
          </a:prstGeom>
          <a:ln w="57150">
            <a:solidFill>
              <a:srgbClr val="F392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7 31">
            <a:extLst>
              <a:ext uri="{FF2B5EF4-FFF2-40B4-BE49-F238E27FC236}">
                <a16:creationId xmlns:a16="http://schemas.microsoft.com/office/drawing/2014/main" id="{B9CA78DB-36CF-F246-8A88-3F67BBAC5A7D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10588" y="3164870"/>
            <a:ext cx="1051805" cy="765639"/>
          </a:xfrm>
          <a:prstGeom prst="curvedConnector3">
            <a:avLst>
              <a:gd name="adj1" fmla="val 50000"/>
            </a:avLst>
          </a:prstGeom>
          <a:ln w="57150">
            <a:solidFill>
              <a:srgbClr val="10A2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7 33">
            <a:extLst>
              <a:ext uri="{FF2B5EF4-FFF2-40B4-BE49-F238E27FC236}">
                <a16:creationId xmlns:a16="http://schemas.microsoft.com/office/drawing/2014/main" id="{CD2B552C-AED5-EC43-97E5-25D2FCAB2C65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72528" y="1319165"/>
            <a:ext cx="1139157" cy="449582"/>
          </a:xfrm>
          <a:prstGeom prst="curvedConnector3">
            <a:avLst>
              <a:gd name="adj1" fmla="val 50000"/>
            </a:avLst>
          </a:prstGeom>
          <a:ln w="57150">
            <a:solidFill>
              <a:srgbClr val="F0E50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7 34">
            <a:extLst>
              <a:ext uri="{FF2B5EF4-FFF2-40B4-BE49-F238E27FC236}">
                <a16:creationId xmlns:a16="http://schemas.microsoft.com/office/drawing/2014/main" id="{304C5C73-A638-1040-B547-97EFE9C172BF}"/>
              </a:ext>
            </a:extLst>
          </p:cNvPr>
          <p:cNvCxnSpPr>
            <a:cxnSpLocks/>
            <a:stCxn id="28" idx="1"/>
          </p:cNvCxnSpPr>
          <p:nvPr/>
        </p:nvCxnSpPr>
        <p:spPr>
          <a:xfrm rot="10800000">
            <a:off x="4924093" y="3174483"/>
            <a:ext cx="979750" cy="771231"/>
          </a:xfrm>
          <a:prstGeom prst="curvedConnector3">
            <a:avLst>
              <a:gd name="adj1" fmla="val 50000"/>
            </a:avLst>
          </a:prstGeom>
          <a:ln w="57150">
            <a:solidFill>
              <a:srgbClr val="3BAE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0561461B-94BC-7F40-9C5D-E3A05C7C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soluzioni di </a:t>
            </a:r>
            <a:r>
              <a:rPr lang="it-IT" dirty="0" err="1"/>
              <a:t>Artificial</a:t>
            </a:r>
            <a:r>
              <a:rPr lang="it-IT" dirty="0"/>
              <a:t> Intelligence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74CF5AC9-78F9-4045-B7F4-4AC9B8222841}"/>
              </a:ext>
            </a:extLst>
          </p:cNvPr>
          <p:cNvSpPr/>
          <p:nvPr/>
        </p:nvSpPr>
        <p:spPr>
          <a:xfrm>
            <a:off x="842838" y="1019401"/>
            <a:ext cx="2544417" cy="721552"/>
          </a:xfrm>
          <a:prstGeom prst="rect">
            <a:avLst/>
          </a:prstGeom>
          <a:solidFill>
            <a:srgbClr val="FDEACF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E58"/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A8CECE9C-ACD8-ED4B-A2C8-AEF6B41CB3F5}"/>
              </a:ext>
            </a:extLst>
          </p:cNvPr>
          <p:cNvSpPr/>
          <p:nvPr/>
        </p:nvSpPr>
        <p:spPr>
          <a:xfrm>
            <a:off x="842838" y="3581508"/>
            <a:ext cx="2544417" cy="720000"/>
          </a:xfrm>
          <a:prstGeom prst="rect">
            <a:avLst/>
          </a:prstGeom>
          <a:solidFill>
            <a:srgbClr val="CFECF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E58"/>
              </a:solidFill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D3900BD7-E491-E94A-816B-8F26313DCFF4}"/>
              </a:ext>
            </a:extLst>
          </p:cNvPr>
          <p:cNvSpPr/>
          <p:nvPr/>
        </p:nvSpPr>
        <p:spPr>
          <a:xfrm>
            <a:off x="5898740" y="1012158"/>
            <a:ext cx="2544417" cy="756000"/>
          </a:xfrm>
          <a:prstGeom prst="rect">
            <a:avLst/>
          </a:prstGeom>
          <a:solidFill>
            <a:srgbClr val="FCFACE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E58"/>
              </a:solidFill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2385DE96-A799-4F4A-A477-91098FC06302}"/>
              </a:ext>
            </a:extLst>
          </p:cNvPr>
          <p:cNvSpPr/>
          <p:nvPr/>
        </p:nvSpPr>
        <p:spPr>
          <a:xfrm>
            <a:off x="5898740" y="3581508"/>
            <a:ext cx="2544417" cy="720000"/>
          </a:xfrm>
          <a:prstGeom prst="rect">
            <a:avLst/>
          </a:prstGeom>
          <a:solidFill>
            <a:srgbClr val="D7ECD9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E58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51432" y="3571956"/>
            <a:ext cx="1101777" cy="717108"/>
            <a:chOff x="7700316" y="696991"/>
            <a:chExt cx="1101777" cy="717108"/>
          </a:xfrm>
        </p:grpSpPr>
        <p:sp>
          <p:nvSpPr>
            <p:cNvPr id="36" name="Goccia 35">
              <a:extLst>
                <a:ext uri="{FF2B5EF4-FFF2-40B4-BE49-F238E27FC236}">
                  <a16:creationId xmlns:a16="http://schemas.microsoft.com/office/drawing/2014/main" id="{3D8568B3-C0B0-4D40-B762-F3AD02F33E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6685" y="696991"/>
              <a:ext cx="684000" cy="717108"/>
            </a:xfrm>
            <a:prstGeom prst="teardrop">
              <a:avLst/>
            </a:prstGeom>
            <a:solidFill>
              <a:srgbClr val="0CA2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7282B32E-303D-4A96-B5D9-9ECC65DBC96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700316" y="823497"/>
              <a:ext cx="1101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2400" b="1" dirty="0">
                  <a:solidFill>
                    <a:schemeClr val="bg1"/>
                  </a:solidFill>
                </a:rPr>
                <a:t>15%</a:t>
              </a: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251432" y="1023845"/>
            <a:ext cx="1101777" cy="717108"/>
            <a:chOff x="7700316" y="696991"/>
            <a:chExt cx="1101777" cy="717108"/>
          </a:xfrm>
        </p:grpSpPr>
        <p:sp>
          <p:nvSpPr>
            <p:cNvPr id="41" name="Goccia 40">
              <a:extLst>
                <a:ext uri="{FF2B5EF4-FFF2-40B4-BE49-F238E27FC236}">
                  <a16:creationId xmlns:a16="http://schemas.microsoft.com/office/drawing/2014/main" id="{3D8568B3-C0B0-4D40-B762-F3AD02F33E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6685" y="696991"/>
              <a:ext cx="684000" cy="717108"/>
            </a:xfrm>
            <a:prstGeom prst="teardrop">
              <a:avLst/>
            </a:prstGeom>
            <a:solidFill>
              <a:srgbClr val="F392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7282B32E-303D-4A96-B5D9-9ECC65DBC96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700316" y="823497"/>
              <a:ext cx="1101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2400" b="1" dirty="0">
                  <a:solidFill>
                    <a:schemeClr val="bg1"/>
                  </a:solidFill>
                </a:rPr>
                <a:t>17%</a:t>
              </a: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7769240" y="3577611"/>
            <a:ext cx="1101777" cy="717108"/>
            <a:chOff x="7700316" y="696991"/>
            <a:chExt cx="1101777" cy="717108"/>
          </a:xfrm>
        </p:grpSpPr>
        <p:sp>
          <p:nvSpPr>
            <p:cNvPr id="49" name="Goccia 48">
              <a:extLst>
                <a:ext uri="{FF2B5EF4-FFF2-40B4-BE49-F238E27FC236}">
                  <a16:creationId xmlns:a16="http://schemas.microsoft.com/office/drawing/2014/main" id="{3D8568B3-C0B0-4D40-B762-F3AD02F33E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6685" y="696991"/>
              <a:ext cx="684000" cy="717108"/>
            </a:xfrm>
            <a:prstGeom prst="teardrop">
              <a:avLst/>
            </a:prstGeom>
            <a:solidFill>
              <a:srgbClr val="8BBD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7282B32E-303D-4A96-B5D9-9ECC65DBC96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700316" y="823497"/>
              <a:ext cx="1101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2400" b="1" dirty="0">
                  <a:solidFill>
                    <a:schemeClr val="bg1"/>
                  </a:solidFill>
                </a:rPr>
                <a:t>36%</a:t>
              </a:r>
            </a:p>
          </p:txBody>
        </p:sp>
      </p:grpSp>
      <p:grpSp>
        <p:nvGrpSpPr>
          <p:cNvPr id="53" name="Gruppo 52"/>
          <p:cNvGrpSpPr/>
          <p:nvPr/>
        </p:nvGrpSpPr>
        <p:grpSpPr>
          <a:xfrm>
            <a:off x="7769240" y="1023845"/>
            <a:ext cx="1101777" cy="717108"/>
            <a:chOff x="7700316" y="696991"/>
            <a:chExt cx="1101777" cy="717108"/>
          </a:xfrm>
        </p:grpSpPr>
        <p:sp>
          <p:nvSpPr>
            <p:cNvPr id="54" name="Goccia 53">
              <a:extLst>
                <a:ext uri="{FF2B5EF4-FFF2-40B4-BE49-F238E27FC236}">
                  <a16:creationId xmlns:a16="http://schemas.microsoft.com/office/drawing/2014/main" id="{3D8568B3-C0B0-4D40-B762-F3AD02F33E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6685" y="696991"/>
              <a:ext cx="684000" cy="717108"/>
            </a:xfrm>
            <a:prstGeom prst="teardrop">
              <a:avLst/>
            </a:prstGeom>
            <a:solidFill>
              <a:srgbClr val="F0E50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7282B32E-303D-4A96-B5D9-9ECC65DBC96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700316" y="823497"/>
              <a:ext cx="1101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2400" b="1" dirty="0">
                  <a:solidFill>
                    <a:schemeClr val="bg1"/>
                  </a:solidFill>
                </a:rPr>
                <a:t>8%</a:t>
              </a:r>
            </a:p>
          </p:txBody>
        </p:sp>
      </p:grp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D653BAC1-FC5C-7B40-B21A-F9FC0A7E5CBD}"/>
              </a:ext>
            </a:extLst>
          </p:cNvPr>
          <p:cNvSpPr txBox="1"/>
          <p:nvPr/>
        </p:nvSpPr>
        <p:spPr>
          <a:xfrm>
            <a:off x="1176792" y="1030083"/>
            <a:ext cx="2059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E58"/>
                </a:solidFill>
              </a:rPr>
              <a:t>Utilizzate per prevenire minacce di sicurezza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0F58D3D7-03C4-0342-B9F5-29281BE1872D}"/>
              </a:ext>
            </a:extLst>
          </p:cNvPr>
          <p:cNvSpPr txBox="1"/>
          <p:nvPr/>
        </p:nvSpPr>
        <p:spPr>
          <a:xfrm>
            <a:off x="5930772" y="1030083"/>
            <a:ext cx="188446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E58"/>
                </a:solidFill>
              </a:rPr>
              <a:t>Utilizzate per intercettare possibili frodi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305F3EF2-841A-5F45-B14B-C6DD945E4FDF}"/>
              </a:ext>
            </a:extLst>
          </p:cNvPr>
          <p:cNvSpPr txBox="1"/>
          <p:nvPr/>
        </p:nvSpPr>
        <p:spPr>
          <a:xfrm>
            <a:off x="5939400" y="3690361"/>
            <a:ext cx="203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E58"/>
                </a:solidFill>
              </a:rPr>
              <a:t>Non ancora utilizzate ma previste in futuro</a:t>
            </a:r>
            <a:endParaRPr lang="it-IT" sz="1100" dirty="0">
              <a:solidFill>
                <a:srgbClr val="002E58"/>
              </a:solidFill>
            </a:endParaRP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0615DC02-FAAB-844D-904D-F5E7F373E12E}"/>
              </a:ext>
            </a:extLst>
          </p:cNvPr>
          <p:cNvSpPr txBox="1"/>
          <p:nvPr/>
        </p:nvSpPr>
        <p:spPr>
          <a:xfrm>
            <a:off x="1174555" y="3562416"/>
            <a:ext cx="219505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E58"/>
                </a:solidFill>
              </a:rPr>
              <a:t>Utilizzate per ottimizzare la gestione di incidenti di sicurezza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61A2EED-A176-0943-BC1F-1CCEE92C8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593" y="1699343"/>
            <a:ext cx="1744814" cy="1744814"/>
          </a:xfrm>
          <a:prstGeom prst="rect">
            <a:avLst/>
          </a:prstGeom>
        </p:spPr>
      </p:pic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FEFB4F55-4783-4D40-A8CE-7E370F66F657}"/>
              </a:ext>
            </a:extLst>
          </p:cNvPr>
          <p:cNvSpPr txBox="1"/>
          <p:nvPr/>
        </p:nvSpPr>
        <p:spPr>
          <a:xfrm>
            <a:off x="37056" y="4487321"/>
            <a:ext cx="8246866" cy="2923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Campione: 166 grandi imprese</a:t>
            </a:r>
          </a:p>
        </p:txBody>
      </p:sp>
    </p:spTree>
    <p:extLst>
      <p:ext uri="{BB962C8B-B14F-4D97-AF65-F5344CB8AC3E}">
        <p14:creationId xmlns:p14="http://schemas.microsoft.com/office/powerpoint/2010/main" val="142370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it-IT" dirty="0" err="1"/>
              <a:t>Winter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coming</a:t>
            </a:r>
            <a:r>
              <a:rPr lang="it-IT" dirty="0"/>
              <a:t>: </a:t>
            </a:r>
            <a:r>
              <a:rPr lang="it-IT" dirty="0" err="1"/>
              <a:t>adapt</a:t>
            </a:r>
            <a:r>
              <a:rPr lang="it-IT" dirty="0"/>
              <a:t> to </a:t>
            </a:r>
            <a:r>
              <a:rPr lang="it-IT" dirty="0" err="1"/>
              <a:t>react</a:t>
            </a:r>
            <a:r>
              <a:rPr lang="it-IT" dirty="0"/>
              <a:t>!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1130786" y="4404568"/>
            <a:ext cx="1160278" cy="193310"/>
          </a:xfrm>
        </p:spPr>
        <p:txBody>
          <a:bodyPr/>
          <a:lstStyle/>
          <a:p>
            <a:r>
              <a:rPr lang="it-IT" dirty="0"/>
              <a:t>05.02.19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#OISP19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it-IT" dirty="0"/>
              <a:t>Osservatorio Information Security &amp; Privacy</a:t>
            </a:r>
          </a:p>
        </p:txBody>
      </p:sp>
      <p:sp>
        <p:nvSpPr>
          <p:cNvPr id="6" name="Segnaposto testo 4"/>
          <p:cNvSpPr txBox="1">
            <a:spLocks/>
          </p:cNvSpPr>
          <p:nvPr/>
        </p:nvSpPr>
        <p:spPr>
          <a:xfrm>
            <a:off x="995840" y="3270969"/>
            <a:ext cx="7202487" cy="365161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2E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Il percorso di adeguamento al GDPR</a:t>
            </a:r>
          </a:p>
        </p:txBody>
      </p:sp>
    </p:spTree>
    <p:extLst>
      <p:ext uri="{BB962C8B-B14F-4D97-AF65-F5344CB8AC3E}">
        <p14:creationId xmlns:p14="http://schemas.microsoft.com/office/powerpoint/2010/main" val="14408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1">
            <a:extLst>
              <a:ext uri="{FF2B5EF4-FFF2-40B4-BE49-F238E27FC236}">
                <a16:creationId xmlns:a16="http://schemas.microsoft.com/office/drawing/2014/main" id="{42054321-1A9B-4AC6-A389-100DA449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70241"/>
            <a:ext cx="7483400" cy="539356"/>
          </a:xfrm>
        </p:spPr>
        <p:txBody>
          <a:bodyPr>
            <a:normAutofit/>
          </a:bodyPr>
          <a:lstStyle/>
          <a:p>
            <a:r>
              <a:rPr lang="it-IT" sz="2400" dirty="0"/>
              <a:t>GDPR: il percorso di adeguamento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1797AD16-4F2F-4961-A34B-2B97C4D602C8}"/>
              </a:ext>
            </a:extLst>
          </p:cNvPr>
          <p:cNvGrpSpPr/>
          <p:nvPr/>
        </p:nvGrpSpPr>
        <p:grpSpPr>
          <a:xfrm>
            <a:off x="5475879" y="385095"/>
            <a:ext cx="3356711" cy="3008957"/>
            <a:chOff x="5787289" y="404385"/>
            <a:chExt cx="3356711" cy="3008957"/>
          </a:xfrm>
        </p:grpSpPr>
        <p:graphicFrame>
          <p:nvGraphicFramePr>
            <p:cNvPr id="23" name="Grafico 22">
              <a:extLst>
                <a:ext uri="{FF2B5EF4-FFF2-40B4-BE49-F238E27FC236}">
                  <a16:creationId xmlns:a16="http://schemas.microsoft.com/office/drawing/2014/main" id="{E7D868E0-04F5-4DEC-AE7E-F74E7B3BF373}"/>
                </a:ext>
              </a:extLst>
            </p:cNvPr>
            <p:cNvGraphicFramePr/>
            <p:nvPr>
              <p:extLst/>
            </p:nvPr>
          </p:nvGraphicFramePr>
          <p:xfrm>
            <a:off x="5787289" y="404385"/>
            <a:ext cx="3356711" cy="30089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B8F4CED3-219B-459D-B5B6-C9F18211D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0444" y="1343663"/>
              <a:ext cx="1130400" cy="1130400"/>
            </a:xfrm>
            <a:prstGeom prst="rect">
              <a:avLst/>
            </a:prstGeom>
          </p:spPr>
        </p:pic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D2623F5-603B-47F4-85AF-2DDCD53473D2}"/>
              </a:ext>
            </a:extLst>
          </p:cNvPr>
          <p:cNvSpPr txBox="1"/>
          <p:nvPr/>
        </p:nvSpPr>
        <p:spPr>
          <a:xfrm>
            <a:off x="4940834" y="3150890"/>
            <a:ext cx="4079826" cy="460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002E54"/>
                </a:solidFill>
              </a:rPr>
              <a:t>È in corso un’analisi dei requisiti richiesti e dei piani di attuazione possibili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E70F33C-DC63-4F00-B5B4-50AA52D21E13}"/>
              </a:ext>
            </a:extLst>
          </p:cNvPr>
          <p:cNvSpPr txBox="1"/>
          <p:nvPr/>
        </p:nvSpPr>
        <p:spPr>
          <a:xfrm>
            <a:off x="428519" y="3810123"/>
            <a:ext cx="3969987" cy="4652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002E54"/>
                </a:solidFill>
              </a:rPr>
              <a:t>È in corso un progetto strutturato di adeguamento alla normativa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29512B16-1F42-46EA-BD8A-2EFAE652828F}"/>
              </a:ext>
            </a:extLst>
          </p:cNvPr>
          <p:cNvSpPr/>
          <p:nvPr/>
        </p:nvSpPr>
        <p:spPr>
          <a:xfrm>
            <a:off x="265953" y="3426344"/>
            <a:ext cx="180000" cy="180000"/>
          </a:xfrm>
          <a:prstGeom prst="rect">
            <a:avLst/>
          </a:prstGeom>
          <a:solidFill>
            <a:srgbClr val="2EA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4A3D5F71-653A-4D55-89A1-A99EE38A2959}"/>
              </a:ext>
            </a:extLst>
          </p:cNvPr>
          <p:cNvSpPr txBox="1"/>
          <p:nvPr/>
        </p:nvSpPr>
        <p:spPr>
          <a:xfrm>
            <a:off x="6472630" y="257945"/>
            <a:ext cx="13632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2400" b="1" dirty="0">
                <a:solidFill>
                  <a:srgbClr val="002060"/>
                </a:solidFill>
                <a:cs typeface="Arial"/>
              </a:rPr>
              <a:t>2018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B6D059DC-16D6-408C-AE24-919FF00F254A}"/>
              </a:ext>
            </a:extLst>
          </p:cNvPr>
          <p:cNvSpPr txBox="1"/>
          <p:nvPr/>
        </p:nvSpPr>
        <p:spPr>
          <a:xfrm>
            <a:off x="4983831" y="4261382"/>
            <a:ext cx="3784842" cy="4652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002E54"/>
                </a:solidFill>
              </a:rPr>
              <a:t>Le implicazioni del GDPR non sono note in dettaglio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A0066EEE-EB60-4FDD-BCEB-679809967235}"/>
              </a:ext>
            </a:extLst>
          </p:cNvPr>
          <p:cNvSpPr/>
          <p:nvPr/>
        </p:nvSpPr>
        <p:spPr>
          <a:xfrm>
            <a:off x="265953" y="3936191"/>
            <a:ext cx="180000" cy="180000"/>
          </a:xfrm>
          <a:prstGeom prst="rect">
            <a:avLst/>
          </a:prstGeom>
          <a:solidFill>
            <a:srgbClr val="8BB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CFE2ADF8-063E-4CBD-8738-4E94D6E229EB}"/>
              </a:ext>
            </a:extLst>
          </p:cNvPr>
          <p:cNvSpPr/>
          <p:nvPr/>
        </p:nvSpPr>
        <p:spPr>
          <a:xfrm>
            <a:off x="4764733" y="4307321"/>
            <a:ext cx="180000" cy="180000"/>
          </a:xfrm>
          <a:prstGeom prst="rect">
            <a:avLst/>
          </a:prstGeom>
          <a:solidFill>
            <a:srgbClr val="E51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E3299B21-9878-43FD-9773-DFEAADF6B607}"/>
              </a:ext>
            </a:extLst>
          </p:cNvPr>
          <p:cNvSpPr/>
          <p:nvPr/>
        </p:nvSpPr>
        <p:spPr>
          <a:xfrm>
            <a:off x="4760834" y="3807978"/>
            <a:ext cx="180000" cy="180000"/>
          </a:xfrm>
          <a:prstGeom prst="rect">
            <a:avLst/>
          </a:prstGeom>
          <a:solidFill>
            <a:srgbClr val="F392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FAF68D68-363C-43FC-9984-57713B0AB62A}"/>
              </a:ext>
            </a:extLst>
          </p:cNvPr>
          <p:cNvSpPr/>
          <p:nvPr/>
        </p:nvSpPr>
        <p:spPr>
          <a:xfrm>
            <a:off x="4762589" y="3253537"/>
            <a:ext cx="182144" cy="180000"/>
          </a:xfrm>
          <a:prstGeom prst="rect">
            <a:avLst/>
          </a:prstGeom>
          <a:solidFill>
            <a:srgbClr val="F0E5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3C7A0A99-789F-445C-B359-927ADAEB0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189693"/>
              </p:ext>
            </p:extLst>
          </p:nvPr>
        </p:nvGraphicFramePr>
        <p:xfrm>
          <a:off x="-153788" y="1000523"/>
          <a:ext cx="2432353" cy="218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8" name="Immagine 47">
            <a:extLst>
              <a:ext uri="{FF2B5EF4-FFF2-40B4-BE49-F238E27FC236}">
                <a16:creationId xmlns:a16="http://schemas.microsoft.com/office/drawing/2014/main" id="{C0D48C5E-24FC-4A1D-8C28-6E20F1F85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864" y="1684179"/>
            <a:ext cx="813048" cy="813048"/>
          </a:xfrm>
          <a:prstGeom prst="rect">
            <a:avLst/>
          </a:prstGeom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EFAAD0B3-21FE-4E28-8995-81CEC61F6F36}"/>
              </a:ext>
            </a:extLst>
          </p:cNvPr>
          <p:cNvSpPr txBox="1"/>
          <p:nvPr/>
        </p:nvSpPr>
        <p:spPr>
          <a:xfrm>
            <a:off x="3021362" y="827708"/>
            <a:ext cx="10557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2000" b="1" dirty="0">
                <a:solidFill>
                  <a:srgbClr val="002060"/>
                </a:solidFill>
                <a:cs typeface="Arial"/>
              </a:rPr>
              <a:t>2017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2769ACEA-7024-43F4-992A-2E07E8F74152}"/>
              </a:ext>
            </a:extLst>
          </p:cNvPr>
          <p:cNvSpPr txBox="1"/>
          <p:nvPr/>
        </p:nvSpPr>
        <p:spPr>
          <a:xfrm>
            <a:off x="530878" y="827708"/>
            <a:ext cx="10557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2000" b="1" dirty="0">
                <a:solidFill>
                  <a:srgbClr val="002060"/>
                </a:solidFill>
                <a:cs typeface="Arial"/>
              </a:rPr>
              <a:t>2016</a:t>
            </a:r>
          </a:p>
        </p:txBody>
      </p:sp>
      <p:graphicFrame>
        <p:nvGraphicFramePr>
          <p:cNvPr id="61" name="Grafico 60">
            <a:extLst>
              <a:ext uri="{FF2B5EF4-FFF2-40B4-BE49-F238E27FC236}">
                <a16:creationId xmlns:a16="http://schemas.microsoft.com/office/drawing/2014/main" id="{076F5DA4-A705-444B-A9DD-EB9C46718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012448"/>
              </p:ext>
            </p:extLst>
          </p:nvPr>
        </p:nvGraphicFramePr>
        <p:xfrm>
          <a:off x="2644253" y="720409"/>
          <a:ext cx="2432353" cy="218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62" name="Immagine 61">
            <a:extLst>
              <a:ext uri="{FF2B5EF4-FFF2-40B4-BE49-F238E27FC236}">
                <a16:creationId xmlns:a16="http://schemas.microsoft.com/office/drawing/2014/main" id="{6569CA75-8A7B-4855-BF21-6DE40EA700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6253" y="1684179"/>
            <a:ext cx="813600" cy="813600"/>
          </a:xfrm>
          <a:prstGeom prst="rect">
            <a:avLst/>
          </a:prstGeom>
        </p:spPr>
      </p:pic>
      <p:sp>
        <p:nvSpPr>
          <p:cNvPr id="35" name="Rettangolo con angoli arrotondati 58">
            <a:extLst>
              <a:ext uri="{FF2B5EF4-FFF2-40B4-BE49-F238E27FC236}">
                <a16:creationId xmlns:a16="http://schemas.microsoft.com/office/drawing/2014/main" id="{AE84D006-6A9B-4D39-99E5-8784B8B3E1F1}"/>
              </a:ext>
            </a:extLst>
          </p:cNvPr>
          <p:cNvSpPr/>
          <p:nvPr/>
        </p:nvSpPr>
        <p:spPr>
          <a:xfrm>
            <a:off x="2131371" y="1921941"/>
            <a:ext cx="396000" cy="396000"/>
          </a:xfrm>
          <a:prstGeom prst="rightArrow">
            <a:avLst/>
          </a:prstGeom>
          <a:solidFill>
            <a:srgbClr val="8D96A9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Rettangolo con angoli arrotondati 58">
            <a:extLst>
              <a:ext uri="{FF2B5EF4-FFF2-40B4-BE49-F238E27FC236}">
                <a16:creationId xmlns:a16="http://schemas.microsoft.com/office/drawing/2014/main" id="{0AA5C441-6E8A-490D-8111-9C86A25ECAA5}"/>
              </a:ext>
            </a:extLst>
          </p:cNvPr>
          <p:cNvSpPr/>
          <p:nvPr/>
        </p:nvSpPr>
        <p:spPr>
          <a:xfrm>
            <a:off x="4837520" y="1709564"/>
            <a:ext cx="911507" cy="762277"/>
          </a:xfrm>
          <a:prstGeom prst="rightArrow">
            <a:avLst/>
          </a:prstGeom>
          <a:solidFill>
            <a:srgbClr val="8D96A9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FEFB4F55-4783-4D40-A8CE-7E370F66F657}"/>
              </a:ext>
            </a:extLst>
          </p:cNvPr>
          <p:cNvSpPr txBox="1"/>
          <p:nvPr/>
        </p:nvSpPr>
        <p:spPr>
          <a:xfrm>
            <a:off x="37056" y="4487321"/>
            <a:ext cx="2170685" cy="2923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Campione: 166 grandi imprese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3707C8D-79AB-401A-8BF3-5D6DA6C04EB5}"/>
              </a:ext>
            </a:extLst>
          </p:cNvPr>
          <p:cNvSpPr txBox="1"/>
          <p:nvPr/>
        </p:nvSpPr>
        <p:spPr>
          <a:xfrm>
            <a:off x="428519" y="3379213"/>
            <a:ext cx="4074785" cy="2801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002E54"/>
                </a:solidFill>
              </a:rPr>
              <a:t>I progetti di adeguamento al GDPR sono stati completati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1A6056A-FD33-4A89-9163-886566950A22}"/>
              </a:ext>
            </a:extLst>
          </p:cNvPr>
          <p:cNvSpPr txBox="1"/>
          <p:nvPr/>
        </p:nvSpPr>
        <p:spPr>
          <a:xfrm>
            <a:off x="4940834" y="3654322"/>
            <a:ext cx="3935362" cy="4652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002E54"/>
                </a:solidFill>
              </a:rPr>
              <a:t>Le implicazioni sono note nelle funzioni specialistiche ma il tema non è all’attenzione del vertice</a:t>
            </a:r>
          </a:p>
        </p:txBody>
      </p:sp>
    </p:spTree>
    <p:extLst>
      <p:ext uri="{BB962C8B-B14F-4D97-AF65-F5344CB8AC3E}">
        <p14:creationId xmlns:p14="http://schemas.microsoft.com/office/powerpoint/2010/main" val="319235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7ADEEE-D1C7-4C5F-A285-B60478D7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GDPR: il budget dedicato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4B8D2171-32EE-4681-A73A-57BE70AF4261}"/>
              </a:ext>
            </a:extLst>
          </p:cNvPr>
          <p:cNvGraphicFramePr/>
          <p:nvPr>
            <p:extLst/>
          </p:nvPr>
        </p:nvGraphicFramePr>
        <p:xfrm>
          <a:off x="2702608" y="800293"/>
          <a:ext cx="6033890" cy="332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9EFCDC19-C262-42EE-8738-1DBF81F50CB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208" y="3107276"/>
            <a:ext cx="868323" cy="86832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D492138-4D61-4AAB-8EF8-8C375175A21C}"/>
              </a:ext>
            </a:extLst>
          </p:cNvPr>
          <p:cNvSpPr txBox="1"/>
          <p:nvPr/>
        </p:nvSpPr>
        <p:spPr>
          <a:xfrm>
            <a:off x="1513145" y="3325438"/>
            <a:ext cx="951974" cy="43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400" dirty="0">
                <a:solidFill>
                  <a:srgbClr val="002E54"/>
                </a:solidFill>
              </a:rPr>
              <a:t>Risposta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9574909-60E6-4DE2-8AEA-A596E938D23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7502" y="1873916"/>
            <a:ext cx="928896" cy="928896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5D44731-7142-497E-ACC8-37CBF47184A4}"/>
              </a:ext>
            </a:extLst>
          </p:cNvPr>
          <p:cNvSpPr txBox="1"/>
          <p:nvPr/>
        </p:nvSpPr>
        <p:spPr>
          <a:xfrm>
            <a:off x="1191401" y="2194371"/>
            <a:ext cx="1595462" cy="43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400" dirty="0">
                <a:solidFill>
                  <a:srgbClr val="002E54"/>
                </a:solidFill>
              </a:rPr>
              <a:t>Mantenimento della compliance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36C4D5F-3995-4836-A8CF-865BCC87E1E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2374" y="897462"/>
            <a:ext cx="671990" cy="67199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FCAA6C9-7532-414A-B9DB-28CABD22566C}"/>
              </a:ext>
            </a:extLst>
          </p:cNvPr>
          <p:cNvSpPr txBox="1"/>
          <p:nvPr/>
        </p:nvSpPr>
        <p:spPr>
          <a:xfrm>
            <a:off x="1191401" y="1281332"/>
            <a:ext cx="1595462" cy="43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400" dirty="0">
                <a:solidFill>
                  <a:srgbClr val="002E54"/>
                </a:solidFill>
              </a:rPr>
              <a:t>Adeguamento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1344144-81A6-4581-97D6-802B7A096979}"/>
              </a:ext>
            </a:extLst>
          </p:cNvPr>
          <p:cNvSpPr/>
          <p:nvPr/>
        </p:nvSpPr>
        <p:spPr>
          <a:xfrm>
            <a:off x="4583536" y="4275170"/>
            <a:ext cx="180000" cy="180000"/>
          </a:xfrm>
          <a:prstGeom prst="rect">
            <a:avLst/>
          </a:prstGeom>
          <a:solidFill>
            <a:srgbClr val="F0E5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A2F648BB-0CCB-4189-9667-FE8422CC4AC8}"/>
              </a:ext>
            </a:extLst>
          </p:cNvPr>
          <p:cNvSpPr/>
          <p:nvPr/>
        </p:nvSpPr>
        <p:spPr>
          <a:xfrm>
            <a:off x="2845415" y="4276174"/>
            <a:ext cx="180000" cy="180000"/>
          </a:xfrm>
          <a:prstGeom prst="rect">
            <a:avLst/>
          </a:prstGeom>
          <a:solidFill>
            <a:srgbClr val="2EA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2908CC89-361C-4723-B44F-FA5DBC8BF3A7}"/>
              </a:ext>
            </a:extLst>
          </p:cNvPr>
          <p:cNvSpPr/>
          <p:nvPr/>
        </p:nvSpPr>
        <p:spPr>
          <a:xfrm>
            <a:off x="6821824" y="4272210"/>
            <a:ext cx="180000" cy="180000"/>
          </a:xfrm>
          <a:prstGeom prst="rect">
            <a:avLst/>
          </a:prstGeom>
          <a:solidFill>
            <a:srgbClr val="E51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DA1764D-906F-434E-B8F4-BA0FD8B303D9}"/>
              </a:ext>
            </a:extLst>
          </p:cNvPr>
          <p:cNvSpPr txBox="1"/>
          <p:nvPr/>
        </p:nvSpPr>
        <p:spPr>
          <a:xfrm>
            <a:off x="2651703" y="4205674"/>
            <a:ext cx="1595462" cy="43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400" dirty="0">
                <a:solidFill>
                  <a:srgbClr val="002E54"/>
                </a:solidFill>
              </a:rPr>
              <a:t>Presente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D3A51CD-15E4-4CC4-91B9-E468669038BE}"/>
              </a:ext>
            </a:extLst>
          </p:cNvPr>
          <p:cNvSpPr txBox="1"/>
          <p:nvPr/>
        </p:nvSpPr>
        <p:spPr>
          <a:xfrm>
            <a:off x="4624240" y="4204370"/>
            <a:ext cx="1774818" cy="43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400" dirty="0">
                <a:solidFill>
                  <a:srgbClr val="002E54"/>
                </a:solidFill>
              </a:rPr>
              <a:t>Prossimi 12 mesi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DE0BE7C-5729-41C7-A23B-9AB2118A2497}"/>
              </a:ext>
            </a:extLst>
          </p:cNvPr>
          <p:cNvSpPr txBox="1"/>
          <p:nvPr/>
        </p:nvSpPr>
        <p:spPr>
          <a:xfrm>
            <a:off x="7001824" y="4199476"/>
            <a:ext cx="1329332" cy="43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400" dirty="0">
                <a:solidFill>
                  <a:srgbClr val="002E54"/>
                </a:solidFill>
              </a:rPr>
              <a:t>Non previsto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EFB4F55-4783-4D40-A8CE-7E370F66F657}"/>
              </a:ext>
            </a:extLst>
          </p:cNvPr>
          <p:cNvSpPr txBox="1"/>
          <p:nvPr/>
        </p:nvSpPr>
        <p:spPr>
          <a:xfrm>
            <a:off x="37056" y="4487321"/>
            <a:ext cx="8246866" cy="2923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Campione: 166 grandi imprese</a:t>
            </a:r>
          </a:p>
        </p:txBody>
      </p:sp>
    </p:spTree>
    <p:extLst>
      <p:ext uri="{BB962C8B-B14F-4D97-AF65-F5344CB8AC3E}">
        <p14:creationId xmlns:p14="http://schemas.microsoft.com/office/powerpoint/2010/main" val="138336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7ADEEE-D1C7-4C5F-A285-B60478D7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GDPR: le criticità riscontrate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C65924B1-CA4D-44A1-B3CE-7C70D01A3171}"/>
              </a:ext>
            </a:extLst>
          </p:cNvPr>
          <p:cNvGraphicFramePr/>
          <p:nvPr>
            <p:extLst/>
          </p:nvPr>
        </p:nvGraphicFramePr>
        <p:xfrm>
          <a:off x="1035374" y="560518"/>
          <a:ext cx="6610027" cy="408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90524C1A-F157-4A9E-986D-39C40D5BC642}"/>
              </a:ext>
            </a:extLst>
          </p:cNvPr>
          <p:cNvSpPr txBox="1"/>
          <p:nvPr/>
        </p:nvSpPr>
        <p:spPr>
          <a:xfrm>
            <a:off x="6633275" y="763867"/>
            <a:ext cx="2159534" cy="43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srgbClr val="002E54"/>
                </a:solidFill>
              </a:rPr>
              <a:t>Difficoltà nella raccolta e nella mappatura dei dati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FA43853-834D-41F0-8257-5A91DA03E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91" y="677031"/>
            <a:ext cx="447990" cy="44799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2590549-E9F9-42E0-9F63-B4B6A52F1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91" y="1177515"/>
            <a:ext cx="447990" cy="44799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3DB9A72-E36F-4306-AD19-F51685DB2A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91" y="1693437"/>
            <a:ext cx="469122" cy="46912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07B548A-9AA9-4216-8A4B-04D458C118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191" y="2281623"/>
            <a:ext cx="469122" cy="46912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0913B20-8645-479F-BE6E-E45B2ED7864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1191" y="2883170"/>
            <a:ext cx="469123" cy="469123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D25F6E2C-AA3E-4E0E-A480-51EB7A78E6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191" y="4021274"/>
            <a:ext cx="469124" cy="469124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59ACDE5-75E6-4D4B-AE7D-8F36D79A05F1}"/>
              </a:ext>
            </a:extLst>
          </p:cNvPr>
          <p:cNvSpPr txBox="1"/>
          <p:nvPr/>
        </p:nvSpPr>
        <p:spPr>
          <a:xfrm>
            <a:off x="5246176" y="1316226"/>
            <a:ext cx="3066185" cy="43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srgbClr val="002E54"/>
                </a:solidFill>
              </a:rPr>
              <a:t>Mancanza di sensibilizzazione sul tema da parte dei dipendenti aziendali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0BFCDA4-BB4F-4CDD-90D2-B990DE64E16F}"/>
              </a:ext>
            </a:extLst>
          </p:cNvPr>
          <p:cNvSpPr txBox="1"/>
          <p:nvPr/>
        </p:nvSpPr>
        <p:spPr>
          <a:xfrm>
            <a:off x="4918128" y="1920249"/>
            <a:ext cx="4311113" cy="43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srgbClr val="002E54"/>
                </a:solidFill>
              </a:rPr>
              <a:t>Scarsa sponsorizzazione da parte del Top Management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1A5B724-F6A5-4CF2-995A-584FA8B045E1}"/>
              </a:ext>
            </a:extLst>
          </p:cNvPr>
          <p:cNvSpPr txBox="1"/>
          <p:nvPr/>
        </p:nvSpPr>
        <p:spPr>
          <a:xfrm>
            <a:off x="3995979" y="2451170"/>
            <a:ext cx="3213187" cy="43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srgbClr val="002E54"/>
                </a:solidFill>
              </a:rPr>
              <a:t>Difficoltà di comprensione della normativa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7E41432-C55A-4784-952F-EAF411B8AFD3}"/>
              </a:ext>
            </a:extLst>
          </p:cNvPr>
          <p:cNvSpPr txBox="1"/>
          <p:nvPr/>
        </p:nvSpPr>
        <p:spPr>
          <a:xfrm>
            <a:off x="3597760" y="2996885"/>
            <a:ext cx="4063139" cy="43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srgbClr val="002E54"/>
                </a:solidFill>
              </a:rPr>
              <a:t>Mancanza di figure professionali competenti sul tema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6E3AA86-4D80-4C32-8C82-F61381C2DA36}"/>
              </a:ext>
            </a:extLst>
          </p:cNvPr>
          <p:cNvSpPr txBox="1"/>
          <p:nvPr/>
        </p:nvSpPr>
        <p:spPr>
          <a:xfrm>
            <a:off x="3357320" y="3554907"/>
            <a:ext cx="3945980" cy="43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srgbClr val="002E54"/>
                </a:solidFill>
              </a:rPr>
              <a:t>Mancanza di budget o budget stanziato non sufficiente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3083FF6-6E55-4DE3-94F7-49DE4749F5DB}"/>
              </a:ext>
            </a:extLst>
          </p:cNvPr>
          <p:cNvSpPr txBox="1"/>
          <p:nvPr/>
        </p:nvSpPr>
        <p:spPr>
          <a:xfrm>
            <a:off x="3142685" y="4103002"/>
            <a:ext cx="5705856" cy="43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srgbClr val="002E54"/>
                </a:solidFill>
              </a:rPr>
              <a:t>Soluzioni tecnologiche di protezione e iniziative organizzative inadeguate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500B689C-DE36-4290-B6E8-E5A9495C30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6" y="3484220"/>
            <a:ext cx="469124" cy="469124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EFB4F55-4783-4D40-A8CE-7E370F66F657}"/>
              </a:ext>
            </a:extLst>
          </p:cNvPr>
          <p:cNvSpPr txBox="1"/>
          <p:nvPr/>
        </p:nvSpPr>
        <p:spPr>
          <a:xfrm>
            <a:off x="37056" y="4487321"/>
            <a:ext cx="8246866" cy="2923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Campione: 166 grandi imprese</a:t>
            </a:r>
          </a:p>
        </p:txBody>
      </p:sp>
    </p:spTree>
    <p:extLst>
      <p:ext uri="{BB962C8B-B14F-4D97-AF65-F5344CB8AC3E}">
        <p14:creationId xmlns:p14="http://schemas.microsoft.com/office/powerpoint/2010/main" val="216768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Grafico 42">
            <a:extLst>
              <a:ext uri="{FF2B5EF4-FFF2-40B4-BE49-F238E27FC236}">
                <a16:creationId xmlns:a16="http://schemas.microsoft.com/office/drawing/2014/main" id="{AB05A27E-19BF-4F73-908F-DDE831F52DCA}"/>
              </a:ext>
            </a:extLst>
          </p:cNvPr>
          <p:cNvGraphicFramePr/>
          <p:nvPr>
            <p:extLst/>
          </p:nvPr>
        </p:nvGraphicFramePr>
        <p:xfrm>
          <a:off x="-144176" y="1343242"/>
          <a:ext cx="3356711" cy="3008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31E72439-8D18-40C0-B749-1962F1C10CBD}"/>
              </a:ext>
            </a:extLst>
          </p:cNvPr>
          <p:cNvSpPr txBox="1"/>
          <p:nvPr/>
        </p:nvSpPr>
        <p:spPr>
          <a:xfrm>
            <a:off x="3399817" y="4107018"/>
            <a:ext cx="2788894" cy="4652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002E54"/>
                </a:solidFill>
              </a:rPr>
              <a:t>Non esiste e non se ne prevede l’introduzione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18766E1-041E-427E-9A0C-BA2BCB9D9EA5}"/>
              </a:ext>
            </a:extLst>
          </p:cNvPr>
          <p:cNvSpPr txBox="1"/>
          <p:nvPr/>
        </p:nvSpPr>
        <p:spPr>
          <a:xfrm>
            <a:off x="3359957" y="3087949"/>
            <a:ext cx="2788894" cy="460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002E54"/>
                </a:solidFill>
              </a:rPr>
              <a:t>Responsabilità delegata a una figura esterna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0D4B8B2D-A1CD-4526-A35F-64AC8B5E8E1B}"/>
              </a:ext>
            </a:extLst>
          </p:cNvPr>
          <p:cNvSpPr txBox="1"/>
          <p:nvPr/>
        </p:nvSpPr>
        <p:spPr>
          <a:xfrm>
            <a:off x="3374352" y="2549868"/>
            <a:ext cx="2556000" cy="4652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002E54"/>
                </a:solidFill>
              </a:rPr>
              <a:t>Figura non formalizzata interna all’azienda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E1AD18CA-BE7B-4AFD-A7E4-D01EDBF4C150}"/>
              </a:ext>
            </a:extLst>
          </p:cNvPr>
          <p:cNvSpPr txBox="1"/>
          <p:nvPr/>
        </p:nvSpPr>
        <p:spPr>
          <a:xfrm>
            <a:off x="3359957" y="2124155"/>
            <a:ext cx="2912510" cy="5393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002E54"/>
                </a:solidFill>
              </a:rPr>
              <a:t>Figura formalizzata interna all’azienda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9557473-B85C-4445-A0A6-FD42E2727D26}"/>
              </a:ext>
            </a:extLst>
          </p:cNvPr>
          <p:cNvSpPr/>
          <p:nvPr/>
        </p:nvSpPr>
        <p:spPr>
          <a:xfrm>
            <a:off x="3166641" y="3219466"/>
            <a:ext cx="180000" cy="180000"/>
          </a:xfrm>
          <a:prstGeom prst="rect">
            <a:avLst/>
          </a:prstGeom>
          <a:solidFill>
            <a:srgbClr val="F0E5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56EDC1E-78BF-44A8-88F3-12BAA81413F7}"/>
              </a:ext>
            </a:extLst>
          </p:cNvPr>
          <p:cNvSpPr/>
          <p:nvPr/>
        </p:nvSpPr>
        <p:spPr>
          <a:xfrm>
            <a:off x="3172208" y="2693452"/>
            <a:ext cx="180000" cy="180000"/>
          </a:xfrm>
          <a:prstGeom prst="rect">
            <a:avLst/>
          </a:prstGeom>
          <a:solidFill>
            <a:srgbClr val="8BB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4078068E-90DB-41D4-B8DE-65D7C2E0996A}"/>
              </a:ext>
            </a:extLst>
          </p:cNvPr>
          <p:cNvSpPr/>
          <p:nvPr/>
        </p:nvSpPr>
        <p:spPr>
          <a:xfrm>
            <a:off x="3172208" y="2167894"/>
            <a:ext cx="180000" cy="180000"/>
          </a:xfrm>
          <a:prstGeom prst="rect">
            <a:avLst/>
          </a:prstGeom>
          <a:solidFill>
            <a:srgbClr val="2EA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6EA43DF8-BF29-41EE-B209-AEB4B3410E6D}"/>
              </a:ext>
            </a:extLst>
          </p:cNvPr>
          <p:cNvSpPr/>
          <p:nvPr/>
        </p:nvSpPr>
        <p:spPr>
          <a:xfrm>
            <a:off x="3179957" y="4271038"/>
            <a:ext cx="180000" cy="180000"/>
          </a:xfrm>
          <a:prstGeom prst="rect">
            <a:avLst/>
          </a:prstGeom>
          <a:solidFill>
            <a:srgbClr val="E51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5" name="Grafico 24">
            <a:extLst>
              <a:ext uri="{FF2B5EF4-FFF2-40B4-BE49-F238E27FC236}">
                <a16:creationId xmlns:a16="http://schemas.microsoft.com/office/drawing/2014/main" id="{EC90F905-7909-424F-81D5-BACAD69F1816}"/>
              </a:ext>
            </a:extLst>
          </p:cNvPr>
          <p:cNvGraphicFramePr/>
          <p:nvPr>
            <p:extLst/>
          </p:nvPr>
        </p:nvGraphicFramePr>
        <p:xfrm>
          <a:off x="5931467" y="1330698"/>
          <a:ext cx="3356711" cy="3008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D293E15-3607-4C3C-90DE-10CC8FD93121}"/>
              </a:ext>
            </a:extLst>
          </p:cNvPr>
          <p:cNvSpPr txBox="1"/>
          <p:nvPr/>
        </p:nvSpPr>
        <p:spPr>
          <a:xfrm>
            <a:off x="1006304" y="722045"/>
            <a:ext cx="10557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2400" b="1" dirty="0">
                <a:solidFill>
                  <a:srgbClr val="002060"/>
                </a:solidFill>
                <a:cs typeface="Arial"/>
              </a:rPr>
              <a:t>2017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7C90D10-84C5-4684-AC71-A550415BA4DA}"/>
              </a:ext>
            </a:extLst>
          </p:cNvPr>
          <p:cNvSpPr txBox="1"/>
          <p:nvPr/>
        </p:nvSpPr>
        <p:spPr>
          <a:xfrm>
            <a:off x="6963796" y="722045"/>
            <a:ext cx="13632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2400" b="1" dirty="0">
                <a:solidFill>
                  <a:srgbClr val="002060"/>
                </a:solidFill>
                <a:cs typeface="Arial"/>
              </a:rPr>
              <a:t>2018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1844325" y="1301021"/>
            <a:ext cx="6462000" cy="396000"/>
            <a:chOff x="5645524" y="1301021"/>
            <a:chExt cx="2246496" cy="396000"/>
          </a:xfrm>
        </p:grpSpPr>
        <p:cxnSp>
          <p:nvCxnSpPr>
            <p:cNvPr id="31" name="Connettore 1 16">
              <a:extLst>
                <a:ext uri="{FF2B5EF4-FFF2-40B4-BE49-F238E27FC236}">
                  <a16:creationId xmlns:a16="http://schemas.microsoft.com/office/drawing/2014/main" id="{F006F775-3C5E-4C36-81E5-68467276A147}"/>
                </a:ext>
              </a:extLst>
            </p:cNvPr>
            <p:cNvCxnSpPr/>
            <p:nvPr/>
          </p:nvCxnSpPr>
          <p:spPr bwMode="auto">
            <a:xfrm flipH="1">
              <a:off x="7884231" y="1301021"/>
              <a:ext cx="0" cy="396000"/>
            </a:xfrm>
            <a:prstGeom prst="line">
              <a:avLst/>
            </a:prstGeom>
            <a:noFill/>
            <a:ln w="38100" cap="flat" cmpd="sng" algn="ctr">
              <a:solidFill>
                <a:srgbClr val="2EA835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32" name="Connettore 1 17">
              <a:extLst>
                <a:ext uri="{FF2B5EF4-FFF2-40B4-BE49-F238E27FC236}">
                  <a16:creationId xmlns:a16="http://schemas.microsoft.com/office/drawing/2014/main" id="{5B5E51BA-CDC1-48A6-813E-D26C8260F49B}"/>
                </a:ext>
              </a:extLst>
            </p:cNvPr>
            <p:cNvCxnSpPr/>
            <p:nvPr/>
          </p:nvCxnSpPr>
          <p:spPr bwMode="auto">
            <a:xfrm>
              <a:off x="5645524" y="1305999"/>
              <a:ext cx="2246496" cy="0"/>
            </a:xfrm>
            <a:prstGeom prst="line">
              <a:avLst/>
            </a:prstGeom>
            <a:noFill/>
            <a:ln w="38100" cap="flat" cmpd="sng" algn="ctr">
              <a:solidFill>
                <a:srgbClr val="2EA8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Connettore 1 16">
              <a:extLst>
                <a:ext uri="{FF2B5EF4-FFF2-40B4-BE49-F238E27FC236}">
                  <a16:creationId xmlns:a16="http://schemas.microsoft.com/office/drawing/2014/main" id="{F006F775-3C5E-4C36-81E5-68467276A147}"/>
                </a:ext>
              </a:extLst>
            </p:cNvPr>
            <p:cNvCxnSpPr/>
            <p:nvPr/>
          </p:nvCxnSpPr>
          <p:spPr bwMode="auto">
            <a:xfrm flipH="1">
              <a:off x="5651213" y="1301021"/>
              <a:ext cx="0" cy="289500"/>
            </a:xfrm>
            <a:prstGeom prst="line">
              <a:avLst/>
            </a:prstGeom>
            <a:noFill/>
            <a:ln w="38100" cap="flat" cmpd="sng" algn="ctr">
              <a:solidFill>
                <a:srgbClr val="2EA835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3" name="Gruppo 2"/>
          <p:cNvGrpSpPr/>
          <p:nvPr/>
        </p:nvGrpSpPr>
        <p:grpSpPr>
          <a:xfrm>
            <a:off x="3692413" y="756594"/>
            <a:ext cx="1765086" cy="1080000"/>
            <a:chOff x="3820710" y="2104989"/>
            <a:chExt cx="1765086" cy="1080000"/>
          </a:xfrm>
        </p:grpSpPr>
        <p:sp>
          <p:nvSpPr>
            <p:cNvPr id="23" name="Rettangolo con angoli arrotondati 58">
              <a:extLst>
                <a:ext uri="{FF2B5EF4-FFF2-40B4-BE49-F238E27FC236}">
                  <a16:creationId xmlns:a16="http://schemas.microsoft.com/office/drawing/2014/main" id="{0A842720-CBDF-4343-87DD-A23CA88A72DE}"/>
                </a:ext>
              </a:extLst>
            </p:cNvPr>
            <p:cNvSpPr/>
            <p:nvPr/>
          </p:nvSpPr>
          <p:spPr>
            <a:xfrm>
              <a:off x="3820710" y="2104989"/>
              <a:ext cx="1765086" cy="1080000"/>
            </a:xfrm>
            <a:prstGeom prst="rightArrow">
              <a:avLst/>
            </a:prstGeom>
            <a:solidFill>
              <a:srgbClr val="8D96A9"/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891554" y="2352602"/>
              <a:ext cx="13810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>
                  <a:solidFill>
                    <a:schemeClr val="bg1"/>
                  </a:solidFill>
                </a:rPr>
                <a:t>+50 %</a:t>
              </a:r>
            </a:p>
          </p:txBody>
        </p:sp>
      </p:grpSp>
      <p:sp>
        <p:nvSpPr>
          <p:cNvPr id="30" name="Titolo 1">
            <a:extLst>
              <a:ext uri="{FF2B5EF4-FFF2-40B4-BE49-F238E27FC236}">
                <a16:creationId xmlns:a16="http://schemas.microsoft.com/office/drawing/2014/main" id="{42054321-1A9B-4AC6-A389-100DA449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70241"/>
            <a:ext cx="7483400" cy="539356"/>
          </a:xfrm>
        </p:spPr>
        <p:txBody>
          <a:bodyPr>
            <a:normAutofit/>
          </a:bodyPr>
          <a:lstStyle/>
          <a:p>
            <a:r>
              <a:rPr lang="it-IT" sz="2400" dirty="0"/>
              <a:t>Il Data </a:t>
            </a:r>
            <a:r>
              <a:rPr lang="it-IT" sz="2400" dirty="0" err="1"/>
              <a:t>Protection</a:t>
            </a:r>
            <a:r>
              <a:rPr lang="it-IT" sz="2400" dirty="0"/>
              <a:t> </a:t>
            </a:r>
            <a:r>
              <a:rPr lang="it-IT" sz="2400" dirty="0" err="1"/>
              <a:t>Officer</a:t>
            </a:r>
            <a:r>
              <a:rPr lang="it-IT" sz="2400" dirty="0"/>
              <a:t> - DPO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0BCDE72F-146E-43FD-A47A-94B461521FAF}"/>
              </a:ext>
            </a:extLst>
          </p:cNvPr>
          <p:cNvSpPr/>
          <p:nvPr/>
        </p:nvSpPr>
        <p:spPr>
          <a:xfrm>
            <a:off x="3185714" y="3747501"/>
            <a:ext cx="180000" cy="180000"/>
          </a:xfrm>
          <a:prstGeom prst="rect">
            <a:avLst/>
          </a:prstGeom>
          <a:solidFill>
            <a:srgbClr val="0CA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EB1FAD5-A4FF-46F7-905A-B4744F732775}"/>
              </a:ext>
            </a:extLst>
          </p:cNvPr>
          <p:cNvSpPr txBox="1"/>
          <p:nvPr/>
        </p:nvSpPr>
        <p:spPr>
          <a:xfrm>
            <a:off x="3374352" y="3693981"/>
            <a:ext cx="2788894" cy="460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dirty="0">
                <a:solidFill>
                  <a:srgbClr val="002E54"/>
                </a:solidFill>
              </a:rPr>
              <a:t>In introduzione nei prossimi 12 mesi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88EBCFB-D8BD-437E-83A1-B3FBA1C6A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955" y="2253284"/>
            <a:ext cx="1168265" cy="116826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6BE260F-7CC0-43AF-ACA3-51CB85A31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296" y="2263587"/>
            <a:ext cx="1168266" cy="1168266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EFB4F55-4783-4D40-A8CE-7E370F66F657}"/>
              </a:ext>
            </a:extLst>
          </p:cNvPr>
          <p:cNvSpPr txBox="1"/>
          <p:nvPr/>
        </p:nvSpPr>
        <p:spPr>
          <a:xfrm>
            <a:off x="37056" y="4487321"/>
            <a:ext cx="8246866" cy="2923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Campione: 166 grandi imprese</a:t>
            </a:r>
          </a:p>
        </p:txBody>
      </p:sp>
    </p:spTree>
    <p:extLst>
      <p:ext uri="{BB962C8B-B14F-4D97-AF65-F5344CB8AC3E}">
        <p14:creationId xmlns:p14="http://schemas.microsoft.com/office/powerpoint/2010/main" val="1946176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7ADEEE-D1C7-4C5F-A285-B60478D7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GDPR: considerazioni finali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8B9304D-2F35-4B32-AF55-1AAF6E316C10}"/>
              </a:ext>
            </a:extLst>
          </p:cNvPr>
          <p:cNvSpPr txBox="1"/>
          <p:nvPr/>
        </p:nvSpPr>
        <p:spPr>
          <a:xfrm>
            <a:off x="3271983" y="703067"/>
            <a:ext cx="2683546" cy="4597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b="1" dirty="0">
                <a:solidFill>
                  <a:srgbClr val="002060"/>
                </a:solidFill>
              </a:rPr>
              <a:t>Almeno una DPIA posta in essere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5CCE7867-8472-44BB-9085-801C44F60245}"/>
              </a:ext>
            </a:extLst>
          </p:cNvPr>
          <p:cNvSpPr/>
          <p:nvPr/>
        </p:nvSpPr>
        <p:spPr>
          <a:xfrm>
            <a:off x="3219786" y="3268781"/>
            <a:ext cx="2683546" cy="1224000"/>
          </a:xfrm>
          <a:prstGeom prst="rect">
            <a:avLst/>
          </a:prstGeom>
          <a:solidFill>
            <a:srgbClr val="ECC1A9"/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F0DC33B4-5A5A-42A9-ADFA-4DEA250E6814}"/>
              </a:ext>
            </a:extLst>
          </p:cNvPr>
          <p:cNvSpPr txBox="1"/>
          <p:nvPr/>
        </p:nvSpPr>
        <p:spPr>
          <a:xfrm>
            <a:off x="3235663" y="3319390"/>
            <a:ext cx="2614577" cy="4597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b="1" dirty="0">
                <a:solidFill>
                  <a:srgbClr val="002E54"/>
                </a:solidFill>
              </a:rPr>
              <a:t>Sono stati sostenuti costi ingenti per le attività consulenziali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4E89A7B6-5329-4317-A6C8-16E89BDA798E}"/>
              </a:ext>
            </a:extLst>
          </p:cNvPr>
          <p:cNvSpPr txBox="1"/>
          <p:nvPr/>
        </p:nvSpPr>
        <p:spPr>
          <a:xfrm>
            <a:off x="4978753" y="3864558"/>
            <a:ext cx="108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2E58"/>
                </a:solidFill>
              </a:rPr>
              <a:t>16%</a:t>
            </a:r>
          </a:p>
        </p:txBody>
      </p:sp>
      <p:pic>
        <p:nvPicPr>
          <p:cNvPr id="55" name="Immagine 54">
            <a:extLst>
              <a:ext uri="{FF2B5EF4-FFF2-40B4-BE49-F238E27FC236}">
                <a16:creationId xmlns:a16="http://schemas.microsoft.com/office/drawing/2014/main" id="{0D20D0E3-2775-4190-89AA-BFBA6D451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869" y="3830553"/>
            <a:ext cx="612000" cy="612000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07E56799-2C4F-427E-A796-8EC5FF942B91}"/>
              </a:ext>
            </a:extLst>
          </p:cNvPr>
          <p:cNvSpPr/>
          <p:nvPr/>
        </p:nvSpPr>
        <p:spPr>
          <a:xfrm>
            <a:off x="3208149" y="601409"/>
            <a:ext cx="2683546" cy="1224000"/>
          </a:xfrm>
          <a:prstGeom prst="rect">
            <a:avLst/>
          </a:prstGeom>
          <a:solidFill>
            <a:srgbClr val="8BBD22">
              <a:alpha val="20000"/>
            </a:srgbClr>
          </a:solidFill>
          <a:ln w="28575">
            <a:solidFill>
              <a:srgbClr val="21C93D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CEF6448-337B-4D19-8F4C-23070CC08B51}"/>
              </a:ext>
            </a:extLst>
          </p:cNvPr>
          <p:cNvSpPr txBox="1"/>
          <p:nvPr/>
        </p:nvSpPr>
        <p:spPr>
          <a:xfrm>
            <a:off x="4899934" y="1121053"/>
            <a:ext cx="108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2E58"/>
                </a:solidFill>
              </a:rPr>
              <a:t>56%</a:t>
            </a:r>
          </a:p>
        </p:txBody>
      </p:sp>
      <p:pic>
        <p:nvPicPr>
          <p:cNvPr id="56" name="Immagine 55">
            <a:extLst>
              <a:ext uri="{FF2B5EF4-FFF2-40B4-BE49-F238E27FC236}">
                <a16:creationId xmlns:a16="http://schemas.microsoft.com/office/drawing/2014/main" id="{018D25E6-76F3-45C7-8C41-82C7211CE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63" y="1136548"/>
            <a:ext cx="684000" cy="684000"/>
          </a:xfrm>
          <a:prstGeom prst="rect">
            <a:avLst/>
          </a:prstGeom>
        </p:spPr>
      </p:pic>
      <p:grpSp>
        <p:nvGrpSpPr>
          <p:cNvPr id="32" name="Gruppo 31">
            <a:extLst>
              <a:ext uri="{FF2B5EF4-FFF2-40B4-BE49-F238E27FC236}">
                <a16:creationId xmlns:a16="http://schemas.microsoft.com/office/drawing/2014/main" id="{1C02A3E9-8A72-4F20-A145-94F99293E1F9}"/>
              </a:ext>
            </a:extLst>
          </p:cNvPr>
          <p:cNvGrpSpPr/>
          <p:nvPr/>
        </p:nvGrpSpPr>
        <p:grpSpPr>
          <a:xfrm>
            <a:off x="3220090" y="1945142"/>
            <a:ext cx="2817560" cy="1224000"/>
            <a:chOff x="3220090" y="2014151"/>
            <a:chExt cx="2817560" cy="1224000"/>
          </a:xfrm>
        </p:grpSpPr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7B910CA6-852D-4FE4-8054-365E9C1C4490}"/>
                </a:ext>
              </a:extLst>
            </p:cNvPr>
            <p:cNvSpPr/>
            <p:nvPr/>
          </p:nvSpPr>
          <p:spPr>
            <a:xfrm>
              <a:off x="3220090" y="2014151"/>
              <a:ext cx="2683546" cy="1224000"/>
            </a:xfrm>
            <a:prstGeom prst="rect">
              <a:avLst/>
            </a:prstGeom>
            <a:solidFill>
              <a:srgbClr val="E8F2D3"/>
            </a:solidFill>
            <a:ln w="28575">
              <a:solidFill>
                <a:srgbClr val="21C93D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6B0BEA99-C10D-4A8C-9D25-7F80F9256600}"/>
                </a:ext>
              </a:extLst>
            </p:cNvPr>
            <p:cNvSpPr txBox="1"/>
            <p:nvPr/>
          </p:nvSpPr>
          <p:spPr>
            <a:xfrm>
              <a:off x="3390763" y="2128102"/>
              <a:ext cx="2318318" cy="4597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it-IT" sz="1200" b="1" dirty="0">
                  <a:solidFill>
                    <a:srgbClr val="002E54"/>
                  </a:solidFill>
                </a:rPr>
                <a:t>Investimenti in tecnologie</a:t>
              </a: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BF46CAB0-D2A3-42C3-9D05-2088F004C939}"/>
                </a:ext>
              </a:extLst>
            </p:cNvPr>
            <p:cNvSpPr txBox="1"/>
            <p:nvPr/>
          </p:nvSpPr>
          <p:spPr>
            <a:xfrm>
              <a:off x="4951834" y="2613888"/>
              <a:ext cx="1085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rgbClr val="002E58"/>
                  </a:solidFill>
                </a:rPr>
                <a:t>47%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8BF539D7-4913-4F1D-B4A6-99C8F37FB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0263" y="2492163"/>
              <a:ext cx="720000" cy="720000"/>
            </a:xfrm>
            <a:prstGeom prst="rect">
              <a:avLst/>
            </a:prstGeom>
          </p:spPr>
        </p:pic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A0BA6457-A842-4A90-8F9D-BB5306CC9A4B}"/>
              </a:ext>
            </a:extLst>
          </p:cNvPr>
          <p:cNvGrpSpPr/>
          <p:nvPr/>
        </p:nvGrpSpPr>
        <p:grpSpPr>
          <a:xfrm>
            <a:off x="6254676" y="3268781"/>
            <a:ext cx="2921980" cy="1224000"/>
            <a:chOff x="6222020" y="3415159"/>
            <a:chExt cx="2921980" cy="1224000"/>
          </a:xfrm>
        </p:grpSpPr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B359705C-BEEC-44E5-9347-C7E40B44C6A6}"/>
                </a:ext>
              </a:extLst>
            </p:cNvPr>
            <p:cNvSpPr/>
            <p:nvPr/>
          </p:nvSpPr>
          <p:spPr>
            <a:xfrm>
              <a:off x="6222020" y="3415159"/>
              <a:ext cx="2683546" cy="1224000"/>
            </a:xfrm>
            <a:prstGeom prst="rect">
              <a:avLst/>
            </a:prstGeom>
            <a:solidFill>
              <a:srgbClr val="ECC1A9"/>
            </a:solidFill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D3FBDE2C-30AF-4345-A576-CF8E12756AA8}"/>
                </a:ext>
              </a:extLst>
            </p:cNvPr>
            <p:cNvSpPr txBox="1"/>
            <p:nvPr/>
          </p:nvSpPr>
          <p:spPr>
            <a:xfrm>
              <a:off x="6253596" y="3474661"/>
              <a:ext cx="2614577" cy="4597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it-IT" sz="1200" b="1" dirty="0">
                  <a:solidFill>
                    <a:srgbClr val="002E54"/>
                  </a:solidFill>
                </a:rPr>
                <a:t>Rallentamento dei processi e delle attività quotidiane</a:t>
              </a: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21EF2C80-AF0D-44B4-AD34-3C9F69303565}"/>
                </a:ext>
              </a:extLst>
            </p:cNvPr>
            <p:cNvSpPr txBox="1"/>
            <p:nvPr/>
          </p:nvSpPr>
          <p:spPr>
            <a:xfrm>
              <a:off x="8058184" y="4009072"/>
              <a:ext cx="1085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rgbClr val="002E58"/>
                  </a:solidFill>
                </a:rPr>
                <a:t>8%</a:t>
              </a:r>
            </a:p>
          </p:txBody>
        </p:sp>
        <p:pic>
          <p:nvPicPr>
            <p:cNvPr id="58" name="Immagine 57">
              <a:extLst>
                <a:ext uri="{FF2B5EF4-FFF2-40B4-BE49-F238E27FC236}">
                  <a16:creationId xmlns:a16="http://schemas.microsoft.com/office/drawing/2014/main" id="{8AAB4375-7C10-48EB-98AA-A69982270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6409" y="3928432"/>
              <a:ext cx="684000" cy="684000"/>
            </a:xfrm>
            <a:prstGeom prst="rect">
              <a:avLst/>
            </a:prstGeom>
            <a:effectLst/>
          </p:spPr>
        </p:pic>
      </p:grpSp>
      <p:sp>
        <p:nvSpPr>
          <p:cNvPr id="26" name="Rettangolo 25">
            <a:extLst>
              <a:ext uri="{FF2B5EF4-FFF2-40B4-BE49-F238E27FC236}">
                <a16:creationId xmlns:a16="http://schemas.microsoft.com/office/drawing/2014/main" id="{B6E6DE80-892F-4C6C-B826-AF06B177A7F1}"/>
              </a:ext>
            </a:extLst>
          </p:cNvPr>
          <p:cNvSpPr/>
          <p:nvPr/>
        </p:nvSpPr>
        <p:spPr>
          <a:xfrm>
            <a:off x="6253596" y="610472"/>
            <a:ext cx="2683546" cy="1224000"/>
          </a:xfrm>
          <a:prstGeom prst="rect">
            <a:avLst/>
          </a:prstGeom>
          <a:solidFill>
            <a:srgbClr val="8BBD22">
              <a:alpha val="20000"/>
            </a:srgbClr>
          </a:solidFill>
          <a:ln w="28575">
            <a:solidFill>
              <a:srgbClr val="21C93D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5AB9CC4-8730-4B43-B554-AA6F40422F8D}"/>
              </a:ext>
            </a:extLst>
          </p:cNvPr>
          <p:cNvSpPr txBox="1"/>
          <p:nvPr/>
        </p:nvSpPr>
        <p:spPr>
          <a:xfrm>
            <a:off x="7920094" y="1130115"/>
            <a:ext cx="108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2E58"/>
                </a:solidFill>
              </a:rPr>
              <a:t>52%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7F422A2-1984-40CA-B87C-947F9AF2AFCA}"/>
              </a:ext>
            </a:extLst>
          </p:cNvPr>
          <p:cNvSpPr txBox="1"/>
          <p:nvPr/>
        </p:nvSpPr>
        <p:spPr>
          <a:xfrm>
            <a:off x="6093503" y="674783"/>
            <a:ext cx="3075153" cy="4597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b="1" dirty="0">
                <a:solidFill>
                  <a:srgbClr val="002E54"/>
                </a:solidFill>
              </a:rPr>
              <a:t>Corsi di formazione </a:t>
            </a:r>
          </a:p>
          <a:p>
            <a:pPr algn="ctr"/>
            <a:r>
              <a:rPr lang="it-IT" sz="1200" b="1" dirty="0">
                <a:solidFill>
                  <a:srgbClr val="002E54"/>
                </a:solidFill>
              </a:rPr>
              <a:t>sul tema protezione dati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4161400-2D71-4F41-A1B4-FA104E498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4152" y="1147247"/>
            <a:ext cx="612000" cy="612000"/>
          </a:xfrm>
          <a:prstGeom prst="rect">
            <a:avLst/>
          </a:prstGeom>
        </p:spPr>
      </p:pic>
      <p:grpSp>
        <p:nvGrpSpPr>
          <p:cNvPr id="33" name="Gruppo 32">
            <a:extLst>
              <a:ext uri="{FF2B5EF4-FFF2-40B4-BE49-F238E27FC236}">
                <a16:creationId xmlns:a16="http://schemas.microsoft.com/office/drawing/2014/main" id="{3F084459-51C4-4AA5-BA73-D8A378E947B4}"/>
              </a:ext>
            </a:extLst>
          </p:cNvPr>
          <p:cNvGrpSpPr/>
          <p:nvPr/>
        </p:nvGrpSpPr>
        <p:grpSpPr>
          <a:xfrm>
            <a:off x="6254676" y="1944660"/>
            <a:ext cx="2828436" cy="1245888"/>
            <a:chOff x="6222020" y="2013669"/>
            <a:chExt cx="2828436" cy="1245888"/>
          </a:xfrm>
        </p:grpSpPr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93AAD829-09AE-4BC1-B941-1C7F53761268}"/>
                </a:ext>
              </a:extLst>
            </p:cNvPr>
            <p:cNvSpPr/>
            <p:nvPr/>
          </p:nvSpPr>
          <p:spPr>
            <a:xfrm>
              <a:off x="6222020" y="2013669"/>
              <a:ext cx="2683546" cy="1224000"/>
            </a:xfrm>
            <a:prstGeom prst="rect">
              <a:avLst/>
            </a:prstGeom>
            <a:solidFill>
              <a:srgbClr val="E8F2D3"/>
            </a:solidFill>
            <a:ln w="28575">
              <a:solidFill>
                <a:srgbClr val="21C93D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BAE87827-A850-492E-9289-88503E1A678D}"/>
                </a:ext>
              </a:extLst>
            </p:cNvPr>
            <p:cNvSpPr txBox="1"/>
            <p:nvPr/>
          </p:nvSpPr>
          <p:spPr>
            <a:xfrm>
              <a:off x="6407215" y="2064394"/>
              <a:ext cx="2318318" cy="4597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it-IT" sz="1200" b="1" dirty="0">
                  <a:solidFill>
                    <a:srgbClr val="002E54"/>
                  </a:solidFill>
                </a:rPr>
                <a:t>Inserimento in organico di nuove figure professionali</a:t>
              </a: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76F66BB6-6CFB-4EBA-B129-DC1159D6E0C6}"/>
                </a:ext>
              </a:extLst>
            </p:cNvPr>
            <p:cNvSpPr txBox="1"/>
            <p:nvPr/>
          </p:nvSpPr>
          <p:spPr>
            <a:xfrm>
              <a:off x="7964640" y="2619639"/>
              <a:ext cx="1085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rgbClr val="002E58"/>
                  </a:solidFill>
                </a:rPr>
                <a:t>34%</a:t>
              </a: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42CFFE6-7FEC-4178-8484-AF312D426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69343" y="2539557"/>
              <a:ext cx="720000" cy="720000"/>
            </a:xfrm>
            <a:prstGeom prst="rect">
              <a:avLst/>
            </a:prstGeom>
          </p:spPr>
        </p:pic>
      </p:grpSp>
      <p:sp>
        <p:nvSpPr>
          <p:cNvPr id="20" name="Rettangolo 19">
            <a:extLst>
              <a:ext uri="{FF2B5EF4-FFF2-40B4-BE49-F238E27FC236}">
                <a16:creationId xmlns:a16="http://schemas.microsoft.com/office/drawing/2014/main" id="{902040F3-9564-4A87-B130-FF538C6EDAA4}"/>
              </a:ext>
            </a:extLst>
          </p:cNvPr>
          <p:cNvSpPr/>
          <p:nvPr/>
        </p:nvSpPr>
        <p:spPr>
          <a:xfrm>
            <a:off x="154980" y="1944660"/>
            <a:ext cx="2683546" cy="1224000"/>
          </a:xfrm>
          <a:prstGeom prst="rect">
            <a:avLst/>
          </a:prstGeom>
          <a:solidFill>
            <a:srgbClr val="8BBD22">
              <a:alpha val="20000"/>
            </a:srgbClr>
          </a:solidFill>
          <a:ln w="28575">
            <a:solidFill>
              <a:srgbClr val="21C93D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731395B-ED79-40AA-9CF4-ECB68F32F645}"/>
              </a:ext>
            </a:extLst>
          </p:cNvPr>
          <p:cNvSpPr txBox="1"/>
          <p:nvPr/>
        </p:nvSpPr>
        <p:spPr>
          <a:xfrm>
            <a:off x="337594" y="1994469"/>
            <a:ext cx="2318318" cy="4597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b="1" dirty="0">
                <a:solidFill>
                  <a:srgbClr val="002E54"/>
                </a:solidFill>
              </a:rPr>
              <a:t>Logica di security e privacy by design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B6642DA-88EF-4DE0-B063-40668B5FA1DB}"/>
              </a:ext>
            </a:extLst>
          </p:cNvPr>
          <p:cNvSpPr txBox="1"/>
          <p:nvPr/>
        </p:nvSpPr>
        <p:spPr>
          <a:xfrm>
            <a:off x="1662301" y="2547862"/>
            <a:ext cx="108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2E58"/>
                </a:solidFill>
              </a:rPr>
              <a:t>50%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B3709130-7E91-4B00-91D4-D550CCA3E807}"/>
              </a:ext>
            </a:extLst>
          </p:cNvPr>
          <p:cNvSpPr/>
          <p:nvPr/>
        </p:nvSpPr>
        <p:spPr>
          <a:xfrm>
            <a:off x="154980" y="3259887"/>
            <a:ext cx="2683546" cy="1224000"/>
          </a:xfrm>
          <a:prstGeom prst="rect">
            <a:avLst/>
          </a:prstGeom>
          <a:solidFill>
            <a:srgbClr val="ECC1A9"/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1E8D651-E1F8-4329-9E2C-BF8D484EA7D4}"/>
              </a:ext>
            </a:extLst>
          </p:cNvPr>
          <p:cNvSpPr txBox="1"/>
          <p:nvPr/>
        </p:nvSpPr>
        <p:spPr>
          <a:xfrm>
            <a:off x="172744" y="3334659"/>
            <a:ext cx="2614577" cy="4597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b="1" dirty="0">
                <a:solidFill>
                  <a:srgbClr val="002E54"/>
                </a:solidFill>
              </a:rPr>
              <a:t>Si sono registrate criticità organizzative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B6CA7BD-E24A-4432-8F94-8D41AD521012}"/>
              </a:ext>
            </a:extLst>
          </p:cNvPr>
          <p:cNvSpPr txBox="1"/>
          <p:nvPr/>
        </p:nvSpPr>
        <p:spPr>
          <a:xfrm>
            <a:off x="1718225" y="3869193"/>
            <a:ext cx="108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2E58"/>
                </a:solidFill>
              </a:rPr>
              <a:t>26%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36497A0-052D-4FAB-8DB4-CAEED200E09B}"/>
              </a:ext>
            </a:extLst>
          </p:cNvPr>
          <p:cNvGrpSpPr/>
          <p:nvPr/>
        </p:nvGrpSpPr>
        <p:grpSpPr>
          <a:xfrm>
            <a:off x="157561" y="592345"/>
            <a:ext cx="2683546" cy="1224000"/>
            <a:chOff x="144890" y="609597"/>
            <a:chExt cx="2683546" cy="122400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A5A4BA4-D74B-49FA-AD14-3AE6690B96C5}"/>
                </a:ext>
              </a:extLst>
            </p:cNvPr>
            <p:cNvSpPr/>
            <p:nvPr/>
          </p:nvSpPr>
          <p:spPr>
            <a:xfrm>
              <a:off x="144890" y="609597"/>
              <a:ext cx="2683546" cy="1224000"/>
            </a:xfrm>
            <a:prstGeom prst="rect">
              <a:avLst/>
            </a:prstGeom>
            <a:solidFill>
              <a:srgbClr val="8BBD22">
                <a:alpha val="20000"/>
              </a:srgbClr>
            </a:solidFill>
            <a:ln w="28575">
              <a:solidFill>
                <a:srgbClr val="21C93D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1BA551D7-50C5-4F96-86F9-5972C2401E85}"/>
                </a:ext>
              </a:extLst>
            </p:cNvPr>
            <p:cNvSpPr txBox="1"/>
            <p:nvPr/>
          </p:nvSpPr>
          <p:spPr>
            <a:xfrm>
              <a:off x="293813" y="689191"/>
              <a:ext cx="2318318" cy="4597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it-IT" sz="1200" b="1" dirty="0">
                  <a:solidFill>
                    <a:srgbClr val="002E54"/>
                  </a:solidFill>
                </a:rPr>
                <a:t>Aumento sensibilità del Top Management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875454A7-1B30-40AA-8B91-F9731DE9E72C}"/>
                </a:ext>
              </a:extLst>
            </p:cNvPr>
            <p:cNvSpPr txBox="1"/>
            <p:nvPr/>
          </p:nvSpPr>
          <p:spPr>
            <a:xfrm>
              <a:off x="1649630" y="1148954"/>
              <a:ext cx="1085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rgbClr val="002E58"/>
                  </a:solidFill>
                </a:rPr>
                <a:t>63%</a:t>
              </a:r>
            </a:p>
          </p:txBody>
        </p:sp>
        <p:pic>
          <p:nvPicPr>
            <p:cNvPr id="52" name="Immagine 51">
              <a:extLst>
                <a:ext uri="{FF2B5EF4-FFF2-40B4-BE49-F238E27FC236}">
                  <a16:creationId xmlns:a16="http://schemas.microsoft.com/office/drawing/2014/main" id="{B12E1A71-692B-4EB8-9255-4C76E242B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3775" y="1172300"/>
              <a:ext cx="612000" cy="612000"/>
            </a:xfrm>
            <a:prstGeom prst="rect">
              <a:avLst/>
            </a:prstGeom>
          </p:spPr>
        </p:pic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CF108A69-802D-4A6F-A642-0E58C0305D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411" y="2471907"/>
            <a:ext cx="648000" cy="64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EBD827F-F9F4-46E3-84D7-2C5E75C485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411" y="3786902"/>
            <a:ext cx="648000" cy="648000"/>
          </a:xfrm>
          <a:prstGeom prst="rect">
            <a:avLst/>
          </a:prstGeom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FEFB4F55-4783-4D40-A8CE-7E370F66F657}"/>
              </a:ext>
            </a:extLst>
          </p:cNvPr>
          <p:cNvSpPr txBox="1"/>
          <p:nvPr/>
        </p:nvSpPr>
        <p:spPr>
          <a:xfrm>
            <a:off x="37056" y="4487321"/>
            <a:ext cx="8246866" cy="2923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Campione: 166 grandi imprese</a:t>
            </a:r>
          </a:p>
        </p:txBody>
      </p:sp>
    </p:spTree>
    <p:extLst>
      <p:ext uri="{BB962C8B-B14F-4D97-AF65-F5344CB8AC3E}">
        <p14:creationId xmlns:p14="http://schemas.microsoft.com/office/powerpoint/2010/main" val="4038322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it-IT" dirty="0" err="1"/>
              <a:t>Winter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coming</a:t>
            </a:r>
            <a:r>
              <a:rPr lang="it-IT" dirty="0"/>
              <a:t>: </a:t>
            </a:r>
            <a:r>
              <a:rPr lang="it-IT" dirty="0" err="1"/>
              <a:t>adapt</a:t>
            </a:r>
            <a:r>
              <a:rPr lang="it-IT" dirty="0"/>
              <a:t> to </a:t>
            </a:r>
            <a:r>
              <a:rPr lang="it-IT" dirty="0" err="1"/>
              <a:t>react</a:t>
            </a:r>
            <a:r>
              <a:rPr lang="it-IT" dirty="0"/>
              <a:t>!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1130786" y="4404568"/>
            <a:ext cx="1160278" cy="193310"/>
          </a:xfrm>
        </p:spPr>
        <p:txBody>
          <a:bodyPr/>
          <a:lstStyle/>
          <a:p>
            <a:r>
              <a:rPr lang="it-IT" dirty="0"/>
              <a:t>05.02.19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#OISP19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it-IT" dirty="0"/>
              <a:t>Osservatorio Information Security &amp; Privacy</a:t>
            </a:r>
          </a:p>
        </p:txBody>
      </p:sp>
      <p:sp>
        <p:nvSpPr>
          <p:cNvPr id="6" name="Segnaposto testo 4"/>
          <p:cNvSpPr txBox="1">
            <a:spLocks/>
          </p:cNvSpPr>
          <p:nvPr/>
        </p:nvSpPr>
        <p:spPr>
          <a:xfrm>
            <a:off x="995840" y="3270969"/>
            <a:ext cx="7202487" cy="365161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2E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La gestione del fattore umano</a:t>
            </a:r>
          </a:p>
        </p:txBody>
      </p:sp>
    </p:spTree>
    <p:extLst>
      <p:ext uri="{BB962C8B-B14F-4D97-AF65-F5344CB8AC3E}">
        <p14:creationId xmlns:p14="http://schemas.microsoft.com/office/powerpoint/2010/main" val="1999282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piani di formazione sulla security</a:t>
            </a:r>
          </a:p>
        </p:txBody>
      </p: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5607AEF1-A3DE-4173-80AB-2319D7CCD8E4}"/>
              </a:ext>
            </a:extLst>
          </p:cNvPr>
          <p:cNvCxnSpPr>
            <a:cxnSpLocks/>
          </p:cNvCxnSpPr>
          <p:nvPr/>
        </p:nvCxnSpPr>
        <p:spPr>
          <a:xfrm>
            <a:off x="0" y="4014696"/>
            <a:ext cx="2732566" cy="0"/>
          </a:xfrm>
          <a:prstGeom prst="line">
            <a:avLst/>
          </a:prstGeom>
          <a:ln>
            <a:solidFill>
              <a:srgbClr val="E51C2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E7064E78-67C2-4495-9FAC-50C6A19819A6}"/>
              </a:ext>
            </a:extLst>
          </p:cNvPr>
          <p:cNvCxnSpPr>
            <a:cxnSpLocks/>
          </p:cNvCxnSpPr>
          <p:nvPr/>
        </p:nvCxnSpPr>
        <p:spPr>
          <a:xfrm>
            <a:off x="24712" y="1692186"/>
            <a:ext cx="2732566" cy="0"/>
          </a:xfrm>
          <a:prstGeom prst="line">
            <a:avLst/>
          </a:prstGeom>
          <a:ln>
            <a:solidFill>
              <a:srgbClr val="8BBD2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CA74F480-ADCE-45A6-8A5A-711B8BB37C58}"/>
              </a:ext>
            </a:extLst>
          </p:cNvPr>
          <p:cNvCxnSpPr>
            <a:cxnSpLocks/>
          </p:cNvCxnSpPr>
          <p:nvPr/>
        </p:nvCxnSpPr>
        <p:spPr>
          <a:xfrm flipV="1">
            <a:off x="26858" y="2849538"/>
            <a:ext cx="2810200" cy="7806"/>
          </a:xfrm>
          <a:prstGeom prst="line">
            <a:avLst/>
          </a:prstGeom>
          <a:ln>
            <a:solidFill>
              <a:srgbClr val="F0E50C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e 52">
            <a:extLst>
              <a:ext uri="{FF2B5EF4-FFF2-40B4-BE49-F238E27FC236}">
                <a16:creationId xmlns:a16="http://schemas.microsoft.com/office/drawing/2014/main" id="{76E32F8D-6280-45AB-8AF8-DA263070E992}"/>
              </a:ext>
            </a:extLst>
          </p:cNvPr>
          <p:cNvSpPr/>
          <p:nvPr/>
        </p:nvSpPr>
        <p:spPr>
          <a:xfrm>
            <a:off x="2623800" y="1585557"/>
            <a:ext cx="213258" cy="213258"/>
          </a:xfrm>
          <a:prstGeom prst="ellipse">
            <a:avLst/>
          </a:prstGeom>
          <a:solidFill>
            <a:srgbClr val="8BBD2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8970FAF0-8330-4C85-8E33-152DF0BB3533}"/>
              </a:ext>
            </a:extLst>
          </p:cNvPr>
          <p:cNvSpPr/>
          <p:nvPr/>
        </p:nvSpPr>
        <p:spPr>
          <a:xfrm>
            <a:off x="2623386" y="2746812"/>
            <a:ext cx="213258" cy="213258"/>
          </a:xfrm>
          <a:prstGeom prst="ellipse">
            <a:avLst/>
          </a:prstGeom>
          <a:solidFill>
            <a:srgbClr val="F0E50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CE5266EC-8EBA-4EEC-B858-AE799761D6B8}"/>
              </a:ext>
            </a:extLst>
          </p:cNvPr>
          <p:cNvSpPr/>
          <p:nvPr/>
        </p:nvSpPr>
        <p:spPr>
          <a:xfrm>
            <a:off x="2623800" y="3908067"/>
            <a:ext cx="213258" cy="213258"/>
          </a:xfrm>
          <a:prstGeom prst="ellipse">
            <a:avLst/>
          </a:prstGeom>
          <a:solidFill>
            <a:srgbClr val="E51C2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/>
          <p:cNvSpPr txBox="1"/>
          <p:nvPr/>
        </p:nvSpPr>
        <p:spPr>
          <a:xfrm>
            <a:off x="2906860" y="1229596"/>
            <a:ext cx="1758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E54"/>
                </a:solidFill>
              </a:rPr>
              <a:t>Piano di formazione pluriennale</a:t>
            </a:r>
          </a:p>
          <a:p>
            <a:endParaRPr lang="it-IT" sz="1600" dirty="0">
              <a:solidFill>
                <a:srgbClr val="002E54"/>
              </a:solidFill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2916186" y="2469080"/>
            <a:ext cx="1758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E54"/>
                </a:solidFill>
              </a:rPr>
              <a:t>Piano di formazione annuale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2906861" y="3741022"/>
            <a:ext cx="2156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2E54"/>
                </a:solidFill>
              </a:rPr>
              <a:t>Nessun</a:t>
            </a:r>
            <a:r>
              <a:rPr lang="en-US" sz="1600" dirty="0">
                <a:solidFill>
                  <a:srgbClr val="002E54"/>
                </a:solidFill>
              </a:rPr>
              <a:t> piano di </a:t>
            </a:r>
            <a:r>
              <a:rPr lang="en-US" sz="1600" dirty="0" err="1">
                <a:solidFill>
                  <a:srgbClr val="002E54"/>
                </a:solidFill>
              </a:rPr>
              <a:t>formazione</a:t>
            </a:r>
            <a:endParaRPr lang="it-IT" sz="1600" dirty="0">
              <a:solidFill>
                <a:srgbClr val="002E54"/>
              </a:solidFill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5256181" y="883529"/>
            <a:ext cx="32306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solidFill>
                  <a:srgbClr val="002E54"/>
                </a:solidFill>
              </a:rPr>
              <a:t>Principali ostacoli all’introduzione di un piano di formazione</a:t>
            </a:r>
            <a:endParaRPr lang="it-IT" sz="1400" i="1" dirty="0">
              <a:solidFill>
                <a:srgbClr val="002E54"/>
              </a:solidFill>
            </a:endParaRPr>
          </a:p>
          <a:p>
            <a:pPr algn="ctr"/>
            <a:endParaRPr lang="it-IT" sz="1400" i="1" dirty="0">
              <a:solidFill>
                <a:srgbClr val="002E54"/>
              </a:solidFill>
            </a:endParaRPr>
          </a:p>
        </p:txBody>
      </p:sp>
      <p:grpSp>
        <p:nvGrpSpPr>
          <p:cNvPr id="60" name="Gruppo 59"/>
          <p:cNvGrpSpPr/>
          <p:nvPr/>
        </p:nvGrpSpPr>
        <p:grpSpPr>
          <a:xfrm>
            <a:off x="4962025" y="2407981"/>
            <a:ext cx="3922481" cy="974620"/>
            <a:chOff x="4962025" y="3162314"/>
            <a:chExt cx="3922481" cy="1018677"/>
          </a:xfrm>
        </p:grpSpPr>
        <p:grpSp>
          <p:nvGrpSpPr>
            <p:cNvPr id="61" name="Gruppo 60"/>
            <p:cNvGrpSpPr/>
            <p:nvPr/>
          </p:nvGrpSpPr>
          <p:grpSpPr>
            <a:xfrm>
              <a:off x="4962025" y="3162314"/>
              <a:ext cx="3922481" cy="1018677"/>
              <a:chOff x="4476540" y="3384435"/>
              <a:chExt cx="3870447" cy="1018677"/>
            </a:xfrm>
          </p:grpSpPr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A04AFE9F-4FE0-44DE-A651-E8728CA880EA}"/>
                  </a:ext>
                </a:extLst>
              </p:cNvPr>
              <p:cNvSpPr/>
              <p:nvPr/>
            </p:nvSpPr>
            <p:spPr>
              <a:xfrm rot="5400000">
                <a:off x="5902425" y="1958550"/>
                <a:ext cx="1018677" cy="3870447"/>
              </a:xfrm>
              <a:prstGeom prst="rect">
                <a:avLst/>
              </a:prstGeom>
              <a:solidFill>
                <a:srgbClr val="E51C2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 sz="1300" b="1" kern="0" dirty="0">
                  <a:solidFill>
                    <a:srgbClr val="002E54"/>
                  </a:solidFill>
                  <a:cs typeface="Trebuchet MS"/>
                </a:endParaRPr>
              </a:p>
              <a:p>
                <a:pPr algn="ctr"/>
                <a:endParaRPr lang="it-IT" sz="1300" b="1" kern="0" dirty="0">
                  <a:solidFill>
                    <a:srgbClr val="002E54"/>
                  </a:solidFill>
                  <a:cs typeface="Trebuchet MS"/>
                </a:endParaRPr>
              </a:p>
            </p:txBody>
          </p:sp>
          <p:sp>
            <p:nvSpPr>
              <p:cNvPr id="64" name="CasellaDiTesto 63"/>
              <p:cNvSpPr txBox="1"/>
              <p:nvPr/>
            </p:nvSpPr>
            <p:spPr>
              <a:xfrm>
                <a:off x="4997205" y="3478273"/>
                <a:ext cx="29210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>
                    <a:solidFill>
                      <a:srgbClr val="002E54"/>
                    </a:solidFill>
                  </a:rPr>
                  <a:t> Scarsa sponsorizzazione </a:t>
                </a:r>
              </a:p>
              <a:p>
                <a:pPr algn="ctr"/>
                <a:r>
                  <a:rPr lang="it-IT" sz="1600" dirty="0">
                    <a:solidFill>
                      <a:srgbClr val="002E54"/>
                    </a:solidFill>
                  </a:rPr>
                  <a:t>da parte del </a:t>
                </a:r>
              </a:p>
              <a:p>
                <a:pPr algn="ctr"/>
                <a:r>
                  <a:rPr lang="it-IT" sz="1600" dirty="0">
                    <a:solidFill>
                      <a:srgbClr val="002E54"/>
                    </a:solidFill>
                  </a:rPr>
                  <a:t>Top Management</a:t>
                </a:r>
                <a:endParaRPr lang="en-US" sz="1600" dirty="0">
                  <a:solidFill>
                    <a:srgbClr val="002E54"/>
                  </a:solidFill>
                </a:endParaRPr>
              </a:p>
            </p:txBody>
          </p:sp>
        </p:grpSp>
        <p:pic>
          <p:nvPicPr>
            <p:cNvPr id="62" name="Immagine 6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506" y="3372252"/>
              <a:ext cx="648000" cy="647999"/>
            </a:xfrm>
            <a:prstGeom prst="rect">
              <a:avLst/>
            </a:prstGeom>
          </p:spPr>
        </p:pic>
      </p:grpSp>
      <p:sp>
        <p:nvSpPr>
          <p:cNvPr id="65" name="CasellaDiTesto 64"/>
          <p:cNvSpPr txBox="1"/>
          <p:nvPr/>
        </p:nvSpPr>
        <p:spPr>
          <a:xfrm>
            <a:off x="4962025" y="2687993"/>
            <a:ext cx="841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E54"/>
                </a:solidFill>
              </a:rPr>
              <a:t>52%</a:t>
            </a:r>
          </a:p>
        </p:txBody>
      </p:sp>
      <p:sp>
        <p:nvSpPr>
          <p:cNvPr id="66" name="Freccia in giù 65"/>
          <p:cNvSpPr/>
          <p:nvPr/>
        </p:nvSpPr>
        <p:spPr>
          <a:xfrm>
            <a:off x="6748272" y="1875461"/>
            <a:ext cx="246888" cy="42717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7" name="Grafico 66"/>
          <p:cNvGraphicFramePr/>
          <p:nvPr>
            <p:extLst>
              <p:ext uri="{D42A27DB-BD31-4B8C-83A1-F6EECF244321}">
                <p14:modId xmlns:p14="http://schemas.microsoft.com/office/powerpoint/2010/main" val="4256721551"/>
              </p:ext>
            </p:extLst>
          </p:nvPr>
        </p:nvGraphicFramePr>
        <p:xfrm>
          <a:off x="-2906861" y="862736"/>
          <a:ext cx="5813722" cy="360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8" name="Ovale 67">
            <a:extLst>
              <a:ext uri="{FF2B5EF4-FFF2-40B4-BE49-F238E27FC236}">
                <a16:creationId xmlns:a16="http://schemas.microsoft.com/office/drawing/2014/main" id="{AADE7F5C-E82D-4F3C-83BB-911B12E3CFA1}"/>
              </a:ext>
            </a:extLst>
          </p:cNvPr>
          <p:cNvSpPr/>
          <p:nvPr/>
        </p:nvSpPr>
        <p:spPr>
          <a:xfrm>
            <a:off x="-694274" y="1986336"/>
            <a:ext cx="1399886" cy="135654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grpSp>
        <p:nvGrpSpPr>
          <p:cNvPr id="70" name="Gruppo 69"/>
          <p:cNvGrpSpPr/>
          <p:nvPr/>
        </p:nvGrpSpPr>
        <p:grpSpPr>
          <a:xfrm>
            <a:off x="4962026" y="3554061"/>
            <a:ext cx="3922481" cy="974620"/>
            <a:chOff x="4476540" y="3384435"/>
            <a:chExt cx="3870447" cy="1018677"/>
          </a:xfrm>
        </p:grpSpPr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A04AFE9F-4FE0-44DE-A651-E8728CA880EA}"/>
                </a:ext>
              </a:extLst>
            </p:cNvPr>
            <p:cNvSpPr/>
            <p:nvPr/>
          </p:nvSpPr>
          <p:spPr>
            <a:xfrm rot="5400000">
              <a:off x="5902425" y="1958550"/>
              <a:ext cx="1018677" cy="3870447"/>
            </a:xfrm>
            <a:prstGeom prst="rect">
              <a:avLst/>
            </a:prstGeom>
            <a:solidFill>
              <a:srgbClr val="F39211">
                <a:alpha val="20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1300" b="1" kern="0" dirty="0">
                <a:solidFill>
                  <a:srgbClr val="002E54"/>
                </a:solidFill>
                <a:cs typeface="Trebuchet MS"/>
              </a:endParaRPr>
            </a:p>
            <a:p>
              <a:pPr algn="ctr"/>
              <a:endParaRPr lang="it-IT" sz="1300" b="1" kern="0" dirty="0">
                <a:solidFill>
                  <a:srgbClr val="002E54"/>
                </a:solidFill>
                <a:cs typeface="Trebuchet MS"/>
              </a:endParaRPr>
            </a:p>
          </p:txBody>
        </p:sp>
        <p:sp>
          <p:nvSpPr>
            <p:cNvPr id="73" name="CasellaDiTesto 72"/>
            <p:cNvSpPr txBox="1"/>
            <p:nvPr/>
          </p:nvSpPr>
          <p:spPr>
            <a:xfrm>
              <a:off x="4997205" y="3478273"/>
              <a:ext cx="2908726" cy="86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002E54"/>
                  </a:solidFill>
                </a:rPr>
                <a:t> Mancanza di budget da dedicare a iniziative di formazione</a:t>
              </a:r>
              <a:endParaRPr lang="en-US" sz="1600" dirty="0">
                <a:solidFill>
                  <a:srgbClr val="002E54"/>
                </a:solidFill>
              </a:endParaRPr>
            </a:p>
          </p:txBody>
        </p:sp>
      </p:grpSp>
      <p:sp>
        <p:nvSpPr>
          <p:cNvPr id="121" name="CasellaDiTesto 120"/>
          <p:cNvSpPr txBox="1"/>
          <p:nvPr/>
        </p:nvSpPr>
        <p:spPr>
          <a:xfrm>
            <a:off x="4962026" y="3834073"/>
            <a:ext cx="841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E54"/>
                </a:solidFill>
              </a:rPr>
              <a:t>24%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506" y="3816833"/>
            <a:ext cx="504000" cy="504000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EFB4F55-4783-4D40-A8CE-7E370F66F657}"/>
              </a:ext>
            </a:extLst>
          </p:cNvPr>
          <p:cNvSpPr txBox="1"/>
          <p:nvPr/>
        </p:nvSpPr>
        <p:spPr>
          <a:xfrm>
            <a:off x="37056" y="4487321"/>
            <a:ext cx="8246866" cy="2923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Campione: 166 grandi imprese</a:t>
            </a:r>
          </a:p>
        </p:txBody>
      </p:sp>
    </p:spTree>
    <p:extLst>
      <p:ext uri="{BB962C8B-B14F-4D97-AF65-F5344CB8AC3E}">
        <p14:creationId xmlns:p14="http://schemas.microsoft.com/office/powerpoint/2010/main" val="85535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it-IT" dirty="0" err="1"/>
              <a:t>Winter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coming</a:t>
            </a:r>
            <a:r>
              <a:rPr lang="it-IT" dirty="0"/>
              <a:t>: </a:t>
            </a:r>
            <a:r>
              <a:rPr lang="it-IT" dirty="0" err="1"/>
              <a:t>adapt</a:t>
            </a:r>
            <a:r>
              <a:rPr lang="it-IT" dirty="0"/>
              <a:t> to </a:t>
            </a:r>
            <a:r>
              <a:rPr lang="it-IT" dirty="0" err="1"/>
              <a:t>react</a:t>
            </a:r>
            <a:r>
              <a:rPr lang="it-IT" dirty="0"/>
              <a:t>!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1130786" y="4404568"/>
            <a:ext cx="1160278" cy="193310"/>
          </a:xfrm>
        </p:spPr>
        <p:txBody>
          <a:bodyPr/>
          <a:lstStyle/>
          <a:p>
            <a:r>
              <a:rPr lang="it-IT" dirty="0"/>
              <a:t>05.02.19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#OISP19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it-IT" dirty="0"/>
              <a:t>Osservatorio Information Security &amp; Privacy</a:t>
            </a:r>
          </a:p>
        </p:txBody>
      </p:sp>
      <p:sp>
        <p:nvSpPr>
          <p:cNvPr id="6" name="Segnaposto testo 4"/>
          <p:cNvSpPr txBox="1">
            <a:spLocks/>
          </p:cNvSpPr>
          <p:nvPr/>
        </p:nvSpPr>
        <p:spPr>
          <a:xfrm>
            <a:off x="995840" y="3270969"/>
            <a:ext cx="7202487" cy="365161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2E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Il contesto di </a:t>
            </a:r>
            <a:r>
              <a:rPr lang="it-IT" dirty="0" smtClean="0"/>
              <a:t>riferimento e il mercato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2388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obiettivi dei piani di formazione</a:t>
            </a:r>
          </a:p>
        </p:txBody>
      </p:sp>
      <p:grpSp>
        <p:nvGrpSpPr>
          <p:cNvPr id="73" name="Group 45">
            <a:extLst>
              <a:ext uri="{FF2B5EF4-FFF2-40B4-BE49-F238E27FC236}">
                <a16:creationId xmlns:a16="http://schemas.microsoft.com/office/drawing/2014/main" id="{118919AA-3563-4A4D-B3C7-A12DD89105C7}"/>
              </a:ext>
            </a:extLst>
          </p:cNvPr>
          <p:cNvGrpSpPr/>
          <p:nvPr/>
        </p:nvGrpSpPr>
        <p:grpSpPr>
          <a:xfrm>
            <a:off x="2496347" y="1855736"/>
            <a:ext cx="4151306" cy="2423208"/>
            <a:chOff x="3328463" y="1813528"/>
            <a:chExt cx="5535074" cy="3230944"/>
          </a:xfrm>
        </p:grpSpPr>
        <p:sp>
          <p:nvSpPr>
            <p:cNvPr id="74" name="Freeform: Shape 24">
              <a:extLst>
                <a:ext uri="{FF2B5EF4-FFF2-40B4-BE49-F238E27FC236}">
                  <a16:creationId xmlns:a16="http://schemas.microsoft.com/office/drawing/2014/main" id="{942E200C-A644-4702-A65A-497DC48B3FE4}"/>
                </a:ext>
              </a:extLst>
            </p:cNvPr>
            <p:cNvSpPr/>
            <p:nvPr/>
          </p:nvSpPr>
          <p:spPr>
            <a:xfrm>
              <a:off x="3328463" y="3946890"/>
              <a:ext cx="2724840" cy="1097582"/>
            </a:xfrm>
            <a:custGeom>
              <a:avLst/>
              <a:gdLst>
                <a:gd name="connsiteX0" fmla="*/ 610400 w 2219341"/>
                <a:gd name="connsiteY0" fmla="*/ 0 h 893964"/>
                <a:gd name="connsiteX1" fmla="*/ 1171726 w 2219341"/>
                <a:gd name="connsiteY1" fmla="*/ 458495 h 893964"/>
                <a:gd name="connsiteX2" fmla="*/ 1817996 w 2219341"/>
                <a:gd name="connsiteY2" fmla="*/ 643146 h 893964"/>
                <a:gd name="connsiteX3" fmla="*/ 1866204 w 2219341"/>
                <a:gd name="connsiteY3" fmla="*/ 640813 h 893964"/>
                <a:gd name="connsiteX4" fmla="*/ 2201293 w 2219341"/>
                <a:gd name="connsiteY4" fmla="*/ 482832 h 893964"/>
                <a:gd name="connsiteX5" fmla="*/ 2212562 w 2219341"/>
                <a:gd name="connsiteY5" fmla="*/ 469798 h 893964"/>
                <a:gd name="connsiteX6" fmla="*/ 2219341 w 2219341"/>
                <a:gd name="connsiteY6" fmla="*/ 470021 h 893964"/>
                <a:gd name="connsiteX7" fmla="*/ 2208705 w 2219341"/>
                <a:gd name="connsiteY7" fmla="*/ 507568 h 893964"/>
                <a:gd name="connsiteX8" fmla="*/ 1318837 w 2219341"/>
                <a:gd name="connsiteY8" fmla="*/ 893811 h 893964"/>
                <a:gd name="connsiteX9" fmla="*/ 0 w 2219341"/>
                <a:gd name="connsiteY9" fmla="*/ 358847 h 893964"/>
                <a:gd name="connsiteX10" fmla="*/ 610400 w 2219341"/>
                <a:gd name="connsiteY10" fmla="*/ 0 h 89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9341" h="893964">
                  <a:moveTo>
                    <a:pt x="610400" y="0"/>
                  </a:moveTo>
                  <a:cubicBezTo>
                    <a:pt x="754821" y="169528"/>
                    <a:pt x="940819" y="339054"/>
                    <a:pt x="1171726" y="458495"/>
                  </a:cubicBezTo>
                  <a:cubicBezTo>
                    <a:pt x="1412271" y="583056"/>
                    <a:pt x="1634500" y="646349"/>
                    <a:pt x="1817996" y="643146"/>
                  </a:cubicBezTo>
                  <a:cubicBezTo>
                    <a:pt x="1834416" y="642860"/>
                    <a:pt x="1850417" y="642069"/>
                    <a:pt x="1866204" y="640813"/>
                  </a:cubicBezTo>
                  <a:cubicBezTo>
                    <a:pt x="2009097" y="628638"/>
                    <a:pt x="2123023" y="574403"/>
                    <a:pt x="2201293" y="482832"/>
                  </a:cubicBezTo>
                  <a:cubicBezTo>
                    <a:pt x="2205118" y="478543"/>
                    <a:pt x="2208736" y="474088"/>
                    <a:pt x="2212562" y="469798"/>
                  </a:cubicBezTo>
                  <a:cubicBezTo>
                    <a:pt x="2214821" y="469759"/>
                    <a:pt x="2217184" y="469888"/>
                    <a:pt x="2219341" y="470021"/>
                  </a:cubicBezTo>
                  <a:cubicBezTo>
                    <a:pt x="2216378" y="482569"/>
                    <a:pt x="2212800" y="495171"/>
                    <a:pt x="2208705" y="507568"/>
                  </a:cubicBezTo>
                  <a:cubicBezTo>
                    <a:pt x="2132278" y="734092"/>
                    <a:pt x="1842903" y="899719"/>
                    <a:pt x="1318837" y="893811"/>
                  </a:cubicBezTo>
                  <a:cubicBezTo>
                    <a:pt x="548244" y="885254"/>
                    <a:pt x="0" y="358847"/>
                    <a:pt x="0" y="358847"/>
                  </a:cubicBezTo>
                  <a:cubicBezTo>
                    <a:pt x="0" y="358847"/>
                    <a:pt x="243338" y="149368"/>
                    <a:pt x="610400" y="0"/>
                  </a:cubicBezTo>
                  <a:close/>
                </a:path>
              </a:pathLst>
            </a:custGeom>
            <a:solidFill>
              <a:srgbClr val="BF0F7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20">
              <a:extLst>
                <a:ext uri="{FF2B5EF4-FFF2-40B4-BE49-F238E27FC236}">
                  <a16:creationId xmlns:a16="http://schemas.microsoft.com/office/drawing/2014/main" id="{6245CB1A-88BC-4042-BF12-3B0497992E36}"/>
                </a:ext>
              </a:extLst>
            </p:cNvPr>
            <p:cNvSpPr/>
            <p:nvPr/>
          </p:nvSpPr>
          <p:spPr>
            <a:xfrm>
              <a:off x="3681560" y="3133997"/>
              <a:ext cx="2261340" cy="1531344"/>
            </a:xfrm>
            <a:custGeom>
              <a:avLst/>
              <a:gdLst>
                <a:gd name="connsiteX0" fmla="*/ 419075 w 1841827"/>
                <a:gd name="connsiteY0" fmla="*/ 597 h 1247256"/>
                <a:gd name="connsiteX1" fmla="*/ 819300 w 1841827"/>
                <a:gd name="connsiteY1" fmla="*/ 27787 h 1247256"/>
                <a:gd name="connsiteX2" fmla="*/ 853080 w 1841827"/>
                <a:gd name="connsiteY2" fmla="*/ 33820 h 1247256"/>
                <a:gd name="connsiteX3" fmla="*/ 888562 w 1841827"/>
                <a:gd name="connsiteY3" fmla="*/ 40611 h 1247256"/>
                <a:gd name="connsiteX4" fmla="*/ 1356517 w 1841827"/>
                <a:gd name="connsiteY4" fmla="*/ 202856 h 1247256"/>
                <a:gd name="connsiteX5" fmla="*/ 1405338 w 1841827"/>
                <a:gd name="connsiteY5" fmla="*/ 229222 h 1247256"/>
                <a:gd name="connsiteX6" fmla="*/ 1433755 w 1841827"/>
                <a:gd name="connsiteY6" fmla="*/ 566269 h 1247256"/>
                <a:gd name="connsiteX7" fmla="*/ 1709849 w 1841827"/>
                <a:gd name="connsiteY7" fmla="*/ 1070560 h 1247256"/>
                <a:gd name="connsiteX8" fmla="*/ 1768477 w 1841827"/>
                <a:gd name="connsiteY8" fmla="*/ 1102708 h 1247256"/>
                <a:gd name="connsiteX9" fmla="*/ 1835554 w 1841827"/>
                <a:gd name="connsiteY9" fmla="*/ 1125717 h 1247256"/>
                <a:gd name="connsiteX10" fmla="*/ 1841827 w 1841827"/>
                <a:gd name="connsiteY10" fmla="*/ 1127309 h 1247256"/>
                <a:gd name="connsiteX11" fmla="*/ 1567051 w 1841827"/>
                <a:gd name="connsiteY11" fmla="*/ 1244924 h 1247256"/>
                <a:gd name="connsiteX12" fmla="*/ 907706 w 1841827"/>
                <a:gd name="connsiteY12" fmla="*/ 1069678 h 1247256"/>
                <a:gd name="connsiteX13" fmla="*/ 380373 w 1841827"/>
                <a:gd name="connsiteY13" fmla="*/ 643707 h 1247256"/>
                <a:gd name="connsiteX14" fmla="*/ 0 w 1841827"/>
                <a:gd name="connsiteY14" fmla="*/ 49743 h 1247256"/>
                <a:gd name="connsiteX15" fmla="*/ 419075 w 1841827"/>
                <a:gd name="connsiteY15" fmla="*/ 597 h 124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41827" h="1247256">
                  <a:moveTo>
                    <a:pt x="419075" y="597"/>
                  </a:moveTo>
                  <a:cubicBezTo>
                    <a:pt x="538785" y="-2134"/>
                    <a:pt x="675135" y="4104"/>
                    <a:pt x="819300" y="27787"/>
                  </a:cubicBezTo>
                  <a:cubicBezTo>
                    <a:pt x="830558" y="29655"/>
                    <a:pt x="841905" y="31827"/>
                    <a:pt x="853080" y="33820"/>
                  </a:cubicBezTo>
                  <a:cubicBezTo>
                    <a:pt x="865018" y="35980"/>
                    <a:pt x="876706" y="38328"/>
                    <a:pt x="888562" y="40611"/>
                  </a:cubicBezTo>
                  <a:cubicBezTo>
                    <a:pt x="1041097" y="71121"/>
                    <a:pt x="1200317" y="121987"/>
                    <a:pt x="1356517" y="202856"/>
                  </a:cubicBezTo>
                  <a:cubicBezTo>
                    <a:pt x="1373294" y="211494"/>
                    <a:pt x="1389481" y="220202"/>
                    <a:pt x="1405338" y="229222"/>
                  </a:cubicBezTo>
                  <a:cubicBezTo>
                    <a:pt x="1405291" y="352247"/>
                    <a:pt x="1414940" y="465079"/>
                    <a:pt x="1433755" y="566269"/>
                  </a:cubicBezTo>
                  <a:cubicBezTo>
                    <a:pt x="1478374" y="806436"/>
                    <a:pt x="1574009" y="981073"/>
                    <a:pt x="1709849" y="1070560"/>
                  </a:cubicBezTo>
                  <a:cubicBezTo>
                    <a:pt x="1728549" y="1082932"/>
                    <a:pt x="1748147" y="1093586"/>
                    <a:pt x="1768477" y="1102708"/>
                  </a:cubicBezTo>
                  <a:cubicBezTo>
                    <a:pt x="1789997" y="1112296"/>
                    <a:pt x="1812411" y="1119864"/>
                    <a:pt x="1835554" y="1125717"/>
                  </a:cubicBezTo>
                  <a:cubicBezTo>
                    <a:pt x="1837756" y="1126165"/>
                    <a:pt x="1839794" y="1126858"/>
                    <a:pt x="1841827" y="1127309"/>
                  </a:cubicBezTo>
                  <a:cubicBezTo>
                    <a:pt x="1774980" y="1194818"/>
                    <a:pt x="1682001" y="1235140"/>
                    <a:pt x="1567051" y="1244924"/>
                  </a:cubicBezTo>
                  <a:cubicBezTo>
                    <a:pt x="1386959" y="1260278"/>
                    <a:pt x="1159035" y="1199616"/>
                    <a:pt x="907706" y="1069678"/>
                  </a:cubicBezTo>
                  <a:cubicBezTo>
                    <a:pt x="692659" y="958547"/>
                    <a:pt x="517838" y="802061"/>
                    <a:pt x="380373" y="643707"/>
                  </a:cubicBezTo>
                  <a:cubicBezTo>
                    <a:pt x="163668" y="394028"/>
                    <a:pt x="39972" y="139688"/>
                    <a:pt x="0" y="49743"/>
                  </a:cubicBezTo>
                  <a:cubicBezTo>
                    <a:pt x="66253" y="34613"/>
                    <a:pt x="219556" y="5149"/>
                    <a:pt x="419075" y="597"/>
                  </a:cubicBez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2">
              <a:extLst>
                <a:ext uri="{FF2B5EF4-FFF2-40B4-BE49-F238E27FC236}">
                  <a16:creationId xmlns:a16="http://schemas.microsoft.com/office/drawing/2014/main" id="{193DAA89-2D61-4E6E-9876-110537FD5CC2}"/>
                </a:ext>
              </a:extLst>
            </p:cNvPr>
            <p:cNvSpPr/>
            <p:nvPr/>
          </p:nvSpPr>
          <p:spPr>
            <a:xfrm flipH="1">
              <a:off x="6245977" y="3133997"/>
              <a:ext cx="2264041" cy="1531344"/>
            </a:xfrm>
            <a:custGeom>
              <a:avLst/>
              <a:gdLst>
                <a:gd name="connsiteX0" fmla="*/ 419075 w 1841827"/>
                <a:gd name="connsiteY0" fmla="*/ 597 h 1247256"/>
                <a:gd name="connsiteX1" fmla="*/ 819300 w 1841827"/>
                <a:gd name="connsiteY1" fmla="*/ 27787 h 1247256"/>
                <a:gd name="connsiteX2" fmla="*/ 853080 w 1841827"/>
                <a:gd name="connsiteY2" fmla="*/ 33820 h 1247256"/>
                <a:gd name="connsiteX3" fmla="*/ 888562 w 1841827"/>
                <a:gd name="connsiteY3" fmla="*/ 40611 h 1247256"/>
                <a:gd name="connsiteX4" fmla="*/ 1356517 w 1841827"/>
                <a:gd name="connsiteY4" fmla="*/ 202856 h 1247256"/>
                <a:gd name="connsiteX5" fmla="*/ 1405338 w 1841827"/>
                <a:gd name="connsiteY5" fmla="*/ 229222 h 1247256"/>
                <a:gd name="connsiteX6" fmla="*/ 1433755 w 1841827"/>
                <a:gd name="connsiteY6" fmla="*/ 566269 h 1247256"/>
                <a:gd name="connsiteX7" fmla="*/ 1709849 w 1841827"/>
                <a:gd name="connsiteY7" fmla="*/ 1070560 h 1247256"/>
                <a:gd name="connsiteX8" fmla="*/ 1768477 w 1841827"/>
                <a:gd name="connsiteY8" fmla="*/ 1102708 h 1247256"/>
                <a:gd name="connsiteX9" fmla="*/ 1835554 w 1841827"/>
                <a:gd name="connsiteY9" fmla="*/ 1125717 h 1247256"/>
                <a:gd name="connsiteX10" fmla="*/ 1841827 w 1841827"/>
                <a:gd name="connsiteY10" fmla="*/ 1127309 h 1247256"/>
                <a:gd name="connsiteX11" fmla="*/ 1567051 w 1841827"/>
                <a:gd name="connsiteY11" fmla="*/ 1244924 h 1247256"/>
                <a:gd name="connsiteX12" fmla="*/ 907706 w 1841827"/>
                <a:gd name="connsiteY12" fmla="*/ 1069678 h 1247256"/>
                <a:gd name="connsiteX13" fmla="*/ 380373 w 1841827"/>
                <a:gd name="connsiteY13" fmla="*/ 643707 h 1247256"/>
                <a:gd name="connsiteX14" fmla="*/ 0 w 1841827"/>
                <a:gd name="connsiteY14" fmla="*/ 49743 h 1247256"/>
                <a:gd name="connsiteX15" fmla="*/ 419075 w 1841827"/>
                <a:gd name="connsiteY15" fmla="*/ 597 h 124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41827" h="1247256">
                  <a:moveTo>
                    <a:pt x="419075" y="597"/>
                  </a:moveTo>
                  <a:cubicBezTo>
                    <a:pt x="538785" y="-2134"/>
                    <a:pt x="675135" y="4104"/>
                    <a:pt x="819300" y="27787"/>
                  </a:cubicBezTo>
                  <a:cubicBezTo>
                    <a:pt x="830558" y="29655"/>
                    <a:pt x="841905" y="31827"/>
                    <a:pt x="853080" y="33820"/>
                  </a:cubicBezTo>
                  <a:cubicBezTo>
                    <a:pt x="865018" y="35980"/>
                    <a:pt x="876706" y="38328"/>
                    <a:pt x="888562" y="40611"/>
                  </a:cubicBezTo>
                  <a:cubicBezTo>
                    <a:pt x="1041097" y="71121"/>
                    <a:pt x="1200317" y="121987"/>
                    <a:pt x="1356517" y="202856"/>
                  </a:cubicBezTo>
                  <a:cubicBezTo>
                    <a:pt x="1373294" y="211494"/>
                    <a:pt x="1389481" y="220202"/>
                    <a:pt x="1405338" y="229222"/>
                  </a:cubicBezTo>
                  <a:cubicBezTo>
                    <a:pt x="1405291" y="352247"/>
                    <a:pt x="1414940" y="465079"/>
                    <a:pt x="1433755" y="566269"/>
                  </a:cubicBezTo>
                  <a:cubicBezTo>
                    <a:pt x="1478374" y="806436"/>
                    <a:pt x="1574009" y="981073"/>
                    <a:pt x="1709849" y="1070560"/>
                  </a:cubicBezTo>
                  <a:cubicBezTo>
                    <a:pt x="1728549" y="1082932"/>
                    <a:pt x="1748147" y="1093586"/>
                    <a:pt x="1768477" y="1102708"/>
                  </a:cubicBezTo>
                  <a:cubicBezTo>
                    <a:pt x="1789997" y="1112296"/>
                    <a:pt x="1812411" y="1119864"/>
                    <a:pt x="1835554" y="1125717"/>
                  </a:cubicBezTo>
                  <a:cubicBezTo>
                    <a:pt x="1837756" y="1126165"/>
                    <a:pt x="1839794" y="1126858"/>
                    <a:pt x="1841827" y="1127309"/>
                  </a:cubicBezTo>
                  <a:cubicBezTo>
                    <a:pt x="1774980" y="1194818"/>
                    <a:pt x="1682001" y="1235140"/>
                    <a:pt x="1567051" y="1244924"/>
                  </a:cubicBezTo>
                  <a:cubicBezTo>
                    <a:pt x="1386959" y="1260278"/>
                    <a:pt x="1159035" y="1199616"/>
                    <a:pt x="907706" y="1069678"/>
                  </a:cubicBezTo>
                  <a:cubicBezTo>
                    <a:pt x="692659" y="958547"/>
                    <a:pt x="517838" y="802061"/>
                    <a:pt x="380373" y="643707"/>
                  </a:cubicBezTo>
                  <a:cubicBezTo>
                    <a:pt x="163668" y="394028"/>
                    <a:pt x="39972" y="139688"/>
                    <a:pt x="0" y="49743"/>
                  </a:cubicBezTo>
                  <a:cubicBezTo>
                    <a:pt x="66253" y="34613"/>
                    <a:pt x="219556" y="5149"/>
                    <a:pt x="419075" y="597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3">
              <a:extLst>
                <a:ext uri="{FF2B5EF4-FFF2-40B4-BE49-F238E27FC236}">
                  <a16:creationId xmlns:a16="http://schemas.microsoft.com/office/drawing/2014/main" id="{C67B2545-48A0-4472-9E82-19706F389716}"/>
                </a:ext>
              </a:extLst>
            </p:cNvPr>
            <p:cNvSpPr/>
            <p:nvPr/>
          </p:nvSpPr>
          <p:spPr>
            <a:xfrm flipH="1">
              <a:off x="6135442" y="3946890"/>
              <a:ext cx="2728095" cy="1097582"/>
            </a:xfrm>
            <a:custGeom>
              <a:avLst/>
              <a:gdLst>
                <a:gd name="connsiteX0" fmla="*/ 610400 w 2219341"/>
                <a:gd name="connsiteY0" fmla="*/ 0 h 893964"/>
                <a:gd name="connsiteX1" fmla="*/ 1171726 w 2219341"/>
                <a:gd name="connsiteY1" fmla="*/ 458495 h 893964"/>
                <a:gd name="connsiteX2" fmla="*/ 1817996 w 2219341"/>
                <a:gd name="connsiteY2" fmla="*/ 643146 h 893964"/>
                <a:gd name="connsiteX3" fmla="*/ 1866204 w 2219341"/>
                <a:gd name="connsiteY3" fmla="*/ 640813 h 893964"/>
                <a:gd name="connsiteX4" fmla="*/ 2201293 w 2219341"/>
                <a:gd name="connsiteY4" fmla="*/ 482832 h 893964"/>
                <a:gd name="connsiteX5" fmla="*/ 2212562 w 2219341"/>
                <a:gd name="connsiteY5" fmla="*/ 469798 h 893964"/>
                <a:gd name="connsiteX6" fmla="*/ 2219341 w 2219341"/>
                <a:gd name="connsiteY6" fmla="*/ 470021 h 893964"/>
                <a:gd name="connsiteX7" fmla="*/ 2208705 w 2219341"/>
                <a:gd name="connsiteY7" fmla="*/ 507568 h 893964"/>
                <a:gd name="connsiteX8" fmla="*/ 1318837 w 2219341"/>
                <a:gd name="connsiteY8" fmla="*/ 893811 h 893964"/>
                <a:gd name="connsiteX9" fmla="*/ 0 w 2219341"/>
                <a:gd name="connsiteY9" fmla="*/ 358847 h 893964"/>
                <a:gd name="connsiteX10" fmla="*/ 610400 w 2219341"/>
                <a:gd name="connsiteY10" fmla="*/ 0 h 89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9341" h="893964">
                  <a:moveTo>
                    <a:pt x="610400" y="0"/>
                  </a:moveTo>
                  <a:cubicBezTo>
                    <a:pt x="754821" y="169528"/>
                    <a:pt x="940819" y="339054"/>
                    <a:pt x="1171726" y="458495"/>
                  </a:cubicBezTo>
                  <a:cubicBezTo>
                    <a:pt x="1412271" y="583056"/>
                    <a:pt x="1634500" y="646349"/>
                    <a:pt x="1817996" y="643146"/>
                  </a:cubicBezTo>
                  <a:cubicBezTo>
                    <a:pt x="1834416" y="642860"/>
                    <a:pt x="1850417" y="642069"/>
                    <a:pt x="1866204" y="640813"/>
                  </a:cubicBezTo>
                  <a:cubicBezTo>
                    <a:pt x="2009097" y="628638"/>
                    <a:pt x="2123023" y="574403"/>
                    <a:pt x="2201293" y="482832"/>
                  </a:cubicBezTo>
                  <a:cubicBezTo>
                    <a:pt x="2205118" y="478543"/>
                    <a:pt x="2208736" y="474088"/>
                    <a:pt x="2212562" y="469798"/>
                  </a:cubicBezTo>
                  <a:cubicBezTo>
                    <a:pt x="2214821" y="469759"/>
                    <a:pt x="2217184" y="469888"/>
                    <a:pt x="2219341" y="470021"/>
                  </a:cubicBezTo>
                  <a:cubicBezTo>
                    <a:pt x="2216378" y="482569"/>
                    <a:pt x="2212800" y="495171"/>
                    <a:pt x="2208705" y="507568"/>
                  </a:cubicBezTo>
                  <a:cubicBezTo>
                    <a:pt x="2132278" y="734092"/>
                    <a:pt x="1842903" y="899719"/>
                    <a:pt x="1318837" y="893811"/>
                  </a:cubicBezTo>
                  <a:cubicBezTo>
                    <a:pt x="548244" y="885254"/>
                    <a:pt x="0" y="358847"/>
                    <a:pt x="0" y="358847"/>
                  </a:cubicBezTo>
                  <a:cubicBezTo>
                    <a:pt x="0" y="358847"/>
                    <a:pt x="243338" y="149368"/>
                    <a:pt x="610400" y="0"/>
                  </a:cubicBezTo>
                  <a:close/>
                </a:path>
              </a:pathLst>
            </a:custGeom>
            <a:solidFill>
              <a:srgbClr val="4BAC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80" name="Group 2">
              <a:extLst>
                <a:ext uri="{FF2B5EF4-FFF2-40B4-BE49-F238E27FC236}">
                  <a16:creationId xmlns:a16="http://schemas.microsoft.com/office/drawing/2014/main" id="{4BDAA297-7249-4F80-8657-908AA8A84279}"/>
                </a:ext>
              </a:extLst>
            </p:cNvPr>
            <p:cNvGrpSpPr/>
            <p:nvPr/>
          </p:nvGrpSpPr>
          <p:grpSpPr>
            <a:xfrm>
              <a:off x="3879126" y="3335672"/>
              <a:ext cx="2174177" cy="1568924"/>
              <a:chOff x="3481864" y="3237616"/>
              <a:chExt cx="2174177" cy="1568924"/>
            </a:xfrm>
          </p:grpSpPr>
          <p:sp>
            <p:nvSpPr>
              <p:cNvPr id="86" name="Freeform: Shape 14">
                <a:extLst>
                  <a:ext uri="{FF2B5EF4-FFF2-40B4-BE49-F238E27FC236}">
                    <a16:creationId xmlns:a16="http://schemas.microsoft.com/office/drawing/2014/main" id="{B93C6B6A-932A-44F7-9458-C7658D7F8369}"/>
                  </a:ext>
                </a:extLst>
              </p:cNvPr>
              <p:cNvSpPr/>
              <p:nvPr/>
            </p:nvSpPr>
            <p:spPr>
              <a:xfrm>
                <a:off x="4841821" y="3237616"/>
                <a:ext cx="703817" cy="1277422"/>
              </a:xfrm>
              <a:custGeom>
                <a:avLst/>
                <a:gdLst>
                  <a:gd name="connsiteX0" fmla="*/ 7005 w 703817"/>
                  <a:gd name="connsiteY0" fmla="*/ 0 h 1277422"/>
                  <a:gd name="connsiteX1" fmla="*/ 107968 w 703817"/>
                  <a:gd name="connsiteY1" fmla="*/ 47386 h 1277422"/>
                  <a:gd name="connsiteX2" fmla="*/ 167909 w 703817"/>
                  <a:gd name="connsiteY2" fmla="*/ 79757 h 1277422"/>
                  <a:gd name="connsiteX3" fmla="*/ 202799 w 703817"/>
                  <a:gd name="connsiteY3" fmla="*/ 493573 h 1277422"/>
                  <a:gd name="connsiteX4" fmla="*/ 541778 w 703817"/>
                  <a:gd name="connsiteY4" fmla="*/ 1112727 h 1277422"/>
                  <a:gd name="connsiteX5" fmla="*/ 613760 w 703817"/>
                  <a:gd name="connsiteY5" fmla="*/ 1152197 h 1277422"/>
                  <a:gd name="connsiteX6" fmla="*/ 696115 w 703817"/>
                  <a:gd name="connsiteY6" fmla="*/ 1180447 h 1277422"/>
                  <a:gd name="connsiteX7" fmla="*/ 703817 w 703817"/>
                  <a:gd name="connsiteY7" fmla="*/ 1182402 h 1277422"/>
                  <a:gd name="connsiteX8" fmla="*/ 636326 w 703817"/>
                  <a:gd name="connsiteY8" fmla="*/ 1238243 h 1277422"/>
                  <a:gd name="connsiteX9" fmla="*/ 564203 w 703817"/>
                  <a:gd name="connsiteY9" fmla="*/ 1277422 h 1277422"/>
                  <a:gd name="connsiteX10" fmla="*/ 550049 w 703817"/>
                  <a:gd name="connsiteY10" fmla="*/ 1275850 h 1277422"/>
                  <a:gd name="connsiteX11" fmla="*/ 522760 w 703817"/>
                  <a:gd name="connsiteY11" fmla="*/ 1271756 h 1277422"/>
                  <a:gd name="connsiteX12" fmla="*/ 500469 w 703817"/>
                  <a:gd name="connsiteY12" fmla="*/ 1267304 h 1277422"/>
                  <a:gd name="connsiteX13" fmla="*/ 427327 w 703817"/>
                  <a:gd name="connsiteY13" fmla="*/ 1242630 h 1277422"/>
                  <a:gd name="connsiteX14" fmla="*/ 38382 w 703817"/>
                  <a:gd name="connsiteY14" fmla="*/ 603768 h 1277422"/>
                  <a:gd name="connsiteX15" fmla="*/ 57 w 703817"/>
                  <a:gd name="connsiteY15" fmla="*/ 179936 h 1277422"/>
                  <a:gd name="connsiteX16" fmla="*/ 111 w 703817"/>
                  <a:gd name="connsiteY16" fmla="*/ 131288 h 1277422"/>
                  <a:gd name="connsiteX17" fmla="*/ 79 w 703817"/>
                  <a:gd name="connsiteY17" fmla="*/ 118931 h 1277422"/>
                  <a:gd name="connsiteX18" fmla="*/ 1146 w 703817"/>
                  <a:gd name="connsiteY18" fmla="*/ 83542 h 1277422"/>
                  <a:gd name="connsiteX19" fmla="*/ 7005 w 703817"/>
                  <a:gd name="connsiteY19" fmla="*/ 0 h 127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3817" h="1277422">
                    <a:moveTo>
                      <a:pt x="7005" y="0"/>
                    </a:moveTo>
                    <a:lnTo>
                      <a:pt x="107968" y="47386"/>
                    </a:lnTo>
                    <a:cubicBezTo>
                      <a:pt x="128566" y="57991"/>
                      <a:pt x="148440" y="68683"/>
                      <a:pt x="167909" y="79757"/>
                    </a:cubicBezTo>
                    <a:cubicBezTo>
                      <a:pt x="167851" y="230804"/>
                      <a:pt x="179698" y="369335"/>
                      <a:pt x="202799" y="493573"/>
                    </a:cubicBezTo>
                    <a:cubicBezTo>
                      <a:pt x="257580" y="788443"/>
                      <a:pt x="374998" y="1002858"/>
                      <a:pt x="541778" y="1112727"/>
                    </a:cubicBezTo>
                    <a:cubicBezTo>
                      <a:pt x="564738" y="1127917"/>
                      <a:pt x="588800" y="1140998"/>
                      <a:pt x="613760" y="1152197"/>
                    </a:cubicBezTo>
                    <a:cubicBezTo>
                      <a:pt x="640182" y="1163969"/>
                      <a:pt x="667701" y="1173261"/>
                      <a:pt x="696115" y="1180447"/>
                    </a:cubicBezTo>
                    <a:cubicBezTo>
                      <a:pt x="698819" y="1180997"/>
                      <a:pt x="701321" y="1181848"/>
                      <a:pt x="703817" y="1182402"/>
                    </a:cubicBezTo>
                    <a:cubicBezTo>
                      <a:pt x="683299" y="1203123"/>
                      <a:pt x="660776" y="1221759"/>
                      <a:pt x="636326" y="1238243"/>
                    </a:cubicBezTo>
                    <a:lnTo>
                      <a:pt x="564203" y="1277422"/>
                    </a:lnTo>
                    <a:lnTo>
                      <a:pt x="550049" y="1275850"/>
                    </a:lnTo>
                    <a:cubicBezTo>
                      <a:pt x="540881" y="1274705"/>
                      <a:pt x="531708" y="1273299"/>
                      <a:pt x="522760" y="1271756"/>
                    </a:cubicBezTo>
                    <a:cubicBezTo>
                      <a:pt x="515240" y="1270580"/>
                      <a:pt x="507715" y="1269142"/>
                      <a:pt x="500469" y="1267304"/>
                    </a:cubicBezTo>
                    <a:cubicBezTo>
                      <a:pt x="475197" y="1261331"/>
                      <a:pt x="450967" y="1252973"/>
                      <a:pt x="427327" y="1242630"/>
                    </a:cubicBezTo>
                    <a:cubicBezTo>
                      <a:pt x="236320" y="1158612"/>
                      <a:pt x="100687" y="934198"/>
                      <a:pt x="38382" y="603768"/>
                    </a:cubicBezTo>
                    <a:cubicBezTo>
                      <a:pt x="14486" y="477466"/>
                      <a:pt x="1358" y="335452"/>
                      <a:pt x="57" y="179936"/>
                    </a:cubicBezTo>
                    <a:cubicBezTo>
                      <a:pt x="19" y="163765"/>
                      <a:pt x="-73" y="147726"/>
                      <a:pt x="111" y="131288"/>
                    </a:cubicBezTo>
                    <a:cubicBezTo>
                      <a:pt x="42" y="127083"/>
                      <a:pt x="-23" y="123139"/>
                      <a:pt x="79" y="118931"/>
                    </a:cubicBezTo>
                    <a:cubicBezTo>
                      <a:pt x="337" y="106961"/>
                      <a:pt x="940" y="95249"/>
                      <a:pt x="1146" y="83542"/>
                    </a:cubicBezTo>
                    <a:lnTo>
                      <a:pt x="7005" y="0"/>
                    </a:lnTo>
                    <a:close/>
                  </a:path>
                </a:pathLst>
              </a:custGeom>
              <a:solidFill>
                <a:srgbClr val="333333">
                  <a:alpha val="22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0" cap="none" spc="0" normalizeH="0" baseline="0" noProof="1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8" name="Freeform: Shape 26">
                <a:extLst>
                  <a:ext uri="{FF2B5EF4-FFF2-40B4-BE49-F238E27FC236}">
                    <a16:creationId xmlns:a16="http://schemas.microsoft.com/office/drawing/2014/main" id="{423E9B02-4FAF-4067-801A-A18A9FB0F503}"/>
                  </a:ext>
                </a:extLst>
              </p:cNvPr>
              <p:cNvSpPr/>
              <p:nvPr/>
            </p:nvSpPr>
            <p:spPr>
              <a:xfrm>
                <a:off x="3481864" y="3848834"/>
                <a:ext cx="2174177" cy="957706"/>
              </a:xfrm>
              <a:custGeom>
                <a:avLst/>
                <a:gdLst>
                  <a:gd name="connsiteX0" fmla="*/ 198768 w 2174177"/>
                  <a:gd name="connsiteY0" fmla="*/ 0 h 957706"/>
                  <a:gd name="connsiteX1" fmla="*/ 887947 w 2174177"/>
                  <a:gd name="connsiteY1" fmla="*/ 562927 h 957706"/>
                  <a:gd name="connsiteX2" fmla="*/ 1681418 w 2174177"/>
                  <a:gd name="connsiteY2" fmla="*/ 789635 h 957706"/>
                  <a:gd name="connsiteX3" fmla="*/ 1740606 w 2174177"/>
                  <a:gd name="connsiteY3" fmla="*/ 786771 h 957706"/>
                  <a:gd name="connsiteX4" fmla="*/ 2152018 w 2174177"/>
                  <a:gd name="connsiteY4" fmla="*/ 592807 h 957706"/>
                  <a:gd name="connsiteX5" fmla="*/ 2165854 w 2174177"/>
                  <a:gd name="connsiteY5" fmla="*/ 576804 h 957706"/>
                  <a:gd name="connsiteX6" fmla="*/ 2174177 w 2174177"/>
                  <a:gd name="connsiteY6" fmla="*/ 577078 h 957706"/>
                  <a:gd name="connsiteX7" fmla="*/ 2161119 w 2174177"/>
                  <a:gd name="connsiteY7" fmla="*/ 623177 h 957706"/>
                  <a:gd name="connsiteX8" fmla="*/ 1943847 w 2174177"/>
                  <a:gd name="connsiteY8" fmla="*/ 897355 h 957706"/>
                  <a:gd name="connsiteX9" fmla="*/ 1856335 w 2174177"/>
                  <a:gd name="connsiteY9" fmla="*/ 947158 h 957706"/>
                  <a:gd name="connsiteX10" fmla="*/ 1813536 w 2174177"/>
                  <a:gd name="connsiteY10" fmla="*/ 953947 h 957706"/>
                  <a:gd name="connsiteX11" fmla="*/ 751055 w 2174177"/>
                  <a:gd name="connsiteY11" fmla="*/ 671552 h 957706"/>
                  <a:gd name="connsiteX12" fmla="*/ 78795 w 2174177"/>
                  <a:gd name="connsiteY12" fmla="*/ 174856 h 957706"/>
                  <a:gd name="connsiteX13" fmla="*/ 0 w 2174177"/>
                  <a:gd name="connsiteY13" fmla="*/ 90633 h 957706"/>
                  <a:gd name="connsiteX14" fmla="*/ 37175 w 2174177"/>
                  <a:gd name="connsiteY14" fmla="*/ 71584 h 957706"/>
                  <a:gd name="connsiteX15" fmla="*/ 198768 w 2174177"/>
                  <a:gd name="connsiteY15" fmla="*/ 0 h 95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74177" h="957706">
                    <a:moveTo>
                      <a:pt x="198768" y="0"/>
                    </a:moveTo>
                    <a:cubicBezTo>
                      <a:pt x="376084" y="208141"/>
                      <a:pt x="604446" y="416280"/>
                      <a:pt x="887947" y="562927"/>
                    </a:cubicBezTo>
                    <a:cubicBezTo>
                      <a:pt x="1183281" y="715859"/>
                      <a:pt x="1456127" y="793568"/>
                      <a:pt x="1681418" y="789635"/>
                    </a:cubicBezTo>
                    <a:cubicBezTo>
                      <a:pt x="1701578" y="789284"/>
                      <a:pt x="1721223" y="788313"/>
                      <a:pt x="1740606" y="786771"/>
                    </a:cubicBezTo>
                    <a:cubicBezTo>
                      <a:pt x="1916046" y="771823"/>
                      <a:pt x="2055921" y="705235"/>
                      <a:pt x="2152018" y="592807"/>
                    </a:cubicBezTo>
                    <a:cubicBezTo>
                      <a:pt x="2156715" y="587541"/>
                      <a:pt x="2161157" y="582071"/>
                      <a:pt x="2165854" y="576804"/>
                    </a:cubicBezTo>
                    <a:cubicBezTo>
                      <a:pt x="2168628" y="576756"/>
                      <a:pt x="2171529" y="576915"/>
                      <a:pt x="2174177" y="577078"/>
                    </a:cubicBezTo>
                    <a:cubicBezTo>
                      <a:pt x="2170539" y="592484"/>
                      <a:pt x="2166146" y="607956"/>
                      <a:pt x="2161119" y="623177"/>
                    </a:cubicBezTo>
                    <a:cubicBezTo>
                      <a:pt x="2125931" y="727472"/>
                      <a:pt x="2053976" y="821252"/>
                      <a:pt x="1943847" y="897355"/>
                    </a:cubicBezTo>
                    <a:lnTo>
                      <a:pt x="1856335" y="947158"/>
                    </a:lnTo>
                    <a:lnTo>
                      <a:pt x="1813536" y="953947"/>
                    </a:lnTo>
                    <a:cubicBezTo>
                      <a:pt x="1523333" y="978689"/>
                      <a:pt x="1156052" y="880937"/>
                      <a:pt x="751055" y="671552"/>
                    </a:cubicBezTo>
                    <a:cubicBezTo>
                      <a:pt x="491157" y="537243"/>
                      <a:pt x="267720" y="361824"/>
                      <a:pt x="78795" y="174856"/>
                    </a:cubicBezTo>
                    <a:lnTo>
                      <a:pt x="0" y="90633"/>
                    </a:lnTo>
                    <a:lnTo>
                      <a:pt x="37175" y="71584"/>
                    </a:lnTo>
                    <a:cubicBezTo>
                      <a:pt x="88474" y="47001"/>
                      <a:pt x="142434" y="22924"/>
                      <a:pt x="198768" y="0"/>
                    </a:cubicBezTo>
                    <a:close/>
                  </a:path>
                </a:pathLst>
              </a:custGeom>
              <a:solidFill>
                <a:srgbClr val="333333">
                  <a:alpha val="22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0" cap="none" spc="0" normalizeH="0" baseline="0" noProof="1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29">
              <a:extLst>
                <a:ext uri="{FF2B5EF4-FFF2-40B4-BE49-F238E27FC236}">
                  <a16:creationId xmlns:a16="http://schemas.microsoft.com/office/drawing/2014/main" id="{871F7448-6F5E-4E7C-9CFA-3E08D3600C6F}"/>
                </a:ext>
              </a:extLst>
            </p:cNvPr>
            <p:cNvGrpSpPr/>
            <p:nvPr/>
          </p:nvGrpSpPr>
          <p:grpSpPr>
            <a:xfrm flipH="1">
              <a:off x="6135442" y="3335672"/>
              <a:ext cx="2176272" cy="1568924"/>
              <a:chOff x="3481864" y="3237616"/>
              <a:chExt cx="2174177" cy="1568924"/>
            </a:xfrm>
          </p:grpSpPr>
          <p:sp>
            <p:nvSpPr>
              <p:cNvPr id="83" name="Freeform: Shape 30">
                <a:extLst>
                  <a:ext uri="{FF2B5EF4-FFF2-40B4-BE49-F238E27FC236}">
                    <a16:creationId xmlns:a16="http://schemas.microsoft.com/office/drawing/2014/main" id="{DDC2DCB7-BD79-40E7-8672-8532C20C7EC1}"/>
                  </a:ext>
                </a:extLst>
              </p:cNvPr>
              <p:cNvSpPr/>
              <p:nvPr/>
            </p:nvSpPr>
            <p:spPr>
              <a:xfrm>
                <a:off x="4841821" y="3237616"/>
                <a:ext cx="703817" cy="1277422"/>
              </a:xfrm>
              <a:custGeom>
                <a:avLst/>
                <a:gdLst>
                  <a:gd name="connsiteX0" fmla="*/ 7005 w 703817"/>
                  <a:gd name="connsiteY0" fmla="*/ 0 h 1277422"/>
                  <a:gd name="connsiteX1" fmla="*/ 107968 w 703817"/>
                  <a:gd name="connsiteY1" fmla="*/ 47386 h 1277422"/>
                  <a:gd name="connsiteX2" fmla="*/ 167909 w 703817"/>
                  <a:gd name="connsiteY2" fmla="*/ 79757 h 1277422"/>
                  <a:gd name="connsiteX3" fmla="*/ 202799 w 703817"/>
                  <a:gd name="connsiteY3" fmla="*/ 493573 h 1277422"/>
                  <a:gd name="connsiteX4" fmla="*/ 541778 w 703817"/>
                  <a:gd name="connsiteY4" fmla="*/ 1112727 h 1277422"/>
                  <a:gd name="connsiteX5" fmla="*/ 613760 w 703817"/>
                  <a:gd name="connsiteY5" fmla="*/ 1152197 h 1277422"/>
                  <a:gd name="connsiteX6" fmla="*/ 696115 w 703817"/>
                  <a:gd name="connsiteY6" fmla="*/ 1180447 h 1277422"/>
                  <a:gd name="connsiteX7" fmla="*/ 703817 w 703817"/>
                  <a:gd name="connsiteY7" fmla="*/ 1182402 h 1277422"/>
                  <a:gd name="connsiteX8" fmla="*/ 636326 w 703817"/>
                  <a:gd name="connsiteY8" fmla="*/ 1238243 h 1277422"/>
                  <a:gd name="connsiteX9" fmla="*/ 564203 w 703817"/>
                  <a:gd name="connsiteY9" fmla="*/ 1277422 h 1277422"/>
                  <a:gd name="connsiteX10" fmla="*/ 550049 w 703817"/>
                  <a:gd name="connsiteY10" fmla="*/ 1275850 h 1277422"/>
                  <a:gd name="connsiteX11" fmla="*/ 522760 w 703817"/>
                  <a:gd name="connsiteY11" fmla="*/ 1271756 h 1277422"/>
                  <a:gd name="connsiteX12" fmla="*/ 500469 w 703817"/>
                  <a:gd name="connsiteY12" fmla="*/ 1267304 h 1277422"/>
                  <a:gd name="connsiteX13" fmla="*/ 427327 w 703817"/>
                  <a:gd name="connsiteY13" fmla="*/ 1242630 h 1277422"/>
                  <a:gd name="connsiteX14" fmla="*/ 38382 w 703817"/>
                  <a:gd name="connsiteY14" fmla="*/ 603768 h 1277422"/>
                  <a:gd name="connsiteX15" fmla="*/ 57 w 703817"/>
                  <a:gd name="connsiteY15" fmla="*/ 179936 h 1277422"/>
                  <a:gd name="connsiteX16" fmla="*/ 111 w 703817"/>
                  <a:gd name="connsiteY16" fmla="*/ 131288 h 1277422"/>
                  <a:gd name="connsiteX17" fmla="*/ 79 w 703817"/>
                  <a:gd name="connsiteY17" fmla="*/ 118931 h 1277422"/>
                  <a:gd name="connsiteX18" fmla="*/ 1146 w 703817"/>
                  <a:gd name="connsiteY18" fmla="*/ 83542 h 1277422"/>
                  <a:gd name="connsiteX19" fmla="*/ 7005 w 703817"/>
                  <a:gd name="connsiteY19" fmla="*/ 0 h 127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3817" h="1277422">
                    <a:moveTo>
                      <a:pt x="7005" y="0"/>
                    </a:moveTo>
                    <a:lnTo>
                      <a:pt x="107968" y="47386"/>
                    </a:lnTo>
                    <a:cubicBezTo>
                      <a:pt x="128566" y="57991"/>
                      <a:pt x="148440" y="68683"/>
                      <a:pt x="167909" y="79757"/>
                    </a:cubicBezTo>
                    <a:cubicBezTo>
                      <a:pt x="167851" y="230804"/>
                      <a:pt x="179698" y="369335"/>
                      <a:pt x="202799" y="493573"/>
                    </a:cubicBezTo>
                    <a:cubicBezTo>
                      <a:pt x="257580" y="788443"/>
                      <a:pt x="374998" y="1002858"/>
                      <a:pt x="541778" y="1112727"/>
                    </a:cubicBezTo>
                    <a:cubicBezTo>
                      <a:pt x="564738" y="1127917"/>
                      <a:pt x="588800" y="1140998"/>
                      <a:pt x="613760" y="1152197"/>
                    </a:cubicBezTo>
                    <a:cubicBezTo>
                      <a:pt x="640182" y="1163969"/>
                      <a:pt x="667701" y="1173261"/>
                      <a:pt x="696115" y="1180447"/>
                    </a:cubicBezTo>
                    <a:cubicBezTo>
                      <a:pt x="698819" y="1180997"/>
                      <a:pt x="701321" y="1181848"/>
                      <a:pt x="703817" y="1182402"/>
                    </a:cubicBezTo>
                    <a:cubicBezTo>
                      <a:pt x="683299" y="1203123"/>
                      <a:pt x="660776" y="1221759"/>
                      <a:pt x="636326" y="1238243"/>
                    </a:cubicBezTo>
                    <a:lnTo>
                      <a:pt x="564203" y="1277422"/>
                    </a:lnTo>
                    <a:lnTo>
                      <a:pt x="550049" y="1275850"/>
                    </a:lnTo>
                    <a:cubicBezTo>
                      <a:pt x="540881" y="1274705"/>
                      <a:pt x="531708" y="1273299"/>
                      <a:pt x="522760" y="1271756"/>
                    </a:cubicBezTo>
                    <a:cubicBezTo>
                      <a:pt x="515240" y="1270580"/>
                      <a:pt x="507715" y="1269142"/>
                      <a:pt x="500469" y="1267304"/>
                    </a:cubicBezTo>
                    <a:cubicBezTo>
                      <a:pt x="475197" y="1261331"/>
                      <a:pt x="450967" y="1252973"/>
                      <a:pt x="427327" y="1242630"/>
                    </a:cubicBezTo>
                    <a:cubicBezTo>
                      <a:pt x="236320" y="1158612"/>
                      <a:pt x="100687" y="934198"/>
                      <a:pt x="38382" y="603768"/>
                    </a:cubicBezTo>
                    <a:cubicBezTo>
                      <a:pt x="14486" y="477466"/>
                      <a:pt x="1358" y="335452"/>
                      <a:pt x="57" y="179936"/>
                    </a:cubicBezTo>
                    <a:cubicBezTo>
                      <a:pt x="19" y="163765"/>
                      <a:pt x="-73" y="147726"/>
                      <a:pt x="111" y="131288"/>
                    </a:cubicBezTo>
                    <a:cubicBezTo>
                      <a:pt x="42" y="127083"/>
                      <a:pt x="-23" y="123139"/>
                      <a:pt x="79" y="118931"/>
                    </a:cubicBezTo>
                    <a:cubicBezTo>
                      <a:pt x="337" y="106961"/>
                      <a:pt x="940" y="95249"/>
                      <a:pt x="1146" y="83542"/>
                    </a:cubicBezTo>
                    <a:lnTo>
                      <a:pt x="7005" y="0"/>
                    </a:lnTo>
                    <a:close/>
                  </a:path>
                </a:pathLst>
              </a:custGeom>
              <a:solidFill>
                <a:srgbClr val="333333">
                  <a:alpha val="22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0" cap="none" spc="0" normalizeH="0" baseline="0" noProof="1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5" name="Freeform: Shape 32">
                <a:extLst>
                  <a:ext uri="{FF2B5EF4-FFF2-40B4-BE49-F238E27FC236}">
                    <a16:creationId xmlns:a16="http://schemas.microsoft.com/office/drawing/2014/main" id="{45129DF4-9D21-4E75-BF52-26D32E7D80CB}"/>
                  </a:ext>
                </a:extLst>
              </p:cNvPr>
              <p:cNvSpPr/>
              <p:nvPr/>
            </p:nvSpPr>
            <p:spPr>
              <a:xfrm>
                <a:off x="3481864" y="3848834"/>
                <a:ext cx="2174177" cy="957706"/>
              </a:xfrm>
              <a:custGeom>
                <a:avLst/>
                <a:gdLst>
                  <a:gd name="connsiteX0" fmla="*/ 198768 w 2174177"/>
                  <a:gd name="connsiteY0" fmla="*/ 0 h 957706"/>
                  <a:gd name="connsiteX1" fmla="*/ 887947 w 2174177"/>
                  <a:gd name="connsiteY1" fmla="*/ 562927 h 957706"/>
                  <a:gd name="connsiteX2" fmla="*/ 1681418 w 2174177"/>
                  <a:gd name="connsiteY2" fmla="*/ 789635 h 957706"/>
                  <a:gd name="connsiteX3" fmla="*/ 1740606 w 2174177"/>
                  <a:gd name="connsiteY3" fmla="*/ 786771 h 957706"/>
                  <a:gd name="connsiteX4" fmla="*/ 2152018 w 2174177"/>
                  <a:gd name="connsiteY4" fmla="*/ 592807 h 957706"/>
                  <a:gd name="connsiteX5" fmla="*/ 2165854 w 2174177"/>
                  <a:gd name="connsiteY5" fmla="*/ 576804 h 957706"/>
                  <a:gd name="connsiteX6" fmla="*/ 2174177 w 2174177"/>
                  <a:gd name="connsiteY6" fmla="*/ 577078 h 957706"/>
                  <a:gd name="connsiteX7" fmla="*/ 2161119 w 2174177"/>
                  <a:gd name="connsiteY7" fmla="*/ 623177 h 957706"/>
                  <a:gd name="connsiteX8" fmla="*/ 1943847 w 2174177"/>
                  <a:gd name="connsiteY8" fmla="*/ 897355 h 957706"/>
                  <a:gd name="connsiteX9" fmla="*/ 1856335 w 2174177"/>
                  <a:gd name="connsiteY9" fmla="*/ 947158 h 957706"/>
                  <a:gd name="connsiteX10" fmla="*/ 1813536 w 2174177"/>
                  <a:gd name="connsiteY10" fmla="*/ 953947 h 957706"/>
                  <a:gd name="connsiteX11" fmla="*/ 751055 w 2174177"/>
                  <a:gd name="connsiteY11" fmla="*/ 671552 h 957706"/>
                  <a:gd name="connsiteX12" fmla="*/ 78795 w 2174177"/>
                  <a:gd name="connsiteY12" fmla="*/ 174856 h 957706"/>
                  <a:gd name="connsiteX13" fmla="*/ 0 w 2174177"/>
                  <a:gd name="connsiteY13" fmla="*/ 90633 h 957706"/>
                  <a:gd name="connsiteX14" fmla="*/ 37175 w 2174177"/>
                  <a:gd name="connsiteY14" fmla="*/ 71584 h 957706"/>
                  <a:gd name="connsiteX15" fmla="*/ 198768 w 2174177"/>
                  <a:gd name="connsiteY15" fmla="*/ 0 h 95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74177" h="957706">
                    <a:moveTo>
                      <a:pt x="198768" y="0"/>
                    </a:moveTo>
                    <a:cubicBezTo>
                      <a:pt x="376084" y="208141"/>
                      <a:pt x="604446" y="416280"/>
                      <a:pt x="887947" y="562927"/>
                    </a:cubicBezTo>
                    <a:cubicBezTo>
                      <a:pt x="1183281" y="715859"/>
                      <a:pt x="1456127" y="793568"/>
                      <a:pt x="1681418" y="789635"/>
                    </a:cubicBezTo>
                    <a:cubicBezTo>
                      <a:pt x="1701578" y="789284"/>
                      <a:pt x="1721223" y="788313"/>
                      <a:pt x="1740606" y="786771"/>
                    </a:cubicBezTo>
                    <a:cubicBezTo>
                      <a:pt x="1916046" y="771823"/>
                      <a:pt x="2055921" y="705235"/>
                      <a:pt x="2152018" y="592807"/>
                    </a:cubicBezTo>
                    <a:cubicBezTo>
                      <a:pt x="2156715" y="587541"/>
                      <a:pt x="2161157" y="582071"/>
                      <a:pt x="2165854" y="576804"/>
                    </a:cubicBezTo>
                    <a:cubicBezTo>
                      <a:pt x="2168628" y="576756"/>
                      <a:pt x="2171529" y="576915"/>
                      <a:pt x="2174177" y="577078"/>
                    </a:cubicBezTo>
                    <a:cubicBezTo>
                      <a:pt x="2170539" y="592484"/>
                      <a:pt x="2166146" y="607956"/>
                      <a:pt x="2161119" y="623177"/>
                    </a:cubicBezTo>
                    <a:cubicBezTo>
                      <a:pt x="2125931" y="727472"/>
                      <a:pt x="2053976" y="821252"/>
                      <a:pt x="1943847" y="897355"/>
                    </a:cubicBezTo>
                    <a:lnTo>
                      <a:pt x="1856335" y="947158"/>
                    </a:lnTo>
                    <a:lnTo>
                      <a:pt x="1813536" y="953947"/>
                    </a:lnTo>
                    <a:cubicBezTo>
                      <a:pt x="1523333" y="978689"/>
                      <a:pt x="1156052" y="880937"/>
                      <a:pt x="751055" y="671552"/>
                    </a:cubicBezTo>
                    <a:cubicBezTo>
                      <a:pt x="491157" y="537243"/>
                      <a:pt x="267720" y="361824"/>
                      <a:pt x="78795" y="174856"/>
                    </a:cubicBezTo>
                    <a:lnTo>
                      <a:pt x="0" y="90633"/>
                    </a:lnTo>
                    <a:lnTo>
                      <a:pt x="37175" y="71584"/>
                    </a:lnTo>
                    <a:cubicBezTo>
                      <a:pt x="88474" y="47001"/>
                      <a:pt x="142434" y="22924"/>
                      <a:pt x="198768" y="0"/>
                    </a:cubicBezTo>
                    <a:close/>
                  </a:path>
                </a:pathLst>
              </a:custGeom>
              <a:solidFill>
                <a:srgbClr val="333333">
                  <a:alpha val="22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0" cap="none" spc="0" normalizeH="0" baseline="0" noProof="1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82" name="Freeform: Shape 33">
              <a:extLst>
                <a:ext uri="{FF2B5EF4-FFF2-40B4-BE49-F238E27FC236}">
                  <a16:creationId xmlns:a16="http://schemas.microsoft.com/office/drawing/2014/main" id="{8669E3B5-3FBC-46FA-854A-5DBD25D87DB6}"/>
                </a:ext>
              </a:extLst>
            </p:cNvPr>
            <p:cNvSpPr/>
            <p:nvPr/>
          </p:nvSpPr>
          <p:spPr>
            <a:xfrm>
              <a:off x="5487836" y="1813528"/>
              <a:ext cx="1224891" cy="2670553"/>
            </a:xfrm>
            <a:custGeom>
              <a:avLst/>
              <a:gdLst>
                <a:gd name="connsiteX0" fmla="*/ 512747 w 997655"/>
                <a:gd name="connsiteY0" fmla="*/ 0 h 2175125"/>
                <a:gd name="connsiteX1" fmla="*/ 862176 w 997655"/>
                <a:gd name="connsiteY1" fmla="*/ 611735 h 2175125"/>
                <a:gd name="connsiteX2" fmla="*/ 874200 w 997655"/>
                <a:gd name="connsiteY2" fmla="*/ 643040 h 2175125"/>
                <a:gd name="connsiteX3" fmla="*/ 886443 w 997655"/>
                <a:gd name="connsiteY3" fmla="*/ 676156 h 2175125"/>
                <a:gd name="connsiteX4" fmla="*/ 995949 w 997655"/>
                <a:gd name="connsiteY4" fmla="*/ 1211728 h 2175125"/>
                <a:gd name="connsiteX5" fmla="*/ 997281 w 997655"/>
                <a:gd name="connsiteY5" fmla="*/ 1248255 h 2175125"/>
                <a:gd name="connsiteX6" fmla="*/ 997604 w 997655"/>
                <a:gd name="connsiteY6" fmla="*/ 1285303 h 2175125"/>
                <a:gd name="connsiteX7" fmla="*/ 997626 w 997655"/>
                <a:gd name="connsiteY7" fmla="*/ 1297184 h 2175125"/>
                <a:gd name="connsiteX8" fmla="*/ 974528 w 997655"/>
                <a:gd name="connsiteY8" fmla="*/ 1583446 h 2175125"/>
                <a:gd name="connsiteX9" fmla="*/ 966358 w 997655"/>
                <a:gd name="connsiteY9" fmla="*/ 1629805 h 2175125"/>
                <a:gd name="connsiteX10" fmla="*/ 956229 w 997655"/>
                <a:gd name="connsiteY10" fmla="*/ 1677911 h 2175125"/>
                <a:gd name="connsiteX11" fmla="*/ 841172 w 997655"/>
                <a:gd name="connsiteY11" fmla="*/ 1967188 h 2175125"/>
                <a:gd name="connsiteX12" fmla="*/ 628953 w 997655"/>
                <a:gd name="connsiteY12" fmla="*/ 2149718 h 2175125"/>
                <a:gd name="connsiteX13" fmla="*/ 567203 w 997655"/>
                <a:gd name="connsiteY13" fmla="*/ 2167913 h 2175125"/>
                <a:gd name="connsiteX14" fmla="*/ 552665 w 997655"/>
                <a:gd name="connsiteY14" fmla="*/ 2170281 h 2175125"/>
                <a:gd name="connsiteX15" fmla="*/ 534798 w 997655"/>
                <a:gd name="connsiteY15" fmla="*/ 2172809 h 2175125"/>
                <a:gd name="connsiteX16" fmla="*/ 514833 w 997655"/>
                <a:gd name="connsiteY16" fmla="*/ 2174566 h 2175125"/>
                <a:gd name="connsiteX17" fmla="*/ 499613 w 997655"/>
                <a:gd name="connsiteY17" fmla="*/ 2174933 h 2175125"/>
                <a:gd name="connsiteX18" fmla="*/ 499289 w 997655"/>
                <a:gd name="connsiteY18" fmla="*/ 2174939 h 2175125"/>
                <a:gd name="connsiteX19" fmla="*/ 491700 w 997655"/>
                <a:gd name="connsiteY19" fmla="*/ 2175072 h 2175125"/>
                <a:gd name="connsiteX20" fmla="*/ 488647 w 997655"/>
                <a:gd name="connsiteY20" fmla="*/ 2175125 h 2175125"/>
                <a:gd name="connsiteX21" fmla="*/ 484385 w 997655"/>
                <a:gd name="connsiteY21" fmla="*/ 2174897 h 2175125"/>
                <a:gd name="connsiteX22" fmla="*/ 475770 w 997655"/>
                <a:gd name="connsiteY22" fmla="*/ 2174543 h 2175125"/>
                <a:gd name="connsiteX23" fmla="*/ 474424 w 997655"/>
                <a:gd name="connsiteY23" fmla="*/ 2174366 h 2175125"/>
                <a:gd name="connsiteX24" fmla="*/ 462056 w 997655"/>
                <a:gd name="connsiteY24" fmla="*/ 2173776 h 2175125"/>
                <a:gd name="connsiteX25" fmla="*/ 448007 w 997655"/>
                <a:gd name="connsiteY25" fmla="*/ 2172309 h 2175125"/>
                <a:gd name="connsiteX26" fmla="*/ 425781 w 997655"/>
                <a:gd name="connsiteY26" fmla="*/ 2169174 h 2175125"/>
                <a:gd name="connsiteX27" fmla="*/ 407625 w 997655"/>
                <a:gd name="connsiteY27" fmla="*/ 2165764 h 2175125"/>
                <a:gd name="connsiteX28" fmla="*/ 348052 w 997655"/>
                <a:gd name="connsiteY28" fmla="*/ 2146868 h 2175125"/>
                <a:gd name="connsiteX29" fmla="*/ 31262 w 997655"/>
                <a:gd name="connsiteY29" fmla="*/ 1657607 h 2175125"/>
                <a:gd name="connsiteX30" fmla="*/ 47 w 997655"/>
                <a:gd name="connsiteY30" fmla="*/ 1333023 h 2175125"/>
                <a:gd name="connsiteX31" fmla="*/ 91 w 997655"/>
                <a:gd name="connsiteY31" fmla="*/ 1295767 h 2175125"/>
                <a:gd name="connsiteX32" fmla="*/ 65 w 997655"/>
                <a:gd name="connsiteY32" fmla="*/ 1286304 h 2175125"/>
                <a:gd name="connsiteX33" fmla="*/ 934 w 997655"/>
                <a:gd name="connsiteY33" fmla="*/ 1259202 h 2175125"/>
                <a:gd name="connsiteX34" fmla="*/ 118270 w 997655"/>
                <a:gd name="connsiteY34" fmla="*/ 670936 h 2175125"/>
                <a:gd name="connsiteX35" fmla="*/ 130703 w 997655"/>
                <a:gd name="connsiteY35" fmla="*/ 638096 h 2175125"/>
                <a:gd name="connsiteX36" fmla="*/ 143024 w 997655"/>
                <a:gd name="connsiteY36" fmla="*/ 606869 h 2175125"/>
                <a:gd name="connsiteX37" fmla="*/ 512747 w 997655"/>
                <a:gd name="connsiteY37" fmla="*/ 0 h 217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97655" h="2175125">
                  <a:moveTo>
                    <a:pt x="512747" y="0"/>
                  </a:moveTo>
                  <a:cubicBezTo>
                    <a:pt x="564986" y="65443"/>
                    <a:pt x="737701" y="295223"/>
                    <a:pt x="862176" y="611735"/>
                  </a:cubicBezTo>
                  <a:cubicBezTo>
                    <a:pt x="866248" y="622236"/>
                    <a:pt x="870313" y="632436"/>
                    <a:pt x="874200" y="643040"/>
                  </a:cubicBezTo>
                  <a:cubicBezTo>
                    <a:pt x="878279" y="653945"/>
                    <a:pt x="882546" y="665047"/>
                    <a:pt x="886443" y="676156"/>
                  </a:cubicBezTo>
                  <a:cubicBezTo>
                    <a:pt x="944248" y="837761"/>
                    <a:pt x="987550" y="1019556"/>
                    <a:pt x="995949" y="1211728"/>
                  </a:cubicBezTo>
                  <a:cubicBezTo>
                    <a:pt x="996532" y="1223902"/>
                    <a:pt x="997068" y="1236075"/>
                    <a:pt x="997281" y="1248255"/>
                  </a:cubicBezTo>
                  <a:cubicBezTo>
                    <a:pt x="997497" y="1260636"/>
                    <a:pt x="997711" y="1272917"/>
                    <a:pt x="997604" y="1285303"/>
                  </a:cubicBezTo>
                  <a:cubicBezTo>
                    <a:pt x="997487" y="1289232"/>
                    <a:pt x="997739" y="1293054"/>
                    <a:pt x="997626" y="1297184"/>
                  </a:cubicBezTo>
                  <a:cubicBezTo>
                    <a:pt x="996550" y="1399907"/>
                    <a:pt x="988735" y="1495800"/>
                    <a:pt x="974528" y="1583446"/>
                  </a:cubicBezTo>
                  <a:cubicBezTo>
                    <a:pt x="972117" y="1599096"/>
                    <a:pt x="969332" y="1614550"/>
                    <a:pt x="966358" y="1629805"/>
                  </a:cubicBezTo>
                  <a:cubicBezTo>
                    <a:pt x="963125" y="1646073"/>
                    <a:pt x="959844" y="1662241"/>
                    <a:pt x="956229" y="1677911"/>
                  </a:cubicBezTo>
                  <a:cubicBezTo>
                    <a:pt x="929804" y="1792051"/>
                    <a:pt x="891241" y="1889689"/>
                    <a:pt x="841172" y="1967188"/>
                  </a:cubicBezTo>
                  <a:cubicBezTo>
                    <a:pt x="783166" y="2056707"/>
                    <a:pt x="711154" y="2117976"/>
                    <a:pt x="628953" y="2149718"/>
                  </a:cubicBezTo>
                  <a:cubicBezTo>
                    <a:pt x="609141" y="2157515"/>
                    <a:pt x="588601" y="2163411"/>
                    <a:pt x="567203" y="2167913"/>
                  </a:cubicBezTo>
                  <a:cubicBezTo>
                    <a:pt x="562452" y="2168802"/>
                    <a:pt x="557559" y="2169592"/>
                    <a:pt x="552665" y="2170281"/>
                  </a:cubicBezTo>
                  <a:cubicBezTo>
                    <a:pt x="546758" y="2171290"/>
                    <a:pt x="540850" y="2172199"/>
                    <a:pt x="534798" y="2172809"/>
                  </a:cubicBezTo>
                  <a:cubicBezTo>
                    <a:pt x="528190" y="2173427"/>
                    <a:pt x="521628" y="2174046"/>
                    <a:pt x="514833" y="2174566"/>
                  </a:cubicBezTo>
                  <a:cubicBezTo>
                    <a:pt x="509795" y="2174957"/>
                    <a:pt x="504703" y="2174845"/>
                    <a:pt x="499613" y="2174933"/>
                  </a:cubicBezTo>
                  <a:cubicBezTo>
                    <a:pt x="499613" y="2174933"/>
                    <a:pt x="499474" y="2174936"/>
                    <a:pt x="499289" y="2174939"/>
                  </a:cubicBezTo>
                  <a:cubicBezTo>
                    <a:pt x="496744" y="2174983"/>
                    <a:pt x="494199" y="2175028"/>
                    <a:pt x="491700" y="2175072"/>
                  </a:cubicBezTo>
                  <a:cubicBezTo>
                    <a:pt x="490683" y="2175089"/>
                    <a:pt x="489664" y="2175107"/>
                    <a:pt x="488647" y="2175125"/>
                  </a:cubicBezTo>
                  <a:cubicBezTo>
                    <a:pt x="487304" y="2175047"/>
                    <a:pt x="485911" y="2174870"/>
                    <a:pt x="484385" y="2174897"/>
                  </a:cubicBezTo>
                  <a:cubicBezTo>
                    <a:pt x="481516" y="2174947"/>
                    <a:pt x="478642" y="2174695"/>
                    <a:pt x="475770" y="2174543"/>
                  </a:cubicBezTo>
                  <a:cubicBezTo>
                    <a:pt x="475258" y="2174351"/>
                    <a:pt x="474933" y="2174357"/>
                    <a:pt x="474424" y="2174366"/>
                  </a:cubicBezTo>
                  <a:cubicBezTo>
                    <a:pt x="470347" y="2174135"/>
                    <a:pt x="466133" y="2174007"/>
                    <a:pt x="462056" y="2173776"/>
                  </a:cubicBezTo>
                  <a:cubicBezTo>
                    <a:pt x="457329" y="2173456"/>
                    <a:pt x="452739" y="2172931"/>
                    <a:pt x="448007" y="2172309"/>
                  </a:cubicBezTo>
                  <a:cubicBezTo>
                    <a:pt x="440540" y="2171432"/>
                    <a:pt x="433069" y="2170355"/>
                    <a:pt x="425781" y="2169174"/>
                  </a:cubicBezTo>
                  <a:cubicBezTo>
                    <a:pt x="419656" y="2168273"/>
                    <a:pt x="413527" y="2167172"/>
                    <a:pt x="407625" y="2165764"/>
                  </a:cubicBezTo>
                  <a:cubicBezTo>
                    <a:pt x="387041" y="2161190"/>
                    <a:pt x="367306" y="2154789"/>
                    <a:pt x="348052" y="2146868"/>
                  </a:cubicBezTo>
                  <a:cubicBezTo>
                    <a:pt x="192480" y="2082524"/>
                    <a:pt x="82009" y="1910661"/>
                    <a:pt x="31262" y="1657607"/>
                  </a:cubicBezTo>
                  <a:cubicBezTo>
                    <a:pt x="11799" y="1560881"/>
                    <a:pt x="1107" y="1452122"/>
                    <a:pt x="47" y="1333023"/>
                  </a:cubicBezTo>
                  <a:cubicBezTo>
                    <a:pt x="16" y="1320639"/>
                    <a:pt x="-59" y="1308356"/>
                    <a:pt x="91" y="1295767"/>
                  </a:cubicBezTo>
                  <a:cubicBezTo>
                    <a:pt x="35" y="1292547"/>
                    <a:pt x="-18" y="1289526"/>
                    <a:pt x="65" y="1286304"/>
                  </a:cubicBezTo>
                  <a:cubicBezTo>
                    <a:pt x="275" y="1277137"/>
                    <a:pt x="766" y="1268167"/>
                    <a:pt x="934" y="1259202"/>
                  </a:cubicBezTo>
                  <a:cubicBezTo>
                    <a:pt x="6967" y="1042714"/>
                    <a:pt x="54085" y="843934"/>
                    <a:pt x="118270" y="670936"/>
                  </a:cubicBezTo>
                  <a:cubicBezTo>
                    <a:pt x="122289" y="659891"/>
                    <a:pt x="126496" y="648943"/>
                    <a:pt x="130703" y="638096"/>
                  </a:cubicBezTo>
                  <a:cubicBezTo>
                    <a:pt x="134778" y="627654"/>
                    <a:pt x="138807" y="617112"/>
                    <a:pt x="143024" y="606869"/>
                  </a:cubicBezTo>
                  <a:cubicBezTo>
                    <a:pt x="274586" y="284680"/>
                    <a:pt x="457513" y="62688"/>
                    <a:pt x="512747" y="0"/>
                  </a:cubicBezTo>
                  <a:close/>
                </a:path>
              </a:pathLst>
            </a:custGeom>
            <a:solidFill>
              <a:srgbClr val="F0E50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623199" y="3457428"/>
            <a:ext cx="190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2060"/>
                </a:solidFill>
              </a:rPr>
              <a:t>Sensibilizzare tutti i dipendenti sui temi della security e della privacy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717775" y="1844971"/>
            <a:ext cx="16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2060"/>
                </a:solidFill>
              </a:rPr>
              <a:t>Ridurre il numero di incidenti di sicurezza derivanti da errore umano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165668" y="1041444"/>
            <a:ext cx="2814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2060"/>
                </a:solidFill>
              </a:rPr>
              <a:t>Evitare i costi e il danno </a:t>
            </a:r>
            <a:r>
              <a:rPr lang="it-IT" sz="1400" dirty="0" err="1">
                <a:solidFill>
                  <a:srgbClr val="002060"/>
                </a:solidFill>
              </a:rPr>
              <a:t>reputazionale</a:t>
            </a:r>
            <a:r>
              <a:rPr lang="it-IT" sz="1400" dirty="0">
                <a:solidFill>
                  <a:srgbClr val="002060"/>
                </a:solidFill>
              </a:rPr>
              <a:t> di un potenziale incidente di sicurezza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640692" y="1844971"/>
            <a:ext cx="16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2060"/>
                </a:solidFill>
              </a:rPr>
              <a:t>Essere pienamente </a:t>
            </a:r>
            <a:r>
              <a:rPr lang="it-IT" sz="1400" dirty="0" err="1">
                <a:solidFill>
                  <a:srgbClr val="002060"/>
                </a:solidFill>
              </a:rPr>
              <a:t>compliant</a:t>
            </a:r>
            <a:r>
              <a:rPr lang="it-IT" sz="1400" dirty="0">
                <a:solidFill>
                  <a:srgbClr val="002060"/>
                </a:solidFill>
              </a:rPr>
              <a:t> ai requisiti imposti dal GDPR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510642" y="3457427"/>
            <a:ext cx="190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2060"/>
                </a:solidFill>
              </a:rPr>
              <a:t>Accompagnare l’introduzione o l’aggiornamento di policy aziendali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A521B84-F451-4019-8679-A8038EBDAC15}"/>
              </a:ext>
            </a:extLst>
          </p:cNvPr>
          <p:cNvSpPr txBox="1"/>
          <p:nvPr/>
        </p:nvSpPr>
        <p:spPr>
          <a:xfrm>
            <a:off x="263554" y="2956798"/>
            <a:ext cx="110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b="1" dirty="0">
                <a:solidFill>
                  <a:srgbClr val="BF0F7B"/>
                </a:solidFill>
              </a:rPr>
              <a:t>82</a:t>
            </a:r>
            <a:r>
              <a:rPr lang="it-IT" sz="2800" b="1" dirty="0">
                <a:solidFill>
                  <a:srgbClr val="BF0F7B"/>
                </a:solidFill>
              </a:rPr>
              <a:t>%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A521B84-F451-4019-8679-A8038EBDAC15}"/>
              </a:ext>
            </a:extLst>
          </p:cNvPr>
          <p:cNvSpPr txBox="1"/>
          <p:nvPr/>
        </p:nvSpPr>
        <p:spPr>
          <a:xfrm>
            <a:off x="7593721" y="2956797"/>
            <a:ext cx="110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b="1" dirty="0">
                <a:solidFill>
                  <a:srgbClr val="4BACC6"/>
                </a:solidFill>
              </a:rPr>
              <a:t>42</a:t>
            </a:r>
            <a:r>
              <a:rPr lang="it-IT" sz="2800" b="1" dirty="0">
                <a:solidFill>
                  <a:srgbClr val="4BACC6"/>
                </a:solidFill>
              </a:rPr>
              <a:t>%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A521B84-F451-4019-8679-A8038EBDAC15}"/>
              </a:ext>
            </a:extLst>
          </p:cNvPr>
          <p:cNvSpPr txBox="1"/>
          <p:nvPr/>
        </p:nvSpPr>
        <p:spPr>
          <a:xfrm>
            <a:off x="1166886" y="1407483"/>
            <a:ext cx="110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b="1" dirty="0">
                <a:solidFill>
                  <a:srgbClr val="FF0000"/>
                </a:solidFill>
              </a:rPr>
              <a:t>68</a:t>
            </a:r>
            <a:r>
              <a:rPr lang="it-IT" sz="28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A521B84-F451-4019-8679-A8038EBDAC15}"/>
              </a:ext>
            </a:extLst>
          </p:cNvPr>
          <p:cNvSpPr txBox="1"/>
          <p:nvPr/>
        </p:nvSpPr>
        <p:spPr>
          <a:xfrm>
            <a:off x="6714573" y="1407483"/>
            <a:ext cx="110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b="1" dirty="0">
                <a:solidFill>
                  <a:srgbClr val="92D050"/>
                </a:solidFill>
              </a:rPr>
              <a:t>68</a:t>
            </a:r>
            <a:r>
              <a:rPr lang="it-IT" sz="2800" b="1" dirty="0">
                <a:solidFill>
                  <a:srgbClr val="92D050"/>
                </a:solidFill>
              </a:rPr>
              <a:t>%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A521B84-F451-4019-8679-A8038EBDAC15}"/>
              </a:ext>
            </a:extLst>
          </p:cNvPr>
          <p:cNvSpPr txBox="1"/>
          <p:nvPr/>
        </p:nvSpPr>
        <p:spPr>
          <a:xfrm>
            <a:off x="4038363" y="498014"/>
            <a:ext cx="110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b="1" dirty="0">
                <a:solidFill>
                  <a:srgbClr val="F0E50C"/>
                </a:solidFill>
              </a:rPr>
              <a:t>60</a:t>
            </a:r>
            <a:r>
              <a:rPr lang="it-IT" sz="2800" b="1" dirty="0">
                <a:solidFill>
                  <a:srgbClr val="F0E50C"/>
                </a:solidFill>
              </a:rPr>
              <a:t>%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70" y="3620782"/>
            <a:ext cx="360000" cy="36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75" y="2916263"/>
            <a:ext cx="360000" cy="36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14" y="2219084"/>
            <a:ext cx="360000" cy="36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92" y="2916263"/>
            <a:ext cx="360000" cy="36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86" y="3620782"/>
            <a:ext cx="360000" cy="360000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EFB4F55-4783-4D40-A8CE-7E370F66F657}"/>
              </a:ext>
            </a:extLst>
          </p:cNvPr>
          <p:cNvSpPr txBox="1"/>
          <p:nvPr/>
        </p:nvSpPr>
        <p:spPr>
          <a:xfrm>
            <a:off x="37056" y="4487321"/>
            <a:ext cx="8246866" cy="2923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Campione: 166 grandi imprese</a:t>
            </a:r>
          </a:p>
        </p:txBody>
      </p:sp>
    </p:spTree>
    <p:extLst>
      <p:ext uri="{BB962C8B-B14F-4D97-AF65-F5344CB8AC3E}">
        <p14:creationId xmlns:p14="http://schemas.microsoft.com/office/powerpoint/2010/main" val="2267289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iniziative di sensibilizzazione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68" y="495128"/>
            <a:ext cx="8846063" cy="3883489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EFB4F55-4783-4D40-A8CE-7E370F66F657}"/>
              </a:ext>
            </a:extLst>
          </p:cNvPr>
          <p:cNvSpPr txBox="1"/>
          <p:nvPr/>
        </p:nvSpPr>
        <p:spPr>
          <a:xfrm rot="18864124">
            <a:off x="-106120" y="3253023"/>
            <a:ext cx="1990226" cy="5035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/>
            <a:r>
              <a:rPr lang="it-IT" sz="14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Diffusione</a:t>
            </a:r>
          </a:p>
        </p:txBody>
      </p:sp>
      <p:sp>
        <p:nvSpPr>
          <p:cNvPr id="24" name="Ovale 23"/>
          <p:cNvSpPr/>
          <p:nvPr/>
        </p:nvSpPr>
        <p:spPr>
          <a:xfrm>
            <a:off x="6678496" y="1401683"/>
            <a:ext cx="360000" cy="360000"/>
          </a:xfrm>
          <a:prstGeom prst="ellipse">
            <a:avLst/>
          </a:prstGeom>
          <a:solidFill>
            <a:srgbClr val="0CA2C0"/>
          </a:solidFill>
          <a:ln w="19050"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25" name="Ovale 24"/>
          <p:cNvSpPr/>
          <p:nvPr/>
        </p:nvSpPr>
        <p:spPr>
          <a:xfrm>
            <a:off x="1629016" y="2878671"/>
            <a:ext cx="360000" cy="360000"/>
          </a:xfrm>
          <a:prstGeom prst="ellipse">
            <a:avLst/>
          </a:prstGeom>
          <a:solidFill>
            <a:srgbClr val="BF0F7B"/>
          </a:solidFill>
          <a:ln w="19050"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266916" y="443682"/>
            <a:ext cx="1178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2E54"/>
                </a:solidFill>
              </a:rPr>
              <a:t>Formazione in aula 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7292906" y="2150476"/>
            <a:ext cx="101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2E54"/>
                </a:solidFill>
              </a:rPr>
              <a:t>Corsi online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305844" y="2437135"/>
            <a:ext cx="1090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2E54"/>
                </a:solidFill>
              </a:rPr>
              <a:t>Invio mail e newsletter 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295474" y="523704"/>
            <a:ext cx="1090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2E54"/>
                </a:solidFill>
              </a:rPr>
              <a:t>Campagne di </a:t>
            </a:r>
            <a:r>
              <a:rPr lang="it-IT" sz="1400" dirty="0" err="1">
                <a:solidFill>
                  <a:srgbClr val="002E54"/>
                </a:solidFill>
              </a:rPr>
              <a:t>phishing</a:t>
            </a:r>
            <a:r>
              <a:rPr lang="it-IT" sz="1400" dirty="0">
                <a:solidFill>
                  <a:srgbClr val="002E54"/>
                </a:solidFill>
              </a:rPr>
              <a:t> simulate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126044" y="2932872"/>
            <a:ext cx="1421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2E54"/>
                </a:solidFill>
              </a:rPr>
              <a:t>Distribuzione materiale informativo (voucher, cartellonistica, ecc.)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2075224" y="1397076"/>
            <a:ext cx="149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E54"/>
                </a:solidFill>
              </a:rPr>
              <a:t>Test di </a:t>
            </a:r>
            <a:r>
              <a:rPr lang="en-US" sz="1400" dirty="0" err="1">
                <a:solidFill>
                  <a:srgbClr val="002E54"/>
                </a:solidFill>
              </a:rPr>
              <a:t>autovalutazione</a:t>
            </a:r>
            <a:r>
              <a:rPr lang="en-US" sz="1400" dirty="0">
                <a:solidFill>
                  <a:srgbClr val="002E54"/>
                </a:solidFill>
              </a:rPr>
              <a:t> </a:t>
            </a:r>
            <a:endParaRPr lang="it-IT" sz="1400" dirty="0">
              <a:solidFill>
                <a:srgbClr val="002E54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801107" y="3733003"/>
            <a:ext cx="2040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2E54"/>
                </a:solidFill>
              </a:rPr>
              <a:t>Comunicazione </a:t>
            </a:r>
            <a:r>
              <a:rPr lang="it-IT" sz="1400" dirty="0" err="1">
                <a:solidFill>
                  <a:srgbClr val="002E54"/>
                </a:solidFill>
              </a:rPr>
              <a:t>contact-point</a:t>
            </a:r>
            <a:r>
              <a:rPr lang="it-IT" sz="1400" dirty="0">
                <a:solidFill>
                  <a:srgbClr val="002E54"/>
                </a:solidFill>
              </a:rPr>
              <a:t> per le segnalazioni 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5607AEF1-A3DE-4173-80AB-2319D7CCD8E4}"/>
              </a:ext>
            </a:extLst>
          </p:cNvPr>
          <p:cNvCxnSpPr>
            <a:cxnSpLocks/>
          </p:cNvCxnSpPr>
          <p:nvPr/>
        </p:nvCxnSpPr>
        <p:spPr>
          <a:xfrm>
            <a:off x="1806902" y="3238671"/>
            <a:ext cx="4228" cy="387213"/>
          </a:xfrm>
          <a:prstGeom prst="line">
            <a:avLst/>
          </a:prstGeom>
          <a:ln>
            <a:solidFill>
              <a:srgbClr val="BF0F7B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e 33">
            <a:extLst>
              <a:ext uri="{FF2B5EF4-FFF2-40B4-BE49-F238E27FC236}">
                <a16:creationId xmlns:a16="http://schemas.microsoft.com/office/drawing/2014/main" id="{CE5266EC-8EBA-4EEC-B858-AE799761D6B8}"/>
              </a:ext>
            </a:extLst>
          </p:cNvPr>
          <p:cNvSpPr/>
          <p:nvPr/>
        </p:nvSpPr>
        <p:spPr>
          <a:xfrm>
            <a:off x="1755016" y="3642918"/>
            <a:ext cx="108000" cy="108000"/>
          </a:xfrm>
          <a:prstGeom prst="ellipse">
            <a:avLst/>
          </a:prstGeom>
          <a:solidFill>
            <a:srgbClr val="BF0F7B"/>
          </a:solidFill>
          <a:ln>
            <a:solidFill>
              <a:srgbClr val="BF0F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5607AEF1-A3DE-4173-80AB-2319D7CCD8E4}"/>
              </a:ext>
            </a:extLst>
          </p:cNvPr>
          <p:cNvCxnSpPr>
            <a:cxnSpLocks/>
          </p:cNvCxnSpPr>
          <p:nvPr/>
        </p:nvCxnSpPr>
        <p:spPr>
          <a:xfrm>
            <a:off x="3826694" y="2377153"/>
            <a:ext cx="4228" cy="387213"/>
          </a:xfrm>
          <a:prstGeom prst="line">
            <a:avLst/>
          </a:prstGeom>
          <a:ln>
            <a:solidFill>
              <a:srgbClr val="F3921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e 35">
            <a:extLst>
              <a:ext uri="{FF2B5EF4-FFF2-40B4-BE49-F238E27FC236}">
                <a16:creationId xmlns:a16="http://schemas.microsoft.com/office/drawing/2014/main" id="{CE5266EC-8EBA-4EEC-B858-AE799761D6B8}"/>
              </a:ext>
            </a:extLst>
          </p:cNvPr>
          <p:cNvSpPr/>
          <p:nvPr/>
        </p:nvSpPr>
        <p:spPr>
          <a:xfrm>
            <a:off x="3774808" y="2781400"/>
            <a:ext cx="108000" cy="108000"/>
          </a:xfrm>
          <a:prstGeom prst="ellipse">
            <a:avLst/>
          </a:prstGeom>
          <a:solidFill>
            <a:srgbClr val="F39211"/>
          </a:solidFill>
          <a:ln>
            <a:solidFill>
              <a:srgbClr val="F3921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/>
          <p:cNvSpPr/>
          <p:nvPr/>
        </p:nvSpPr>
        <p:spPr>
          <a:xfrm>
            <a:off x="3648808" y="2031995"/>
            <a:ext cx="360000" cy="360000"/>
          </a:xfrm>
          <a:prstGeom prst="ellipse">
            <a:avLst/>
          </a:prstGeom>
          <a:solidFill>
            <a:srgbClr val="F39211"/>
          </a:solidFill>
          <a:ln w="19050"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5607AEF1-A3DE-4173-80AB-2319D7CCD8E4}"/>
              </a:ext>
            </a:extLst>
          </p:cNvPr>
          <p:cNvCxnSpPr>
            <a:cxnSpLocks/>
          </p:cNvCxnSpPr>
          <p:nvPr/>
        </p:nvCxnSpPr>
        <p:spPr>
          <a:xfrm>
            <a:off x="5846486" y="1883574"/>
            <a:ext cx="4228" cy="387213"/>
          </a:xfrm>
          <a:prstGeom prst="line">
            <a:avLst/>
          </a:prstGeom>
          <a:ln>
            <a:solidFill>
              <a:srgbClr val="8BBD2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e 38">
            <a:extLst>
              <a:ext uri="{FF2B5EF4-FFF2-40B4-BE49-F238E27FC236}">
                <a16:creationId xmlns:a16="http://schemas.microsoft.com/office/drawing/2014/main" id="{CE5266EC-8EBA-4EEC-B858-AE799761D6B8}"/>
              </a:ext>
            </a:extLst>
          </p:cNvPr>
          <p:cNvSpPr/>
          <p:nvPr/>
        </p:nvSpPr>
        <p:spPr>
          <a:xfrm>
            <a:off x="5794600" y="2285916"/>
            <a:ext cx="108000" cy="108000"/>
          </a:xfrm>
          <a:prstGeom prst="ellipse">
            <a:avLst/>
          </a:prstGeom>
          <a:solidFill>
            <a:srgbClr val="8BBD22"/>
          </a:solidFill>
          <a:ln>
            <a:solidFill>
              <a:srgbClr val="8BBD2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/>
          <p:cNvSpPr/>
          <p:nvPr/>
        </p:nvSpPr>
        <p:spPr>
          <a:xfrm>
            <a:off x="5668600" y="1543234"/>
            <a:ext cx="360000" cy="360000"/>
          </a:xfrm>
          <a:prstGeom prst="ellipse">
            <a:avLst/>
          </a:prstGeom>
          <a:solidFill>
            <a:srgbClr val="8BBD22"/>
          </a:solidFill>
          <a:ln w="19050"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5607AEF1-A3DE-4173-80AB-2319D7CCD8E4}"/>
              </a:ext>
            </a:extLst>
          </p:cNvPr>
          <p:cNvCxnSpPr>
            <a:cxnSpLocks/>
          </p:cNvCxnSpPr>
          <p:nvPr/>
        </p:nvCxnSpPr>
        <p:spPr>
          <a:xfrm>
            <a:off x="7854472" y="1643648"/>
            <a:ext cx="4228" cy="387213"/>
          </a:xfrm>
          <a:prstGeom prst="line">
            <a:avLst/>
          </a:prstGeom>
          <a:ln>
            <a:solidFill>
              <a:srgbClr val="1861AC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e 41">
            <a:extLst>
              <a:ext uri="{FF2B5EF4-FFF2-40B4-BE49-F238E27FC236}">
                <a16:creationId xmlns:a16="http://schemas.microsoft.com/office/drawing/2014/main" id="{CE5266EC-8EBA-4EEC-B858-AE799761D6B8}"/>
              </a:ext>
            </a:extLst>
          </p:cNvPr>
          <p:cNvSpPr/>
          <p:nvPr/>
        </p:nvSpPr>
        <p:spPr>
          <a:xfrm>
            <a:off x="7802586" y="2045990"/>
            <a:ext cx="108000" cy="108000"/>
          </a:xfrm>
          <a:prstGeom prst="ellipse">
            <a:avLst/>
          </a:prstGeom>
          <a:solidFill>
            <a:srgbClr val="1861AC"/>
          </a:solidFill>
          <a:ln>
            <a:solidFill>
              <a:srgbClr val="1861A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/>
          <p:cNvSpPr/>
          <p:nvPr/>
        </p:nvSpPr>
        <p:spPr>
          <a:xfrm>
            <a:off x="7676586" y="1302687"/>
            <a:ext cx="360000" cy="360000"/>
          </a:xfrm>
          <a:prstGeom prst="ellipse">
            <a:avLst/>
          </a:prstGeom>
          <a:solidFill>
            <a:srgbClr val="1861AC"/>
          </a:solidFill>
          <a:ln w="19050"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5607AEF1-A3DE-4173-80AB-2319D7CCD8E4}"/>
              </a:ext>
            </a:extLst>
          </p:cNvPr>
          <p:cNvCxnSpPr>
            <a:cxnSpLocks/>
          </p:cNvCxnSpPr>
          <p:nvPr/>
        </p:nvCxnSpPr>
        <p:spPr>
          <a:xfrm>
            <a:off x="2816798" y="2031995"/>
            <a:ext cx="4228" cy="387213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e 44">
            <a:extLst>
              <a:ext uri="{FF2B5EF4-FFF2-40B4-BE49-F238E27FC236}">
                <a16:creationId xmlns:a16="http://schemas.microsoft.com/office/drawing/2014/main" id="{CE5266EC-8EBA-4EEC-B858-AE799761D6B8}"/>
              </a:ext>
            </a:extLst>
          </p:cNvPr>
          <p:cNvSpPr/>
          <p:nvPr/>
        </p:nvSpPr>
        <p:spPr>
          <a:xfrm>
            <a:off x="2764912" y="194729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2638912" y="2385065"/>
            <a:ext cx="360000" cy="360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5607AEF1-A3DE-4173-80AB-2319D7CCD8E4}"/>
              </a:ext>
            </a:extLst>
          </p:cNvPr>
          <p:cNvCxnSpPr>
            <a:cxnSpLocks/>
          </p:cNvCxnSpPr>
          <p:nvPr/>
        </p:nvCxnSpPr>
        <p:spPr>
          <a:xfrm>
            <a:off x="6856382" y="1026324"/>
            <a:ext cx="4228" cy="387213"/>
          </a:xfrm>
          <a:prstGeom prst="line">
            <a:avLst/>
          </a:prstGeom>
          <a:ln>
            <a:solidFill>
              <a:srgbClr val="0CA2C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e 47">
            <a:extLst>
              <a:ext uri="{FF2B5EF4-FFF2-40B4-BE49-F238E27FC236}">
                <a16:creationId xmlns:a16="http://schemas.microsoft.com/office/drawing/2014/main" id="{CE5266EC-8EBA-4EEC-B858-AE799761D6B8}"/>
              </a:ext>
            </a:extLst>
          </p:cNvPr>
          <p:cNvSpPr/>
          <p:nvPr/>
        </p:nvSpPr>
        <p:spPr>
          <a:xfrm>
            <a:off x="6804496" y="941621"/>
            <a:ext cx="108000" cy="108000"/>
          </a:xfrm>
          <a:prstGeom prst="ellipse">
            <a:avLst/>
          </a:prstGeom>
          <a:solidFill>
            <a:srgbClr val="0CA2C0"/>
          </a:solidFill>
          <a:ln>
            <a:solidFill>
              <a:srgbClr val="0CA2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5607AEF1-A3DE-4173-80AB-2319D7CCD8E4}"/>
              </a:ext>
            </a:extLst>
          </p:cNvPr>
          <p:cNvCxnSpPr>
            <a:cxnSpLocks/>
          </p:cNvCxnSpPr>
          <p:nvPr/>
        </p:nvCxnSpPr>
        <p:spPr>
          <a:xfrm>
            <a:off x="4836590" y="1401683"/>
            <a:ext cx="4228" cy="387213"/>
          </a:xfrm>
          <a:prstGeom prst="line">
            <a:avLst/>
          </a:prstGeom>
          <a:ln>
            <a:solidFill>
              <a:srgbClr val="F0E50C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e 68">
            <a:extLst>
              <a:ext uri="{FF2B5EF4-FFF2-40B4-BE49-F238E27FC236}">
                <a16:creationId xmlns:a16="http://schemas.microsoft.com/office/drawing/2014/main" id="{CE5266EC-8EBA-4EEC-B858-AE799761D6B8}"/>
              </a:ext>
            </a:extLst>
          </p:cNvPr>
          <p:cNvSpPr/>
          <p:nvPr/>
        </p:nvSpPr>
        <p:spPr>
          <a:xfrm>
            <a:off x="4784704" y="1316980"/>
            <a:ext cx="108000" cy="108000"/>
          </a:xfrm>
          <a:prstGeom prst="ellipse">
            <a:avLst/>
          </a:prstGeom>
          <a:solidFill>
            <a:srgbClr val="F0E50C"/>
          </a:solidFill>
          <a:ln>
            <a:solidFill>
              <a:srgbClr val="F0E50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Ovale 69"/>
          <p:cNvSpPr/>
          <p:nvPr/>
        </p:nvSpPr>
        <p:spPr>
          <a:xfrm>
            <a:off x="4658704" y="1756285"/>
            <a:ext cx="360000" cy="360000"/>
          </a:xfrm>
          <a:prstGeom prst="ellipse">
            <a:avLst/>
          </a:prstGeom>
          <a:solidFill>
            <a:srgbClr val="F0E50C"/>
          </a:solidFill>
          <a:ln w="19050"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5963926" y="3689543"/>
            <a:ext cx="36773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E54"/>
                </a:solidFill>
              </a:rPr>
              <a:t>Altro: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002E54"/>
                </a:solidFill>
              </a:rPr>
              <a:t>Attività di </a:t>
            </a:r>
            <a:r>
              <a:rPr lang="it-IT" sz="1400" dirty="0" err="1">
                <a:solidFill>
                  <a:srgbClr val="002E54"/>
                </a:solidFill>
              </a:rPr>
              <a:t>gamification</a:t>
            </a:r>
            <a:r>
              <a:rPr lang="it-IT" sz="1400" dirty="0">
                <a:solidFill>
                  <a:srgbClr val="002E54"/>
                </a:solidFill>
              </a:rPr>
              <a:t> o a premi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002E54"/>
                </a:solidFill>
              </a:rPr>
              <a:t>Incontri informali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002E54"/>
                </a:solidFill>
              </a:rPr>
              <a:t>Piattaforme social di confronto </a:t>
            </a:r>
          </a:p>
          <a:p>
            <a:endParaRPr lang="it-IT" dirty="0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FEFB4F55-4783-4D40-A8CE-7E370F66F657}"/>
              </a:ext>
            </a:extLst>
          </p:cNvPr>
          <p:cNvSpPr txBox="1"/>
          <p:nvPr/>
        </p:nvSpPr>
        <p:spPr>
          <a:xfrm>
            <a:off x="37056" y="4487321"/>
            <a:ext cx="8246866" cy="2923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Campione: 166 grandi imprese</a:t>
            </a:r>
          </a:p>
        </p:txBody>
      </p:sp>
    </p:spTree>
    <p:extLst>
      <p:ext uri="{BB962C8B-B14F-4D97-AF65-F5344CB8AC3E}">
        <p14:creationId xmlns:p14="http://schemas.microsoft.com/office/powerpoint/2010/main" val="2756699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strategia di gestione del fattore umano</a:t>
            </a:r>
          </a:p>
        </p:txBody>
      </p:sp>
      <p:sp>
        <p:nvSpPr>
          <p:cNvPr id="50" name="Freccia a destra 61">
            <a:extLst>
              <a:ext uri="{FF2B5EF4-FFF2-40B4-BE49-F238E27FC236}">
                <a16:creationId xmlns:a16="http://schemas.microsoft.com/office/drawing/2014/main" id="{5C626934-5CD4-477E-A87C-A9404E85C3A4}"/>
              </a:ext>
            </a:extLst>
          </p:cNvPr>
          <p:cNvSpPr/>
          <p:nvPr/>
        </p:nvSpPr>
        <p:spPr bwMode="auto">
          <a:xfrm flipH="1">
            <a:off x="1459126" y="2092585"/>
            <a:ext cx="6264000" cy="436634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008" tIns="0" rIns="64008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80128" eaLnBrk="0" hangingPunct="0">
              <a:buClr>
                <a:srgbClr val="3399FF"/>
              </a:buClr>
              <a:defRPr/>
            </a:pPr>
            <a:endParaRPr lang="it-IT" sz="2240" kern="0" dirty="0">
              <a:solidFill>
                <a:srgbClr val="002E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-19799" y="1952055"/>
            <a:ext cx="1491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solidFill>
                  <a:srgbClr val="002E54"/>
                </a:solidFill>
              </a:rPr>
              <a:t>Approccio</a:t>
            </a:r>
            <a:r>
              <a:rPr lang="en-US" sz="1400" i="1" dirty="0">
                <a:solidFill>
                  <a:srgbClr val="002E54"/>
                </a:solidFill>
              </a:rPr>
              <a:t> </a:t>
            </a:r>
            <a:r>
              <a:rPr lang="en-US" sz="1400" i="1" dirty="0" err="1">
                <a:solidFill>
                  <a:srgbClr val="002E54"/>
                </a:solidFill>
              </a:rPr>
              <a:t>completamente</a:t>
            </a:r>
            <a:r>
              <a:rPr lang="en-US" sz="1400" i="1" dirty="0">
                <a:solidFill>
                  <a:srgbClr val="002E54"/>
                </a:solidFill>
              </a:rPr>
              <a:t> </a:t>
            </a:r>
            <a:r>
              <a:rPr lang="en-US" sz="1400" i="1" dirty="0" err="1">
                <a:solidFill>
                  <a:srgbClr val="002E54"/>
                </a:solidFill>
              </a:rPr>
              <a:t>esterno</a:t>
            </a:r>
            <a:endParaRPr lang="it-IT" sz="1400" i="1" dirty="0">
              <a:solidFill>
                <a:srgbClr val="002E54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7650918" y="1945922"/>
            <a:ext cx="1491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solidFill>
                  <a:srgbClr val="002E54"/>
                </a:solidFill>
              </a:rPr>
              <a:t>Approccio</a:t>
            </a:r>
            <a:endParaRPr lang="en-US" sz="1400" i="1" dirty="0">
              <a:solidFill>
                <a:srgbClr val="002E54"/>
              </a:solidFill>
            </a:endParaRPr>
          </a:p>
          <a:p>
            <a:pPr algn="ctr"/>
            <a:r>
              <a:rPr lang="en-US" sz="1400" i="1" dirty="0" err="1">
                <a:solidFill>
                  <a:srgbClr val="002E54"/>
                </a:solidFill>
              </a:rPr>
              <a:t>completamente</a:t>
            </a:r>
            <a:endParaRPr lang="en-US" sz="1400" i="1" dirty="0">
              <a:solidFill>
                <a:srgbClr val="002E54"/>
              </a:solidFill>
            </a:endParaRPr>
          </a:p>
          <a:p>
            <a:pPr algn="ctr"/>
            <a:r>
              <a:rPr lang="en-US" sz="1400" i="1" dirty="0" err="1">
                <a:solidFill>
                  <a:srgbClr val="002E54"/>
                </a:solidFill>
              </a:rPr>
              <a:t>interno</a:t>
            </a:r>
            <a:endParaRPr lang="it-IT" sz="1400" i="1" dirty="0">
              <a:solidFill>
                <a:srgbClr val="002E54"/>
              </a:solidFill>
            </a:endParaRPr>
          </a:p>
        </p:txBody>
      </p:sp>
      <p:graphicFrame>
        <p:nvGraphicFramePr>
          <p:cNvPr id="53" name="Grafico 52"/>
          <p:cNvGraphicFramePr/>
          <p:nvPr>
            <p:extLst>
              <p:ext uri="{D42A27DB-BD31-4B8C-83A1-F6EECF244321}">
                <p14:modId xmlns:p14="http://schemas.microsoft.com/office/powerpoint/2010/main" val="3322217849"/>
              </p:ext>
            </p:extLst>
          </p:nvPr>
        </p:nvGraphicFramePr>
        <p:xfrm>
          <a:off x="1264026" y="819213"/>
          <a:ext cx="7037294" cy="14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CasellaDiTesto 53"/>
          <p:cNvSpPr txBox="1"/>
          <p:nvPr/>
        </p:nvSpPr>
        <p:spPr>
          <a:xfrm>
            <a:off x="1434353" y="2522460"/>
            <a:ext cx="147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2E54"/>
                </a:solidFill>
              </a:rPr>
              <a:t>Coinvolgimento</a:t>
            </a:r>
            <a:r>
              <a:rPr lang="en-US" sz="1400" dirty="0">
                <a:solidFill>
                  <a:srgbClr val="002E54"/>
                </a:solidFill>
              </a:rPr>
              <a:t> di figure </a:t>
            </a:r>
            <a:r>
              <a:rPr lang="en-US" sz="1400" dirty="0" err="1">
                <a:solidFill>
                  <a:srgbClr val="002E54"/>
                </a:solidFill>
              </a:rPr>
              <a:t>esterne</a:t>
            </a:r>
            <a:r>
              <a:rPr lang="en-US" sz="1400" dirty="0">
                <a:solidFill>
                  <a:srgbClr val="002E54"/>
                </a:solidFill>
              </a:rPr>
              <a:t> </a:t>
            </a:r>
            <a:r>
              <a:rPr lang="en-US" sz="1400" dirty="0" err="1">
                <a:solidFill>
                  <a:srgbClr val="002E54"/>
                </a:solidFill>
              </a:rPr>
              <a:t>sia</a:t>
            </a:r>
            <a:r>
              <a:rPr lang="en-US" sz="1400" dirty="0">
                <a:solidFill>
                  <a:srgbClr val="002E54"/>
                </a:solidFill>
              </a:rPr>
              <a:t> in </a:t>
            </a:r>
            <a:r>
              <a:rPr lang="en-US" sz="1400" dirty="0" err="1">
                <a:solidFill>
                  <a:srgbClr val="002E54"/>
                </a:solidFill>
              </a:rPr>
              <a:t>fase</a:t>
            </a:r>
            <a:r>
              <a:rPr lang="en-US" sz="1400" dirty="0">
                <a:solidFill>
                  <a:srgbClr val="002E54"/>
                </a:solidFill>
              </a:rPr>
              <a:t> </a:t>
            </a:r>
            <a:r>
              <a:rPr lang="it-IT" sz="1400" dirty="0">
                <a:solidFill>
                  <a:srgbClr val="002E54"/>
                </a:solidFill>
              </a:rPr>
              <a:t>di impostazione che di svolgimento delle attività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3030715" y="2522460"/>
            <a:ext cx="147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2E54"/>
                </a:solidFill>
              </a:rPr>
              <a:t>Coinvolgimento di figure esterne nella fase di impostazione (svolgimento gestito internamente)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4627077" y="2522460"/>
            <a:ext cx="147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2E54"/>
                </a:solidFill>
              </a:rPr>
              <a:t>Coinvolgimento</a:t>
            </a:r>
            <a:r>
              <a:rPr lang="en-US" sz="1400" dirty="0">
                <a:solidFill>
                  <a:srgbClr val="002E54"/>
                </a:solidFill>
              </a:rPr>
              <a:t> </a:t>
            </a:r>
            <a:r>
              <a:rPr lang="en-US" sz="1400" dirty="0" err="1">
                <a:solidFill>
                  <a:srgbClr val="002E54"/>
                </a:solidFill>
              </a:rPr>
              <a:t>occasionale</a:t>
            </a:r>
            <a:r>
              <a:rPr lang="en-US" sz="1400" dirty="0">
                <a:solidFill>
                  <a:srgbClr val="002E54"/>
                </a:solidFill>
              </a:rPr>
              <a:t> di figure </a:t>
            </a:r>
            <a:r>
              <a:rPr lang="en-US" sz="1400" dirty="0" err="1">
                <a:solidFill>
                  <a:srgbClr val="002E54"/>
                </a:solidFill>
              </a:rPr>
              <a:t>esterne</a:t>
            </a:r>
            <a:endParaRPr lang="it-IT" sz="1400" dirty="0">
              <a:solidFill>
                <a:srgbClr val="002E54"/>
              </a:solidFill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6223439" y="2522460"/>
            <a:ext cx="147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2E54"/>
                </a:solidFill>
              </a:rPr>
              <a:t>Fasi di impostazione e di svolgimento delle attività gestite da figure interne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1801905" y="1044946"/>
            <a:ext cx="770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E54"/>
                </a:solidFill>
              </a:rPr>
              <a:t>33%</a:t>
            </a:r>
            <a:endParaRPr lang="it-IT" sz="1600" dirty="0">
              <a:solidFill>
                <a:srgbClr val="002E54"/>
              </a:solidFill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3383232" y="1421790"/>
            <a:ext cx="770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E54"/>
                </a:solidFill>
              </a:rPr>
              <a:t>15%</a:t>
            </a:r>
            <a:endParaRPr lang="it-IT" sz="1600" dirty="0">
              <a:solidFill>
                <a:srgbClr val="002E54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4979594" y="786290"/>
            <a:ext cx="770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E54"/>
                </a:solidFill>
              </a:rPr>
              <a:t>45%</a:t>
            </a:r>
            <a:endParaRPr lang="it-IT" sz="1600" dirty="0">
              <a:solidFill>
                <a:srgbClr val="002E54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6580199" y="1634015"/>
            <a:ext cx="770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E54"/>
                </a:solidFill>
              </a:rPr>
              <a:t>6%</a:t>
            </a:r>
            <a:endParaRPr lang="it-IT" sz="1600" dirty="0">
              <a:solidFill>
                <a:srgbClr val="002E54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EFB4F55-4783-4D40-A8CE-7E370F66F657}"/>
              </a:ext>
            </a:extLst>
          </p:cNvPr>
          <p:cNvSpPr txBox="1"/>
          <p:nvPr/>
        </p:nvSpPr>
        <p:spPr>
          <a:xfrm>
            <a:off x="37056" y="4487321"/>
            <a:ext cx="8246866" cy="2923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Campione: 166 grandi imprese</a:t>
            </a:r>
          </a:p>
        </p:txBody>
      </p:sp>
    </p:spTree>
    <p:extLst>
      <p:ext uri="{BB962C8B-B14F-4D97-AF65-F5344CB8AC3E}">
        <p14:creationId xmlns:p14="http://schemas.microsoft.com/office/powerpoint/2010/main" val="1980808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it-IT" dirty="0" err="1"/>
              <a:t>Winter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coming</a:t>
            </a:r>
            <a:r>
              <a:rPr lang="it-IT" dirty="0"/>
              <a:t>: </a:t>
            </a:r>
            <a:r>
              <a:rPr lang="it-IT" dirty="0" err="1"/>
              <a:t>adapt</a:t>
            </a:r>
            <a:r>
              <a:rPr lang="it-IT" dirty="0"/>
              <a:t> to </a:t>
            </a:r>
            <a:r>
              <a:rPr lang="it-IT" dirty="0" err="1"/>
              <a:t>react</a:t>
            </a:r>
            <a:r>
              <a:rPr lang="it-IT" dirty="0"/>
              <a:t>!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1130786" y="4404568"/>
            <a:ext cx="1160278" cy="193310"/>
          </a:xfrm>
        </p:spPr>
        <p:txBody>
          <a:bodyPr/>
          <a:lstStyle/>
          <a:p>
            <a:r>
              <a:rPr lang="it-IT" dirty="0"/>
              <a:t>05.02.19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#OISP19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it-IT" dirty="0"/>
              <a:t>Osservatorio Information Security &amp; Privacy</a:t>
            </a:r>
          </a:p>
        </p:txBody>
      </p:sp>
      <p:sp>
        <p:nvSpPr>
          <p:cNvPr id="6" name="Segnaposto testo 4"/>
          <p:cNvSpPr txBox="1">
            <a:spLocks/>
          </p:cNvSpPr>
          <p:nvPr/>
        </p:nvSpPr>
        <p:spPr>
          <a:xfrm>
            <a:off x="995840" y="3270969"/>
            <a:ext cx="7202487" cy="365161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2E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La gestione e il trasferimento del rischio cyber</a:t>
            </a:r>
          </a:p>
        </p:txBody>
      </p:sp>
    </p:spTree>
    <p:extLst>
      <p:ext uri="{BB962C8B-B14F-4D97-AF65-F5344CB8AC3E}">
        <p14:creationId xmlns:p14="http://schemas.microsoft.com/office/powerpoint/2010/main" val="3176366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FA521B84-F451-4019-8679-A8038EBDAC15}"/>
              </a:ext>
            </a:extLst>
          </p:cNvPr>
          <p:cNvSpPr txBox="1"/>
          <p:nvPr/>
        </p:nvSpPr>
        <p:spPr>
          <a:xfrm>
            <a:off x="3206314" y="1057944"/>
            <a:ext cx="110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b="1" dirty="0">
                <a:solidFill>
                  <a:schemeClr val="bg1"/>
                </a:solidFill>
              </a:rPr>
              <a:t>43</a:t>
            </a:r>
            <a:r>
              <a:rPr lang="it-IT" sz="28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80F5FDD-16E5-4DA5-8F49-8D0D036DF01F}"/>
              </a:ext>
            </a:extLst>
          </p:cNvPr>
          <p:cNvSpPr txBox="1"/>
          <p:nvPr/>
        </p:nvSpPr>
        <p:spPr>
          <a:xfrm>
            <a:off x="7144629" y="1057944"/>
            <a:ext cx="110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b="1" dirty="0">
                <a:solidFill>
                  <a:schemeClr val="bg1"/>
                </a:solidFill>
              </a:rPr>
              <a:t>21%</a:t>
            </a:r>
          </a:p>
        </p:txBody>
      </p:sp>
      <p:sp>
        <p:nvSpPr>
          <p:cNvPr id="61" name="CasellaDiTesto 80">
            <a:extLst>
              <a:ext uri="{FF2B5EF4-FFF2-40B4-BE49-F238E27FC236}">
                <a16:creationId xmlns:a16="http://schemas.microsoft.com/office/drawing/2014/main" id="{CC361B74-DDD9-44E4-8BF5-054B9412FE8C}"/>
              </a:ext>
            </a:extLst>
          </p:cNvPr>
          <p:cNvSpPr txBox="1"/>
          <p:nvPr/>
        </p:nvSpPr>
        <p:spPr>
          <a:xfrm>
            <a:off x="4648070" y="655093"/>
            <a:ext cx="172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dirty="0" err="1">
                <a:solidFill>
                  <a:srgbClr val="002E58"/>
                </a:solidFill>
              </a:rPr>
              <a:t>Assessment</a:t>
            </a:r>
            <a:r>
              <a:rPr lang="it-IT" sz="1200" b="1" dirty="0">
                <a:solidFill>
                  <a:srgbClr val="002E58"/>
                </a:solidFill>
              </a:rPr>
              <a:t> su tecnologie </a:t>
            </a:r>
          </a:p>
          <a:p>
            <a:r>
              <a:rPr lang="it-IT" sz="1200" b="1" dirty="0">
                <a:solidFill>
                  <a:srgbClr val="002E58"/>
                </a:solidFill>
              </a:rPr>
              <a:t>e dipendenti</a:t>
            </a:r>
          </a:p>
        </p:txBody>
      </p:sp>
      <p:sp>
        <p:nvSpPr>
          <p:cNvPr id="62" name="CasellaDiTesto 80">
            <a:extLst>
              <a:ext uri="{FF2B5EF4-FFF2-40B4-BE49-F238E27FC236}">
                <a16:creationId xmlns:a16="http://schemas.microsoft.com/office/drawing/2014/main" id="{AE7B813F-6125-4113-8CEA-ED325BCFA6D3}"/>
              </a:ext>
            </a:extLst>
          </p:cNvPr>
          <p:cNvSpPr txBox="1"/>
          <p:nvPr/>
        </p:nvSpPr>
        <p:spPr>
          <a:xfrm>
            <a:off x="7625733" y="655093"/>
            <a:ext cx="162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dirty="0">
                <a:solidFill>
                  <a:srgbClr val="002E58"/>
                </a:solidFill>
              </a:rPr>
              <a:t>Ricorso a società di audit o consulenza esterne</a:t>
            </a:r>
          </a:p>
        </p:txBody>
      </p:sp>
      <p:sp>
        <p:nvSpPr>
          <p:cNvPr id="63" name="CasellaDiTesto 80">
            <a:extLst>
              <a:ext uri="{FF2B5EF4-FFF2-40B4-BE49-F238E27FC236}">
                <a16:creationId xmlns:a16="http://schemas.microsoft.com/office/drawing/2014/main" id="{935771C1-D273-46E9-8B02-01093C09C83A}"/>
              </a:ext>
            </a:extLst>
          </p:cNvPr>
          <p:cNvSpPr txBox="1"/>
          <p:nvPr/>
        </p:nvSpPr>
        <p:spPr>
          <a:xfrm>
            <a:off x="1716517" y="2814033"/>
            <a:ext cx="160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dirty="0" err="1">
                <a:solidFill>
                  <a:srgbClr val="002E58"/>
                </a:solidFill>
              </a:rPr>
              <a:t>Assessment</a:t>
            </a:r>
            <a:r>
              <a:rPr lang="it-IT" sz="1200" b="1" dirty="0">
                <a:solidFill>
                  <a:srgbClr val="002E58"/>
                </a:solidFill>
              </a:rPr>
              <a:t> basato su standard internazionali</a:t>
            </a:r>
          </a:p>
        </p:txBody>
      </p:sp>
      <p:sp>
        <p:nvSpPr>
          <p:cNvPr id="64" name="CasellaDiTesto 80">
            <a:extLst>
              <a:ext uri="{FF2B5EF4-FFF2-40B4-BE49-F238E27FC236}">
                <a16:creationId xmlns:a16="http://schemas.microsoft.com/office/drawing/2014/main" id="{3B147E2C-AA69-42BE-A473-B5F771564F15}"/>
              </a:ext>
            </a:extLst>
          </p:cNvPr>
          <p:cNvSpPr txBox="1"/>
          <p:nvPr/>
        </p:nvSpPr>
        <p:spPr>
          <a:xfrm>
            <a:off x="4675819" y="2814033"/>
            <a:ext cx="170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dirty="0">
                <a:solidFill>
                  <a:srgbClr val="002E58"/>
                </a:solidFill>
              </a:rPr>
              <a:t>Attività periodiche di </a:t>
            </a:r>
            <a:r>
              <a:rPr lang="it-IT" sz="1200" b="1" dirty="0" err="1">
                <a:solidFill>
                  <a:srgbClr val="002E58"/>
                </a:solidFill>
              </a:rPr>
              <a:t>assessment</a:t>
            </a:r>
            <a:r>
              <a:rPr lang="it-IT" sz="1200" b="1" dirty="0">
                <a:solidFill>
                  <a:srgbClr val="002E58"/>
                </a:solidFill>
              </a:rPr>
              <a:t> dei fornitori</a:t>
            </a:r>
          </a:p>
        </p:txBody>
      </p:sp>
      <p:sp>
        <p:nvSpPr>
          <p:cNvPr id="65" name="CasellaDiTesto 80">
            <a:extLst>
              <a:ext uri="{FF2B5EF4-FFF2-40B4-BE49-F238E27FC236}">
                <a16:creationId xmlns:a16="http://schemas.microsoft.com/office/drawing/2014/main" id="{37F9E1A4-29E6-45B9-9399-818DE83C0E79}"/>
              </a:ext>
            </a:extLst>
          </p:cNvPr>
          <p:cNvSpPr txBox="1"/>
          <p:nvPr/>
        </p:nvSpPr>
        <p:spPr>
          <a:xfrm>
            <a:off x="7625732" y="2814033"/>
            <a:ext cx="162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dirty="0" err="1">
                <a:solidFill>
                  <a:srgbClr val="002E58"/>
                </a:solidFill>
              </a:rPr>
              <a:t>Assessment</a:t>
            </a:r>
            <a:r>
              <a:rPr lang="it-IT" sz="1200" b="1" dirty="0">
                <a:solidFill>
                  <a:srgbClr val="002E58"/>
                </a:solidFill>
              </a:rPr>
              <a:t> basato su </a:t>
            </a:r>
            <a:r>
              <a:rPr lang="it-IT" sz="1200" b="1" dirty="0" err="1">
                <a:solidFill>
                  <a:srgbClr val="002E58"/>
                </a:solidFill>
              </a:rPr>
              <a:t>framework</a:t>
            </a:r>
            <a:r>
              <a:rPr lang="it-IT" sz="1200" b="1" dirty="0">
                <a:solidFill>
                  <a:srgbClr val="002E58"/>
                </a:solidFill>
              </a:rPr>
              <a:t> sviluppato internamente</a:t>
            </a:r>
          </a:p>
        </p:txBody>
      </p:sp>
      <p:sp>
        <p:nvSpPr>
          <p:cNvPr id="51" name="Titolo 1">
            <a:extLst>
              <a:ext uri="{FF2B5EF4-FFF2-40B4-BE49-F238E27FC236}">
                <a16:creationId xmlns:a16="http://schemas.microsoft.com/office/drawing/2014/main" id="{42054321-1A9B-4AC6-A389-100DA449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70241"/>
            <a:ext cx="7483400" cy="539356"/>
          </a:xfrm>
        </p:spPr>
        <p:txBody>
          <a:bodyPr>
            <a:normAutofit/>
          </a:bodyPr>
          <a:lstStyle/>
          <a:p>
            <a:r>
              <a:rPr lang="it-IT" dirty="0"/>
              <a:t>La valutazione del rischio cyber</a:t>
            </a:r>
          </a:p>
        </p:txBody>
      </p:sp>
      <p:sp>
        <p:nvSpPr>
          <p:cNvPr id="38" name="CasellaDiTesto 80">
            <a:extLst>
              <a:ext uri="{FF2B5EF4-FFF2-40B4-BE49-F238E27FC236}">
                <a16:creationId xmlns:a16="http://schemas.microsoft.com/office/drawing/2014/main" id="{EAF61C78-43E9-4812-A7F3-D14CF38C24A1}"/>
              </a:ext>
            </a:extLst>
          </p:cNvPr>
          <p:cNvSpPr txBox="1"/>
          <p:nvPr/>
        </p:nvSpPr>
        <p:spPr>
          <a:xfrm>
            <a:off x="1716517" y="655093"/>
            <a:ext cx="183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dirty="0">
                <a:solidFill>
                  <a:srgbClr val="002E58"/>
                </a:solidFill>
              </a:rPr>
              <a:t>Attività di penetration test e </a:t>
            </a:r>
            <a:r>
              <a:rPr lang="it-IT" sz="1200" b="1" dirty="0" err="1">
                <a:solidFill>
                  <a:srgbClr val="002E58"/>
                </a:solidFill>
              </a:rPr>
              <a:t>vulnerability</a:t>
            </a:r>
            <a:r>
              <a:rPr lang="it-IT" sz="1200" b="1" dirty="0">
                <a:solidFill>
                  <a:srgbClr val="002E58"/>
                </a:solidFill>
              </a:rPr>
              <a:t> </a:t>
            </a:r>
            <a:r>
              <a:rPr lang="it-IT" sz="1200" b="1" dirty="0" err="1">
                <a:solidFill>
                  <a:srgbClr val="002E58"/>
                </a:solidFill>
              </a:rPr>
              <a:t>assessment</a:t>
            </a:r>
            <a:endParaRPr lang="it-IT" sz="1200" b="1" dirty="0">
              <a:solidFill>
                <a:srgbClr val="002E58"/>
              </a:solidFill>
            </a:endParaRPr>
          </a:p>
        </p:txBody>
      </p:sp>
      <p:pic>
        <p:nvPicPr>
          <p:cNvPr id="72" name="Immagine 71">
            <a:extLst>
              <a:ext uri="{FF2B5EF4-FFF2-40B4-BE49-F238E27FC236}">
                <a16:creationId xmlns:a16="http://schemas.microsoft.com/office/drawing/2014/main" id="{94DBDF62-E318-43AC-923C-5663E7CA2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504" y="3642674"/>
            <a:ext cx="720000" cy="720000"/>
          </a:xfrm>
          <a:prstGeom prst="rect">
            <a:avLst/>
          </a:prstGeom>
        </p:spPr>
      </p:pic>
      <p:pic>
        <p:nvPicPr>
          <p:cNvPr id="73" name="Immagine 72">
            <a:extLst>
              <a:ext uri="{FF2B5EF4-FFF2-40B4-BE49-F238E27FC236}">
                <a16:creationId xmlns:a16="http://schemas.microsoft.com/office/drawing/2014/main" id="{CFD1670B-68A8-42A0-B3FC-197914169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312" y="3642674"/>
            <a:ext cx="720000" cy="720000"/>
          </a:xfrm>
          <a:prstGeom prst="rect">
            <a:avLst/>
          </a:prstGeom>
        </p:spPr>
      </p:pic>
      <p:pic>
        <p:nvPicPr>
          <p:cNvPr id="74" name="Immagine 73">
            <a:extLst>
              <a:ext uri="{FF2B5EF4-FFF2-40B4-BE49-F238E27FC236}">
                <a16:creationId xmlns:a16="http://schemas.microsoft.com/office/drawing/2014/main" id="{D29386D7-F8DC-42D8-B324-FD2BD51CEA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59" y="1415292"/>
            <a:ext cx="720000" cy="720000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74548" y="747812"/>
            <a:ext cx="1620000" cy="1548000"/>
            <a:chOff x="161173" y="747812"/>
            <a:chExt cx="1620000" cy="1548000"/>
          </a:xfrm>
        </p:grpSpPr>
        <p:sp>
          <p:nvSpPr>
            <p:cNvPr id="36" name="Torta 39">
              <a:extLst>
                <a:ext uri="{FF2B5EF4-FFF2-40B4-BE49-F238E27FC236}">
                  <a16:creationId xmlns:a16="http://schemas.microsoft.com/office/drawing/2014/main" id="{F668A7BE-C087-457A-BA4E-7CA8C3ABE334}"/>
                </a:ext>
              </a:extLst>
            </p:cNvPr>
            <p:cNvSpPr/>
            <p:nvPr/>
          </p:nvSpPr>
          <p:spPr>
            <a:xfrm flipH="1">
              <a:off x="161173" y="747812"/>
              <a:ext cx="1620000" cy="1548000"/>
            </a:xfrm>
            <a:prstGeom prst="pie">
              <a:avLst>
                <a:gd name="adj1" fmla="val 20708415"/>
                <a:gd name="adj2" fmla="val 16200000"/>
              </a:avLst>
            </a:prstGeom>
            <a:solidFill>
              <a:srgbClr val="BF0F7B"/>
            </a:solidFill>
            <a:ln w="12700">
              <a:noFill/>
            </a:ln>
          </p:spPr>
          <p:txBody>
            <a:bodyPr wrap="square" lIns="91415" tIns="45707" rIns="91415" bIns="45707" rtlCol="0" anchor="ctr">
              <a:noAutofit/>
            </a:bodyPr>
            <a:lstStyle/>
            <a:p>
              <a:pPr algn="ctr"/>
              <a:r>
                <a:rPr lang="it-IT" sz="300" dirty="0">
                  <a:solidFill>
                    <a:srgbClr val="000003"/>
                  </a:solidFill>
                  <a:latin typeface="Trebuchet MS"/>
                </a:rPr>
                <a:t>z</a:t>
              </a:r>
            </a:p>
          </p:txBody>
        </p: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CB052EE3-1AE9-434E-9A8E-90A8965D6479}"/>
                </a:ext>
              </a:extLst>
            </p:cNvPr>
            <p:cNvSpPr/>
            <p:nvPr/>
          </p:nvSpPr>
          <p:spPr>
            <a:xfrm>
              <a:off x="330169" y="871888"/>
              <a:ext cx="1271318" cy="1280759"/>
            </a:xfrm>
            <a:prstGeom prst="ellipse">
              <a:avLst/>
            </a:prstGeom>
            <a:solidFill>
              <a:srgbClr val="FBC9E8"/>
            </a:solidFill>
            <a:ln w="57150">
              <a:solidFill>
                <a:srgbClr val="BF0F7B"/>
              </a:solidFill>
            </a:ln>
          </p:spPr>
          <p:txBody>
            <a:bodyPr wrap="square" lIns="91415" tIns="45707" rIns="91415" bIns="45707" rtlCol="0" anchor="ctr">
              <a:noAutofit/>
            </a:bodyPr>
            <a:lstStyle/>
            <a:p>
              <a:pPr algn="ctr"/>
              <a:r>
                <a:rPr lang="it-IT" sz="2000" dirty="0">
                  <a:solidFill>
                    <a:srgbClr val="002E54"/>
                  </a:solidFill>
                  <a:latin typeface="Trebuchet MS"/>
                </a:rPr>
                <a:t>77%</a:t>
              </a:r>
            </a:p>
          </p:txBody>
        </p: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D71340AB-5DA8-46B2-A4E3-064D23D3DC73}"/>
              </a:ext>
            </a:extLst>
          </p:cNvPr>
          <p:cNvGrpSpPr/>
          <p:nvPr/>
        </p:nvGrpSpPr>
        <p:grpSpPr>
          <a:xfrm>
            <a:off x="3028041" y="747812"/>
            <a:ext cx="1620000" cy="1548000"/>
            <a:chOff x="1920659" y="2289272"/>
            <a:chExt cx="760812" cy="721639"/>
          </a:xfrm>
        </p:grpSpPr>
        <p:sp>
          <p:nvSpPr>
            <p:cNvPr id="40" name="Torta 39">
              <a:extLst>
                <a:ext uri="{FF2B5EF4-FFF2-40B4-BE49-F238E27FC236}">
                  <a16:creationId xmlns:a16="http://schemas.microsoft.com/office/drawing/2014/main" id="{C5B9F918-C12B-43C2-99C1-EA3CEDD0D189}"/>
                </a:ext>
              </a:extLst>
            </p:cNvPr>
            <p:cNvSpPr/>
            <p:nvPr/>
          </p:nvSpPr>
          <p:spPr>
            <a:xfrm flipH="1">
              <a:off x="1920659" y="2289272"/>
              <a:ext cx="760812" cy="721639"/>
            </a:xfrm>
            <a:prstGeom prst="pie">
              <a:avLst>
                <a:gd name="adj1" fmla="val 6253096"/>
                <a:gd name="adj2" fmla="val 16200000"/>
              </a:avLst>
            </a:prstGeom>
            <a:solidFill>
              <a:srgbClr val="F39211"/>
            </a:solidFill>
            <a:ln w="12700">
              <a:solidFill>
                <a:srgbClr val="F39211"/>
              </a:solidFill>
            </a:ln>
          </p:spPr>
          <p:txBody>
            <a:bodyPr wrap="square" lIns="91415" tIns="45707" rIns="91415" bIns="45707" rtlCol="0" anchor="ctr">
              <a:noAutofit/>
            </a:bodyPr>
            <a:lstStyle/>
            <a:p>
              <a:pPr algn="ctr"/>
              <a:r>
                <a:rPr lang="it-IT" sz="300" dirty="0">
                  <a:solidFill>
                    <a:srgbClr val="000003"/>
                  </a:solidFill>
                  <a:latin typeface="Trebuchet MS"/>
                </a:rPr>
                <a:t>z</a:t>
              </a:r>
            </a:p>
          </p:txBody>
        </p:sp>
        <p:sp>
          <p:nvSpPr>
            <p:cNvPr id="46" name="Ovale 45">
              <a:extLst>
                <a:ext uri="{FF2B5EF4-FFF2-40B4-BE49-F238E27FC236}">
                  <a16:creationId xmlns:a16="http://schemas.microsoft.com/office/drawing/2014/main" id="{CDEDCD36-5723-4641-B815-C98F4C72C66A}"/>
                </a:ext>
              </a:extLst>
            </p:cNvPr>
            <p:cNvSpPr/>
            <p:nvPr/>
          </p:nvSpPr>
          <p:spPr>
            <a:xfrm>
              <a:off x="2002536" y="2351562"/>
              <a:ext cx="597058" cy="597058"/>
            </a:xfrm>
            <a:prstGeom prst="ellipse">
              <a:avLst/>
            </a:prstGeom>
            <a:solidFill>
              <a:srgbClr val="FDE9CF"/>
            </a:solidFill>
            <a:ln w="57150">
              <a:solidFill>
                <a:srgbClr val="F39211"/>
              </a:solidFill>
            </a:ln>
          </p:spPr>
          <p:txBody>
            <a:bodyPr wrap="square" lIns="91415" tIns="45707" rIns="91415" bIns="45707" rtlCol="0" anchor="ctr">
              <a:noAutofit/>
            </a:bodyPr>
            <a:lstStyle/>
            <a:p>
              <a:pPr algn="ctr"/>
              <a:r>
                <a:rPr lang="it-IT" sz="2000" dirty="0">
                  <a:solidFill>
                    <a:srgbClr val="002E54"/>
                  </a:solidFill>
                  <a:latin typeface="Trebuchet MS"/>
                </a:rPr>
                <a:t>46%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802B12CC-7134-4653-8C19-B681F916C290}"/>
              </a:ext>
            </a:extLst>
          </p:cNvPr>
          <p:cNvGrpSpPr/>
          <p:nvPr/>
        </p:nvGrpSpPr>
        <p:grpSpPr>
          <a:xfrm>
            <a:off x="4873504" y="1415292"/>
            <a:ext cx="720000" cy="720000"/>
            <a:chOff x="2105009" y="3062232"/>
            <a:chExt cx="1076248" cy="800562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853ACAAC-CF99-4982-915B-DE8DEE893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05009" y="3062232"/>
              <a:ext cx="669186" cy="669186"/>
            </a:xfrm>
            <a:prstGeom prst="rect">
              <a:avLst/>
            </a:prstGeom>
          </p:spPr>
        </p:pic>
        <p:pic>
          <p:nvPicPr>
            <p:cNvPr id="42" name="Immagine 41">
              <a:extLst>
                <a:ext uri="{FF2B5EF4-FFF2-40B4-BE49-F238E27FC236}">
                  <a16:creationId xmlns:a16="http://schemas.microsoft.com/office/drawing/2014/main" id="{3477F96D-6836-472D-8773-EFACC9CCE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7576" y="3340023"/>
              <a:ext cx="723681" cy="522771"/>
            </a:xfrm>
            <a:prstGeom prst="rect">
              <a:avLst/>
            </a:prstGeom>
          </p:spPr>
        </p:pic>
      </p:grp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2D29C0FA-9840-4669-B688-2F91465A84F5}"/>
              </a:ext>
            </a:extLst>
          </p:cNvPr>
          <p:cNvGrpSpPr/>
          <p:nvPr/>
        </p:nvGrpSpPr>
        <p:grpSpPr>
          <a:xfrm>
            <a:off x="5981535" y="747812"/>
            <a:ext cx="1620000" cy="1548000"/>
            <a:chOff x="2746625" y="1747935"/>
            <a:chExt cx="760812" cy="721639"/>
          </a:xfrm>
        </p:grpSpPr>
        <p:sp>
          <p:nvSpPr>
            <p:cNvPr id="59" name="Torta 39">
              <a:extLst>
                <a:ext uri="{FF2B5EF4-FFF2-40B4-BE49-F238E27FC236}">
                  <a16:creationId xmlns:a16="http://schemas.microsoft.com/office/drawing/2014/main" id="{0FBB8B07-A49E-4254-AC6C-D66D42D12437}"/>
                </a:ext>
              </a:extLst>
            </p:cNvPr>
            <p:cNvSpPr/>
            <p:nvPr/>
          </p:nvSpPr>
          <p:spPr>
            <a:xfrm flipH="1">
              <a:off x="2746625" y="1747935"/>
              <a:ext cx="760812" cy="721639"/>
            </a:xfrm>
            <a:prstGeom prst="pie">
              <a:avLst>
                <a:gd name="adj1" fmla="val 7060321"/>
                <a:gd name="adj2" fmla="val 16200000"/>
              </a:avLst>
            </a:prstGeom>
            <a:solidFill>
              <a:srgbClr val="F0E50C"/>
            </a:solidFill>
            <a:ln w="12700">
              <a:solidFill>
                <a:srgbClr val="F0E50C"/>
              </a:solidFill>
            </a:ln>
          </p:spPr>
          <p:txBody>
            <a:bodyPr wrap="square" lIns="91415" tIns="45707" rIns="91415" bIns="45707" rtlCol="0" anchor="ctr">
              <a:noAutofit/>
            </a:bodyPr>
            <a:lstStyle/>
            <a:p>
              <a:pPr algn="ctr"/>
              <a:r>
                <a:rPr lang="it-IT" sz="300" dirty="0">
                  <a:solidFill>
                    <a:srgbClr val="000003"/>
                  </a:solidFill>
                  <a:latin typeface="Trebuchet MS"/>
                </a:rPr>
                <a:t>z</a:t>
              </a:r>
            </a:p>
          </p:txBody>
        </p:sp>
        <p:sp>
          <p:nvSpPr>
            <p:cNvPr id="60" name="Ovale 59">
              <a:extLst>
                <a:ext uri="{FF2B5EF4-FFF2-40B4-BE49-F238E27FC236}">
                  <a16:creationId xmlns:a16="http://schemas.microsoft.com/office/drawing/2014/main" id="{C8A5553D-91AE-4178-A47C-3ED1D0C70AE0}"/>
                </a:ext>
              </a:extLst>
            </p:cNvPr>
            <p:cNvSpPr/>
            <p:nvPr/>
          </p:nvSpPr>
          <p:spPr>
            <a:xfrm>
              <a:off x="2828502" y="1810225"/>
              <a:ext cx="597058" cy="597058"/>
            </a:xfrm>
            <a:prstGeom prst="ellipse">
              <a:avLst/>
            </a:prstGeom>
            <a:solidFill>
              <a:srgbClr val="FCFACE"/>
            </a:solidFill>
            <a:ln w="57150">
              <a:solidFill>
                <a:srgbClr val="F0E50C"/>
              </a:solidFill>
            </a:ln>
          </p:spPr>
          <p:txBody>
            <a:bodyPr wrap="square" lIns="91415" tIns="45707" rIns="91415" bIns="45707" rtlCol="0" anchor="ctr">
              <a:noAutofit/>
            </a:bodyPr>
            <a:lstStyle/>
            <a:p>
              <a:pPr algn="ctr"/>
              <a:r>
                <a:rPr lang="it-IT" sz="2000" dirty="0">
                  <a:solidFill>
                    <a:srgbClr val="002E54"/>
                  </a:solidFill>
                  <a:latin typeface="Trebuchet MS"/>
                </a:rPr>
                <a:t>41%</a:t>
              </a:r>
            </a:p>
          </p:txBody>
        </p: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0B46904C-4D23-477B-B9E7-C46517EF7425}"/>
              </a:ext>
            </a:extLst>
          </p:cNvPr>
          <p:cNvGrpSpPr/>
          <p:nvPr/>
        </p:nvGrpSpPr>
        <p:grpSpPr>
          <a:xfrm>
            <a:off x="84172" y="2960303"/>
            <a:ext cx="1620000" cy="1548000"/>
            <a:chOff x="3314922" y="1582508"/>
            <a:chExt cx="760812" cy="721639"/>
          </a:xfrm>
        </p:grpSpPr>
        <p:sp>
          <p:nvSpPr>
            <p:cNvPr id="67" name="Torta 39">
              <a:extLst>
                <a:ext uri="{FF2B5EF4-FFF2-40B4-BE49-F238E27FC236}">
                  <a16:creationId xmlns:a16="http://schemas.microsoft.com/office/drawing/2014/main" id="{DD4B8A8F-CFEC-4BEF-AF18-910D6796EB2A}"/>
                </a:ext>
              </a:extLst>
            </p:cNvPr>
            <p:cNvSpPr/>
            <p:nvPr/>
          </p:nvSpPr>
          <p:spPr>
            <a:xfrm flipH="1">
              <a:off x="3314922" y="1582508"/>
              <a:ext cx="760812" cy="721639"/>
            </a:xfrm>
            <a:prstGeom prst="pie">
              <a:avLst>
                <a:gd name="adj1" fmla="val 7300492"/>
                <a:gd name="adj2" fmla="val 16200000"/>
              </a:avLst>
            </a:prstGeom>
            <a:solidFill>
              <a:srgbClr val="8BBD22"/>
            </a:solidFill>
            <a:ln w="12700">
              <a:solidFill>
                <a:srgbClr val="8BBD22"/>
              </a:solidFill>
            </a:ln>
          </p:spPr>
          <p:txBody>
            <a:bodyPr wrap="square" lIns="91415" tIns="45707" rIns="91415" bIns="45707" rtlCol="0" anchor="ctr">
              <a:noAutofit/>
            </a:bodyPr>
            <a:lstStyle/>
            <a:p>
              <a:pPr algn="ctr"/>
              <a:r>
                <a:rPr lang="it-IT" sz="300" dirty="0">
                  <a:solidFill>
                    <a:srgbClr val="000003"/>
                  </a:solidFill>
                  <a:latin typeface="Trebuchet MS"/>
                </a:rPr>
                <a:t>z</a:t>
              </a:r>
            </a:p>
          </p:txBody>
        </p:sp>
        <p:sp>
          <p:nvSpPr>
            <p:cNvPr id="68" name="Ovale 67">
              <a:extLst>
                <a:ext uri="{FF2B5EF4-FFF2-40B4-BE49-F238E27FC236}">
                  <a16:creationId xmlns:a16="http://schemas.microsoft.com/office/drawing/2014/main" id="{EEADBB71-02E1-4F87-8BB4-96D14AE869A1}"/>
                </a:ext>
              </a:extLst>
            </p:cNvPr>
            <p:cNvSpPr/>
            <p:nvPr/>
          </p:nvSpPr>
          <p:spPr>
            <a:xfrm>
              <a:off x="3396799" y="1644798"/>
              <a:ext cx="597058" cy="597058"/>
            </a:xfrm>
            <a:prstGeom prst="ellipse">
              <a:avLst/>
            </a:prstGeom>
            <a:solidFill>
              <a:srgbClr val="E8F2D3"/>
            </a:solidFill>
            <a:ln w="57150">
              <a:solidFill>
                <a:srgbClr val="8BBD22"/>
              </a:solidFill>
            </a:ln>
          </p:spPr>
          <p:txBody>
            <a:bodyPr wrap="square" lIns="91415" tIns="45707" rIns="91415" bIns="45707" rtlCol="0" anchor="ctr">
              <a:noAutofit/>
            </a:bodyPr>
            <a:lstStyle/>
            <a:p>
              <a:pPr algn="ctr"/>
              <a:r>
                <a:rPr lang="it-IT" sz="2000" dirty="0">
                  <a:solidFill>
                    <a:srgbClr val="002E54"/>
                  </a:solidFill>
                  <a:latin typeface="Trebuchet MS"/>
                </a:rPr>
                <a:t>39%</a:t>
              </a:r>
            </a:p>
          </p:txBody>
        </p:sp>
      </p:grp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A194150B-185A-4F95-8974-023983266ECF}"/>
              </a:ext>
            </a:extLst>
          </p:cNvPr>
          <p:cNvGrpSpPr/>
          <p:nvPr/>
        </p:nvGrpSpPr>
        <p:grpSpPr>
          <a:xfrm>
            <a:off x="3031718" y="2960303"/>
            <a:ext cx="1620000" cy="1548000"/>
            <a:chOff x="2685688" y="1940522"/>
            <a:chExt cx="760812" cy="721639"/>
          </a:xfrm>
        </p:grpSpPr>
        <p:sp>
          <p:nvSpPr>
            <p:cNvPr id="70" name="Torta 39">
              <a:extLst>
                <a:ext uri="{FF2B5EF4-FFF2-40B4-BE49-F238E27FC236}">
                  <a16:creationId xmlns:a16="http://schemas.microsoft.com/office/drawing/2014/main" id="{1B791F74-FEB0-439D-A223-9E3B4ECF00B8}"/>
                </a:ext>
              </a:extLst>
            </p:cNvPr>
            <p:cNvSpPr/>
            <p:nvPr/>
          </p:nvSpPr>
          <p:spPr>
            <a:xfrm flipH="1">
              <a:off x="2685688" y="1940522"/>
              <a:ext cx="760812" cy="721639"/>
            </a:xfrm>
            <a:prstGeom prst="pie">
              <a:avLst>
                <a:gd name="adj1" fmla="val 10452623"/>
                <a:gd name="adj2" fmla="val 16200000"/>
              </a:avLst>
            </a:prstGeom>
            <a:solidFill>
              <a:srgbClr val="3BAE42"/>
            </a:solidFill>
            <a:ln w="12700">
              <a:solidFill>
                <a:srgbClr val="3BAE42"/>
              </a:solidFill>
            </a:ln>
          </p:spPr>
          <p:txBody>
            <a:bodyPr wrap="square" lIns="91415" tIns="45707" rIns="91415" bIns="45707" rtlCol="0" anchor="ctr">
              <a:noAutofit/>
            </a:bodyPr>
            <a:lstStyle/>
            <a:p>
              <a:pPr algn="ctr"/>
              <a:r>
                <a:rPr lang="it-IT" sz="300" dirty="0">
                  <a:solidFill>
                    <a:srgbClr val="000003"/>
                  </a:solidFill>
                  <a:latin typeface="Trebuchet MS"/>
                </a:rPr>
                <a:t>z</a:t>
              </a:r>
            </a:p>
          </p:txBody>
        </p:sp>
        <p:sp>
          <p:nvSpPr>
            <p:cNvPr id="71" name="Ovale 70">
              <a:extLst>
                <a:ext uri="{FF2B5EF4-FFF2-40B4-BE49-F238E27FC236}">
                  <a16:creationId xmlns:a16="http://schemas.microsoft.com/office/drawing/2014/main" id="{250CBAE1-7945-4BFC-8E15-3009C1422A14}"/>
                </a:ext>
              </a:extLst>
            </p:cNvPr>
            <p:cNvSpPr/>
            <p:nvPr/>
          </p:nvSpPr>
          <p:spPr>
            <a:xfrm>
              <a:off x="2767565" y="2002812"/>
              <a:ext cx="597058" cy="597058"/>
            </a:xfrm>
            <a:prstGeom prst="ellipse">
              <a:avLst/>
            </a:prstGeom>
            <a:solidFill>
              <a:srgbClr val="D5EED7"/>
            </a:solidFill>
            <a:ln w="57150">
              <a:solidFill>
                <a:srgbClr val="3BAE42"/>
              </a:solidFill>
            </a:ln>
          </p:spPr>
          <p:txBody>
            <a:bodyPr wrap="square" lIns="91415" tIns="45707" rIns="91415" bIns="45707" rtlCol="0" anchor="ctr">
              <a:noAutofit/>
            </a:bodyPr>
            <a:lstStyle/>
            <a:p>
              <a:pPr algn="ctr"/>
              <a:r>
                <a:rPr lang="it-IT" sz="2000" dirty="0">
                  <a:solidFill>
                    <a:srgbClr val="002E54"/>
                  </a:solidFill>
                  <a:latin typeface="Trebuchet MS"/>
                </a:rPr>
                <a:t>27%</a:t>
              </a:r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9E44D404-9F04-4226-9312-08DA606CBC2D}"/>
              </a:ext>
            </a:extLst>
          </p:cNvPr>
          <p:cNvGrpSpPr/>
          <p:nvPr/>
        </p:nvGrpSpPr>
        <p:grpSpPr>
          <a:xfrm>
            <a:off x="5979265" y="2960303"/>
            <a:ext cx="1620000" cy="1548000"/>
            <a:chOff x="5806925" y="3045806"/>
            <a:chExt cx="760812" cy="721639"/>
          </a:xfrm>
        </p:grpSpPr>
        <p:sp>
          <p:nvSpPr>
            <p:cNvPr id="82" name="Torta 39">
              <a:extLst>
                <a:ext uri="{FF2B5EF4-FFF2-40B4-BE49-F238E27FC236}">
                  <a16:creationId xmlns:a16="http://schemas.microsoft.com/office/drawing/2014/main" id="{93508FE0-F9D3-4526-B389-A191F1114F41}"/>
                </a:ext>
              </a:extLst>
            </p:cNvPr>
            <p:cNvSpPr/>
            <p:nvPr/>
          </p:nvSpPr>
          <p:spPr>
            <a:xfrm flipH="1">
              <a:off x="5806925" y="3045806"/>
              <a:ext cx="760812" cy="721639"/>
            </a:xfrm>
            <a:prstGeom prst="pie">
              <a:avLst>
                <a:gd name="adj1" fmla="val 10803623"/>
                <a:gd name="adj2" fmla="val 16200000"/>
              </a:avLst>
            </a:prstGeom>
            <a:solidFill>
              <a:srgbClr val="0CA2C0"/>
            </a:solidFill>
            <a:ln w="12700">
              <a:solidFill>
                <a:srgbClr val="0CA2C0"/>
              </a:solidFill>
            </a:ln>
          </p:spPr>
          <p:txBody>
            <a:bodyPr wrap="square" lIns="91415" tIns="45707" rIns="91415" bIns="45707" rtlCol="0" anchor="ctr">
              <a:noAutofit/>
            </a:bodyPr>
            <a:lstStyle/>
            <a:p>
              <a:pPr algn="ctr"/>
              <a:r>
                <a:rPr lang="it-IT" sz="300" dirty="0">
                  <a:solidFill>
                    <a:srgbClr val="000003"/>
                  </a:solidFill>
                  <a:latin typeface="Trebuchet MS"/>
                </a:rPr>
                <a:t>z</a:t>
              </a:r>
            </a:p>
          </p:txBody>
        </p:sp>
        <p:sp>
          <p:nvSpPr>
            <p:cNvPr id="83" name="Ovale 82">
              <a:extLst>
                <a:ext uri="{FF2B5EF4-FFF2-40B4-BE49-F238E27FC236}">
                  <a16:creationId xmlns:a16="http://schemas.microsoft.com/office/drawing/2014/main" id="{E6620AF5-4409-4D79-B962-383BDDCABC80}"/>
                </a:ext>
              </a:extLst>
            </p:cNvPr>
            <p:cNvSpPr/>
            <p:nvPr/>
          </p:nvSpPr>
          <p:spPr>
            <a:xfrm>
              <a:off x="5888802" y="3108096"/>
              <a:ext cx="597058" cy="597058"/>
            </a:xfrm>
            <a:prstGeom prst="ellipse">
              <a:avLst/>
            </a:prstGeom>
            <a:solidFill>
              <a:srgbClr val="CEECF2"/>
            </a:solidFill>
            <a:ln w="57150">
              <a:solidFill>
                <a:srgbClr val="0CA2C0"/>
              </a:solidFill>
            </a:ln>
          </p:spPr>
          <p:txBody>
            <a:bodyPr wrap="square" lIns="91415" tIns="45707" rIns="91415" bIns="45707" rtlCol="0" anchor="ctr">
              <a:noAutofit/>
            </a:bodyPr>
            <a:lstStyle/>
            <a:p>
              <a:pPr algn="ctr"/>
              <a:r>
                <a:rPr lang="it-IT" sz="2000" dirty="0">
                  <a:solidFill>
                    <a:srgbClr val="002E54"/>
                  </a:solidFill>
                  <a:latin typeface="Trebuchet MS"/>
                </a:rPr>
                <a:t>27%</a:t>
              </a:r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F8B5465C-34F8-474C-BD1F-BD7B38320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1312" y="1415292"/>
            <a:ext cx="720000" cy="72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049DFBE-2CBE-4EE0-8F78-B62FE488DA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7495" y="3642674"/>
            <a:ext cx="720000" cy="720000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FEFB4F55-4783-4D40-A8CE-7E370F66F657}"/>
              </a:ext>
            </a:extLst>
          </p:cNvPr>
          <p:cNvSpPr txBox="1"/>
          <p:nvPr/>
        </p:nvSpPr>
        <p:spPr>
          <a:xfrm>
            <a:off x="37056" y="4487321"/>
            <a:ext cx="8246866" cy="2923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Campione: 166 grandi imprese</a:t>
            </a:r>
          </a:p>
        </p:txBody>
      </p:sp>
    </p:spTree>
    <p:extLst>
      <p:ext uri="{BB962C8B-B14F-4D97-AF65-F5344CB8AC3E}">
        <p14:creationId xmlns:p14="http://schemas.microsoft.com/office/powerpoint/2010/main" val="324367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1">
            <a:extLst>
              <a:ext uri="{FF2B5EF4-FFF2-40B4-BE49-F238E27FC236}">
                <a16:creationId xmlns:a16="http://schemas.microsoft.com/office/drawing/2014/main" id="{42054321-1A9B-4AC6-A389-100DA449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70241"/>
            <a:ext cx="7483400" cy="539356"/>
          </a:xfrm>
        </p:spPr>
        <p:txBody>
          <a:bodyPr>
            <a:normAutofit/>
          </a:bodyPr>
          <a:lstStyle/>
          <a:p>
            <a:r>
              <a:rPr lang="it-IT" sz="2400" dirty="0"/>
              <a:t>Le polizze per trasferire il rischio cyber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D8B44A0D-719C-4BC0-B9A6-3C2AE1F5CDB2}"/>
              </a:ext>
            </a:extLst>
          </p:cNvPr>
          <p:cNvSpPr txBox="1"/>
          <p:nvPr/>
        </p:nvSpPr>
        <p:spPr>
          <a:xfrm>
            <a:off x="4898738" y="1761293"/>
            <a:ext cx="101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+5%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16FAD210-5F30-4072-9176-CB9C5986D587}"/>
              </a:ext>
            </a:extLst>
          </p:cNvPr>
          <p:cNvGrpSpPr/>
          <p:nvPr/>
        </p:nvGrpSpPr>
        <p:grpSpPr>
          <a:xfrm>
            <a:off x="863829" y="609597"/>
            <a:ext cx="4633949" cy="4153874"/>
            <a:chOff x="-61949" y="471522"/>
            <a:chExt cx="4633949" cy="4153874"/>
          </a:xfrm>
        </p:grpSpPr>
        <p:graphicFrame>
          <p:nvGraphicFramePr>
            <p:cNvPr id="35" name="Grafico 34">
              <a:extLst>
                <a:ext uri="{FF2B5EF4-FFF2-40B4-BE49-F238E27FC236}">
                  <a16:creationId xmlns:a16="http://schemas.microsoft.com/office/drawing/2014/main" id="{9F86BF6B-B930-4E12-93E3-918174E6872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49029193"/>
                </p:ext>
              </p:extLst>
            </p:nvPr>
          </p:nvGraphicFramePr>
          <p:xfrm>
            <a:off x="-61949" y="471522"/>
            <a:ext cx="4633949" cy="41538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F4553F1C-D3AB-44E8-98A2-9AC8F989E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2959" y="1790537"/>
              <a:ext cx="1481248" cy="1481248"/>
            </a:xfrm>
            <a:prstGeom prst="rect">
              <a:avLst/>
            </a:prstGeom>
          </p:spPr>
        </p:pic>
      </p:grp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CCFA676B-2AB5-4F16-9051-B8D68B4CBD98}"/>
              </a:ext>
            </a:extLst>
          </p:cNvPr>
          <p:cNvSpPr/>
          <p:nvPr/>
        </p:nvSpPr>
        <p:spPr>
          <a:xfrm>
            <a:off x="6706125" y="2505787"/>
            <a:ext cx="2291616" cy="1981534"/>
          </a:xfrm>
          <a:prstGeom prst="roundRect">
            <a:avLst/>
          </a:prstGeom>
          <a:solidFill>
            <a:srgbClr val="D5EED7"/>
          </a:solidFill>
          <a:ln w="28575">
            <a:solidFill>
              <a:srgbClr val="3BAE42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it-IT" sz="1600" dirty="0">
                <a:solidFill>
                  <a:srgbClr val="002E54"/>
                </a:solidFill>
              </a:rPr>
              <a:t>Nel </a:t>
            </a:r>
            <a:r>
              <a:rPr lang="it-IT" sz="1600" b="1" dirty="0">
                <a:solidFill>
                  <a:srgbClr val="002E54"/>
                </a:solidFill>
              </a:rPr>
              <a:t>2018</a:t>
            </a:r>
            <a:r>
              <a:rPr lang="it-IT" sz="1600" dirty="0">
                <a:solidFill>
                  <a:srgbClr val="002E54"/>
                </a:solidFill>
              </a:rPr>
              <a:t>, il </a:t>
            </a:r>
            <a:r>
              <a:rPr lang="it-IT" sz="1600" b="1" dirty="0">
                <a:solidFill>
                  <a:srgbClr val="002E54"/>
                </a:solidFill>
              </a:rPr>
              <a:t>33% </a:t>
            </a:r>
            <a:r>
              <a:rPr lang="it-IT" sz="1600" dirty="0">
                <a:solidFill>
                  <a:srgbClr val="002E54"/>
                </a:solidFill>
              </a:rPr>
              <a:t>ha già stipulato </a:t>
            </a:r>
            <a:r>
              <a:rPr lang="it-IT" sz="1600" b="1" dirty="0">
                <a:solidFill>
                  <a:srgbClr val="002E54"/>
                </a:solidFill>
              </a:rPr>
              <a:t>polizze assicurative </a:t>
            </a:r>
            <a:r>
              <a:rPr lang="it-IT" sz="1600" dirty="0">
                <a:solidFill>
                  <a:srgbClr val="002E54"/>
                </a:solidFill>
              </a:rPr>
              <a:t>per trasferire il rischio cyber (18%) o che lo coprono parzialmente (15%)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EFB4F55-4783-4D40-A8CE-7E370F66F657}"/>
              </a:ext>
            </a:extLst>
          </p:cNvPr>
          <p:cNvSpPr txBox="1"/>
          <p:nvPr/>
        </p:nvSpPr>
        <p:spPr>
          <a:xfrm>
            <a:off x="37056" y="4487321"/>
            <a:ext cx="8246866" cy="2923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Campione: 166 grandi imprese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3EF9CEF-2451-431C-8916-FFE8332EA6D6}"/>
              </a:ext>
            </a:extLst>
          </p:cNvPr>
          <p:cNvSpPr txBox="1"/>
          <p:nvPr/>
        </p:nvSpPr>
        <p:spPr>
          <a:xfrm>
            <a:off x="3608343" y="951137"/>
            <a:ext cx="2342573" cy="468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b="1" dirty="0">
                <a:solidFill>
                  <a:srgbClr val="002060"/>
                </a:solidFill>
                <a:latin typeface="+mn-lt"/>
              </a:rPr>
              <a:t>Polizze per trasferire il rischio cyber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E071B2A-12D1-4FCD-A5CB-C82A0BF4A353}"/>
              </a:ext>
            </a:extLst>
          </p:cNvPr>
          <p:cNvSpPr txBox="1"/>
          <p:nvPr/>
        </p:nvSpPr>
        <p:spPr>
          <a:xfrm>
            <a:off x="4721277" y="2601767"/>
            <a:ext cx="1979517" cy="468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b="1" dirty="0">
                <a:solidFill>
                  <a:srgbClr val="002060"/>
                </a:solidFill>
                <a:latin typeface="+mn-lt"/>
              </a:rPr>
              <a:t>Polizze che coprono in parte il rischio cyber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F759845-DA12-4D31-BA59-1853779CB393}"/>
              </a:ext>
            </a:extLst>
          </p:cNvPr>
          <p:cNvSpPr txBox="1"/>
          <p:nvPr/>
        </p:nvSpPr>
        <p:spPr>
          <a:xfrm>
            <a:off x="3956737" y="4075482"/>
            <a:ext cx="1230526" cy="2923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b="1" dirty="0">
                <a:solidFill>
                  <a:srgbClr val="002060"/>
                </a:solidFill>
                <a:latin typeface="+mn-lt"/>
              </a:rPr>
              <a:t>In valutazione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8018159-87C0-494D-AC22-22E4935A7370}"/>
              </a:ext>
            </a:extLst>
          </p:cNvPr>
          <p:cNvSpPr txBox="1"/>
          <p:nvPr/>
        </p:nvSpPr>
        <p:spPr>
          <a:xfrm>
            <a:off x="156197" y="2200274"/>
            <a:ext cx="1481248" cy="468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b="1" dirty="0">
                <a:solidFill>
                  <a:srgbClr val="002060"/>
                </a:solidFill>
                <a:latin typeface="+mn-lt"/>
              </a:rPr>
              <a:t>Nessuna polizza per trasferire il rischio cyber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DC4700C-1DCE-41C2-9834-E5087DF6868A}"/>
              </a:ext>
            </a:extLst>
          </p:cNvPr>
          <p:cNvSpPr txBox="1"/>
          <p:nvPr/>
        </p:nvSpPr>
        <p:spPr>
          <a:xfrm>
            <a:off x="896821" y="911512"/>
            <a:ext cx="1650691" cy="2923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b="1" dirty="0">
                <a:solidFill>
                  <a:srgbClr val="002060"/>
                </a:solidFill>
                <a:latin typeface="+mn-lt"/>
              </a:rPr>
              <a:t>Nessuna conoscenza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693333D3-4AAD-4097-9587-6049DD728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74" y="1236464"/>
            <a:ext cx="1342835" cy="134283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95052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afico 24">
            <a:extLst>
              <a:ext uri="{FF2B5EF4-FFF2-40B4-BE49-F238E27FC236}">
                <a16:creationId xmlns:a16="http://schemas.microsoft.com/office/drawing/2014/main" id="{EC90F905-7909-424F-81D5-BACAD69F1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525162"/>
              </p:ext>
            </p:extLst>
          </p:nvPr>
        </p:nvGraphicFramePr>
        <p:xfrm>
          <a:off x="73357" y="2590131"/>
          <a:ext cx="2153873" cy="208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D293E15-3607-4C3C-90DE-10CC8FD93121}"/>
              </a:ext>
            </a:extLst>
          </p:cNvPr>
          <p:cNvSpPr txBox="1"/>
          <p:nvPr/>
        </p:nvSpPr>
        <p:spPr>
          <a:xfrm>
            <a:off x="622418" y="2372410"/>
            <a:ext cx="10557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2400" b="1" dirty="0">
                <a:solidFill>
                  <a:srgbClr val="002060"/>
                </a:solidFill>
                <a:cs typeface="Arial"/>
              </a:rPr>
              <a:t>2016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7C90D10-84C5-4684-AC71-A550415BA4DA}"/>
              </a:ext>
            </a:extLst>
          </p:cNvPr>
          <p:cNvSpPr txBox="1"/>
          <p:nvPr/>
        </p:nvSpPr>
        <p:spPr>
          <a:xfrm>
            <a:off x="6657360" y="553546"/>
            <a:ext cx="13632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2400" b="1" dirty="0">
                <a:solidFill>
                  <a:srgbClr val="002060"/>
                </a:solidFill>
                <a:cs typeface="Arial"/>
              </a:rPr>
              <a:t>2018</a:t>
            </a: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42054321-1A9B-4AC6-A389-100DA449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70241"/>
            <a:ext cx="7483400" cy="539356"/>
          </a:xfrm>
        </p:spPr>
        <p:txBody>
          <a:bodyPr>
            <a:normAutofit/>
          </a:bodyPr>
          <a:lstStyle/>
          <a:p>
            <a:r>
              <a:rPr lang="it-IT" sz="2400" dirty="0"/>
              <a:t>Le polizze per trasferire il rischio cyber</a:t>
            </a:r>
          </a:p>
        </p:txBody>
      </p:sp>
      <p:graphicFrame>
        <p:nvGraphicFramePr>
          <p:cNvPr id="35" name="Grafico 34">
            <a:extLst>
              <a:ext uri="{FF2B5EF4-FFF2-40B4-BE49-F238E27FC236}">
                <a16:creationId xmlns:a16="http://schemas.microsoft.com/office/drawing/2014/main" id="{9F86BF6B-B930-4E12-93E3-918174E68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363997"/>
              </p:ext>
            </p:extLst>
          </p:nvPr>
        </p:nvGraphicFramePr>
        <p:xfrm>
          <a:off x="5273152" y="713050"/>
          <a:ext cx="4072840" cy="365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Grafico 36">
            <a:extLst>
              <a:ext uri="{FF2B5EF4-FFF2-40B4-BE49-F238E27FC236}">
                <a16:creationId xmlns:a16="http://schemas.microsoft.com/office/drawing/2014/main" id="{8B0FC277-F788-418B-8C0E-475D3764D822}"/>
              </a:ext>
            </a:extLst>
          </p:cNvPr>
          <p:cNvGraphicFramePr/>
          <p:nvPr>
            <p:extLst/>
          </p:nvPr>
        </p:nvGraphicFramePr>
        <p:xfrm>
          <a:off x="2409093" y="1645802"/>
          <a:ext cx="3139334" cy="281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7C2787DC-E912-4885-9C8D-DFBF0D719E76}"/>
              </a:ext>
            </a:extLst>
          </p:cNvPr>
          <p:cNvSpPr txBox="1"/>
          <p:nvPr/>
        </p:nvSpPr>
        <p:spPr>
          <a:xfrm>
            <a:off x="3450885" y="1494339"/>
            <a:ext cx="10557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2400" b="1" dirty="0">
                <a:solidFill>
                  <a:srgbClr val="002060"/>
                </a:solidFill>
                <a:cs typeface="Arial"/>
              </a:rPr>
              <a:t>2017</a:t>
            </a:r>
          </a:p>
        </p:txBody>
      </p:sp>
      <p:sp>
        <p:nvSpPr>
          <p:cNvPr id="55" name="Rettangolo con angoli arrotondati 58">
            <a:extLst>
              <a:ext uri="{FF2B5EF4-FFF2-40B4-BE49-F238E27FC236}">
                <a16:creationId xmlns:a16="http://schemas.microsoft.com/office/drawing/2014/main" id="{A0FFB607-7C31-45E3-9326-3EAFB8F06DB0}"/>
              </a:ext>
            </a:extLst>
          </p:cNvPr>
          <p:cNvSpPr/>
          <p:nvPr/>
        </p:nvSpPr>
        <p:spPr>
          <a:xfrm>
            <a:off x="4781899" y="1283595"/>
            <a:ext cx="1018053" cy="872464"/>
          </a:xfrm>
          <a:prstGeom prst="rightArrow">
            <a:avLst/>
          </a:prstGeom>
          <a:solidFill>
            <a:srgbClr val="8D96A9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D8B44A0D-719C-4BC0-B9A6-3C2AE1F5CDB2}"/>
              </a:ext>
            </a:extLst>
          </p:cNvPr>
          <p:cNvSpPr txBox="1"/>
          <p:nvPr/>
        </p:nvSpPr>
        <p:spPr>
          <a:xfrm>
            <a:off x="4898738" y="1517946"/>
            <a:ext cx="101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+6%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438E14-D55F-4673-810F-21416721C0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923" y="3292635"/>
            <a:ext cx="676101" cy="676101"/>
          </a:xfrm>
          <a:prstGeom prst="rect">
            <a:avLst/>
          </a:prstGeom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id="{9DCE9EDC-6F4B-4DD9-8EA1-A00F8B4ED4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0885" y="2523295"/>
            <a:ext cx="1037975" cy="105400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4553F1C-D3AB-44E8-98A2-9AC8F989E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7360" y="1872350"/>
            <a:ext cx="1301889" cy="1301889"/>
          </a:xfrm>
          <a:prstGeom prst="rect">
            <a:avLst/>
          </a:prstGeom>
        </p:spPr>
      </p:pic>
      <p:sp>
        <p:nvSpPr>
          <p:cNvPr id="17" name="Rettangolo con angoli arrotondati 58">
            <a:extLst>
              <a:ext uri="{FF2B5EF4-FFF2-40B4-BE49-F238E27FC236}">
                <a16:creationId xmlns:a16="http://schemas.microsoft.com/office/drawing/2014/main" id="{A0FFB607-7C31-45E3-9326-3EAFB8F06DB0}"/>
              </a:ext>
            </a:extLst>
          </p:cNvPr>
          <p:cNvSpPr/>
          <p:nvPr/>
        </p:nvSpPr>
        <p:spPr>
          <a:xfrm>
            <a:off x="1731298" y="2153899"/>
            <a:ext cx="1018053" cy="872464"/>
          </a:xfrm>
          <a:prstGeom prst="rightArrow">
            <a:avLst/>
          </a:prstGeom>
          <a:solidFill>
            <a:srgbClr val="8D96A9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8B44A0D-719C-4BC0-B9A6-3C2AE1F5CDB2}"/>
              </a:ext>
            </a:extLst>
          </p:cNvPr>
          <p:cNvSpPr txBox="1"/>
          <p:nvPr/>
        </p:nvSpPr>
        <p:spPr>
          <a:xfrm>
            <a:off x="1703758" y="2388250"/>
            <a:ext cx="101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+12%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C314FAB-D238-4BBE-9737-CEC18B61009A}"/>
              </a:ext>
            </a:extLst>
          </p:cNvPr>
          <p:cNvSpPr txBox="1"/>
          <p:nvPr/>
        </p:nvSpPr>
        <p:spPr>
          <a:xfrm>
            <a:off x="37056" y="4487321"/>
            <a:ext cx="8246866" cy="2923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Campione: 166 grandi imprese</a:t>
            </a:r>
          </a:p>
        </p:txBody>
      </p:sp>
    </p:spTree>
    <p:extLst>
      <p:ext uri="{BB962C8B-B14F-4D97-AF65-F5344CB8AC3E}">
        <p14:creationId xmlns:p14="http://schemas.microsoft.com/office/powerpoint/2010/main" val="4222704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DD734F6E-4364-440E-8138-AF09A1B82B46}"/>
              </a:ext>
            </a:extLst>
          </p:cNvPr>
          <p:cNvGrpSpPr/>
          <p:nvPr/>
        </p:nvGrpSpPr>
        <p:grpSpPr>
          <a:xfrm>
            <a:off x="1122268" y="2728453"/>
            <a:ext cx="6637991" cy="307777"/>
            <a:chOff x="381123" y="2912152"/>
            <a:chExt cx="6637991" cy="307777"/>
          </a:xfrm>
        </p:grpSpPr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C7091B6A-104A-4B16-A5ED-4016715EFA5A}"/>
                </a:ext>
              </a:extLst>
            </p:cNvPr>
            <p:cNvSpPr/>
            <p:nvPr/>
          </p:nvSpPr>
          <p:spPr>
            <a:xfrm>
              <a:off x="951894" y="2955178"/>
              <a:ext cx="736364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D3076160-15BF-48C5-909B-0BAF96F7E65A}"/>
                </a:ext>
              </a:extLst>
            </p:cNvPr>
            <p:cNvSpPr/>
            <p:nvPr/>
          </p:nvSpPr>
          <p:spPr>
            <a:xfrm>
              <a:off x="2517750" y="2967313"/>
              <a:ext cx="248450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BC871262-D779-4B5B-99A6-833C058E3014}"/>
                </a:ext>
              </a:extLst>
            </p:cNvPr>
            <p:cNvSpPr/>
            <p:nvPr/>
          </p:nvSpPr>
          <p:spPr>
            <a:xfrm>
              <a:off x="5161548" y="2955969"/>
              <a:ext cx="248450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398B7646-FF3C-42D4-AA1B-44D3446EE7C6}"/>
                </a:ext>
              </a:extLst>
            </p:cNvPr>
            <p:cNvSpPr/>
            <p:nvPr/>
          </p:nvSpPr>
          <p:spPr>
            <a:xfrm>
              <a:off x="6239490" y="2953865"/>
              <a:ext cx="779623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252F440-30FA-4637-BD09-7BCE2EC0BDB6}"/>
                </a:ext>
              </a:extLst>
            </p:cNvPr>
            <p:cNvSpPr/>
            <p:nvPr/>
          </p:nvSpPr>
          <p:spPr>
            <a:xfrm>
              <a:off x="3595692" y="2955969"/>
              <a:ext cx="736364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E3A7FD1-86AA-4136-8243-6F15C8496A1D}"/>
                </a:ext>
              </a:extLst>
            </p:cNvPr>
            <p:cNvSpPr/>
            <p:nvPr/>
          </p:nvSpPr>
          <p:spPr>
            <a:xfrm>
              <a:off x="451099" y="2957139"/>
              <a:ext cx="6568015" cy="217800"/>
            </a:xfrm>
            <a:prstGeom prst="rect">
              <a:avLst/>
            </a:prstGeom>
            <a:noFill/>
            <a:ln w="19050">
              <a:solidFill>
                <a:srgbClr val="002E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6410C182-937A-41AF-99DE-593026667C17}"/>
                </a:ext>
              </a:extLst>
            </p:cNvPr>
            <p:cNvSpPr txBox="1"/>
            <p:nvPr/>
          </p:nvSpPr>
          <p:spPr>
            <a:xfrm>
              <a:off x="381123" y="2912152"/>
              <a:ext cx="49164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189"/>
              <a:r>
                <a:rPr lang="it-IT" sz="1400" dirty="0">
                  <a:solidFill>
                    <a:srgbClr val="032F53"/>
                  </a:solidFill>
                  <a:latin typeface="Trebuchet MS"/>
                </a:rPr>
                <a:t>19%</a:t>
              </a: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531B5FB-B3E0-4CA1-9147-5F97BCB55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1" y="70242"/>
            <a:ext cx="7483400" cy="539356"/>
          </a:xfrm>
        </p:spPr>
        <p:txBody>
          <a:bodyPr>
            <a:normAutofit fontScale="90000"/>
          </a:bodyPr>
          <a:lstStyle/>
          <a:p>
            <a:r>
              <a:rPr lang="it-IT" dirty="0"/>
              <a:t>Gli ostacoli allo sviluppo del mercato assicurativo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2D02F1F4-07B4-4BED-9EEC-CA4650652D6A}"/>
              </a:ext>
            </a:extLst>
          </p:cNvPr>
          <p:cNvGrpSpPr/>
          <p:nvPr/>
        </p:nvGrpSpPr>
        <p:grpSpPr>
          <a:xfrm>
            <a:off x="1122268" y="976885"/>
            <a:ext cx="6637991" cy="307777"/>
            <a:chOff x="381123" y="1160581"/>
            <a:chExt cx="6637991" cy="307777"/>
          </a:xfrm>
        </p:grpSpPr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D12A6CC3-C6C2-4459-A8B7-A8AC4C87796B}"/>
                </a:ext>
              </a:extLst>
            </p:cNvPr>
            <p:cNvSpPr/>
            <p:nvPr/>
          </p:nvSpPr>
          <p:spPr>
            <a:xfrm>
              <a:off x="951894" y="1206743"/>
              <a:ext cx="736364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D20B1117-BA84-450C-81DA-177CAA0045BD}"/>
                </a:ext>
              </a:extLst>
            </p:cNvPr>
            <p:cNvSpPr/>
            <p:nvPr/>
          </p:nvSpPr>
          <p:spPr>
            <a:xfrm>
              <a:off x="2517750" y="1213638"/>
              <a:ext cx="248450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1BE0CE67-26F4-4B9D-B814-86EBCDDC0D23}"/>
                </a:ext>
              </a:extLst>
            </p:cNvPr>
            <p:cNvSpPr/>
            <p:nvPr/>
          </p:nvSpPr>
          <p:spPr>
            <a:xfrm>
              <a:off x="5161548" y="1206501"/>
              <a:ext cx="248450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E03F41F8-A56F-4D4A-9ACF-33AA55E1B22E}"/>
                </a:ext>
              </a:extLst>
            </p:cNvPr>
            <p:cNvSpPr/>
            <p:nvPr/>
          </p:nvSpPr>
          <p:spPr>
            <a:xfrm>
              <a:off x="6239490" y="1204398"/>
              <a:ext cx="779623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3A16FF26-0168-4FA7-B235-915023F2DE6A}"/>
                </a:ext>
              </a:extLst>
            </p:cNvPr>
            <p:cNvSpPr/>
            <p:nvPr/>
          </p:nvSpPr>
          <p:spPr>
            <a:xfrm>
              <a:off x="3595692" y="1200189"/>
              <a:ext cx="736364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324C3A3-7131-4DC5-B7BC-867CDC05E4FE}"/>
                </a:ext>
              </a:extLst>
            </p:cNvPr>
            <p:cNvSpPr/>
            <p:nvPr/>
          </p:nvSpPr>
          <p:spPr>
            <a:xfrm>
              <a:off x="451099" y="1205568"/>
              <a:ext cx="6568015" cy="217800"/>
            </a:xfrm>
            <a:prstGeom prst="rect">
              <a:avLst/>
            </a:prstGeom>
            <a:noFill/>
            <a:ln w="19050">
              <a:solidFill>
                <a:srgbClr val="002E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838DB8BD-E275-4A31-8425-2B6BB99329AF}"/>
                </a:ext>
              </a:extLst>
            </p:cNvPr>
            <p:cNvSpPr txBox="1"/>
            <p:nvPr/>
          </p:nvSpPr>
          <p:spPr>
            <a:xfrm>
              <a:off x="381123" y="1160581"/>
              <a:ext cx="49164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189"/>
              <a:r>
                <a:rPr lang="it-IT" sz="1400" dirty="0">
                  <a:solidFill>
                    <a:srgbClr val="032F53"/>
                  </a:solidFill>
                  <a:latin typeface="Trebuchet MS"/>
                </a:rPr>
                <a:t>64%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7B00B9DD-4D15-4405-9196-D7437087CEE3}"/>
              </a:ext>
            </a:extLst>
          </p:cNvPr>
          <p:cNvGrpSpPr/>
          <p:nvPr/>
        </p:nvGrpSpPr>
        <p:grpSpPr>
          <a:xfrm>
            <a:off x="1122268" y="1324110"/>
            <a:ext cx="6637991" cy="307777"/>
            <a:chOff x="381123" y="1468438"/>
            <a:chExt cx="6637991" cy="307777"/>
          </a:xfrm>
        </p:grpSpPr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38D48A3A-35A6-46DB-8D28-537496B3EEDF}"/>
                </a:ext>
              </a:extLst>
            </p:cNvPr>
            <p:cNvSpPr/>
            <p:nvPr/>
          </p:nvSpPr>
          <p:spPr>
            <a:xfrm>
              <a:off x="951894" y="1511740"/>
              <a:ext cx="736364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20F17E1C-8688-46A1-9C13-56AA5DE93527}"/>
                </a:ext>
              </a:extLst>
            </p:cNvPr>
            <p:cNvSpPr/>
            <p:nvPr/>
          </p:nvSpPr>
          <p:spPr>
            <a:xfrm>
              <a:off x="2517750" y="1521495"/>
              <a:ext cx="248450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EDE4C7CB-C716-4712-A391-9A6CCFF1AB8B}"/>
                </a:ext>
              </a:extLst>
            </p:cNvPr>
            <p:cNvSpPr/>
            <p:nvPr/>
          </p:nvSpPr>
          <p:spPr>
            <a:xfrm>
              <a:off x="5161548" y="1512255"/>
              <a:ext cx="248450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E02896-77B1-4183-8BD1-A234C025A0E5}"/>
                </a:ext>
              </a:extLst>
            </p:cNvPr>
            <p:cNvSpPr/>
            <p:nvPr/>
          </p:nvSpPr>
          <p:spPr>
            <a:xfrm>
              <a:off x="6239490" y="1512255"/>
              <a:ext cx="779623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67987A65-41A3-46B5-8099-B8E9BBE39530}"/>
                </a:ext>
              </a:extLst>
            </p:cNvPr>
            <p:cNvSpPr/>
            <p:nvPr/>
          </p:nvSpPr>
          <p:spPr>
            <a:xfrm>
              <a:off x="3595692" y="1512254"/>
              <a:ext cx="736364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D84A0AFD-C67F-4228-852E-308AFF284FD8}"/>
                </a:ext>
              </a:extLst>
            </p:cNvPr>
            <p:cNvSpPr/>
            <p:nvPr/>
          </p:nvSpPr>
          <p:spPr>
            <a:xfrm>
              <a:off x="451099" y="1513425"/>
              <a:ext cx="6568015" cy="217800"/>
            </a:xfrm>
            <a:prstGeom prst="rect">
              <a:avLst/>
            </a:prstGeom>
            <a:noFill/>
            <a:ln w="19050">
              <a:solidFill>
                <a:srgbClr val="002E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B8078DF-5DA1-49E5-876B-815C4BD86A4F}"/>
                </a:ext>
              </a:extLst>
            </p:cNvPr>
            <p:cNvSpPr txBox="1"/>
            <p:nvPr/>
          </p:nvSpPr>
          <p:spPr>
            <a:xfrm>
              <a:off x="381123" y="1468438"/>
              <a:ext cx="49164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189"/>
              <a:r>
                <a:rPr lang="it-IT" sz="1400" dirty="0">
                  <a:solidFill>
                    <a:srgbClr val="032F53"/>
                  </a:solidFill>
                  <a:latin typeface="Trebuchet MS"/>
                </a:rPr>
                <a:t>58%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9FE4535-AAD9-40FB-97D4-2ED08212F223}"/>
              </a:ext>
            </a:extLst>
          </p:cNvPr>
          <p:cNvGrpSpPr/>
          <p:nvPr/>
        </p:nvGrpSpPr>
        <p:grpSpPr>
          <a:xfrm>
            <a:off x="1122268" y="1671334"/>
            <a:ext cx="6637991" cy="307777"/>
            <a:chOff x="381123" y="1855030"/>
            <a:chExt cx="6637991" cy="307777"/>
          </a:xfrm>
        </p:grpSpPr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B000BA96-960A-4834-A183-6EC6ECB3F664}"/>
                </a:ext>
              </a:extLst>
            </p:cNvPr>
            <p:cNvSpPr/>
            <p:nvPr/>
          </p:nvSpPr>
          <p:spPr>
            <a:xfrm>
              <a:off x="951894" y="1900436"/>
              <a:ext cx="736364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A2AAD2DB-DA61-4F89-9143-736E7586E72A}"/>
                </a:ext>
              </a:extLst>
            </p:cNvPr>
            <p:cNvSpPr/>
            <p:nvPr/>
          </p:nvSpPr>
          <p:spPr>
            <a:xfrm>
              <a:off x="2517750" y="1908087"/>
              <a:ext cx="248450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3E08B560-EF20-4D81-95BA-6C35F375540F}"/>
                </a:ext>
              </a:extLst>
            </p:cNvPr>
            <p:cNvSpPr/>
            <p:nvPr/>
          </p:nvSpPr>
          <p:spPr>
            <a:xfrm>
              <a:off x="5161548" y="1900950"/>
              <a:ext cx="248450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5D7BEAF7-35B5-4BAC-98FF-6C12BF8ED115}"/>
                </a:ext>
              </a:extLst>
            </p:cNvPr>
            <p:cNvSpPr/>
            <p:nvPr/>
          </p:nvSpPr>
          <p:spPr>
            <a:xfrm>
              <a:off x="6239490" y="1898847"/>
              <a:ext cx="779623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AF7DA0F6-862A-4ED2-AD37-D37DA321FEB6}"/>
                </a:ext>
              </a:extLst>
            </p:cNvPr>
            <p:cNvSpPr/>
            <p:nvPr/>
          </p:nvSpPr>
          <p:spPr>
            <a:xfrm>
              <a:off x="3595692" y="1898846"/>
              <a:ext cx="736364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9B16E60D-6CFD-45E2-8593-6F565F552AD2}"/>
                </a:ext>
              </a:extLst>
            </p:cNvPr>
            <p:cNvSpPr/>
            <p:nvPr/>
          </p:nvSpPr>
          <p:spPr>
            <a:xfrm>
              <a:off x="451099" y="1900017"/>
              <a:ext cx="6568015" cy="217800"/>
            </a:xfrm>
            <a:prstGeom prst="rect">
              <a:avLst/>
            </a:prstGeom>
            <a:noFill/>
            <a:ln w="19050">
              <a:solidFill>
                <a:srgbClr val="002E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F5CCE1B7-83F1-4669-A5A4-C30A7C04F500}"/>
                </a:ext>
              </a:extLst>
            </p:cNvPr>
            <p:cNvSpPr/>
            <p:nvPr/>
          </p:nvSpPr>
          <p:spPr>
            <a:xfrm>
              <a:off x="1210388" y="1860237"/>
              <a:ext cx="5532120" cy="27699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 defTabSz="457189"/>
              <a:r>
                <a:rPr lang="it-IT" sz="1200" b="1" dirty="0">
                  <a:solidFill>
                    <a:srgbClr val="032F53"/>
                  </a:solidFill>
                </a:rPr>
                <a:t>Scarso coinvolgimento del Top Management</a:t>
              </a:r>
              <a:endParaRPr lang="it-IT" sz="1100" b="1" dirty="0">
                <a:solidFill>
                  <a:srgbClr val="032F53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7EE29577-0077-4591-8286-084D2B2F0BAF}"/>
                </a:ext>
              </a:extLst>
            </p:cNvPr>
            <p:cNvSpPr txBox="1"/>
            <p:nvPr/>
          </p:nvSpPr>
          <p:spPr>
            <a:xfrm>
              <a:off x="381123" y="1855030"/>
              <a:ext cx="49164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189"/>
              <a:r>
                <a:rPr lang="it-IT" sz="1400" dirty="0">
                  <a:solidFill>
                    <a:srgbClr val="032F53"/>
                  </a:solidFill>
                  <a:latin typeface="Trebuchet MS"/>
                </a:rPr>
                <a:t>30%</a:t>
              </a: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921FE423-E5D5-43FF-A70C-012D98E5DF53}"/>
              </a:ext>
            </a:extLst>
          </p:cNvPr>
          <p:cNvGrpSpPr/>
          <p:nvPr/>
        </p:nvGrpSpPr>
        <p:grpSpPr>
          <a:xfrm>
            <a:off x="1122268" y="2336031"/>
            <a:ext cx="6637991" cy="307777"/>
            <a:chOff x="381123" y="2519724"/>
            <a:chExt cx="6637991" cy="307777"/>
          </a:xfrm>
        </p:grpSpPr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91E33AEA-DB2B-458A-9D6D-4A4A9647EBFE}"/>
                </a:ext>
              </a:extLst>
            </p:cNvPr>
            <p:cNvSpPr/>
            <p:nvPr/>
          </p:nvSpPr>
          <p:spPr>
            <a:xfrm>
              <a:off x="951894" y="2562750"/>
              <a:ext cx="736364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1D2F2F4E-8088-4649-B59B-28667D6445A9}"/>
                </a:ext>
              </a:extLst>
            </p:cNvPr>
            <p:cNvSpPr/>
            <p:nvPr/>
          </p:nvSpPr>
          <p:spPr>
            <a:xfrm>
              <a:off x="2517750" y="2566900"/>
              <a:ext cx="248450" cy="226089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353A85AE-4FCA-4EFC-B0EB-C0035A62C87A}"/>
                </a:ext>
              </a:extLst>
            </p:cNvPr>
            <p:cNvSpPr/>
            <p:nvPr/>
          </p:nvSpPr>
          <p:spPr>
            <a:xfrm>
              <a:off x="5161548" y="2563541"/>
              <a:ext cx="248450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54E84281-4995-4965-BBB2-C332E8AD0866}"/>
                </a:ext>
              </a:extLst>
            </p:cNvPr>
            <p:cNvSpPr/>
            <p:nvPr/>
          </p:nvSpPr>
          <p:spPr>
            <a:xfrm>
              <a:off x="6239490" y="2563541"/>
              <a:ext cx="779623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75" name="Rettangolo 74">
              <a:extLst>
                <a:ext uri="{FF2B5EF4-FFF2-40B4-BE49-F238E27FC236}">
                  <a16:creationId xmlns:a16="http://schemas.microsoft.com/office/drawing/2014/main" id="{10650A3B-D635-4DA8-B528-37B66B1E0392}"/>
                </a:ext>
              </a:extLst>
            </p:cNvPr>
            <p:cNvSpPr/>
            <p:nvPr/>
          </p:nvSpPr>
          <p:spPr>
            <a:xfrm>
              <a:off x="3595692" y="2563540"/>
              <a:ext cx="736364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5A8FF0C1-F02B-4346-BA97-FD2EF4C8037D}"/>
                </a:ext>
              </a:extLst>
            </p:cNvPr>
            <p:cNvSpPr/>
            <p:nvPr/>
          </p:nvSpPr>
          <p:spPr>
            <a:xfrm>
              <a:off x="451099" y="2564711"/>
              <a:ext cx="6568015" cy="217800"/>
            </a:xfrm>
            <a:prstGeom prst="rect">
              <a:avLst/>
            </a:prstGeom>
            <a:noFill/>
            <a:ln w="19050">
              <a:solidFill>
                <a:srgbClr val="002E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D92054AB-D8C9-465F-8F19-1BBE7DCC9D00}"/>
                </a:ext>
              </a:extLst>
            </p:cNvPr>
            <p:cNvSpPr txBox="1"/>
            <p:nvPr/>
          </p:nvSpPr>
          <p:spPr>
            <a:xfrm>
              <a:off x="381123" y="2519724"/>
              <a:ext cx="49164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189"/>
              <a:r>
                <a:rPr lang="it-IT" sz="1400" dirty="0">
                  <a:solidFill>
                    <a:srgbClr val="032F53"/>
                  </a:solidFill>
                  <a:latin typeface="Trebuchet MS"/>
                </a:rPr>
                <a:t>19%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3EF51FD4-2130-43CB-8B6B-270B67EC7362}"/>
              </a:ext>
            </a:extLst>
          </p:cNvPr>
          <p:cNvGrpSpPr/>
          <p:nvPr/>
        </p:nvGrpSpPr>
        <p:grpSpPr>
          <a:xfrm>
            <a:off x="1122268" y="3302553"/>
            <a:ext cx="6637991" cy="307777"/>
            <a:chOff x="381123" y="3486253"/>
            <a:chExt cx="6637991" cy="307777"/>
          </a:xfrm>
        </p:grpSpPr>
        <p:sp>
          <p:nvSpPr>
            <p:cNvPr id="78" name="Rettangolo 77">
              <a:extLst>
                <a:ext uri="{FF2B5EF4-FFF2-40B4-BE49-F238E27FC236}">
                  <a16:creationId xmlns:a16="http://schemas.microsoft.com/office/drawing/2014/main" id="{83A3794A-E55C-4CF9-AEA7-0AAA45A0C939}"/>
                </a:ext>
              </a:extLst>
            </p:cNvPr>
            <p:cNvSpPr/>
            <p:nvPr/>
          </p:nvSpPr>
          <p:spPr>
            <a:xfrm>
              <a:off x="951894" y="3530069"/>
              <a:ext cx="736364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34602DE6-4964-4DF1-A3DF-14ED6C9C47BC}"/>
                </a:ext>
              </a:extLst>
            </p:cNvPr>
            <p:cNvSpPr/>
            <p:nvPr/>
          </p:nvSpPr>
          <p:spPr>
            <a:xfrm>
              <a:off x="2517750" y="3539311"/>
              <a:ext cx="248450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80" name="Rettangolo 79">
              <a:extLst>
                <a:ext uri="{FF2B5EF4-FFF2-40B4-BE49-F238E27FC236}">
                  <a16:creationId xmlns:a16="http://schemas.microsoft.com/office/drawing/2014/main" id="{76EA0145-DC67-403C-A52D-66EAD70A42F6}"/>
                </a:ext>
              </a:extLst>
            </p:cNvPr>
            <p:cNvSpPr/>
            <p:nvPr/>
          </p:nvSpPr>
          <p:spPr>
            <a:xfrm>
              <a:off x="5161548" y="3525862"/>
              <a:ext cx="248450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81" name="Rettangolo 80">
              <a:extLst>
                <a:ext uri="{FF2B5EF4-FFF2-40B4-BE49-F238E27FC236}">
                  <a16:creationId xmlns:a16="http://schemas.microsoft.com/office/drawing/2014/main" id="{904724A8-8272-4B82-AAA8-C671C4057C8A}"/>
                </a:ext>
              </a:extLst>
            </p:cNvPr>
            <p:cNvSpPr/>
            <p:nvPr/>
          </p:nvSpPr>
          <p:spPr>
            <a:xfrm>
              <a:off x="6239490" y="3525861"/>
              <a:ext cx="779623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BBC7906F-A424-4CF7-8A37-6EAA418539E0}"/>
                </a:ext>
              </a:extLst>
            </p:cNvPr>
            <p:cNvSpPr/>
            <p:nvPr/>
          </p:nvSpPr>
          <p:spPr>
            <a:xfrm>
              <a:off x="3595692" y="3530070"/>
              <a:ext cx="736364" cy="216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76" name="Rettangolo 75">
              <a:extLst>
                <a:ext uri="{FF2B5EF4-FFF2-40B4-BE49-F238E27FC236}">
                  <a16:creationId xmlns:a16="http://schemas.microsoft.com/office/drawing/2014/main" id="{69E9FFB3-F0F2-4C21-B6C7-5787607F9288}"/>
                </a:ext>
              </a:extLst>
            </p:cNvPr>
            <p:cNvSpPr/>
            <p:nvPr/>
          </p:nvSpPr>
          <p:spPr>
            <a:xfrm>
              <a:off x="451099" y="3531240"/>
              <a:ext cx="6568015" cy="217800"/>
            </a:xfrm>
            <a:prstGeom prst="rect">
              <a:avLst/>
            </a:prstGeom>
            <a:noFill/>
            <a:ln w="19050">
              <a:solidFill>
                <a:srgbClr val="002E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02BF62FF-BD61-44ED-A242-53A00B05662F}"/>
                </a:ext>
              </a:extLst>
            </p:cNvPr>
            <p:cNvSpPr txBox="1"/>
            <p:nvPr/>
          </p:nvSpPr>
          <p:spPr>
            <a:xfrm>
              <a:off x="381123" y="3486253"/>
              <a:ext cx="49164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189"/>
              <a:r>
                <a:rPr lang="it-IT" sz="1400" dirty="0">
                  <a:solidFill>
                    <a:srgbClr val="032F53"/>
                  </a:solidFill>
                  <a:latin typeface="Trebuchet MS"/>
                </a:rPr>
                <a:t>19%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349096EF-5473-4625-A80F-FF5DA65E0D8F}"/>
              </a:ext>
            </a:extLst>
          </p:cNvPr>
          <p:cNvGrpSpPr/>
          <p:nvPr/>
        </p:nvGrpSpPr>
        <p:grpSpPr>
          <a:xfrm>
            <a:off x="1148159" y="809768"/>
            <a:ext cx="927454" cy="3560573"/>
            <a:chOff x="407014" y="857892"/>
            <a:chExt cx="927454" cy="356057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B067C98F-AF6E-4A88-8558-8CAA56991B41}"/>
                </a:ext>
              </a:extLst>
            </p:cNvPr>
            <p:cNvSpPr/>
            <p:nvPr/>
          </p:nvSpPr>
          <p:spPr>
            <a:xfrm>
              <a:off x="797214" y="857892"/>
              <a:ext cx="147054" cy="3440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6751EE2-3496-4B35-A026-2D2B857FDA94}"/>
                </a:ext>
              </a:extLst>
            </p:cNvPr>
            <p:cNvSpPr/>
            <p:nvPr/>
          </p:nvSpPr>
          <p:spPr>
            <a:xfrm>
              <a:off x="407014" y="4248072"/>
              <a:ext cx="927454" cy="17039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C1188809-120B-4B82-B1F9-099DAAF062F8}"/>
              </a:ext>
            </a:extLst>
          </p:cNvPr>
          <p:cNvGrpSpPr/>
          <p:nvPr/>
        </p:nvGrpSpPr>
        <p:grpSpPr>
          <a:xfrm>
            <a:off x="7337799" y="804073"/>
            <a:ext cx="927454" cy="3566268"/>
            <a:chOff x="6596655" y="852198"/>
            <a:chExt cx="927454" cy="356626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B8E3503D-1546-4EA4-8F19-37BD9CA558FE}"/>
                </a:ext>
              </a:extLst>
            </p:cNvPr>
            <p:cNvSpPr/>
            <p:nvPr/>
          </p:nvSpPr>
          <p:spPr>
            <a:xfrm>
              <a:off x="6986501" y="852198"/>
              <a:ext cx="147054" cy="3440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73B7F627-01AD-46B9-B26A-1A01FC0491D9}"/>
                </a:ext>
              </a:extLst>
            </p:cNvPr>
            <p:cNvSpPr/>
            <p:nvPr/>
          </p:nvSpPr>
          <p:spPr>
            <a:xfrm>
              <a:off x="6596655" y="4242432"/>
              <a:ext cx="927454" cy="1760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t-IT" sz="1350">
                <a:solidFill>
                  <a:prstClr val="white"/>
                </a:solidFill>
                <a:latin typeface="Trebuchet MS"/>
              </a:endParaRPr>
            </a:p>
          </p:txBody>
        </p:sp>
      </p:grpSp>
      <p:sp>
        <p:nvSpPr>
          <p:cNvPr id="39" name="Rettangolo 38">
            <a:extLst>
              <a:ext uri="{FF2B5EF4-FFF2-40B4-BE49-F238E27FC236}">
                <a16:creationId xmlns:a16="http://schemas.microsoft.com/office/drawing/2014/main" id="{0865B629-B855-425B-B109-81D64282A89F}"/>
              </a:ext>
            </a:extLst>
          </p:cNvPr>
          <p:cNvSpPr/>
          <p:nvPr/>
        </p:nvSpPr>
        <p:spPr>
          <a:xfrm>
            <a:off x="2607514" y="982093"/>
            <a:ext cx="4156363" cy="27699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defTabSz="457189"/>
            <a:r>
              <a:rPr lang="it-IT" sz="1200" b="1" dirty="0">
                <a:solidFill>
                  <a:srgbClr val="032F53"/>
                </a:solidFill>
              </a:rPr>
              <a:t>Difficoltà </a:t>
            </a:r>
            <a:r>
              <a:rPr lang="it-IT" sz="1200" b="1" dirty="0">
                <a:solidFill>
                  <a:srgbClr val="002E54"/>
                </a:solidFill>
              </a:rPr>
              <a:t>nella misurazione degli impatti finanziari</a:t>
            </a:r>
            <a:endParaRPr lang="it-IT" sz="1100" b="1" dirty="0">
              <a:solidFill>
                <a:srgbClr val="032F53"/>
              </a:solidFill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A4A1E505-FD5B-4B9B-B158-9C6473E2508B}"/>
              </a:ext>
            </a:extLst>
          </p:cNvPr>
          <p:cNvSpPr/>
          <p:nvPr/>
        </p:nvSpPr>
        <p:spPr>
          <a:xfrm>
            <a:off x="1996695" y="1332482"/>
            <a:ext cx="540804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189"/>
            <a:r>
              <a:rPr lang="it-IT" sz="1200" b="1" dirty="0">
                <a:solidFill>
                  <a:srgbClr val="032F53"/>
                </a:solidFill>
              </a:rPr>
              <a:t>Incapacità delle aziende clienti di valutare l’esposizione ai rischi cyber</a:t>
            </a:r>
            <a:endParaRPr lang="it-IT" sz="1100" b="1" dirty="0">
              <a:solidFill>
                <a:srgbClr val="032F53"/>
              </a:solidFill>
            </a:endParaRPr>
          </a:p>
        </p:txBody>
      </p:sp>
      <p:sp>
        <p:nvSpPr>
          <p:cNvPr id="77" name="Rettangolo 76">
            <a:extLst>
              <a:ext uri="{FF2B5EF4-FFF2-40B4-BE49-F238E27FC236}">
                <a16:creationId xmlns:a16="http://schemas.microsoft.com/office/drawing/2014/main" id="{0A3D8A4F-B4A6-45BE-A55B-18F432CB49CC}"/>
              </a:ext>
            </a:extLst>
          </p:cNvPr>
          <p:cNvSpPr/>
          <p:nvPr/>
        </p:nvSpPr>
        <p:spPr>
          <a:xfrm>
            <a:off x="2202993" y="3315925"/>
            <a:ext cx="5029200" cy="27699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defTabSz="457189"/>
            <a:r>
              <a:rPr lang="it-IT" sz="1200" b="1" dirty="0">
                <a:solidFill>
                  <a:srgbClr val="032F53"/>
                </a:solidFill>
                <a:latin typeface="Trebuchet MS"/>
              </a:rPr>
              <a:t>Scarsa competenza tecnica di assicuratori/broker</a:t>
            </a:r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7F8493A3-5EDB-4628-9E48-A6A44CA26988}"/>
              </a:ext>
            </a:extLst>
          </p:cNvPr>
          <p:cNvSpPr/>
          <p:nvPr/>
        </p:nvSpPr>
        <p:spPr>
          <a:xfrm>
            <a:off x="2143642" y="2342880"/>
            <a:ext cx="5029200" cy="27699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defTabSz="457189"/>
            <a:r>
              <a:rPr lang="it-IT" sz="1200" b="1" dirty="0">
                <a:solidFill>
                  <a:srgbClr val="032F53"/>
                </a:solidFill>
              </a:rPr>
              <a:t>Scarsa predisposizione a sostenere un </a:t>
            </a:r>
            <a:r>
              <a:rPr lang="it-IT" sz="1200" b="1" dirty="0" err="1">
                <a:solidFill>
                  <a:srgbClr val="032F53"/>
                </a:solidFill>
              </a:rPr>
              <a:t>assessment</a:t>
            </a:r>
            <a:r>
              <a:rPr lang="it-IT" sz="1200" b="1" dirty="0">
                <a:solidFill>
                  <a:srgbClr val="032F53"/>
                </a:solidFill>
              </a:rPr>
              <a:t> del rischio cyber</a:t>
            </a:r>
            <a:endParaRPr lang="it-IT" sz="1200" b="1" dirty="0">
              <a:solidFill>
                <a:srgbClr val="032F53"/>
              </a:solidFill>
              <a:latin typeface="Trebuchet MS"/>
            </a:endParaRPr>
          </a:p>
        </p:txBody>
      </p:sp>
      <p:sp>
        <p:nvSpPr>
          <p:cNvPr id="86" name="Rettangolo 85">
            <a:extLst>
              <a:ext uri="{FF2B5EF4-FFF2-40B4-BE49-F238E27FC236}">
                <a16:creationId xmlns:a16="http://schemas.microsoft.com/office/drawing/2014/main" id="{85288C83-EB42-44DA-8D12-081DCA735608}"/>
              </a:ext>
            </a:extLst>
          </p:cNvPr>
          <p:cNvSpPr/>
          <p:nvPr/>
        </p:nvSpPr>
        <p:spPr>
          <a:xfrm>
            <a:off x="2168712" y="2736801"/>
            <a:ext cx="4960242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189"/>
            <a:r>
              <a:rPr lang="it-IT" sz="1200" b="1" dirty="0">
                <a:solidFill>
                  <a:srgbClr val="032F53"/>
                </a:solidFill>
              </a:rPr>
              <a:t>Mancanza di trasparenza circa la definizione dei danni coperti</a:t>
            </a:r>
            <a:endParaRPr lang="it-IT" sz="1100" b="1" dirty="0">
              <a:solidFill>
                <a:srgbClr val="032F53"/>
              </a:solidFill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FEFB4F55-4783-4D40-A8CE-7E370F66F657}"/>
              </a:ext>
            </a:extLst>
          </p:cNvPr>
          <p:cNvSpPr txBox="1"/>
          <p:nvPr/>
        </p:nvSpPr>
        <p:spPr>
          <a:xfrm>
            <a:off x="37056" y="4487321"/>
            <a:ext cx="8246866" cy="2923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Campione: 166 grandi imprese</a:t>
            </a:r>
          </a:p>
        </p:txBody>
      </p:sp>
    </p:spTree>
    <p:extLst>
      <p:ext uri="{BB962C8B-B14F-4D97-AF65-F5344CB8AC3E}">
        <p14:creationId xmlns:p14="http://schemas.microsoft.com/office/powerpoint/2010/main" val="800797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it-IT" dirty="0" err="1"/>
              <a:t>Winter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coming</a:t>
            </a:r>
            <a:r>
              <a:rPr lang="it-IT" dirty="0"/>
              <a:t>: </a:t>
            </a:r>
            <a:r>
              <a:rPr lang="it-IT" dirty="0" err="1"/>
              <a:t>adapt</a:t>
            </a:r>
            <a:r>
              <a:rPr lang="it-IT" dirty="0"/>
              <a:t> to </a:t>
            </a:r>
            <a:r>
              <a:rPr lang="it-IT" dirty="0" err="1"/>
              <a:t>react</a:t>
            </a:r>
            <a:r>
              <a:rPr lang="it-IT" dirty="0"/>
              <a:t>!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1130786" y="4404568"/>
            <a:ext cx="1160278" cy="193310"/>
          </a:xfrm>
        </p:spPr>
        <p:txBody>
          <a:bodyPr/>
          <a:lstStyle/>
          <a:p>
            <a:r>
              <a:rPr lang="it-IT" dirty="0"/>
              <a:t>05.02.19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#OISP19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it-IT" dirty="0"/>
              <a:t>Osservatorio Information Security &amp; Privacy</a:t>
            </a:r>
          </a:p>
        </p:txBody>
      </p:sp>
      <p:sp>
        <p:nvSpPr>
          <p:cNvPr id="6" name="Segnaposto testo 4"/>
          <p:cNvSpPr txBox="1">
            <a:spLocks/>
          </p:cNvSpPr>
          <p:nvPr/>
        </p:nvSpPr>
        <p:spPr>
          <a:xfrm>
            <a:off x="995840" y="3270969"/>
            <a:ext cx="7202487" cy="365161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2E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L’analisi delle PMI</a:t>
            </a:r>
          </a:p>
        </p:txBody>
      </p:sp>
    </p:spTree>
    <p:extLst>
      <p:ext uri="{BB962C8B-B14F-4D97-AF65-F5344CB8AC3E}">
        <p14:creationId xmlns:p14="http://schemas.microsoft.com/office/powerpoint/2010/main" val="4049393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 stato delle PMI</a:t>
            </a:r>
          </a:p>
        </p:txBody>
      </p:sp>
      <p:cxnSp>
        <p:nvCxnSpPr>
          <p:cNvPr id="17" name="Connettore 1 3">
            <a:extLst>
              <a:ext uri="{FF2B5EF4-FFF2-40B4-BE49-F238E27FC236}">
                <a16:creationId xmlns:a16="http://schemas.microsoft.com/office/drawing/2014/main" id="{86E3842F-D950-0B40-8056-A86F3383DF9A}"/>
              </a:ext>
            </a:extLst>
          </p:cNvPr>
          <p:cNvCxnSpPr>
            <a:cxnSpLocks/>
          </p:cNvCxnSpPr>
          <p:nvPr/>
        </p:nvCxnSpPr>
        <p:spPr>
          <a:xfrm>
            <a:off x="4572606" y="734357"/>
            <a:ext cx="0" cy="3365769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4">
            <a:extLst>
              <a:ext uri="{FF2B5EF4-FFF2-40B4-BE49-F238E27FC236}">
                <a16:creationId xmlns:a16="http://schemas.microsoft.com/office/drawing/2014/main" id="{99D2A87F-1E1F-894F-8C58-24B391BDE66B}"/>
              </a:ext>
            </a:extLst>
          </p:cNvPr>
          <p:cNvCxnSpPr>
            <a:cxnSpLocks/>
          </p:cNvCxnSpPr>
          <p:nvPr/>
        </p:nvCxnSpPr>
        <p:spPr>
          <a:xfrm>
            <a:off x="1056269" y="2355957"/>
            <a:ext cx="703267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003B499C-CD1B-334E-8609-47C336E45C6D}"/>
              </a:ext>
            </a:extLst>
          </p:cNvPr>
          <p:cNvCxnSpPr>
            <a:cxnSpLocks/>
          </p:cNvCxnSpPr>
          <p:nvPr/>
        </p:nvCxnSpPr>
        <p:spPr>
          <a:xfrm flipV="1">
            <a:off x="1086407" y="664792"/>
            <a:ext cx="0" cy="34200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DE72D947-0363-7646-B480-1951B5304BD0}"/>
              </a:ext>
            </a:extLst>
          </p:cNvPr>
          <p:cNvCxnSpPr>
            <a:cxnSpLocks/>
          </p:cNvCxnSpPr>
          <p:nvPr/>
        </p:nvCxnSpPr>
        <p:spPr>
          <a:xfrm flipV="1">
            <a:off x="1056269" y="4153628"/>
            <a:ext cx="7032675" cy="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C7ADCF1-627C-904F-87F8-9A50B4363DF3}"/>
              </a:ext>
            </a:extLst>
          </p:cNvPr>
          <p:cNvSpPr txBox="1"/>
          <p:nvPr/>
        </p:nvSpPr>
        <p:spPr>
          <a:xfrm>
            <a:off x="616530" y="863749"/>
            <a:ext cx="677108" cy="31566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Maturità degli strumenti adottati</a:t>
            </a:r>
          </a:p>
          <a:p>
            <a:endParaRPr lang="it-IT" sz="1600" dirty="0" err="1">
              <a:solidFill>
                <a:srgbClr val="002060"/>
              </a:solidFill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C88D6CFE-DA3C-2C45-85CA-A5B8ECD3FAC5}"/>
              </a:ext>
            </a:extLst>
          </p:cNvPr>
          <p:cNvSpPr/>
          <p:nvPr/>
        </p:nvSpPr>
        <p:spPr>
          <a:xfrm>
            <a:off x="955084" y="4022304"/>
            <a:ext cx="262646" cy="26264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032E6C0-4B13-C54C-AA36-6A7696A577E0}"/>
              </a:ext>
            </a:extLst>
          </p:cNvPr>
          <p:cNvSpPr txBox="1"/>
          <p:nvPr/>
        </p:nvSpPr>
        <p:spPr>
          <a:xfrm>
            <a:off x="5615610" y="4195806"/>
            <a:ext cx="224304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it-IT"/>
            </a:defPPr>
            <a:lvl1pPr>
              <a:defRPr sz="1600"/>
            </a:lvl1pPr>
          </a:lstStyle>
          <a:p>
            <a:r>
              <a:rPr lang="it-IT" dirty="0">
                <a:solidFill>
                  <a:srgbClr val="002060"/>
                </a:solidFill>
              </a:rPr>
              <a:t>Maturità organizzativa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F5C6D07-61F7-C947-9FB6-DD9B985CCC3D}"/>
              </a:ext>
            </a:extLst>
          </p:cNvPr>
          <p:cNvGrpSpPr/>
          <p:nvPr/>
        </p:nvGrpSpPr>
        <p:grpSpPr>
          <a:xfrm>
            <a:off x="1217730" y="2617057"/>
            <a:ext cx="1568708" cy="1469904"/>
            <a:chOff x="881308" y="2794489"/>
            <a:chExt cx="1568708" cy="1469904"/>
          </a:xfrm>
        </p:grpSpPr>
        <p:pic>
          <p:nvPicPr>
            <p:cNvPr id="25" name="Immagine 24" descr="Immagine che contiene grafica vettoriale&#10;&#10;&#10;&#10;Descrizione generata automaticamente">
              <a:extLst>
                <a:ext uri="{FF2B5EF4-FFF2-40B4-BE49-F238E27FC236}">
                  <a16:creationId xmlns:a16="http://schemas.microsoft.com/office/drawing/2014/main" id="{D35C507F-A1C5-0E4A-9D0A-B52E86715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5280" y="2794489"/>
              <a:ext cx="1140764" cy="1140764"/>
            </a:xfrm>
            <a:prstGeom prst="rect">
              <a:avLst/>
            </a:prstGeom>
          </p:spPr>
        </p:pic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2AC705A9-EDEC-2540-A6F0-BB31DBE7479A}"/>
                </a:ext>
              </a:extLst>
            </p:cNvPr>
            <p:cNvSpPr txBox="1"/>
            <p:nvPr/>
          </p:nvSpPr>
          <p:spPr>
            <a:xfrm>
              <a:off x="881308" y="3895061"/>
              <a:ext cx="1568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rgbClr val="002E58"/>
                  </a:solidFill>
                </a:rPr>
                <a:t>Inconsapevoli</a:t>
              </a:r>
            </a:p>
          </p:txBody>
        </p:sp>
      </p:grpSp>
      <p:sp>
        <p:nvSpPr>
          <p:cNvPr id="27" name="Ovale 26">
            <a:extLst>
              <a:ext uri="{FF2B5EF4-FFF2-40B4-BE49-F238E27FC236}">
                <a16:creationId xmlns:a16="http://schemas.microsoft.com/office/drawing/2014/main" id="{94E89222-9730-CB4E-994B-7D3E7980834F}"/>
              </a:ext>
            </a:extLst>
          </p:cNvPr>
          <p:cNvSpPr/>
          <p:nvPr/>
        </p:nvSpPr>
        <p:spPr>
          <a:xfrm>
            <a:off x="3065227" y="2842083"/>
            <a:ext cx="857233" cy="857233"/>
          </a:xfrm>
          <a:prstGeom prst="ellipse">
            <a:avLst/>
          </a:prstGeom>
          <a:solidFill>
            <a:srgbClr val="92D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675F646A-50A3-C145-80F8-BA3D7A7A383E}"/>
              </a:ext>
            </a:extLst>
          </p:cNvPr>
          <p:cNvSpPr/>
          <p:nvPr/>
        </p:nvSpPr>
        <p:spPr>
          <a:xfrm>
            <a:off x="3065227" y="1081057"/>
            <a:ext cx="857233" cy="857233"/>
          </a:xfrm>
          <a:prstGeom prst="ellipse">
            <a:avLst/>
          </a:prstGeom>
          <a:solidFill>
            <a:srgbClr val="0CA2C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6999D537-3C70-4041-8189-DE2A37BF1E13}"/>
              </a:ext>
            </a:extLst>
          </p:cNvPr>
          <p:cNvSpPr/>
          <p:nvPr/>
        </p:nvSpPr>
        <p:spPr>
          <a:xfrm>
            <a:off x="6970525" y="1081057"/>
            <a:ext cx="857233" cy="857233"/>
          </a:xfrm>
          <a:prstGeom prst="ellipse">
            <a:avLst/>
          </a:prstGeom>
          <a:solidFill>
            <a:srgbClr val="F0E50C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970AB608-E439-1D4B-9BEB-B94A07ABD109}"/>
              </a:ext>
            </a:extLst>
          </p:cNvPr>
          <p:cNvSpPr/>
          <p:nvPr/>
        </p:nvSpPr>
        <p:spPr>
          <a:xfrm>
            <a:off x="6970525" y="2842083"/>
            <a:ext cx="857233" cy="857233"/>
          </a:xfrm>
          <a:prstGeom prst="ellipse">
            <a:avLst/>
          </a:prstGeom>
          <a:solidFill>
            <a:srgbClr val="BF0F7B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35" name="Immagine 34" descr="Immagine che contiene grafica vettoriale&#10;&#10;&#10;&#10;Descrizione generata automaticamente">
            <a:extLst>
              <a:ext uri="{FF2B5EF4-FFF2-40B4-BE49-F238E27FC236}">
                <a16:creationId xmlns:a16="http://schemas.microsoft.com/office/drawing/2014/main" id="{0EE21CEB-8A3C-284C-B320-5A16896A5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7" y="812750"/>
            <a:ext cx="1144800" cy="1144800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B8112F9-D89E-9742-B4FC-0B175132314E}"/>
              </a:ext>
            </a:extLst>
          </p:cNvPr>
          <p:cNvSpPr txBox="1"/>
          <p:nvPr/>
        </p:nvSpPr>
        <p:spPr>
          <a:xfrm>
            <a:off x="5276277" y="1922857"/>
            <a:ext cx="94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Mature</a:t>
            </a: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37CC4B1-78FF-E249-B7E9-7C6EA641CD66}"/>
              </a:ext>
            </a:extLst>
          </p:cNvPr>
          <p:cNvGrpSpPr/>
          <p:nvPr/>
        </p:nvGrpSpPr>
        <p:grpSpPr>
          <a:xfrm>
            <a:off x="4963303" y="2594285"/>
            <a:ext cx="1568708" cy="1515449"/>
            <a:chOff x="4626881" y="2784058"/>
            <a:chExt cx="1568708" cy="1515449"/>
          </a:xfrm>
        </p:grpSpPr>
        <p:pic>
          <p:nvPicPr>
            <p:cNvPr id="38" name="Immagine 37" descr="Immagine che contiene grafica vettoriale, screenshot&#10;&#10;&#10;&#10;Descrizione generata automaticamente">
              <a:extLst>
                <a:ext uri="{FF2B5EF4-FFF2-40B4-BE49-F238E27FC236}">
                  <a16:creationId xmlns:a16="http://schemas.microsoft.com/office/drawing/2014/main" id="{A7C238BE-ECD7-6542-97C1-4A5149A93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8835" y="2784058"/>
              <a:ext cx="1144800" cy="1144800"/>
            </a:xfrm>
            <a:prstGeom prst="rect">
              <a:avLst/>
            </a:prstGeom>
          </p:spPr>
        </p:pic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E9C7EA63-BCCF-AE4D-ABA9-2DE483B883D5}"/>
                </a:ext>
              </a:extLst>
            </p:cNvPr>
            <p:cNvSpPr txBox="1"/>
            <p:nvPr/>
          </p:nvSpPr>
          <p:spPr>
            <a:xfrm>
              <a:off x="4626881" y="3930175"/>
              <a:ext cx="1568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>
                  <a:solidFill>
                    <a:srgbClr val="002E58"/>
                  </a:solidFill>
                </a:rPr>
                <a:t>Tech-savvy</a:t>
              </a:r>
              <a:endParaRPr lang="it-IT" dirty="0">
                <a:solidFill>
                  <a:srgbClr val="002E58"/>
                </a:solidFill>
              </a:endParaRPr>
            </a:p>
          </p:txBody>
        </p:sp>
      </p:grp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F9B19AB6-D7C8-534F-BFA2-0F706B282F45}"/>
              </a:ext>
            </a:extLst>
          </p:cNvPr>
          <p:cNvSpPr txBox="1"/>
          <p:nvPr/>
        </p:nvSpPr>
        <p:spPr>
          <a:xfrm>
            <a:off x="3200960" y="1278841"/>
            <a:ext cx="58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F9B19AB6-D7C8-534F-BFA2-0F706B282F45}"/>
              </a:ext>
            </a:extLst>
          </p:cNvPr>
          <p:cNvSpPr txBox="1"/>
          <p:nvPr/>
        </p:nvSpPr>
        <p:spPr>
          <a:xfrm>
            <a:off x="7006201" y="1278841"/>
            <a:ext cx="78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18%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F9B19AB6-D7C8-534F-BFA2-0F706B282F45}"/>
              </a:ext>
            </a:extLst>
          </p:cNvPr>
          <p:cNvSpPr txBox="1"/>
          <p:nvPr/>
        </p:nvSpPr>
        <p:spPr>
          <a:xfrm>
            <a:off x="3091551" y="3039867"/>
            <a:ext cx="80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52</a:t>
            </a:r>
            <a:r>
              <a:rPr lang="it-IT" sz="24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9B19AB6-D7C8-534F-BFA2-0F706B282F45}"/>
              </a:ext>
            </a:extLst>
          </p:cNvPr>
          <p:cNvSpPr txBox="1"/>
          <p:nvPr/>
        </p:nvSpPr>
        <p:spPr>
          <a:xfrm>
            <a:off x="7006201" y="3034959"/>
            <a:ext cx="78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22%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E6F922B-A328-724E-B83F-0E9EBA7CD046}"/>
              </a:ext>
            </a:extLst>
          </p:cNvPr>
          <p:cNvSpPr txBox="1"/>
          <p:nvPr/>
        </p:nvSpPr>
        <p:spPr>
          <a:xfrm>
            <a:off x="1217730" y="1922857"/>
            <a:ext cx="156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2E58"/>
                </a:solidFill>
              </a:rPr>
              <a:t>Low</a:t>
            </a:r>
            <a:r>
              <a:rPr lang="it-IT" dirty="0">
                <a:solidFill>
                  <a:srgbClr val="002E58"/>
                </a:solidFill>
              </a:rPr>
              <a:t>-Budget</a:t>
            </a:r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E9E2008D-E8D6-4D61-B0F3-FEA445B37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084" y="877550"/>
            <a:ext cx="1080000" cy="1080000"/>
          </a:xfrm>
          <a:prstGeom prst="rect">
            <a:avLst/>
          </a:prstGeom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FEFB4F55-4783-4D40-A8CE-7E370F66F657}"/>
              </a:ext>
            </a:extLst>
          </p:cNvPr>
          <p:cNvSpPr txBox="1"/>
          <p:nvPr/>
        </p:nvSpPr>
        <p:spPr>
          <a:xfrm>
            <a:off x="37055" y="4504574"/>
            <a:ext cx="9745299" cy="2664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Dati ottenuti da un’elaborazione statistica di un campione di 501 piccole e medie imprese (addetti compresi tra 10 e 249)</a:t>
            </a:r>
          </a:p>
        </p:txBody>
      </p:sp>
    </p:spTree>
    <p:extLst>
      <p:ext uri="{BB962C8B-B14F-4D97-AF65-F5344CB8AC3E}">
        <p14:creationId xmlns:p14="http://schemas.microsoft.com/office/powerpoint/2010/main" val="221978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 Grupo">
            <a:extLst>
              <a:ext uri="{FF2B5EF4-FFF2-40B4-BE49-F238E27FC236}">
                <a16:creationId xmlns:a16="http://schemas.microsoft.com/office/drawing/2014/main" id="{DC38B2E1-E39B-4E10-BB9C-38BB9183F4AD}"/>
              </a:ext>
            </a:extLst>
          </p:cNvPr>
          <p:cNvGrpSpPr/>
          <p:nvPr/>
        </p:nvGrpSpPr>
        <p:grpSpPr>
          <a:xfrm>
            <a:off x="244332" y="2587645"/>
            <a:ext cx="8628976" cy="85149"/>
            <a:chOff x="467544" y="2597889"/>
            <a:chExt cx="8208861" cy="81000"/>
          </a:xfrm>
        </p:grpSpPr>
        <p:cxnSp>
          <p:nvCxnSpPr>
            <p:cNvPr id="34" name="18 Conector recto">
              <a:extLst>
                <a:ext uri="{FF2B5EF4-FFF2-40B4-BE49-F238E27FC236}">
                  <a16:creationId xmlns:a16="http://schemas.microsoft.com/office/drawing/2014/main" id="{C8A3D66C-45AB-49B6-A762-7C81232DA9BB}"/>
                </a:ext>
              </a:extLst>
            </p:cNvPr>
            <p:cNvCxnSpPr>
              <a:stCxn id="36" idx="6"/>
              <a:endCxn id="35" idx="2"/>
            </p:cNvCxnSpPr>
            <p:nvPr/>
          </p:nvCxnSpPr>
          <p:spPr>
            <a:xfrm>
              <a:off x="548552" y="2638389"/>
              <a:ext cx="8046843" cy="0"/>
            </a:xfrm>
            <a:prstGeom prst="line">
              <a:avLst/>
            </a:prstGeom>
            <a:ln w="28575">
              <a:solidFill>
                <a:srgbClr val="002E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23 Elipse">
              <a:extLst>
                <a:ext uri="{FF2B5EF4-FFF2-40B4-BE49-F238E27FC236}">
                  <a16:creationId xmlns:a16="http://schemas.microsoft.com/office/drawing/2014/main" id="{C72568F0-8653-4077-B485-FBA8FED12688}"/>
                </a:ext>
              </a:extLst>
            </p:cNvPr>
            <p:cNvSpPr/>
            <p:nvPr/>
          </p:nvSpPr>
          <p:spPr>
            <a:xfrm>
              <a:off x="8595394" y="2597889"/>
              <a:ext cx="81011" cy="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E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6" name="24 Elipse">
              <a:extLst>
                <a:ext uri="{FF2B5EF4-FFF2-40B4-BE49-F238E27FC236}">
                  <a16:creationId xmlns:a16="http://schemas.microsoft.com/office/drawing/2014/main" id="{A6677239-58C0-45DB-953A-D7D18015FA50}"/>
                </a:ext>
              </a:extLst>
            </p:cNvPr>
            <p:cNvSpPr/>
            <p:nvPr/>
          </p:nvSpPr>
          <p:spPr>
            <a:xfrm>
              <a:off x="467544" y="2597889"/>
              <a:ext cx="81011" cy="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E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5" name="2 Grupo">
            <a:extLst>
              <a:ext uri="{FF2B5EF4-FFF2-40B4-BE49-F238E27FC236}">
                <a16:creationId xmlns:a16="http://schemas.microsoft.com/office/drawing/2014/main" id="{AED573BA-A624-4C77-87FE-3EC9E84E3632}"/>
              </a:ext>
            </a:extLst>
          </p:cNvPr>
          <p:cNvGrpSpPr/>
          <p:nvPr/>
        </p:nvGrpSpPr>
        <p:grpSpPr>
          <a:xfrm>
            <a:off x="1295917" y="1134737"/>
            <a:ext cx="85156" cy="1512000"/>
            <a:chOff x="1467943" y="1787812"/>
            <a:chExt cx="81011" cy="783084"/>
          </a:xfrm>
        </p:grpSpPr>
        <p:cxnSp>
          <p:nvCxnSpPr>
            <p:cNvPr id="32" name="40 Conector recto">
              <a:extLst>
                <a:ext uri="{FF2B5EF4-FFF2-40B4-BE49-F238E27FC236}">
                  <a16:creationId xmlns:a16="http://schemas.microsoft.com/office/drawing/2014/main" id="{97F12CF5-C78C-4AA8-8965-0D519B89C50E}"/>
                </a:ext>
              </a:extLst>
            </p:cNvPr>
            <p:cNvCxnSpPr/>
            <p:nvPr/>
          </p:nvCxnSpPr>
          <p:spPr>
            <a:xfrm flipV="1">
              <a:off x="1503186" y="1857792"/>
              <a:ext cx="5547" cy="713104"/>
            </a:xfrm>
            <a:prstGeom prst="line">
              <a:avLst/>
            </a:prstGeom>
            <a:ln w="12700">
              <a:solidFill>
                <a:srgbClr val="002E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41 Elipse">
              <a:extLst>
                <a:ext uri="{FF2B5EF4-FFF2-40B4-BE49-F238E27FC236}">
                  <a16:creationId xmlns:a16="http://schemas.microsoft.com/office/drawing/2014/main" id="{3A23B004-61F6-4D81-8C19-98328DD2D4EC}"/>
                </a:ext>
              </a:extLst>
            </p:cNvPr>
            <p:cNvSpPr/>
            <p:nvPr/>
          </p:nvSpPr>
          <p:spPr>
            <a:xfrm>
              <a:off x="1467943" y="1787812"/>
              <a:ext cx="81011" cy="81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D2FCC34D-0714-4DFB-B169-EC6AAB913069}"/>
              </a:ext>
            </a:extLst>
          </p:cNvPr>
          <p:cNvGrpSpPr/>
          <p:nvPr/>
        </p:nvGrpSpPr>
        <p:grpSpPr>
          <a:xfrm>
            <a:off x="424885" y="830935"/>
            <a:ext cx="1827818" cy="539356"/>
            <a:chOff x="550204" y="1452363"/>
            <a:chExt cx="1537200" cy="453600"/>
          </a:xfrm>
        </p:grpSpPr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8185B098-903A-4809-878C-5AAB2E9529A7}"/>
                </a:ext>
              </a:extLst>
            </p:cNvPr>
            <p:cNvSpPr/>
            <p:nvPr/>
          </p:nvSpPr>
          <p:spPr>
            <a:xfrm>
              <a:off x="550204" y="1452363"/>
              <a:ext cx="1537200" cy="453600"/>
            </a:xfrm>
            <a:prstGeom prst="rect">
              <a:avLst/>
            </a:prstGeom>
            <a:solidFill>
              <a:srgbClr val="F5E5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3CC1C1CC-57AB-4180-8BB6-7D9F82A08C75}"/>
                </a:ext>
              </a:extLst>
            </p:cNvPr>
            <p:cNvGrpSpPr/>
            <p:nvPr/>
          </p:nvGrpSpPr>
          <p:grpSpPr>
            <a:xfrm>
              <a:off x="575965" y="1457303"/>
              <a:ext cx="1511438" cy="421333"/>
              <a:chOff x="5982981" y="3773266"/>
              <a:chExt cx="2649371" cy="698003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F0C91329-F433-4711-B2D0-78709F3DC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82981" y="4173587"/>
                <a:ext cx="2649371" cy="29768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1" name="Immagine 40">
                <a:extLst>
                  <a:ext uri="{FF2B5EF4-FFF2-40B4-BE49-F238E27FC236}">
                    <a16:creationId xmlns:a16="http://schemas.microsoft.com/office/drawing/2014/main" id="{EA8E2F4F-0F1B-490E-868C-8D1CAF685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7110" y="3773266"/>
                <a:ext cx="1363208" cy="410286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0795598F-F25A-408D-852D-3C2B1432E540}"/>
              </a:ext>
            </a:extLst>
          </p:cNvPr>
          <p:cNvGrpSpPr/>
          <p:nvPr/>
        </p:nvGrpSpPr>
        <p:grpSpPr>
          <a:xfrm>
            <a:off x="1666645" y="4037820"/>
            <a:ext cx="1603450" cy="473147"/>
            <a:chOff x="1631413" y="3332936"/>
            <a:chExt cx="1537200" cy="453598"/>
          </a:xfrm>
        </p:grpSpPr>
        <p:pic>
          <p:nvPicPr>
            <p:cNvPr id="43" name="Immagine 42">
              <a:extLst>
                <a:ext uri="{FF2B5EF4-FFF2-40B4-BE49-F238E27FC236}">
                  <a16:creationId xmlns:a16="http://schemas.microsoft.com/office/drawing/2014/main" id="{745DBA9D-D877-459A-B229-D021111CD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8913" y="3332936"/>
              <a:ext cx="788487" cy="25100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Immagine 43">
              <a:extLst>
                <a:ext uri="{FF2B5EF4-FFF2-40B4-BE49-F238E27FC236}">
                  <a16:creationId xmlns:a16="http://schemas.microsoft.com/office/drawing/2014/main" id="{83032631-4686-4460-B1B9-67C9E71D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1413" y="3591273"/>
              <a:ext cx="1537200" cy="19526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849627C4-DF55-49B8-89DB-797B2061ECC8}"/>
              </a:ext>
            </a:extLst>
          </p:cNvPr>
          <p:cNvGrpSpPr/>
          <p:nvPr/>
        </p:nvGrpSpPr>
        <p:grpSpPr>
          <a:xfrm>
            <a:off x="2292330" y="1316813"/>
            <a:ext cx="2310027" cy="524856"/>
            <a:chOff x="2514677" y="1077028"/>
            <a:chExt cx="2682954" cy="609587"/>
          </a:xfrm>
        </p:grpSpPr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03708FAF-5529-40BF-B7B8-298B5888CF3B}"/>
                </a:ext>
              </a:extLst>
            </p:cNvPr>
            <p:cNvSpPr/>
            <p:nvPr/>
          </p:nvSpPr>
          <p:spPr>
            <a:xfrm>
              <a:off x="2514677" y="1077028"/>
              <a:ext cx="2065823" cy="609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5BBB88DD-CDAB-43FA-915C-1D989135DED8}"/>
                </a:ext>
              </a:extLst>
            </p:cNvPr>
            <p:cNvGrpSpPr/>
            <p:nvPr/>
          </p:nvGrpSpPr>
          <p:grpSpPr>
            <a:xfrm>
              <a:off x="2538836" y="1210155"/>
              <a:ext cx="2658795" cy="450208"/>
              <a:chOff x="4923847" y="3112245"/>
              <a:chExt cx="3537856" cy="473756"/>
            </a:xfrm>
          </p:grpSpPr>
          <p:pic>
            <p:nvPicPr>
              <p:cNvPr id="48" name="Immagine 47">
                <a:extLst>
                  <a:ext uri="{FF2B5EF4-FFF2-40B4-BE49-F238E27FC236}">
                    <a16:creationId xmlns:a16="http://schemas.microsoft.com/office/drawing/2014/main" id="{1A8B8D99-32F9-4960-A672-A344A79E6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4337" y="3112245"/>
                <a:ext cx="1562003" cy="260334"/>
              </a:xfrm>
              <a:prstGeom prst="rect">
                <a:avLst/>
              </a:prstGeom>
            </p:spPr>
          </p:pic>
          <p:pic>
            <p:nvPicPr>
              <p:cNvPr id="49" name="Immagine 48">
                <a:extLst>
                  <a:ext uri="{FF2B5EF4-FFF2-40B4-BE49-F238E27FC236}">
                    <a16:creationId xmlns:a16="http://schemas.microsoft.com/office/drawing/2014/main" id="{52C038ED-620C-4DA0-A91A-4EAEEA8DB5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23847" y="3388723"/>
                <a:ext cx="3537856" cy="197278"/>
              </a:xfrm>
              <a:prstGeom prst="rect">
                <a:avLst/>
              </a:prstGeom>
            </p:spPr>
          </p:pic>
        </p:grpSp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2FAB6E2D-26ED-4D64-9A4C-3DB469B945B0}"/>
              </a:ext>
            </a:extLst>
          </p:cNvPr>
          <p:cNvGrpSpPr/>
          <p:nvPr/>
        </p:nvGrpSpPr>
        <p:grpSpPr>
          <a:xfrm>
            <a:off x="3593728" y="3437136"/>
            <a:ext cx="1814065" cy="533781"/>
            <a:chOff x="4037923" y="3523367"/>
            <a:chExt cx="2729513" cy="803148"/>
          </a:xfrm>
        </p:grpSpPr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4E66842C-9BAB-4455-9D4B-183E2B74B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77203" y="3523367"/>
              <a:ext cx="2050951" cy="37585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Immagine 51">
              <a:extLst>
                <a:ext uri="{FF2B5EF4-FFF2-40B4-BE49-F238E27FC236}">
                  <a16:creationId xmlns:a16="http://schemas.microsoft.com/office/drawing/2014/main" id="{8AD31044-5301-4A26-88A4-0C35C4D0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37923" y="3887598"/>
              <a:ext cx="2729513" cy="438917"/>
            </a:xfrm>
            <a:prstGeom prst="rect">
              <a:avLst/>
            </a:prstGeom>
          </p:spPr>
        </p:pic>
      </p:grp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E9C2488D-E3AB-4EE6-9B01-F7C2110362DB}"/>
              </a:ext>
            </a:extLst>
          </p:cNvPr>
          <p:cNvGrpSpPr/>
          <p:nvPr/>
        </p:nvGrpSpPr>
        <p:grpSpPr>
          <a:xfrm>
            <a:off x="4647634" y="815710"/>
            <a:ext cx="2100930" cy="468728"/>
            <a:chOff x="5570640" y="3877848"/>
            <a:chExt cx="2296845" cy="512438"/>
          </a:xfrm>
        </p:grpSpPr>
        <p:pic>
          <p:nvPicPr>
            <p:cNvPr id="55" name="Immagine 54">
              <a:extLst>
                <a:ext uri="{FF2B5EF4-FFF2-40B4-BE49-F238E27FC236}">
                  <a16:creationId xmlns:a16="http://schemas.microsoft.com/office/drawing/2014/main" id="{3DAA516D-C1F1-4B3A-B27B-18D0B7A42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00426" y="3877848"/>
              <a:ext cx="1363707" cy="2292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Immagine 56">
              <a:extLst>
                <a:ext uri="{FF2B5EF4-FFF2-40B4-BE49-F238E27FC236}">
                  <a16:creationId xmlns:a16="http://schemas.microsoft.com/office/drawing/2014/main" id="{96E32B03-FDA7-4050-BD82-6A626EE7E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70640" y="4063474"/>
              <a:ext cx="2296845" cy="326812"/>
            </a:xfrm>
            <a:prstGeom prst="rect">
              <a:avLst/>
            </a:prstGeom>
          </p:spPr>
        </p:pic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0F55457C-0A9E-48E8-8C40-C0476419D189}"/>
              </a:ext>
            </a:extLst>
          </p:cNvPr>
          <p:cNvGrpSpPr/>
          <p:nvPr/>
        </p:nvGrpSpPr>
        <p:grpSpPr>
          <a:xfrm>
            <a:off x="5805250" y="4023891"/>
            <a:ext cx="1962865" cy="566799"/>
            <a:chOff x="5340693" y="3483943"/>
            <a:chExt cx="2190129" cy="632424"/>
          </a:xfrm>
        </p:grpSpPr>
        <p:pic>
          <p:nvPicPr>
            <p:cNvPr id="60" name="Immagine 59">
              <a:extLst>
                <a:ext uri="{FF2B5EF4-FFF2-40B4-BE49-F238E27FC236}">
                  <a16:creationId xmlns:a16="http://schemas.microsoft.com/office/drawing/2014/main" id="{F522C54F-CAD1-4EC7-A02D-71A2E1117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40693" y="3859027"/>
              <a:ext cx="2190129" cy="257340"/>
            </a:xfrm>
            <a:prstGeom prst="rect">
              <a:avLst/>
            </a:prstGeom>
          </p:spPr>
        </p:pic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1ED549AC-824C-4005-8B24-CC7B81CD2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6576" y="3483943"/>
              <a:ext cx="632650" cy="357810"/>
            </a:xfrm>
            <a:prstGeom prst="rect">
              <a:avLst/>
            </a:prstGeom>
          </p:spPr>
        </p:pic>
      </p:grpSp>
      <p:grpSp>
        <p:nvGrpSpPr>
          <p:cNvPr id="68" name="Gruppo 67">
            <a:extLst>
              <a:ext uri="{FF2B5EF4-FFF2-40B4-BE49-F238E27FC236}">
                <a16:creationId xmlns:a16="http://schemas.microsoft.com/office/drawing/2014/main" id="{4E71D080-E572-4FD0-94E6-03AD729DA15A}"/>
              </a:ext>
            </a:extLst>
          </p:cNvPr>
          <p:cNvGrpSpPr/>
          <p:nvPr/>
        </p:nvGrpSpPr>
        <p:grpSpPr>
          <a:xfrm>
            <a:off x="6862348" y="1221241"/>
            <a:ext cx="2010960" cy="667954"/>
            <a:chOff x="1587871" y="3737738"/>
            <a:chExt cx="2304153" cy="821028"/>
          </a:xfrm>
        </p:grpSpPr>
        <p:pic>
          <p:nvPicPr>
            <p:cNvPr id="65" name="Immagine 64">
              <a:extLst>
                <a:ext uri="{FF2B5EF4-FFF2-40B4-BE49-F238E27FC236}">
                  <a16:creationId xmlns:a16="http://schemas.microsoft.com/office/drawing/2014/main" id="{29587C2E-8CBD-4D14-BFCA-0EB238623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87871" y="4080546"/>
              <a:ext cx="2304153" cy="478220"/>
            </a:xfrm>
            <a:prstGeom prst="rect">
              <a:avLst/>
            </a:prstGeom>
          </p:spPr>
        </p:pic>
        <p:pic>
          <p:nvPicPr>
            <p:cNvPr id="67" name="Immagine 66">
              <a:extLst>
                <a:ext uri="{FF2B5EF4-FFF2-40B4-BE49-F238E27FC236}">
                  <a16:creationId xmlns:a16="http://schemas.microsoft.com/office/drawing/2014/main" id="{43F666A2-E6A7-4A36-ACBC-7A85288ED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32309" y="3737738"/>
              <a:ext cx="1287557" cy="333564"/>
            </a:xfrm>
            <a:prstGeom prst="rect">
              <a:avLst/>
            </a:prstGeom>
          </p:spPr>
        </p:pic>
      </p:grp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B926A5F4-1CD7-4E52-B335-368618884D6B}"/>
              </a:ext>
            </a:extLst>
          </p:cNvPr>
          <p:cNvSpPr txBox="1"/>
          <p:nvPr/>
        </p:nvSpPr>
        <p:spPr>
          <a:xfrm>
            <a:off x="3576822" y="2158260"/>
            <a:ext cx="197487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8BBD22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Settembre 2018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8BBD22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28CCE413-A620-4CE8-8247-3265931F21AC}"/>
              </a:ext>
            </a:extLst>
          </p:cNvPr>
          <p:cNvSpPr txBox="1"/>
          <p:nvPr/>
        </p:nvSpPr>
        <p:spPr>
          <a:xfrm>
            <a:off x="1619135" y="2151820"/>
            <a:ext cx="158028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39211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Marzo 2018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F39211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28114E64-9C89-411A-93FB-A9DE7E0A540A}"/>
              </a:ext>
            </a:extLst>
          </p:cNvPr>
          <p:cNvSpPr txBox="1"/>
          <p:nvPr/>
        </p:nvSpPr>
        <p:spPr>
          <a:xfrm>
            <a:off x="505774" y="2737439"/>
            <a:ext cx="158028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51C20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Marzo 2018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E51C20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2750CB5C-E073-45B6-86F8-B1DB97F51BEF}"/>
              </a:ext>
            </a:extLst>
          </p:cNvPr>
          <p:cNvSpPr txBox="1"/>
          <p:nvPr/>
        </p:nvSpPr>
        <p:spPr>
          <a:xfrm>
            <a:off x="2705005" y="2741313"/>
            <a:ext cx="158028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0E50C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Aprile 2018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F0E50C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CF055480-B7E8-4652-AEC8-FF25435C68B4}"/>
              </a:ext>
            </a:extLst>
          </p:cNvPr>
          <p:cNvSpPr txBox="1"/>
          <p:nvPr/>
        </p:nvSpPr>
        <p:spPr>
          <a:xfrm>
            <a:off x="4647634" y="2744019"/>
            <a:ext cx="197487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CA2C0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Novembre 2018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CA2C0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FE88E55D-D9CA-4A5A-9B95-BF9E4E5B483A}"/>
              </a:ext>
            </a:extLst>
          </p:cNvPr>
          <p:cNvSpPr txBox="1"/>
          <p:nvPr/>
        </p:nvSpPr>
        <p:spPr>
          <a:xfrm>
            <a:off x="5735236" y="2158267"/>
            <a:ext cx="197487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Gennaio 2019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80D9DB95-6AB9-4835-9C99-ED0C585E1144}"/>
              </a:ext>
            </a:extLst>
          </p:cNvPr>
          <p:cNvSpPr txBox="1"/>
          <p:nvPr/>
        </p:nvSpPr>
        <p:spPr>
          <a:xfrm>
            <a:off x="6805568" y="2735542"/>
            <a:ext cx="197487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572E88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Gennaio 2019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572E88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000" y="70241"/>
            <a:ext cx="7483400" cy="539356"/>
          </a:xfrm>
        </p:spPr>
        <p:txBody>
          <a:bodyPr/>
          <a:lstStyle/>
          <a:p>
            <a:r>
              <a:rPr lang="it-IT" dirty="0"/>
              <a:t>Le notizie più rilevanti</a:t>
            </a:r>
          </a:p>
        </p:txBody>
      </p:sp>
      <p:cxnSp>
        <p:nvCxnSpPr>
          <p:cNvPr id="71" name="40 Conector recto">
            <a:extLst>
              <a:ext uri="{FF2B5EF4-FFF2-40B4-BE49-F238E27FC236}">
                <a16:creationId xmlns:a16="http://schemas.microsoft.com/office/drawing/2014/main" id="{9386C595-3F5A-4A56-BB48-0C8622E137EA}"/>
              </a:ext>
            </a:extLst>
          </p:cNvPr>
          <p:cNvCxnSpPr>
            <a:cxnSpLocks/>
          </p:cNvCxnSpPr>
          <p:nvPr/>
        </p:nvCxnSpPr>
        <p:spPr>
          <a:xfrm flipV="1">
            <a:off x="3430387" y="1861751"/>
            <a:ext cx="0" cy="784986"/>
          </a:xfrm>
          <a:prstGeom prst="line">
            <a:avLst/>
          </a:prstGeom>
          <a:ln w="12700">
            <a:solidFill>
              <a:srgbClr val="002E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40 Conector recto">
            <a:extLst>
              <a:ext uri="{FF2B5EF4-FFF2-40B4-BE49-F238E27FC236}">
                <a16:creationId xmlns:a16="http://schemas.microsoft.com/office/drawing/2014/main" id="{9EA880F5-D2DB-482D-9D74-BE4BB0168A1D}"/>
              </a:ext>
            </a:extLst>
          </p:cNvPr>
          <p:cNvCxnSpPr/>
          <p:nvPr/>
        </p:nvCxnSpPr>
        <p:spPr>
          <a:xfrm flipV="1">
            <a:off x="5642249" y="1265733"/>
            <a:ext cx="5831" cy="1376881"/>
          </a:xfrm>
          <a:prstGeom prst="line">
            <a:avLst/>
          </a:prstGeom>
          <a:ln w="12700">
            <a:solidFill>
              <a:srgbClr val="002E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40 Conector recto">
            <a:extLst>
              <a:ext uri="{FF2B5EF4-FFF2-40B4-BE49-F238E27FC236}">
                <a16:creationId xmlns:a16="http://schemas.microsoft.com/office/drawing/2014/main" id="{C7DFF472-6F5B-4DFB-BDFA-B88D6D51824C}"/>
              </a:ext>
            </a:extLst>
          </p:cNvPr>
          <p:cNvCxnSpPr/>
          <p:nvPr/>
        </p:nvCxnSpPr>
        <p:spPr>
          <a:xfrm flipV="1">
            <a:off x="2468197" y="2634839"/>
            <a:ext cx="5831" cy="1376881"/>
          </a:xfrm>
          <a:prstGeom prst="line">
            <a:avLst/>
          </a:prstGeom>
          <a:ln w="12700">
            <a:solidFill>
              <a:srgbClr val="002E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40 Conector recto">
            <a:extLst>
              <a:ext uri="{FF2B5EF4-FFF2-40B4-BE49-F238E27FC236}">
                <a16:creationId xmlns:a16="http://schemas.microsoft.com/office/drawing/2014/main" id="{27A63B83-6252-4A63-8BFF-337DA01B9A2B}"/>
              </a:ext>
            </a:extLst>
          </p:cNvPr>
          <p:cNvCxnSpPr>
            <a:cxnSpLocks/>
          </p:cNvCxnSpPr>
          <p:nvPr/>
        </p:nvCxnSpPr>
        <p:spPr>
          <a:xfrm flipV="1">
            <a:off x="7799272" y="1841669"/>
            <a:ext cx="0" cy="784986"/>
          </a:xfrm>
          <a:prstGeom prst="line">
            <a:avLst/>
          </a:prstGeom>
          <a:ln w="12700">
            <a:solidFill>
              <a:srgbClr val="002E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40 Conector recto">
            <a:extLst>
              <a:ext uri="{FF2B5EF4-FFF2-40B4-BE49-F238E27FC236}">
                <a16:creationId xmlns:a16="http://schemas.microsoft.com/office/drawing/2014/main" id="{1FB1EF9A-B435-4039-9F03-C5218A1207A2}"/>
              </a:ext>
            </a:extLst>
          </p:cNvPr>
          <p:cNvCxnSpPr>
            <a:cxnSpLocks/>
          </p:cNvCxnSpPr>
          <p:nvPr/>
        </p:nvCxnSpPr>
        <p:spPr>
          <a:xfrm flipV="1">
            <a:off x="4500761" y="2630220"/>
            <a:ext cx="0" cy="784986"/>
          </a:xfrm>
          <a:prstGeom prst="line">
            <a:avLst/>
          </a:prstGeom>
          <a:ln w="12700">
            <a:solidFill>
              <a:srgbClr val="002E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40 Conector recto">
            <a:extLst>
              <a:ext uri="{FF2B5EF4-FFF2-40B4-BE49-F238E27FC236}">
                <a16:creationId xmlns:a16="http://schemas.microsoft.com/office/drawing/2014/main" id="{D1FCDFB2-8A48-4C9A-A446-E637A2368339}"/>
              </a:ext>
            </a:extLst>
          </p:cNvPr>
          <p:cNvCxnSpPr/>
          <p:nvPr/>
        </p:nvCxnSpPr>
        <p:spPr>
          <a:xfrm flipV="1">
            <a:off x="6741368" y="2620252"/>
            <a:ext cx="5831" cy="1376881"/>
          </a:xfrm>
          <a:prstGeom prst="line">
            <a:avLst/>
          </a:prstGeom>
          <a:ln w="12700">
            <a:solidFill>
              <a:srgbClr val="002E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25 Elipse">
            <a:extLst>
              <a:ext uri="{FF2B5EF4-FFF2-40B4-BE49-F238E27FC236}">
                <a16:creationId xmlns:a16="http://schemas.microsoft.com/office/drawing/2014/main" id="{5B5421DC-A40A-44F6-B8CC-4906BA08E15D}"/>
              </a:ext>
            </a:extLst>
          </p:cNvPr>
          <p:cNvSpPr/>
          <p:nvPr/>
        </p:nvSpPr>
        <p:spPr>
          <a:xfrm>
            <a:off x="1262628" y="2559304"/>
            <a:ext cx="141927" cy="141915"/>
          </a:xfrm>
          <a:prstGeom prst="ellipse">
            <a:avLst/>
          </a:prstGeom>
          <a:solidFill>
            <a:srgbClr val="E5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es-MX" sz="1050">
              <a:solidFill>
                <a:schemeClr val="tx1"/>
              </a:solidFill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93" name="26 Elipse">
            <a:extLst>
              <a:ext uri="{FF2B5EF4-FFF2-40B4-BE49-F238E27FC236}">
                <a16:creationId xmlns:a16="http://schemas.microsoft.com/office/drawing/2014/main" id="{4049848A-210F-41F9-A568-F6E75CB39756}"/>
              </a:ext>
            </a:extLst>
          </p:cNvPr>
          <p:cNvSpPr/>
          <p:nvPr/>
        </p:nvSpPr>
        <p:spPr>
          <a:xfrm>
            <a:off x="2403603" y="2559261"/>
            <a:ext cx="141927" cy="141915"/>
          </a:xfrm>
          <a:prstGeom prst="ellipse">
            <a:avLst/>
          </a:prstGeom>
          <a:solidFill>
            <a:srgbClr val="F39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es-MX" sz="1050">
              <a:solidFill>
                <a:schemeClr val="tx1"/>
              </a:solidFill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94" name="27 Elipse">
            <a:extLst>
              <a:ext uri="{FF2B5EF4-FFF2-40B4-BE49-F238E27FC236}">
                <a16:creationId xmlns:a16="http://schemas.microsoft.com/office/drawing/2014/main" id="{CC6EF7D9-EA0E-4BBD-8753-869833AA74BE}"/>
              </a:ext>
            </a:extLst>
          </p:cNvPr>
          <p:cNvSpPr/>
          <p:nvPr/>
        </p:nvSpPr>
        <p:spPr>
          <a:xfrm>
            <a:off x="3355104" y="2559304"/>
            <a:ext cx="141927" cy="141915"/>
          </a:xfrm>
          <a:prstGeom prst="ellipse">
            <a:avLst/>
          </a:prstGeom>
          <a:solidFill>
            <a:srgbClr val="F0E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es-MX" sz="1050">
              <a:solidFill>
                <a:schemeClr val="tx1"/>
              </a:solidFill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95" name="36 Elipse">
            <a:extLst>
              <a:ext uri="{FF2B5EF4-FFF2-40B4-BE49-F238E27FC236}">
                <a16:creationId xmlns:a16="http://schemas.microsoft.com/office/drawing/2014/main" id="{74F55EB7-119A-4D0A-91BB-BE2F21AED903}"/>
              </a:ext>
            </a:extLst>
          </p:cNvPr>
          <p:cNvSpPr/>
          <p:nvPr/>
        </p:nvSpPr>
        <p:spPr>
          <a:xfrm>
            <a:off x="4430176" y="2559260"/>
            <a:ext cx="141927" cy="141915"/>
          </a:xfrm>
          <a:prstGeom prst="ellipse">
            <a:avLst/>
          </a:prstGeom>
          <a:solidFill>
            <a:srgbClr val="8BB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es-MX" sz="1050">
              <a:solidFill>
                <a:schemeClr val="tx1"/>
              </a:solidFill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96" name="37 Elipse">
            <a:extLst>
              <a:ext uri="{FF2B5EF4-FFF2-40B4-BE49-F238E27FC236}">
                <a16:creationId xmlns:a16="http://schemas.microsoft.com/office/drawing/2014/main" id="{2580F20D-4698-4F66-9A2A-A05C1B6FBF01}"/>
              </a:ext>
            </a:extLst>
          </p:cNvPr>
          <p:cNvSpPr/>
          <p:nvPr/>
        </p:nvSpPr>
        <p:spPr>
          <a:xfrm>
            <a:off x="5571151" y="2559304"/>
            <a:ext cx="141927" cy="141915"/>
          </a:xfrm>
          <a:prstGeom prst="ellipse">
            <a:avLst/>
          </a:prstGeom>
          <a:solidFill>
            <a:srgbClr val="0CA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es-MX" sz="1050">
              <a:solidFill>
                <a:schemeClr val="tx1"/>
              </a:solidFill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97" name="38 Elipse">
            <a:extLst>
              <a:ext uri="{FF2B5EF4-FFF2-40B4-BE49-F238E27FC236}">
                <a16:creationId xmlns:a16="http://schemas.microsoft.com/office/drawing/2014/main" id="{349CDBC2-C05F-4CD4-AD0B-C10AE5DE77D0}"/>
              </a:ext>
            </a:extLst>
          </p:cNvPr>
          <p:cNvSpPr/>
          <p:nvPr/>
        </p:nvSpPr>
        <p:spPr>
          <a:xfrm>
            <a:off x="6670938" y="2559261"/>
            <a:ext cx="141927" cy="141915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es-MX" sz="1050">
              <a:solidFill>
                <a:schemeClr val="tx1"/>
              </a:solidFill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98" name="39 Elipse">
            <a:extLst>
              <a:ext uri="{FF2B5EF4-FFF2-40B4-BE49-F238E27FC236}">
                <a16:creationId xmlns:a16="http://schemas.microsoft.com/office/drawing/2014/main" id="{9A65F815-979F-4F44-8ABC-1E304C51A187}"/>
              </a:ext>
            </a:extLst>
          </p:cNvPr>
          <p:cNvSpPr/>
          <p:nvPr/>
        </p:nvSpPr>
        <p:spPr>
          <a:xfrm>
            <a:off x="7728075" y="2559304"/>
            <a:ext cx="141927" cy="141915"/>
          </a:xfrm>
          <a:prstGeom prst="ellipse">
            <a:avLst/>
          </a:prstGeom>
          <a:solidFill>
            <a:srgbClr val="5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es-MX" sz="1050">
              <a:solidFill>
                <a:schemeClr val="tx1"/>
              </a:solidFill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54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it-IT" dirty="0" err="1"/>
              <a:t>Winter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coming</a:t>
            </a:r>
            <a:r>
              <a:rPr lang="it-IT" dirty="0"/>
              <a:t>: </a:t>
            </a:r>
            <a:r>
              <a:rPr lang="it-IT" dirty="0" err="1"/>
              <a:t>adapt</a:t>
            </a:r>
            <a:r>
              <a:rPr lang="it-IT" dirty="0"/>
              <a:t> to </a:t>
            </a:r>
            <a:r>
              <a:rPr lang="it-IT" dirty="0" err="1"/>
              <a:t>react</a:t>
            </a:r>
            <a:r>
              <a:rPr lang="it-IT" dirty="0"/>
              <a:t>!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1130786" y="4404568"/>
            <a:ext cx="1160278" cy="193310"/>
          </a:xfrm>
        </p:spPr>
        <p:txBody>
          <a:bodyPr/>
          <a:lstStyle/>
          <a:p>
            <a:r>
              <a:rPr lang="it-IT" dirty="0"/>
              <a:t>05.02.19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#OISP19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it-IT" dirty="0"/>
              <a:t>Osservatorio Information Security &amp; Privacy</a:t>
            </a:r>
          </a:p>
        </p:txBody>
      </p:sp>
      <p:sp>
        <p:nvSpPr>
          <p:cNvPr id="6" name="Segnaposto testo 4"/>
          <p:cNvSpPr txBox="1">
            <a:spLocks/>
          </p:cNvSpPr>
          <p:nvPr/>
        </p:nvSpPr>
        <p:spPr>
          <a:xfrm>
            <a:off x="995840" y="3270969"/>
            <a:ext cx="7202487" cy="365161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2E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L’ecosistema delle startup</a:t>
            </a:r>
          </a:p>
        </p:txBody>
      </p:sp>
    </p:spTree>
    <p:extLst>
      <p:ext uri="{BB962C8B-B14F-4D97-AF65-F5344CB8AC3E}">
        <p14:creationId xmlns:p14="http://schemas.microsoft.com/office/powerpoint/2010/main" val="1389390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62000" y="89428"/>
            <a:ext cx="7660097" cy="442374"/>
          </a:xfrm>
        </p:spPr>
        <p:txBody>
          <a:bodyPr>
            <a:noAutofit/>
          </a:bodyPr>
          <a:lstStyle/>
          <a:p>
            <a:r>
              <a:rPr lang="it-IT" dirty="0"/>
              <a:t>I finanziamenti ricevuti dalle startup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0D0D566-5FBC-4356-9C1C-D22E787D63FC}"/>
              </a:ext>
            </a:extLst>
          </p:cNvPr>
          <p:cNvGrpSpPr/>
          <p:nvPr/>
        </p:nvGrpSpPr>
        <p:grpSpPr>
          <a:xfrm>
            <a:off x="3171415" y="496617"/>
            <a:ext cx="2801170" cy="1152128"/>
            <a:chOff x="2905699" y="346103"/>
            <a:chExt cx="2801170" cy="1152128"/>
          </a:xfrm>
        </p:grpSpPr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F19D5BB5-C69D-4330-A24C-40E50F54F004}"/>
                </a:ext>
              </a:extLst>
            </p:cNvPr>
            <p:cNvSpPr txBox="1"/>
            <p:nvPr/>
          </p:nvSpPr>
          <p:spPr>
            <a:xfrm>
              <a:off x="2905699" y="346103"/>
              <a:ext cx="1666301" cy="11521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it-IT" sz="4400" b="1" dirty="0">
                  <a:solidFill>
                    <a:srgbClr val="3FA9F5"/>
                  </a:solidFill>
                </a:rPr>
                <a:t>417</a:t>
              </a:r>
              <a:endParaRPr lang="it-IT" sz="6000" b="1" dirty="0">
                <a:solidFill>
                  <a:srgbClr val="3FA9F5"/>
                </a:solidFill>
              </a:endParaRPr>
            </a:p>
          </p:txBody>
        </p:sp>
        <p:pic>
          <p:nvPicPr>
            <p:cNvPr id="53" name="Picture 2" descr="Risultati immagini per startup">
              <a:extLst>
                <a:ext uri="{FF2B5EF4-FFF2-40B4-BE49-F238E27FC236}">
                  <a16:creationId xmlns:a16="http://schemas.microsoft.com/office/drawing/2014/main" id="{F095D0F4-7363-4DE3-B858-AC06E2F25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733" y="400649"/>
              <a:ext cx="1329136" cy="10140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7CAA593C-8635-476D-BBF9-66BBA6C21461}"/>
              </a:ext>
            </a:extLst>
          </p:cNvPr>
          <p:cNvSpPr txBox="1"/>
          <p:nvPr/>
        </p:nvSpPr>
        <p:spPr>
          <a:xfrm>
            <a:off x="1389414" y="1707889"/>
            <a:ext cx="6432684" cy="6279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7375E"/>
            </a:solidFill>
          </a:ln>
        </p:spPr>
        <p:txBody>
          <a:bodyPr wrap="square" rtlCol="0">
            <a:normAutofit lnSpcReduction="10000"/>
          </a:bodyPr>
          <a:lstStyle/>
          <a:p>
            <a:pPr algn="ctr"/>
            <a:r>
              <a:rPr lang="it-IT" b="1" dirty="0">
                <a:solidFill>
                  <a:srgbClr val="0D2F57"/>
                </a:solidFill>
              </a:rPr>
              <a:t>4,75 miliardi di $* </a:t>
            </a:r>
            <a:r>
              <a:rPr lang="it-IT" dirty="0">
                <a:solidFill>
                  <a:srgbClr val="0D2F57"/>
                </a:solidFill>
              </a:rPr>
              <a:t>dal 2013 a febbraio 2018</a:t>
            </a:r>
          </a:p>
          <a:p>
            <a:pPr algn="ctr"/>
            <a:r>
              <a:rPr lang="it-IT" dirty="0">
                <a:solidFill>
                  <a:srgbClr val="0D2F57"/>
                </a:solidFill>
              </a:rPr>
              <a:t>13,3 milioni di $ a startup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A94B268-0A2A-462C-ABAA-F93D575C24AB}"/>
              </a:ext>
            </a:extLst>
          </p:cNvPr>
          <p:cNvGrpSpPr/>
          <p:nvPr/>
        </p:nvGrpSpPr>
        <p:grpSpPr>
          <a:xfrm>
            <a:off x="7320499" y="2677920"/>
            <a:ext cx="895946" cy="878088"/>
            <a:chOff x="6577784" y="2970095"/>
            <a:chExt cx="895946" cy="878088"/>
          </a:xfrm>
        </p:grpSpPr>
        <p:pic>
          <p:nvPicPr>
            <p:cNvPr id="69" name="Picture 2" descr="Immagine correlata">
              <a:extLst>
                <a:ext uri="{FF2B5EF4-FFF2-40B4-BE49-F238E27FC236}">
                  <a16:creationId xmlns:a16="http://schemas.microsoft.com/office/drawing/2014/main" id="{470C335A-EF45-4A47-9AF3-BFF8CE419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FFFFFF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987" b="91176" l="9804" r="89706">
                          <a14:foregroundMark x1="41340" y1="8987" x2="41340" y2="8987"/>
                          <a14:foregroundMark x1="56046" y1="91176" x2="56046" y2="91176"/>
                          <a14:foregroundMark x1="82843" y1="76634" x2="82843" y2="76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597" y="3318720"/>
              <a:ext cx="529463" cy="5294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4" descr="Risultati immagini per oceania continente">
              <a:extLst>
                <a:ext uri="{FF2B5EF4-FFF2-40B4-BE49-F238E27FC236}">
                  <a16:creationId xmlns:a16="http://schemas.microsoft.com/office/drawing/2014/main" id="{14A901A3-03BE-4B7D-99CD-CE01329AE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rgbClr val="AAAAAA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054" y="2970095"/>
              <a:ext cx="514676" cy="39426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6" descr="Risultati immagini per south america">
              <a:extLst>
                <a:ext uri="{FF2B5EF4-FFF2-40B4-BE49-F238E27FC236}">
                  <a16:creationId xmlns:a16="http://schemas.microsoft.com/office/drawing/2014/main" id="{19FE60FD-4417-4035-B66F-7A5DFEF3C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rgbClr val="FFFFF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7784" y="3099609"/>
              <a:ext cx="383778" cy="5474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2" name="Immagine 71" descr="asia-stencil.jpg">
            <a:extLst>
              <a:ext uri="{FF2B5EF4-FFF2-40B4-BE49-F238E27FC236}">
                <a16:creationId xmlns:a16="http://schemas.microsoft.com/office/drawing/2014/main" id="{1B516441-EF38-441D-8269-E6035D2AEB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1000"/>
            <a:duotone>
              <a:srgbClr val="FFFF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7133" y1="84509" x2="67133" y2="84509"/>
                        <a14:foregroundMark x1="58400" y1="83821" x2="58400" y2="83821"/>
                        <a14:foregroundMark x1="71000" y1="91997" x2="71000" y2="91997"/>
                        <a14:foregroundMark x1="82200" y1="86403" x2="82200" y2="86403"/>
                        <a14:foregroundMark x1="73467" y1="76334" x2="73467" y2="76334"/>
                        <a14:foregroundMark x1="71533" y1="69449" x2="71533" y2="69449"/>
                        <a14:foregroundMark x1="71000" y1="86403" x2="71000" y2="86403"/>
                        <a14:foregroundMark x1="66200" y1="91394" x2="66200" y2="91394"/>
                        <a14:foregroundMark x1="75867" y1="87005" x2="75867" y2="87005"/>
                        <a14:foregroundMark x1="76333" y1="82616" x2="76333" y2="82616"/>
                        <a14:foregroundMark x1="75400" y1="50086" x2="75400" y2="50086"/>
                        <a14:foregroundMark x1="76333" y1="41308" x2="76333" y2="41308"/>
                        <a14:foregroundMark x1="19133" y1="13167" x2="19133" y2="1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061" y="2618545"/>
            <a:ext cx="1549567" cy="1080000"/>
          </a:xfrm>
          <a:prstGeom prst="rect">
            <a:avLst/>
          </a:prstGeom>
        </p:spPr>
      </p:pic>
      <p:pic>
        <p:nvPicPr>
          <p:cNvPr id="73" name="Immagine 72">
            <a:extLst>
              <a:ext uri="{FF2B5EF4-FFF2-40B4-BE49-F238E27FC236}">
                <a16:creationId xmlns:a16="http://schemas.microsoft.com/office/drawing/2014/main" id="{0D1F6EA9-097E-4163-B160-D812437FE2B7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1000"/>
            <a:duotone>
              <a:srgbClr val="FFFFFF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856476" y="2528511"/>
            <a:ext cx="1237444" cy="1080000"/>
          </a:xfrm>
          <a:prstGeom prst="rect">
            <a:avLst/>
          </a:prstGeom>
        </p:spPr>
      </p:pic>
      <p:pic>
        <p:nvPicPr>
          <p:cNvPr id="74" name="Immagine 73">
            <a:extLst>
              <a:ext uri="{FF2B5EF4-FFF2-40B4-BE49-F238E27FC236}">
                <a16:creationId xmlns:a16="http://schemas.microsoft.com/office/drawing/2014/main" id="{04FB2AA9-4534-4413-8317-532618ADB7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 amt="81000"/>
            <a:duotone>
              <a:srgbClr val="FFFF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68" y="2514957"/>
            <a:ext cx="1051625" cy="1080000"/>
          </a:xfrm>
          <a:prstGeom prst="rect">
            <a:avLst/>
          </a:prstGeom>
        </p:spPr>
      </p:pic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9F7CB940-B46A-46DF-B786-37D9E9C1996C}"/>
              </a:ext>
            </a:extLst>
          </p:cNvPr>
          <p:cNvSpPr txBox="1"/>
          <p:nvPr/>
        </p:nvSpPr>
        <p:spPr>
          <a:xfrm>
            <a:off x="764468" y="3679301"/>
            <a:ext cx="1314285" cy="268008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it-IT" sz="1400" b="1" dirty="0">
                <a:solidFill>
                  <a:srgbClr val="0D2F57"/>
                </a:solidFill>
              </a:rPr>
              <a:t>Nord America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CC2F07D7-7739-4A7F-A092-37F737730985}"/>
              </a:ext>
            </a:extLst>
          </p:cNvPr>
          <p:cNvSpPr txBox="1"/>
          <p:nvPr/>
        </p:nvSpPr>
        <p:spPr>
          <a:xfrm>
            <a:off x="2896721" y="3688426"/>
            <a:ext cx="1314285" cy="268008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it-IT" sz="1400" b="1" dirty="0">
                <a:solidFill>
                  <a:srgbClr val="0D2F57"/>
                </a:solidFill>
              </a:rPr>
              <a:t>Europa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D941FE02-EA77-4A75-A478-5837C41288E9}"/>
              </a:ext>
            </a:extLst>
          </p:cNvPr>
          <p:cNvSpPr txBox="1"/>
          <p:nvPr/>
        </p:nvSpPr>
        <p:spPr>
          <a:xfrm>
            <a:off x="5028974" y="3661049"/>
            <a:ext cx="1314285" cy="268008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it-IT" sz="1400" b="1" dirty="0">
                <a:solidFill>
                  <a:srgbClr val="0D2F57"/>
                </a:solidFill>
              </a:rPr>
              <a:t>Asia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DC213283-66B0-4082-B461-D3BCB8F2C81E}"/>
              </a:ext>
            </a:extLst>
          </p:cNvPr>
          <p:cNvSpPr txBox="1"/>
          <p:nvPr/>
        </p:nvSpPr>
        <p:spPr>
          <a:xfrm>
            <a:off x="7161228" y="3670175"/>
            <a:ext cx="1314285" cy="268008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algn="ctr"/>
            <a:r>
              <a:rPr lang="it-IT" sz="1400" b="1" dirty="0">
                <a:solidFill>
                  <a:srgbClr val="0D2F57"/>
                </a:solidFill>
              </a:rPr>
              <a:t>Altri continenti</a:t>
            </a:r>
          </a:p>
        </p:txBody>
      </p:sp>
      <p:sp>
        <p:nvSpPr>
          <p:cNvPr id="88" name="Rettangolo arrotondato 610">
            <a:extLst>
              <a:ext uri="{FF2B5EF4-FFF2-40B4-BE49-F238E27FC236}">
                <a16:creationId xmlns:a16="http://schemas.microsoft.com/office/drawing/2014/main" id="{8B6E6FD1-3C2B-4329-9270-6D20902637E4}"/>
              </a:ext>
            </a:extLst>
          </p:cNvPr>
          <p:cNvSpPr/>
          <p:nvPr/>
        </p:nvSpPr>
        <p:spPr>
          <a:xfrm>
            <a:off x="764467" y="4003222"/>
            <a:ext cx="1314285" cy="35894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2E54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dirty="0">
                <a:solidFill>
                  <a:srgbClr val="002E54"/>
                </a:solidFill>
                <a:latin typeface="Trebuchet MS"/>
                <a:cs typeface="Arial"/>
              </a:rPr>
              <a:t>3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2E54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,4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E54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mld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2E54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 di $</a:t>
            </a:r>
          </a:p>
        </p:txBody>
      </p:sp>
      <p:sp>
        <p:nvSpPr>
          <p:cNvPr id="89" name="Rettangolo arrotondato 610">
            <a:extLst>
              <a:ext uri="{FF2B5EF4-FFF2-40B4-BE49-F238E27FC236}">
                <a16:creationId xmlns:a16="http://schemas.microsoft.com/office/drawing/2014/main" id="{479EEF0D-45E0-4896-8240-02342E23480B}"/>
              </a:ext>
            </a:extLst>
          </p:cNvPr>
          <p:cNvSpPr/>
          <p:nvPr/>
        </p:nvSpPr>
        <p:spPr>
          <a:xfrm>
            <a:off x="2813420" y="4002021"/>
            <a:ext cx="1397586" cy="35894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2E54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2E54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693 mln di $</a:t>
            </a:r>
          </a:p>
        </p:txBody>
      </p:sp>
      <p:sp>
        <p:nvSpPr>
          <p:cNvPr id="90" name="Rettangolo arrotondato 610">
            <a:extLst>
              <a:ext uri="{FF2B5EF4-FFF2-40B4-BE49-F238E27FC236}">
                <a16:creationId xmlns:a16="http://schemas.microsoft.com/office/drawing/2014/main" id="{3F9D4B7E-48E9-49CA-A969-AAAB49825084}"/>
              </a:ext>
            </a:extLst>
          </p:cNvPr>
          <p:cNvSpPr/>
          <p:nvPr/>
        </p:nvSpPr>
        <p:spPr>
          <a:xfrm>
            <a:off x="4945674" y="4009760"/>
            <a:ext cx="1397586" cy="35894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2E54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dirty="0">
                <a:solidFill>
                  <a:srgbClr val="002E54"/>
                </a:solidFill>
                <a:latin typeface="Trebuchet MS"/>
                <a:cs typeface="Arial"/>
              </a:rPr>
              <a:t>554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2E54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 mln di $</a:t>
            </a:r>
          </a:p>
        </p:txBody>
      </p:sp>
      <p:sp>
        <p:nvSpPr>
          <p:cNvPr id="91" name="Rettangolo arrotondato 610">
            <a:extLst>
              <a:ext uri="{FF2B5EF4-FFF2-40B4-BE49-F238E27FC236}">
                <a16:creationId xmlns:a16="http://schemas.microsoft.com/office/drawing/2014/main" id="{F122FBA7-4B22-46D1-8622-5B8849AE5BEE}"/>
              </a:ext>
            </a:extLst>
          </p:cNvPr>
          <p:cNvSpPr/>
          <p:nvPr/>
        </p:nvSpPr>
        <p:spPr>
          <a:xfrm>
            <a:off x="7077927" y="4008559"/>
            <a:ext cx="1397586" cy="35894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2E54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2E54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25 mln di $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B4CDD590-955E-4079-92C4-C86E946064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8638" y="1284135"/>
            <a:ext cx="1174909" cy="1174909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66BC166-8C0F-4B3D-BBAC-380E3E515577}"/>
              </a:ext>
            </a:extLst>
          </p:cNvPr>
          <p:cNvSpPr txBox="1"/>
          <p:nvPr/>
        </p:nvSpPr>
        <p:spPr>
          <a:xfrm>
            <a:off x="37055" y="4504574"/>
            <a:ext cx="5424631" cy="2664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*Campione: 357 startup di cui è stato possibile reperire il dato sul finanziamento</a:t>
            </a:r>
          </a:p>
        </p:txBody>
      </p:sp>
    </p:spTree>
    <p:extLst>
      <p:ext uri="{BB962C8B-B14F-4D97-AF65-F5344CB8AC3E}">
        <p14:creationId xmlns:p14="http://schemas.microsoft.com/office/powerpoint/2010/main" val="3651716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it-IT" dirty="0" err="1"/>
              <a:t>Winter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coming</a:t>
            </a:r>
            <a:r>
              <a:rPr lang="it-IT" dirty="0"/>
              <a:t>: </a:t>
            </a:r>
            <a:r>
              <a:rPr lang="it-IT" dirty="0" err="1"/>
              <a:t>adapt</a:t>
            </a:r>
            <a:r>
              <a:rPr lang="it-IT" dirty="0"/>
              <a:t> to </a:t>
            </a:r>
            <a:r>
              <a:rPr lang="it-IT" dirty="0" err="1"/>
              <a:t>react</a:t>
            </a:r>
            <a:r>
              <a:rPr lang="it-IT" dirty="0"/>
              <a:t>!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1130786" y="4404568"/>
            <a:ext cx="1160278" cy="193310"/>
          </a:xfrm>
        </p:spPr>
        <p:txBody>
          <a:bodyPr/>
          <a:lstStyle/>
          <a:p>
            <a:r>
              <a:rPr lang="it-IT" dirty="0"/>
              <a:t>05.02.19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#OISP19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it-IT" dirty="0"/>
              <a:t>Osservatorio Information Security &amp; Privacy</a:t>
            </a:r>
          </a:p>
        </p:txBody>
      </p:sp>
    </p:spTree>
    <p:extLst>
      <p:ext uri="{BB962C8B-B14F-4D97-AF65-F5344CB8AC3E}">
        <p14:creationId xmlns:p14="http://schemas.microsoft.com/office/powerpoint/2010/main" val="291479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L’evoluzione del contesto di riferimento</a:t>
            </a:r>
          </a:p>
        </p:txBody>
      </p: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AE4280B1-FD9F-4168-B62A-289A93BED78B}"/>
              </a:ext>
            </a:extLst>
          </p:cNvPr>
          <p:cNvCxnSpPr>
            <a:cxnSpLocks/>
          </p:cNvCxnSpPr>
          <p:nvPr/>
        </p:nvCxnSpPr>
        <p:spPr>
          <a:xfrm>
            <a:off x="4563166" y="2754013"/>
            <a:ext cx="0" cy="1097280"/>
          </a:xfrm>
          <a:prstGeom prst="line">
            <a:avLst/>
          </a:prstGeom>
          <a:ln w="12700">
            <a:solidFill>
              <a:srgbClr val="8BBD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po 50"/>
          <p:cNvGrpSpPr/>
          <p:nvPr/>
        </p:nvGrpSpPr>
        <p:grpSpPr>
          <a:xfrm>
            <a:off x="676968" y="2489454"/>
            <a:ext cx="1080000" cy="319423"/>
            <a:chOff x="139498" y="2489454"/>
            <a:chExt cx="1227887" cy="319423"/>
          </a:xfrm>
          <a:solidFill>
            <a:srgbClr val="E51C20"/>
          </a:solidFill>
        </p:grpSpPr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E7069FE4-01A7-4CBD-9524-44BD9D42BACC}"/>
                </a:ext>
              </a:extLst>
            </p:cNvPr>
            <p:cNvSpPr/>
            <p:nvPr/>
          </p:nvSpPr>
          <p:spPr>
            <a:xfrm>
              <a:off x="139498" y="2644285"/>
              <a:ext cx="1227887" cy="164592"/>
            </a:xfrm>
            <a:prstGeom prst="rect">
              <a:avLst/>
            </a:prstGeom>
            <a:grpFill/>
            <a:ln>
              <a:solidFill>
                <a:srgbClr val="E51C2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2060"/>
                </a:solidFill>
              </a:endParaRPr>
            </a:p>
          </p:txBody>
        </p:sp>
        <p:sp>
          <p:nvSpPr>
            <p:cNvPr id="53" name="Triangolo isoscele 52">
              <a:extLst>
                <a:ext uri="{FF2B5EF4-FFF2-40B4-BE49-F238E27FC236}">
                  <a16:creationId xmlns:a16="http://schemas.microsoft.com/office/drawing/2014/main" id="{58FE3518-E35E-4BDE-9214-30863F285CA2}"/>
                </a:ext>
              </a:extLst>
            </p:cNvPr>
            <p:cNvSpPr/>
            <p:nvPr/>
          </p:nvSpPr>
          <p:spPr>
            <a:xfrm>
              <a:off x="663639" y="2489454"/>
              <a:ext cx="179604" cy="154831"/>
            </a:xfrm>
            <a:prstGeom prst="triangle">
              <a:avLst/>
            </a:prstGeom>
            <a:grpFill/>
            <a:ln>
              <a:solidFill>
                <a:srgbClr val="E51C2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2060"/>
                </a:solidFill>
              </a:endParaRPr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2909628" y="2489454"/>
            <a:ext cx="1080000" cy="319423"/>
            <a:chOff x="2684121" y="2489454"/>
            <a:chExt cx="1227887" cy="319423"/>
          </a:xfrm>
          <a:solidFill>
            <a:srgbClr val="F0E50C"/>
          </a:solidFill>
        </p:grpSpPr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F3C48C60-1190-4474-B214-41E66328F2C9}"/>
                </a:ext>
              </a:extLst>
            </p:cNvPr>
            <p:cNvSpPr/>
            <p:nvPr/>
          </p:nvSpPr>
          <p:spPr>
            <a:xfrm>
              <a:off x="2684121" y="2644285"/>
              <a:ext cx="1227887" cy="164592"/>
            </a:xfrm>
            <a:prstGeom prst="rect">
              <a:avLst/>
            </a:prstGeom>
            <a:grpFill/>
            <a:ln>
              <a:solidFill>
                <a:srgbClr val="F0E50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2060"/>
                </a:solidFill>
              </a:endParaRPr>
            </a:p>
          </p:txBody>
        </p:sp>
        <p:sp>
          <p:nvSpPr>
            <p:cNvPr id="56" name="Triangolo isoscele 55">
              <a:extLst>
                <a:ext uri="{FF2B5EF4-FFF2-40B4-BE49-F238E27FC236}">
                  <a16:creationId xmlns:a16="http://schemas.microsoft.com/office/drawing/2014/main" id="{52DB3D70-16D6-44C1-BE64-5D0DCC43953A}"/>
                </a:ext>
              </a:extLst>
            </p:cNvPr>
            <p:cNvSpPr/>
            <p:nvPr/>
          </p:nvSpPr>
          <p:spPr>
            <a:xfrm>
              <a:off x="3208262" y="2489454"/>
              <a:ext cx="179604" cy="154831"/>
            </a:xfrm>
            <a:prstGeom prst="triangle">
              <a:avLst/>
            </a:prstGeom>
            <a:grpFill/>
            <a:ln>
              <a:solidFill>
                <a:srgbClr val="F0E50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2060"/>
                </a:solidFill>
              </a:endParaRPr>
            </a:p>
          </p:txBody>
        </p:sp>
      </p:grpSp>
      <p:grpSp>
        <p:nvGrpSpPr>
          <p:cNvPr id="57" name="Gruppo 56"/>
          <p:cNvGrpSpPr/>
          <p:nvPr/>
        </p:nvGrpSpPr>
        <p:grpSpPr>
          <a:xfrm>
            <a:off x="5142288" y="2489454"/>
            <a:ext cx="1080000" cy="319423"/>
            <a:chOff x="5231335" y="2489454"/>
            <a:chExt cx="1227887" cy="319423"/>
          </a:xfrm>
          <a:solidFill>
            <a:srgbClr val="0CA2C0"/>
          </a:solidFill>
        </p:grpSpPr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72E3008C-BB34-403B-BD8D-E274036CABBD}"/>
                </a:ext>
              </a:extLst>
            </p:cNvPr>
            <p:cNvSpPr/>
            <p:nvPr/>
          </p:nvSpPr>
          <p:spPr>
            <a:xfrm>
              <a:off x="5231335" y="2644285"/>
              <a:ext cx="1227887" cy="164592"/>
            </a:xfrm>
            <a:prstGeom prst="rect">
              <a:avLst/>
            </a:prstGeom>
            <a:grpFill/>
            <a:ln>
              <a:solidFill>
                <a:srgbClr val="0CA2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002060"/>
                </a:solidFill>
              </a:endParaRPr>
            </a:p>
          </p:txBody>
        </p:sp>
        <p:sp>
          <p:nvSpPr>
            <p:cNvPr id="59" name="Triangolo isoscele 58">
              <a:extLst>
                <a:ext uri="{FF2B5EF4-FFF2-40B4-BE49-F238E27FC236}">
                  <a16:creationId xmlns:a16="http://schemas.microsoft.com/office/drawing/2014/main" id="{0BCB5715-A27A-472A-8F28-962E2147F18F}"/>
                </a:ext>
              </a:extLst>
            </p:cNvPr>
            <p:cNvSpPr/>
            <p:nvPr/>
          </p:nvSpPr>
          <p:spPr>
            <a:xfrm>
              <a:off x="5752885" y="2489454"/>
              <a:ext cx="179604" cy="154831"/>
            </a:xfrm>
            <a:prstGeom prst="triangle">
              <a:avLst/>
            </a:prstGeom>
            <a:grpFill/>
            <a:ln>
              <a:solidFill>
                <a:srgbClr val="0CA2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0" name="Gruppo 59"/>
          <p:cNvGrpSpPr/>
          <p:nvPr/>
        </p:nvGrpSpPr>
        <p:grpSpPr>
          <a:xfrm>
            <a:off x="1793298" y="2644285"/>
            <a:ext cx="1080000" cy="319423"/>
            <a:chOff x="1410514" y="2644285"/>
            <a:chExt cx="1227887" cy="319423"/>
          </a:xfrm>
          <a:solidFill>
            <a:srgbClr val="F39211"/>
          </a:solidFill>
        </p:grpSpPr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80965889-9810-40CF-BCA3-E2D5ABBA7198}"/>
                </a:ext>
              </a:extLst>
            </p:cNvPr>
            <p:cNvSpPr/>
            <p:nvPr/>
          </p:nvSpPr>
          <p:spPr>
            <a:xfrm>
              <a:off x="1410514" y="2644285"/>
              <a:ext cx="1227887" cy="164592"/>
            </a:xfrm>
            <a:prstGeom prst="rect">
              <a:avLst/>
            </a:prstGeom>
            <a:grpFill/>
            <a:ln>
              <a:solidFill>
                <a:srgbClr val="F3921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002060"/>
                </a:solidFill>
              </a:endParaRPr>
            </a:p>
          </p:txBody>
        </p:sp>
        <p:sp>
          <p:nvSpPr>
            <p:cNvPr id="62" name="Triangolo isoscele 61">
              <a:extLst>
                <a:ext uri="{FF2B5EF4-FFF2-40B4-BE49-F238E27FC236}">
                  <a16:creationId xmlns:a16="http://schemas.microsoft.com/office/drawing/2014/main" id="{3BFA0C07-787B-4ED8-A398-FB1B37CCC08E}"/>
                </a:ext>
              </a:extLst>
            </p:cNvPr>
            <p:cNvSpPr/>
            <p:nvPr/>
          </p:nvSpPr>
          <p:spPr>
            <a:xfrm rot="10800000">
              <a:off x="1934655" y="2808877"/>
              <a:ext cx="179604" cy="154831"/>
            </a:xfrm>
            <a:prstGeom prst="triangle">
              <a:avLst/>
            </a:prstGeom>
            <a:grpFill/>
            <a:ln>
              <a:solidFill>
                <a:srgbClr val="F3921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3" name="Gruppo 62"/>
          <p:cNvGrpSpPr/>
          <p:nvPr/>
        </p:nvGrpSpPr>
        <p:grpSpPr>
          <a:xfrm>
            <a:off x="4025958" y="2644285"/>
            <a:ext cx="1080000" cy="319423"/>
            <a:chOff x="3957728" y="2644285"/>
            <a:chExt cx="1227887" cy="319423"/>
          </a:xfrm>
          <a:solidFill>
            <a:srgbClr val="8BBD22"/>
          </a:solidFill>
        </p:grpSpPr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7B5E8B15-815A-48F4-8D14-9F2907E65D72}"/>
                </a:ext>
              </a:extLst>
            </p:cNvPr>
            <p:cNvSpPr/>
            <p:nvPr/>
          </p:nvSpPr>
          <p:spPr>
            <a:xfrm>
              <a:off x="3957728" y="2644285"/>
              <a:ext cx="1227887" cy="164592"/>
            </a:xfrm>
            <a:prstGeom prst="rect">
              <a:avLst/>
            </a:prstGeom>
            <a:grpFill/>
            <a:ln>
              <a:solidFill>
                <a:srgbClr val="8BBD2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2060"/>
                </a:solidFill>
              </a:endParaRPr>
            </a:p>
          </p:txBody>
        </p:sp>
        <p:sp>
          <p:nvSpPr>
            <p:cNvPr id="65" name="Triangolo isoscele 64">
              <a:extLst>
                <a:ext uri="{FF2B5EF4-FFF2-40B4-BE49-F238E27FC236}">
                  <a16:creationId xmlns:a16="http://schemas.microsoft.com/office/drawing/2014/main" id="{0DD73F9C-C225-4D59-A63A-69E64DBA66C8}"/>
                </a:ext>
              </a:extLst>
            </p:cNvPr>
            <p:cNvSpPr/>
            <p:nvPr/>
          </p:nvSpPr>
          <p:spPr>
            <a:xfrm rot="10800000">
              <a:off x="4481869" y="2808877"/>
              <a:ext cx="179604" cy="154831"/>
            </a:xfrm>
            <a:prstGeom prst="triangle">
              <a:avLst/>
            </a:prstGeom>
            <a:grpFill/>
            <a:ln>
              <a:solidFill>
                <a:srgbClr val="8BBD2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6" name="Gruppo 65"/>
          <p:cNvGrpSpPr/>
          <p:nvPr/>
        </p:nvGrpSpPr>
        <p:grpSpPr>
          <a:xfrm>
            <a:off x="6258618" y="2644285"/>
            <a:ext cx="1080000" cy="319423"/>
            <a:chOff x="6504942" y="2644285"/>
            <a:chExt cx="1227887" cy="319423"/>
          </a:xfrm>
          <a:solidFill>
            <a:srgbClr val="1F497D"/>
          </a:solidFill>
        </p:grpSpPr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6704064E-D9B5-4E4B-93B2-B067179F4EB8}"/>
                </a:ext>
              </a:extLst>
            </p:cNvPr>
            <p:cNvSpPr/>
            <p:nvPr/>
          </p:nvSpPr>
          <p:spPr>
            <a:xfrm>
              <a:off x="6504942" y="2644285"/>
              <a:ext cx="1227887" cy="164592"/>
            </a:xfrm>
            <a:prstGeom prst="rect">
              <a:avLst/>
            </a:prstGeom>
            <a:grpFill/>
            <a:ln>
              <a:solidFill>
                <a:srgbClr val="1F497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2060"/>
                </a:solidFill>
              </a:endParaRPr>
            </a:p>
          </p:txBody>
        </p:sp>
        <p:sp>
          <p:nvSpPr>
            <p:cNvPr id="68" name="Triangolo isoscele 67">
              <a:extLst>
                <a:ext uri="{FF2B5EF4-FFF2-40B4-BE49-F238E27FC236}">
                  <a16:creationId xmlns:a16="http://schemas.microsoft.com/office/drawing/2014/main" id="{1ED1C4E2-7B18-41BB-9D4E-CDE06995A2B3}"/>
                </a:ext>
              </a:extLst>
            </p:cNvPr>
            <p:cNvSpPr/>
            <p:nvPr/>
          </p:nvSpPr>
          <p:spPr>
            <a:xfrm rot="10800000">
              <a:off x="7029083" y="2808877"/>
              <a:ext cx="179604" cy="154831"/>
            </a:xfrm>
            <a:prstGeom prst="triangle">
              <a:avLst/>
            </a:prstGeom>
            <a:grpFill/>
            <a:ln>
              <a:solidFill>
                <a:srgbClr val="1F497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2060"/>
                </a:solidFill>
              </a:endParaRPr>
            </a:p>
          </p:txBody>
        </p:sp>
      </p:grp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3F87D0AC-62FB-4E76-A754-3D6A9CB29994}"/>
              </a:ext>
            </a:extLst>
          </p:cNvPr>
          <p:cNvCxnSpPr>
            <a:cxnSpLocks/>
          </p:cNvCxnSpPr>
          <p:nvPr/>
        </p:nvCxnSpPr>
        <p:spPr>
          <a:xfrm>
            <a:off x="1226903" y="1629301"/>
            <a:ext cx="0" cy="1097280"/>
          </a:xfrm>
          <a:prstGeom prst="line">
            <a:avLst/>
          </a:prstGeom>
          <a:ln w="12700">
            <a:solidFill>
              <a:srgbClr val="E51C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e 69">
            <a:extLst>
              <a:ext uri="{FF2B5EF4-FFF2-40B4-BE49-F238E27FC236}">
                <a16:creationId xmlns:a16="http://schemas.microsoft.com/office/drawing/2014/main" id="{D4756152-9C30-46F7-9D79-A1C1CF0F76EB}"/>
              </a:ext>
            </a:extLst>
          </p:cNvPr>
          <p:cNvSpPr/>
          <p:nvPr/>
        </p:nvSpPr>
        <p:spPr>
          <a:xfrm>
            <a:off x="892267" y="961605"/>
            <a:ext cx="669272" cy="669272"/>
          </a:xfrm>
          <a:prstGeom prst="ellipse">
            <a:avLst/>
          </a:prstGeom>
          <a:solidFill>
            <a:srgbClr val="E51C20"/>
          </a:solidFill>
          <a:ln w="19050">
            <a:solidFill>
              <a:srgbClr val="E51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1FE31364-57A7-4599-A613-182B48F3206B}"/>
              </a:ext>
            </a:extLst>
          </p:cNvPr>
          <p:cNvSpPr txBox="1"/>
          <p:nvPr/>
        </p:nvSpPr>
        <p:spPr>
          <a:xfrm>
            <a:off x="427768" y="2831304"/>
            <a:ext cx="158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>
                <a:solidFill>
                  <a:srgbClr val="002060"/>
                </a:solidFill>
              </a:rPr>
              <a:t>Artificial</a:t>
            </a:r>
            <a:r>
              <a:rPr lang="it-IT" sz="1400" b="1" dirty="0">
                <a:solidFill>
                  <a:srgbClr val="002060"/>
                </a:solidFill>
              </a:rPr>
              <a:t> Intelligence</a:t>
            </a:r>
          </a:p>
        </p:txBody>
      </p: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F1F69B90-DC8E-45BA-A0C3-77BCEA91A74F}"/>
              </a:ext>
            </a:extLst>
          </p:cNvPr>
          <p:cNvCxnSpPr>
            <a:cxnSpLocks/>
          </p:cNvCxnSpPr>
          <p:nvPr/>
        </p:nvCxnSpPr>
        <p:spPr>
          <a:xfrm>
            <a:off x="3452306" y="1629301"/>
            <a:ext cx="0" cy="1097280"/>
          </a:xfrm>
          <a:prstGeom prst="line">
            <a:avLst/>
          </a:prstGeom>
          <a:ln w="12700">
            <a:solidFill>
              <a:srgbClr val="F0E5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132FDAC5-9798-4AB9-9E42-5B9338F6452A}"/>
              </a:ext>
            </a:extLst>
          </p:cNvPr>
          <p:cNvCxnSpPr>
            <a:cxnSpLocks/>
          </p:cNvCxnSpPr>
          <p:nvPr/>
        </p:nvCxnSpPr>
        <p:spPr>
          <a:xfrm>
            <a:off x="5686854" y="1566962"/>
            <a:ext cx="0" cy="1097280"/>
          </a:xfrm>
          <a:prstGeom prst="line">
            <a:avLst/>
          </a:prstGeom>
          <a:ln w="12700">
            <a:solidFill>
              <a:srgbClr val="0CA2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FC6785E2-B84A-4869-A21E-883FD3B2E781}"/>
              </a:ext>
            </a:extLst>
          </p:cNvPr>
          <p:cNvCxnSpPr>
            <a:cxnSpLocks/>
          </p:cNvCxnSpPr>
          <p:nvPr/>
        </p:nvCxnSpPr>
        <p:spPr>
          <a:xfrm>
            <a:off x="2342471" y="2754013"/>
            <a:ext cx="0" cy="1097280"/>
          </a:xfrm>
          <a:prstGeom prst="line">
            <a:avLst/>
          </a:prstGeom>
          <a:ln w="12700">
            <a:solidFill>
              <a:srgbClr val="F392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e 121">
            <a:extLst>
              <a:ext uri="{FF2B5EF4-FFF2-40B4-BE49-F238E27FC236}">
                <a16:creationId xmlns:a16="http://schemas.microsoft.com/office/drawing/2014/main" id="{CB779D92-8F83-414F-879A-733369785F15}"/>
              </a:ext>
            </a:extLst>
          </p:cNvPr>
          <p:cNvSpPr/>
          <p:nvPr/>
        </p:nvSpPr>
        <p:spPr>
          <a:xfrm>
            <a:off x="3111250" y="960127"/>
            <a:ext cx="669272" cy="669272"/>
          </a:xfrm>
          <a:prstGeom prst="ellipse">
            <a:avLst/>
          </a:prstGeom>
          <a:solidFill>
            <a:srgbClr val="F0E50C"/>
          </a:solidFill>
          <a:ln w="19050">
            <a:solidFill>
              <a:srgbClr val="F0E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3" name="Ovale 122">
            <a:extLst>
              <a:ext uri="{FF2B5EF4-FFF2-40B4-BE49-F238E27FC236}">
                <a16:creationId xmlns:a16="http://schemas.microsoft.com/office/drawing/2014/main" id="{56BE02F0-BC80-4FFE-96ED-559FD111D2E8}"/>
              </a:ext>
            </a:extLst>
          </p:cNvPr>
          <p:cNvSpPr/>
          <p:nvPr/>
        </p:nvSpPr>
        <p:spPr>
          <a:xfrm>
            <a:off x="2004826" y="3857008"/>
            <a:ext cx="669272" cy="669272"/>
          </a:xfrm>
          <a:prstGeom prst="ellipse">
            <a:avLst/>
          </a:prstGeom>
          <a:solidFill>
            <a:srgbClr val="F39211"/>
          </a:solidFill>
          <a:ln w="19050">
            <a:solidFill>
              <a:srgbClr val="F392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4" name="Ovale 123">
            <a:extLst>
              <a:ext uri="{FF2B5EF4-FFF2-40B4-BE49-F238E27FC236}">
                <a16:creationId xmlns:a16="http://schemas.microsoft.com/office/drawing/2014/main" id="{5F4F7B82-ED0C-4CEB-85CC-3A07E61540F9}"/>
              </a:ext>
            </a:extLst>
          </p:cNvPr>
          <p:cNvSpPr/>
          <p:nvPr/>
        </p:nvSpPr>
        <p:spPr>
          <a:xfrm>
            <a:off x="4225865" y="3857008"/>
            <a:ext cx="669272" cy="669272"/>
          </a:xfrm>
          <a:prstGeom prst="ellipse">
            <a:avLst/>
          </a:prstGeom>
          <a:solidFill>
            <a:srgbClr val="8BBD22"/>
          </a:solidFill>
          <a:ln w="19050">
            <a:solidFill>
              <a:srgbClr val="8BB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" name="Ovale 124">
            <a:extLst>
              <a:ext uri="{FF2B5EF4-FFF2-40B4-BE49-F238E27FC236}">
                <a16:creationId xmlns:a16="http://schemas.microsoft.com/office/drawing/2014/main" id="{E2513B8E-B5D5-4DED-93ED-23C68416E6C8}"/>
              </a:ext>
            </a:extLst>
          </p:cNvPr>
          <p:cNvSpPr/>
          <p:nvPr/>
        </p:nvSpPr>
        <p:spPr>
          <a:xfrm>
            <a:off x="5361362" y="961605"/>
            <a:ext cx="669272" cy="669272"/>
          </a:xfrm>
          <a:prstGeom prst="ellipse">
            <a:avLst/>
          </a:prstGeom>
          <a:solidFill>
            <a:srgbClr val="0CA2C0"/>
          </a:solidFill>
          <a:ln w="19050">
            <a:solidFill>
              <a:srgbClr val="0CA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128" name="Gruppo 127"/>
          <p:cNvGrpSpPr/>
          <p:nvPr/>
        </p:nvGrpSpPr>
        <p:grpSpPr>
          <a:xfrm>
            <a:off x="7374948" y="2486406"/>
            <a:ext cx="1080000" cy="319423"/>
            <a:chOff x="139498" y="2489454"/>
            <a:chExt cx="1227887" cy="319423"/>
          </a:xfrm>
          <a:solidFill>
            <a:srgbClr val="572E88"/>
          </a:solidFill>
        </p:grpSpPr>
        <p:sp>
          <p:nvSpPr>
            <p:cNvPr id="129" name="Rettangolo 128">
              <a:extLst>
                <a:ext uri="{FF2B5EF4-FFF2-40B4-BE49-F238E27FC236}">
                  <a16:creationId xmlns:a16="http://schemas.microsoft.com/office/drawing/2014/main" id="{E7069FE4-01A7-4CBD-9524-44BD9D42BACC}"/>
                </a:ext>
              </a:extLst>
            </p:cNvPr>
            <p:cNvSpPr/>
            <p:nvPr/>
          </p:nvSpPr>
          <p:spPr>
            <a:xfrm>
              <a:off x="139498" y="2644285"/>
              <a:ext cx="1227887" cy="164592"/>
            </a:xfrm>
            <a:prstGeom prst="rect">
              <a:avLst/>
            </a:prstGeom>
            <a:grpFill/>
            <a:ln>
              <a:solidFill>
                <a:srgbClr val="572E8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2060"/>
                </a:solidFill>
              </a:endParaRPr>
            </a:p>
          </p:txBody>
        </p:sp>
        <p:sp>
          <p:nvSpPr>
            <p:cNvPr id="130" name="Triangolo isoscele 129">
              <a:extLst>
                <a:ext uri="{FF2B5EF4-FFF2-40B4-BE49-F238E27FC236}">
                  <a16:creationId xmlns:a16="http://schemas.microsoft.com/office/drawing/2014/main" id="{58FE3518-E35E-4BDE-9214-30863F285CA2}"/>
                </a:ext>
              </a:extLst>
            </p:cNvPr>
            <p:cNvSpPr/>
            <p:nvPr/>
          </p:nvSpPr>
          <p:spPr>
            <a:xfrm>
              <a:off x="663639" y="2489454"/>
              <a:ext cx="179604" cy="154831"/>
            </a:xfrm>
            <a:prstGeom prst="triangle">
              <a:avLst/>
            </a:prstGeom>
            <a:grpFill/>
            <a:ln>
              <a:solidFill>
                <a:srgbClr val="572E8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2060"/>
                </a:solidFill>
              </a:endParaRPr>
            </a:p>
          </p:txBody>
        </p:sp>
      </p:grpSp>
      <p:pic>
        <p:nvPicPr>
          <p:cNvPr id="134" name="Elemento grafico 81" descr="Router wireless">
            <a:extLst>
              <a:ext uri="{FF2B5EF4-FFF2-40B4-BE49-F238E27FC236}">
                <a16:creationId xmlns:a16="http://schemas.microsoft.com/office/drawing/2014/main" id="{9431C1CA-26C3-402A-9D33-3007E53F1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5743" y="3877925"/>
            <a:ext cx="627438" cy="627438"/>
          </a:xfrm>
          <a:prstGeom prst="rect">
            <a:avLst/>
          </a:prstGeom>
        </p:spPr>
      </p:pic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AE4280B1-FD9F-4168-B62A-289A93BED78B}"/>
              </a:ext>
            </a:extLst>
          </p:cNvPr>
          <p:cNvCxnSpPr>
            <a:cxnSpLocks/>
          </p:cNvCxnSpPr>
          <p:nvPr/>
        </p:nvCxnSpPr>
        <p:spPr>
          <a:xfrm>
            <a:off x="6791254" y="2769253"/>
            <a:ext cx="0" cy="1097280"/>
          </a:xfrm>
          <a:prstGeom prst="line">
            <a:avLst/>
          </a:prstGeom>
          <a:ln w="12700">
            <a:solidFill>
              <a:srgbClr val="1F497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e 135">
            <a:extLst>
              <a:ext uri="{FF2B5EF4-FFF2-40B4-BE49-F238E27FC236}">
                <a16:creationId xmlns:a16="http://schemas.microsoft.com/office/drawing/2014/main" id="{5F4F7B82-ED0C-4CEB-85CC-3A07E61540F9}"/>
              </a:ext>
            </a:extLst>
          </p:cNvPr>
          <p:cNvSpPr/>
          <p:nvPr/>
        </p:nvSpPr>
        <p:spPr>
          <a:xfrm>
            <a:off x="6453953" y="3872248"/>
            <a:ext cx="669272" cy="669272"/>
          </a:xfrm>
          <a:prstGeom prst="ellipse">
            <a:avLst/>
          </a:prstGeom>
          <a:solidFill>
            <a:srgbClr val="1F497D"/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132FDAC5-9798-4AB9-9E42-5B9338F6452A}"/>
              </a:ext>
            </a:extLst>
          </p:cNvPr>
          <p:cNvCxnSpPr>
            <a:cxnSpLocks/>
          </p:cNvCxnSpPr>
          <p:nvPr/>
        </p:nvCxnSpPr>
        <p:spPr>
          <a:xfrm>
            <a:off x="7914942" y="1600490"/>
            <a:ext cx="0" cy="1097280"/>
          </a:xfrm>
          <a:prstGeom prst="line">
            <a:avLst/>
          </a:prstGeom>
          <a:ln w="12700">
            <a:solidFill>
              <a:srgbClr val="572E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e 137">
            <a:extLst>
              <a:ext uri="{FF2B5EF4-FFF2-40B4-BE49-F238E27FC236}">
                <a16:creationId xmlns:a16="http://schemas.microsoft.com/office/drawing/2014/main" id="{E2513B8E-B5D5-4DED-93ED-23C68416E6C8}"/>
              </a:ext>
            </a:extLst>
          </p:cNvPr>
          <p:cNvSpPr/>
          <p:nvPr/>
        </p:nvSpPr>
        <p:spPr>
          <a:xfrm>
            <a:off x="7589450" y="995133"/>
            <a:ext cx="669272" cy="669272"/>
          </a:xfrm>
          <a:prstGeom prst="ellipse">
            <a:avLst/>
          </a:prstGeom>
          <a:solidFill>
            <a:srgbClr val="572E88"/>
          </a:solidFill>
          <a:ln w="19050">
            <a:solidFill>
              <a:srgbClr val="572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1FE31364-57A7-4599-A613-182B48F3206B}"/>
              </a:ext>
            </a:extLst>
          </p:cNvPr>
          <p:cNvSpPr txBox="1"/>
          <p:nvPr/>
        </p:nvSpPr>
        <p:spPr>
          <a:xfrm>
            <a:off x="1549451" y="2110302"/>
            <a:ext cx="158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</a:rPr>
              <a:t>Internet of </a:t>
            </a:r>
            <a:r>
              <a:rPr lang="it-IT" sz="1400" b="1" dirty="0" err="1">
                <a:solidFill>
                  <a:srgbClr val="002060"/>
                </a:solidFill>
              </a:rPr>
              <a:t>Things</a:t>
            </a:r>
            <a:endParaRPr lang="it-IT" sz="1400" b="1" dirty="0">
              <a:solidFill>
                <a:srgbClr val="002060"/>
              </a:solidFill>
            </a:endParaRPr>
          </a:p>
        </p:txBody>
      </p:sp>
      <p:sp>
        <p:nvSpPr>
          <p:cNvPr id="140" name="CasellaDiTesto 139">
            <a:extLst>
              <a:ext uri="{FF2B5EF4-FFF2-40B4-BE49-F238E27FC236}">
                <a16:creationId xmlns:a16="http://schemas.microsoft.com/office/drawing/2014/main" id="{1FE31364-57A7-4599-A613-182B48F3206B}"/>
              </a:ext>
            </a:extLst>
          </p:cNvPr>
          <p:cNvSpPr txBox="1"/>
          <p:nvPr/>
        </p:nvSpPr>
        <p:spPr>
          <a:xfrm>
            <a:off x="2665000" y="2828256"/>
            <a:ext cx="158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</a:rPr>
              <a:t>Industria </a:t>
            </a:r>
          </a:p>
          <a:p>
            <a:pPr algn="ctr"/>
            <a:r>
              <a:rPr lang="it-IT" sz="1400" b="1" dirty="0">
                <a:solidFill>
                  <a:srgbClr val="002060"/>
                </a:solidFill>
              </a:rPr>
              <a:t>4.0</a:t>
            </a:r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1FE31364-57A7-4599-A613-182B48F3206B}"/>
              </a:ext>
            </a:extLst>
          </p:cNvPr>
          <p:cNvSpPr txBox="1"/>
          <p:nvPr/>
        </p:nvSpPr>
        <p:spPr>
          <a:xfrm>
            <a:off x="3786683" y="2110302"/>
            <a:ext cx="158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</a:rPr>
              <a:t>Attacchi Supply Chain</a:t>
            </a:r>
          </a:p>
        </p:txBody>
      </p:sp>
      <p:sp>
        <p:nvSpPr>
          <p:cNvPr id="142" name="CasellaDiTesto 141">
            <a:extLst>
              <a:ext uri="{FF2B5EF4-FFF2-40B4-BE49-F238E27FC236}">
                <a16:creationId xmlns:a16="http://schemas.microsoft.com/office/drawing/2014/main" id="{1FE31364-57A7-4599-A613-182B48F3206B}"/>
              </a:ext>
            </a:extLst>
          </p:cNvPr>
          <p:cNvSpPr txBox="1"/>
          <p:nvPr/>
        </p:nvSpPr>
        <p:spPr>
          <a:xfrm>
            <a:off x="4893088" y="2825208"/>
            <a:ext cx="1580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>
                <a:solidFill>
                  <a:srgbClr val="002060"/>
                </a:solidFill>
              </a:rPr>
              <a:t>Criptovalute</a:t>
            </a:r>
            <a:endParaRPr lang="it-IT" sz="1400" b="1" dirty="0">
              <a:solidFill>
                <a:srgbClr val="002060"/>
              </a:solidFill>
            </a:endParaRPr>
          </a:p>
        </p:txBody>
      </p: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1FE31364-57A7-4599-A613-182B48F3206B}"/>
              </a:ext>
            </a:extLst>
          </p:cNvPr>
          <p:cNvSpPr txBox="1"/>
          <p:nvPr/>
        </p:nvSpPr>
        <p:spPr>
          <a:xfrm>
            <a:off x="6007268" y="1894348"/>
            <a:ext cx="1580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</a:rPr>
              <a:t>Reti ad alte prestazioni </a:t>
            </a:r>
          </a:p>
          <a:p>
            <a:pPr algn="ctr"/>
            <a:r>
              <a:rPr lang="it-IT" sz="1400" b="1" dirty="0">
                <a:solidFill>
                  <a:srgbClr val="002060"/>
                </a:solidFill>
              </a:rPr>
              <a:t>(5G)</a:t>
            </a:r>
          </a:p>
        </p:txBody>
      </p:sp>
      <p:sp>
        <p:nvSpPr>
          <p:cNvPr id="144" name="CasellaDiTesto 143">
            <a:extLst>
              <a:ext uri="{FF2B5EF4-FFF2-40B4-BE49-F238E27FC236}">
                <a16:creationId xmlns:a16="http://schemas.microsoft.com/office/drawing/2014/main" id="{1FE31364-57A7-4599-A613-182B48F3206B}"/>
              </a:ext>
            </a:extLst>
          </p:cNvPr>
          <p:cNvSpPr txBox="1"/>
          <p:nvPr/>
        </p:nvSpPr>
        <p:spPr>
          <a:xfrm>
            <a:off x="7124224" y="2825208"/>
            <a:ext cx="1580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</a:rPr>
              <a:t>Sensibilità in merito alla privacy</a:t>
            </a:r>
          </a:p>
        </p:txBody>
      </p:sp>
      <p:pic>
        <p:nvPicPr>
          <p:cNvPr id="146" name="Immagine 145">
            <a:extLst>
              <a:ext uri="{FF2B5EF4-FFF2-40B4-BE49-F238E27FC236}">
                <a16:creationId xmlns:a16="http://schemas.microsoft.com/office/drawing/2014/main" id="{BC35D4A8-3E60-4BF3-9F85-39AC6A948B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55" y="1058399"/>
            <a:ext cx="432000" cy="432000"/>
          </a:xfrm>
          <a:prstGeom prst="rect">
            <a:avLst/>
          </a:prstGeom>
        </p:spPr>
      </p:pic>
      <p:pic>
        <p:nvPicPr>
          <p:cNvPr id="149" name="Immagine 148">
            <a:extLst>
              <a:ext uri="{FF2B5EF4-FFF2-40B4-BE49-F238E27FC236}">
                <a16:creationId xmlns:a16="http://schemas.microsoft.com/office/drawing/2014/main" id="{C74CEC40-E20E-4877-BC59-0FD44A44D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0343" y="1080586"/>
            <a:ext cx="431310" cy="431310"/>
          </a:xfrm>
          <a:prstGeom prst="rect">
            <a:avLst/>
          </a:prstGeom>
        </p:spPr>
      </p:pic>
      <p:pic>
        <p:nvPicPr>
          <p:cNvPr id="150" name="Immagine 149">
            <a:extLst>
              <a:ext uri="{FF2B5EF4-FFF2-40B4-BE49-F238E27FC236}">
                <a16:creationId xmlns:a16="http://schemas.microsoft.com/office/drawing/2014/main" id="{9A26A3CB-A879-494D-864B-0AFE1F9A64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4501" y="3975644"/>
            <a:ext cx="432000" cy="432000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3229886" y="1060527"/>
            <a:ext cx="432000" cy="468472"/>
            <a:chOff x="3253728" y="1019274"/>
            <a:chExt cx="432000" cy="468472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3728" y="1055746"/>
              <a:ext cx="432000" cy="432000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493" y="1019274"/>
              <a:ext cx="216000" cy="216000"/>
            </a:xfrm>
            <a:prstGeom prst="rect">
              <a:avLst/>
            </a:prstGeom>
          </p:spPr>
        </p:pic>
      </p:grpSp>
      <p:pic>
        <p:nvPicPr>
          <p:cNvPr id="5" name="Immagin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86" y="1113769"/>
            <a:ext cx="432000" cy="432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89" y="3983904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3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campione – Ricerca 2018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3710142" y="2051965"/>
            <a:ext cx="174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E58"/>
                </a:solidFill>
              </a:rPr>
              <a:t>667 aziende coinvolte</a:t>
            </a:r>
          </a:p>
        </p:txBody>
      </p:sp>
      <p:graphicFrame>
        <p:nvGraphicFramePr>
          <p:cNvPr id="95" name="Grafico 94">
            <a:extLst>
              <a:ext uri="{FF2B5EF4-FFF2-40B4-BE49-F238E27FC236}">
                <a16:creationId xmlns:a16="http://schemas.microsoft.com/office/drawing/2014/main" id="{112732D6-6572-4D3A-AF04-4F4BED9E7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9747814"/>
              </p:ext>
            </p:extLst>
          </p:nvPr>
        </p:nvGraphicFramePr>
        <p:xfrm>
          <a:off x="739401" y="876538"/>
          <a:ext cx="7665198" cy="388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BAF4595-C5F9-4D16-8B42-C8CAD1CDCA01}"/>
              </a:ext>
            </a:extLst>
          </p:cNvPr>
          <p:cNvSpPr txBox="1"/>
          <p:nvPr/>
        </p:nvSpPr>
        <p:spPr>
          <a:xfrm>
            <a:off x="106888" y="737007"/>
            <a:ext cx="8936904" cy="258629"/>
          </a:xfrm>
          <a:prstGeom prst="rect">
            <a:avLst/>
          </a:prstGeom>
          <a:solidFill>
            <a:srgbClr val="EAF0F7"/>
          </a:solidFill>
          <a:ln w="22225">
            <a:solidFill>
              <a:srgbClr val="90BAD0"/>
            </a:solidFill>
          </a:ln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it-IT" sz="1600" dirty="0">
                <a:solidFill>
                  <a:srgbClr val="002E54"/>
                </a:solidFill>
                <a:cs typeface="Arial"/>
              </a:rPr>
              <a:t>La scomposizione per dimensione 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6818959" y="1617100"/>
            <a:ext cx="1891944" cy="584775"/>
            <a:chOff x="6818959" y="1617100"/>
            <a:chExt cx="1891944" cy="584775"/>
          </a:xfrm>
        </p:grpSpPr>
        <p:sp>
          <p:nvSpPr>
            <p:cNvPr id="97" name="CasellaDiTesto 96">
              <a:extLst>
                <a:ext uri="{FF2B5EF4-FFF2-40B4-BE49-F238E27FC236}">
                  <a16:creationId xmlns:a16="http://schemas.microsoft.com/office/drawing/2014/main" id="{7000F2AB-40D1-4CA0-8BDA-CDEE4B62D05C}"/>
                </a:ext>
              </a:extLst>
            </p:cNvPr>
            <p:cNvSpPr txBox="1"/>
            <p:nvPr/>
          </p:nvSpPr>
          <p:spPr>
            <a:xfrm>
              <a:off x="7000857" y="1617100"/>
              <a:ext cx="1710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rgbClr val="002060"/>
                  </a:solidFill>
                </a:rPr>
                <a:t>Grandi imprese (da 250 addetti)</a:t>
              </a: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A7FDE084-3D48-45F7-8A38-13B6998CB32A}"/>
                </a:ext>
              </a:extLst>
            </p:cNvPr>
            <p:cNvSpPr/>
            <p:nvPr/>
          </p:nvSpPr>
          <p:spPr>
            <a:xfrm>
              <a:off x="6818959" y="1693208"/>
              <a:ext cx="180000" cy="180000"/>
            </a:xfrm>
            <a:prstGeom prst="rect">
              <a:avLst/>
            </a:prstGeom>
            <a:solidFill>
              <a:srgbClr val="E51C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6818959" y="2553308"/>
            <a:ext cx="1891944" cy="584775"/>
            <a:chOff x="6818959" y="2338879"/>
            <a:chExt cx="1891944" cy="584775"/>
          </a:xfrm>
        </p:grpSpPr>
        <p:sp>
          <p:nvSpPr>
            <p:cNvPr id="98" name="CasellaDiTesto 97">
              <a:extLst>
                <a:ext uri="{FF2B5EF4-FFF2-40B4-BE49-F238E27FC236}">
                  <a16:creationId xmlns:a16="http://schemas.microsoft.com/office/drawing/2014/main" id="{FE5B3CDE-D397-47FF-8C32-6EBAA3819825}"/>
                </a:ext>
              </a:extLst>
            </p:cNvPr>
            <p:cNvSpPr txBox="1"/>
            <p:nvPr/>
          </p:nvSpPr>
          <p:spPr>
            <a:xfrm>
              <a:off x="7000857" y="2338879"/>
              <a:ext cx="1710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rgbClr val="002060"/>
                  </a:solidFill>
                </a:rPr>
                <a:t>Medie imprese </a:t>
              </a:r>
            </a:p>
            <a:p>
              <a:r>
                <a:rPr lang="it-IT" sz="1600" dirty="0">
                  <a:solidFill>
                    <a:srgbClr val="002060"/>
                  </a:solidFill>
                </a:rPr>
                <a:t>(50-249 addetti)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8634727B-60A7-4E96-998F-4D297CFD0FDE}"/>
                </a:ext>
              </a:extLst>
            </p:cNvPr>
            <p:cNvSpPr/>
            <p:nvPr/>
          </p:nvSpPr>
          <p:spPr>
            <a:xfrm>
              <a:off x="6818959" y="2414068"/>
              <a:ext cx="180000" cy="18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6818959" y="3489517"/>
            <a:ext cx="1891944" cy="584775"/>
            <a:chOff x="6818959" y="3040945"/>
            <a:chExt cx="1891944" cy="584775"/>
          </a:xfrm>
        </p:grpSpPr>
        <p:sp>
          <p:nvSpPr>
            <p:cNvPr id="99" name="CasellaDiTesto 98">
              <a:extLst>
                <a:ext uri="{FF2B5EF4-FFF2-40B4-BE49-F238E27FC236}">
                  <a16:creationId xmlns:a16="http://schemas.microsoft.com/office/drawing/2014/main" id="{803D9C27-C810-4900-BA7E-1E62C538228F}"/>
                </a:ext>
              </a:extLst>
            </p:cNvPr>
            <p:cNvSpPr txBox="1"/>
            <p:nvPr/>
          </p:nvSpPr>
          <p:spPr>
            <a:xfrm>
              <a:off x="7000857" y="3040945"/>
              <a:ext cx="1710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rgbClr val="002060"/>
                  </a:solidFill>
                </a:rPr>
                <a:t>Piccole imprese </a:t>
              </a:r>
            </a:p>
            <a:p>
              <a:r>
                <a:rPr lang="it-IT" sz="1600" dirty="0">
                  <a:solidFill>
                    <a:srgbClr val="002060"/>
                  </a:solidFill>
                </a:rPr>
                <a:t>(10-49 addetti)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A7FDE084-3D48-45F7-8A38-13B6998CB32A}"/>
                </a:ext>
              </a:extLst>
            </p:cNvPr>
            <p:cNvSpPr/>
            <p:nvPr/>
          </p:nvSpPr>
          <p:spPr>
            <a:xfrm>
              <a:off x="6818959" y="3134928"/>
              <a:ext cx="180000" cy="180000"/>
            </a:xfrm>
            <a:prstGeom prst="rect">
              <a:avLst/>
            </a:prstGeom>
            <a:solidFill>
              <a:srgbClr val="0DA3C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</p:grpSp>
    </p:spTree>
    <p:extLst>
      <p:ext uri="{BB962C8B-B14F-4D97-AF65-F5344CB8AC3E}">
        <p14:creationId xmlns:p14="http://schemas.microsoft.com/office/powerpoint/2010/main" val="192848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7BAF4595-C5F9-4D16-8B42-C8CAD1CDCA01}"/>
              </a:ext>
            </a:extLst>
          </p:cNvPr>
          <p:cNvSpPr txBox="1"/>
          <p:nvPr/>
        </p:nvSpPr>
        <p:spPr>
          <a:xfrm>
            <a:off x="106888" y="737007"/>
            <a:ext cx="8936904" cy="258629"/>
          </a:xfrm>
          <a:prstGeom prst="rect">
            <a:avLst/>
          </a:prstGeom>
          <a:solidFill>
            <a:srgbClr val="EAF0F7"/>
          </a:solidFill>
          <a:ln w="22225">
            <a:solidFill>
              <a:srgbClr val="90BAD0"/>
            </a:solidFill>
          </a:ln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it-IT" sz="1600" dirty="0">
                <a:solidFill>
                  <a:srgbClr val="002E54"/>
                </a:solidFill>
                <a:cs typeface="Arial"/>
              </a:rPr>
              <a:t>La scomposizione per settore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7FDE084-3D48-45F7-8A38-13B6998CB32A}"/>
              </a:ext>
            </a:extLst>
          </p:cNvPr>
          <p:cNvSpPr/>
          <p:nvPr/>
        </p:nvSpPr>
        <p:spPr>
          <a:xfrm>
            <a:off x="809766" y="1693208"/>
            <a:ext cx="180000" cy="180000"/>
          </a:xfrm>
          <a:prstGeom prst="rect">
            <a:avLst/>
          </a:prstGeom>
          <a:solidFill>
            <a:srgbClr val="F392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634727B-60A7-4E96-998F-4D297CFD0FDE}"/>
              </a:ext>
            </a:extLst>
          </p:cNvPr>
          <p:cNvSpPr/>
          <p:nvPr/>
        </p:nvSpPr>
        <p:spPr>
          <a:xfrm>
            <a:off x="809766" y="2414068"/>
            <a:ext cx="180000" cy="180000"/>
          </a:xfrm>
          <a:prstGeom prst="rect">
            <a:avLst/>
          </a:prstGeom>
          <a:solidFill>
            <a:srgbClr val="F0E5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B690E7-546C-41B8-9D7A-744D1BF4814C}"/>
              </a:ext>
            </a:extLst>
          </p:cNvPr>
          <p:cNvSpPr txBox="1"/>
          <p:nvPr/>
        </p:nvSpPr>
        <p:spPr>
          <a:xfrm>
            <a:off x="1017707" y="1629320"/>
            <a:ext cx="1710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Manufacturing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114E9BF-B370-48A0-B2C3-5AA906124661}"/>
              </a:ext>
            </a:extLst>
          </p:cNvPr>
          <p:cNvSpPr txBox="1"/>
          <p:nvPr/>
        </p:nvSpPr>
        <p:spPr>
          <a:xfrm>
            <a:off x="1017707" y="2350180"/>
            <a:ext cx="1710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Retail e GDO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AD3A0BA-FD14-4B97-AFA5-336D9FF7144C}"/>
              </a:ext>
            </a:extLst>
          </p:cNvPr>
          <p:cNvSpPr txBox="1"/>
          <p:nvPr/>
        </p:nvSpPr>
        <p:spPr>
          <a:xfrm>
            <a:off x="1018632" y="3071040"/>
            <a:ext cx="1710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Banche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363E517-2330-40AB-B04E-DDB87155E001}"/>
              </a:ext>
            </a:extLst>
          </p:cNvPr>
          <p:cNvSpPr txBox="1"/>
          <p:nvPr/>
        </p:nvSpPr>
        <p:spPr>
          <a:xfrm>
            <a:off x="1017707" y="3791900"/>
            <a:ext cx="1710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Servizi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B4C661-EC94-4874-BAB1-9451542E74AF}"/>
              </a:ext>
            </a:extLst>
          </p:cNvPr>
          <p:cNvSpPr txBox="1"/>
          <p:nvPr/>
        </p:nvSpPr>
        <p:spPr>
          <a:xfrm>
            <a:off x="7021435" y="1629320"/>
            <a:ext cx="1710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Utility ed Energy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CCD44B0-83C3-405B-8F2C-5AA2BC83800B}"/>
              </a:ext>
            </a:extLst>
          </p:cNvPr>
          <p:cNvSpPr txBox="1"/>
          <p:nvPr/>
        </p:nvSpPr>
        <p:spPr>
          <a:xfrm>
            <a:off x="7038178" y="2350180"/>
            <a:ext cx="1710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Assicurazioni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063B73F-DD41-4F91-AB92-2446073F3547}"/>
              </a:ext>
            </a:extLst>
          </p:cNvPr>
          <p:cNvSpPr txBox="1"/>
          <p:nvPr/>
        </p:nvSpPr>
        <p:spPr>
          <a:xfrm>
            <a:off x="7058286" y="3071040"/>
            <a:ext cx="1710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PA e Sanità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7B2E133-2E8D-48CF-A694-E40E402CCE94}"/>
              </a:ext>
            </a:extLst>
          </p:cNvPr>
          <p:cNvSpPr txBox="1"/>
          <p:nvPr/>
        </p:nvSpPr>
        <p:spPr>
          <a:xfrm>
            <a:off x="7030042" y="3791900"/>
            <a:ext cx="1710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Telco e Media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7C08AE38-4167-4715-B8C8-4A7F485E3C9E}"/>
              </a:ext>
            </a:extLst>
          </p:cNvPr>
          <p:cNvSpPr/>
          <p:nvPr/>
        </p:nvSpPr>
        <p:spPr>
          <a:xfrm>
            <a:off x="3923198" y="2053674"/>
            <a:ext cx="12939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3077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2E54"/>
                </a:solidFill>
                <a:ea typeface="ＭＳ Ｐゴシック" charset="-128"/>
                <a:cs typeface="Trebuchet MS"/>
              </a:rPr>
              <a:t>166 </a:t>
            </a:r>
          </a:p>
          <a:p>
            <a:pPr algn="ctr" defTabSz="843077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2E54"/>
                </a:solidFill>
                <a:ea typeface="ＭＳ Ｐゴシック" charset="-128"/>
                <a:cs typeface="Trebuchet MS"/>
              </a:rPr>
              <a:t>grandi </a:t>
            </a:r>
          </a:p>
          <a:p>
            <a:pPr algn="ctr" defTabSz="843077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2E54"/>
                </a:solidFill>
                <a:ea typeface="ＭＳ Ｐゴシック" charset="-128"/>
                <a:cs typeface="Trebuchet MS"/>
              </a:rPr>
              <a:t>imprese</a:t>
            </a:r>
          </a:p>
          <a:p>
            <a:pPr algn="ctr" defTabSz="843077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2E54"/>
                </a:solidFill>
                <a:ea typeface="ＭＳ Ｐゴシック" charset="-128"/>
                <a:cs typeface="Trebuchet MS"/>
              </a:rPr>
              <a:t>coinvolte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A7FDE084-3D48-45F7-8A38-13B6998CB32A}"/>
              </a:ext>
            </a:extLst>
          </p:cNvPr>
          <p:cNvSpPr/>
          <p:nvPr/>
        </p:nvSpPr>
        <p:spPr>
          <a:xfrm>
            <a:off x="809766" y="3134928"/>
            <a:ext cx="180000" cy="180000"/>
          </a:xfrm>
          <a:prstGeom prst="rect">
            <a:avLst/>
          </a:prstGeom>
          <a:solidFill>
            <a:srgbClr val="8BB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8634727B-60A7-4E96-998F-4D297CFD0FDE}"/>
              </a:ext>
            </a:extLst>
          </p:cNvPr>
          <p:cNvSpPr/>
          <p:nvPr/>
        </p:nvSpPr>
        <p:spPr>
          <a:xfrm>
            <a:off x="809766" y="3855788"/>
            <a:ext cx="180000" cy="180000"/>
          </a:xfrm>
          <a:prstGeom prst="rect">
            <a:avLst/>
          </a:prstGeom>
          <a:solidFill>
            <a:srgbClr val="2EA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A7FDE084-3D48-45F7-8A38-13B6998CB32A}"/>
              </a:ext>
            </a:extLst>
          </p:cNvPr>
          <p:cNvSpPr/>
          <p:nvPr/>
        </p:nvSpPr>
        <p:spPr>
          <a:xfrm>
            <a:off x="6818959" y="1693208"/>
            <a:ext cx="180000" cy="180000"/>
          </a:xfrm>
          <a:prstGeom prst="rect">
            <a:avLst/>
          </a:prstGeom>
          <a:solidFill>
            <a:srgbClr val="0CA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8634727B-60A7-4E96-998F-4D297CFD0FDE}"/>
              </a:ext>
            </a:extLst>
          </p:cNvPr>
          <p:cNvSpPr/>
          <p:nvPr/>
        </p:nvSpPr>
        <p:spPr>
          <a:xfrm>
            <a:off x="6818959" y="2414068"/>
            <a:ext cx="180000" cy="180000"/>
          </a:xfrm>
          <a:prstGeom prst="rect">
            <a:avLst/>
          </a:prstGeom>
          <a:solidFill>
            <a:srgbClr val="186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A7FDE084-3D48-45F7-8A38-13B6998CB32A}"/>
              </a:ext>
            </a:extLst>
          </p:cNvPr>
          <p:cNvSpPr/>
          <p:nvPr/>
        </p:nvSpPr>
        <p:spPr>
          <a:xfrm>
            <a:off x="6818959" y="3134928"/>
            <a:ext cx="180000" cy="180000"/>
          </a:xfrm>
          <a:prstGeom prst="rect">
            <a:avLst/>
          </a:prstGeom>
          <a:solidFill>
            <a:srgbClr val="572E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8634727B-60A7-4E96-998F-4D297CFD0FDE}"/>
              </a:ext>
            </a:extLst>
          </p:cNvPr>
          <p:cNvSpPr/>
          <p:nvPr/>
        </p:nvSpPr>
        <p:spPr>
          <a:xfrm>
            <a:off x="6818959" y="3855788"/>
            <a:ext cx="180000" cy="180000"/>
          </a:xfrm>
          <a:prstGeom prst="rect">
            <a:avLst/>
          </a:prstGeom>
          <a:solidFill>
            <a:srgbClr val="BF0F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campione – Grandi imprese</a:t>
            </a:r>
          </a:p>
        </p:txBody>
      </p:sp>
      <p:graphicFrame>
        <p:nvGraphicFramePr>
          <p:cNvPr id="23" name="Grafico 22">
            <a:extLst>
              <a:ext uri="{FF2B5EF4-FFF2-40B4-BE49-F238E27FC236}">
                <a16:creationId xmlns:a16="http://schemas.microsoft.com/office/drawing/2014/main" id="{112732D6-6572-4D3A-AF04-4F4BED9E7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0672"/>
              </p:ext>
            </p:extLst>
          </p:nvPr>
        </p:nvGraphicFramePr>
        <p:xfrm>
          <a:off x="768637" y="845318"/>
          <a:ext cx="7603066" cy="374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870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AA4B5B-1939-7A41-BB10-E659A77BD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70241"/>
            <a:ext cx="7483400" cy="539356"/>
          </a:xfrm>
        </p:spPr>
        <p:txBody>
          <a:bodyPr>
            <a:noAutofit/>
          </a:bodyPr>
          <a:lstStyle/>
          <a:p>
            <a:r>
              <a:rPr lang="it-IT" sz="2000" dirty="0"/>
              <a:t>Le principali finalità e i principali target di attacco informatico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FEFB4F55-4783-4D40-A8CE-7E370F66F657}"/>
              </a:ext>
            </a:extLst>
          </p:cNvPr>
          <p:cNvSpPr txBox="1"/>
          <p:nvPr/>
        </p:nvSpPr>
        <p:spPr>
          <a:xfrm>
            <a:off x="37056" y="4487321"/>
            <a:ext cx="8246866" cy="2923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Campione: 166 grandi imprese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A5151B01-BF2D-4F8B-BFF5-D81BBAA508B8}"/>
              </a:ext>
            </a:extLst>
          </p:cNvPr>
          <p:cNvSpPr txBox="1"/>
          <p:nvPr/>
        </p:nvSpPr>
        <p:spPr>
          <a:xfrm>
            <a:off x="7788964" y="1441436"/>
            <a:ext cx="1283105" cy="1959762"/>
          </a:xfrm>
          <a:prstGeom prst="rect">
            <a:avLst/>
          </a:prstGeom>
          <a:noFill/>
          <a:ln w="22225">
            <a:solidFill>
              <a:srgbClr val="90BAD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1600" b="1" dirty="0">
              <a:solidFill>
                <a:schemeClr val="accent4"/>
              </a:solidFill>
              <a:latin typeface="+mn-lt"/>
            </a:endParaRPr>
          </a:p>
        </p:txBody>
      </p:sp>
      <p:grpSp>
        <p:nvGrpSpPr>
          <p:cNvPr id="44" name="Gruppo 43"/>
          <p:cNvGrpSpPr/>
          <p:nvPr/>
        </p:nvGrpSpPr>
        <p:grpSpPr>
          <a:xfrm>
            <a:off x="715262" y="730146"/>
            <a:ext cx="6799625" cy="3375390"/>
            <a:chOff x="825858" y="1477362"/>
            <a:chExt cx="7054388" cy="4082935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C1E57D88-3B92-411D-92EB-72BD1696BE5B}"/>
                </a:ext>
              </a:extLst>
            </p:cNvPr>
            <p:cNvSpPr/>
            <p:nvPr/>
          </p:nvSpPr>
          <p:spPr>
            <a:xfrm>
              <a:off x="4379776" y="1477362"/>
              <a:ext cx="3492098" cy="4082935"/>
            </a:xfrm>
            <a:prstGeom prst="rect">
              <a:avLst/>
            </a:prstGeom>
            <a:solidFill>
              <a:srgbClr val="EAF0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it-IT" sz="240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A5646CB4-5361-40F4-8847-BC2C216C9FF4}"/>
                </a:ext>
              </a:extLst>
            </p:cNvPr>
            <p:cNvSpPr/>
            <p:nvPr/>
          </p:nvSpPr>
          <p:spPr>
            <a:xfrm>
              <a:off x="846021" y="1477362"/>
              <a:ext cx="3492098" cy="4082935"/>
            </a:xfrm>
            <a:prstGeom prst="rect">
              <a:avLst/>
            </a:prstGeom>
            <a:solidFill>
              <a:srgbClr val="EAF0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it-IT" sz="2400" dirty="0">
                <a:solidFill>
                  <a:prstClr val="white"/>
                </a:solidFill>
                <a:latin typeface="Trebuchet MS"/>
              </a:endParaRPr>
            </a:p>
          </p:txBody>
        </p:sp>
        <p:cxnSp>
          <p:nvCxnSpPr>
            <p:cNvPr id="50" name="Connettore 1 7"/>
            <p:cNvCxnSpPr/>
            <p:nvPr/>
          </p:nvCxnSpPr>
          <p:spPr bwMode="auto">
            <a:xfrm flipV="1">
              <a:off x="825858" y="3494233"/>
              <a:ext cx="7054388" cy="49192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1" name="Freccia a destra 61">
            <a:extLst>
              <a:ext uri="{FF2B5EF4-FFF2-40B4-BE49-F238E27FC236}">
                <a16:creationId xmlns:a16="http://schemas.microsoft.com/office/drawing/2014/main" id="{5C626934-5CD4-477E-A87C-A9404E85C3A4}"/>
              </a:ext>
            </a:extLst>
          </p:cNvPr>
          <p:cNvSpPr/>
          <p:nvPr/>
        </p:nvSpPr>
        <p:spPr bwMode="auto">
          <a:xfrm flipH="1">
            <a:off x="503408" y="3970208"/>
            <a:ext cx="7285555" cy="612000"/>
          </a:xfrm>
          <a:prstGeom prst="leftArrow">
            <a:avLst/>
          </a:prstGeom>
          <a:solidFill>
            <a:srgbClr val="002E54"/>
          </a:solidFill>
          <a:ln w="127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008" tIns="0" rIns="64008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80128" eaLnBrk="0" hangingPunct="0">
              <a:buClr>
                <a:srgbClr val="3399FF"/>
              </a:buClr>
              <a:defRPr/>
            </a:pPr>
            <a:endParaRPr lang="it-IT" sz="2240" kern="0" dirty="0">
              <a:solidFill>
                <a:srgbClr val="002E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64" name="Freccia a destra 61">
            <a:extLst>
              <a:ext uri="{FF2B5EF4-FFF2-40B4-BE49-F238E27FC236}">
                <a16:creationId xmlns:a16="http://schemas.microsoft.com/office/drawing/2014/main" id="{29577346-C2CF-418F-9530-5D16C89A4FF8}"/>
              </a:ext>
            </a:extLst>
          </p:cNvPr>
          <p:cNvSpPr/>
          <p:nvPr/>
        </p:nvSpPr>
        <p:spPr bwMode="auto">
          <a:xfrm rot="5400000">
            <a:off x="-1411364" y="2121561"/>
            <a:ext cx="3968308" cy="613229"/>
          </a:xfrm>
          <a:prstGeom prst="leftArrow">
            <a:avLst/>
          </a:prstGeom>
          <a:solidFill>
            <a:srgbClr val="002E54"/>
          </a:solidFill>
          <a:ln w="127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008" tIns="0" rIns="64008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80128" eaLnBrk="0" hangingPunct="0">
              <a:buClr>
                <a:srgbClr val="3399FF"/>
              </a:buClr>
              <a:defRPr/>
            </a:pPr>
            <a:endParaRPr lang="it-IT" sz="2240" kern="0" dirty="0">
              <a:solidFill>
                <a:srgbClr val="002E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65" name="Oval 20">
            <a:extLst>
              <a:ext uri="{FF2B5EF4-FFF2-40B4-BE49-F238E27FC236}">
                <a16:creationId xmlns:a16="http://schemas.microsoft.com/office/drawing/2014/main" id="{7FE2C0F6-0176-4718-8BFE-ADBC93DA8C20}"/>
              </a:ext>
            </a:extLst>
          </p:cNvPr>
          <p:cNvSpPr/>
          <p:nvPr/>
        </p:nvSpPr>
        <p:spPr>
          <a:xfrm>
            <a:off x="307059" y="4005954"/>
            <a:ext cx="503999" cy="5040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2E54"/>
            </a:solidFill>
          </a:ln>
        </p:spPr>
        <p:txBody>
          <a:bodyPr wrap="square" rtlCol="0" anchor="ctr">
            <a:noAutofit/>
          </a:bodyPr>
          <a:lstStyle/>
          <a:p>
            <a:pPr algn="ctr" defTabSz="1219170">
              <a:defRPr/>
            </a:pPr>
            <a:endParaRPr lang="en-US" sz="1960" kern="0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66" name="TextBox 7">
            <a:extLst>
              <a:ext uri="{FF2B5EF4-FFF2-40B4-BE49-F238E27FC236}">
                <a16:creationId xmlns:a16="http://schemas.microsoft.com/office/drawing/2014/main" id="{488C0956-BD5C-4E23-82E3-BA2DCDFA7F9E}"/>
              </a:ext>
            </a:extLst>
          </p:cNvPr>
          <p:cNvSpPr txBox="1"/>
          <p:nvPr/>
        </p:nvSpPr>
        <p:spPr>
          <a:xfrm>
            <a:off x="782609" y="4142121"/>
            <a:ext cx="6727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it-IT" sz="1200" b="1" kern="0" dirty="0" smtClean="0">
                <a:solidFill>
                  <a:schemeClr val="bg1"/>
                </a:solidFill>
                <a:latin typeface="Trebuchet MS"/>
              </a:rPr>
              <a:t>Scenario attuale</a:t>
            </a:r>
            <a:endParaRPr lang="it-IT" sz="1200" b="1" kern="0" dirty="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67" name="TextBox 7">
            <a:extLst>
              <a:ext uri="{FF2B5EF4-FFF2-40B4-BE49-F238E27FC236}">
                <a16:creationId xmlns:a16="http://schemas.microsoft.com/office/drawing/2014/main" id="{488C0956-BD5C-4E23-82E3-BA2DCDFA7F9E}"/>
              </a:ext>
            </a:extLst>
          </p:cNvPr>
          <p:cNvSpPr txBox="1"/>
          <p:nvPr/>
        </p:nvSpPr>
        <p:spPr>
          <a:xfrm rot="16200000">
            <a:off x="219658" y="830885"/>
            <a:ext cx="70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it-IT" sz="1200" b="1" kern="0" dirty="0" smtClean="0">
                <a:solidFill>
                  <a:schemeClr val="bg1"/>
                </a:solidFill>
                <a:latin typeface="Trebuchet MS"/>
              </a:rPr>
              <a:t>90%</a:t>
            </a:r>
            <a:endParaRPr lang="it-IT" sz="1200" b="1" kern="0" dirty="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69" name="TextBox 7">
            <a:extLst>
              <a:ext uri="{FF2B5EF4-FFF2-40B4-BE49-F238E27FC236}">
                <a16:creationId xmlns:a16="http://schemas.microsoft.com/office/drawing/2014/main" id="{488C0956-BD5C-4E23-82E3-BA2DCDFA7F9E}"/>
              </a:ext>
            </a:extLst>
          </p:cNvPr>
          <p:cNvSpPr txBox="1"/>
          <p:nvPr/>
        </p:nvSpPr>
        <p:spPr>
          <a:xfrm>
            <a:off x="6865984" y="4131411"/>
            <a:ext cx="70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it-IT" sz="1200" b="1" kern="0" dirty="0" smtClean="0">
                <a:solidFill>
                  <a:schemeClr val="bg1"/>
                </a:solidFill>
                <a:latin typeface="Trebuchet MS"/>
              </a:rPr>
              <a:t>90%</a:t>
            </a:r>
            <a:endParaRPr lang="it-IT" sz="1200" b="1" kern="0" dirty="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2237225" y="1716623"/>
            <a:ext cx="1332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rgbClr val="002E54"/>
                </a:solidFill>
              </a:rPr>
              <a:t>Influenza e manipolazione dell’opinione pubblica</a:t>
            </a:r>
            <a:endParaRPr lang="it-IT" sz="1000" dirty="0">
              <a:solidFill>
                <a:srgbClr val="002E54"/>
              </a:solidFill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676315" y="2708568"/>
            <a:ext cx="1064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rgbClr val="002E54"/>
                </a:solidFill>
              </a:rPr>
              <a:t>Acquisizione del controllo di sistemi</a:t>
            </a:r>
            <a:endParaRPr lang="it-IT" sz="1000" dirty="0">
              <a:solidFill>
                <a:srgbClr val="002E54"/>
              </a:solidFill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3901602" y="2209817"/>
            <a:ext cx="976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002E54"/>
                </a:solidFill>
              </a:rPr>
              <a:t>Intrusione/</a:t>
            </a:r>
          </a:p>
          <a:p>
            <a:r>
              <a:rPr lang="it-IT" sz="1000" dirty="0" smtClean="0">
                <a:solidFill>
                  <a:srgbClr val="002E54"/>
                </a:solidFill>
              </a:rPr>
              <a:t>spionaggio</a:t>
            </a:r>
            <a:endParaRPr lang="it-IT" sz="1000" dirty="0">
              <a:solidFill>
                <a:srgbClr val="002E54"/>
              </a:solidFill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6722041" y="1870942"/>
            <a:ext cx="6061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002E54"/>
                </a:solidFill>
              </a:rPr>
              <a:t>Truffa</a:t>
            </a:r>
            <a:endParaRPr lang="it-IT" sz="1000" dirty="0">
              <a:solidFill>
                <a:srgbClr val="002E54"/>
              </a:solidFill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6272241" y="2496562"/>
            <a:ext cx="779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002E54"/>
                </a:solidFill>
              </a:rPr>
              <a:t>Estorsione</a:t>
            </a:r>
            <a:endParaRPr lang="it-IT" sz="1000" dirty="0">
              <a:solidFill>
                <a:srgbClr val="002E54"/>
              </a:solidFill>
            </a:endParaRPr>
          </a:p>
        </p:txBody>
      </p:sp>
      <p:sp>
        <p:nvSpPr>
          <p:cNvPr id="78" name="Ovale 77"/>
          <p:cNvSpPr/>
          <p:nvPr/>
        </p:nvSpPr>
        <p:spPr>
          <a:xfrm>
            <a:off x="1475308" y="2534890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1000" b="1" dirty="0">
              <a:solidFill>
                <a:srgbClr val="000003"/>
              </a:solidFill>
            </a:endParaRPr>
          </a:p>
        </p:txBody>
      </p:sp>
      <p:sp>
        <p:nvSpPr>
          <p:cNvPr id="79" name="Ovale 78"/>
          <p:cNvSpPr/>
          <p:nvPr/>
        </p:nvSpPr>
        <p:spPr>
          <a:xfrm>
            <a:off x="2150580" y="2176441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1000" b="1" dirty="0">
              <a:solidFill>
                <a:srgbClr val="000003"/>
              </a:solidFill>
            </a:endParaRPr>
          </a:p>
        </p:txBody>
      </p:sp>
      <p:sp>
        <p:nvSpPr>
          <p:cNvPr id="80" name="Ovale 79"/>
          <p:cNvSpPr/>
          <p:nvPr/>
        </p:nvSpPr>
        <p:spPr>
          <a:xfrm>
            <a:off x="4111713" y="1951489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1000" b="1" dirty="0">
              <a:solidFill>
                <a:srgbClr val="000003"/>
              </a:solidFill>
            </a:endParaRPr>
          </a:p>
        </p:txBody>
      </p:sp>
      <p:sp>
        <p:nvSpPr>
          <p:cNvPr id="81" name="Ovale 80"/>
          <p:cNvSpPr/>
          <p:nvPr/>
        </p:nvSpPr>
        <p:spPr>
          <a:xfrm>
            <a:off x="3424647" y="3003171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1000" b="1" dirty="0">
              <a:solidFill>
                <a:srgbClr val="000003"/>
              </a:solidFill>
            </a:endParaRPr>
          </a:p>
        </p:txBody>
      </p:sp>
      <p:sp>
        <p:nvSpPr>
          <p:cNvPr id="82" name="Ovale 81"/>
          <p:cNvSpPr/>
          <p:nvPr/>
        </p:nvSpPr>
        <p:spPr>
          <a:xfrm>
            <a:off x="6909364" y="2084898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1000" b="1" dirty="0">
              <a:solidFill>
                <a:srgbClr val="000003"/>
              </a:solidFill>
            </a:endParaRPr>
          </a:p>
        </p:txBody>
      </p:sp>
      <p:sp>
        <p:nvSpPr>
          <p:cNvPr id="83" name="Ovale 82"/>
          <p:cNvSpPr/>
          <p:nvPr/>
        </p:nvSpPr>
        <p:spPr>
          <a:xfrm>
            <a:off x="6532452" y="2715653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1000" b="1" dirty="0">
              <a:solidFill>
                <a:srgbClr val="000003"/>
              </a:solidFill>
            </a:endParaRPr>
          </a:p>
        </p:txBody>
      </p:sp>
      <p:sp>
        <p:nvSpPr>
          <p:cNvPr id="84" name="CasellaDiTesto 8"/>
          <p:cNvSpPr txBox="1"/>
          <p:nvPr/>
        </p:nvSpPr>
        <p:spPr>
          <a:xfrm>
            <a:off x="1186909" y="3447228"/>
            <a:ext cx="1981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rgbClr val="002E54"/>
                </a:solidFill>
              </a:rPr>
              <a:t>Ideologia</a:t>
            </a:r>
            <a:endParaRPr lang="it-IT" sz="1000" dirty="0">
              <a:solidFill>
                <a:srgbClr val="002E54"/>
              </a:solidFill>
            </a:endParaRPr>
          </a:p>
        </p:txBody>
      </p:sp>
      <p:sp>
        <p:nvSpPr>
          <p:cNvPr id="85" name="CasellaDiTesto 9"/>
          <p:cNvSpPr txBox="1"/>
          <p:nvPr/>
        </p:nvSpPr>
        <p:spPr>
          <a:xfrm>
            <a:off x="2545619" y="3245388"/>
            <a:ext cx="198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 smtClean="0">
                <a:solidFill>
                  <a:srgbClr val="002E54"/>
                </a:solidFill>
              </a:rPr>
              <a:t>Interruzione </a:t>
            </a:r>
            <a:endParaRPr lang="it-IT" sz="1000" dirty="0">
              <a:solidFill>
                <a:srgbClr val="002E54"/>
              </a:solidFill>
            </a:endParaRPr>
          </a:p>
          <a:p>
            <a:pPr algn="ctr"/>
            <a:r>
              <a:rPr lang="it-IT" sz="1000" dirty="0" smtClean="0">
                <a:solidFill>
                  <a:srgbClr val="002E54"/>
                </a:solidFill>
              </a:rPr>
              <a:t>di servizio</a:t>
            </a:r>
            <a:endParaRPr lang="it-IT" sz="1000" dirty="0">
              <a:solidFill>
                <a:srgbClr val="002E54"/>
              </a:solidFill>
            </a:endParaRPr>
          </a:p>
        </p:txBody>
      </p:sp>
      <p:sp>
        <p:nvSpPr>
          <p:cNvPr id="86" name="Ovale 85"/>
          <p:cNvSpPr/>
          <p:nvPr/>
        </p:nvSpPr>
        <p:spPr>
          <a:xfrm>
            <a:off x="1433866" y="3186150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000" b="1" dirty="0">
              <a:solidFill>
                <a:srgbClr val="000003"/>
              </a:solidFill>
            </a:endParaRPr>
          </a:p>
        </p:txBody>
      </p:sp>
      <p:sp>
        <p:nvSpPr>
          <p:cNvPr id="87" name="Ovale 86"/>
          <p:cNvSpPr/>
          <p:nvPr/>
        </p:nvSpPr>
        <p:spPr>
          <a:xfrm>
            <a:off x="8340516" y="1538470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88" name="CasellaDiTesto 87"/>
          <p:cNvSpPr txBox="1"/>
          <p:nvPr/>
        </p:nvSpPr>
        <p:spPr>
          <a:xfrm>
            <a:off x="7788964" y="1728286"/>
            <a:ext cx="12831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>
                <a:solidFill>
                  <a:srgbClr val="002E54"/>
                </a:solidFill>
              </a:rPr>
              <a:t>Finalità alla base di </a:t>
            </a:r>
            <a:r>
              <a:rPr lang="it-IT" sz="1100" dirty="0">
                <a:solidFill>
                  <a:srgbClr val="002E54"/>
                </a:solidFill>
              </a:rPr>
              <a:t>attacchi informatici </a:t>
            </a:r>
          </a:p>
        </p:txBody>
      </p:sp>
      <p:sp>
        <p:nvSpPr>
          <p:cNvPr id="89" name="Ovale 88"/>
          <p:cNvSpPr/>
          <p:nvPr/>
        </p:nvSpPr>
        <p:spPr>
          <a:xfrm>
            <a:off x="8340516" y="2577161"/>
            <a:ext cx="180000" cy="180000"/>
          </a:xfrm>
          <a:prstGeom prst="ellipse">
            <a:avLst/>
          </a:prstGeom>
          <a:solidFill>
            <a:srgbClr val="F39211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chemeClr val="accent6"/>
              </a:solidFill>
            </a:endParaRPr>
          </a:p>
        </p:txBody>
      </p:sp>
      <p:sp>
        <p:nvSpPr>
          <p:cNvPr id="90" name="CasellaDiTesto 89"/>
          <p:cNvSpPr txBox="1"/>
          <p:nvPr/>
        </p:nvSpPr>
        <p:spPr>
          <a:xfrm>
            <a:off x="7942019" y="2757161"/>
            <a:ext cx="9769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>
                <a:solidFill>
                  <a:srgbClr val="002E54"/>
                </a:solidFill>
              </a:rPr>
              <a:t>Target di attacco informatico</a:t>
            </a:r>
            <a:endParaRPr lang="it-IT" sz="1100" dirty="0">
              <a:solidFill>
                <a:srgbClr val="002E54"/>
              </a:solidFill>
            </a:endParaRPr>
          </a:p>
        </p:txBody>
      </p:sp>
      <p:sp>
        <p:nvSpPr>
          <p:cNvPr id="91" name="Ovale 90"/>
          <p:cNvSpPr/>
          <p:nvPr/>
        </p:nvSpPr>
        <p:spPr>
          <a:xfrm>
            <a:off x="5750473" y="2520153"/>
            <a:ext cx="180000" cy="180000"/>
          </a:xfrm>
          <a:prstGeom prst="ellipse">
            <a:avLst/>
          </a:prstGeom>
          <a:solidFill>
            <a:srgbClr val="F39211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1000" b="1" dirty="0">
              <a:solidFill>
                <a:schemeClr val="accent6"/>
              </a:solidFill>
            </a:endParaRPr>
          </a:p>
        </p:txBody>
      </p:sp>
      <p:sp>
        <p:nvSpPr>
          <p:cNvPr id="92" name="Ovale 91"/>
          <p:cNvSpPr/>
          <p:nvPr/>
        </p:nvSpPr>
        <p:spPr>
          <a:xfrm>
            <a:off x="7342857" y="2581753"/>
            <a:ext cx="180000" cy="180000"/>
          </a:xfrm>
          <a:prstGeom prst="ellipse">
            <a:avLst/>
          </a:prstGeom>
          <a:solidFill>
            <a:srgbClr val="F39211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1000" b="1" dirty="0">
              <a:solidFill>
                <a:schemeClr val="accent6"/>
              </a:solidFill>
            </a:endParaRPr>
          </a:p>
        </p:txBody>
      </p:sp>
      <p:sp>
        <p:nvSpPr>
          <p:cNvPr id="93" name="Ovale 92"/>
          <p:cNvSpPr/>
          <p:nvPr/>
        </p:nvSpPr>
        <p:spPr>
          <a:xfrm>
            <a:off x="4529756" y="3698182"/>
            <a:ext cx="180000" cy="180000"/>
          </a:xfrm>
          <a:prstGeom prst="ellipse">
            <a:avLst/>
          </a:prstGeom>
          <a:solidFill>
            <a:srgbClr val="F39211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1000" b="1" dirty="0">
              <a:solidFill>
                <a:schemeClr val="accent6"/>
              </a:solidFill>
            </a:endParaRPr>
          </a:p>
        </p:txBody>
      </p:sp>
      <p:sp>
        <p:nvSpPr>
          <p:cNvPr id="94" name="Ovale 93"/>
          <p:cNvSpPr/>
          <p:nvPr/>
        </p:nvSpPr>
        <p:spPr>
          <a:xfrm>
            <a:off x="4906464" y="3226833"/>
            <a:ext cx="180000" cy="180000"/>
          </a:xfrm>
          <a:prstGeom prst="ellipse">
            <a:avLst/>
          </a:prstGeom>
          <a:solidFill>
            <a:srgbClr val="F39211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1000" b="1" dirty="0">
              <a:solidFill>
                <a:schemeClr val="accent6"/>
              </a:solidFill>
            </a:endParaRPr>
          </a:p>
        </p:txBody>
      </p:sp>
      <p:sp>
        <p:nvSpPr>
          <p:cNvPr id="95" name="Ovale 94"/>
          <p:cNvSpPr/>
          <p:nvPr/>
        </p:nvSpPr>
        <p:spPr>
          <a:xfrm>
            <a:off x="772893" y="2225216"/>
            <a:ext cx="180000" cy="180000"/>
          </a:xfrm>
          <a:prstGeom prst="ellipse">
            <a:avLst/>
          </a:prstGeom>
          <a:solidFill>
            <a:srgbClr val="F39211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1000" b="1" dirty="0">
              <a:solidFill>
                <a:schemeClr val="accent6"/>
              </a:solidFill>
            </a:endParaRPr>
          </a:p>
        </p:txBody>
      </p:sp>
      <p:sp>
        <p:nvSpPr>
          <p:cNvPr id="96" name="Ovale 95"/>
          <p:cNvSpPr/>
          <p:nvPr/>
        </p:nvSpPr>
        <p:spPr>
          <a:xfrm>
            <a:off x="1993639" y="2189962"/>
            <a:ext cx="166997" cy="164497"/>
          </a:xfrm>
          <a:prstGeom prst="ellipse">
            <a:avLst/>
          </a:prstGeom>
          <a:solidFill>
            <a:srgbClr val="F39211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1000" b="1" dirty="0">
              <a:solidFill>
                <a:schemeClr val="accent6"/>
              </a:solidFill>
            </a:endParaRPr>
          </a:p>
        </p:txBody>
      </p:sp>
      <p:sp>
        <p:nvSpPr>
          <p:cNvPr id="97" name="Ovale 96"/>
          <p:cNvSpPr/>
          <p:nvPr/>
        </p:nvSpPr>
        <p:spPr>
          <a:xfrm>
            <a:off x="4399649" y="1867943"/>
            <a:ext cx="180000" cy="180000"/>
          </a:xfrm>
          <a:prstGeom prst="ellipse">
            <a:avLst/>
          </a:prstGeom>
          <a:solidFill>
            <a:srgbClr val="F39211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1000" b="1" dirty="0">
              <a:solidFill>
                <a:schemeClr val="accent6"/>
              </a:solidFill>
            </a:endParaRPr>
          </a:p>
        </p:txBody>
      </p:sp>
      <p:sp>
        <p:nvSpPr>
          <p:cNvPr id="98" name="Ovale 97"/>
          <p:cNvSpPr/>
          <p:nvPr/>
        </p:nvSpPr>
        <p:spPr>
          <a:xfrm>
            <a:off x="1816457" y="2425230"/>
            <a:ext cx="180000" cy="180000"/>
          </a:xfrm>
          <a:prstGeom prst="ellipse">
            <a:avLst/>
          </a:prstGeom>
          <a:solidFill>
            <a:srgbClr val="F39211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1000" b="1" dirty="0">
              <a:solidFill>
                <a:schemeClr val="accent6"/>
              </a:solidFill>
            </a:endParaRPr>
          </a:p>
        </p:txBody>
      </p:sp>
      <p:sp>
        <p:nvSpPr>
          <p:cNvPr id="99" name="Ovale 98"/>
          <p:cNvSpPr/>
          <p:nvPr/>
        </p:nvSpPr>
        <p:spPr>
          <a:xfrm>
            <a:off x="1429977" y="2196821"/>
            <a:ext cx="180000" cy="180000"/>
          </a:xfrm>
          <a:prstGeom prst="ellipse">
            <a:avLst/>
          </a:prstGeom>
          <a:solidFill>
            <a:srgbClr val="F39211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1000" b="1" dirty="0">
              <a:solidFill>
                <a:schemeClr val="accent6"/>
              </a:solidFill>
            </a:endParaRPr>
          </a:p>
        </p:txBody>
      </p:sp>
      <p:sp>
        <p:nvSpPr>
          <p:cNvPr id="100" name="Ovale 99"/>
          <p:cNvSpPr/>
          <p:nvPr/>
        </p:nvSpPr>
        <p:spPr>
          <a:xfrm>
            <a:off x="1979002" y="2800968"/>
            <a:ext cx="180000" cy="180000"/>
          </a:xfrm>
          <a:prstGeom prst="ellipse">
            <a:avLst/>
          </a:prstGeom>
          <a:solidFill>
            <a:srgbClr val="F39211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1000" b="1" dirty="0">
              <a:solidFill>
                <a:schemeClr val="accent6"/>
              </a:solidFill>
            </a:endParaRPr>
          </a:p>
        </p:txBody>
      </p:sp>
      <p:sp>
        <p:nvSpPr>
          <p:cNvPr id="101" name="CasellaDiTesto 100"/>
          <p:cNvSpPr txBox="1"/>
          <p:nvPr/>
        </p:nvSpPr>
        <p:spPr>
          <a:xfrm>
            <a:off x="6975777" y="2723058"/>
            <a:ext cx="6459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chemeClr val="accent6">
                    <a:lumMod val="50000"/>
                  </a:schemeClr>
                </a:solidFill>
              </a:rPr>
              <a:t>Account </a:t>
            </a:r>
          </a:p>
          <a:p>
            <a:pPr algn="ctr"/>
            <a:r>
              <a:rPr lang="it-IT" sz="1000" dirty="0" smtClean="0">
                <a:solidFill>
                  <a:schemeClr val="accent6">
                    <a:lumMod val="50000"/>
                  </a:schemeClr>
                </a:solidFill>
              </a:rPr>
              <a:t>email</a:t>
            </a:r>
            <a:endParaRPr lang="it-IT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" name="CasellaDiTesto 101"/>
          <p:cNvSpPr txBox="1"/>
          <p:nvPr/>
        </p:nvSpPr>
        <p:spPr>
          <a:xfrm>
            <a:off x="5361657" y="229857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accent6">
                    <a:lumMod val="50000"/>
                  </a:schemeClr>
                </a:solidFill>
              </a:rPr>
              <a:t>Account social</a:t>
            </a:r>
            <a:endParaRPr lang="it-IT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3" name="CasellaDiTesto 102"/>
          <p:cNvSpPr txBox="1"/>
          <p:nvPr/>
        </p:nvSpPr>
        <p:spPr>
          <a:xfrm>
            <a:off x="2134768" y="2404464"/>
            <a:ext cx="1566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accent6">
                    <a:lumMod val="50000"/>
                  </a:schemeClr>
                </a:solidFill>
              </a:rPr>
              <a:t>Ambienti Public </a:t>
            </a:r>
            <a:r>
              <a:rPr lang="it-IT" sz="1000" dirty="0" err="1" smtClean="0">
                <a:solidFill>
                  <a:schemeClr val="accent6">
                    <a:lumMod val="50000"/>
                  </a:schemeClr>
                </a:solidFill>
              </a:rPr>
              <a:t>Cloud</a:t>
            </a:r>
            <a:endParaRPr lang="it-IT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" name="CasellaDiTesto 103"/>
          <p:cNvSpPr txBox="1"/>
          <p:nvPr/>
        </p:nvSpPr>
        <p:spPr>
          <a:xfrm>
            <a:off x="736793" y="175768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accent6">
                    <a:lumMod val="50000"/>
                  </a:schemeClr>
                </a:solidFill>
              </a:rPr>
              <a:t>Veicoli </a:t>
            </a:r>
          </a:p>
          <a:p>
            <a:r>
              <a:rPr lang="it-IT" sz="1000" dirty="0" smtClean="0">
                <a:solidFill>
                  <a:schemeClr val="accent6">
                    <a:lumMod val="50000"/>
                  </a:schemeClr>
                </a:solidFill>
              </a:rPr>
              <a:t>connessi</a:t>
            </a:r>
            <a:endParaRPr lang="it-IT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" name="CasellaDiTesto 104"/>
          <p:cNvSpPr txBox="1"/>
          <p:nvPr/>
        </p:nvSpPr>
        <p:spPr>
          <a:xfrm>
            <a:off x="1652402" y="1579454"/>
            <a:ext cx="97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chemeClr val="accent6">
                    <a:lumMod val="50000"/>
                  </a:schemeClr>
                </a:solidFill>
              </a:rPr>
              <a:t>Infrastrutture critiche</a:t>
            </a:r>
            <a:endParaRPr lang="it-IT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6" name="CasellaDiTesto 105"/>
          <p:cNvSpPr txBox="1"/>
          <p:nvPr/>
        </p:nvSpPr>
        <p:spPr>
          <a:xfrm>
            <a:off x="2251144" y="2752342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accent6">
                    <a:lumMod val="50000"/>
                  </a:schemeClr>
                </a:solidFill>
              </a:rPr>
              <a:t>Sistemi industriali</a:t>
            </a:r>
            <a:endParaRPr lang="it-IT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7" name="CasellaDiTesto 106"/>
          <p:cNvSpPr txBox="1"/>
          <p:nvPr/>
        </p:nvSpPr>
        <p:spPr>
          <a:xfrm>
            <a:off x="1040081" y="1320210"/>
            <a:ext cx="786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chemeClr val="accent6">
                    <a:lumMod val="50000"/>
                  </a:schemeClr>
                </a:solidFill>
              </a:rPr>
              <a:t>Smart Home &amp; Building</a:t>
            </a:r>
            <a:endParaRPr lang="it-IT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8" name="CasellaDiTesto 107"/>
          <p:cNvSpPr txBox="1"/>
          <p:nvPr/>
        </p:nvSpPr>
        <p:spPr>
          <a:xfrm>
            <a:off x="4708240" y="1833304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accent6">
                    <a:lumMod val="50000"/>
                  </a:schemeClr>
                </a:solidFill>
              </a:rPr>
              <a:t>Device mobili</a:t>
            </a:r>
            <a:endParaRPr lang="it-IT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9" name="CasellaDiTesto 108"/>
          <p:cNvSpPr txBox="1"/>
          <p:nvPr/>
        </p:nvSpPr>
        <p:spPr>
          <a:xfrm>
            <a:off x="5193910" y="318581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accent6">
                    <a:lumMod val="50000"/>
                  </a:schemeClr>
                </a:solidFill>
              </a:rPr>
              <a:t>Portali </a:t>
            </a:r>
            <a:r>
              <a:rPr lang="it-IT" sz="1000" dirty="0" err="1" smtClean="0">
                <a:solidFill>
                  <a:schemeClr val="accent6">
                    <a:lumMod val="50000"/>
                  </a:schemeClr>
                </a:solidFill>
              </a:rPr>
              <a:t>eCommerce</a:t>
            </a:r>
            <a:endParaRPr lang="it-IT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CasellaDiTesto 109"/>
          <p:cNvSpPr txBox="1"/>
          <p:nvPr/>
        </p:nvSpPr>
        <p:spPr>
          <a:xfrm>
            <a:off x="4823652" y="3657755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accent6">
                    <a:lumMod val="50000"/>
                  </a:schemeClr>
                </a:solidFill>
              </a:rPr>
              <a:t>Siti web aziendali</a:t>
            </a:r>
            <a:endParaRPr lang="it-IT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1" name="Connettore 1 106"/>
          <p:cNvCxnSpPr/>
          <p:nvPr/>
        </p:nvCxnSpPr>
        <p:spPr>
          <a:xfrm flipV="1">
            <a:off x="2280765" y="2014761"/>
            <a:ext cx="160199" cy="127396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Connettore 1 106"/>
          <p:cNvCxnSpPr>
            <a:stCxn id="71" idx="0"/>
          </p:cNvCxnSpPr>
          <p:nvPr/>
        </p:nvCxnSpPr>
        <p:spPr>
          <a:xfrm flipV="1">
            <a:off x="1208337" y="2664555"/>
            <a:ext cx="193117" cy="44013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nettore 1 106"/>
          <p:cNvCxnSpPr/>
          <p:nvPr/>
        </p:nvCxnSpPr>
        <p:spPr>
          <a:xfrm>
            <a:off x="2170344" y="2888308"/>
            <a:ext cx="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nettore 1 106"/>
          <p:cNvCxnSpPr/>
          <p:nvPr/>
        </p:nvCxnSpPr>
        <p:spPr>
          <a:xfrm>
            <a:off x="2045102" y="2517753"/>
            <a:ext cx="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Connettore 1 106"/>
          <p:cNvCxnSpPr/>
          <p:nvPr/>
        </p:nvCxnSpPr>
        <p:spPr>
          <a:xfrm flipV="1">
            <a:off x="886008" y="2102486"/>
            <a:ext cx="30245" cy="11096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Connettore 1 106"/>
          <p:cNvCxnSpPr/>
          <p:nvPr/>
        </p:nvCxnSpPr>
        <p:spPr>
          <a:xfrm>
            <a:off x="1401454" y="1888069"/>
            <a:ext cx="68170" cy="24387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Connettore 1 106"/>
          <p:cNvCxnSpPr/>
          <p:nvPr/>
        </p:nvCxnSpPr>
        <p:spPr>
          <a:xfrm flipV="1">
            <a:off x="2067507" y="1987203"/>
            <a:ext cx="9630" cy="15538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TextBox 7">
            <a:extLst>
              <a:ext uri="{FF2B5EF4-FFF2-40B4-BE49-F238E27FC236}">
                <a16:creationId xmlns:a16="http://schemas.microsoft.com/office/drawing/2014/main" id="{488C0956-BD5C-4E23-82E3-BA2DCDFA7F9E}"/>
              </a:ext>
            </a:extLst>
          </p:cNvPr>
          <p:cNvSpPr txBox="1"/>
          <p:nvPr/>
        </p:nvSpPr>
        <p:spPr>
          <a:xfrm rot="16200000">
            <a:off x="-647347" y="2289676"/>
            <a:ext cx="2425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it-IT" sz="1200" b="1" kern="0" dirty="0" smtClean="0">
                <a:solidFill>
                  <a:schemeClr val="bg1"/>
                </a:solidFill>
                <a:latin typeface="Trebuchet MS"/>
              </a:rPr>
              <a:t>Scenario futuro</a:t>
            </a:r>
            <a:endParaRPr lang="it-IT" sz="1200" b="1" kern="0" dirty="0">
              <a:solidFill>
                <a:schemeClr val="bg1"/>
              </a:solidFill>
              <a:latin typeface="Trebuchet MS"/>
            </a:endParaRPr>
          </a:p>
        </p:txBody>
      </p:sp>
      <p:cxnSp>
        <p:nvCxnSpPr>
          <p:cNvPr id="119" name="Connettore 1 106"/>
          <p:cNvCxnSpPr/>
          <p:nvPr/>
        </p:nvCxnSpPr>
        <p:spPr>
          <a:xfrm flipH="1" flipV="1">
            <a:off x="4260660" y="2142157"/>
            <a:ext cx="36000" cy="108000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Connettore 1 106"/>
          <p:cNvCxnSpPr/>
          <p:nvPr/>
        </p:nvCxnSpPr>
        <p:spPr>
          <a:xfrm>
            <a:off x="4624278" y="1950630"/>
            <a:ext cx="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Connettore 1 106"/>
          <p:cNvCxnSpPr/>
          <p:nvPr/>
        </p:nvCxnSpPr>
        <p:spPr>
          <a:xfrm>
            <a:off x="5105045" y="3299257"/>
            <a:ext cx="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Connettore 1 106"/>
          <p:cNvCxnSpPr/>
          <p:nvPr/>
        </p:nvCxnSpPr>
        <p:spPr>
          <a:xfrm>
            <a:off x="4732599" y="3778042"/>
            <a:ext cx="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Connettore 1 106"/>
          <p:cNvCxnSpPr/>
          <p:nvPr/>
        </p:nvCxnSpPr>
        <p:spPr>
          <a:xfrm flipV="1">
            <a:off x="3456827" y="3222593"/>
            <a:ext cx="25019" cy="101198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Connettore 1 106"/>
          <p:cNvCxnSpPr/>
          <p:nvPr/>
        </p:nvCxnSpPr>
        <p:spPr>
          <a:xfrm flipV="1">
            <a:off x="1488422" y="3410107"/>
            <a:ext cx="25019" cy="101198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06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FEFB4F55-4783-4D40-A8CE-7E370F66F657}"/>
              </a:ext>
            </a:extLst>
          </p:cNvPr>
          <p:cNvSpPr txBox="1"/>
          <p:nvPr/>
        </p:nvSpPr>
        <p:spPr>
          <a:xfrm>
            <a:off x="37056" y="4487321"/>
            <a:ext cx="8246866" cy="2923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Campione: 667 organizzazioni italiane</a:t>
            </a: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143FE390-7F8E-4E56-9B91-1B1E127DE719}"/>
              </a:ext>
            </a:extLst>
          </p:cNvPr>
          <p:cNvSpPr/>
          <p:nvPr/>
        </p:nvSpPr>
        <p:spPr>
          <a:xfrm>
            <a:off x="486602" y="3521924"/>
            <a:ext cx="8528281" cy="592183"/>
          </a:xfrm>
          <a:prstGeom prst="rightArrow">
            <a:avLst>
              <a:gd name="adj1" fmla="val 50000"/>
              <a:gd name="adj2" fmla="val 67157"/>
            </a:avLst>
          </a:prstGeom>
          <a:solidFill>
            <a:srgbClr val="AAC7E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F43BCDD1-73DD-894E-ADEF-62F168E736F4}"/>
              </a:ext>
            </a:extLst>
          </p:cNvPr>
          <p:cNvGrpSpPr/>
          <p:nvPr/>
        </p:nvGrpSpPr>
        <p:grpSpPr>
          <a:xfrm>
            <a:off x="2366978" y="1160296"/>
            <a:ext cx="2052000" cy="3223403"/>
            <a:chOff x="5771668" y="1160296"/>
            <a:chExt cx="2052000" cy="3223403"/>
          </a:xfrm>
        </p:grpSpPr>
        <p:cxnSp>
          <p:nvCxnSpPr>
            <p:cNvPr id="18" name="Connettore 1 4">
              <a:extLst>
                <a:ext uri="{FF2B5EF4-FFF2-40B4-BE49-F238E27FC236}">
                  <a16:creationId xmlns:a16="http://schemas.microsoft.com/office/drawing/2014/main" id="{2345B264-ADE6-4324-8A59-F562056B9584}"/>
                </a:ext>
              </a:extLst>
            </p:cNvPr>
            <p:cNvCxnSpPr/>
            <p:nvPr/>
          </p:nvCxnSpPr>
          <p:spPr>
            <a:xfrm flipH="1">
              <a:off x="6797671" y="2352948"/>
              <a:ext cx="0" cy="1440000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headEnd type="oval" w="med" len="med"/>
              <a:tailEnd type="oval" w="lg" len="lg"/>
            </a:ln>
            <a:effectLst/>
          </p:spPr>
        </p:cxn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E9C3D9FF-2DF0-4B85-B08D-25F9C8CBDC3A}"/>
                </a:ext>
              </a:extLst>
            </p:cNvPr>
            <p:cNvSpPr txBox="1"/>
            <p:nvPr/>
          </p:nvSpPr>
          <p:spPr>
            <a:xfrm>
              <a:off x="6183373" y="3983589"/>
              <a:ext cx="1228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it-IT" sz="2000" dirty="0">
                  <a:solidFill>
                    <a:srgbClr val="002060"/>
                  </a:solidFill>
                  <a:cs typeface="Arial"/>
                </a:rPr>
                <a:t>2017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5771668" y="1160296"/>
              <a:ext cx="2052000" cy="2052000"/>
              <a:chOff x="5771668" y="1020948"/>
              <a:chExt cx="2052000" cy="2052000"/>
            </a:xfrm>
          </p:grpSpPr>
          <p:sp>
            <p:nvSpPr>
              <p:cNvPr id="19" name="Ovale 18">
                <a:extLst>
                  <a:ext uri="{FF2B5EF4-FFF2-40B4-BE49-F238E27FC236}">
                    <a16:creationId xmlns:a16="http://schemas.microsoft.com/office/drawing/2014/main" id="{7C624F83-E639-4840-A3C4-EC808D4D2CD2}"/>
                  </a:ext>
                </a:extLst>
              </p:cNvPr>
              <p:cNvSpPr/>
              <p:nvPr/>
            </p:nvSpPr>
            <p:spPr>
              <a:xfrm>
                <a:off x="5771668" y="1020948"/>
                <a:ext cx="2052000" cy="2052000"/>
              </a:xfrm>
              <a:prstGeom prst="ellipse">
                <a:avLst/>
              </a:prstGeom>
              <a:solidFill>
                <a:srgbClr val="0CA2C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Arial"/>
                </a:endParaRPr>
              </a:p>
            </p:txBody>
          </p:sp>
          <p:grpSp>
            <p:nvGrpSpPr>
              <p:cNvPr id="3" name="Gruppo 2"/>
              <p:cNvGrpSpPr/>
              <p:nvPr/>
            </p:nvGrpSpPr>
            <p:grpSpPr>
              <a:xfrm>
                <a:off x="6021868" y="1271148"/>
                <a:ext cx="1551600" cy="1551600"/>
                <a:chOff x="6021868" y="1432214"/>
                <a:chExt cx="1551600" cy="1551600"/>
              </a:xfrm>
            </p:grpSpPr>
            <p:sp>
              <p:nvSpPr>
                <p:cNvPr id="36" name="Ovale 35">
                  <a:extLst>
                    <a:ext uri="{FF2B5EF4-FFF2-40B4-BE49-F238E27FC236}">
                      <a16:creationId xmlns:a16="http://schemas.microsoft.com/office/drawing/2014/main" id="{7C624F83-E639-4840-A3C4-EC808D4D2CD2}"/>
                    </a:ext>
                  </a:extLst>
                </p:cNvPr>
                <p:cNvSpPr/>
                <p:nvPr/>
              </p:nvSpPr>
              <p:spPr>
                <a:xfrm>
                  <a:off x="6021868" y="1432214"/>
                  <a:ext cx="1551600" cy="1551600"/>
                </a:xfrm>
                <a:prstGeom prst="ellipse">
                  <a:avLst/>
                </a:prstGeom>
                <a:solidFill>
                  <a:srgbClr val="052142"/>
                </a:solidFill>
                <a:ln w="2857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Arial"/>
                  </a:endParaRPr>
                </a:p>
              </p:txBody>
            </p:sp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580126D6-7D17-4434-9D29-11E58C1869E4}"/>
                    </a:ext>
                  </a:extLst>
                </p:cNvPr>
                <p:cNvSpPr txBox="1"/>
                <p:nvPr/>
              </p:nvSpPr>
              <p:spPr>
                <a:xfrm>
                  <a:off x="6136375" y="1742691"/>
                  <a:ext cx="132259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/>
                  <a:r>
                    <a:rPr lang="it-IT" sz="4400" dirty="0">
                      <a:solidFill>
                        <a:srgbClr val="FFFFFF"/>
                      </a:solidFill>
                      <a:latin typeface="Impact" panose="020B0806030902050204" pitchFamily="34" charset="0"/>
                      <a:cs typeface="Arial"/>
                    </a:rPr>
                    <a:t>1090</a:t>
                  </a:r>
                </a:p>
              </p:txBody>
            </p:sp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C2D8E774-3BEF-4E26-9D42-36212863BB82}"/>
                    </a:ext>
                  </a:extLst>
                </p:cNvPr>
                <p:cNvSpPr txBox="1"/>
                <p:nvPr/>
              </p:nvSpPr>
              <p:spPr>
                <a:xfrm>
                  <a:off x="6347680" y="2333441"/>
                  <a:ext cx="9188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/>
                  <a:r>
                    <a:rPr lang="it-IT" dirty="0">
                      <a:solidFill>
                        <a:srgbClr val="FFFFFF"/>
                      </a:solidFill>
                      <a:latin typeface="Impact" panose="020B0806030902050204" pitchFamily="34" charset="0"/>
                      <a:cs typeface="Arial"/>
                    </a:rPr>
                    <a:t>mln €</a:t>
                  </a:r>
                </a:p>
              </p:txBody>
            </p:sp>
          </p:grpSp>
        </p:grp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9E75DAC9-9142-734C-A760-171DE10C2F27}"/>
              </a:ext>
            </a:extLst>
          </p:cNvPr>
          <p:cNvGrpSpPr/>
          <p:nvPr/>
        </p:nvGrpSpPr>
        <p:grpSpPr>
          <a:xfrm>
            <a:off x="219876" y="1232296"/>
            <a:ext cx="1908000" cy="3155213"/>
            <a:chOff x="1465016" y="1232296"/>
            <a:chExt cx="1908000" cy="3155213"/>
          </a:xfrm>
        </p:grpSpPr>
        <p:cxnSp>
          <p:nvCxnSpPr>
            <p:cNvPr id="42" name="Connettore 1 4">
              <a:extLst>
                <a:ext uri="{FF2B5EF4-FFF2-40B4-BE49-F238E27FC236}">
                  <a16:creationId xmlns:a16="http://schemas.microsoft.com/office/drawing/2014/main" id="{2345B264-ADE6-4324-8A59-F562056B9584}"/>
                </a:ext>
              </a:extLst>
            </p:cNvPr>
            <p:cNvCxnSpPr/>
            <p:nvPr/>
          </p:nvCxnSpPr>
          <p:spPr>
            <a:xfrm flipH="1">
              <a:off x="2400931" y="2356758"/>
              <a:ext cx="0" cy="1440000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headEnd type="oval" w="med" len="med"/>
              <a:tailEnd type="oval" w="lg" len="lg"/>
            </a:ln>
            <a:effectLst/>
          </p:spPr>
        </p:cxn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E9C3D9FF-2DF0-4B85-B08D-25F9C8CBDC3A}"/>
                </a:ext>
              </a:extLst>
            </p:cNvPr>
            <p:cNvSpPr txBox="1"/>
            <p:nvPr/>
          </p:nvSpPr>
          <p:spPr>
            <a:xfrm>
              <a:off x="1786633" y="3987399"/>
              <a:ext cx="1228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it-IT" sz="2000" dirty="0">
                  <a:solidFill>
                    <a:srgbClr val="002060"/>
                  </a:solidFill>
                  <a:cs typeface="Arial"/>
                </a:rPr>
                <a:t>2016</a:t>
              </a:r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1465016" y="1232296"/>
              <a:ext cx="1908000" cy="1908000"/>
              <a:chOff x="1465016" y="1443644"/>
              <a:chExt cx="1908000" cy="1908000"/>
            </a:xfrm>
          </p:grpSpPr>
          <p:sp>
            <p:nvSpPr>
              <p:cNvPr id="51" name="Ovale 50">
                <a:extLst>
                  <a:ext uri="{FF2B5EF4-FFF2-40B4-BE49-F238E27FC236}">
                    <a16:creationId xmlns:a16="http://schemas.microsoft.com/office/drawing/2014/main" id="{7C624F83-E639-4840-A3C4-EC808D4D2CD2}"/>
                  </a:ext>
                </a:extLst>
              </p:cNvPr>
              <p:cNvSpPr/>
              <p:nvPr/>
            </p:nvSpPr>
            <p:spPr>
              <a:xfrm>
                <a:off x="1465016" y="1443644"/>
                <a:ext cx="1908000" cy="190800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Arial"/>
                </a:endParaRPr>
              </a:p>
            </p:txBody>
          </p:sp>
          <p:grpSp>
            <p:nvGrpSpPr>
              <p:cNvPr id="4" name="Gruppo 3"/>
              <p:cNvGrpSpPr/>
              <p:nvPr/>
            </p:nvGrpSpPr>
            <p:grpSpPr>
              <a:xfrm>
                <a:off x="1643216" y="1621844"/>
                <a:ext cx="1551600" cy="1551600"/>
                <a:chOff x="1777150" y="1621844"/>
                <a:chExt cx="1551600" cy="1551600"/>
              </a:xfrm>
            </p:grpSpPr>
            <p:sp>
              <p:nvSpPr>
                <p:cNvPr id="48" name="Ovale 47">
                  <a:extLst>
                    <a:ext uri="{FF2B5EF4-FFF2-40B4-BE49-F238E27FC236}">
                      <a16:creationId xmlns:a16="http://schemas.microsoft.com/office/drawing/2014/main" id="{7C624F83-E639-4840-A3C4-EC808D4D2CD2}"/>
                    </a:ext>
                  </a:extLst>
                </p:cNvPr>
                <p:cNvSpPr/>
                <p:nvPr/>
              </p:nvSpPr>
              <p:spPr>
                <a:xfrm>
                  <a:off x="1777150" y="1621844"/>
                  <a:ext cx="1551600" cy="1551600"/>
                </a:xfrm>
                <a:prstGeom prst="ellipse">
                  <a:avLst/>
                </a:prstGeom>
                <a:solidFill>
                  <a:srgbClr val="052142"/>
                </a:solidFill>
                <a:ln w="2857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/>
                    <a:ea typeface="+mn-ea"/>
                    <a:cs typeface="Arial"/>
                  </a:endParaRPr>
                </a:p>
              </p:txBody>
            </p:sp>
            <p:sp>
              <p:nvSpPr>
                <p:cNvPr id="49" name="CasellaDiTesto 48">
                  <a:extLst>
                    <a:ext uri="{FF2B5EF4-FFF2-40B4-BE49-F238E27FC236}">
                      <a16:creationId xmlns:a16="http://schemas.microsoft.com/office/drawing/2014/main" id="{580126D6-7D17-4434-9D29-11E58C1869E4}"/>
                    </a:ext>
                  </a:extLst>
                </p:cNvPr>
                <p:cNvSpPr txBox="1"/>
                <p:nvPr/>
              </p:nvSpPr>
              <p:spPr>
                <a:xfrm>
                  <a:off x="1891654" y="2012924"/>
                  <a:ext cx="132259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/>
                  <a:r>
                    <a:rPr lang="it-IT" sz="4400" dirty="0">
                      <a:solidFill>
                        <a:srgbClr val="FFFFFF"/>
                      </a:solidFill>
                      <a:latin typeface="Impact" panose="020B0806030902050204" pitchFamily="34" charset="0"/>
                      <a:cs typeface="Arial"/>
                    </a:rPr>
                    <a:t>976</a:t>
                  </a:r>
                </a:p>
              </p:txBody>
            </p:sp>
            <p:sp>
              <p:nvSpPr>
                <p:cNvPr id="50" name="CasellaDiTesto 49">
                  <a:extLst>
                    <a:ext uri="{FF2B5EF4-FFF2-40B4-BE49-F238E27FC236}">
                      <a16:creationId xmlns:a16="http://schemas.microsoft.com/office/drawing/2014/main" id="{C2D8E774-3BEF-4E26-9D42-36212863BB82}"/>
                    </a:ext>
                  </a:extLst>
                </p:cNvPr>
                <p:cNvSpPr txBox="1"/>
                <p:nvPr/>
              </p:nvSpPr>
              <p:spPr>
                <a:xfrm>
                  <a:off x="2093530" y="2567308"/>
                  <a:ext cx="9188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/>
                  <a:r>
                    <a:rPr lang="it-IT" dirty="0">
                      <a:solidFill>
                        <a:srgbClr val="FFFFFF"/>
                      </a:solidFill>
                      <a:latin typeface="Impact" panose="020B0806030902050204" pitchFamily="34" charset="0"/>
                      <a:cs typeface="Arial"/>
                    </a:rPr>
                    <a:t>mln €</a:t>
                  </a:r>
                </a:p>
              </p:txBody>
            </p:sp>
          </p:grpSp>
        </p:grp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7364F6CD-4654-444B-8F76-A66F26217224}"/>
              </a:ext>
            </a:extLst>
          </p:cNvPr>
          <p:cNvGrpSpPr/>
          <p:nvPr/>
        </p:nvGrpSpPr>
        <p:grpSpPr>
          <a:xfrm>
            <a:off x="4517836" y="1646296"/>
            <a:ext cx="1765086" cy="1080000"/>
            <a:chOff x="3820710" y="2104989"/>
            <a:chExt cx="1765086" cy="1080000"/>
          </a:xfrm>
        </p:grpSpPr>
        <p:sp>
          <p:nvSpPr>
            <p:cNvPr id="27" name="Rettangolo con angoli arrotondati 58">
              <a:extLst>
                <a:ext uri="{FF2B5EF4-FFF2-40B4-BE49-F238E27FC236}">
                  <a16:creationId xmlns:a16="http://schemas.microsoft.com/office/drawing/2014/main" id="{052990C8-100B-C347-B18D-7226C7A067BA}"/>
                </a:ext>
              </a:extLst>
            </p:cNvPr>
            <p:cNvSpPr/>
            <p:nvPr/>
          </p:nvSpPr>
          <p:spPr>
            <a:xfrm>
              <a:off x="3820710" y="2104989"/>
              <a:ext cx="1765086" cy="1080000"/>
            </a:xfrm>
            <a:prstGeom prst="rightArrow">
              <a:avLst/>
            </a:prstGeom>
            <a:solidFill>
              <a:srgbClr val="8D96A9"/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36EDD4EA-F425-1E41-82F1-676FAAEB36D8}"/>
                </a:ext>
              </a:extLst>
            </p:cNvPr>
            <p:cNvSpPr txBox="1"/>
            <p:nvPr/>
          </p:nvSpPr>
          <p:spPr>
            <a:xfrm>
              <a:off x="3891554" y="2352602"/>
              <a:ext cx="13810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>
                  <a:solidFill>
                    <a:schemeClr val="bg1"/>
                  </a:solidFill>
                </a:rPr>
                <a:t>+9 %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F1C9E5ED-154B-FB47-97C4-5E78BDAD1036}"/>
              </a:ext>
            </a:extLst>
          </p:cNvPr>
          <p:cNvGrpSpPr/>
          <p:nvPr/>
        </p:nvGrpSpPr>
        <p:grpSpPr>
          <a:xfrm>
            <a:off x="6966505" y="2352948"/>
            <a:ext cx="1228590" cy="2030751"/>
            <a:chOff x="6786476" y="2352948"/>
            <a:chExt cx="1228590" cy="2030751"/>
          </a:xfrm>
        </p:grpSpPr>
        <p:cxnSp>
          <p:nvCxnSpPr>
            <p:cNvPr id="30" name="Connettore 1 4">
              <a:extLst>
                <a:ext uri="{FF2B5EF4-FFF2-40B4-BE49-F238E27FC236}">
                  <a16:creationId xmlns:a16="http://schemas.microsoft.com/office/drawing/2014/main" id="{8C352010-E37A-8742-80A7-23EE9B497CA0}"/>
                </a:ext>
              </a:extLst>
            </p:cNvPr>
            <p:cNvCxnSpPr/>
            <p:nvPr/>
          </p:nvCxnSpPr>
          <p:spPr>
            <a:xfrm flipH="1">
              <a:off x="7400774" y="2352948"/>
              <a:ext cx="0" cy="1440000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headEnd type="oval" w="med" len="med"/>
              <a:tailEnd type="oval" w="lg" len="lg"/>
            </a:ln>
            <a:effectLst/>
          </p:spPr>
        </p:cxn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F79FD71B-9557-FE47-B24B-6692B162114F}"/>
                </a:ext>
              </a:extLst>
            </p:cNvPr>
            <p:cNvSpPr txBox="1"/>
            <p:nvPr/>
          </p:nvSpPr>
          <p:spPr>
            <a:xfrm>
              <a:off x="6786476" y="3983589"/>
              <a:ext cx="1228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it-IT" sz="2000" dirty="0">
                  <a:solidFill>
                    <a:srgbClr val="002060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48B2B457-61EC-744F-B97C-405EF9CB58B2}"/>
              </a:ext>
            </a:extLst>
          </p:cNvPr>
          <p:cNvGrpSpPr/>
          <p:nvPr/>
        </p:nvGrpSpPr>
        <p:grpSpPr>
          <a:xfrm>
            <a:off x="6374771" y="800238"/>
            <a:ext cx="2412058" cy="2412058"/>
            <a:chOff x="5771668" y="1020948"/>
            <a:chExt cx="2052000" cy="2052000"/>
          </a:xfrm>
        </p:grpSpPr>
        <p:sp>
          <p:nvSpPr>
            <p:cNvPr id="33" name="Ovale 32">
              <a:extLst>
                <a:ext uri="{FF2B5EF4-FFF2-40B4-BE49-F238E27FC236}">
                  <a16:creationId xmlns:a16="http://schemas.microsoft.com/office/drawing/2014/main" id="{5AFA94C5-BE92-344E-A8F7-9BEEB729356C}"/>
                </a:ext>
              </a:extLst>
            </p:cNvPr>
            <p:cNvSpPr/>
            <p:nvPr/>
          </p:nvSpPr>
          <p:spPr>
            <a:xfrm>
              <a:off x="5771668" y="1020948"/>
              <a:ext cx="2052000" cy="2052000"/>
            </a:xfrm>
            <a:prstGeom prst="ellipse">
              <a:avLst/>
            </a:prstGeom>
            <a:solidFill>
              <a:srgbClr val="92D050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Arial"/>
              </a:endParaRP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8BCE93A2-200A-964F-A3E6-E5E8C9D8D986}"/>
                </a:ext>
              </a:extLst>
            </p:cNvPr>
            <p:cNvGrpSpPr/>
            <p:nvPr/>
          </p:nvGrpSpPr>
          <p:grpSpPr>
            <a:xfrm>
              <a:off x="6021868" y="1271148"/>
              <a:ext cx="1551600" cy="1551600"/>
              <a:chOff x="6021868" y="1432214"/>
              <a:chExt cx="1551600" cy="1551600"/>
            </a:xfrm>
          </p:grpSpPr>
          <p:sp>
            <p:nvSpPr>
              <p:cNvPr id="35" name="Ovale 34">
                <a:extLst>
                  <a:ext uri="{FF2B5EF4-FFF2-40B4-BE49-F238E27FC236}">
                    <a16:creationId xmlns:a16="http://schemas.microsoft.com/office/drawing/2014/main" id="{3C2F9C9D-2F0E-D84A-94F7-729FA2CE9D4C}"/>
                  </a:ext>
                </a:extLst>
              </p:cNvPr>
              <p:cNvSpPr/>
              <p:nvPr/>
            </p:nvSpPr>
            <p:spPr>
              <a:xfrm>
                <a:off x="6021868" y="1432214"/>
                <a:ext cx="1551600" cy="1551600"/>
              </a:xfrm>
              <a:prstGeom prst="ellipse">
                <a:avLst/>
              </a:prstGeom>
              <a:solidFill>
                <a:srgbClr val="052142"/>
              </a:solidFill>
              <a:ln w="285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Arial"/>
                </a:endParaRPr>
              </a:p>
            </p:txBody>
          </p:sp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9315366D-2D88-CE45-A4CA-7F7C3E480810}"/>
                  </a:ext>
                </a:extLst>
              </p:cNvPr>
              <p:cNvSpPr txBox="1"/>
              <p:nvPr/>
            </p:nvSpPr>
            <p:spPr>
              <a:xfrm>
                <a:off x="6136375" y="1742691"/>
                <a:ext cx="1322592" cy="654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it-IT" sz="4400" dirty="0" smtClean="0">
                    <a:solidFill>
                      <a:srgbClr val="FFFFFF"/>
                    </a:solidFill>
                    <a:latin typeface="Impact" panose="020B0806030902050204" pitchFamily="34" charset="0"/>
                    <a:cs typeface="Arial"/>
                  </a:rPr>
                  <a:t>1190</a:t>
                </a:r>
                <a:endParaRPr lang="it-IT" sz="4400" dirty="0">
                  <a:solidFill>
                    <a:srgbClr val="FFFFFF"/>
                  </a:solidFill>
                  <a:latin typeface="Impact" panose="020B0806030902050204" pitchFamily="34" charset="0"/>
                  <a:cs typeface="Arial"/>
                </a:endParaRPr>
              </a:p>
            </p:txBody>
          </p: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5012AFD5-7611-FD47-9C52-6FF363F0384F}"/>
                  </a:ext>
                </a:extLst>
              </p:cNvPr>
              <p:cNvSpPr txBox="1"/>
              <p:nvPr/>
            </p:nvSpPr>
            <p:spPr>
              <a:xfrm>
                <a:off x="6347680" y="2333441"/>
                <a:ext cx="918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it-IT" dirty="0">
                    <a:solidFill>
                      <a:srgbClr val="FFFFFF"/>
                    </a:solidFill>
                    <a:latin typeface="Impact" panose="020B0806030902050204" pitchFamily="34" charset="0"/>
                    <a:cs typeface="Arial"/>
                  </a:rPr>
                  <a:t>mln €</a:t>
                </a:r>
              </a:p>
            </p:txBody>
          </p:sp>
        </p:grpSp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mercato information security 2018</a:t>
            </a:r>
          </a:p>
        </p:txBody>
      </p:sp>
    </p:spTree>
    <p:extLst>
      <p:ext uri="{BB962C8B-B14F-4D97-AF65-F5344CB8AC3E}">
        <p14:creationId xmlns:p14="http://schemas.microsoft.com/office/powerpoint/2010/main" val="36681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scomposizione del mercato information security 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1059344" y="829061"/>
            <a:ext cx="7236000" cy="3192923"/>
            <a:chOff x="825858" y="1477362"/>
            <a:chExt cx="7054388" cy="4082935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1E57D88-3B92-411D-92EB-72BD1696BE5B}"/>
                </a:ext>
              </a:extLst>
            </p:cNvPr>
            <p:cNvSpPr/>
            <p:nvPr/>
          </p:nvSpPr>
          <p:spPr>
            <a:xfrm>
              <a:off x="4379776" y="1477362"/>
              <a:ext cx="3492098" cy="4082935"/>
            </a:xfrm>
            <a:prstGeom prst="rect">
              <a:avLst/>
            </a:prstGeom>
            <a:solidFill>
              <a:srgbClr val="EAF0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it-IT" sz="240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A5646CB4-5361-40F4-8847-BC2C216C9FF4}"/>
                </a:ext>
              </a:extLst>
            </p:cNvPr>
            <p:cNvSpPr/>
            <p:nvPr/>
          </p:nvSpPr>
          <p:spPr>
            <a:xfrm>
              <a:off x="846021" y="1477362"/>
              <a:ext cx="3492098" cy="4082935"/>
            </a:xfrm>
            <a:prstGeom prst="rect">
              <a:avLst/>
            </a:prstGeom>
            <a:solidFill>
              <a:srgbClr val="EAF0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it-IT" sz="2400" dirty="0">
                <a:solidFill>
                  <a:prstClr val="white"/>
                </a:solidFill>
                <a:latin typeface="Trebuchet MS"/>
              </a:endParaRPr>
            </a:p>
          </p:txBody>
        </p:sp>
        <p:cxnSp>
          <p:nvCxnSpPr>
            <p:cNvPr id="33" name="Connettore 1 7"/>
            <p:cNvCxnSpPr/>
            <p:nvPr/>
          </p:nvCxnSpPr>
          <p:spPr bwMode="auto">
            <a:xfrm flipV="1">
              <a:off x="825858" y="3494233"/>
              <a:ext cx="7054388" cy="49192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Freccia a destra 61">
            <a:extLst>
              <a:ext uri="{FF2B5EF4-FFF2-40B4-BE49-F238E27FC236}">
                <a16:creationId xmlns:a16="http://schemas.microsoft.com/office/drawing/2014/main" id="{5C626934-5CD4-477E-A87C-A9404E85C3A4}"/>
              </a:ext>
            </a:extLst>
          </p:cNvPr>
          <p:cNvSpPr/>
          <p:nvPr/>
        </p:nvSpPr>
        <p:spPr bwMode="auto">
          <a:xfrm flipH="1">
            <a:off x="847491" y="3886656"/>
            <a:ext cx="7756580" cy="612000"/>
          </a:xfrm>
          <a:prstGeom prst="leftArrow">
            <a:avLst/>
          </a:prstGeom>
          <a:solidFill>
            <a:srgbClr val="002E54"/>
          </a:solidFill>
          <a:ln w="127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008" tIns="0" rIns="64008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80128" eaLnBrk="0" hangingPunct="0">
              <a:buClr>
                <a:srgbClr val="3399FF"/>
              </a:buClr>
              <a:defRPr/>
            </a:pPr>
            <a:endParaRPr lang="it-IT" sz="2240" kern="0" dirty="0">
              <a:solidFill>
                <a:srgbClr val="002E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35" name="Freccia a destra 61">
            <a:extLst>
              <a:ext uri="{FF2B5EF4-FFF2-40B4-BE49-F238E27FC236}">
                <a16:creationId xmlns:a16="http://schemas.microsoft.com/office/drawing/2014/main" id="{29577346-C2CF-418F-9530-5D16C89A4FF8}"/>
              </a:ext>
            </a:extLst>
          </p:cNvPr>
          <p:cNvSpPr/>
          <p:nvPr/>
        </p:nvSpPr>
        <p:spPr bwMode="auto">
          <a:xfrm rot="5400000">
            <a:off x="-985848" y="2119443"/>
            <a:ext cx="3805441" cy="613229"/>
          </a:xfrm>
          <a:prstGeom prst="leftArrow">
            <a:avLst/>
          </a:prstGeom>
          <a:solidFill>
            <a:srgbClr val="002E54"/>
          </a:solidFill>
          <a:ln w="127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008" tIns="0" rIns="64008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80128" eaLnBrk="0" hangingPunct="0">
              <a:buClr>
                <a:srgbClr val="3399FF"/>
              </a:buClr>
              <a:defRPr/>
            </a:pPr>
            <a:endParaRPr lang="it-IT" sz="2240" kern="0" dirty="0">
              <a:solidFill>
                <a:srgbClr val="002E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36" name="Oval 20">
            <a:extLst>
              <a:ext uri="{FF2B5EF4-FFF2-40B4-BE49-F238E27FC236}">
                <a16:creationId xmlns:a16="http://schemas.microsoft.com/office/drawing/2014/main" id="{7FE2C0F6-0176-4718-8BFE-ADBC93DA8C20}"/>
              </a:ext>
            </a:extLst>
          </p:cNvPr>
          <p:cNvSpPr/>
          <p:nvPr/>
        </p:nvSpPr>
        <p:spPr>
          <a:xfrm>
            <a:off x="651141" y="3922402"/>
            <a:ext cx="503999" cy="5040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2E54"/>
            </a:solidFill>
          </a:ln>
        </p:spPr>
        <p:txBody>
          <a:bodyPr wrap="square" rtlCol="0" anchor="ctr">
            <a:noAutofit/>
          </a:bodyPr>
          <a:lstStyle/>
          <a:p>
            <a:pPr algn="ctr" defTabSz="1219170">
              <a:defRPr/>
            </a:pPr>
            <a:endParaRPr lang="en-US" sz="1960" kern="0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488C0956-BD5C-4E23-82E3-BA2DCDFA7F9E}"/>
              </a:ext>
            </a:extLst>
          </p:cNvPr>
          <p:cNvSpPr txBox="1"/>
          <p:nvPr/>
        </p:nvSpPr>
        <p:spPr>
          <a:xfrm>
            <a:off x="1237447" y="4344440"/>
            <a:ext cx="6727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it-IT" sz="1200" b="1" kern="0" dirty="0" smtClean="0">
                <a:solidFill>
                  <a:srgbClr val="002E54"/>
                </a:solidFill>
                <a:latin typeface="Trebuchet MS"/>
              </a:rPr>
              <a:t>Percentuale aziende che dichiara una crescita del budget</a:t>
            </a:r>
            <a:endParaRPr lang="it-IT" sz="1200" b="1" kern="0" dirty="0">
              <a:solidFill>
                <a:srgbClr val="002E54"/>
              </a:solidFill>
              <a:latin typeface="Trebuchet MS"/>
            </a:endParaRP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488C0956-BD5C-4E23-82E3-BA2DCDFA7F9E}"/>
              </a:ext>
            </a:extLst>
          </p:cNvPr>
          <p:cNvSpPr txBox="1"/>
          <p:nvPr/>
        </p:nvSpPr>
        <p:spPr>
          <a:xfrm rot="16200000">
            <a:off x="-620987" y="2337789"/>
            <a:ext cx="2425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it-IT" sz="1200" b="1" kern="0" dirty="0">
                <a:solidFill>
                  <a:srgbClr val="002E54"/>
                </a:solidFill>
                <a:latin typeface="Trebuchet MS"/>
              </a:rPr>
              <a:t>Incidenza sul budget</a:t>
            </a:r>
          </a:p>
        </p:txBody>
      </p:sp>
      <p:sp>
        <p:nvSpPr>
          <p:cNvPr id="39" name="Ovale 38"/>
          <p:cNvSpPr/>
          <p:nvPr/>
        </p:nvSpPr>
        <p:spPr>
          <a:xfrm>
            <a:off x="8081084" y="3196431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7798122" y="3333762"/>
            <a:ext cx="704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err="1">
                <a:solidFill>
                  <a:srgbClr val="002E54"/>
                </a:solidFill>
              </a:rPr>
              <a:t>Cloud</a:t>
            </a:r>
            <a:r>
              <a:rPr lang="it-IT" sz="1000" dirty="0">
                <a:solidFill>
                  <a:srgbClr val="002E54"/>
                </a:solidFill>
              </a:rPr>
              <a:t> </a:t>
            </a:r>
            <a:endParaRPr lang="it-IT" sz="1000" dirty="0" smtClean="0">
              <a:solidFill>
                <a:srgbClr val="002E54"/>
              </a:solidFill>
            </a:endParaRPr>
          </a:p>
          <a:p>
            <a:pPr algn="ctr"/>
            <a:r>
              <a:rPr lang="it-IT" sz="1000" dirty="0" smtClean="0">
                <a:solidFill>
                  <a:srgbClr val="002E54"/>
                </a:solidFill>
              </a:rPr>
              <a:t>security</a:t>
            </a:r>
            <a:endParaRPr lang="it-IT" sz="1000" dirty="0">
              <a:solidFill>
                <a:srgbClr val="002E54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7499169" y="2246380"/>
            <a:ext cx="14859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2E54"/>
                </a:solidFill>
              </a:rPr>
              <a:t>SIEM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6362982" y="2567883"/>
            <a:ext cx="1485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2E54"/>
                </a:solidFill>
              </a:rPr>
              <a:t>Security </a:t>
            </a:r>
            <a:r>
              <a:rPr lang="it-IT" sz="1000" dirty="0" err="1">
                <a:solidFill>
                  <a:srgbClr val="002E54"/>
                </a:solidFill>
              </a:rPr>
              <a:t>Awareness</a:t>
            </a:r>
            <a:r>
              <a:rPr lang="it-IT" sz="1000" dirty="0">
                <a:solidFill>
                  <a:srgbClr val="002E54"/>
                </a:solidFill>
              </a:rPr>
              <a:t> &amp; Training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6483694" y="3368717"/>
            <a:ext cx="14859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2E54"/>
                </a:solidFill>
              </a:rPr>
              <a:t>Industrial Security</a:t>
            </a:r>
          </a:p>
        </p:txBody>
      </p:sp>
      <p:sp>
        <p:nvSpPr>
          <p:cNvPr id="44" name="Rettangolo 43"/>
          <p:cNvSpPr/>
          <p:nvPr/>
        </p:nvSpPr>
        <p:spPr>
          <a:xfrm>
            <a:off x="6497269" y="1489651"/>
            <a:ext cx="1343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solidFill>
                  <a:srgbClr val="002E54"/>
                </a:solidFill>
              </a:rPr>
              <a:t>Application Security</a:t>
            </a:r>
          </a:p>
        </p:txBody>
      </p:sp>
      <p:sp>
        <p:nvSpPr>
          <p:cNvPr id="45" name="Rettangolo 44"/>
          <p:cNvSpPr/>
          <p:nvPr/>
        </p:nvSpPr>
        <p:spPr>
          <a:xfrm>
            <a:off x="6477048" y="1853431"/>
            <a:ext cx="89960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>
                <a:solidFill>
                  <a:srgbClr val="002E54"/>
                </a:solidFill>
              </a:rPr>
              <a:t>Governance</a:t>
            </a:r>
            <a:endParaRPr lang="it-IT" sz="1000" dirty="0">
              <a:solidFill>
                <a:srgbClr val="002E54"/>
              </a:solidFill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5981671" y="884411"/>
            <a:ext cx="11721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solidFill>
                  <a:srgbClr val="002E54"/>
                </a:solidFill>
              </a:rPr>
              <a:t>Network Security</a:t>
            </a:r>
          </a:p>
        </p:txBody>
      </p:sp>
      <p:sp>
        <p:nvSpPr>
          <p:cNvPr id="47" name="Rettangolo 46"/>
          <p:cNvSpPr/>
          <p:nvPr/>
        </p:nvSpPr>
        <p:spPr>
          <a:xfrm>
            <a:off x="4924301" y="3369728"/>
            <a:ext cx="865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>
                <a:solidFill>
                  <a:srgbClr val="002E54"/>
                </a:solidFill>
              </a:rPr>
              <a:t>Threat</a:t>
            </a:r>
            <a:r>
              <a:rPr lang="it-IT" sz="1000" dirty="0">
                <a:solidFill>
                  <a:srgbClr val="002E54"/>
                </a:solidFill>
              </a:rPr>
              <a:t> </a:t>
            </a:r>
            <a:endParaRPr lang="it-IT" sz="1000" dirty="0" smtClean="0">
              <a:solidFill>
                <a:srgbClr val="002E54"/>
              </a:solidFill>
            </a:endParaRPr>
          </a:p>
          <a:p>
            <a:r>
              <a:rPr lang="it-IT" sz="1000" dirty="0" smtClean="0">
                <a:solidFill>
                  <a:srgbClr val="002E54"/>
                </a:solidFill>
              </a:rPr>
              <a:t>Intelligence</a:t>
            </a:r>
            <a:endParaRPr lang="it-IT" sz="1000" dirty="0">
              <a:solidFill>
                <a:srgbClr val="002E54"/>
              </a:solidFill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6527970" y="3628825"/>
            <a:ext cx="6415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solidFill>
                  <a:srgbClr val="002E54"/>
                </a:solidFill>
              </a:rPr>
              <a:t>AI &amp; ML</a:t>
            </a:r>
          </a:p>
        </p:txBody>
      </p:sp>
      <p:sp>
        <p:nvSpPr>
          <p:cNvPr id="50" name="Rettangolo 49"/>
          <p:cNvSpPr/>
          <p:nvPr/>
        </p:nvSpPr>
        <p:spPr>
          <a:xfrm>
            <a:off x="5386968" y="3806780"/>
            <a:ext cx="9294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err="1">
                <a:solidFill>
                  <a:srgbClr val="002E54"/>
                </a:solidFill>
              </a:rPr>
              <a:t>IoT</a:t>
            </a:r>
            <a:r>
              <a:rPr lang="it-IT" sz="1000" dirty="0">
                <a:solidFill>
                  <a:srgbClr val="002E54"/>
                </a:solidFill>
              </a:rPr>
              <a:t> Security</a:t>
            </a:r>
          </a:p>
        </p:txBody>
      </p:sp>
      <p:sp>
        <p:nvSpPr>
          <p:cNvPr id="51" name="Rettangolo 50"/>
          <p:cNvSpPr/>
          <p:nvPr/>
        </p:nvSpPr>
        <p:spPr>
          <a:xfrm>
            <a:off x="5239457" y="2630955"/>
            <a:ext cx="837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solidFill>
                  <a:srgbClr val="002E54"/>
                </a:solidFill>
              </a:rPr>
              <a:t>Data </a:t>
            </a:r>
            <a:r>
              <a:rPr lang="it-IT" sz="1000" dirty="0" err="1">
                <a:solidFill>
                  <a:srgbClr val="002E54"/>
                </a:solidFill>
              </a:rPr>
              <a:t>Loss</a:t>
            </a:r>
            <a:r>
              <a:rPr lang="it-IT" sz="1000" dirty="0">
                <a:solidFill>
                  <a:srgbClr val="002E54"/>
                </a:solidFill>
              </a:rPr>
              <a:t> </a:t>
            </a:r>
          </a:p>
          <a:p>
            <a:r>
              <a:rPr lang="it-IT" sz="1000" dirty="0" err="1">
                <a:solidFill>
                  <a:srgbClr val="002E54"/>
                </a:solidFill>
              </a:rPr>
              <a:t>Prevention</a:t>
            </a:r>
            <a:endParaRPr lang="it-IT" sz="1000" dirty="0">
              <a:solidFill>
                <a:srgbClr val="002E54"/>
              </a:solidFill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6176528" y="3015859"/>
            <a:ext cx="6735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solidFill>
                  <a:srgbClr val="002E54"/>
                </a:solidFill>
              </a:rPr>
              <a:t>Mobile </a:t>
            </a:r>
          </a:p>
          <a:p>
            <a:r>
              <a:rPr lang="it-IT" sz="1000" dirty="0">
                <a:solidFill>
                  <a:srgbClr val="002E54"/>
                </a:solidFill>
              </a:rPr>
              <a:t>Security</a:t>
            </a:r>
          </a:p>
        </p:txBody>
      </p:sp>
      <p:sp>
        <p:nvSpPr>
          <p:cNvPr id="53" name="Rettangolo 52"/>
          <p:cNvSpPr/>
          <p:nvPr/>
        </p:nvSpPr>
        <p:spPr>
          <a:xfrm>
            <a:off x="5489704" y="2174476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solidFill>
                  <a:srgbClr val="002E54"/>
                </a:solidFill>
              </a:rPr>
              <a:t>Identity &amp; Access </a:t>
            </a:r>
          </a:p>
          <a:p>
            <a:r>
              <a:rPr lang="it-IT" sz="1000" dirty="0">
                <a:solidFill>
                  <a:srgbClr val="002E54"/>
                </a:solidFill>
              </a:rPr>
              <a:t>Management</a:t>
            </a:r>
          </a:p>
        </p:txBody>
      </p:sp>
      <p:sp>
        <p:nvSpPr>
          <p:cNvPr id="54" name="Rettangolo 53"/>
          <p:cNvSpPr/>
          <p:nvPr/>
        </p:nvSpPr>
        <p:spPr>
          <a:xfrm>
            <a:off x="4698055" y="1498673"/>
            <a:ext cx="120898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>
                <a:solidFill>
                  <a:srgbClr val="002E54"/>
                </a:solidFill>
              </a:rPr>
              <a:t>Penetration</a:t>
            </a:r>
            <a:r>
              <a:rPr lang="it-IT" sz="1000" dirty="0">
                <a:solidFill>
                  <a:srgbClr val="002E54"/>
                </a:solidFill>
              </a:rPr>
              <a:t> test </a:t>
            </a:r>
          </a:p>
        </p:txBody>
      </p:sp>
      <p:sp>
        <p:nvSpPr>
          <p:cNvPr id="55" name="Rettangolo 54"/>
          <p:cNvSpPr/>
          <p:nvPr/>
        </p:nvSpPr>
        <p:spPr>
          <a:xfrm>
            <a:off x="3947916" y="1802810"/>
            <a:ext cx="9989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>
                <a:solidFill>
                  <a:srgbClr val="002E54"/>
                </a:solidFill>
              </a:rPr>
              <a:t>Vulnerability</a:t>
            </a:r>
            <a:r>
              <a:rPr lang="it-IT" sz="1000" dirty="0">
                <a:solidFill>
                  <a:srgbClr val="002E54"/>
                </a:solidFill>
              </a:rPr>
              <a:t> </a:t>
            </a:r>
          </a:p>
          <a:p>
            <a:r>
              <a:rPr lang="it-IT" sz="1000" dirty="0" err="1">
                <a:solidFill>
                  <a:srgbClr val="002E54"/>
                </a:solidFill>
              </a:rPr>
              <a:t>Assessment</a:t>
            </a:r>
            <a:r>
              <a:rPr lang="it-IT" sz="1000" dirty="0">
                <a:solidFill>
                  <a:srgbClr val="002E54"/>
                </a:solidFill>
              </a:rPr>
              <a:t> </a:t>
            </a:r>
          </a:p>
        </p:txBody>
      </p:sp>
      <p:sp>
        <p:nvSpPr>
          <p:cNvPr id="56" name="Rettangolo 55"/>
          <p:cNvSpPr/>
          <p:nvPr/>
        </p:nvSpPr>
        <p:spPr>
          <a:xfrm>
            <a:off x="4300334" y="2632326"/>
            <a:ext cx="9781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solidFill>
                  <a:srgbClr val="002E54"/>
                </a:solidFill>
              </a:rPr>
              <a:t>Web Security</a:t>
            </a:r>
          </a:p>
        </p:txBody>
      </p:sp>
      <p:sp>
        <p:nvSpPr>
          <p:cNvPr id="57" name="Rettangolo 56"/>
          <p:cNvSpPr/>
          <p:nvPr/>
        </p:nvSpPr>
        <p:spPr>
          <a:xfrm>
            <a:off x="4496630" y="1077945"/>
            <a:ext cx="12474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>
                <a:solidFill>
                  <a:srgbClr val="002E54"/>
                </a:solidFill>
              </a:rPr>
              <a:t>Endpoint</a:t>
            </a:r>
            <a:r>
              <a:rPr lang="it-IT" sz="1000" dirty="0">
                <a:solidFill>
                  <a:srgbClr val="002E54"/>
                </a:solidFill>
              </a:rPr>
              <a:t> Security</a:t>
            </a:r>
          </a:p>
        </p:txBody>
      </p:sp>
      <p:sp>
        <p:nvSpPr>
          <p:cNvPr id="58" name="Rettangolo 57"/>
          <p:cNvSpPr/>
          <p:nvPr/>
        </p:nvSpPr>
        <p:spPr>
          <a:xfrm>
            <a:off x="3771570" y="1022154"/>
            <a:ext cx="6783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solidFill>
                  <a:srgbClr val="002E54"/>
                </a:solidFill>
              </a:rPr>
              <a:t>BC &amp; DR</a:t>
            </a:r>
          </a:p>
        </p:txBody>
      </p:sp>
      <p:sp>
        <p:nvSpPr>
          <p:cNvPr id="59" name="Rettangolo 58"/>
          <p:cNvSpPr/>
          <p:nvPr/>
        </p:nvSpPr>
        <p:spPr>
          <a:xfrm>
            <a:off x="2364732" y="2197791"/>
            <a:ext cx="10470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solidFill>
                  <a:srgbClr val="002E54"/>
                </a:solidFill>
              </a:rPr>
              <a:t>Email Security</a:t>
            </a:r>
          </a:p>
        </p:txBody>
      </p:sp>
      <p:sp>
        <p:nvSpPr>
          <p:cNvPr id="60" name="Rettangolo 59"/>
          <p:cNvSpPr/>
          <p:nvPr/>
        </p:nvSpPr>
        <p:spPr>
          <a:xfrm>
            <a:off x="2581910" y="2935153"/>
            <a:ext cx="13420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>
                <a:solidFill>
                  <a:srgbClr val="002E54"/>
                </a:solidFill>
              </a:rPr>
              <a:t>Intrusion</a:t>
            </a:r>
            <a:r>
              <a:rPr lang="it-IT" sz="1000" dirty="0">
                <a:solidFill>
                  <a:srgbClr val="002E54"/>
                </a:solidFill>
              </a:rPr>
              <a:t> </a:t>
            </a:r>
            <a:r>
              <a:rPr lang="it-IT" sz="1000" dirty="0" err="1">
                <a:solidFill>
                  <a:srgbClr val="002E54"/>
                </a:solidFill>
              </a:rPr>
              <a:t>Detection</a:t>
            </a:r>
            <a:endParaRPr lang="it-IT" sz="1000" dirty="0">
              <a:solidFill>
                <a:srgbClr val="002E54"/>
              </a:solidFill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3333107" y="3306688"/>
            <a:ext cx="11560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>
                <a:solidFill>
                  <a:srgbClr val="002E54"/>
                </a:solidFill>
              </a:rPr>
              <a:t>Fraud</a:t>
            </a:r>
            <a:r>
              <a:rPr lang="it-IT" sz="1000" dirty="0">
                <a:solidFill>
                  <a:srgbClr val="002E54"/>
                </a:solidFill>
              </a:rPr>
              <a:t> </a:t>
            </a:r>
            <a:r>
              <a:rPr lang="it-IT" sz="1000" dirty="0" err="1" smtClean="0">
                <a:solidFill>
                  <a:srgbClr val="002E54"/>
                </a:solidFill>
              </a:rPr>
              <a:t>Detection</a:t>
            </a:r>
            <a:endParaRPr lang="it-IT" sz="1000" dirty="0">
              <a:solidFill>
                <a:srgbClr val="002E54"/>
              </a:solidFill>
            </a:endParaRPr>
          </a:p>
        </p:txBody>
      </p:sp>
      <p:sp>
        <p:nvSpPr>
          <p:cNvPr id="62" name="Rettangolo 61"/>
          <p:cNvSpPr/>
          <p:nvPr/>
        </p:nvSpPr>
        <p:spPr>
          <a:xfrm>
            <a:off x="3995184" y="3536200"/>
            <a:ext cx="1116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>
                <a:solidFill>
                  <a:srgbClr val="002E54"/>
                </a:solidFill>
              </a:rPr>
              <a:t>Secure</a:t>
            </a:r>
            <a:r>
              <a:rPr lang="it-IT" sz="1000" dirty="0">
                <a:solidFill>
                  <a:srgbClr val="002E54"/>
                </a:solidFill>
              </a:rPr>
              <a:t> </a:t>
            </a:r>
            <a:endParaRPr lang="it-IT" sz="1000" dirty="0" smtClean="0">
              <a:solidFill>
                <a:srgbClr val="002E54"/>
              </a:solidFill>
            </a:endParaRPr>
          </a:p>
          <a:p>
            <a:r>
              <a:rPr lang="it-IT" sz="1000" dirty="0" err="1" smtClean="0">
                <a:solidFill>
                  <a:srgbClr val="002E54"/>
                </a:solidFill>
              </a:rPr>
              <a:t>Document</a:t>
            </a:r>
            <a:r>
              <a:rPr lang="it-IT" sz="1000" dirty="0" smtClean="0">
                <a:solidFill>
                  <a:srgbClr val="002E54"/>
                </a:solidFill>
              </a:rPr>
              <a:t> </a:t>
            </a:r>
            <a:r>
              <a:rPr lang="it-IT" sz="1000" dirty="0" err="1" smtClean="0">
                <a:solidFill>
                  <a:srgbClr val="002E54"/>
                </a:solidFill>
              </a:rPr>
              <a:t>Mgmt</a:t>
            </a:r>
            <a:endParaRPr lang="it-IT" sz="1000" dirty="0">
              <a:solidFill>
                <a:srgbClr val="002E54"/>
              </a:solidFill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2554076" y="3309480"/>
            <a:ext cx="93006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>
                <a:solidFill>
                  <a:srgbClr val="002E54"/>
                </a:solidFill>
              </a:rPr>
              <a:t>Transaction</a:t>
            </a:r>
            <a:r>
              <a:rPr lang="it-IT" sz="1000" dirty="0">
                <a:solidFill>
                  <a:srgbClr val="002E54"/>
                </a:solidFill>
              </a:rPr>
              <a:t> </a:t>
            </a:r>
          </a:p>
          <a:p>
            <a:r>
              <a:rPr lang="it-IT" sz="1000" dirty="0">
                <a:solidFill>
                  <a:srgbClr val="002E54"/>
                </a:solidFill>
              </a:rPr>
              <a:t>Security </a:t>
            </a:r>
          </a:p>
        </p:txBody>
      </p:sp>
      <p:sp>
        <p:nvSpPr>
          <p:cNvPr id="64" name="Rettangolo 63"/>
          <p:cNvSpPr/>
          <p:nvPr/>
        </p:nvSpPr>
        <p:spPr>
          <a:xfrm>
            <a:off x="4624181" y="2987834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000" dirty="0">
                <a:solidFill>
                  <a:srgbClr val="002E54"/>
                </a:solidFill>
              </a:rPr>
              <a:t>Cyber </a:t>
            </a:r>
            <a:endParaRPr lang="it-IT" sz="1000" dirty="0" smtClean="0">
              <a:solidFill>
                <a:srgbClr val="002E54"/>
              </a:solidFill>
            </a:endParaRPr>
          </a:p>
          <a:p>
            <a:pPr algn="r"/>
            <a:r>
              <a:rPr lang="it-IT" sz="1000" dirty="0" err="1" smtClean="0">
                <a:solidFill>
                  <a:srgbClr val="002E54"/>
                </a:solidFill>
              </a:rPr>
              <a:t>Insurance</a:t>
            </a:r>
            <a:endParaRPr lang="it-IT" sz="1000" dirty="0">
              <a:solidFill>
                <a:srgbClr val="002E54"/>
              </a:solidFill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2930574" y="3803907"/>
            <a:ext cx="8322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>
                <a:solidFill>
                  <a:srgbClr val="002E54"/>
                </a:solidFill>
              </a:rPr>
              <a:t>Blockchain</a:t>
            </a:r>
            <a:endParaRPr lang="it-IT" sz="1000" dirty="0">
              <a:solidFill>
                <a:srgbClr val="002E54"/>
              </a:solidFill>
            </a:endParaRPr>
          </a:p>
        </p:txBody>
      </p:sp>
      <p:sp>
        <p:nvSpPr>
          <p:cNvPr id="66" name="Rettangolo 65"/>
          <p:cNvSpPr/>
          <p:nvPr/>
        </p:nvSpPr>
        <p:spPr>
          <a:xfrm flipH="1">
            <a:off x="1096053" y="3628790"/>
            <a:ext cx="1504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002E54"/>
                </a:solidFill>
              </a:rPr>
              <a:t>Social </a:t>
            </a:r>
            <a:endParaRPr lang="it-IT" sz="1000" dirty="0" smtClean="0">
              <a:solidFill>
                <a:srgbClr val="002E54"/>
              </a:solidFill>
            </a:endParaRPr>
          </a:p>
          <a:p>
            <a:r>
              <a:rPr lang="it-IT" sz="1000" dirty="0" smtClean="0">
                <a:solidFill>
                  <a:srgbClr val="002E54"/>
                </a:solidFill>
              </a:rPr>
              <a:t>Media Security</a:t>
            </a:r>
            <a:endParaRPr lang="it-IT" sz="1000" dirty="0">
              <a:solidFill>
                <a:srgbClr val="002E54"/>
              </a:solidFill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1549448" y="3180195"/>
            <a:ext cx="78098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solidFill>
                  <a:srgbClr val="002E54"/>
                </a:solidFill>
              </a:rPr>
              <a:t>Messaging</a:t>
            </a:r>
          </a:p>
          <a:p>
            <a:r>
              <a:rPr lang="it-IT" sz="1000" dirty="0">
                <a:solidFill>
                  <a:srgbClr val="002E54"/>
                </a:solidFill>
              </a:rPr>
              <a:t>Security</a:t>
            </a:r>
          </a:p>
        </p:txBody>
      </p:sp>
      <p:sp>
        <p:nvSpPr>
          <p:cNvPr id="68" name="Ovale 67"/>
          <p:cNvSpPr/>
          <p:nvPr/>
        </p:nvSpPr>
        <p:spPr>
          <a:xfrm>
            <a:off x="6162431" y="1527675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69" name="Ovale 68"/>
          <p:cNvSpPr/>
          <p:nvPr/>
        </p:nvSpPr>
        <p:spPr>
          <a:xfrm>
            <a:off x="5834693" y="915688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70" name="Ovale 69"/>
          <p:cNvSpPr/>
          <p:nvPr/>
        </p:nvSpPr>
        <p:spPr>
          <a:xfrm>
            <a:off x="4027690" y="1213832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71" name="Ovale 70"/>
          <p:cNvSpPr/>
          <p:nvPr/>
        </p:nvSpPr>
        <p:spPr>
          <a:xfrm>
            <a:off x="4628885" y="1334531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72" name="Ovale 71"/>
          <p:cNvSpPr/>
          <p:nvPr/>
        </p:nvSpPr>
        <p:spPr>
          <a:xfrm>
            <a:off x="5100023" y="1737255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73" name="Ovale 72"/>
          <p:cNvSpPr/>
          <p:nvPr/>
        </p:nvSpPr>
        <p:spPr>
          <a:xfrm>
            <a:off x="4897251" y="2175352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74" name="Ovale 73"/>
          <p:cNvSpPr/>
          <p:nvPr/>
        </p:nvSpPr>
        <p:spPr>
          <a:xfrm>
            <a:off x="5421895" y="2066101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75" name="Ovale 74"/>
          <p:cNvSpPr/>
          <p:nvPr/>
        </p:nvSpPr>
        <p:spPr>
          <a:xfrm>
            <a:off x="6345426" y="1901324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76" name="Ovale 75"/>
          <p:cNvSpPr/>
          <p:nvPr/>
        </p:nvSpPr>
        <p:spPr>
          <a:xfrm>
            <a:off x="7342113" y="2279590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77" name="Ovale 76"/>
          <p:cNvSpPr/>
          <p:nvPr/>
        </p:nvSpPr>
        <p:spPr>
          <a:xfrm>
            <a:off x="6096937" y="2808229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78" name="Ovale 77"/>
          <p:cNvSpPr/>
          <p:nvPr/>
        </p:nvSpPr>
        <p:spPr>
          <a:xfrm>
            <a:off x="4698892" y="2838872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79" name="Ovale 78"/>
          <p:cNvSpPr/>
          <p:nvPr/>
        </p:nvSpPr>
        <p:spPr>
          <a:xfrm>
            <a:off x="4025717" y="2979203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80" name="Ovale 79"/>
          <p:cNvSpPr/>
          <p:nvPr/>
        </p:nvSpPr>
        <p:spPr>
          <a:xfrm>
            <a:off x="2274801" y="3824099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81" name="Ovale 80"/>
          <p:cNvSpPr/>
          <p:nvPr/>
        </p:nvSpPr>
        <p:spPr>
          <a:xfrm>
            <a:off x="2096448" y="3673794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82" name="Ovale 81"/>
          <p:cNvSpPr/>
          <p:nvPr/>
        </p:nvSpPr>
        <p:spPr>
          <a:xfrm>
            <a:off x="3523677" y="2248073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83" name="Ovale 82"/>
          <p:cNvSpPr/>
          <p:nvPr/>
        </p:nvSpPr>
        <p:spPr>
          <a:xfrm>
            <a:off x="5822165" y="3135252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84" name="Ovale 83"/>
          <p:cNvSpPr/>
          <p:nvPr/>
        </p:nvSpPr>
        <p:spPr>
          <a:xfrm>
            <a:off x="4553190" y="3461294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85" name="Ovale 84"/>
          <p:cNvSpPr/>
          <p:nvPr/>
        </p:nvSpPr>
        <p:spPr>
          <a:xfrm>
            <a:off x="3428127" y="3673794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86" name="Ovale 85"/>
          <p:cNvSpPr/>
          <p:nvPr/>
        </p:nvSpPr>
        <p:spPr>
          <a:xfrm>
            <a:off x="3672853" y="3634978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87" name="Ovale 86"/>
          <p:cNvSpPr/>
          <p:nvPr/>
        </p:nvSpPr>
        <p:spPr>
          <a:xfrm>
            <a:off x="3855336" y="3824099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88" name="Ovale 87"/>
          <p:cNvSpPr/>
          <p:nvPr/>
        </p:nvSpPr>
        <p:spPr>
          <a:xfrm>
            <a:off x="5534562" y="3367903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89" name="Ovale 88"/>
          <p:cNvSpPr/>
          <p:nvPr/>
        </p:nvSpPr>
        <p:spPr>
          <a:xfrm>
            <a:off x="5290771" y="3091126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90" name="Ovale 89"/>
          <p:cNvSpPr/>
          <p:nvPr/>
        </p:nvSpPr>
        <p:spPr>
          <a:xfrm>
            <a:off x="6362982" y="3405675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91" name="Ovale 90"/>
          <p:cNvSpPr/>
          <p:nvPr/>
        </p:nvSpPr>
        <p:spPr>
          <a:xfrm>
            <a:off x="5943153" y="3634978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sp>
        <p:nvSpPr>
          <p:cNvPr id="92" name="Ovale 91"/>
          <p:cNvSpPr/>
          <p:nvPr/>
        </p:nvSpPr>
        <p:spPr>
          <a:xfrm>
            <a:off x="6205477" y="3634978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cxnSp>
        <p:nvCxnSpPr>
          <p:cNvPr id="93" name="Connettore 1 106"/>
          <p:cNvCxnSpPr/>
          <p:nvPr/>
        </p:nvCxnSpPr>
        <p:spPr>
          <a:xfrm>
            <a:off x="6374082" y="1617675"/>
            <a:ext cx="180000" cy="0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nettore 1 106"/>
          <p:cNvCxnSpPr/>
          <p:nvPr/>
        </p:nvCxnSpPr>
        <p:spPr>
          <a:xfrm>
            <a:off x="5736700" y="2992825"/>
            <a:ext cx="86417" cy="120643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nettore 1 106"/>
          <p:cNvCxnSpPr/>
          <p:nvPr/>
        </p:nvCxnSpPr>
        <p:spPr>
          <a:xfrm flipV="1">
            <a:off x="4838490" y="1309560"/>
            <a:ext cx="152400" cy="76182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nettore 1 106"/>
          <p:cNvCxnSpPr/>
          <p:nvPr/>
        </p:nvCxnSpPr>
        <p:spPr>
          <a:xfrm>
            <a:off x="5644119" y="2142283"/>
            <a:ext cx="159049" cy="87085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nettore 1 106"/>
          <p:cNvCxnSpPr/>
          <p:nvPr/>
        </p:nvCxnSpPr>
        <p:spPr>
          <a:xfrm>
            <a:off x="4724271" y="2066101"/>
            <a:ext cx="159049" cy="87085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nettore 1 106"/>
          <p:cNvCxnSpPr/>
          <p:nvPr/>
        </p:nvCxnSpPr>
        <p:spPr>
          <a:xfrm>
            <a:off x="3318182" y="2329754"/>
            <a:ext cx="180000" cy="0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nettore 1 106"/>
          <p:cNvCxnSpPr/>
          <p:nvPr/>
        </p:nvCxnSpPr>
        <p:spPr>
          <a:xfrm>
            <a:off x="3793781" y="3073363"/>
            <a:ext cx="180000" cy="0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nettore 1 106"/>
          <p:cNvCxnSpPr/>
          <p:nvPr/>
        </p:nvCxnSpPr>
        <p:spPr>
          <a:xfrm flipH="1">
            <a:off x="5780633" y="3731877"/>
            <a:ext cx="134717" cy="92222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nettore 1 106"/>
          <p:cNvCxnSpPr/>
          <p:nvPr/>
        </p:nvCxnSpPr>
        <p:spPr>
          <a:xfrm>
            <a:off x="6408121" y="3741343"/>
            <a:ext cx="180000" cy="0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nettore 1 106"/>
          <p:cNvCxnSpPr/>
          <p:nvPr/>
        </p:nvCxnSpPr>
        <p:spPr>
          <a:xfrm>
            <a:off x="6064140" y="3239469"/>
            <a:ext cx="144000" cy="0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nettore 1 106"/>
          <p:cNvCxnSpPr/>
          <p:nvPr/>
        </p:nvCxnSpPr>
        <p:spPr>
          <a:xfrm>
            <a:off x="4412484" y="3464807"/>
            <a:ext cx="108000" cy="87085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Connettore 1 106"/>
          <p:cNvCxnSpPr/>
          <p:nvPr/>
        </p:nvCxnSpPr>
        <p:spPr>
          <a:xfrm>
            <a:off x="3871200" y="3711018"/>
            <a:ext cx="144000" cy="0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nettore 1 106"/>
          <p:cNvCxnSpPr/>
          <p:nvPr/>
        </p:nvCxnSpPr>
        <p:spPr>
          <a:xfrm flipV="1">
            <a:off x="6252431" y="2731012"/>
            <a:ext cx="152400" cy="76182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Ovale 105"/>
          <p:cNvSpPr/>
          <p:nvPr/>
        </p:nvSpPr>
        <p:spPr>
          <a:xfrm>
            <a:off x="5943153" y="3138243"/>
            <a:ext cx="180000" cy="180000"/>
          </a:xfrm>
          <a:prstGeom prst="ellipse">
            <a:avLst/>
          </a:prstGeom>
          <a:solidFill>
            <a:srgbClr val="1861AC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it-IT" sz="900" b="1" dirty="0">
              <a:solidFill>
                <a:srgbClr val="000003"/>
              </a:solidFill>
            </a:endParaRPr>
          </a:p>
        </p:txBody>
      </p:sp>
      <p:cxnSp>
        <p:nvCxnSpPr>
          <p:cNvPr id="107" name="Connettore 1 106"/>
          <p:cNvCxnSpPr/>
          <p:nvPr/>
        </p:nvCxnSpPr>
        <p:spPr>
          <a:xfrm>
            <a:off x="3257955" y="3587059"/>
            <a:ext cx="159049" cy="87085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Connettore 1 106"/>
          <p:cNvCxnSpPr/>
          <p:nvPr/>
        </p:nvCxnSpPr>
        <p:spPr>
          <a:xfrm>
            <a:off x="2092313" y="3911500"/>
            <a:ext cx="144000" cy="0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onnettore 1 106"/>
          <p:cNvCxnSpPr/>
          <p:nvPr/>
        </p:nvCxnSpPr>
        <p:spPr>
          <a:xfrm>
            <a:off x="2015317" y="3565621"/>
            <a:ext cx="108000" cy="108000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ttore 1 106"/>
          <p:cNvCxnSpPr/>
          <p:nvPr/>
        </p:nvCxnSpPr>
        <p:spPr>
          <a:xfrm>
            <a:off x="3695145" y="3929891"/>
            <a:ext cx="144000" cy="0"/>
          </a:xfrm>
          <a:prstGeom prst="line">
            <a:avLst/>
          </a:prstGeom>
          <a:ln>
            <a:solidFill>
              <a:srgbClr val="002E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1" name="Gruppo 110"/>
          <p:cNvGrpSpPr/>
          <p:nvPr/>
        </p:nvGrpSpPr>
        <p:grpSpPr>
          <a:xfrm>
            <a:off x="7888723" y="596213"/>
            <a:ext cx="919533" cy="601019"/>
            <a:chOff x="7548282" y="682473"/>
            <a:chExt cx="919533" cy="601019"/>
          </a:xfrm>
        </p:grpSpPr>
        <p:grpSp>
          <p:nvGrpSpPr>
            <p:cNvPr id="112" name="Gruppo 111"/>
            <p:cNvGrpSpPr/>
            <p:nvPr/>
          </p:nvGrpSpPr>
          <p:grpSpPr>
            <a:xfrm>
              <a:off x="7548282" y="682473"/>
              <a:ext cx="919533" cy="601019"/>
              <a:chOff x="8372258" y="3469227"/>
              <a:chExt cx="1404000" cy="601019"/>
            </a:xfrm>
          </p:grpSpPr>
          <p:sp>
            <p:nvSpPr>
              <p:cNvPr id="114" name="CasellaDiTesto 113">
                <a:extLst>
                  <a:ext uri="{FF2B5EF4-FFF2-40B4-BE49-F238E27FC236}">
                    <a16:creationId xmlns:a16="http://schemas.microsoft.com/office/drawing/2014/main" id="{A5151B01-BF2D-4F8B-BFF5-D81BBAA508B8}"/>
                  </a:ext>
                </a:extLst>
              </p:cNvPr>
              <p:cNvSpPr txBox="1"/>
              <p:nvPr/>
            </p:nvSpPr>
            <p:spPr>
              <a:xfrm>
                <a:off x="8372258" y="3469227"/>
                <a:ext cx="1404000" cy="601019"/>
              </a:xfrm>
              <a:prstGeom prst="rect">
                <a:avLst/>
              </a:prstGeom>
              <a:solidFill>
                <a:srgbClr val="EAF0F7"/>
              </a:solidFill>
              <a:ln w="22225">
                <a:solidFill>
                  <a:srgbClr val="90BAD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it-IT" sz="1600" b="1" dirty="0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15" name="CasellaDiTesto 114"/>
              <p:cNvSpPr txBox="1"/>
              <p:nvPr/>
            </p:nvSpPr>
            <p:spPr>
              <a:xfrm>
                <a:off x="8372258" y="3698060"/>
                <a:ext cx="1404000" cy="27568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it-IT" sz="1000" dirty="0" smtClean="0">
                    <a:solidFill>
                      <a:srgbClr val="002060"/>
                    </a:solidFill>
                  </a:rPr>
                  <a:t>GDPR &amp; </a:t>
                </a:r>
                <a:r>
                  <a:rPr lang="it-IT" sz="1000" dirty="0" err="1" smtClean="0">
                    <a:solidFill>
                      <a:srgbClr val="002060"/>
                    </a:solidFill>
                  </a:rPr>
                  <a:t>Compliance</a:t>
                </a:r>
                <a:endParaRPr lang="it-IT" sz="10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13" name="Ovale 112"/>
            <p:cNvSpPr/>
            <p:nvPr/>
          </p:nvSpPr>
          <p:spPr>
            <a:xfrm>
              <a:off x="7918048" y="731306"/>
              <a:ext cx="180000" cy="180000"/>
            </a:xfrm>
            <a:prstGeom prst="ellipse">
              <a:avLst/>
            </a:prstGeom>
            <a:solidFill>
              <a:srgbClr val="1861AC"/>
            </a:solidFill>
            <a:ln w="28575"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it-IT" sz="900" b="1" dirty="0">
                <a:solidFill>
                  <a:srgbClr val="000003"/>
                </a:solidFill>
              </a:endParaRPr>
            </a:p>
          </p:txBody>
        </p:sp>
      </p:grpSp>
      <p:sp>
        <p:nvSpPr>
          <p:cNvPr id="116" name="TextBox 7">
            <a:extLst>
              <a:ext uri="{FF2B5EF4-FFF2-40B4-BE49-F238E27FC236}">
                <a16:creationId xmlns:a16="http://schemas.microsoft.com/office/drawing/2014/main" id="{488C0956-BD5C-4E23-82E3-BA2DCDFA7F9E}"/>
              </a:ext>
            </a:extLst>
          </p:cNvPr>
          <p:cNvSpPr txBox="1"/>
          <p:nvPr/>
        </p:nvSpPr>
        <p:spPr>
          <a:xfrm rot="16200000">
            <a:off x="562584" y="3503589"/>
            <a:ext cx="70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it-IT" sz="1200" b="1" kern="0" dirty="0" smtClean="0">
                <a:solidFill>
                  <a:schemeClr val="bg1"/>
                </a:solidFill>
                <a:latin typeface="Trebuchet MS"/>
              </a:rPr>
              <a:t>Bassa</a:t>
            </a:r>
            <a:endParaRPr lang="it-IT" sz="1200" b="1" kern="0" dirty="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117" name="TextBox 7">
            <a:extLst>
              <a:ext uri="{FF2B5EF4-FFF2-40B4-BE49-F238E27FC236}">
                <a16:creationId xmlns:a16="http://schemas.microsoft.com/office/drawing/2014/main" id="{488C0956-BD5C-4E23-82E3-BA2DCDFA7F9E}"/>
              </a:ext>
            </a:extLst>
          </p:cNvPr>
          <p:cNvSpPr txBox="1"/>
          <p:nvPr/>
        </p:nvSpPr>
        <p:spPr>
          <a:xfrm rot="16200000">
            <a:off x="549840" y="939445"/>
            <a:ext cx="70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it-IT" sz="1200" b="1" kern="0" dirty="0" smtClean="0">
                <a:solidFill>
                  <a:schemeClr val="bg1"/>
                </a:solidFill>
                <a:latin typeface="Trebuchet MS"/>
              </a:rPr>
              <a:t>Alta</a:t>
            </a:r>
            <a:endParaRPr lang="it-IT" sz="1200" b="1" kern="0" dirty="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118" name="TextBox 7">
            <a:extLst>
              <a:ext uri="{FF2B5EF4-FFF2-40B4-BE49-F238E27FC236}">
                <a16:creationId xmlns:a16="http://schemas.microsoft.com/office/drawing/2014/main" id="{488C0956-BD5C-4E23-82E3-BA2DCDFA7F9E}"/>
              </a:ext>
            </a:extLst>
          </p:cNvPr>
          <p:cNvSpPr txBox="1"/>
          <p:nvPr/>
        </p:nvSpPr>
        <p:spPr>
          <a:xfrm>
            <a:off x="1087509" y="4052646"/>
            <a:ext cx="70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it-IT" sz="1200" b="1" kern="0" dirty="0" smtClean="0">
                <a:solidFill>
                  <a:schemeClr val="bg1"/>
                </a:solidFill>
                <a:latin typeface="Trebuchet MS"/>
              </a:rPr>
              <a:t>Bassa</a:t>
            </a:r>
            <a:endParaRPr lang="it-IT" sz="1200" b="1" kern="0" dirty="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119" name="TextBox 7">
            <a:extLst>
              <a:ext uri="{FF2B5EF4-FFF2-40B4-BE49-F238E27FC236}">
                <a16:creationId xmlns:a16="http://schemas.microsoft.com/office/drawing/2014/main" id="{488C0956-BD5C-4E23-82E3-BA2DCDFA7F9E}"/>
              </a:ext>
            </a:extLst>
          </p:cNvPr>
          <p:cNvSpPr txBox="1"/>
          <p:nvPr/>
        </p:nvSpPr>
        <p:spPr>
          <a:xfrm>
            <a:off x="7642832" y="4047859"/>
            <a:ext cx="70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it-IT" sz="1200" b="1" kern="0" dirty="0" smtClean="0">
                <a:solidFill>
                  <a:schemeClr val="bg1"/>
                </a:solidFill>
                <a:latin typeface="Trebuchet MS"/>
              </a:rPr>
              <a:t>Alta</a:t>
            </a:r>
            <a:endParaRPr lang="it-IT" sz="1200" b="1" kern="0" dirty="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FEFB4F55-4783-4D40-A8CE-7E370F66F657}"/>
              </a:ext>
            </a:extLst>
          </p:cNvPr>
          <p:cNvSpPr txBox="1"/>
          <p:nvPr/>
        </p:nvSpPr>
        <p:spPr>
          <a:xfrm>
            <a:off x="37056" y="4487321"/>
            <a:ext cx="8246866" cy="2923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it-IT" sz="1100" i="1" dirty="0">
                <a:solidFill>
                  <a:srgbClr val="002E54"/>
                </a:solidFill>
                <a:cs typeface="Arial"/>
              </a:rPr>
              <a:t>Campione: 166 grandi imprese</a:t>
            </a:r>
          </a:p>
        </p:txBody>
      </p:sp>
    </p:spTree>
    <p:extLst>
      <p:ext uri="{BB962C8B-B14F-4D97-AF65-F5344CB8AC3E}">
        <p14:creationId xmlns:p14="http://schemas.microsoft.com/office/powerpoint/2010/main" val="2175053252"/>
      </p:ext>
    </p:extLst>
  </p:cSld>
  <p:clrMapOvr>
    <a:masterClrMapping/>
  </p:clrMapOvr>
</p:sld>
</file>

<file path=ppt/theme/theme1.xml><?xml version="1.0" encoding="utf-8"?>
<a:theme xmlns:a="http://schemas.openxmlformats.org/drawingml/2006/main" name="Conveg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ica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2E58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avola Roton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ica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3783</TotalTime>
  <Words>1558</Words>
  <Application>Microsoft Office PowerPoint</Application>
  <PresentationFormat>Presentazione su schermo (16:9)</PresentationFormat>
  <Paragraphs>413</Paragraphs>
  <Slides>32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42" baseType="lpstr">
      <vt:lpstr>ＭＳ Ｐゴシック</vt:lpstr>
      <vt:lpstr>Arial</vt:lpstr>
      <vt:lpstr>Calibri</vt:lpstr>
      <vt:lpstr>Helvetica</vt:lpstr>
      <vt:lpstr>Impact</vt:lpstr>
      <vt:lpstr>Segoe UI</vt:lpstr>
      <vt:lpstr>Trebuchet MS</vt:lpstr>
      <vt:lpstr>Wingdings</vt:lpstr>
      <vt:lpstr>Convegno</vt:lpstr>
      <vt:lpstr>Tavola Rotonda</vt:lpstr>
      <vt:lpstr>Presentazione standard di PowerPoint</vt:lpstr>
      <vt:lpstr>Presentazione standard di PowerPoint</vt:lpstr>
      <vt:lpstr>Le notizie più rilevanti</vt:lpstr>
      <vt:lpstr>L’evoluzione del contesto di riferimento</vt:lpstr>
      <vt:lpstr>Il campione – Ricerca 2018</vt:lpstr>
      <vt:lpstr>Il campione – Grandi imprese</vt:lpstr>
      <vt:lpstr>Le principali finalità e i principali target di attacco informatico</vt:lpstr>
      <vt:lpstr>Il mercato information security 2018</vt:lpstr>
      <vt:lpstr>La scomposizione del mercato information security </vt:lpstr>
      <vt:lpstr>Le criticità per gli oggetti connessi</vt:lpstr>
      <vt:lpstr>Le soluzioni di Artificial Intelligence</vt:lpstr>
      <vt:lpstr>Presentazione standard di PowerPoint</vt:lpstr>
      <vt:lpstr>GDPR: il percorso di adeguamento</vt:lpstr>
      <vt:lpstr>GDPR: il budget dedicato</vt:lpstr>
      <vt:lpstr>GDPR: le criticità riscontrate</vt:lpstr>
      <vt:lpstr>Il Data Protection Officer - DPO</vt:lpstr>
      <vt:lpstr>GDPR: considerazioni finali</vt:lpstr>
      <vt:lpstr>Presentazione standard di PowerPoint</vt:lpstr>
      <vt:lpstr>I piani di formazione sulla security</vt:lpstr>
      <vt:lpstr>Gli obiettivi dei piani di formazione</vt:lpstr>
      <vt:lpstr>Le iniziative di sensibilizzazione</vt:lpstr>
      <vt:lpstr>La strategia di gestione del fattore umano</vt:lpstr>
      <vt:lpstr>Presentazione standard di PowerPoint</vt:lpstr>
      <vt:lpstr>La valutazione del rischio cyber</vt:lpstr>
      <vt:lpstr>Le polizze per trasferire il rischio cyber</vt:lpstr>
      <vt:lpstr>Le polizze per trasferire il rischio cyber</vt:lpstr>
      <vt:lpstr>Gli ostacoli allo sviluppo del mercato assicurativo</vt:lpstr>
      <vt:lpstr>Presentazione standard di PowerPoint</vt:lpstr>
      <vt:lpstr>Lo stato delle PMI</vt:lpstr>
      <vt:lpstr>Presentazione standard di PowerPoint</vt:lpstr>
      <vt:lpstr>I finanziamenti ricevuti dalle startup</vt:lpstr>
      <vt:lpstr>Presentazione standard di PowerPoint</vt:lpstr>
    </vt:vector>
  </TitlesOfParts>
  <Company>Politecnico di Milano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Stefano Erba</dc:creator>
  <cp:lastModifiedBy>Windows User</cp:lastModifiedBy>
  <cp:revision>247</cp:revision>
  <dcterms:created xsi:type="dcterms:W3CDTF">2017-02-01T14:21:31Z</dcterms:created>
  <dcterms:modified xsi:type="dcterms:W3CDTF">2019-01-29T10:16:47Z</dcterms:modified>
</cp:coreProperties>
</file>