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3" r:id="rId3"/>
    <p:sldId id="350" r:id="rId4"/>
    <p:sldId id="342" r:id="rId5"/>
    <p:sldId id="358" r:id="rId6"/>
    <p:sldId id="299" r:id="rId7"/>
    <p:sldId id="301" r:id="rId8"/>
    <p:sldId id="303" r:id="rId9"/>
    <p:sldId id="302" r:id="rId10"/>
    <p:sldId id="361" r:id="rId11"/>
    <p:sldId id="315" r:id="rId12"/>
    <p:sldId id="346" r:id="rId13"/>
    <p:sldId id="345" r:id="rId14"/>
    <p:sldId id="360" r:id="rId15"/>
    <p:sldId id="362" r:id="rId16"/>
    <p:sldId id="356" r:id="rId17"/>
    <p:sldId id="313" r:id="rId18"/>
  </p:sldIdLst>
  <p:sldSz cx="12192000" cy="6858000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1pPr>
    <a:lvl2pPr marL="201168"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2pPr>
    <a:lvl3pPr marL="402336"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3pPr>
    <a:lvl4pPr marL="603504"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4pPr>
    <a:lvl5pPr marL="804672"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5pPr>
    <a:lvl6pPr marL="1005840" algn="l" defTabSz="402336" rtl="0" eaLnBrk="1" latinLnBrk="0" hangingPunct="1"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6pPr>
    <a:lvl7pPr marL="1207008" algn="l" defTabSz="402336" rtl="0" eaLnBrk="1" latinLnBrk="0" hangingPunct="1"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7pPr>
    <a:lvl8pPr marL="1408176" algn="l" defTabSz="402336" rtl="0" eaLnBrk="1" latinLnBrk="0" hangingPunct="1"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8pPr>
    <a:lvl9pPr marL="1609344" algn="l" defTabSz="402336" rtl="0" eaLnBrk="1" latinLnBrk="0" hangingPunct="1"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CCFFFF"/>
    <a:srgbClr val="CCFF66"/>
    <a:srgbClr val="F3CC27"/>
    <a:srgbClr val="FF9900"/>
    <a:srgbClr val="FFFF99"/>
    <a:srgbClr val="66FF99"/>
    <a:srgbClr val="FF505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4" autoAdjust="0"/>
    <p:restoredTop sz="82010" autoAdjust="0"/>
  </p:normalViewPr>
  <p:slideViewPr>
    <p:cSldViewPr>
      <p:cViewPr varScale="1">
        <p:scale>
          <a:sx n="56" d="100"/>
          <a:sy n="56" d="100"/>
        </p:scale>
        <p:origin x="-124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12" y="4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1010-7860-4299-89AC-154D40637258}" type="datetimeFigureOut">
              <a:rPr lang="it-IT" smtClean="0"/>
              <a:pPr/>
              <a:t>20/04/2014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FF52-0CC6-4E57-AAB8-C32B7CA2B0C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3348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AAEF940D-891B-4DAD-A9D2-D5C54B70D7DA}" type="datetimeFigureOut">
              <a:rPr lang="it-IT"/>
              <a:pPr>
                <a:defRPr/>
              </a:pPr>
              <a:t>20/04/2014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D3BF03DC-D153-48B0-917D-7FE4B810A8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6034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1pPr>
    <a:lvl2pPr marL="201168"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2pPr>
    <a:lvl3pPr marL="402336"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3pPr>
    <a:lvl4pPr marL="603504"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4pPr>
    <a:lvl5pPr marL="804672"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5pPr>
    <a:lvl6pPr marL="1005840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6pPr>
    <a:lvl7pPr marL="1207008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7pPr>
    <a:lvl8pPr marL="1408176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8pPr>
    <a:lvl9pPr marL="1609344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Hi, I’m ……………, …………….. of Alleantia. </a:t>
            </a:r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Alleantia is an Internet of Things Software &amp; Service Provider</a:t>
            </a:r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92ACD-556A-440B-BB06-A29EDAE93E0C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</a:t>
            </a:fld>
            <a:endParaRPr lang="it-IT" dirty="0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014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 </a:t>
            </a:r>
            <a:r>
              <a:rPr lang="it-IT" dirty="0" err="1" smtClean="0"/>
              <a:t>kinds</a:t>
            </a:r>
            <a:r>
              <a:rPr lang="it-IT" dirty="0" smtClean="0"/>
              <a:t> of competitors</a:t>
            </a:r>
          </a:p>
          <a:p>
            <a:endParaRPr lang="it-IT" dirty="0" smtClean="0"/>
          </a:p>
          <a:p>
            <a:r>
              <a:rPr lang="it-IT" dirty="0" err="1" smtClean="0"/>
              <a:t>Traditional</a:t>
            </a:r>
            <a:r>
              <a:rPr lang="it-IT" baseline="0" dirty="0" smtClean="0"/>
              <a:t> SCADA software providers –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target a </a:t>
            </a:r>
            <a:r>
              <a:rPr lang="it-IT" baseline="0" dirty="0" err="1" smtClean="0"/>
              <a:t>segment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can’t</a:t>
            </a:r>
            <a:r>
              <a:rPr lang="it-IT" baseline="0" dirty="0" smtClean="0"/>
              <a:t> deal with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baseline="0" dirty="0" smtClean="0"/>
              <a:t>competitors are the new </a:t>
            </a:r>
            <a:r>
              <a:rPr lang="it-IT" baseline="0" dirty="0" err="1" smtClean="0"/>
              <a:t>IoT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platform</a:t>
            </a:r>
            <a:r>
              <a:rPr lang="it-IT" baseline="0" dirty="0" smtClean="0"/>
              <a:t> providers.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focus </a:t>
            </a:r>
            <a:r>
              <a:rPr lang="it-IT" baseline="0" dirty="0" err="1" smtClean="0"/>
              <a:t>much</a:t>
            </a:r>
            <a:r>
              <a:rPr lang="it-IT" baseline="0" dirty="0" smtClean="0"/>
              <a:t> on API (</a:t>
            </a:r>
            <a:r>
              <a:rPr lang="it-IT" baseline="0" dirty="0" err="1" smtClean="0"/>
              <a:t>approach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‘use </a:t>
            </a:r>
            <a:r>
              <a:rPr lang="it-IT" baseline="0" dirty="0" err="1" smtClean="0"/>
              <a:t>my</a:t>
            </a:r>
            <a:r>
              <a:rPr lang="it-IT" baseline="0" dirty="0" smtClean="0"/>
              <a:t> API / Agent in </a:t>
            </a:r>
            <a:r>
              <a:rPr lang="it-IT" baseline="0" dirty="0" err="1" smtClean="0"/>
              <a:t>your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object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we’ll</a:t>
            </a:r>
            <a:r>
              <a:rPr lang="it-IT" baseline="0" dirty="0" smtClean="0"/>
              <a:t> talk with’) and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on ‘</a:t>
            </a:r>
            <a:r>
              <a:rPr lang="it-IT" baseline="0" dirty="0" err="1" smtClean="0"/>
              <a:t>Things</a:t>
            </a:r>
            <a:r>
              <a:rPr lang="it-IT" baseline="0" dirty="0" smtClean="0"/>
              <a:t>’.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beat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 on ‘</a:t>
            </a:r>
            <a:r>
              <a:rPr lang="it-IT" baseline="0" dirty="0" err="1" smtClean="0"/>
              <a:t>owning</a:t>
            </a:r>
            <a:r>
              <a:rPr lang="it-IT" baseline="0" dirty="0" smtClean="0"/>
              <a:t>’ the </a:t>
            </a:r>
            <a:r>
              <a:rPr lang="it-IT" baseline="0" dirty="0" err="1" smtClean="0"/>
              <a:t>Things</a:t>
            </a:r>
            <a:r>
              <a:rPr lang="it-IT" baseline="0" dirty="0" smtClean="0"/>
              <a:t>. </a:t>
            </a:r>
            <a:r>
              <a:rPr lang="en-US" sz="1200" b="0" dirty="0" err="1" smtClean="0"/>
              <a:t>Alleantia</a:t>
            </a:r>
            <a:r>
              <a:rPr lang="en-US" sz="1200" b="0" dirty="0" smtClean="0"/>
              <a:t> commercial competitor’s map in </a:t>
            </a:r>
            <a:r>
              <a:rPr lang="en-US" sz="1200" b="0" dirty="0" err="1" smtClean="0"/>
              <a:t>IoT</a:t>
            </a:r>
            <a:r>
              <a:rPr lang="en-US" sz="1200" b="0" dirty="0" smtClean="0"/>
              <a:t> Application Platforms </a:t>
            </a:r>
            <a:r>
              <a:rPr lang="en-US" sz="1200" dirty="0" smtClean="0"/>
              <a:t>is growing</a:t>
            </a:r>
            <a:r>
              <a:rPr lang="en-US" sz="1200" b="0" dirty="0" smtClean="0"/>
              <a:t>, </a:t>
            </a:r>
            <a:r>
              <a:rPr lang="en-US" sz="1200" dirty="0" smtClean="0"/>
              <a:t>attracting substantial investments</a:t>
            </a:r>
            <a:r>
              <a:rPr lang="en-US" sz="1200" b="0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5414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z="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Here’s</a:t>
            </a:r>
            <a:r>
              <a:rPr lang="it-IT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(B2B and B2B2C) business model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6985B-A3FD-4B94-84F1-D97B89C9C02A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11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50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8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Alleantia</a:t>
            </a:r>
            <a:r>
              <a:rPr lang="en-US" sz="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a well-diversified team with very qualified executives and board. </a:t>
            </a:r>
          </a:p>
          <a:p>
            <a:pPr>
              <a:spcAft>
                <a:spcPts val="0"/>
              </a:spcAft>
              <a:tabLst>
                <a:tab pos="600075" algn="l"/>
                <a:tab pos="630555" algn="l"/>
              </a:tabLst>
            </a:pPr>
            <a:endParaRPr lang="en-US" sz="8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Indeed, the </a:t>
            </a:r>
            <a:r>
              <a:rPr lang="en-US" sz="8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Alleantia</a:t>
            </a:r>
            <a:r>
              <a:rPr lang="en-US" sz="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team has an extensive international experience on technical development, business development and business management: the team of developers is very strong and growing, advisors and board members are experts from the start‐up and venture capital sectors.</a:t>
            </a:r>
            <a:endParaRPr lang="it-IT" sz="8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altLang="it-IT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38DD0F-5F44-400C-8FB3-A2CFDBE0F042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12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36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224CE4-7BCC-4B65-B4CF-C99DFD706427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13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31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strategy</a:t>
            </a:r>
            <a:r>
              <a:rPr lang="it-IT" baseline="0" dirty="0" smtClean="0"/>
              <a:t> reflects in target metrics: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2565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it-IT" altLang="it-IT" sz="528" dirty="0" smtClean="0"/>
              <a:t>Selected in the Europe’s most important Startup Competitions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7A369E-041F-4A87-B47F-CBD5F8EED28A}" type="slidenum">
              <a:rPr lang="it-IT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15</a:t>
            </a:fld>
            <a:endParaRPr lang="it-IT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Now we need to accelerate our growth.</a:t>
            </a:r>
          </a:p>
          <a:p>
            <a:pPr eaLnBrk="1" hangingPunct="1">
              <a:spcBef>
                <a:spcPct val="0"/>
              </a:spcBef>
            </a:pPr>
            <a:endParaRPr lang="it-IT" altLang="it-IT" b="1" dirty="0" smtClean="0"/>
          </a:p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The funding is required to accelerate product development, launch the Store, the Cloud</a:t>
            </a:r>
            <a:r>
              <a:rPr lang="it-IT" altLang="it-IT" baseline="0" dirty="0" smtClean="0"/>
              <a:t> of Things, </a:t>
            </a:r>
            <a:r>
              <a:rPr lang="it-IT" altLang="it-IT" dirty="0" smtClean="0"/>
              <a:t>recruit key people, accelerating expansion into international markets,</a:t>
            </a:r>
            <a:r>
              <a:rPr lang="it-IT" altLang="it-IT" baseline="0" dirty="0" smtClean="0"/>
              <a:t> </a:t>
            </a:r>
            <a:r>
              <a:rPr lang="it-IT" altLang="it-IT" dirty="0" smtClean="0"/>
              <a:t>and much more.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2E664B-1676-4727-B168-36062E17C8D9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16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001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181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89626"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IT-driven,</a:t>
            </a:r>
            <a:r>
              <a:rPr lang="en-US" sz="800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optimized </a:t>
            </a:r>
            <a:r>
              <a:rPr lang="en-US" sz="800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Operations &amp; Maintenance, </a:t>
            </a:r>
            <a:r>
              <a:rPr lang="en-US" sz="800" b="1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deeper business intelligence </a:t>
            </a:r>
            <a:r>
              <a:rPr lang="en-US" sz="800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on equipment data, </a:t>
            </a:r>
            <a:r>
              <a:rPr lang="en-US" sz="800" b="1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reliable </a:t>
            </a:r>
            <a:r>
              <a:rPr lang="en-US" sz="800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physical asset management, </a:t>
            </a:r>
            <a:r>
              <a:rPr lang="en-US" sz="800" b="1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new business models, </a:t>
            </a:r>
            <a:r>
              <a:rPr lang="en-US" sz="800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full data-driven </a:t>
            </a:r>
            <a:r>
              <a:rPr lang="en-US" sz="800" b="1" dirty="0" smtClean="0">
                <a:solidFill>
                  <a:schemeClr val="tx1"/>
                </a:solidFill>
                <a:latin typeface="Century Gothic" pitchFamily="34" charset="0"/>
                <a:cs typeface="Arial"/>
              </a:rPr>
              <a:t>user behavior analysis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155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389626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800" b="1" dirty="0" smtClean="0">
                <a:solidFill>
                  <a:srgbClr val="F46C26"/>
                </a:solidFill>
                <a:latin typeface="Century Gothic" pitchFamily="64" charset="0"/>
                <a:sym typeface="Century Gothic" pitchFamily="64" charset="0"/>
              </a:rPr>
              <a:t>Example: Multi-vendor heavy equipment usage</a:t>
            </a:r>
          </a:p>
          <a:p>
            <a:pPr defTabSz="389626" fontAlgn="auto">
              <a:spcAft>
                <a:spcPts val="0"/>
              </a:spcAft>
            </a:pPr>
            <a:endParaRPr lang="en-US" sz="800" b="1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466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800" dirty="0" err="1" smtClean="0">
                <a:solidFill>
                  <a:schemeClr val="bg1">
                    <a:lumMod val="85000"/>
                  </a:schemeClr>
                </a:solidFill>
              </a:rPr>
              <a:t>These</a:t>
            </a:r>
            <a:r>
              <a:rPr lang="it-IT" sz="800" baseline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800" baseline="0" dirty="0" err="1" smtClean="0">
                <a:solidFill>
                  <a:schemeClr val="bg1">
                    <a:lumMod val="85000"/>
                  </a:schemeClr>
                </a:solidFill>
              </a:rPr>
              <a:t>features</a:t>
            </a:r>
            <a:r>
              <a:rPr lang="it-IT" sz="800" baseline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800" baseline="0" dirty="0" err="1" smtClean="0">
                <a:solidFill>
                  <a:schemeClr val="bg1">
                    <a:lumMod val="85000"/>
                  </a:schemeClr>
                </a:solidFill>
              </a:rPr>
              <a:t>could</a:t>
            </a:r>
            <a:r>
              <a:rPr lang="it-IT" sz="800" baseline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800" baseline="0" dirty="0" err="1" smtClean="0">
                <a:solidFill>
                  <a:schemeClr val="bg1">
                    <a:lumMod val="85000"/>
                  </a:schemeClr>
                </a:solidFill>
              </a:rPr>
              <a:t>implemented</a:t>
            </a:r>
            <a:r>
              <a:rPr lang="it-IT" sz="800" baseline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800" baseline="0" dirty="0" err="1" smtClean="0">
                <a:solidFill>
                  <a:schemeClr val="bg1">
                    <a:lumMod val="85000"/>
                  </a:schemeClr>
                </a:solidFill>
              </a:rPr>
              <a:t>today</a:t>
            </a:r>
            <a:r>
              <a:rPr lang="it-IT" sz="800" baseline="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it-IT" sz="800" dirty="0" err="1" smtClean="0">
                <a:solidFill>
                  <a:schemeClr val="bg1">
                    <a:lumMod val="85000"/>
                  </a:schemeClr>
                </a:solidFill>
              </a:rPr>
              <a:t>because</a:t>
            </a:r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800" b="1" i="1" dirty="0" err="1" smtClean="0">
                <a:solidFill>
                  <a:schemeClr val="bg1"/>
                </a:solidFill>
                <a:latin typeface="Century Gothic" pitchFamily="34" charset="0"/>
              </a:rPr>
              <a:t>many</a:t>
            </a:r>
            <a:r>
              <a:rPr lang="it-IT" sz="800" b="1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="1" i="1" dirty="0" err="1" smtClean="0">
                <a:solidFill>
                  <a:schemeClr val="bg1"/>
                </a:solidFill>
                <a:latin typeface="Century Gothic" pitchFamily="34" charset="0"/>
              </a:rPr>
              <a:t>existing</a:t>
            </a:r>
            <a:r>
              <a:rPr lang="it-IT" sz="800" b="1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="1" i="1" dirty="0" err="1" smtClean="0">
                <a:solidFill>
                  <a:schemeClr val="bg1"/>
                </a:solidFill>
                <a:latin typeface="Century Gothic" pitchFamily="34" charset="0"/>
              </a:rPr>
              <a:t>things</a:t>
            </a:r>
            <a:r>
              <a:rPr lang="it-IT" sz="800" b="1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="1" i="1" dirty="0" err="1" smtClean="0">
                <a:solidFill>
                  <a:schemeClr val="bg1"/>
                </a:solidFill>
                <a:latin typeface="Century Gothic" pitchFamily="34" charset="0"/>
              </a:rPr>
              <a:t>already</a:t>
            </a:r>
            <a:r>
              <a:rPr lang="it-IT" sz="800" b="1" i="1" dirty="0" smtClean="0">
                <a:solidFill>
                  <a:schemeClr val="bg1"/>
                </a:solidFill>
                <a:latin typeface="Century Gothic" pitchFamily="34" charset="0"/>
              </a:rPr>
              <a:t> talk</a:t>
            </a:r>
            <a:r>
              <a:rPr lang="it-IT" sz="800" b="1" i="1" baseline="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r>
              <a:rPr lang="it-IT" sz="800" b="1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But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they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 do with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their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own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language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there’s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huge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mess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), so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there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 are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two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options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buy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multiple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proprietary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solutions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or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build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customized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solution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using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expert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integrators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Both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options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have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high </a:t>
            </a:r>
            <a:r>
              <a:rPr lang="it-IT" sz="800" dirty="0" err="1" smtClean="0">
                <a:solidFill>
                  <a:schemeClr val="bg1"/>
                </a:solidFill>
                <a:latin typeface="Century Gothic" pitchFamily="34" charset="0"/>
              </a:rPr>
              <a:t>cost</a:t>
            </a:r>
            <a:r>
              <a:rPr lang="it-IT" sz="800" dirty="0" smtClean="0">
                <a:solidFill>
                  <a:schemeClr val="bg1"/>
                </a:solidFill>
                <a:latin typeface="Century Gothic" pitchFamily="34" charset="0"/>
              </a:rPr>
              <a:t> and long time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to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deploy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, so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often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is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not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sz="800" baseline="0" dirty="0" err="1" smtClean="0">
                <a:solidFill>
                  <a:schemeClr val="bg1"/>
                </a:solidFill>
                <a:latin typeface="Century Gothic" pitchFamily="34" charset="0"/>
              </a:rPr>
              <a:t>affordable</a:t>
            </a:r>
            <a:r>
              <a:rPr lang="it-IT" sz="800" baseline="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it-IT" sz="800" baseline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0" marR="0" indent="0" algn="l" defTabSz="99047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err="1" smtClean="0">
                <a:solidFill>
                  <a:schemeClr val="bg1"/>
                </a:solidFill>
                <a:latin typeface="Century Gothic" pitchFamily="34" charset="0"/>
              </a:rPr>
              <a:t>Alleantia</a:t>
            </a:r>
            <a:r>
              <a:rPr lang="en-US" sz="800" b="1" dirty="0" smtClean="0">
                <a:solidFill>
                  <a:schemeClr val="bg1"/>
                </a:solidFill>
                <a:latin typeface="Century Gothic" pitchFamily="34" charset="0"/>
              </a:rPr>
              <a:t> has THE SOLUTION for THE’ IOT PROBLEM, the </a:t>
            </a:r>
            <a:r>
              <a:rPr lang="en-US" sz="800" b="1" baseline="0" dirty="0" smtClean="0">
                <a:solidFill>
                  <a:schemeClr val="bg1"/>
                </a:solidFill>
                <a:latin typeface="Century Gothic" pitchFamily="34" charset="0"/>
              </a:rPr>
              <a:t>Things Interoperability</a:t>
            </a:r>
            <a:r>
              <a:rPr lang="en-US" sz="800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it-IT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endParaRPr lang="it-IT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800" b="1" dirty="0" smtClean="0">
                <a:solidFill>
                  <a:srgbClr val="F46C26"/>
                </a:solidFill>
                <a:latin typeface="Century Gothic" pitchFamily="64" charset="0"/>
                <a:sym typeface="Century Gothic" pitchFamily="64" charset="0"/>
              </a:rPr>
              <a:t>… and if not solved …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996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89626" fontAlgn="auto">
              <a:spcAft>
                <a:spcPts val="0"/>
              </a:spcAft>
            </a:pPr>
            <a:endParaRPr lang="en-US" sz="800" b="1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575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00" dirty="0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Similar</a:t>
            </a:r>
            <a:r>
              <a:rPr lang="en-US" sz="400000" baseline="0" dirty="0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to the ‘DNA’ for livings, </a:t>
            </a:r>
            <a:r>
              <a:rPr lang="en-US" sz="400000" dirty="0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the ‘</a:t>
            </a:r>
            <a:r>
              <a:rPr lang="en-US" sz="400000" b="1" dirty="0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Things </a:t>
            </a:r>
            <a:r>
              <a:rPr lang="en-US" sz="90100" b="1" dirty="0" smtClean="0">
                <a:solidFill>
                  <a:schemeClr val="bg1"/>
                </a:solidFill>
              </a:rPr>
              <a:t>DNA</a:t>
            </a:r>
            <a:r>
              <a:rPr lang="en-US" sz="90100" dirty="0" smtClean="0">
                <a:solidFill>
                  <a:schemeClr val="bg1"/>
                </a:solidFill>
              </a:rPr>
              <a:t>’ can tell </a:t>
            </a:r>
            <a:r>
              <a:rPr lang="en-US" sz="90100" b="1" dirty="0" smtClean="0">
                <a:solidFill>
                  <a:schemeClr val="bg1"/>
                </a:solidFill>
              </a:rPr>
              <a:t>anything </a:t>
            </a:r>
            <a:r>
              <a:rPr lang="en-US" sz="90100" dirty="0" smtClean="0">
                <a:solidFill>
                  <a:schemeClr val="bg1"/>
                </a:solidFill>
              </a:rPr>
              <a:t>about an Equipment and its environment,</a:t>
            </a:r>
            <a:r>
              <a:rPr lang="en-US" sz="90100" baseline="0" dirty="0" smtClean="0">
                <a:solidFill>
                  <a:schemeClr val="bg1"/>
                </a:solidFill>
              </a:rPr>
              <a:t> and is </a:t>
            </a:r>
            <a:r>
              <a:rPr lang="en-US" sz="90100" dirty="0" smtClean="0">
                <a:solidFill>
                  <a:schemeClr val="bg1"/>
                </a:solidFill>
              </a:rPr>
              <a:t>mapped into </a:t>
            </a:r>
            <a:r>
              <a:rPr lang="en-US" sz="90100" b="1" dirty="0" smtClean="0">
                <a:solidFill>
                  <a:schemeClr val="bg1"/>
                </a:solidFill>
              </a:rPr>
              <a:t>software objects. </a:t>
            </a:r>
            <a:r>
              <a:rPr lang="en-US" sz="9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‘Software Things’, once created, are stored in libraries, ready for use and reusable, for streamlining things integration (it really takes seconds) into Applications built on </a:t>
            </a:r>
            <a:r>
              <a:rPr lang="en-US" sz="9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Alleantia</a:t>
            </a:r>
            <a:r>
              <a:rPr lang="en-US" sz="9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sz="9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Platform.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‘Things DNA Mapping’ method has several ‘unfair advantages’: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once, reuse infinite times (of course);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implemented by anybody using our web wizards and technical information available from vendors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applicable to any kind of object, irrespective of protocol, vendor, communication setup etc. 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efficiency between 'things' and with applications. 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400" b="1" dirty="0" smtClean="0">
              <a:solidFill>
                <a:srgbClr val="F46C26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 marL="0" marR="0" indent="0" algn="l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00" dirty="0" smtClean="0">
                <a:solidFill>
                  <a:schemeClr val="bg1"/>
                </a:solidFill>
              </a:rPr>
              <a:t>Once in the Library, the </a:t>
            </a:r>
            <a:r>
              <a:rPr lang="en-US" sz="10400" b="1" dirty="0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Things can be connected in few seconds to </a:t>
            </a:r>
            <a:r>
              <a:rPr lang="en-US" sz="10400" b="1" dirty="0" err="1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Alleantia</a:t>
            </a:r>
            <a:r>
              <a:rPr lang="en-US" sz="10400" b="1" dirty="0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</a:t>
            </a:r>
            <a:r>
              <a:rPr lang="en-US" sz="10400" b="1" dirty="0" err="1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IoT</a:t>
            </a:r>
            <a:r>
              <a:rPr lang="en-US" sz="10400" b="1" dirty="0" smtClean="0">
                <a:solidFill>
                  <a:srgbClr val="F46C26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applications, with huge time and cost reduction</a:t>
            </a:r>
          </a:p>
          <a:p>
            <a:pPr marL="0" marR="0" indent="0" algn="l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400" b="1" dirty="0" smtClean="0">
              <a:solidFill>
                <a:srgbClr val="F46C26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r>
              <a:rPr lang="it-IT" sz="9600" dirty="0" err="1" smtClean="0">
                <a:latin typeface="Century Gothic" panose="020B0502020202020204" pitchFamily="34" charset="0"/>
              </a:rPr>
              <a:t>Any</a:t>
            </a:r>
            <a:r>
              <a:rPr lang="it-IT" sz="9600" dirty="0" smtClean="0">
                <a:latin typeface="Century Gothic" panose="020B0502020202020204" pitchFamily="34" charset="0"/>
              </a:rPr>
              <a:t> maker, </a:t>
            </a:r>
            <a:r>
              <a:rPr lang="it-IT" sz="9600" dirty="0" err="1" smtClean="0">
                <a:latin typeface="Century Gothic" panose="020B0502020202020204" pitchFamily="34" charset="0"/>
              </a:rPr>
              <a:t>technician</a:t>
            </a:r>
            <a:r>
              <a:rPr lang="it-IT" sz="9600" dirty="0" smtClean="0">
                <a:latin typeface="Century Gothic" panose="020B0502020202020204" pitchFamily="34" charset="0"/>
              </a:rPr>
              <a:t> and </a:t>
            </a:r>
            <a:r>
              <a:rPr lang="it-IT" sz="9600" dirty="0" err="1" smtClean="0">
                <a:latin typeface="Century Gothic" panose="020B0502020202020204" pitchFamily="34" charset="0"/>
              </a:rPr>
              <a:t>even</a:t>
            </a:r>
            <a:r>
              <a:rPr lang="it-IT" sz="9600" dirty="0" smtClean="0">
                <a:latin typeface="Century Gothic" panose="020B0502020202020204" pitchFamily="34" charset="0"/>
              </a:rPr>
              <a:t> end-</a:t>
            </a:r>
            <a:r>
              <a:rPr lang="it-IT" sz="9600" dirty="0" err="1" smtClean="0">
                <a:latin typeface="Century Gothic" panose="020B0502020202020204" pitchFamily="34" charset="0"/>
              </a:rPr>
              <a:t>user</a:t>
            </a:r>
            <a:r>
              <a:rPr lang="it-IT" sz="9600" dirty="0" smtClean="0">
                <a:latin typeface="Century Gothic" panose="020B0502020202020204" pitchFamily="34" charset="0"/>
              </a:rPr>
              <a:t> </a:t>
            </a:r>
            <a:r>
              <a:rPr lang="it-IT" sz="9600" dirty="0" err="1" smtClean="0">
                <a:latin typeface="Century Gothic" panose="020B0502020202020204" pitchFamily="34" charset="0"/>
              </a:rPr>
              <a:t>will</a:t>
            </a:r>
            <a:r>
              <a:rPr lang="it-IT" sz="9600" dirty="0" smtClean="0">
                <a:latin typeface="Century Gothic" panose="020B0502020202020204" pitchFamily="34" charset="0"/>
              </a:rPr>
              <a:t> be </a:t>
            </a:r>
            <a:r>
              <a:rPr lang="it-IT" sz="9600" dirty="0" err="1" smtClean="0">
                <a:latin typeface="Century Gothic" panose="020B0502020202020204" pitchFamily="34" charset="0"/>
              </a:rPr>
              <a:t>able</a:t>
            </a:r>
            <a:r>
              <a:rPr lang="it-IT" sz="9600" dirty="0" smtClean="0">
                <a:latin typeface="Century Gothic" panose="020B0502020202020204" pitchFamily="34" charset="0"/>
              </a:rPr>
              <a:t> to </a:t>
            </a:r>
            <a:r>
              <a:rPr lang="it-IT" sz="9600" b="1" dirty="0" smtClean="0">
                <a:latin typeface="Century Gothic" panose="020B0502020202020204" pitchFamily="34" charset="0"/>
              </a:rPr>
              <a:t>create and </a:t>
            </a:r>
            <a:r>
              <a:rPr lang="it-IT" sz="9600" b="1" dirty="0" err="1" smtClean="0">
                <a:latin typeface="Century Gothic" panose="020B0502020202020204" pitchFamily="34" charset="0"/>
              </a:rPr>
              <a:t>add</a:t>
            </a:r>
            <a:r>
              <a:rPr lang="it-IT" sz="9600" b="1" dirty="0" smtClean="0">
                <a:latin typeface="Century Gothic" panose="020B0502020202020204" pitchFamily="34" charset="0"/>
              </a:rPr>
              <a:t> new </a:t>
            </a:r>
            <a:r>
              <a:rPr lang="it-IT" sz="9600" b="1" dirty="0" err="1" smtClean="0">
                <a:latin typeface="Century Gothic" panose="020B0502020202020204" pitchFamily="34" charset="0"/>
              </a:rPr>
              <a:t>devices</a:t>
            </a:r>
            <a:r>
              <a:rPr lang="it-IT" sz="9600" b="1" dirty="0" smtClean="0">
                <a:latin typeface="Century Gothic" panose="020B0502020202020204" pitchFamily="34" charset="0"/>
              </a:rPr>
              <a:t> to </a:t>
            </a:r>
            <a:r>
              <a:rPr lang="it-IT" sz="9600" b="1" dirty="0" err="1" smtClean="0">
                <a:latin typeface="Century Gothic" panose="020B0502020202020204" pitchFamily="34" charset="0"/>
              </a:rPr>
              <a:t>IoT</a:t>
            </a:r>
            <a:r>
              <a:rPr lang="it-IT" sz="9600" b="1" dirty="0" smtClean="0">
                <a:latin typeface="Century Gothic" panose="020B0502020202020204" pitchFamily="34" charset="0"/>
              </a:rPr>
              <a:t> </a:t>
            </a:r>
            <a:r>
              <a:rPr lang="it-IT" sz="9600" b="1" dirty="0" err="1" smtClean="0">
                <a:latin typeface="Century Gothic" panose="020B0502020202020204" pitchFamily="34" charset="0"/>
              </a:rPr>
              <a:t>applications</a:t>
            </a:r>
            <a:endParaRPr lang="it-IT" sz="9600" b="1" dirty="0" smtClean="0">
              <a:latin typeface="Century Gothic" panose="020B0502020202020204" pitchFamily="34" charset="0"/>
            </a:endParaRPr>
          </a:p>
          <a:p>
            <a:endParaRPr lang="it-IT" sz="9600" b="1" dirty="0" smtClean="0">
              <a:latin typeface="Century Gothic" panose="020B0502020202020204" pitchFamily="34" charset="0"/>
            </a:endParaRPr>
          </a:p>
          <a:p>
            <a:r>
              <a:rPr lang="it-IT" sz="9600" dirty="0" err="1" smtClean="0">
                <a:latin typeface="Century Gothic" panose="020B0502020202020204" pitchFamily="34" charset="0"/>
              </a:rPr>
              <a:t>Any</a:t>
            </a:r>
            <a:r>
              <a:rPr lang="it-IT" sz="9600" dirty="0" smtClean="0">
                <a:latin typeface="Century Gothic" panose="020B0502020202020204" pitchFamily="34" charset="0"/>
              </a:rPr>
              <a:t> </a:t>
            </a:r>
            <a:r>
              <a:rPr lang="it-IT" sz="9600" dirty="0" err="1" smtClean="0">
                <a:latin typeface="Century Gothic" panose="020B0502020202020204" pitchFamily="34" charset="0"/>
              </a:rPr>
              <a:t>developer</a:t>
            </a:r>
            <a:r>
              <a:rPr lang="it-IT" sz="9600" dirty="0" smtClean="0">
                <a:latin typeface="Century Gothic" panose="020B0502020202020204" pitchFamily="34" charset="0"/>
              </a:rPr>
              <a:t> can </a:t>
            </a:r>
            <a:r>
              <a:rPr lang="it-IT" sz="9600" dirty="0" err="1" smtClean="0">
                <a:latin typeface="Century Gothic" panose="020B0502020202020204" pitchFamily="34" charset="0"/>
              </a:rPr>
              <a:t>implement</a:t>
            </a:r>
            <a:r>
              <a:rPr lang="it-IT" sz="9600" dirty="0" smtClean="0">
                <a:latin typeface="Century Gothic" panose="020B0502020202020204" pitchFamily="34" charset="0"/>
              </a:rPr>
              <a:t> new </a:t>
            </a:r>
            <a:r>
              <a:rPr lang="it-IT" sz="9600" dirty="0" err="1" smtClean="0">
                <a:latin typeface="Century Gothic" panose="020B0502020202020204" pitchFamily="34" charset="0"/>
              </a:rPr>
              <a:t>IoT</a:t>
            </a:r>
            <a:r>
              <a:rPr lang="it-IT" sz="9600" dirty="0" smtClean="0">
                <a:latin typeface="Century Gothic" panose="020B0502020202020204" pitchFamily="34" charset="0"/>
              </a:rPr>
              <a:t> </a:t>
            </a:r>
            <a:r>
              <a:rPr lang="it-IT" sz="9600" dirty="0" err="1" smtClean="0">
                <a:latin typeface="Century Gothic" panose="020B0502020202020204" pitchFamily="34" charset="0"/>
              </a:rPr>
              <a:t>applications</a:t>
            </a:r>
            <a:r>
              <a:rPr lang="it-IT" sz="9600" dirty="0" smtClean="0">
                <a:latin typeface="Century Gothic" panose="020B0502020202020204" pitchFamily="34" charset="0"/>
              </a:rPr>
              <a:t> </a:t>
            </a:r>
            <a:r>
              <a:rPr lang="it-IT" sz="9600" b="1" dirty="0" err="1" smtClean="0">
                <a:latin typeface="Century Gothic" panose="020B0502020202020204" pitchFamily="34" charset="0"/>
              </a:rPr>
              <a:t>not</a:t>
            </a:r>
            <a:r>
              <a:rPr lang="it-IT" sz="9600" b="1" dirty="0" smtClean="0">
                <a:latin typeface="Century Gothic" panose="020B0502020202020204" pitchFamily="34" charset="0"/>
              </a:rPr>
              <a:t> </a:t>
            </a:r>
            <a:r>
              <a:rPr lang="it-IT" sz="9600" b="1" dirty="0" err="1" smtClean="0">
                <a:latin typeface="Century Gothic" panose="020B0502020202020204" pitchFamily="34" charset="0"/>
              </a:rPr>
              <a:t>requiring</a:t>
            </a:r>
            <a:r>
              <a:rPr lang="it-IT" sz="9600" b="1" dirty="0" smtClean="0">
                <a:latin typeface="Century Gothic" panose="020B0502020202020204" pitchFamily="34" charset="0"/>
              </a:rPr>
              <a:t> expertise on </a:t>
            </a:r>
            <a:r>
              <a:rPr lang="it-IT" sz="9600" b="1" dirty="0" err="1" smtClean="0">
                <a:latin typeface="Century Gothic" panose="020B0502020202020204" pitchFamily="34" charset="0"/>
              </a:rPr>
              <a:t>physical</a:t>
            </a:r>
            <a:r>
              <a:rPr lang="it-IT" sz="9600" b="1" dirty="0" smtClean="0">
                <a:latin typeface="Century Gothic" panose="020B0502020202020204" pitchFamily="34" charset="0"/>
              </a:rPr>
              <a:t> </a:t>
            </a:r>
            <a:r>
              <a:rPr lang="it-IT" sz="9600" b="1" dirty="0" err="1" smtClean="0">
                <a:latin typeface="Century Gothic" panose="020B0502020202020204" pitchFamily="34" charset="0"/>
              </a:rPr>
              <a:t>devices</a:t>
            </a:r>
            <a:endParaRPr lang="it-IT" sz="9600" b="1" dirty="0" smtClean="0">
              <a:latin typeface="Century Gothic" panose="020B0502020202020204" pitchFamily="34" charset="0"/>
            </a:endParaRPr>
          </a:p>
          <a:p>
            <a:pPr marL="0" marR="0" indent="0" algn="l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400" b="1" dirty="0" smtClean="0">
              <a:solidFill>
                <a:srgbClr val="F46C26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8D2CE-BD13-43AF-99AF-9878269A71E2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6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85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err="1" smtClean="0"/>
              <a:t>Around</a:t>
            </a:r>
            <a:r>
              <a:rPr lang="it-IT" altLang="it-IT" dirty="0" smtClean="0"/>
              <a:t> XPANGO,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we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have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built</a:t>
            </a:r>
            <a:r>
              <a:rPr lang="it-IT" altLang="it-IT" baseline="0" dirty="0" smtClean="0"/>
              <a:t> a full software </a:t>
            </a:r>
            <a:r>
              <a:rPr lang="it-IT" altLang="it-IT" baseline="0" dirty="0" err="1" smtClean="0"/>
              <a:t>platform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that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will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support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many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applications</a:t>
            </a:r>
            <a:r>
              <a:rPr lang="it-IT" altLang="it-IT" baseline="0" dirty="0" smtClean="0"/>
              <a:t>, </a:t>
            </a:r>
            <a:r>
              <a:rPr lang="it-IT" altLang="it-IT" baseline="0" dirty="0" err="1" smtClean="0"/>
              <a:t>devices</a:t>
            </a:r>
            <a:r>
              <a:rPr lang="it-IT" altLang="it-IT" baseline="0" dirty="0" smtClean="0"/>
              <a:t> and </a:t>
            </a:r>
            <a:r>
              <a:rPr lang="it-IT" altLang="it-IT" baseline="0" dirty="0" err="1" smtClean="0"/>
              <a:t>usage</a:t>
            </a:r>
            <a:r>
              <a:rPr lang="it-IT" altLang="it-IT" baseline="0" dirty="0" smtClean="0"/>
              <a:t>. </a:t>
            </a:r>
            <a:r>
              <a:rPr lang="it-IT" altLang="it-IT" baseline="0" dirty="0" err="1" smtClean="0"/>
              <a:t>Our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objective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is</a:t>
            </a:r>
            <a:r>
              <a:rPr lang="it-IT" altLang="it-IT" baseline="0" dirty="0" smtClean="0"/>
              <a:t> to </a:t>
            </a:r>
            <a:r>
              <a:rPr lang="it-IT" altLang="it-IT" baseline="0" dirty="0" err="1" smtClean="0"/>
              <a:t>enable</a:t>
            </a:r>
            <a:r>
              <a:rPr lang="it-IT" altLang="it-IT" baseline="0" dirty="0" smtClean="0"/>
              <a:t> </a:t>
            </a:r>
            <a:r>
              <a:rPr lang="it-IT" altLang="it-IT" sz="800" baseline="0" dirty="0" err="1" smtClean="0">
                <a:latin typeface="Century Gothic" panose="020B0502020202020204" pitchFamily="34" charset="0"/>
              </a:rPr>
              <a:t>a</a:t>
            </a:r>
            <a:r>
              <a:rPr lang="it-IT" sz="800" dirty="0" err="1" smtClean="0">
                <a:latin typeface="Century Gothic" panose="020B0502020202020204" pitchFamily="34" charset="0"/>
              </a:rPr>
              <a:t>ny</a:t>
            </a:r>
            <a:r>
              <a:rPr lang="it-IT" sz="800" dirty="0" smtClean="0">
                <a:latin typeface="Century Gothic" panose="020B0502020202020204" pitchFamily="34" charset="0"/>
              </a:rPr>
              <a:t> maker, </a:t>
            </a:r>
            <a:r>
              <a:rPr lang="it-IT" sz="800" dirty="0" err="1" smtClean="0">
                <a:latin typeface="Century Gothic" panose="020B0502020202020204" pitchFamily="34" charset="0"/>
              </a:rPr>
              <a:t>technician</a:t>
            </a:r>
            <a:r>
              <a:rPr lang="it-IT" sz="800" dirty="0" smtClean="0">
                <a:latin typeface="Century Gothic" panose="020B0502020202020204" pitchFamily="34" charset="0"/>
              </a:rPr>
              <a:t> and </a:t>
            </a:r>
            <a:r>
              <a:rPr lang="it-IT" sz="800" dirty="0" err="1" smtClean="0">
                <a:latin typeface="Century Gothic" panose="020B0502020202020204" pitchFamily="34" charset="0"/>
              </a:rPr>
              <a:t>even</a:t>
            </a:r>
            <a:r>
              <a:rPr lang="it-IT" sz="800" dirty="0" smtClean="0">
                <a:latin typeface="Century Gothic" panose="020B0502020202020204" pitchFamily="34" charset="0"/>
              </a:rPr>
              <a:t> end-</a:t>
            </a:r>
            <a:r>
              <a:rPr lang="it-IT" sz="800" dirty="0" err="1" smtClean="0">
                <a:latin typeface="Century Gothic" panose="020B0502020202020204" pitchFamily="34" charset="0"/>
              </a:rPr>
              <a:t>user</a:t>
            </a:r>
            <a:r>
              <a:rPr lang="it-IT" sz="800" dirty="0" smtClean="0">
                <a:latin typeface="Century Gothic" panose="020B0502020202020204" pitchFamily="34" charset="0"/>
              </a:rPr>
              <a:t> to </a:t>
            </a:r>
            <a:r>
              <a:rPr lang="it-IT" sz="800" b="1" dirty="0" err="1" smtClean="0">
                <a:latin typeface="Century Gothic" panose="020B0502020202020204" pitchFamily="34" charset="0"/>
              </a:rPr>
              <a:t>add</a:t>
            </a:r>
            <a:r>
              <a:rPr lang="it-IT" sz="800" b="1" dirty="0" smtClean="0">
                <a:latin typeface="Century Gothic" panose="020B0502020202020204" pitchFamily="34" charset="0"/>
              </a:rPr>
              <a:t> new </a:t>
            </a:r>
            <a:r>
              <a:rPr lang="it-IT" sz="800" b="1" dirty="0" err="1" smtClean="0">
                <a:latin typeface="Century Gothic" panose="020B0502020202020204" pitchFamily="34" charset="0"/>
              </a:rPr>
              <a:t>devices</a:t>
            </a:r>
            <a:r>
              <a:rPr lang="it-IT" sz="800" b="1" dirty="0" smtClean="0">
                <a:latin typeface="Century Gothic" panose="020B0502020202020204" pitchFamily="34" charset="0"/>
              </a:rPr>
              <a:t> to </a:t>
            </a:r>
            <a:r>
              <a:rPr lang="it-IT" sz="800" b="1" dirty="0" err="1" smtClean="0">
                <a:latin typeface="Century Gothic" panose="020B0502020202020204" pitchFamily="34" charset="0"/>
              </a:rPr>
              <a:t>IoT</a:t>
            </a:r>
            <a:r>
              <a:rPr lang="it-IT" sz="800" b="1" dirty="0" smtClean="0">
                <a:latin typeface="Century Gothic" panose="020B0502020202020204" pitchFamily="34" charset="0"/>
              </a:rPr>
              <a:t> </a:t>
            </a:r>
            <a:r>
              <a:rPr lang="it-IT" sz="800" b="1" dirty="0" err="1" smtClean="0">
                <a:latin typeface="Century Gothic" panose="020B0502020202020204" pitchFamily="34" charset="0"/>
              </a:rPr>
              <a:t>applications</a:t>
            </a:r>
            <a:r>
              <a:rPr lang="it-IT" sz="800" b="1" dirty="0" smtClean="0">
                <a:latin typeface="Century Gothic" panose="020B0502020202020204" pitchFamily="34" charset="0"/>
              </a:rPr>
              <a:t>, </a:t>
            </a:r>
            <a:r>
              <a:rPr lang="it-IT" sz="800" b="0" dirty="0" smtClean="0">
                <a:latin typeface="Century Gothic" panose="020B0502020202020204" pitchFamily="34" charset="0"/>
              </a:rPr>
              <a:t>and</a:t>
            </a:r>
            <a:r>
              <a:rPr lang="it-IT" sz="800" b="0" baseline="0" dirty="0" smtClean="0">
                <a:latin typeface="Century Gothic" panose="020B0502020202020204" pitchFamily="34" charset="0"/>
              </a:rPr>
              <a:t> </a:t>
            </a:r>
            <a:r>
              <a:rPr lang="it-IT" sz="800" b="0" baseline="0" dirty="0" err="1" smtClean="0">
                <a:latin typeface="Century Gothic" panose="020B0502020202020204" pitchFamily="34" charset="0"/>
              </a:rPr>
              <a:t>a</a:t>
            </a:r>
            <a:r>
              <a:rPr lang="it-IT" sz="800" dirty="0" err="1" smtClean="0">
                <a:latin typeface="Century Gothic" panose="020B0502020202020204" pitchFamily="34" charset="0"/>
              </a:rPr>
              <a:t>ny</a:t>
            </a:r>
            <a:r>
              <a:rPr lang="it-IT" sz="800" dirty="0" smtClean="0">
                <a:latin typeface="Century Gothic" panose="020B0502020202020204" pitchFamily="34" charset="0"/>
              </a:rPr>
              <a:t> </a:t>
            </a:r>
            <a:r>
              <a:rPr lang="it-IT" sz="800" dirty="0" err="1" smtClean="0">
                <a:latin typeface="Century Gothic" panose="020B0502020202020204" pitchFamily="34" charset="0"/>
              </a:rPr>
              <a:t>developer</a:t>
            </a:r>
            <a:r>
              <a:rPr lang="it-IT" sz="800" dirty="0" smtClean="0">
                <a:latin typeface="Century Gothic" panose="020B0502020202020204" pitchFamily="34" charset="0"/>
              </a:rPr>
              <a:t> to </a:t>
            </a:r>
            <a:r>
              <a:rPr lang="it-IT" sz="800" dirty="0" err="1" smtClean="0">
                <a:latin typeface="Century Gothic" panose="020B0502020202020204" pitchFamily="34" charset="0"/>
              </a:rPr>
              <a:t>implement</a:t>
            </a:r>
            <a:r>
              <a:rPr lang="it-IT" sz="800" dirty="0" smtClean="0">
                <a:latin typeface="Century Gothic" panose="020B0502020202020204" pitchFamily="34" charset="0"/>
              </a:rPr>
              <a:t> new </a:t>
            </a:r>
            <a:r>
              <a:rPr lang="it-IT" sz="800" dirty="0" err="1" smtClean="0">
                <a:latin typeface="Century Gothic" panose="020B0502020202020204" pitchFamily="34" charset="0"/>
              </a:rPr>
              <a:t>applications</a:t>
            </a:r>
            <a:r>
              <a:rPr lang="it-IT" sz="800" dirty="0" smtClean="0">
                <a:latin typeface="Century Gothic" panose="020B0502020202020204" pitchFamily="34" charset="0"/>
              </a:rPr>
              <a:t> </a:t>
            </a:r>
            <a:r>
              <a:rPr lang="it-IT" sz="800" b="1" dirty="0" err="1" smtClean="0">
                <a:latin typeface="Century Gothic" panose="020B0502020202020204" pitchFamily="34" charset="0"/>
              </a:rPr>
              <a:t>not</a:t>
            </a:r>
            <a:r>
              <a:rPr lang="it-IT" sz="800" b="1" dirty="0" smtClean="0">
                <a:latin typeface="Century Gothic" panose="020B0502020202020204" pitchFamily="34" charset="0"/>
              </a:rPr>
              <a:t> </a:t>
            </a:r>
            <a:r>
              <a:rPr lang="it-IT" sz="800" b="1" dirty="0" err="1" smtClean="0">
                <a:latin typeface="Century Gothic" panose="020B0502020202020204" pitchFamily="34" charset="0"/>
              </a:rPr>
              <a:t>needing</a:t>
            </a:r>
            <a:r>
              <a:rPr lang="it-IT" sz="800" b="1" dirty="0" smtClean="0">
                <a:latin typeface="Century Gothic" panose="020B0502020202020204" pitchFamily="34" charset="0"/>
              </a:rPr>
              <a:t> expertise on </a:t>
            </a:r>
            <a:r>
              <a:rPr lang="it-IT" sz="800" b="1" dirty="0" err="1" smtClean="0">
                <a:latin typeface="Century Gothic" panose="020B0502020202020204" pitchFamily="34" charset="0"/>
              </a:rPr>
              <a:t>physical</a:t>
            </a:r>
            <a:r>
              <a:rPr lang="it-IT" sz="800" b="1" dirty="0" smtClean="0">
                <a:latin typeface="Century Gothic" panose="020B0502020202020204" pitchFamily="34" charset="0"/>
              </a:rPr>
              <a:t> </a:t>
            </a:r>
            <a:r>
              <a:rPr lang="it-IT" sz="800" b="1" dirty="0" err="1" smtClean="0">
                <a:latin typeface="Century Gothic" panose="020B0502020202020204" pitchFamily="34" charset="0"/>
              </a:rPr>
              <a:t>devices</a:t>
            </a:r>
            <a:endParaRPr lang="it-IT" sz="800" b="1" dirty="0" smtClean="0">
              <a:latin typeface="Century Gothic" panose="020B0502020202020204" pitchFamily="34" charset="0"/>
            </a:endParaRPr>
          </a:p>
          <a:p>
            <a:endParaRPr lang="it-IT" altLang="it-IT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6985B-A3FD-4B94-84F1-D97B89C9C02A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7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2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‘Clouds of Things’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‘service clouds’ where different applications and users can access the ‘Thing’ for different uses, with a managed concurrent access to </a:t>
            </a:r>
          </a:p>
          <a:p>
            <a:pPr marL="171450" lvl="0" indent="-171450">
              <a:buFontTx/>
              <a:buChar char="-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Data trading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information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Things usage and customer behavior;</a:t>
            </a:r>
            <a:endParaRPr lang="it-IT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Transactional Value Added Services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‘Things’, such as pay machinery per use, partner- or sponsored-use</a:t>
            </a:r>
            <a:endParaRPr lang="it-IT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not least,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Services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Enterprises : why each Enterprise should build and run its own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Platform? We do it for them!</a:t>
            </a:r>
            <a:endParaRPr lang="it-IT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it-IT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t-IT" sz="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it-IT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it-IT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9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</a:t>
            </a:r>
            <a:r>
              <a:rPr lang="it-IT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made for a </a:t>
            </a:r>
            <a:r>
              <a:rPr lang="it-IT" sz="9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it-IT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9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9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9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</a:t>
            </a:r>
            <a:r>
              <a:rPr lang="it-IT" sz="9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communicating</a:t>
            </a:r>
            <a:r>
              <a:rPr lang="it-IT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! </a:t>
            </a:r>
            <a:endParaRPr lang="it-IT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6985B-A3FD-4B94-84F1-D97B89C9C02A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8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28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513"/>
              </a:spcBef>
              <a:buFontTx/>
              <a:buChar char="-"/>
            </a:pPr>
            <a:r>
              <a:rPr lang="it-IT" altLang="it-IT" baseline="0" dirty="0" smtClean="0"/>
              <a:t> The </a:t>
            </a:r>
            <a:r>
              <a:rPr lang="it-IT" altLang="it-IT" baseline="0" dirty="0" err="1" smtClean="0"/>
              <a:t>IoT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Store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is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where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developers</a:t>
            </a:r>
            <a:r>
              <a:rPr lang="it-IT" altLang="it-IT" baseline="0" dirty="0" smtClean="0"/>
              <a:t>, </a:t>
            </a:r>
            <a:r>
              <a:rPr lang="it-IT" altLang="it-IT" baseline="0" dirty="0" err="1" smtClean="0"/>
              <a:t>makers</a:t>
            </a:r>
            <a:r>
              <a:rPr lang="it-IT" altLang="it-IT" baseline="0" dirty="0" smtClean="0"/>
              <a:t> and end </a:t>
            </a:r>
            <a:r>
              <a:rPr lang="it-IT" altLang="it-IT" baseline="0" dirty="0" err="1" smtClean="0"/>
              <a:t>users</a:t>
            </a:r>
            <a:r>
              <a:rPr lang="it-IT" altLang="it-IT" baseline="0" dirty="0" smtClean="0"/>
              <a:t> </a:t>
            </a:r>
            <a:r>
              <a:rPr lang="it-IT" altLang="it-IT" baseline="0" dirty="0" err="1" smtClean="0"/>
              <a:t>will</a:t>
            </a:r>
            <a:r>
              <a:rPr lang="it-IT" altLang="it-IT" baseline="0" dirty="0" smtClean="0"/>
              <a:t> be </a:t>
            </a:r>
            <a:r>
              <a:rPr lang="it-IT" altLang="it-IT" baseline="0" dirty="0" err="1" smtClean="0"/>
              <a:t>able</a:t>
            </a:r>
            <a:r>
              <a:rPr lang="it-IT" altLang="it-IT" baseline="0" dirty="0" smtClean="0"/>
              <a:t> to </a:t>
            </a:r>
            <a:r>
              <a:rPr lang="it-IT" altLang="it-IT" b="1" dirty="0" err="1" smtClean="0">
                <a:solidFill>
                  <a:schemeClr val="bg1"/>
                </a:solidFill>
              </a:rPr>
              <a:t>build</a:t>
            </a:r>
            <a:r>
              <a:rPr lang="it-IT" altLang="it-IT" b="1" dirty="0" smtClean="0">
                <a:solidFill>
                  <a:schemeClr val="bg1"/>
                </a:solidFill>
              </a:rPr>
              <a:t>, share,</a:t>
            </a:r>
            <a:r>
              <a:rPr lang="it-IT" altLang="it-IT" b="1" baseline="0" dirty="0" smtClean="0">
                <a:solidFill>
                  <a:schemeClr val="bg1"/>
                </a:solidFill>
              </a:rPr>
              <a:t> </a:t>
            </a:r>
            <a:r>
              <a:rPr lang="it-IT" altLang="it-IT" b="1" dirty="0" smtClean="0">
                <a:solidFill>
                  <a:schemeClr val="bg1"/>
                </a:solidFill>
              </a:rPr>
              <a:t>sell and </a:t>
            </a:r>
            <a:r>
              <a:rPr lang="it-IT" altLang="it-IT" b="1" dirty="0" err="1" smtClean="0">
                <a:solidFill>
                  <a:schemeClr val="bg1"/>
                </a:solidFill>
              </a:rPr>
              <a:t>buy</a:t>
            </a:r>
            <a:r>
              <a:rPr lang="it-IT" altLang="it-IT" b="1" dirty="0" smtClean="0">
                <a:solidFill>
                  <a:schemeClr val="bg1"/>
                </a:solidFill>
              </a:rPr>
              <a:t> Software </a:t>
            </a:r>
            <a:r>
              <a:rPr lang="it-IT" altLang="it-IT" b="1" dirty="0" err="1" smtClean="0">
                <a:solidFill>
                  <a:schemeClr val="bg1"/>
                </a:solidFill>
              </a:rPr>
              <a:t>Things</a:t>
            </a:r>
            <a:r>
              <a:rPr lang="it-IT" altLang="it-IT" b="1" dirty="0" smtClean="0">
                <a:solidFill>
                  <a:schemeClr val="bg1"/>
                </a:solidFill>
              </a:rPr>
              <a:t> and Applications</a:t>
            </a:r>
            <a:r>
              <a:rPr lang="it-IT" altLang="it-IT" b="0" baseline="0" dirty="0" smtClean="0">
                <a:solidFill>
                  <a:schemeClr val="bg1"/>
                </a:solidFill>
              </a:rPr>
              <a:t> </a:t>
            </a:r>
            <a:r>
              <a:rPr lang="it-IT" altLang="it-IT" dirty="0" smtClean="0">
                <a:solidFill>
                  <a:schemeClr val="bg1"/>
                </a:solidFill>
              </a:rPr>
              <a:t>to be </a:t>
            </a:r>
            <a:r>
              <a:rPr lang="it-IT" altLang="it-IT" dirty="0" err="1" smtClean="0">
                <a:solidFill>
                  <a:schemeClr val="bg1"/>
                </a:solidFill>
              </a:rPr>
              <a:t>used</a:t>
            </a:r>
            <a:r>
              <a:rPr lang="it-IT" altLang="it-IT" baseline="0" dirty="0" smtClean="0">
                <a:solidFill>
                  <a:schemeClr val="bg1"/>
                </a:solidFill>
              </a:rPr>
              <a:t> </a:t>
            </a:r>
            <a:r>
              <a:rPr lang="it-IT" altLang="it-IT" dirty="0" err="1" smtClean="0">
                <a:solidFill>
                  <a:schemeClr val="bg1"/>
                </a:solidFill>
              </a:rPr>
              <a:t>within</a:t>
            </a:r>
            <a:r>
              <a:rPr lang="it-IT" altLang="it-IT" dirty="0" smtClean="0">
                <a:solidFill>
                  <a:schemeClr val="bg1"/>
                </a:solidFill>
              </a:rPr>
              <a:t> </a:t>
            </a:r>
            <a:r>
              <a:rPr lang="it-IT" altLang="it-IT" dirty="0" err="1" smtClean="0">
                <a:solidFill>
                  <a:schemeClr val="bg1"/>
                </a:solidFill>
              </a:rPr>
              <a:t>Alleantia</a:t>
            </a:r>
            <a:r>
              <a:rPr lang="it-IT" altLang="it-IT" dirty="0" smtClean="0">
                <a:solidFill>
                  <a:schemeClr val="bg1"/>
                </a:solidFill>
              </a:rPr>
              <a:t> </a:t>
            </a:r>
            <a:r>
              <a:rPr lang="it-IT" altLang="it-IT" dirty="0" err="1" smtClean="0">
                <a:solidFill>
                  <a:schemeClr val="bg1"/>
                </a:solidFill>
              </a:rPr>
              <a:t>IoT</a:t>
            </a:r>
            <a:r>
              <a:rPr lang="it-IT" altLang="it-IT" dirty="0" smtClean="0">
                <a:solidFill>
                  <a:schemeClr val="bg1"/>
                </a:solidFill>
              </a:rPr>
              <a:t> Platform.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Leveraging community and crowdsourcing– for Community and for Enterprises -, brings a huge advantage in terms of scalability and expandability. </a:t>
            </a:r>
            <a:endParaRPr lang="it-IT" altLang="it-IT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513"/>
              </a:spcBef>
              <a:buFontTx/>
              <a:buChar char="-"/>
            </a:pPr>
            <a:endParaRPr lang="it-IT" altLang="it-IT" dirty="0" smtClean="0">
              <a:solidFill>
                <a:schemeClr val="bg1"/>
              </a:solidFill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6985B-A3FD-4B94-84F1-D97B89C9C02A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9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29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85760" indent="0" algn="ctr">
              <a:buNone/>
              <a:defRPr/>
            </a:lvl2pPr>
            <a:lvl3pPr marL="371521" indent="0" algn="ctr">
              <a:buNone/>
              <a:defRPr/>
            </a:lvl3pPr>
            <a:lvl4pPr marL="557281" indent="0" algn="ctr">
              <a:buNone/>
              <a:defRPr/>
            </a:lvl4pPr>
            <a:lvl5pPr marL="743041" indent="0" algn="ctr">
              <a:buNone/>
              <a:defRPr/>
            </a:lvl5pPr>
            <a:lvl6pPr marL="928802" indent="0" algn="ctr">
              <a:buNone/>
              <a:defRPr/>
            </a:lvl6pPr>
            <a:lvl7pPr marL="1114562" indent="0" algn="ctr">
              <a:buNone/>
              <a:defRPr/>
            </a:lvl7pPr>
            <a:lvl8pPr marL="1300323" indent="0" algn="ctr">
              <a:buNone/>
              <a:defRPr/>
            </a:lvl8pPr>
            <a:lvl9pPr marL="14860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8" y="4406901"/>
            <a:ext cx="10363200" cy="1362075"/>
          </a:xfrm>
        </p:spPr>
        <p:txBody>
          <a:bodyPr anchor="t"/>
          <a:lstStyle>
            <a:lvl1pPr algn="l">
              <a:defRPr sz="1625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8" y="2906712"/>
            <a:ext cx="10363200" cy="1500188"/>
          </a:xfrm>
        </p:spPr>
        <p:txBody>
          <a:bodyPr anchor="b"/>
          <a:lstStyle>
            <a:lvl1pPr marL="0" indent="0">
              <a:buNone/>
              <a:defRPr sz="813"/>
            </a:lvl1pPr>
            <a:lvl2pPr marL="185760" indent="0">
              <a:buNone/>
              <a:defRPr sz="731"/>
            </a:lvl2pPr>
            <a:lvl3pPr marL="371521" indent="0">
              <a:buNone/>
              <a:defRPr sz="650"/>
            </a:lvl3pPr>
            <a:lvl4pPr marL="557281" indent="0">
              <a:buNone/>
              <a:defRPr sz="569"/>
            </a:lvl4pPr>
            <a:lvl5pPr marL="743041" indent="0">
              <a:buNone/>
              <a:defRPr sz="569"/>
            </a:lvl5pPr>
            <a:lvl6pPr marL="928802" indent="0">
              <a:buNone/>
              <a:defRPr sz="569"/>
            </a:lvl6pPr>
            <a:lvl7pPr marL="1114562" indent="0">
              <a:buNone/>
              <a:defRPr sz="569"/>
            </a:lvl7pPr>
            <a:lvl8pPr marL="1300323" indent="0">
              <a:buNone/>
              <a:defRPr sz="569"/>
            </a:lvl8pPr>
            <a:lvl9pPr marL="1486083" indent="0">
              <a:buNone/>
              <a:defRPr sz="5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951" y="3530600"/>
            <a:ext cx="5187950" cy="793750"/>
          </a:xfrm>
        </p:spPr>
        <p:txBody>
          <a:bodyPr/>
          <a:lstStyle>
            <a:lvl1pPr>
              <a:defRPr sz="1138"/>
            </a:lvl1pPr>
            <a:lvl2pPr>
              <a:defRPr sz="975"/>
            </a:lvl2pPr>
            <a:lvl3pPr>
              <a:defRPr sz="813"/>
            </a:lvl3pPr>
            <a:lvl4pPr>
              <a:defRPr sz="731"/>
            </a:lvl4pPr>
            <a:lvl5pPr>
              <a:defRPr sz="731"/>
            </a:lvl5pPr>
            <a:lvl6pPr>
              <a:defRPr sz="731"/>
            </a:lvl6pPr>
            <a:lvl7pPr>
              <a:defRPr sz="731"/>
            </a:lvl7pPr>
            <a:lvl8pPr>
              <a:defRPr sz="731"/>
            </a:lvl8pPr>
            <a:lvl9pPr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3530600"/>
            <a:ext cx="5187950" cy="793750"/>
          </a:xfrm>
        </p:spPr>
        <p:txBody>
          <a:bodyPr/>
          <a:lstStyle>
            <a:lvl1pPr>
              <a:defRPr sz="1138"/>
            </a:lvl1pPr>
            <a:lvl2pPr>
              <a:defRPr sz="975"/>
            </a:lvl2pPr>
            <a:lvl3pPr>
              <a:defRPr sz="813"/>
            </a:lvl3pPr>
            <a:lvl4pPr>
              <a:defRPr sz="731"/>
            </a:lvl4pPr>
            <a:lvl5pPr>
              <a:defRPr sz="731"/>
            </a:lvl5pPr>
            <a:lvl6pPr>
              <a:defRPr sz="731"/>
            </a:lvl6pPr>
            <a:lvl7pPr>
              <a:defRPr sz="731"/>
            </a:lvl7pPr>
            <a:lvl8pPr>
              <a:defRPr sz="731"/>
            </a:lvl8pPr>
            <a:lvl9pPr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975" b="1"/>
            </a:lvl1pPr>
            <a:lvl2pPr marL="185760" indent="0">
              <a:buNone/>
              <a:defRPr sz="813" b="1"/>
            </a:lvl2pPr>
            <a:lvl3pPr marL="371521" indent="0">
              <a:buNone/>
              <a:defRPr sz="731" b="1"/>
            </a:lvl3pPr>
            <a:lvl4pPr marL="557281" indent="0">
              <a:buNone/>
              <a:defRPr sz="650" b="1"/>
            </a:lvl4pPr>
            <a:lvl5pPr marL="743041" indent="0">
              <a:buNone/>
              <a:defRPr sz="650" b="1"/>
            </a:lvl5pPr>
            <a:lvl6pPr marL="928802" indent="0">
              <a:buNone/>
              <a:defRPr sz="650" b="1"/>
            </a:lvl6pPr>
            <a:lvl7pPr marL="1114562" indent="0">
              <a:buNone/>
              <a:defRPr sz="650" b="1"/>
            </a:lvl7pPr>
            <a:lvl8pPr marL="1300323" indent="0">
              <a:buNone/>
              <a:defRPr sz="650" b="1"/>
            </a:lvl8pPr>
            <a:lvl9pPr marL="1486083" indent="0">
              <a:buNone/>
              <a:defRPr sz="6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975"/>
            </a:lvl1pPr>
            <a:lvl2pPr>
              <a:defRPr sz="813"/>
            </a:lvl2pPr>
            <a:lvl3pPr>
              <a:defRPr sz="731"/>
            </a:lvl3pPr>
            <a:lvl4pPr>
              <a:defRPr sz="650"/>
            </a:lvl4pPr>
            <a:lvl5pPr>
              <a:defRPr sz="650"/>
            </a:lvl5pPr>
            <a:lvl6pPr>
              <a:defRPr sz="650"/>
            </a:lvl6pPr>
            <a:lvl7pPr>
              <a:defRPr sz="650"/>
            </a:lvl7pPr>
            <a:lvl8pPr>
              <a:defRPr sz="650"/>
            </a:lvl8pPr>
            <a:lvl9pPr>
              <a:defRPr sz="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2" y="1535112"/>
            <a:ext cx="5388768" cy="639763"/>
          </a:xfrm>
        </p:spPr>
        <p:txBody>
          <a:bodyPr anchor="b"/>
          <a:lstStyle>
            <a:lvl1pPr marL="0" indent="0">
              <a:buNone/>
              <a:defRPr sz="975" b="1"/>
            </a:lvl1pPr>
            <a:lvl2pPr marL="185760" indent="0">
              <a:buNone/>
              <a:defRPr sz="813" b="1"/>
            </a:lvl2pPr>
            <a:lvl3pPr marL="371521" indent="0">
              <a:buNone/>
              <a:defRPr sz="731" b="1"/>
            </a:lvl3pPr>
            <a:lvl4pPr marL="557281" indent="0">
              <a:buNone/>
              <a:defRPr sz="650" b="1"/>
            </a:lvl4pPr>
            <a:lvl5pPr marL="743041" indent="0">
              <a:buNone/>
              <a:defRPr sz="650" b="1"/>
            </a:lvl5pPr>
            <a:lvl6pPr marL="928802" indent="0">
              <a:buNone/>
              <a:defRPr sz="650" b="1"/>
            </a:lvl6pPr>
            <a:lvl7pPr marL="1114562" indent="0">
              <a:buNone/>
              <a:defRPr sz="650" b="1"/>
            </a:lvl7pPr>
            <a:lvl8pPr marL="1300323" indent="0">
              <a:buNone/>
              <a:defRPr sz="650" b="1"/>
            </a:lvl8pPr>
            <a:lvl9pPr marL="1486083" indent="0">
              <a:buNone/>
              <a:defRPr sz="6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2" y="2174875"/>
            <a:ext cx="5388768" cy="3951288"/>
          </a:xfrm>
        </p:spPr>
        <p:txBody>
          <a:bodyPr/>
          <a:lstStyle>
            <a:lvl1pPr>
              <a:defRPr sz="975"/>
            </a:lvl1pPr>
            <a:lvl2pPr>
              <a:defRPr sz="813"/>
            </a:lvl2pPr>
            <a:lvl3pPr>
              <a:defRPr sz="731"/>
            </a:lvl3pPr>
            <a:lvl4pPr>
              <a:defRPr sz="650"/>
            </a:lvl4pPr>
            <a:lvl5pPr>
              <a:defRPr sz="650"/>
            </a:lvl5pPr>
            <a:lvl6pPr>
              <a:defRPr sz="650"/>
            </a:lvl6pPr>
            <a:lvl7pPr>
              <a:defRPr sz="650"/>
            </a:lvl7pPr>
            <a:lvl8pPr>
              <a:defRPr sz="650"/>
            </a:lvl8pPr>
            <a:lvl9pPr>
              <a:defRPr sz="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1149350"/>
            <a:ext cx="10452100" cy="231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80" charset="0"/>
              </a:rPr>
              <a:t>Fare clic per modificare stile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3530600"/>
            <a:ext cx="104521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80" charset="0"/>
              </a:rPr>
              <a:t>Fare clic per modificare gli stili del testo dello schema</a:t>
            </a:r>
          </a:p>
          <a:p>
            <a:pPr lvl="1"/>
            <a:r>
              <a:rPr lang="en-US" smtClean="0">
                <a:sym typeface="Gill Sans" pitchFamily="80" charset="0"/>
              </a:rPr>
              <a:t>Secondo livello</a:t>
            </a:r>
          </a:p>
          <a:p>
            <a:pPr lvl="2"/>
            <a:r>
              <a:rPr lang="en-US" smtClean="0">
                <a:sym typeface="Gill Sans" pitchFamily="80" charset="0"/>
              </a:rPr>
              <a:t>Terzo livello</a:t>
            </a:r>
          </a:p>
          <a:p>
            <a:pPr lvl="3"/>
            <a:r>
              <a:rPr lang="en-US" smtClean="0">
                <a:sym typeface="Gill Sans" pitchFamily="80" charset="0"/>
              </a:rPr>
              <a:t>Quarto livello</a:t>
            </a:r>
          </a:p>
          <a:p>
            <a:pPr lvl="4"/>
            <a:r>
              <a:rPr lang="en-US" smtClean="0">
                <a:sym typeface="Gill Sans" pitchFamily="80" charset="0"/>
              </a:rPr>
              <a:t>Quinto livello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1" r:id="rId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entury Gothic" panose="020B0502020202020204" pitchFamily="34" charset="0"/>
          <a:ea typeface="+mj-ea"/>
          <a:cs typeface="+mj-cs"/>
          <a:sym typeface="Gill Sans" pitchFamily="8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8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8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8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80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emf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jpe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3.png"/><Relationship Id="rId18" Type="http://schemas.openxmlformats.org/officeDocument/2006/relationships/image" Target="../media/image46.png"/><Relationship Id="rId3" Type="http://schemas.openxmlformats.org/officeDocument/2006/relationships/image" Target="../media/image33.jpeg"/><Relationship Id="rId21" Type="http://schemas.openxmlformats.org/officeDocument/2006/relationships/image" Target="../media/image22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5.jpeg"/><Relationship Id="rId25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24" Type="http://schemas.openxmlformats.org/officeDocument/2006/relationships/image" Target="../media/image51.jpeg"/><Relationship Id="rId5" Type="http://schemas.openxmlformats.org/officeDocument/2006/relationships/image" Target="../media/image35.png"/><Relationship Id="rId15" Type="http://schemas.microsoft.com/office/2007/relationships/hdphoto" Target="../media/hdphoto1.wdp"/><Relationship Id="rId23" Type="http://schemas.openxmlformats.org/officeDocument/2006/relationships/image" Target="../media/image50.jpeg"/><Relationship Id="rId10" Type="http://schemas.openxmlformats.org/officeDocument/2006/relationships/image" Target="../media/image40.jpeg"/><Relationship Id="rId19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>
          <a:xfrm>
            <a:off x="869951" y="4005064"/>
            <a:ext cx="10452100" cy="936104"/>
          </a:xfr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15478" tIns="15478" rIns="15478" bIns="15478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it-IT" sz="4000" kern="1200" dirty="0" smtClean="0">
                <a:solidFill>
                  <a:srgbClr val="C00000"/>
                </a:solidFill>
                <a:latin typeface="Century Gothic" pitchFamily="64" charset="0"/>
                <a:ea typeface="ヒラギノ角ゴ ProN W3" pitchFamily="80" charset="-128"/>
                <a:cs typeface="+mn-cs"/>
                <a:sym typeface="Century Gothic" pitchFamily="80" charset="0"/>
              </a:rPr>
              <a:t>The Enterprise Internet of Things Company</a:t>
            </a:r>
            <a:endParaRPr lang="en-US" altLang="it-IT" sz="4000" kern="1200" dirty="0">
              <a:solidFill>
                <a:srgbClr val="C00000"/>
              </a:solidFill>
              <a:latin typeface="Century Gothic" pitchFamily="64" charset="0"/>
              <a:ea typeface="ヒラギノ角ゴ ProN W3" pitchFamily="80" charset="-128"/>
              <a:cs typeface="+mn-cs"/>
              <a:sym typeface="Century Gothic" pitchFamily="8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2137" y="5949280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Century Gothic" pitchFamily="34" charset="0"/>
              </a:rPr>
              <a:t>April, </a:t>
            </a:r>
            <a:r>
              <a:rPr lang="en-US" sz="2400" b="1" dirty="0">
                <a:latin typeface="Century Gothic" pitchFamily="34" charset="0"/>
              </a:rPr>
              <a:t>2014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1484784"/>
            <a:ext cx="4602816" cy="214069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/>
          <p:cNvSpPr txBox="1">
            <a:spLocks/>
          </p:cNvSpPr>
          <p:nvPr/>
        </p:nvSpPr>
        <p:spPr bwMode="auto">
          <a:xfrm>
            <a:off x="2517822" y="1088800"/>
            <a:ext cx="7777656" cy="501214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 lIns="15478" tIns="15478" rIns="15478" bIns="15478"/>
          <a:lstStyle>
            <a:defPPr>
              <a:defRPr lang="en-US"/>
            </a:defPPr>
            <a:lvl1pPr>
              <a:defRPr sz="3200" b="1">
                <a:solidFill>
                  <a:srgbClr val="F46C26"/>
                </a:solidFill>
                <a:latin typeface="Century Gothic" pitchFamily="64" charset="0"/>
              </a:defRPr>
            </a:lvl1pPr>
          </a:lstStyle>
          <a:p>
            <a:r>
              <a:rPr lang="en-US" altLang="it-IT" dirty="0" smtClean="0">
                <a:solidFill>
                  <a:srgbClr val="C00000"/>
                </a:solidFill>
                <a:sym typeface="Century Gothic" charset="0"/>
              </a:rPr>
              <a:t>Our Distinctive Advantage:</a:t>
            </a:r>
            <a:r>
              <a:rPr lang="en-US" altLang="it-IT" dirty="0">
                <a:solidFill>
                  <a:srgbClr val="C00000"/>
                </a:solidFill>
                <a:sym typeface="Century Gothic" charset="0"/>
              </a:rPr>
              <a:t/>
            </a:r>
            <a:br>
              <a:rPr lang="en-US" altLang="it-IT" dirty="0">
                <a:solidFill>
                  <a:srgbClr val="C00000"/>
                </a:solidFill>
                <a:sym typeface="Century Gothic" charset="0"/>
              </a:rPr>
            </a:br>
            <a:r>
              <a:rPr lang="en-US" altLang="it-IT" dirty="0" smtClean="0">
                <a:solidFill>
                  <a:srgbClr val="C00000"/>
                </a:solidFill>
                <a:sym typeface="Century Gothic" charset="0"/>
              </a:rPr>
              <a:t>Integrating Things + OTS Products</a:t>
            </a:r>
            <a:endParaRPr lang="en-US" altLang="it-IT" dirty="0">
              <a:solidFill>
                <a:srgbClr val="C00000"/>
              </a:solidFill>
              <a:sym typeface="Century Gothic" charset="0"/>
            </a:endParaRPr>
          </a:p>
        </p:txBody>
      </p:sp>
      <p:pic>
        <p:nvPicPr>
          <p:cNvPr id="15" name="Immagine 2" descr="contat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52" y="4379099"/>
            <a:ext cx="442566" cy="413213"/>
          </a:xfrm>
          <a:prstGeom prst="rect">
            <a:avLst/>
          </a:prstGeom>
        </p:spPr>
      </p:pic>
      <p:pic>
        <p:nvPicPr>
          <p:cNvPr id="16" name="Picture 12" descr="http://www.bonfiglioli.it/media/products/S2U_web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8252" y="3484304"/>
            <a:ext cx="974250" cy="535063"/>
          </a:xfrm>
          <a:prstGeom prst="rect">
            <a:avLst/>
          </a:prstGeom>
          <a:noFill/>
        </p:spPr>
      </p:pic>
      <p:pic>
        <p:nvPicPr>
          <p:cNvPr id="17" name="Picture 14" descr="http://img.directindustry.it/images_di/photo-m/analizzatori-di-reti-elettriche-66758-469994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6132" y="4880172"/>
            <a:ext cx="642405" cy="484673"/>
          </a:xfrm>
          <a:prstGeom prst="rect">
            <a:avLst/>
          </a:prstGeom>
          <a:noFill/>
        </p:spPr>
      </p:pic>
      <p:pic>
        <p:nvPicPr>
          <p:cNvPr id="18" name="Picture 2" descr="http://www.adriaimpianti.net/public/imgservizi/plc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92" y="3492941"/>
            <a:ext cx="834865" cy="5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1.blomedia.pl/autokult.pl/images/2011/02/sonda-lambda1pkt_0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512" y="5528535"/>
            <a:ext cx="665903" cy="435264"/>
          </a:xfrm>
          <a:prstGeom prst="rect">
            <a:avLst/>
          </a:prstGeom>
          <a:noFill/>
        </p:spPr>
      </p:pic>
      <p:pic>
        <p:nvPicPr>
          <p:cNvPr id="21" name="Picture 20" descr="C:\Users\Utente\Dropbox\Alleantia\Business Development\IA &amp; OEM\FPZ Proposal\doc\press dif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360" y="5387735"/>
            <a:ext cx="419891" cy="359238"/>
          </a:xfrm>
          <a:prstGeom prst="rect">
            <a:avLst/>
          </a:prstGeom>
          <a:noFill/>
        </p:spPr>
      </p:pic>
      <p:pic>
        <p:nvPicPr>
          <p:cNvPr id="22" name="Picture 4" descr="C:\Users\Utente\Dropbox\Alleantia\Business Development\IA &amp; OEM\FPZ Proposal\doc\TC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1424" y="5729126"/>
            <a:ext cx="426828" cy="435738"/>
          </a:xfrm>
          <a:prstGeom prst="rect">
            <a:avLst/>
          </a:prstGeom>
          <a:noFill/>
        </p:spPr>
      </p:pic>
      <p:sp>
        <p:nvSpPr>
          <p:cNvPr id="24" name="CasellaDiTesto 13"/>
          <p:cNvSpPr txBox="1"/>
          <p:nvPr/>
        </p:nvSpPr>
        <p:spPr>
          <a:xfrm>
            <a:off x="335360" y="418811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THINGS</a:t>
            </a:r>
            <a:endParaRPr lang="en-US" sz="36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711624" y="4037682"/>
            <a:ext cx="1172773" cy="1034371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COM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050816" y="3846529"/>
            <a:ext cx="1708039" cy="1416677"/>
          </a:xfrm>
          <a:prstGeom prst="roundRect">
            <a:avLst/>
          </a:prstGeom>
          <a:solidFill>
            <a:srgbClr val="CCECFF">
              <a:alpha val="61961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75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Local </a:t>
            </a:r>
            <a:r>
              <a:rPr lang="it-IT" sz="2275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Gateway</a:t>
            </a:r>
            <a:endParaRPr lang="it-IT" sz="2275" dirty="0">
              <a:solidFill>
                <a:schemeClr val="tx1"/>
              </a:solidFill>
              <a:latin typeface="Century Gothic" panose="020B0502020202020204" pitchFamily="34" charset="0"/>
              <a:ea typeface="+mn-ea"/>
              <a:sym typeface="Century Gothic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311368" y="3934328"/>
            <a:ext cx="1431598" cy="1241079"/>
          </a:xfrm>
          <a:prstGeom prst="roundRect">
            <a:avLst/>
          </a:prstGeom>
          <a:solidFill>
            <a:srgbClr val="FFFF00">
              <a:alpha val="6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75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Cloud</a:t>
            </a:r>
            <a:r>
              <a:rPr lang="it-IT" sz="2275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 Data &amp; </a:t>
            </a:r>
            <a:r>
              <a:rPr lang="it-IT" sz="2275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Apps</a:t>
            </a:r>
            <a:endParaRPr lang="it-IT" sz="2275" dirty="0">
              <a:solidFill>
                <a:schemeClr val="tx1"/>
              </a:solidFill>
              <a:latin typeface="Century Gothic" panose="020B0502020202020204" pitchFamily="34" charset="0"/>
              <a:ea typeface="+mn-ea"/>
              <a:sym typeface="Century Gothic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925275" y="4057489"/>
            <a:ext cx="1219673" cy="994757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UPST.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API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10295478" y="4038292"/>
            <a:ext cx="1705177" cy="974884"/>
          </a:xfrm>
          <a:prstGeom prst="roundRect">
            <a:avLst/>
          </a:prstGeom>
          <a:solidFill>
            <a:srgbClr val="CCFF66">
              <a:alpha val="62000"/>
            </a:srgb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27000"/>
          </a:sp3d>
        </p:spPr>
        <p:txBody>
          <a:bodyPr lIns="38100" tIns="38100" rIns="38100" bIns="38100"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Enterprise </a:t>
            </a:r>
            <a:r>
              <a:rPr lang="it-IT" sz="2400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Apps</a:t>
            </a:r>
            <a:endParaRPr lang="it-IT" sz="2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909386" y="4057489"/>
            <a:ext cx="1219673" cy="994757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DWST.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API</a:t>
            </a:r>
          </a:p>
        </p:txBody>
      </p:sp>
      <p:sp>
        <p:nvSpPr>
          <p:cNvPr id="40" name="Left-Right Arrow 39"/>
          <p:cNvSpPr/>
          <p:nvPr/>
        </p:nvSpPr>
        <p:spPr bwMode="auto">
          <a:xfrm>
            <a:off x="6023992" y="2204864"/>
            <a:ext cx="4157986" cy="1359136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Competitors’ </a:t>
            </a:r>
            <a:r>
              <a:rPr lang="it-IT" sz="20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Footprint</a:t>
            </a:r>
            <a:endParaRPr lang="it-IT" sz="2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42" name="Left-Right Arrow 41"/>
          <p:cNvSpPr/>
          <p:nvPr/>
        </p:nvSpPr>
        <p:spPr bwMode="auto">
          <a:xfrm>
            <a:off x="3317676" y="5301208"/>
            <a:ext cx="7386836" cy="1359136"/>
          </a:xfrm>
          <a:prstGeom prst="leftRightArrow">
            <a:avLst/>
          </a:prstGeom>
          <a:solidFill>
            <a:schemeClr val="accent1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pPr algn="l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				     </a:t>
            </a:r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Alleantia</a:t>
            </a:r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Footprint</a:t>
            </a:r>
            <a:endParaRPr lang="it-IT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999" y="5733256"/>
            <a:ext cx="3121105" cy="44646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 bwMode="auto">
          <a:xfrm>
            <a:off x="3647728" y="2380376"/>
            <a:ext cx="2304256" cy="10081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Partners</a:t>
            </a:r>
            <a:r>
              <a:rPr lang="it-IT" sz="2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’ Solutions &amp; ad hoc </a:t>
            </a:r>
            <a:r>
              <a:rPr lang="it-IT" sz="20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integration</a:t>
            </a:r>
            <a:endParaRPr lang="it-IT" sz="2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44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/>
          </p:cNvSpPr>
          <p:nvPr/>
        </p:nvSpPr>
        <p:spPr bwMode="auto">
          <a:xfrm>
            <a:off x="1986508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What we sell to whom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59984" y="3501008"/>
            <a:ext cx="2656496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Platform licenses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2184" y="2132856"/>
            <a:ext cx="453650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b="1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Applications &amp; Appliances</a:t>
            </a:r>
            <a:endParaRPr lang="it-IT" sz="2400" b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6021" y="1875596"/>
            <a:ext cx="5601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and </a:t>
            </a:r>
            <a:r>
              <a:rPr lang="en-US" sz="2400" b="1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O&amp;M Contractors</a:t>
            </a:r>
            <a:endParaRPr lang="it-IT" sz="2400" b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Integrators</a:t>
            </a:r>
            <a:endParaRPr lang="it-IT" sz="2400" b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Manufacturers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Enterprises </a:t>
            </a: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Mgmt., Ops, </a:t>
            </a: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ICT)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Telco &amp; Cloud Providers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6600056" y="2204945"/>
            <a:ext cx="797584" cy="936105"/>
          </a:xfrm>
          <a:prstGeom prst="rightArrow">
            <a:avLst/>
          </a:prstGeom>
          <a:solidFill>
            <a:srgbClr val="F46C26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2000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55550" y="6012642"/>
            <a:ext cx="7944906" cy="65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800" i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Direct, indirect and Online sales channels</a:t>
            </a:r>
            <a:endParaRPr lang="it-IT" sz="2800" i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600056" y="3501048"/>
            <a:ext cx="797584" cy="936105"/>
          </a:xfrm>
          <a:prstGeom prst="rightArrow">
            <a:avLst/>
          </a:prstGeom>
          <a:solidFill>
            <a:srgbClr val="F46C26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2000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2184" y="2600886"/>
            <a:ext cx="2379177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Cloud Services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52184" y="4005008"/>
            <a:ext cx="2379177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Cloud Services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600056" y="4797151"/>
            <a:ext cx="797584" cy="936105"/>
          </a:xfrm>
          <a:prstGeom prst="rightArrow">
            <a:avLst/>
          </a:prstGeom>
          <a:solidFill>
            <a:srgbClr val="F46C26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2000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59984" y="4869104"/>
            <a:ext cx="2656496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Platform licenses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3" name="Curved Right Arrow 2"/>
          <p:cNvSpPr/>
          <p:nvPr/>
        </p:nvSpPr>
        <p:spPr bwMode="auto">
          <a:xfrm>
            <a:off x="191344" y="2708920"/>
            <a:ext cx="540061" cy="1116146"/>
          </a:xfrm>
          <a:prstGeom prst="curvedRightArrow">
            <a:avLst/>
          </a:prstGeom>
          <a:solidFill>
            <a:srgbClr val="FF9900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pPr algn="ctr"/>
            <a:endParaRPr lang="it-IT" sz="2000" b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15" name="Curved Right Arrow 14"/>
          <p:cNvSpPr/>
          <p:nvPr/>
        </p:nvSpPr>
        <p:spPr bwMode="auto">
          <a:xfrm>
            <a:off x="191344" y="4185062"/>
            <a:ext cx="540061" cy="1116146"/>
          </a:xfrm>
          <a:prstGeom prst="curvedRightArrow">
            <a:avLst/>
          </a:prstGeom>
          <a:solidFill>
            <a:srgbClr val="FF9900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pPr algn="ctr"/>
            <a:endParaRPr lang="it-IT" sz="2000" b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36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2691605"/>
            <a:ext cx="1548489" cy="15484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2" name="Picture 27" descr="Gavino"/>
          <p:cNvPicPr>
            <a:picLocks noChangeAspect="1" noChangeArrowheads="1"/>
          </p:cNvPicPr>
          <p:nvPr/>
        </p:nvPicPr>
        <p:blipFill>
          <a:blip r:embed="rId4" cstate="print"/>
          <a:srcRect b="6721"/>
          <a:stretch>
            <a:fillRect/>
          </a:stretch>
        </p:blipFill>
        <p:spPr bwMode="auto">
          <a:xfrm>
            <a:off x="5181298" y="2862256"/>
            <a:ext cx="1370260" cy="14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E:\Dropbox\Alleantia CDA\Fundraising\Alleantia Stage Presentation Oct 2013\Stefano.jpg"/>
          <p:cNvPicPr>
            <a:picLocks noChangeAspect="1" noChangeArrowheads="1"/>
          </p:cNvPicPr>
          <p:nvPr/>
        </p:nvPicPr>
        <p:blipFill>
          <a:blip r:embed="rId5" cstate="print"/>
          <a:srcRect b="28675"/>
          <a:stretch>
            <a:fillRect/>
          </a:stretch>
        </p:blipFill>
        <p:spPr bwMode="auto">
          <a:xfrm>
            <a:off x="3006450" y="2691605"/>
            <a:ext cx="1531277" cy="1639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583" name="Rectangle 8"/>
          <p:cNvSpPr>
            <a:spLocks/>
          </p:cNvSpPr>
          <p:nvPr/>
        </p:nvSpPr>
        <p:spPr bwMode="auto">
          <a:xfrm>
            <a:off x="915938" y="4272851"/>
            <a:ext cx="1548489" cy="4061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 anchor="ctr"/>
          <a:lstStyle/>
          <a:p>
            <a:r>
              <a:rPr lang="en-US" sz="11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Antonio, </a:t>
            </a:r>
            <a:r>
              <a:rPr lang="en-US" sz="11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CEO</a:t>
            </a:r>
            <a:endParaRPr lang="en-US" sz="11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24591" name="Rectangle 9"/>
          <p:cNvSpPr>
            <a:spLocks/>
          </p:cNvSpPr>
          <p:nvPr/>
        </p:nvSpPr>
        <p:spPr bwMode="auto">
          <a:xfrm>
            <a:off x="3010964" y="4196195"/>
            <a:ext cx="1526763" cy="48139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 anchor="ctr"/>
          <a:lstStyle/>
          <a:p>
            <a:r>
              <a:rPr lang="en-US" sz="11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Stefano, </a:t>
            </a:r>
            <a:r>
              <a:rPr lang="en-US" sz="11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CTO</a:t>
            </a:r>
            <a:endParaRPr lang="en-US" sz="11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24593" name="Rectangle 7"/>
          <p:cNvSpPr>
            <a:spLocks/>
          </p:cNvSpPr>
          <p:nvPr/>
        </p:nvSpPr>
        <p:spPr bwMode="auto">
          <a:xfrm>
            <a:off x="5181299" y="4240255"/>
            <a:ext cx="1370404" cy="4373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 anchor="ctr"/>
          <a:lstStyle/>
          <a:p>
            <a:r>
              <a:rPr lang="en-US" sz="1100" dirty="0" err="1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Gavino</a:t>
            </a:r>
            <a:r>
              <a:rPr lang="en-US" sz="11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, </a:t>
            </a:r>
            <a:r>
              <a:rPr lang="en-US" sz="11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Chairman</a:t>
            </a:r>
            <a:endParaRPr lang="en-US" sz="11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0781" y="4831992"/>
            <a:ext cx="1761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12+ 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years in Corporate Management</a:t>
            </a:r>
            <a:endParaRPr lang="it-IT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4867" y="2434385"/>
            <a:ext cx="1083469" cy="1083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8955" y="2434385"/>
            <a:ext cx="1083469" cy="1083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3305" y="3941779"/>
            <a:ext cx="1083469" cy="1083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27856" y="3941779"/>
            <a:ext cx="1083469" cy="1083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Rectangle 3"/>
          <p:cNvSpPr>
            <a:spLocks/>
          </p:cNvSpPr>
          <p:nvPr/>
        </p:nvSpPr>
        <p:spPr bwMode="auto">
          <a:xfrm>
            <a:off x="8830436" y="5021891"/>
            <a:ext cx="1078309" cy="42728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/>
          <a:lstStyle/>
          <a:p>
            <a:r>
              <a:rPr lang="en-US" sz="10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Alberto</a:t>
            </a:r>
            <a:r>
              <a:rPr lang="en-US" sz="10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Giusti</a:t>
            </a:r>
            <a:endParaRPr lang="en-US" sz="1000" dirty="0" smtClean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Investor Rel.</a:t>
            </a:r>
            <a:endParaRPr lang="en-US" sz="10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7488465" y="5021891"/>
            <a:ext cx="1078309" cy="42728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/>
          <a:lstStyle/>
          <a:p>
            <a:r>
              <a:rPr lang="en-US" sz="10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Francesco </a:t>
            </a:r>
            <a:r>
              <a:rPr lang="en-US" sz="1000" dirty="0" err="1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Torelli</a:t>
            </a:r>
            <a:r>
              <a:rPr lang="en-US" sz="10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, Legal</a:t>
            </a:r>
            <a:endParaRPr lang="en-US" sz="10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34" name="Rectangle 5"/>
          <p:cNvSpPr>
            <a:spLocks/>
          </p:cNvSpPr>
          <p:nvPr/>
        </p:nvSpPr>
        <p:spPr bwMode="auto">
          <a:xfrm>
            <a:off x="7488092" y="3514498"/>
            <a:ext cx="1078309" cy="2745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/>
          <a:lstStyle/>
          <a:p>
            <a:r>
              <a:rPr lang="en-US" sz="10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Andrea, SW Boss</a:t>
            </a:r>
          </a:p>
        </p:txBody>
      </p:sp>
      <p:sp>
        <p:nvSpPr>
          <p:cNvPr id="35" name="Rectangle 6"/>
          <p:cNvSpPr>
            <a:spLocks/>
          </p:cNvSpPr>
          <p:nvPr/>
        </p:nvSpPr>
        <p:spPr bwMode="auto">
          <a:xfrm>
            <a:off x="8831535" y="3514498"/>
            <a:ext cx="1078309" cy="2745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/>
          <a:lstStyle/>
          <a:p>
            <a:r>
              <a:rPr lang="en-US" sz="100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Davide, SW Dev</a:t>
            </a: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10272464" y="2635755"/>
            <a:ext cx="1618130" cy="614318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>
              <a:defRPr/>
            </a:pPr>
            <a:r>
              <a:rPr lang="en-US" sz="1950" dirty="0" smtClean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Strong Core </a:t>
            </a:r>
            <a:r>
              <a:rPr lang="en-US" sz="195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Developers</a:t>
            </a:r>
          </a:p>
        </p:txBody>
      </p:sp>
      <p:sp>
        <p:nvSpPr>
          <p:cNvPr id="37" name="Rectangle 4"/>
          <p:cNvSpPr>
            <a:spLocks/>
          </p:cNvSpPr>
          <p:nvPr/>
        </p:nvSpPr>
        <p:spPr bwMode="auto">
          <a:xfrm>
            <a:off x="10344472" y="4217938"/>
            <a:ext cx="1462663" cy="407591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>
              <a:defRPr/>
            </a:pPr>
            <a:r>
              <a:rPr lang="en-US" sz="1950" dirty="0" smtClean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Great Advisors</a:t>
            </a:r>
            <a:endParaRPr lang="en-US" sz="1950" dirty="0">
              <a:solidFill>
                <a:srgbClr val="3F3F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24" name="Rectangle 2"/>
          <p:cNvSpPr>
            <a:spLocks/>
          </p:cNvSpPr>
          <p:nvPr/>
        </p:nvSpPr>
        <p:spPr bwMode="auto">
          <a:xfrm>
            <a:off x="2007000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Great teams do great stuff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400" y="4831992"/>
            <a:ext cx="1883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20+ years </a:t>
            </a:r>
            <a:r>
              <a:rPr lang="en-U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TLC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large ICT projects, new Enterprises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9616" y="4831992"/>
            <a:ext cx="1999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serial entrepreneur, 12+ years in industrial automation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81139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/>
        </p:nvSpPr>
        <p:spPr bwMode="auto">
          <a:xfrm>
            <a:off x="2007000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 err="1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Alleantia</a:t>
            </a:r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 today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7408" y="2636912"/>
            <a:ext cx="107291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150+ </a:t>
            </a:r>
            <a:r>
              <a:rPr lang="en-US" sz="28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paid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systems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deployed,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20+ customers (and growing)</a:t>
            </a:r>
          </a:p>
          <a:p>
            <a:pPr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2,500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+ connected things, 350,000+ uptime hours</a:t>
            </a:r>
          </a:p>
          <a:p>
            <a:pPr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 Product lines (Industrial Automation, Renewable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Energy)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1 Country (Italy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), 1 Active Distributor,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o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thers to come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272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arrotondato 45"/>
          <p:cNvSpPr/>
          <p:nvPr/>
        </p:nvSpPr>
        <p:spPr>
          <a:xfrm>
            <a:off x="1415481" y="4575977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>
                <a:solidFill>
                  <a:schemeClr val="tx1"/>
                </a:solidFill>
                <a:latin typeface="Century Gothic" pitchFamily="34" charset="0"/>
              </a:rPr>
              <a:t>SYSTEMS / LICENSES DEPLOYED</a:t>
            </a:r>
          </a:p>
        </p:txBody>
      </p:sp>
      <p:sp>
        <p:nvSpPr>
          <p:cNvPr id="24" name="Rettangolo arrotondato 45"/>
          <p:cNvSpPr/>
          <p:nvPr/>
        </p:nvSpPr>
        <p:spPr>
          <a:xfrm>
            <a:off x="1415481" y="2852936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 smtClean="0">
                <a:solidFill>
                  <a:schemeClr val="tx1"/>
                </a:solidFill>
                <a:latin typeface="Century Gothic" pitchFamily="34" charset="0"/>
              </a:rPr>
              <a:t>COUNTRIES/REGIONS</a:t>
            </a:r>
            <a:endParaRPr lang="it-IT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Rettangolo arrotondato 45"/>
          <p:cNvSpPr/>
          <p:nvPr/>
        </p:nvSpPr>
        <p:spPr>
          <a:xfrm>
            <a:off x="4122531" y="1911681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000" b="1" dirty="0" smtClean="0">
                <a:solidFill>
                  <a:schemeClr val="tx1"/>
                </a:solidFill>
                <a:latin typeface="Century Gothic" pitchFamily="34" charset="0"/>
              </a:rPr>
              <a:t>2014</a:t>
            </a:r>
            <a:endParaRPr lang="it-IT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Rettangolo arrotondato 45"/>
          <p:cNvSpPr/>
          <p:nvPr/>
        </p:nvSpPr>
        <p:spPr>
          <a:xfrm>
            <a:off x="6109502" y="1911681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000" b="1" dirty="0">
                <a:solidFill>
                  <a:schemeClr val="tx1"/>
                </a:solidFill>
                <a:latin typeface="Century Gothic" pitchFamily="34" charset="0"/>
              </a:rPr>
              <a:t>2015</a:t>
            </a:r>
          </a:p>
        </p:txBody>
      </p:sp>
      <p:sp>
        <p:nvSpPr>
          <p:cNvPr id="27" name="Rettangolo arrotondato 45"/>
          <p:cNvSpPr/>
          <p:nvPr/>
        </p:nvSpPr>
        <p:spPr>
          <a:xfrm>
            <a:off x="8096473" y="1911681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000" b="1" dirty="0">
                <a:solidFill>
                  <a:schemeClr val="tx1"/>
                </a:solidFill>
                <a:latin typeface="Century Gothic" pitchFamily="34" charset="0"/>
              </a:rPr>
              <a:t>2016</a:t>
            </a:r>
          </a:p>
        </p:txBody>
      </p:sp>
      <p:sp>
        <p:nvSpPr>
          <p:cNvPr id="33" name="Rettangolo arrotondato 45"/>
          <p:cNvSpPr/>
          <p:nvPr/>
        </p:nvSpPr>
        <p:spPr>
          <a:xfrm>
            <a:off x="4136033" y="2852936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4" name="Rettangolo arrotondato 45"/>
          <p:cNvSpPr/>
          <p:nvPr/>
        </p:nvSpPr>
        <p:spPr>
          <a:xfrm>
            <a:off x="6080249" y="2852936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5" name="Rettangolo arrotondato 45"/>
          <p:cNvSpPr/>
          <p:nvPr/>
        </p:nvSpPr>
        <p:spPr>
          <a:xfrm>
            <a:off x="8096473" y="2852936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37" name="Rettangolo arrotondato 45"/>
          <p:cNvSpPr/>
          <p:nvPr/>
        </p:nvSpPr>
        <p:spPr>
          <a:xfrm>
            <a:off x="4136033" y="4575977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800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8" name="Rettangolo arrotondato 45"/>
          <p:cNvSpPr/>
          <p:nvPr/>
        </p:nvSpPr>
        <p:spPr>
          <a:xfrm>
            <a:off x="6080249" y="4575977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150k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9" name="Rettangolo arrotondato 45"/>
          <p:cNvSpPr/>
          <p:nvPr/>
        </p:nvSpPr>
        <p:spPr>
          <a:xfrm>
            <a:off x="8096473" y="4575977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1M+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" name="Rettangolo arrotondato 45"/>
          <p:cNvSpPr/>
          <p:nvPr/>
        </p:nvSpPr>
        <p:spPr>
          <a:xfrm>
            <a:off x="1415481" y="3711881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>
                <a:solidFill>
                  <a:schemeClr val="tx1"/>
                </a:solidFill>
                <a:latin typeface="Century Gothic" pitchFamily="34" charset="0"/>
              </a:rPr>
              <a:t>DISTRIBUTORS</a:t>
            </a:r>
          </a:p>
        </p:txBody>
      </p:sp>
      <p:sp>
        <p:nvSpPr>
          <p:cNvPr id="30" name="Rettangolo arrotondato 45"/>
          <p:cNvSpPr/>
          <p:nvPr/>
        </p:nvSpPr>
        <p:spPr>
          <a:xfrm>
            <a:off x="4136033" y="3719782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31" name="Rettangolo arrotondato 45"/>
          <p:cNvSpPr/>
          <p:nvPr/>
        </p:nvSpPr>
        <p:spPr>
          <a:xfrm>
            <a:off x="6080249" y="3719782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9</a:t>
            </a:r>
          </a:p>
        </p:txBody>
      </p:sp>
      <p:sp>
        <p:nvSpPr>
          <p:cNvPr id="44" name="Rettangolo arrotondato 45"/>
          <p:cNvSpPr/>
          <p:nvPr/>
        </p:nvSpPr>
        <p:spPr>
          <a:xfrm>
            <a:off x="8096473" y="3719782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16</a:t>
            </a:r>
          </a:p>
        </p:txBody>
      </p:sp>
      <p:sp>
        <p:nvSpPr>
          <p:cNvPr id="47" name="Rettangolo arrotondato 45"/>
          <p:cNvSpPr/>
          <p:nvPr/>
        </p:nvSpPr>
        <p:spPr>
          <a:xfrm>
            <a:off x="1415481" y="5440073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 smtClean="0">
                <a:solidFill>
                  <a:schemeClr val="tx1"/>
                </a:solidFill>
                <a:latin typeface="Century Gothic" pitchFamily="34" charset="0"/>
              </a:rPr>
              <a:t>REVENUES</a:t>
            </a:r>
            <a:endParaRPr lang="it-IT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Rettangolo arrotondato 45"/>
          <p:cNvSpPr/>
          <p:nvPr/>
        </p:nvSpPr>
        <p:spPr>
          <a:xfrm>
            <a:off x="4122531" y="5440073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300k€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Rettangolo arrotondato 45"/>
          <p:cNvSpPr/>
          <p:nvPr/>
        </p:nvSpPr>
        <p:spPr>
          <a:xfrm>
            <a:off x="6066747" y="5440073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2M€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0" name="Rettangolo arrotondato 45"/>
          <p:cNvSpPr/>
          <p:nvPr/>
        </p:nvSpPr>
        <p:spPr>
          <a:xfrm>
            <a:off x="8082971" y="5440073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10M€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Rectangle 2"/>
          <p:cNvSpPr>
            <a:spLocks/>
          </p:cNvSpPr>
          <p:nvPr/>
        </p:nvSpPr>
        <p:spPr bwMode="auto">
          <a:xfrm>
            <a:off x="2007000" y="1035249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Our mid-term roadmap</a:t>
            </a:r>
          </a:p>
        </p:txBody>
      </p:sp>
    </p:spTree>
    <p:extLst>
      <p:ext uri="{BB962C8B-B14F-4D97-AF65-F5344CB8AC3E}">
        <p14:creationId xmlns:p14="http://schemas.microsoft.com/office/powerpoint/2010/main" xmlns="" val="2962018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/>
        </p:nvSpPr>
        <p:spPr bwMode="auto">
          <a:xfrm>
            <a:off x="982663" y="1800225"/>
            <a:ext cx="10152062" cy="81756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15478" tIns="15478" rIns="15478" bIns="15478"/>
          <a:lstStyle/>
          <a:p>
            <a:pPr algn="ctr"/>
            <a:r>
              <a:rPr lang="en-US" altLang="it-IT" sz="3200" b="1">
                <a:solidFill>
                  <a:srgbClr val="F46C26"/>
                </a:solidFill>
                <a:latin typeface="Century Gothic" pitchFamily="34" charset="0"/>
                <a:sym typeface="Century Gothic" pitchFamily="34" charset="0"/>
              </a:rPr>
              <a:t>Alleantia featured at …</a:t>
            </a:r>
          </a:p>
        </p:txBody>
      </p:sp>
      <p:pic>
        <p:nvPicPr>
          <p:cNvPr id="22531" name="Picture 4" descr="http://www.tekes.fi/Global/Nyt/Kuvanostot/Tapahtumat/Slush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8575" y="2708275"/>
            <a:ext cx="23209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webitcongress.com/files/documents/webit-logo-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63" y="2133600"/>
            <a:ext cx="30051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/>
          </p:cNvSpPr>
          <p:nvPr/>
        </p:nvSpPr>
        <p:spPr bwMode="auto">
          <a:xfrm>
            <a:off x="219075" y="2774950"/>
            <a:ext cx="3860800" cy="5016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2013 Startup Challenge Finalist</a:t>
            </a: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8726488" y="2027238"/>
            <a:ext cx="2770187" cy="5381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M2M Partner Program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74813" y="3573463"/>
            <a:ext cx="1144587" cy="1143000"/>
            <a:chOff x="0" y="0"/>
            <a:chExt cx="2584" cy="2584"/>
          </a:xfrm>
        </p:grpSpPr>
        <p:pic>
          <p:nvPicPr>
            <p:cNvPr id="2255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584" cy="2584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22556" name="Oval 3"/>
            <p:cNvSpPr>
              <a:spLocks/>
            </p:cNvSpPr>
            <p:nvPr/>
          </p:nvSpPr>
          <p:spPr bwMode="auto">
            <a:xfrm>
              <a:off x="0" y="0"/>
              <a:ext cx="2584" cy="2584"/>
            </a:xfrm>
            <a:prstGeom prst="ellipse">
              <a:avLst/>
            </a:prstGeom>
            <a:noFill/>
            <a:ln w="3175">
              <a:solidFill>
                <a:srgbClr val="59595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it-IT" sz="2000"/>
            </a:p>
          </p:txBody>
        </p:sp>
      </p:grpSp>
      <p:sp>
        <p:nvSpPr>
          <p:cNvPr id="18" name="Rectangle 3"/>
          <p:cNvSpPr>
            <a:spLocks/>
          </p:cNvSpPr>
          <p:nvPr/>
        </p:nvSpPr>
        <p:spPr bwMode="auto">
          <a:xfrm>
            <a:off x="282575" y="4692650"/>
            <a:ext cx="4229100" cy="5016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2013 Startup Challenge Finalist</a:t>
            </a:r>
          </a:p>
        </p:txBody>
      </p:sp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99688" y="5661025"/>
            <a:ext cx="11636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1588" y="5691188"/>
            <a:ext cx="7953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5" descr="http://www.e-unlimited.com/events/showlogo.aspx?events_id=4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9825" y="5661025"/>
            <a:ext cx="1198563" cy="663575"/>
          </a:xfrm>
          <a:prstGeom prst="rect">
            <a:avLst/>
          </a:prstGeom>
          <a:noFill/>
          <a:ln w="9525">
            <a:solidFill>
              <a:srgbClr val="6BB5FF"/>
            </a:solidFill>
            <a:miter lim="800000"/>
            <a:headEnd/>
            <a:tailEnd/>
          </a:ln>
        </p:spPr>
      </p:pic>
      <p:pic>
        <p:nvPicPr>
          <p:cNvPr id="22540" name="Picture 8" descr="http://stratosphere.eu/img/logo/DT_logo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4675" y="1371600"/>
            <a:ext cx="13843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/>
          </p:cNvSpPr>
          <p:nvPr/>
        </p:nvSpPr>
        <p:spPr bwMode="auto">
          <a:xfrm>
            <a:off x="8328025" y="3648075"/>
            <a:ext cx="3632200" cy="5016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2013 Startup </a:t>
            </a:r>
          </a:p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Competition Finalist</a:t>
            </a:r>
          </a:p>
        </p:txBody>
      </p:sp>
      <p:pic>
        <p:nvPicPr>
          <p:cNvPr id="22542" name="Picture 10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8063" y="276225"/>
            <a:ext cx="40449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2" descr="C2M connect2me™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6288" y="836613"/>
            <a:ext cx="21510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" descr="http://www.e-unlimited.com/events/showlogo.aspx?events_id=48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13" y="5434013"/>
            <a:ext cx="17399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3" descr="E:\Dropbox\Alleantia\Business Development\Eventi\2013 - Italian Venture Forum\ITVF-Torino-2013-AwardWinners-Smal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3313" y="5326063"/>
            <a:ext cx="16557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17138" y="177800"/>
            <a:ext cx="1882775" cy="8747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48" name="Picture 10" descr="http://www.britishexpertise.org/bx/pix/events/ukti%20logo%20np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1175" y="4508500"/>
            <a:ext cx="264953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3"/>
          <p:cNvSpPr>
            <a:spLocks/>
          </p:cNvSpPr>
          <p:nvPr/>
        </p:nvSpPr>
        <p:spPr bwMode="auto">
          <a:xfrm>
            <a:off x="7464425" y="4797425"/>
            <a:ext cx="4398963" cy="500063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2013 UK-Italy </a:t>
            </a:r>
          </a:p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Springboard Winner</a:t>
            </a:r>
          </a:p>
        </p:txBody>
      </p:sp>
      <p:sp>
        <p:nvSpPr>
          <p:cNvPr id="32" name="Rectangle 3"/>
          <p:cNvSpPr>
            <a:spLocks/>
          </p:cNvSpPr>
          <p:nvPr/>
        </p:nvSpPr>
        <p:spPr bwMode="auto">
          <a:xfrm>
            <a:off x="839788" y="6527800"/>
            <a:ext cx="4229100" cy="5016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2013 Startup Challenge Finalist</a:t>
            </a:r>
          </a:p>
        </p:txBody>
      </p:sp>
      <p:pic>
        <p:nvPicPr>
          <p:cNvPr id="22551" name="Picture 4" descr="barca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19738" y="2636838"/>
            <a:ext cx="93503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67213" y="4083050"/>
            <a:ext cx="3232150" cy="4000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it-IT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Gill Sans" pitchFamily="80" charset="0"/>
              </a:rPr>
              <a:t>Barca </a:t>
            </a:r>
            <a:r>
              <a:rPr lang="it-IT" sz="2000" dirty="0" err="1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Gill Sans" pitchFamily="80" charset="0"/>
              </a:rPr>
              <a:t>Starta</a:t>
            </a:r>
            <a:r>
              <a:rPr lang="it-IT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Gill Sans" pitchFamily="80" charset="0"/>
              </a:rPr>
              <a:t> 2014 </a:t>
            </a:r>
            <a:r>
              <a:rPr lang="it-IT" sz="2000" dirty="0" err="1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Gill Sans" pitchFamily="80" charset="0"/>
              </a:rPr>
              <a:t>Finalist</a:t>
            </a:r>
            <a:endParaRPr lang="it-IT" sz="2000" dirty="0">
              <a:solidFill>
                <a:srgbClr val="3F3F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Gill Sans" pitchFamily="80" charset="0"/>
            </a:endParaRPr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4583113" y="6456363"/>
            <a:ext cx="4398962" cy="5016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2012 </a:t>
            </a:r>
            <a:r>
              <a:rPr lang="en-US" sz="2000" dirty="0" err="1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LeWeb</a:t>
            </a: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Finalist</a:t>
            </a:r>
          </a:p>
        </p:txBody>
      </p:sp>
      <p:sp>
        <p:nvSpPr>
          <p:cNvPr id="28" name="Rectangle 3"/>
          <p:cNvSpPr>
            <a:spLocks/>
          </p:cNvSpPr>
          <p:nvPr/>
        </p:nvSpPr>
        <p:spPr bwMode="auto">
          <a:xfrm>
            <a:off x="8131175" y="6384925"/>
            <a:ext cx="4229100" cy="500063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 algn="ctr">
              <a:defRPr/>
            </a:pPr>
            <a:r>
              <a:rPr lang="en-US" sz="200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2012 Startup Challenge Finalist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/>
          </p:cNvSpPr>
          <p:nvPr/>
        </p:nvSpPr>
        <p:spPr bwMode="auto">
          <a:xfrm>
            <a:off x="2007000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15478" tIns="15478" rIns="15478" bIns="15478" numCol="1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Financial Needs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623392" y="2492896"/>
            <a:ext cx="10981220" cy="50405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>
              <a:defRPr/>
            </a:pP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International investor in key ‘Enterprise </a:t>
            </a: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IoT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’ Countries: </a:t>
            </a:r>
            <a:b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</a:b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D, UK,  CA/US (East Coast)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endParaRPr lang="en-US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1M€ Early Seed </a:t>
            </a:r>
          </a:p>
          <a:p>
            <a:pPr>
              <a:defRPr/>
            </a:pP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Focus on Product, Partnerships, International M&amp;S</a:t>
            </a:r>
          </a:p>
        </p:txBody>
      </p:sp>
    </p:spTree>
    <p:extLst>
      <p:ext uri="{BB962C8B-B14F-4D97-AF65-F5344CB8AC3E}">
        <p14:creationId xmlns:p14="http://schemas.microsoft.com/office/powerpoint/2010/main" xmlns="" val="228637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9696" y="1147248"/>
            <a:ext cx="5459399" cy="454582"/>
          </a:xfrm>
          <a:prstGeom prst="rect">
            <a:avLst/>
          </a:prstGeom>
          <a:noFill/>
        </p:spPr>
        <p:txBody>
          <a:bodyPr wrap="square" lIns="84425" tIns="42213" rIns="84425" bIns="42213" rtlCol="0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WWW.ALLEANTIA.COM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9696" y="4389319"/>
            <a:ext cx="2512331" cy="454582"/>
          </a:xfrm>
          <a:prstGeom prst="rect">
            <a:avLst/>
          </a:prstGeom>
        </p:spPr>
        <p:txBody>
          <a:bodyPr wrap="square" lIns="84425" tIns="42213" rIns="84425" bIns="42213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@Alleantiasrl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9696" y="2136819"/>
            <a:ext cx="7801617" cy="454582"/>
          </a:xfrm>
          <a:prstGeom prst="rect">
            <a:avLst/>
          </a:prstGeom>
        </p:spPr>
        <p:txBody>
          <a:bodyPr wrap="square" lIns="84425" tIns="42213" rIns="84425" bIns="42213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www.linkedin.com/company/alleantia-s-r-l-</a:t>
            </a:r>
          </a:p>
        </p:txBody>
      </p:sp>
      <p:pic>
        <p:nvPicPr>
          <p:cNvPr id="142342" name="Picture 6" descr="http://www.afge1395.org/wp-content/uploads/2012/08/WorldWideW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1545" y="1000981"/>
            <a:ext cx="706381" cy="631421"/>
          </a:xfrm>
          <a:prstGeom prst="rect">
            <a:avLst/>
          </a:prstGeom>
          <a:noFill/>
        </p:spPr>
      </p:pic>
      <p:pic>
        <p:nvPicPr>
          <p:cNvPr id="142344" name="Picture 8" descr="http://www.mhafbfun.com/images/general/emailletter_gadg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4" y="5319772"/>
            <a:ext cx="683514" cy="6835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359696" y="5500942"/>
            <a:ext cx="3782981" cy="454582"/>
          </a:xfrm>
          <a:prstGeom prst="rect">
            <a:avLst/>
          </a:prstGeom>
        </p:spPr>
        <p:txBody>
          <a:bodyPr wrap="square" lIns="84425" tIns="42213" rIns="84425" bIns="42213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info@alleantia.com</a:t>
            </a:r>
          </a:p>
        </p:txBody>
      </p:sp>
      <p:pic>
        <p:nvPicPr>
          <p:cNvPr id="2050" name="Picture 2" descr="Face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1544" y="3019455"/>
            <a:ext cx="773906" cy="773906"/>
          </a:xfrm>
          <a:prstGeom prst="rect">
            <a:avLst/>
          </a:prstGeom>
          <a:noFill/>
        </p:spPr>
      </p:pic>
      <p:pic>
        <p:nvPicPr>
          <p:cNvPr id="2054" name="Picture 6" descr="https://g.twimg.com/Twitter_logo_bl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545" y="4140037"/>
            <a:ext cx="888533" cy="722372"/>
          </a:xfrm>
          <a:prstGeom prst="rect">
            <a:avLst/>
          </a:prstGeom>
          <a:noFill/>
        </p:spPr>
      </p:pic>
      <p:pic>
        <p:nvPicPr>
          <p:cNvPr id="2060" name="Picture 12" descr="LinkedIn [in] logo - 2 color reverse -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1545" y="1958911"/>
            <a:ext cx="835935" cy="73875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359696" y="3158418"/>
            <a:ext cx="5695779" cy="548161"/>
          </a:xfrm>
          <a:prstGeom prst="rect">
            <a:avLst/>
          </a:prstGeom>
        </p:spPr>
        <p:txBody>
          <a:bodyPr wrap="square" lIns="177101" tIns="88550" rIns="177101" bIns="88550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www.facebook.com/Alleantia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50"/>
          <p:cNvSpPr txBox="1"/>
          <p:nvPr/>
        </p:nvSpPr>
        <p:spPr>
          <a:xfrm flipH="1">
            <a:off x="2135560" y="1879628"/>
            <a:ext cx="7115750" cy="1747238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Sales &amp; MARKETING</a:t>
            </a:r>
          </a:p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R&amp;D, production </a:t>
            </a:r>
          </a:p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service, operations</a:t>
            </a:r>
            <a:endParaRPr lang="en-US" sz="3600" b="1" cap="all" dirty="0">
              <a:solidFill>
                <a:srgbClr val="000099"/>
              </a:solidFill>
              <a:latin typeface="Century Gothic" pitchFamily="34" charset="0"/>
              <a:ea typeface="+mn-ea"/>
              <a:cs typeface="Arial"/>
            </a:endParaRPr>
          </a:p>
        </p:txBody>
      </p:sp>
      <p:sp>
        <p:nvSpPr>
          <p:cNvPr id="22" name="ZoneTexte 43"/>
          <p:cNvSpPr txBox="1"/>
          <p:nvPr/>
        </p:nvSpPr>
        <p:spPr>
          <a:xfrm flipH="1">
            <a:off x="1487488" y="4797152"/>
            <a:ext cx="6552728" cy="639242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New product features</a:t>
            </a:r>
            <a:endParaRPr lang="en-US" sz="3600" b="1" cap="all" dirty="0">
              <a:solidFill>
                <a:srgbClr val="000099"/>
              </a:solidFill>
              <a:latin typeface="Century Gothic" pitchFamily="34" charset="0"/>
              <a:ea typeface="+mn-ea"/>
              <a:cs typeface="Arial"/>
            </a:endParaRPr>
          </a:p>
        </p:txBody>
      </p:sp>
      <p:sp>
        <p:nvSpPr>
          <p:cNvPr id="23" name="ZoneTexte 44"/>
          <p:cNvSpPr txBox="1"/>
          <p:nvPr/>
        </p:nvSpPr>
        <p:spPr>
          <a:xfrm flipH="1">
            <a:off x="5871219" y="3933056"/>
            <a:ext cx="6237449" cy="639242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cs typeface="Arial"/>
              </a:rPr>
              <a:t>NEW BUSINESS MODELS</a:t>
            </a:r>
            <a:endParaRPr lang="en-US" sz="3600" b="1" cap="all" dirty="0">
              <a:solidFill>
                <a:srgbClr val="000099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24" name="ZoneTexte 45"/>
          <p:cNvSpPr txBox="1"/>
          <p:nvPr/>
        </p:nvSpPr>
        <p:spPr>
          <a:xfrm flipH="1">
            <a:off x="5295155" y="5742086"/>
            <a:ext cx="6489477" cy="639242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Things COLLABORATION</a:t>
            </a:r>
            <a:endParaRPr lang="en-US" sz="3600" b="1" cap="all" dirty="0">
              <a:solidFill>
                <a:srgbClr val="000099"/>
              </a:solidFill>
              <a:latin typeface="Century Gothic" pitchFamily="34" charset="0"/>
              <a:ea typeface="+mn-ea"/>
              <a:cs typeface="Arial"/>
            </a:endParaRPr>
          </a:p>
        </p:txBody>
      </p:sp>
      <p:sp>
        <p:nvSpPr>
          <p:cNvPr id="17" name="Rectangle 2"/>
          <p:cNvSpPr>
            <a:spLocks/>
          </p:cNvSpPr>
          <p:nvPr/>
        </p:nvSpPr>
        <p:spPr bwMode="auto">
          <a:xfrm>
            <a:off x="771787" y="836712"/>
            <a:ext cx="10436781" cy="5365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pPr eaLnBrk="1" hangingPunct="1"/>
            <a:r>
              <a:rPr lang="en-US" altLang="it-IT" sz="3600" b="1" dirty="0" smtClean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The </a:t>
            </a:r>
            <a:r>
              <a:rPr lang="en-US" altLang="it-IT" sz="3600" b="1" dirty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P</a:t>
            </a:r>
            <a:r>
              <a:rPr lang="en-US" altLang="it-IT" sz="3600" b="1" dirty="0" smtClean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ower of Data</a:t>
            </a:r>
            <a:endParaRPr lang="en-US" altLang="it-IT" sz="3600" b="1" dirty="0">
              <a:solidFill>
                <a:srgbClr val="C00000"/>
              </a:solidFill>
              <a:latin typeface="Century Gothic" pitchFamily="64" charset="0"/>
              <a:sym typeface="Century Gothic" pitchFamily="64" charset="0"/>
            </a:endParaRPr>
          </a:p>
        </p:txBody>
      </p:sp>
      <p:pic>
        <p:nvPicPr>
          <p:cNvPr id="18" name="Picture 2" descr="E:\Dropbox\Alleantia CDA\Fundraising\Alleantia Stage Presentation Oct 2013\immagini stilizzate\wind turbin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3708" y="5647976"/>
            <a:ext cx="1343703" cy="894208"/>
          </a:xfrm>
          <a:prstGeom prst="rect">
            <a:avLst/>
          </a:prstGeom>
          <a:noFill/>
        </p:spPr>
      </p:pic>
      <p:pic>
        <p:nvPicPr>
          <p:cNvPr id="19" name="Picture 4" descr="E:\Dropbox\Alleantia CDA\Fundraising\Alleantia Stage Presentation Oct 2013\immagini stilizzate\caterpilla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875" y="3880362"/>
            <a:ext cx="1464090" cy="890241"/>
          </a:xfrm>
          <a:prstGeom prst="rect">
            <a:avLst/>
          </a:prstGeom>
          <a:noFill/>
        </p:spPr>
      </p:pic>
      <p:pic>
        <p:nvPicPr>
          <p:cNvPr id="20" name="Picture 6" descr="E:\Dropbox\Alleantia CDA\Fundraising\Alleantia Stage Presentation Oct 2013\immagini stilizzate\filtro industrial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9905" y="1990332"/>
            <a:ext cx="1220075" cy="855248"/>
          </a:xfrm>
          <a:prstGeom prst="rect">
            <a:avLst/>
          </a:prstGeom>
          <a:noFill/>
        </p:spPr>
      </p:pic>
      <p:pic>
        <p:nvPicPr>
          <p:cNvPr id="25" name="Picture 3" descr="E:\Dropbox\Alleantia CDA\Fundraising\Alleantia Stage Presentation Oct 2013\immagini stilizzate\cam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36" y="2015732"/>
            <a:ext cx="1366107" cy="915342"/>
          </a:xfrm>
          <a:prstGeom prst="rect">
            <a:avLst/>
          </a:prstGeom>
          <a:noFill/>
        </p:spPr>
      </p:pic>
      <p:pic>
        <p:nvPicPr>
          <p:cNvPr id="26" name="Picture 8" descr="E:\Dropbox\Alleantia CDA\Fundraising\Alleantia Stage Presentation Oct 2013\immagini stilizzate\gense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9485" y="2746666"/>
            <a:ext cx="1545429" cy="873683"/>
          </a:xfrm>
          <a:prstGeom prst="rect">
            <a:avLst/>
          </a:prstGeom>
          <a:noFill/>
        </p:spPr>
      </p:pic>
      <p:pic>
        <p:nvPicPr>
          <p:cNvPr id="28" name="Picture 10" descr="E:\Dropbox\Alleantia CDA\Fundraising\Alleantia Stage Presentation Oct 2013\immagini stilizzate\termostato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0203" y="4083800"/>
            <a:ext cx="976059" cy="519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15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:\Dropbox\Alleantia\Marketing\Immagini\Gru trasport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1" y="1628800"/>
            <a:ext cx="2520279" cy="113254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" r="-155" b="17647"/>
          <a:stretch/>
        </p:blipFill>
        <p:spPr>
          <a:xfrm>
            <a:off x="3794749" y="3068960"/>
            <a:ext cx="2013219" cy="1045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416" y="198884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800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vendor #1</a:t>
            </a:r>
            <a:endParaRPr lang="en-US" altLang="it-IT" sz="2800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416" y="326582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800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vendor #2</a:t>
            </a:r>
            <a:endParaRPr lang="en-US" altLang="it-IT" sz="2800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416" y="4653136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800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vendor #3</a:t>
            </a:r>
            <a:endParaRPr lang="en-US" altLang="it-IT" sz="2800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51878" y="1844823"/>
            <a:ext cx="1156290" cy="667237"/>
          </a:xfrm>
          <a:prstGeom prst="rightArrow">
            <a:avLst/>
          </a:prstGeom>
          <a:solidFill>
            <a:srgbClr val="FFFF00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3200" b="1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451878" y="3265820"/>
            <a:ext cx="1156290" cy="667237"/>
          </a:xfrm>
          <a:prstGeom prst="rightArrow">
            <a:avLst/>
          </a:prstGeom>
          <a:solidFill>
            <a:srgbClr val="FF0000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3200" b="1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451878" y="4659321"/>
            <a:ext cx="1156290" cy="667237"/>
          </a:xfrm>
          <a:prstGeom prst="rightArrow">
            <a:avLst/>
          </a:prstGeom>
          <a:solidFill>
            <a:srgbClr val="FF9900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3200" b="1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9716574" y="4417316"/>
            <a:ext cx="1303060" cy="1099916"/>
          </a:xfrm>
          <a:prstGeom prst="roundRect">
            <a:avLst/>
          </a:prstGeom>
          <a:solidFill>
            <a:srgbClr val="66FF99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…</a:t>
            </a:r>
            <a:endParaRPr lang="it-IT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026" name="Picture 2" descr="http://www.liebherr.com/catXmedia/at/Thumbnails/LTM_1400-7.1%20(2)_10835-0_W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0" t="18899" r="-452" b="9281"/>
          <a:stretch/>
        </p:blipFill>
        <p:spPr bwMode="auto">
          <a:xfrm>
            <a:off x="3575720" y="4365104"/>
            <a:ext cx="26543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752184" y="3645024"/>
            <a:ext cx="1550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1800" b="1" i="1" dirty="0" smtClean="0">
                <a:solidFill>
                  <a:schemeClr val="tx1"/>
                </a:solidFill>
                <a:latin typeface="Century Gothic" pitchFamily="64" charset="0"/>
                <a:sym typeface="Century Gothic" pitchFamily="64" charset="0"/>
              </a:rPr>
              <a:t>Common Data Model &amp; Interaction </a:t>
            </a:r>
            <a:r>
              <a:rPr lang="en-US" altLang="it-IT" sz="1800" b="1" i="1" dirty="0" err="1" smtClean="0">
                <a:solidFill>
                  <a:schemeClr val="tx1"/>
                </a:solidFill>
                <a:latin typeface="Century Gothic" pitchFamily="64" charset="0"/>
                <a:sym typeface="Century Gothic" pitchFamily="64" charset="0"/>
              </a:rPr>
              <a:t>Framewok</a:t>
            </a:r>
            <a:endParaRPr lang="en-US" altLang="it-IT" sz="1800" b="1" dirty="0">
              <a:solidFill>
                <a:schemeClr val="tx1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716574" y="1693866"/>
            <a:ext cx="1303060" cy="1099916"/>
          </a:xfrm>
          <a:prstGeom prst="roundRect">
            <a:avLst/>
          </a:prstGeom>
          <a:solidFill>
            <a:srgbClr val="66FF99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Asset</a:t>
            </a:r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Mgmt</a:t>
            </a:r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.</a:t>
            </a:r>
            <a:endParaRPr lang="it-IT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28" name="Picture 17" descr="http://openclipart.org/image/250px/svg_to_png/94723/d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7974" y="2262397"/>
            <a:ext cx="906657" cy="814888"/>
          </a:xfrm>
          <a:prstGeom prst="rect">
            <a:avLst/>
          </a:prstGeom>
          <a:noFill/>
        </p:spPr>
      </p:pic>
      <p:pic>
        <p:nvPicPr>
          <p:cNvPr id="29" name="Picture 17" descr="http://openclipart.org/image/250px/svg_to_png/94723/d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4381" y="2733935"/>
            <a:ext cx="906657" cy="814888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 bwMode="auto">
          <a:xfrm>
            <a:off x="9716574" y="3055591"/>
            <a:ext cx="1303060" cy="1099916"/>
          </a:xfrm>
          <a:prstGeom prst="roundRect">
            <a:avLst/>
          </a:prstGeom>
          <a:solidFill>
            <a:srgbClr val="66FF99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Maintenance</a:t>
            </a:r>
            <a:endParaRPr lang="it-IT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32104" y="2368675"/>
            <a:ext cx="3024336" cy="2572493"/>
            <a:chOff x="7032104" y="3232771"/>
            <a:chExt cx="3024336" cy="2572493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7032104" y="3232771"/>
              <a:ext cx="3024336" cy="2572493"/>
            </a:xfrm>
            <a:prstGeom prst="line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152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7032104" y="3232771"/>
              <a:ext cx="3024336" cy="2572493"/>
            </a:xfrm>
            <a:prstGeom prst="line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152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36172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3294" y="1908031"/>
            <a:ext cx="5205412" cy="57768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>
            <a:defPPr>
              <a:defRPr lang="en-US"/>
            </a:defPPr>
            <a:lvl1pPr>
              <a:defRPr sz="3200" b="1">
                <a:solidFill>
                  <a:srgbClr val="F46C26"/>
                </a:solidFill>
                <a:latin typeface="Century Gothic" pitchFamily="64" charset="0"/>
              </a:defRPr>
            </a:lvl1pPr>
          </a:lstStyle>
          <a:p>
            <a:r>
              <a:rPr lang="it-IT" dirty="0" err="1" smtClean="0">
                <a:solidFill>
                  <a:srgbClr val="C00000"/>
                </a:solidFill>
              </a:rPr>
              <a:t>Many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things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already talk</a:t>
            </a:r>
          </a:p>
        </p:txBody>
      </p:sp>
      <p:pic>
        <p:nvPicPr>
          <p:cNvPr id="24" name="Picture 3" descr="E:\DropBox\Dropbox\Alleantia\Sito Web\Documentazione Sito ITA\1 - Soluzioni\Soluzioni 6 - Sistemi di Monitoraggio Custom\Sistema Moto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408" y="4941167"/>
            <a:ext cx="935215" cy="607398"/>
          </a:xfrm>
          <a:prstGeom prst="rect">
            <a:avLst/>
          </a:prstGeom>
          <a:noFill/>
        </p:spPr>
      </p:pic>
      <p:pic>
        <p:nvPicPr>
          <p:cNvPr id="36" name="Picture 2" descr="http://www.cosmeticmakingmachine.com/photo/pl511602-electronics_food_industrial_2_0t_automatic_purifying_reverse_osmosis_water_filter_syste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3294" y="5785827"/>
            <a:ext cx="1096100" cy="624069"/>
          </a:xfrm>
          <a:prstGeom prst="rect">
            <a:avLst/>
          </a:prstGeom>
          <a:noFill/>
        </p:spPr>
      </p:pic>
      <p:pic>
        <p:nvPicPr>
          <p:cNvPr id="17" name="Picture 6" descr="caldaie a gas a condensazione EPOCA 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76520" y="4544157"/>
            <a:ext cx="930814" cy="85809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135560" y="3060249"/>
            <a:ext cx="7930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many languages, different interfaces</a:t>
            </a:r>
          </a:p>
        </p:txBody>
      </p:sp>
      <p:pic>
        <p:nvPicPr>
          <p:cNvPr id="21" name="Picture 2" descr="E:\DropBox\Dropbox\Alleantia\Sito Web\Documentazione Sito ITA\1 - Soluzioni\Soluzioni 6 - Sistemi di Monitoraggio Custom\Sistema Pompa Calor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99" y="2515386"/>
            <a:ext cx="1020030" cy="701488"/>
          </a:xfrm>
          <a:prstGeom prst="rect">
            <a:avLst/>
          </a:prstGeom>
          <a:noFill/>
        </p:spPr>
      </p:pic>
      <p:pic>
        <p:nvPicPr>
          <p:cNvPr id="22" name="Picture 2" descr="http://www.adriaimpianti.net/public/imgservizi/plc1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305678"/>
            <a:ext cx="113987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E:\Dropbox\Alleantia\Marketing\Immagini\Driv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84" y="620547"/>
            <a:ext cx="864096" cy="864096"/>
          </a:xfrm>
          <a:prstGeom prst="rect">
            <a:avLst/>
          </a:prstGeom>
          <a:noFill/>
        </p:spPr>
      </p:pic>
      <p:pic>
        <p:nvPicPr>
          <p:cNvPr id="26" name="Picture 3" descr="http://img.directindustry.it/images_di/photo-g/compressori-frigoriferi-vite-refrigerazione-industriale-28054-248757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1869" y="813045"/>
            <a:ext cx="948467" cy="712579"/>
          </a:xfrm>
          <a:prstGeom prst="rect">
            <a:avLst/>
          </a:prstGeom>
          <a:noFill/>
        </p:spPr>
      </p:pic>
      <p:pic>
        <p:nvPicPr>
          <p:cNvPr id="27" name="Immagine 1" descr="SunsysPro24k_pro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936" y="537445"/>
            <a:ext cx="861710" cy="972008"/>
          </a:xfrm>
          <a:prstGeom prst="rect">
            <a:avLst/>
          </a:prstGeom>
        </p:spPr>
      </p:pic>
      <p:pic>
        <p:nvPicPr>
          <p:cNvPr id="28" name="Immagine 2" descr="contato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3770" y="5658786"/>
            <a:ext cx="636197" cy="695266"/>
          </a:xfrm>
          <a:prstGeom prst="rect">
            <a:avLst/>
          </a:prstGeom>
        </p:spPr>
      </p:pic>
      <p:sp>
        <p:nvSpPr>
          <p:cNvPr id="15" name="Rectangle 2"/>
          <p:cNvSpPr>
            <a:spLocks/>
          </p:cNvSpPr>
          <p:nvPr/>
        </p:nvSpPr>
        <p:spPr bwMode="auto">
          <a:xfrm>
            <a:off x="364419" y="4404592"/>
            <a:ext cx="11420213" cy="5365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pPr eaLnBrk="1" hangingPunct="1"/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‘things interoperability’ is the gap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7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2443535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4400" b="1" i="1" dirty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s</a:t>
            </a:r>
            <a:r>
              <a:rPr lang="en-US" altLang="it-IT" sz="4400" b="1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ome</a:t>
            </a:r>
            <a:r>
              <a:rPr lang="en-US" altLang="it-IT" sz="4400" b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 Big Data</a:t>
            </a:r>
            <a:endParaRPr lang="en-US" altLang="it-IT" sz="4400" b="1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63552" y="380820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4400" b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Internet </a:t>
            </a:r>
            <a:r>
              <a:rPr lang="en-US" altLang="it-IT" sz="4400" b="1" dirty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of </a:t>
            </a:r>
            <a:r>
              <a:rPr lang="en-US" altLang="it-IT" sz="4400" b="1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few </a:t>
            </a:r>
            <a:r>
              <a:rPr lang="en-US" altLang="it-IT" sz="4400" b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Things</a:t>
            </a:r>
            <a:endParaRPr lang="en-US" altLang="it-IT" sz="4400" b="1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8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217799" y="1121208"/>
            <a:ext cx="9774745" cy="108365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‘Virtualize’ Things by mapping its DNA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charset="0"/>
            </a:endParaRPr>
          </a:p>
        </p:txBody>
      </p:sp>
      <p:pic>
        <p:nvPicPr>
          <p:cNvPr id="11" name="Picture 2" descr="http://goodlogo.com/images/logos/bosch_logo_335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8388" y="5937497"/>
            <a:ext cx="1513726" cy="315737"/>
          </a:xfrm>
          <a:prstGeom prst="rect">
            <a:avLst/>
          </a:prstGeom>
          <a:noFill/>
        </p:spPr>
      </p:pic>
      <p:pic>
        <p:nvPicPr>
          <p:cNvPr id="12" name="Picture 4" descr="http://1.bp.blogspot.com/-I7xM3HKKmL4/T32AnlujUlI/AAAAAAAAEs0/zP2viRzFZbA/s1600/Samsung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0929" y="1996366"/>
            <a:ext cx="1235200" cy="502225"/>
          </a:xfrm>
          <a:prstGeom prst="rect">
            <a:avLst/>
          </a:prstGeom>
          <a:noFill/>
        </p:spPr>
      </p:pic>
      <p:pic>
        <p:nvPicPr>
          <p:cNvPr id="13" name="Picture 8" descr="http://www.eheca.tl/img/omron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542" y="5618058"/>
            <a:ext cx="1030595" cy="316957"/>
          </a:xfrm>
          <a:prstGeom prst="rect">
            <a:avLst/>
          </a:prstGeom>
          <a:noFill/>
        </p:spPr>
      </p:pic>
      <p:pic>
        <p:nvPicPr>
          <p:cNvPr id="14" name="Picture 10" descr="http://blogs-images.forbes.com/tomkonrad/files/2011/03/293px-ABB_logo.svg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2990" y="4683478"/>
            <a:ext cx="835577" cy="307854"/>
          </a:xfrm>
          <a:prstGeom prst="rect">
            <a:avLst/>
          </a:prstGeom>
          <a:noFill/>
        </p:spPr>
      </p:pic>
      <p:pic>
        <p:nvPicPr>
          <p:cNvPr id="15" name="Picture 12" descr="http://globalcapacity.com/images/partners/cisco-logo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547" y="1895233"/>
            <a:ext cx="1008691" cy="670698"/>
          </a:xfrm>
          <a:prstGeom prst="rect">
            <a:avLst/>
          </a:prstGeom>
          <a:noFill/>
        </p:spPr>
      </p:pic>
      <p:pic>
        <p:nvPicPr>
          <p:cNvPr id="16" name="Picture 14" descr="http://hespv.ca/images/schneider/schneider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3914" y="3607596"/>
            <a:ext cx="1144377" cy="312716"/>
          </a:xfrm>
          <a:prstGeom prst="rect">
            <a:avLst/>
          </a:prstGeom>
          <a:noFill/>
        </p:spPr>
      </p:pic>
      <p:pic>
        <p:nvPicPr>
          <p:cNvPr id="17" name="Picture 16" descr="http://images1.wikia.nocookie.net/__cb20120826142754/logopedia/images/thumb/4/49/Electrolux.png/320px-Electrolux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459" y="3613355"/>
            <a:ext cx="1743812" cy="214369"/>
          </a:xfrm>
          <a:prstGeom prst="rect">
            <a:avLst/>
          </a:prstGeom>
          <a:noFill/>
        </p:spPr>
      </p:pic>
      <p:pic>
        <p:nvPicPr>
          <p:cNvPr id="18" name="Picture 18" descr="http://www.theposselist.com/wp-content/uploads/2008/12/siemens-logo-2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066" y="4425903"/>
            <a:ext cx="1126212" cy="515150"/>
          </a:xfrm>
          <a:prstGeom prst="rect">
            <a:avLst/>
          </a:prstGeom>
          <a:noFill/>
        </p:spPr>
      </p:pic>
      <p:pic>
        <p:nvPicPr>
          <p:cNvPr id="19" name="Picture 2" descr="http://images.wikia.com/logopedia/images/1/19/500px-General_Electric_logo_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9395" y="2741120"/>
            <a:ext cx="576071" cy="51214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9138516" y="6453337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(1) Patenting in process</a:t>
            </a:r>
            <a:endParaRPr lang="it-IT" sz="1400" dirty="0"/>
          </a:p>
        </p:txBody>
      </p:sp>
      <p:sp>
        <p:nvSpPr>
          <p:cNvPr id="5" name="Rectangle 4"/>
          <p:cNvSpPr/>
          <p:nvPr/>
        </p:nvSpPr>
        <p:spPr>
          <a:xfrm>
            <a:off x="8751433" y="3811694"/>
            <a:ext cx="32255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X-PANGO</a:t>
            </a:r>
            <a:r>
              <a:rPr lang="en-US" sz="2000" baseline="30000" dirty="0">
                <a:solidFill>
                  <a:srgbClr val="000099"/>
                </a:solidFill>
                <a:latin typeface="Century Gothic" panose="020B0502020202020204" pitchFamily="34" charset="0"/>
              </a:rPr>
              <a:t>(1)</a:t>
            </a:r>
            <a:endParaRPr lang="en-US" sz="3200" b="1" dirty="0" smtClean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Software Things</a:t>
            </a:r>
            <a:endParaRPr lang="it-IT" sz="2800" baseline="30000" dirty="0">
              <a:solidFill>
                <a:srgbClr val="000099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786129" y="3607596"/>
            <a:ext cx="5085654" cy="514255"/>
          </a:xfrm>
          <a:prstGeom prst="rightArrow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 rtlCol="0" anchor="ctr"/>
          <a:lstStyle/>
          <a:p>
            <a:pPr algn="ctr"/>
            <a:endParaRPr lang="it-IT" sz="9600" b="1" dirty="0" smtClean="0">
              <a:solidFill>
                <a:srgbClr val="F46C26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786129" y="4004770"/>
            <a:ext cx="4758143" cy="662900"/>
          </a:xfrm>
          <a:prstGeom prst="rightArrow">
            <a:avLst/>
          </a:prstGeom>
          <a:solidFill>
            <a:schemeClr val="accent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rtlCol="0" anchor="ctr"/>
          <a:lstStyle/>
          <a:p>
            <a:endParaRPr lang="it-IT" sz="1300" b="1" dirty="0">
              <a:solidFill>
                <a:schemeClr val="tx1"/>
              </a:solidFill>
              <a:latin typeface="Century Gothic" pitchFamily="34" charset="0"/>
              <a:ea typeface="+mn-ea"/>
              <a:sym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824" y="1986126"/>
            <a:ext cx="3363862" cy="4467210"/>
          </a:xfrm>
          <a:prstGeom prst="rect">
            <a:avLst/>
          </a:prstGeom>
          <a:solidFill>
            <a:schemeClr val="bg1">
              <a:alpha val="12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551384" y="1124744"/>
            <a:ext cx="11161240" cy="50405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... </a:t>
            </a:r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connect within our Internet-of-Things Platform and Applications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4833" y="2196315"/>
            <a:ext cx="5551865" cy="1727543"/>
          </a:xfrm>
          <a:prstGeom prst="roundRect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75"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8504" y="3926459"/>
            <a:ext cx="9144000" cy="1527469"/>
          </a:xfrm>
          <a:prstGeom prst="roundRect">
            <a:avLst/>
          </a:prstGeom>
          <a:solidFill>
            <a:srgbClr val="CCECFF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75">
              <a:latin typeface="Century Gothic" panose="020B0502020202020204" pitchFamily="34" charset="0"/>
            </a:endParaRPr>
          </a:p>
        </p:txBody>
      </p:sp>
      <p:sp>
        <p:nvSpPr>
          <p:cNvPr id="20" name="CasellaDiTesto 13"/>
          <p:cNvSpPr txBox="1"/>
          <p:nvPr/>
        </p:nvSpPr>
        <p:spPr>
          <a:xfrm>
            <a:off x="1614748" y="2856920"/>
            <a:ext cx="1661389" cy="271471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SN notifications</a:t>
            </a:r>
          </a:p>
        </p:txBody>
      </p:sp>
      <p:pic>
        <p:nvPicPr>
          <p:cNvPr id="21" name="Picture 20" descr="http://www.theinquirer.net/IMG/499/199499/oracle-logo-red-270x167.jpg?13195357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4202" y="2322075"/>
            <a:ext cx="1210669" cy="608418"/>
          </a:xfrm>
          <a:prstGeom prst="rect">
            <a:avLst/>
          </a:prstGeom>
          <a:noFill/>
        </p:spPr>
      </p:pic>
      <p:pic>
        <p:nvPicPr>
          <p:cNvPr id="22" name="Picture 6" descr="http://cdn1.iconfinder.com/data/icons/free-3d-social-icons/png/512x512/Fac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807" y="2519827"/>
            <a:ext cx="342525" cy="278301"/>
          </a:xfrm>
          <a:prstGeom prst="rect">
            <a:avLst/>
          </a:prstGeom>
          <a:noFill/>
        </p:spPr>
      </p:pic>
      <p:pic>
        <p:nvPicPr>
          <p:cNvPr id="23" name="Picture 8" descr="http://www.thweventsandarrangements.com/Twitter_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048" y="2477411"/>
            <a:ext cx="312307" cy="253749"/>
          </a:xfrm>
          <a:prstGeom prst="rect">
            <a:avLst/>
          </a:prstGeom>
          <a:noFill/>
        </p:spPr>
      </p:pic>
      <p:pic>
        <p:nvPicPr>
          <p:cNvPr id="24" name="Picture 4" descr="http://www.itnewsafrica.com/wp-content/uploads/SAP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1716" y="2820936"/>
            <a:ext cx="761976" cy="325703"/>
          </a:xfrm>
          <a:prstGeom prst="rect">
            <a:avLst/>
          </a:prstGeom>
          <a:noFill/>
        </p:spPr>
      </p:pic>
      <p:sp>
        <p:nvSpPr>
          <p:cNvPr id="25" name="CasellaDiTesto 13"/>
          <p:cNvSpPr txBox="1"/>
          <p:nvPr/>
        </p:nvSpPr>
        <p:spPr>
          <a:xfrm>
            <a:off x="8731666" y="3349975"/>
            <a:ext cx="1787175" cy="669144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External </a:t>
            </a:r>
          </a:p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Applications </a:t>
            </a:r>
          </a:p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Integration</a:t>
            </a:r>
          </a:p>
        </p:txBody>
      </p:sp>
      <p:pic>
        <p:nvPicPr>
          <p:cNvPr id="26" name="Picture 21" descr="http://www.v3.co.uk/IMG/735/168735/sas-logo-2011-370x229.jpg?13020897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4164" y="2126867"/>
            <a:ext cx="602818" cy="303140"/>
          </a:xfrm>
          <a:prstGeom prst="rect">
            <a:avLst/>
          </a:prstGeom>
          <a:noFill/>
        </p:spPr>
      </p:pic>
      <p:pic>
        <p:nvPicPr>
          <p:cNvPr id="27" name="Immagine 2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9758" y="2987041"/>
            <a:ext cx="5110200" cy="1286631"/>
          </a:xfrm>
          <a:prstGeom prst="rect">
            <a:avLst/>
          </a:prstGeom>
        </p:spPr>
      </p:pic>
      <p:sp>
        <p:nvSpPr>
          <p:cNvPr id="28" name="TextBox 32"/>
          <p:cNvSpPr txBox="1"/>
          <p:nvPr/>
        </p:nvSpPr>
        <p:spPr>
          <a:xfrm>
            <a:off x="6555037" y="2691406"/>
            <a:ext cx="1339954" cy="243130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it-IT" sz="1108" b="1" i="1" dirty="0">
                <a:latin typeface="Century Gothic" panose="020B0502020202020204" pitchFamily="34" charset="0"/>
              </a:rPr>
              <a:t>BI Tools</a:t>
            </a:r>
          </a:p>
        </p:txBody>
      </p:sp>
      <p:grpSp>
        <p:nvGrpSpPr>
          <p:cNvPr id="29" name="Group 36"/>
          <p:cNvGrpSpPr/>
          <p:nvPr/>
        </p:nvGrpSpPr>
        <p:grpSpPr>
          <a:xfrm>
            <a:off x="4350444" y="2905175"/>
            <a:ext cx="1063851" cy="687042"/>
            <a:chOff x="2146748" y="1718761"/>
            <a:chExt cx="1685662" cy="1199251"/>
          </a:xfrm>
        </p:grpSpPr>
        <p:sp>
          <p:nvSpPr>
            <p:cNvPr id="30" name="Rectangle 29"/>
            <p:cNvSpPr/>
            <p:nvPr/>
          </p:nvSpPr>
          <p:spPr>
            <a:xfrm>
              <a:off x="2164975" y="1775012"/>
              <a:ext cx="1627094" cy="941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69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1" name="Picture 10" descr="C:\Users\Utente\Dropbox\Alleantia\Business Development\IA &amp; OEM\FPZ Proposal\doc\console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6748" y="1718761"/>
              <a:ext cx="1685662" cy="1199251"/>
            </a:xfrm>
            <a:prstGeom prst="rect">
              <a:avLst/>
            </a:prstGeom>
            <a:noFill/>
          </p:spPr>
        </p:pic>
      </p:grpSp>
      <p:grpSp>
        <p:nvGrpSpPr>
          <p:cNvPr id="32" name="Group 34"/>
          <p:cNvGrpSpPr/>
          <p:nvPr/>
        </p:nvGrpSpPr>
        <p:grpSpPr>
          <a:xfrm>
            <a:off x="5546137" y="2923795"/>
            <a:ext cx="1031207" cy="586498"/>
            <a:chOff x="3711389" y="2070846"/>
            <a:chExt cx="2514600" cy="1479177"/>
          </a:xfrm>
        </p:grpSpPr>
        <p:sp>
          <p:nvSpPr>
            <p:cNvPr id="33" name="Rectangle 32"/>
            <p:cNvSpPr/>
            <p:nvPr/>
          </p:nvSpPr>
          <p:spPr>
            <a:xfrm>
              <a:off x="3711389" y="2070846"/>
              <a:ext cx="2514600" cy="14791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69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4" name="Picture 1" descr="E:\Dropbox\Alleantia\Marketing\Presentazioni Linee Prodotto\Industrial Automation\Gmaps - croppe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68539" y="2141446"/>
              <a:ext cx="2363320" cy="1327895"/>
            </a:xfrm>
            <a:prstGeom prst="rect">
              <a:avLst/>
            </a:prstGeom>
            <a:noFill/>
          </p:spPr>
        </p:pic>
      </p:grpSp>
      <p:sp>
        <p:nvSpPr>
          <p:cNvPr id="35" name="Rounded Rectangle 34"/>
          <p:cNvSpPr/>
          <p:nvPr/>
        </p:nvSpPr>
        <p:spPr>
          <a:xfrm>
            <a:off x="4411806" y="3655210"/>
            <a:ext cx="3494644" cy="409618"/>
          </a:xfrm>
          <a:prstGeom prst="roundRect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31" tIns="35966" rIns="71931" bIns="35966" rtlCol="0" anchor="ctr"/>
          <a:lstStyle/>
          <a:p>
            <a:pPr algn="ctr"/>
            <a:endParaRPr lang="it-IT" sz="1569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oup 108"/>
          <p:cNvGrpSpPr/>
          <p:nvPr/>
        </p:nvGrpSpPr>
        <p:grpSpPr>
          <a:xfrm>
            <a:off x="4583675" y="3676375"/>
            <a:ext cx="435398" cy="345940"/>
            <a:chOff x="-3267636" y="589521"/>
            <a:chExt cx="3886199" cy="3886199"/>
          </a:xfrm>
        </p:grpSpPr>
        <p:sp>
          <p:nvSpPr>
            <p:cNvPr id="37" name="Oval 36"/>
            <p:cNvSpPr/>
            <p:nvPr/>
          </p:nvSpPr>
          <p:spPr>
            <a:xfrm>
              <a:off x="-3240741" y="605118"/>
              <a:ext cx="3845859" cy="38593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69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8" name="Picture 2" descr="C:\Users\AntonioCB\Documents\Alleantia\Naming Logo\Logo Adesivo Alleantia\Adesivo Alleantia noq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267636" y="589521"/>
              <a:ext cx="3886199" cy="3886199"/>
            </a:xfrm>
            <a:prstGeom prst="rect">
              <a:avLst/>
            </a:prstGeom>
            <a:noFill/>
          </p:spPr>
        </p:pic>
      </p:grpSp>
      <p:sp>
        <p:nvSpPr>
          <p:cNvPr id="39" name="CasellaDiTesto 13"/>
          <p:cNvSpPr txBox="1"/>
          <p:nvPr/>
        </p:nvSpPr>
        <p:spPr>
          <a:xfrm>
            <a:off x="5041990" y="3712450"/>
            <a:ext cx="2394691" cy="271471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en-US" sz="1292" b="1" i="1" dirty="0" err="1">
                <a:latin typeface="Century Gothic" panose="020B0502020202020204" pitchFamily="34" charset="0"/>
              </a:rPr>
              <a:t>Alleantia</a:t>
            </a:r>
            <a:r>
              <a:rPr lang="en-US" sz="1292" b="1" i="1" dirty="0">
                <a:latin typeface="Century Gothic" panose="020B0502020202020204" pitchFamily="34" charset="0"/>
              </a:rPr>
              <a:t> Cloud Services</a:t>
            </a:r>
          </a:p>
        </p:txBody>
      </p:sp>
      <p:sp>
        <p:nvSpPr>
          <p:cNvPr id="40" name="TextBox 32"/>
          <p:cNvSpPr txBox="1"/>
          <p:nvPr/>
        </p:nvSpPr>
        <p:spPr>
          <a:xfrm>
            <a:off x="4374228" y="2657063"/>
            <a:ext cx="2203115" cy="243130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it-IT" sz="1108" b="1" i="1" dirty="0" err="1">
                <a:latin typeface="Century Gothic" panose="020B0502020202020204" pitchFamily="34" charset="0"/>
              </a:rPr>
              <a:t>Dashboards</a:t>
            </a:r>
            <a:endParaRPr lang="it-IT" sz="1108" b="1" i="1" dirty="0">
              <a:latin typeface="Century Gothic" panose="020B0502020202020204" pitchFamily="34" charset="0"/>
            </a:endParaRPr>
          </a:p>
        </p:txBody>
      </p:sp>
      <p:grpSp>
        <p:nvGrpSpPr>
          <p:cNvPr id="41" name="Group 208"/>
          <p:cNvGrpSpPr/>
          <p:nvPr/>
        </p:nvGrpSpPr>
        <p:grpSpPr>
          <a:xfrm>
            <a:off x="6707199" y="2923794"/>
            <a:ext cx="1141963" cy="589602"/>
            <a:chOff x="5127813" y="2407024"/>
            <a:chExt cx="1340221" cy="851648"/>
          </a:xfrm>
        </p:grpSpPr>
        <p:sp>
          <p:nvSpPr>
            <p:cNvPr id="42" name="Rectangle 41"/>
            <p:cNvSpPr/>
            <p:nvPr/>
          </p:nvSpPr>
          <p:spPr>
            <a:xfrm>
              <a:off x="5127813" y="2411508"/>
              <a:ext cx="1340221" cy="8471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69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3" name="Picture 24" descr="E:\Dropbox\Alleantia\Marketing\Presentazioni Linee Prodotto\Industrial Automation\Biz Intelligence cropped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50317" y="2407024"/>
              <a:ext cx="1278682" cy="825796"/>
            </a:xfrm>
            <a:prstGeom prst="rect">
              <a:avLst/>
            </a:prstGeom>
            <a:noFill/>
          </p:spPr>
        </p:pic>
      </p:grpSp>
      <p:pic>
        <p:nvPicPr>
          <p:cNvPr id="44" name="Picture 17" descr="http://openclipart.org/image/250px/svg_to_png/94723/d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6121" y="3500983"/>
            <a:ext cx="474705" cy="426657"/>
          </a:xfrm>
          <a:prstGeom prst="rect">
            <a:avLst/>
          </a:prstGeom>
          <a:noFill/>
        </p:spPr>
      </p:pic>
      <p:pic>
        <p:nvPicPr>
          <p:cNvPr id="45" name="Picture 2" descr="File:GPRSshield 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511" y="4831354"/>
            <a:ext cx="661605" cy="5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Utente\Desktop\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91785" y="6089142"/>
            <a:ext cx="639286" cy="622967"/>
          </a:xfrm>
          <a:prstGeom prst="rect">
            <a:avLst/>
          </a:prstGeom>
          <a:noFill/>
        </p:spPr>
      </p:pic>
      <p:pic>
        <p:nvPicPr>
          <p:cNvPr id="47" name="Picture 4" descr="http://s1.blomedia.pl/autokult.pl/images/2011/02/sonda-lambda1pkt_002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8903" y="6244121"/>
            <a:ext cx="665903" cy="435264"/>
          </a:xfrm>
          <a:prstGeom prst="rect">
            <a:avLst/>
          </a:prstGeom>
          <a:noFill/>
        </p:spPr>
      </p:pic>
      <p:pic>
        <p:nvPicPr>
          <p:cNvPr id="48" name="Picture 47" descr="C:\Users\Utente\Dropbox\Alleantia\Business Development\IA &amp; OEM\FPZ Proposal\doc\press diff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30209" y="6221007"/>
            <a:ext cx="419891" cy="359238"/>
          </a:xfrm>
          <a:prstGeom prst="rect">
            <a:avLst/>
          </a:prstGeom>
          <a:noFill/>
        </p:spPr>
      </p:pic>
      <p:pic>
        <p:nvPicPr>
          <p:cNvPr id="49" name="Picture 4" descr="C:\Users\Utente\Dropbox\Alleantia\Business Development\IA &amp; OEM\FPZ Proposal\doc\TCJ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22834" y="6192687"/>
            <a:ext cx="426828" cy="435738"/>
          </a:xfrm>
          <a:prstGeom prst="rect">
            <a:avLst/>
          </a:prstGeom>
          <a:noFill/>
        </p:spPr>
      </p:pic>
      <p:pic>
        <p:nvPicPr>
          <p:cNvPr id="50" name="Picture 2" descr="File:GPRSshield 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065" y="4831938"/>
            <a:ext cx="661605" cy="5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13"/>
          <p:cNvSpPr txBox="1"/>
          <p:nvPr/>
        </p:nvSpPr>
        <p:spPr>
          <a:xfrm>
            <a:off x="3743501" y="4924336"/>
            <a:ext cx="92808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b="1" dirty="0" err="1">
                <a:latin typeface="Century Gothic" panose="020B0502020202020204" pitchFamily="34" charset="0"/>
              </a:rPr>
              <a:t>MinBox</a:t>
            </a:r>
            <a:endParaRPr lang="en-US" sz="2275" b="1" dirty="0">
              <a:latin typeface="Century Gothic" panose="020B0502020202020204" pitchFamily="34" charset="0"/>
            </a:endParaRPr>
          </a:p>
        </p:txBody>
      </p:sp>
      <p:pic>
        <p:nvPicPr>
          <p:cNvPr id="52" name="Picture 10" descr="http://www.genetec.com/assets/images/EN/Products/features/av-kf-wireless-dat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223106">
            <a:off x="4729663" y="4283294"/>
            <a:ext cx="659312" cy="579159"/>
          </a:xfrm>
          <a:prstGeom prst="rect">
            <a:avLst/>
          </a:prstGeom>
          <a:noFill/>
        </p:spPr>
      </p:pic>
      <p:pic>
        <p:nvPicPr>
          <p:cNvPr id="53" name="Picture 10" descr="http://www.genetec.com/assets/images/EN/Products/features/av-kf-wireless-dat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223106">
            <a:off x="3534229" y="4283294"/>
            <a:ext cx="659312" cy="579159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3539525" y="5337918"/>
            <a:ext cx="1362301" cy="691139"/>
            <a:chOff x="2221938" y="4674097"/>
            <a:chExt cx="1475826" cy="388602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2221938" y="4681278"/>
              <a:ext cx="2235" cy="381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695529" y="4674097"/>
              <a:ext cx="2235" cy="381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10" descr="http://www.genetec.com/assets/images/EN/Products/features/av-kf-wireless-dat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10177" y="4271457"/>
            <a:ext cx="659312" cy="460944"/>
          </a:xfrm>
          <a:prstGeom prst="rect">
            <a:avLst/>
          </a:prstGeom>
          <a:noFill/>
        </p:spPr>
      </p:pic>
      <p:pic>
        <p:nvPicPr>
          <p:cNvPr id="58" name="Immagine 2" descr="contator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05072" y="6241129"/>
            <a:ext cx="442566" cy="413213"/>
          </a:xfrm>
          <a:prstGeom prst="rect">
            <a:avLst/>
          </a:prstGeom>
        </p:spPr>
      </p:pic>
      <p:pic>
        <p:nvPicPr>
          <p:cNvPr id="59" name="Picture 12" descr="http://www.bonfiglioli.it/media/products/S2U_web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4841" y="5808951"/>
            <a:ext cx="974250" cy="535063"/>
          </a:xfrm>
          <a:prstGeom prst="rect">
            <a:avLst/>
          </a:prstGeom>
          <a:noFill/>
        </p:spPr>
      </p:pic>
      <p:pic>
        <p:nvPicPr>
          <p:cNvPr id="60" name="Picture 14" descr="http://img.directindustry.it/images_di/photo-m/analizzatori-di-reti-elettriche-66758-4699941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2031" y="6202444"/>
            <a:ext cx="642405" cy="484673"/>
          </a:xfrm>
          <a:prstGeom prst="rect">
            <a:avLst/>
          </a:prstGeom>
          <a:noFill/>
        </p:spPr>
      </p:pic>
      <p:pic>
        <p:nvPicPr>
          <p:cNvPr id="61" name="Picture 15" descr="E:\Dropbox\Alleantia\Marketing\Presentazioni Linee Prodotto\Industrial Automation\maxbox cropped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9581" y="4698415"/>
            <a:ext cx="1174897" cy="562752"/>
          </a:xfrm>
          <a:prstGeom prst="rect">
            <a:avLst/>
          </a:prstGeom>
          <a:noFill/>
        </p:spPr>
      </p:pic>
      <p:pic>
        <p:nvPicPr>
          <p:cNvPr id="62" name="Picture 10" descr="http://www.genetec.com/assets/images/EN/Products/features/av-kf-wireless-dat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050582">
            <a:off x="8296225" y="4261584"/>
            <a:ext cx="659312" cy="460944"/>
          </a:xfrm>
          <a:prstGeom prst="rect">
            <a:avLst/>
          </a:prstGeom>
          <a:noFill/>
        </p:spPr>
      </p:pic>
      <p:pic>
        <p:nvPicPr>
          <p:cNvPr id="63" name="Picture 15" descr="E:\Dropbox\Alleantia\Marketing\Presentazioni Linee Prodotto\Industrial Automation\maxbox cropped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8001" y="4715296"/>
            <a:ext cx="1174897" cy="562752"/>
          </a:xfrm>
          <a:prstGeom prst="rect">
            <a:avLst/>
          </a:prstGeom>
          <a:noFill/>
        </p:spPr>
      </p:pic>
      <p:cxnSp>
        <p:nvCxnSpPr>
          <p:cNvPr id="64" name="Straight Arrow Connector 63"/>
          <p:cNvCxnSpPr/>
          <p:nvPr/>
        </p:nvCxnSpPr>
        <p:spPr>
          <a:xfrm flipV="1">
            <a:off x="5659076" y="5190492"/>
            <a:ext cx="690402" cy="74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0"/>
          </p:cNvCxnSpPr>
          <p:nvPr/>
        </p:nvCxnSpPr>
        <p:spPr>
          <a:xfrm flipV="1">
            <a:off x="6226355" y="5129322"/>
            <a:ext cx="351260" cy="111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0"/>
          </p:cNvCxnSpPr>
          <p:nvPr/>
        </p:nvCxnSpPr>
        <p:spPr>
          <a:xfrm flipH="1" flipV="1">
            <a:off x="7023544" y="5211967"/>
            <a:ext cx="439688" cy="990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0"/>
          </p:cNvCxnSpPr>
          <p:nvPr/>
        </p:nvCxnSpPr>
        <p:spPr>
          <a:xfrm flipH="1" flipV="1">
            <a:off x="6782000" y="5199329"/>
            <a:ext cx="49967" cy="609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205424" y="4816860"/>
            <a:ext cx="1157222" cy="470307"/>
          </a:xfrm>
          <a:prstGeom prst="rect">
            <a:avLst/>
          </a:prstGeom>
        </p:spPr>
        <p:txBody>
          <a:bodyPr wrap="square" lIns="71931" tIns="35966" rIns="71931" bIns="35966">
            <a:spAutoFit/>
          </a:bodyPr>
          <a:lstStyle/>
          <a:p>
            <a:pPr algn="ctr"/>
            <a:r>
              <a:rPr lang="en-US" sz="1292" b="1" dirty="0" err="1">
                <a:latin typeface="Century Gothic" panose="020B0502020202020204" pitchFamily="34" charset="0"/>
              </a:rPr>
              <a:t>MaxBox</a:t>
            </a:r>
            <a:endParaRPr lang="en-US" sz="1292" b="1" dirty="0">
              <a:latin typeface="Century Gothic" panose="020B0502020202020204" pitchFamily="34" charset="0"/>
            </a:endParaRPr>
          </a:p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(Appliance)</a:t>
            </a:r>
          </a:p>
        </p:txBody>
      </p:sp>
      <p:cxnSp>
        <p:nvCxnSpPr>
          <p:cNvPr id="69" name="Shape 66"/>
          <p:cNvCxnSpPr>
            <a:endCxn id="20" idx="2"/>
          </p:cNvCxnSpPr>
          <p:nvPr/>
        </p:nvCxnSpPr>
        <p:spPr>
          <a:xfrm rot="10800000">
            <a:off x="2445444" y="3128390"/>
            <a:ext cx="1911541" cy="666092"/>
          </a:xfrm>
          <a:prstGeom prst="bent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6"/>
          <p:cNvCxnSpPr/>
          <p:nvPr/>
        </p:nvCxnSpPr>
        <p:spPr>
          <a:xfrm flipV="1">
            <a:off x="8098477" y="3202910"/>
            <a:ext cx="1655470" cy="584611"/>
          </a:xfrm>
          <a:prstGeom prst="bent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13"/>
          <p:cNvSpPr txBox="1"/>
          <p:nvPr/>
        </p:nvSpPr>
        <p:spPr>
          <a:xfrm>
            <a:off x="1572411" y="6248134"/>
            <a:ext cx="1174883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Devices &amp; Sensors</a:t>
            </a:r>
            <a:endParaRPr lang="en-US" sz="1477" b="1" dirty="0">
              <a:latin typeface="Century Gothic" panose="020B0502020202020204" pitchFamily="34" charset="0"/>
            </a:endParaRPr>
          </a:p>
        </p:txBody>
      </p:sp>
      <p:sp>
        <p:nvSpPr>
          <p:cNvPr id="73" name="CasellaDiTesto 13"/>
          <p:cNvSpPr txBox="1"/>
          <p:nvPr/>
        </p:nvSpPr>
        <p:spPr>
          <a:xfrm>
            <a:off x="1566296" y="5640979"/>
            <a:ext cx="1174883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Controllers</a:t>
            </a:r>
            <a:endParaRPr lang="en-US" sz="1477" b="1" dirty="0">
              <a:latin typeface="Century Gothic" panose="020B0502020202020204" pitchFamily="34" charset="0"/>
            </a:endParaRPr>
          </a:p>
        </p:txBody>
      </p:sp>
      <p:sp>
        <p:nvSpPr>
          <p:cNvPr id="74" name="CasellaDiTesto 13"/>
          <p:cNvSpPr txBox="1"/>
          <p:nvPr/>
        </p:nvSpPr>
        <p:spPr>
          <a:xfrm>
            <a:off x="1572413" y="4273152"/>
            <a:ext cx="1453526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Gateways &amp; Aggregators &amp; Local Applications</a:t>
            </a:r>
            <a:endParaRPr lang="en-US" sz="1477" b="1" dirty="0">
              <a:latin typeface="Century Gothic" panose="020B0502020202020204" pitchFamily="34" charset="0"/>
            </a:endParaRPr>
          </a:p>
        </p:txBody>
      </p:sp>
      <p:sp>
        <p:nvSpPr>
          <p:cNvPr id="75" name="CasellaDiTesto 13"/>
          <p:cNvSpPr txBox="1"/>
          <p:nvPr/>
        </p:nvSpPr>
        <p:spPr>
          <a:xfrm>
            <a:off x="3558437" y="2263394"/>
            <a:ext cx="1345315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Applications</a:t>
            </a:r>
            <a:endParaRPr lang="en-US" sz="1477" b="1" dirty="0">
              <a:latin typeface="Century Gothic" panose="020B0502020202020204" pitchFamily="34" charset="0"/>
            </a:endParaRPr>
          </a:p>
        </p:txBody>
      </p:sp>
      <p:pic>
        <p:nvPicPr>
          <p:cNvPr id="76" name="Picture 17" descr="http://openclipart.org/image/250px/svg_to_png/94723/d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2014" y="3708895"/>
            <a:ext cx="474705" cy="426657"/>
          </a:xfrm>
          <a:prstGeom prst="rect">
            <a:avLst/>
          </a:prstGeom>
          <a:noFill/>
        </p:spPr>
      </p:pic>
      <p:cxnSp>
        <p:nvCxnSpPr>
          <p:cNvPr id="77" name="Shape 66"/>
          <p:cNvCxnSpPr>
            <a:stCxn id="63" idx="3"/>
          </p:cNvCxnSpPr>
          <p:nvPr/>
        </p:nvCxnSpPr>
        <p:spPr>
          <a:xfrm flipV="1">
            <a:off x="9412897" y="3252116"/>
            <a:ext cx="740796" cy="1744557"/>
          </a:xfrm>
          <a:prstGeom prst="bent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http://www.adriaimpianti.net/public/imgservizi/plc12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784" y="5525541"/>
            <a:ext cx="834865" cy="5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Immagine 2" descr="contator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235147" y="6229599"/>
            <a:ext cx="442566" cy="413213"/>
          </a:xfrm>
          <a:prstGeom prst="rect">
            <a:avLst/>
          </a:prstGeom>
        </p:spPr>
      </p:pic>
      <p:pic>
        <p:nvPicPr>
          <p:cNvPr id="80" name="Picture 12" descr="http://www.bonfiglioli.it/media/products/S2U_web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4915" y="5797422"/>
            <a:ext cx="974250" cy="535063"/>
          </a:xfrm>
          <a:prstGeom prst="rect">
            <a:avLst/>
          </a:prstGeom>
          <a:noFill/>
        </p:spPr>
      </p:pic>
      <p:pic>
        <p:nvPicPr>
          <p:cNvPr id="81" name="Picture 14" descr="http://img.directindustry.it/images_di/photo-m/analizzatori-di-reti-elettriche-66758-4699941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2105" y="6190915"/>
            <a:ext cx="642405" cy="484673"/>
          </a:xfrm>
          <a:prstGeom prst="rect">
            <a:avLst/>
          </a:prstGeom>
          <a:noFill/>
        </p:spPr>
      </p:pic>
      <p:cxnSp>
        <p:nvCxnSpPr>
          <p:cNvPr id="82" name="Straight Arrow Connector 81"/>
          <p:cNvCxnSpPr/>
          <p:nvPr/>
        </p:nvCxnSpPr>
        <p:spPr>
          <a:xfrm flipV="1">
            <a:off x="7889150" y="5178963"/>
            <a:ext cx="690402" cy="74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</p:cNvCxnSpPr>
          <p:nvPr/>
        </p:nvCxnSpPr>
        <p:spPr>
          <a:xfrm flipV="1">
            <a:off x="8456430" y="5117792"/>
            <a:ext cx="351260" cy="111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0"/>
          </p:cNvCxnSpPr>
          <p:nvPr/>
        </p:nvCxnSpPr>
        <p:spPr>
          <a:xfrm flipH="1" flipV="1">
            <a:off x="9253619" y="5200438"/>
            <a:ext cx="439688" cy="990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0"/>
          </p:cNvCxnSpPr>
          <p:nvPr/>
        </p:nvCxnSpPr>
        <p:spPr>
          <a:xfrm flipH="1" flipV="1">
            <a:off x="9012074" y="5187799"/>
            <a:ext cx="49967" cy="609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http://www.adriaimpianti.net/public/imgservizi/plc12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859" y="5514011"/>
            <a:ext cx="834865" cy="5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36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1916832"/>
            <a:ext cx="6552728" cy="47438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9416" y="292494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One Thing, Multiple Services</a:t>
            </a:r>
            <a:endParaRPr lang="en-US" sz="28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416" y="4417948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One Service, Multiple Things</a:t>
            </a:r>
            <a:endParaRPr lang="en-US" sz="28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2007000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… to the Clouds </a:t>
            </a:r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of </a:t>
            </a:r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Things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36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/>
          </p:cNvSpPr>
          <p:nvPr/>
        </p:nvSpPr>
        <p:spPr bwMode="auto">
          <a:xfrm>
            <a:off x="1574952" y="1260000"/>
            <a:ext cx="9057552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… and to the </a:t>
            </a:r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Internet of Things </a:t>
            </a:r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Store(s</a:t>
            </a:r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)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227435"/>
            <a:ext cx="5688632" cy="40186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3352" y="2776368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Software </a:t>
            </a:r>
            <a:r>
              <a:rPr lang="en-US" sz="2800" b="1" dirty="0">
                <a:solidFill>
                  <a:srgbClr val="000099"/>
                </a:solidFill>
                <a:latin typeface="Century Gothic" panose="020B0502020202020204" pitchFamily="34" charset="0"/>
              </a:rPr>
              <a:t>Things, </a:t>
            </a:r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Applications, Services, Data</a:t>
            </a:r>
            <a:endParaRPr lang="en-US" sz="28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endParaRPr lang="en-US" sz="2800" dirty="0" smtClean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r>
              <a:rPr lang="en-US" sz="2800" b="1" i="1" dirty="0">
                <a:solidFill>
                  <a:srgbClr val="000099"/>
                </a:solidFill>
                <a:latin typeface="Century Gothic" panose="020B0502020202020204" pitchFamily="34" charset="0"/>
              </a:rPr>
              <a:t>Community (</a:t>
            </a:r>
            <a:r>
              <a:rPr lang="en-US" sz="2800" b="1" i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Open) Store</a:t>
            </a:r>
          </a:p>
          <a:p>
            <a:endParaRPr lang="en-US" sz="2800" b="1" i="1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r>
              <a:rPr lang="en-US" sz="2800" b="1" i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Enterprise (Private) Stores</a:t>
            </a:r>
            <a:endParaRPr lang="en-US" sz="2800" b="1" i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36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olo e sottotitol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rnd">
          <a:noFill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>
          <a:bevelT w="127000" h="127000"/>
        </a:sp3d>
      </a:spPr>
      <a:bodyPr lIns="38100" tIns="38100" rIns="38100" bIns="38100" rtlCol="0" anchor="ctr"/>
      <a:lstStyle>
        <a:defPPr algn="ctr">
          <a:defRPr sz="2000" b="1" dirty="0" smtClean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  <a:sym typeface="Century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sotto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Pages>0</Pages>
  <Words>1201</Words>
  <Characters>0</Characters>
  <Application>Microsoft Office PowerPoint</Application>
  <PresentationFormat>Personalizzato</PresentationFormat>
  <Lines>0</Lines>
  <Paragraphs>202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Titolo e sottotitolo</vt:lpstr>
      <vt:lpstr>The Enterprise Internet of Things Company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Proud to present at</dc:title>
  <dc:creator>AntonioCB</dc:creator>
  <cp:lastModifiedBy>Alberto Giusti</cp:lastModifiedBy>
  <cp:revision>448</cp:revision>
  <cp:lastPrinted>2014-03-28T09:06:37Z</cp:lastPrinted>
  <dcterms:modified xsi:type="dcterms:W3CDTF">2014-04-20T21:30:02Z</dcterms:modified>
</cp:coreProperties>
</file>