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CAC34"/>
    <a:srgbClr val="DF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696" y="-12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78DB-102A-3844-9325-B8E85A773FDA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2A12-4B42-5D40-BEC2-D75001B4AD69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417E-309A-C34F-B4E4-047B35ADDA68}" type="datetimeFigureOut">
              <a:rPr lang="it-IT" smtClean="0"/>
              <a:t>15/11/14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C7567-1CB3-5243-A050-B8C12C41B1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585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" descr="Cover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13204" y="1728278"/>
            <a:ext cx="4073785" cy="2242220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13204" y="4285615"/>
            <a:ext cx="4073785" cy="193272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4432" y="6808316"/>
            <a:ext cx="2494016" cy="402652"/>
          </a:xfrm>
        </p:spPr>
        <p:txBody>
          <a:bodyPr/>
          <a:lstStyle/>
          <a:p>
            <a:r>
              <a:rPr lang="it-IT" dirty="0" smtClean="0"/>
              <a:t>29/10/14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51952" y="6808316"/>
            <a:ext cx="6502254" cy="402652"/>
          </a:xfrm>
        </p:spPr>
        <p:txBody>
          <a:bodyPr/>
          <a:lstStyle/>
          <a:p>
            <a:r>
              <a:rPr lang="it-IT" dirty="0" err="1" smtClean="0"/>
              <a:t>Pioneers</a:t>
            </a:r>
            <a:r>
              <a:rPr lang="it-IT" dirty="0" smtClean="0"/>
              <a:t>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4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9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1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77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3750302"/>
            <a:ext cx="9085342" cy="2611596"/>
          </a:xfrm>
        </p:spPr>
        <p:txBody>
          <a:bodyPr anchor="t"/>
          <a:lstStyle>
            <a:lvl1pPr algn="l">
              <a:defRPr sz="4600" b="1" cap="all">
                <a:solidFill>
                  <a:srgbClr val="5CAC34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209592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1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432" y="1968500"/>
            <a:ext cx="4735669" cy="47238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68907" y="1990266"/>
            <a:ext cx="4727268" cy="470204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7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751" y="1227113"/>
            <a:ext cx="10080341" cy="58802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965582"/>
            <a:ext cx="4722671" cy="64137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767142"/>
            <a:ext cx="4722671" cy="39886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965582"/>
            <a:ext cx="4724526" cy="64137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767142"/>
            <a:ext cx="4724526" cy="39886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4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94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90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4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FB35-6069-D443-8183-48674261BD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87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file://localhost/Volumes/Lavori%20HD/IPRESS%20LIVE/PPT/Fascetta%20alta%20new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65100" y="171562"/>
            <a:ext cx="10336276" cy="7218845"/>
            <a:chOff x="165100" y="171562"/>
            <a:chExt cx="10336276" cy="7218845"/>
          </a:xfrm>
        </p:grpSpPr>
        <p:sp>
          <p:nvSpPr>
            <p:cNvPr id="9" name="Rettangolo 4"/>
            <p:cNvSpPr/>
            <p:nvPr userDrawn="1"/>
          </p:nvSpPr>
          <p:spPr>
            <a:xfrm>
              <a:off x="177800" y="1100627"/>
              <a:ext cx="10323576" cy="6289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8" name="Fascetta alta new.jpg" descr="/Volumes/Lavori HD/IPRESS LIVE/PPT/Fascetta alta new.jpg"/>
            <p:cNvPicPr>
              <a:picLocks noChangeAspect="1"/>
            </p:cNvPicPr>
            <p:nvPr userDrawn="1"/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00" y="171562"/>
              <a:ext cx="10335768" cy="783336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1245563"/>
            <a:ext cx="9619774" cy="561272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2042510"/>
            <a:ext cx="9619774" cy="471328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29/10/14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6502254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r>
              <a:rPr lang="it-IT" smtClean="0"/>
              <a:t>Pioneers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93684" y="384579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fld id="{838AFB35-6069-D443-8183-48674261BD26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3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521437" rtl="0" eaLnBrk="1" latinLnBrk="0" hangingPunct="1">
        <a:spcBef>
          <a:spcPct val="0"/>
        </a:spcBef>
        <a:buNone/>
        <a:defRPr sz="4000" kern="1200">
          <a:solidFill>
            <a:srgbClr val="5CAC34"/>
          </a:solidFill>
          <a:latin typeface="Helvetica Neue Ligh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>
              <a:lumMod val="75000"/>
              <a:lumOff val="25000"/>
            </a:schemeClr>
          </a:solidFill>
          <a:latin typeface="Helvetica Neue Ligh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presslive.com" TargetMode="External"/><Relationship Id="rId3" Type="http://schemas.openxmlformats.org/officeDocument/2006/relationships/hyperlink" Target="mailto:marisandra@ipressliv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255" y="3906526"/>
            <a:ext cx="4073785" cy="13500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b="1" dirty="0" err="1">
                <a:latin typeface="Helvetica"/>
                <a:cs typeface="Helvetica"/>
              </a:rPr>
              <a:t>iPress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48" y="5090887"/>
            <a:ext cx="4268293" cy="1642672"/>
          </a:xfrm>
        </p:spPr>
        <p:txBody>
          <a:bodyPr>
            <a:normAutofit/>
          </a:bodyPr>
          <a:lstStyle/>
          <a:p>
            <a:r>
              <a:rPr lang="en-US" sz="2400" dirty="0"/>
              <a:t>DIGITAL CONTROL ROOM FOR THE INFORMATION and </a:t>
            </a:r>
            <a:r>
              <a:rPr lang="en-US" sz="2400" dirty="0" smtClean="0"/>
              <a:t>COMMUNICATION </a:t>
            </a:r>
            <a:r>
              <a:rPr lang="en-US" sz="2400" dirty="0"/>
              <a:t>INDUSTRY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11</a:t>
            </a:r>
            <a:r>
              <a:rPr lang="it-IT" dirty="0" smtClean="0"/>
              <a:t>/25/</a:t>
            </a:r>
            <a:r>
              <a:rPr lang="it-IT" dirty="0" smtClean="0"/>
              <a:t>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Unbound</a:t>
            </a:r>
            <a:r>
              <a:rPr lang="it-IT" dirty="0" smtClean="0"/>
              <a:t> Digital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17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187141"/>
            <a:ext cx="9619773" cy="1187142"/>
          </a:xfrm>
        </p:spPr>
        <p:txBody>
          <a:bodyPr anchor="t"/>
          <a:lstStyle/>
          <a:p>
            <a:r>
              <a:rPr lang="en-US" sz="3000" b="0" dirty="0"/>
              <a:t>…and allows you to discover and engage directly with journalists and influencers through social networks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2507700"/>
            <a:ext cx="3516488" cy="4155975"/>
          </a:xfrm>
        </p:spPr>
        <p:txBody>
          <a:bodyPr>
            <a:normAutofit/>
          </a:bodyPr>
          <a:lstStyle/>
          <a:p>
            <a:r>
              <a:rPr lang="en-US" sz="3600" dirty="0"/>
              <a:t>who are really interested in your topic,</a:t>
            </a:r>
            <a:br>
              <a:rPr lang="en-US" sz="3600" dirty="0"/>
            </a:br>
            <a:r>
              <a:rPr lang="en-US" sz="3600" dirty="0"/>
              <a:t>less </a:t>
            </a:r>
            <a:r>
              <a:rPr lang="en-US" sz="3600" b="1" dirty="0"/>
              <a:t>TIME</a:t>
            </a:r>
            <a:r>
              <a:rPr lang="en-US" sz="3600" dirty="0"/>
              <a:t> to reach more </a:t>
            </a:r>
            <a:r>
              <a:rPr lang="en-US" sz="3600" b="1" dirty="0" smtClean="0"/>
              <a:t>ATTENTION</a:t>
            </a:r>
            <a:endParaRPr lang="en-US" sz="3600" b="1" dirty="0"/>
          </a:p>
        </p:txBody>
      </p:sp>
      <p:pic>
        <p:nvPicPr>
          <p:cNvPr id="7" name="Immagine 2" descr="Schermata 2014-10-29 alle 00.14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>
            <a:fillRect/>
          </a:stretch>
        </p:blipFill>
        <p:spPr>
          <a:xfrm>
            <a:off x="4178300" y="2508250"/>
            <a:ext cx="5975350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27552"/>
            <a:ext cx="9808499" cy="677270"/>
          </a:xfrm>
        </p:spPr>
        <p:txBody>
          <a:bodyPr/>
          <a:lstStyle/>
          <a:p>
            <a:pPr lvl="0"/>
            <a:r>
              <a:rPr lang="en-US" sz="3600" b="0" dirty="0"/>
              <a:t>Media outlets are dynamically </a:t>
            </a:r>
            <a:r>
              <a:rPr lang="en-US" sz="3600" b="0" dirty="0" smtClean="0"/>
              <a:t>profiled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2060029"/>
            <a:ext cx="3516488" cy="4695767"/>
          </a:xfrm>
        </p:spPr>
        <p:txBody>
          <a:bodyPr>
            <a:normAutofit/>
          </a:bodyPr>
          <a:lstStyle/>
          <a:p>
            <a:r>
              <a:rPr lang="en-US" sz="3200" dirty="0"/>
              <a:t>Today they are </a:t>
            </a:r>
          </a:p>
          <a:p>
            <a:r>
              <a:rPr lang="en-US" sz="3200" dirty="0"/>
              <a:t>More than 4.000 </a:t>
            </a:r>
          </a:p>
          <a:p>
            <a:r>
              <a:rPr lang="en-US" sz="3200" dirty="0"/>
              <a:t>and constantly </a:t>
            </a:r>
            <a:r>
              <a:rPr lang="en-US" sz="3200" dirty="0" smtClean="0"/>
              <a:t>growing</a:t>
            </a:r>
            <a:endParaRPr lang="en-US" sz="3200" dirty="0"/>
          </a:p>
        </p:txBody>
      </p:sp>
      <p:pic>
        <p:nvPicPr>
          <p:cNvPr id="7" name="image40.pn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l="-24019" r="-24019"/>
          <a:stretch>
            <a:fillRect/>
          </a:stretch>
        </p:blipFill>
        <p:spPr>
          <a:xfrm>
            <a:off x="4178300" y="2060575"/>
            <a:ext cx="5975350" cy="46958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57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40" y="1301246"/>
            <a:ext cx="5128110" cy="688235"/>
          </a:xfrm>
        </p:spPr>
        <p:txBody>
          <a:bodyPr/>
          <a:lstStyle/>
          <a:p>
            <a:pPr lvl="0" algn="ctr"/>
            <a:r>
              <a:rPr lang="en-US" sz="3200" dirty="0" smtClean="0"/>
              <a:t>INFLUENCER PROFILE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340" y="2130579"/>
            <a:ext cx="5128110" cy="5065235"/>
          </a:xfrm>
        </p:spPr>
        <p:txBody>
          <a:bodyPr/>
          <a:lstStyle/>
          <a:p>
            <a:r>
              <a:rPr lang="en-US" sz="2000" dirty="0">
                <a:solidFill>
                  <a:srgbClr val="5CAC34"/>
                </a:solidFill>
              </a:rPr>
              <a:t>Example of the full profile of a journalist </a:t>
            </a:r>
          </a:p>
          <a:p>
            <a:r>
              <a:rPr lang="en-US" sz="2000" dirty="0">
                <a:solidFill>
                  <a:srgbClr val="5CAC34"/>
                </a:solidFill>
              </a:rPr>
              <a:t>synchronized with the press reviews</a:t>
            </a:r>
          </a:p>
          <a:p>
            <a:endParaRPr lang="en-US" dirty="0" smtClean="0"/>
          </a:p>
          <a:p>
            <a:pPr algn="ctr"/>
            <a:r>
              <a:rPr lang="en-US" sz="3200" dirty="0"/>
              <a:t>Today they are </a:t>
            </a:r>
          </a:p>
          <a:p>
            <a:pPr algn="ctr"/>
            <a:r>
              <a:rPr lang="en-US" sz="3200" dirty="0"/>
              <a:t>More than 20.000 </a:t>
            </a:r>
          </a:p>
          <a:p>
            <a:pPr algn="ctr"/>
            <a:r>
              <a:rPr lang="en-US" sz="3200" dirty="0"/>
              <a:t>and constantly growing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Pioneers 2014</a:t>
            </a:r>
            <a:endParaRPr lang="it-IT"/>
          </a:p>
        </p:txBody>
      </p:sp>
      <p:grpSp>
        <p:nvGrpSpPr>
          <p:cNvPr id="19" name="Gruppo 1"/>
          <p:cNvGrpSpPr/>
          <p:nvPr/>
        </p:nvGrpSpPr>
        <p:grpSpPr>
          <a:xfrm>
            <a:off x="5695315" y="1141040"/>
            <a:ext cx="4605285" cy="6271253"/>
            <a:chOff x="6574408" y="1996480"/>
            <a:chExt cx="5328592" cy="7685112"/>
          </a:xfrm>
        </p:grpSpPr>
        <p:pic>
          <p:nvPicPr>
            <p:cNvPr id="20" name="image66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6574408" y="1996480"/>
              <a:ext cx="5328592" cy="3600400"/>
            </a:xfrm>
            <a:prstGeom prst="rect">
              <a:avLst/>
            </a:prstGeom>
            <a:ln w="12700">
              <a:miter lim="400000"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" name="image67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574408" y="5524872"/>
              <a:ext cx="5328592" cy="4156720"/>
            </a:xfrm>
            <a:prstGeom prst="rect">
              <a:avLst/>
            </a:prstGeom>
            <a:ln w="12700">
              <a:miter lim="400000"/>
            </a:ln>
            <a:effectLst>
              <a:outerShdw blurRad="63500" dist="50800" dir="2700000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85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45563"/>
            <a:ext cx="5674150" cy="717586"/>
          </a:xfrm>
        </p:spPr>
        <p:txBody>
          <a:bodyPr/>
          <a:lstStyle/>
          <a:p>
            <a:pPr lvl="0"/>
            <a:r>
              <a:rPr lang="en-US" sz="3200" dirty="0"/>
              <a:t>New way to engage </a:t>
            </a:r>
            <a:r>
              <a:rPr lang="en-US" sz="3200" dirty="0" smtClean="0"/>
              <a:t>influencer</a:t>
            </a:r>
            <a:endParaRPr lang="en-US" sz="3200" dirty="0"/>
          </a:p>
        </p:txBody>
      </p:sp>
      <p:grpSp>
        <p:nvGrpSpPr>
          <p:cNvPr id="5" name="Group 172"/>
          <p:cNvGrpSpPr/>
          <p:nvPr/>
        </p:nvGrpSpPr>
        <p:grpSpPr>
          <a:xfrm>
            <a:off x="6345797" y="1140502"/>
            <a:ext cx="3808409" cy="5121654"/>
            <a:chOff x="0" y="0"/>
            <a:chExt cx="6722759" cy="7441646"/>
          </a:xfrm>
        </p:grpSpPr>
        <p:grpSp>
          <p:nvGrpSpPr>
            <p:cNvPr id="6" name="Group 170"/>
            <p:cNvGrpSpPr/>
            <p:nvPr/>
          </p:nvGrpSpPr>
          <p:grpSpPr>
            <a:xfrm>
              <a:off x="0" y="0"/>
              <a:ext cx="6722760" cy="7441648"/>
              <a:chOff x="0" y="0"/>
              <a:chExt cx="6722759" cy="7441646"/>
            </a:xfrm>
          </p:grpSpPr>
          <p:pic>
            <p:nvPicPr>
              <p:cNvPr id="8" name="image41.png" descr="Schermata 2014-08-26 alle 16.52.31.png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18013" y="0"/>
                <a:ext cx="6650705" cy="3689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image42.png" descr="Schermata 2014-08-26 alle 16.52.49.png"/>
              <p:cNvPicPr/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0" y="3779492"/>
                <a:ext cx="6722760" cy="36621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43.png" descr="Schermata 2014-08-26 alle 17.02.35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239715" y="2191584"/>
              <a:ext cx="4446920" cy="752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Immagine 8" descr="Screenshot 2014-09-03 17.19.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540" y="4048236"/>
            <a:ext cx="4801910" cy="3086942"/>
          </a:xfrm>
          <a:prstGeom prst="rect">
            <a:avLst/>
          </a:prstGeom>
        </p:spPr>
      </p:pic>
      <p:pic>
        <p:nvPicPr>
          <p:cNvPr id="11" name="Immagine 9" descr="Screenshot 2014-09-07 11.22.1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2" y="1963149"/>
            <a:ext cx="4140755" cy="32924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6699221" y="3732165"/>
            <a:ext cx="928878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4283415" y="4048236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4432" y="4597700"/>
            <a:ext cx="4446962" cy="2411942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5CAC34"/>
            </a:solidFill>
          </a:ln>
        </p:spPr>
        <p:txBody>
          <a:bodyPr wrap="square">
            <a:spAutoFit/>
          </a:bodyPr>
          <a:lstStyle/>
          <a:p>
            <a:pPr lvl="0" defTabSz="648950">
              <a:lnSpc>
                <a:spcPct val="8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Thanks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iPress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you can reach every influencer in the world!</a:t>
            </a:r>
          </a:p>
          <a:p>
            <a:pPr lvl="0" defTabSz="648950">
              <a:lnSpc>
                <a:spcPct val="8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story continued with publication in a national magazine.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digital to social to paper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75187" y="2228165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7" descr="Screenshot 2014-09-03 17.25.1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7967"/>
          <a:stretch/>
        </p:blipFill>
        <p:spPr>
          <a:xfrm>
            <a:off x="6955298" y="4027189"/>
            <a:ext cx="1893066" cy="2880000"/>
          </a:xfrm>
          <a:prstGeom prst="rect">
            <a:avLst/>
          </a:prstGeom>
        </p:spPr>
      </p:pic>
      <p:pic>
        <p:nvPicPr>
          <p:cNvPr id="1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230" y="1245563"/>
            <a:ext cx="3160734" cy="252175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62658" y="1892586"/>
            <a:ext cx="4883966" cy="5014603"/>
            <a:chOff x="0" y="830198"/>
            <a:chExt cx="9236873" cy="8871138"/>
          </a:xfrm>
        </p:grpSpPr>
        <p:pic>
          <p:nvPicPr>
            <p:cNvPr id="17" name="Immagine 1" descr="Schermata 2014-09-05 alle 14.52.0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30198"/>
              <a:ext cx="9236873" cy="4844403"/>
            </a:xfrm>
            <a:prstGeom prst="rect">
              <a:avLst/>
            </a:prstGeom>
          </p:spPr>
        </p:pic>
        <p:pic>
          <p:nvPicPr>
            <p:cNvPr id="18" name="Immagine 2" descr="Schermata 2014-09-05 alle 14.52.16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934654"/>
              <a:ext cx="9166696" cy="476668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1245563"/>
            <a:ext cx="6012799" cy="717586"/>
          </a:xfrm>
        </p:spPr>
        <p:txBody>
          <a:bodyPr/>
          <a:lstStyle/>
          <a:p>
            <a:pPr lvl="0"/>
            <a:r>
              <a:rPr lang="en-US" sz="3200" dirty="0"/>
              <a:t>Social reading to engage writers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7407822" y="3686037"/>
            <a:ext cx="928878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113807" y="5425251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69051" y="3018314"/>
            <a:ext cx="1659184" cy="406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345239"/>
            <a:ext cx="4474764" cy="813561"/>
          </a:xfrm>
        </p:spPr>
        <p:txBody>
          <a:bodyPr/>
          <a:lstStyle/>
          <a:p>
            <a:pPr lvl="0"/>
            <a:r>
              <a:rPr lang="en-US" sz="3200" dirty="0" err="1"/>
              <a:t>iPress</a:t>
            </a:r>
            <a:r>
              <a:rPr lang="en-US" sz="3200" dirty="0"/>
              <a:t> Traction 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Italian </a:t>
            </a:r>
            <a:r>
              <a:rPr lang="en-US" sz="3200" dirty="0"/>
              <a:t>Market </a:t>
            </a:r>
            <a:r>
              <a:rPr lang="en-US" sz="3200" dirty="0" smtClean="0"/>
              <a:t>Test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2370445"/>
            <a:ext cx="4474763" cy="4385351"/>
          </a:xfrm>
        </p:spPr>
        <p:txBody>
          <a:bodyPr/>
          <a:lstStyle/>
          <a:p>
            <a:pPr lvl="0" defTabSz="64814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671" lvl="0" indent="-683671" defTabSz="648140">
              <a:lnSpc>
                <a:spcPct val="90000"/>
              </a:lnSpc>
              <a:buClr>
                <a:srgbClr val="749805"/>
              </a:buClr>
              <a:buSzPct val="116999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20.000 journalists and bloggers have been dynamically mapped through LinkedIn, Twitter and Amazon</a:t>
            </a:r>
          </a:p>
          <a:p>
            <a:pPr lvl="0" defTabSz="64814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671" lvl="0" indent="-683671" defTabSz="648140">
              <a:lnSpc>
                <a:spcPct val="90000"/>
              </a:lnSpc>
              <a:buClr>
                <a:srgbClr val="749805"/>
              </a:buClr>
              <a:buSzPct val="116999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4.000 outlets have been dynamically profiled through LinkedIn, Twitter and Facebook</a:t>
            </a:r>
          </a:p>
          <a:p>
            <a:pPr lvl="0" defTabSz="64814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671" indent="-683671" defTabSz="648140">
              <a:lnSpc>
                <a:spcPct val="90000"/>
              </a:lnSpc>
              <a:buClr>
                <a:srgbClr val="749805"/>
              </a:buClr>
              <a:buSzPct val="116999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More than 1.000 communicators (PRs, Social Media Experts and Marketing Managers) have tested the platform in beta </a:t>
            </a:r>
            <a:r>
              <a:rPr lang="en-US" dirty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endParaRPr lang="en-US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13.pn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l="-5078" r="-5078"/>
          <a:stretch>
            <a:fillRect/>
          </a:stretch>
        </p:blipFill>
        <p:spPr>
          <a:xfrm>
            <a:off x="5221288" y="1246188"/>
            <a:ext cx="4932362" cy="55102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7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lvl="0"/>
            <a:r>
              <a:rPr lang="en-US" dirty="0"/>
              <a:t>Some of our </a:t>
            </a:r>
            <a:r>
              <a:rPr lang="en-US" dirty="0" smtClean="0"/>
              <a:t>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7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International Journalism Festival: </a:t>
            </a:r>
            <a:br>
              <a:rPr lang="en-US" sz="2800" dirty="0"/>
            </a:br>
            <a:r>
              <a:rPr lang="en-US" sz="2800" dirty="0" err="1"/>
              <a:t>iPress</a:t>
            </a:r>
            <a:r>
              <a:rPr lang="en-US" sz="2800" dirty="0"/>
              <a:t> technological partner of the </a:t>
            </a:r>
            <a:r>
              <a:rPr lang="en-US" sz="2800" dirty="0" smtClean="0"/>
              <a:t>event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pPr algn="ctr"/>
            <a:r>
              <a:rPr lang="en-US" dirty="0"/>
              <a:t>ATTENDEES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SYNCHRONIZATION WITH MAIN </a:t>
            </a:r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9" name="image83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rcRect l="-10092" r="-10092"/>
          <a:stretch>
            <a:fillRect/>
          </a:stretch>
        </p:blipFill>
        <p:spPr>
          <a:prstGeom prst="rect">
            <a:avLst/>
          </a:prstGeom>
          <a:ln w="12700">
            <a:solidFill>
              <a:srgbClr val="749805"/>
            </a:solidFill>
          </a:ln>
        </p:spPr>
      </p:pic>
      <p:pic>
        <p:nvPicPr>
          <p:cNvPr id="10" name="image83.pn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/>
          </a:blip>
          <a:srcRect l="-10116" r="-10116"/>
          <a:stretch>
            <a:fillRect/>
          </a:stretch>
        </p:blipFill>
        <p:spPr>
          <a:prstGeom prst="rect">
            <a:avLst/>
          </a:prstGeom>
          <a:ln w="12700">
            <a:solidFill>
              <a:srgbClr val="749805"/>
            </a:solidFill>
          </a:ln>
        </p:spPr>
      </p:pic>
      <p:pic>
        <p:nvPicPr>
          <p:cNvPr id="11" name="image85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50725" y="4656232"/>
            <a:ext cx="3517240" cy="2353410"/>
          </a:xfrm>
          <a:prstGeom prst="rect">
            <a:avLst/>
          </a:prstGeom>
          <a:ln w="12700">
            <a:solidFill>
              <a:srgbClr val="749805"/>
            </a:solidFill>
          </a:ln>
        </p:spPr>
      </p:pic>
    </p:spTree>
    <p:extLst>
      <p:ext uri="{BB962C8B-B14F-4D97-AF65-F5344CB8AC3E}">
        <p14:creationId xmlns:p14="http://schemas.microsoft.com/office/powerpoint/2010/main" val="38113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Synchronization with </a:t>
            </a:r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965582"/>
            <a:ext cx="5498419" cy="1971051"/>
          </a:xfrm>
        </p:spPr>
        <p:txBody>
          <a:bodyPr/>
          <a:lstStyle/>
          <a:p>
            <a:r>
              <a:rPr lang="en-US" sz="1600" b="0" dirty="0" err="1"/>
              <a:t>PressLIVE</a:t>
            </a:r>
            <a:r>
              <a:rPr lang="en-US" sz="1600" b="0" dirty="0"/>
              <a:t> synchronized from Amazon all books written by the speakers, all their conversations from Twitter and YouTube interventions. </a:t>
            </a:r>
          </a:p>
          <a:p>
            <a:r>
              <a:rPr lang="en-US" sz="1600" b="0" dirty="0"/>
              <a:t>In a real digital library, the books of more than 891.500 speakers are all available online directly from  the website of the Festival</a:t>
            </a:r>
            <a:r>
              <a:rPr lang="en-US" sz="1600" b="0" dirty="0" smtClean="0"/>
              <a:t>.</a:t>
            </a:r>
            <a:endParaRPr lang="en-US" sz="1600" b="0" dirty="0"/>
          </a:p>
          <a:p>
            <a:r>
              <a:rPr lang="en-US" sz="1600" b="0" dirty="0" err="1"/>
              <a:t>www.festivaldelgiornalismo.com</a:t>
            </a:r>
            <a:r>
              <a:rPr lang="en-US" sz="1600" b="0" dirty="0"/>
              <a:t>/speaker-list/2014  </a:t>
            </a:r>
          </a:p>
        </p:txBody>
      </p:sp>
      <p:pic>
        <p:nvPicPr>
          <p:cNvPr id="9" name="image87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rcRect t="9632" b="9632"/>
          <a:stretch>
            <a:fillRect/>
          </a:stretch>
        </p:blipFill>
        <p:spPr>
          <a:xfrm>
            <a:off x="534988" y="4119563"/>
            <a:ext cx="4722812" cy="2636837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86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/>
          </a:blip>
          <a:srcRect l="-24214" r="-24214"/>
          <a:stretch>
            <a:fillRect/>
          </a:stretch>
        </p:blipFill>
        <p:spPr>
          <a:xfrm>
            <a:off x="5429250" y="1965325"/>
            <a:ext cx="4724400" cy="479107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365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1" y="1227113"/>
            <a:ext cx="10080341" cy="1022934"/>
          </a:xfrm>
        </p:spPr>
        <p:txBody>
          <a:bodyPr/>
          <a:lstStyle/>
          <a:p>
            <a:pPr lvl="0"/>
            <a:r>
              <a:rPr lang="en-US" dirty="0"/>
              <a:t>State of the Net: </a:t>
            </a:r>
            <a:br>
              <a:rPr lang="en-US" dirty="0"/>
            </a:br>
            <a:r>
              <a:rPr lang="en-US" dirty="0" err="1"/>
              <a:t>iPress</a:t>
            </a:r>
            <a:r>
              <a:rPr lang="en-US" dirty="0"/>
              <a:t> technological partner of the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2595996"/>
            <a:ext cx="4722671" cy="1477207"/>
          </a:xfrm>
        </p:spPr>
        <p:txBody>
          <a:bodyPr/>
          <a:lstStyle/>
          <a:p>
            <a:r>
              <a:rPr lang="en-US" b="0" dirty="0"/>
              <a:t>In Trieste, over 20 journalists have personally followed the event, while over 100 did it live online and in podcasts.</a:t>
            </a:r>
          </a:p>
          <a:p>
            <a:r>
              <a:rPr lang="en-US" b="0" dirty="0"/>
              <a:t>http://</a:t>
            </a:r>
            <a:r>
              <a:rPr lang="en-US" b="0" dirty="0" err="1"/>
              <a:t>www.ipresslive.it</a:t>
            </a:r>
            <a:r>
              <a:rPr lang="en-US" b="0" dirty="0"/>
              <a:t>/Events/10/state-of-the-</a:t>
            </a:r>
            <a:r>
              <a:rPr lang="en-US" b="0" dirty="0" smtClean="0"/>
              <a:t>net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2595996"/>
            <a:ext cx="4724526" cy="390753"/>
          </a:xfrm>
        </p:spPr>
        <p:txBody>
          <a:bodyPr/>
          <a:lstStyle/>
          <a:p>
            <a:r>
              <a:rPr lang="en-US" dirty="0"/>
              <a:t>PRESS </a:t>
            </a:r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9" name="image88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rcRect t="22596" b="22596"/>
          <a:stretch>
            <a:fillRect/>
          </a:stretch>
        </p:blipFill>
        <p:spPr>
          <a:xfrm>
            <a:off x="534988" y="4200038"/>
            <a:ext cx="4722812" cy="2735262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89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/>
          </a:blip>
          <a:srcRect l="-13872" r="-13872"/>
          <a:stretch>
            <a:fillRect/>
          </a:stretch>
        </p:blipFill>
        <p:spPr>
          <a:xfrm>
            <a:off x="5429250" y="2987188"/>
            <a:ext cx="4724400" cy="394811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31949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iPress</a:t>
            </a:r>
            <a:r>
              <a:rPr lang="en-US" dirty="0" smtClean="0"/>
              <a:t> Filter</a:t>
            </a:r>
            <a:r>
              <a:rPr lang="en-US" dirty="0"/>
              <a:t>. Communicate. Engage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hape 54"/>
          <p:cNvSpPr txBox="1">
            <a:spLocks/>
          </p:cNvSpPr>
          <p:nvPr/>
        </p:nvSpPr>
        <p:spPr>
          <a:xfrm>
            <a:off x="534433" y="2319067"/>
            <a:ext cx="9792390" cy="4690575"/>
          </a:xfrm>
          <a:prstGeom prst="rect">
            <a:avLst/>
          </a:prstGeom>
        </p:spPr>
        <p:txBody>
          <a:bodyPr vert="horz" lIns="104287" tIns="52144" rIns="104287" bIns="52144" rtlCol="0">
            <a:normAutofit fontScale="55000" lnSpcReduction="2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Starting from TV, radio, paper and online clippings we  "filtered" influencer for each sector.</a:t>
            </a:r>
          </a:p>
          <a:p>
            <a:pPr marL="0" indent="0" algn="ctr">
              <a:buFont typeface="Arial"/>
              <a:buNone/>
            </a:pP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You’ll get a dynamic profile that crosses data from </a:t>
            </a:r>
            <a:r>
              <a:rPr lang="en-US" sz="1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Amazon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the books that he or she has written, from </a:t>
            </a:r>
            <a:r>
              <a:rPr lang="en-US" sz="1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Twitter, Facebook, </a:t>
            </a:r>
            <a:r>
              <a:rPr lang="en-US" sz="11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Linkedin</a:t>
            </a:r>
            <a:r>
              <a:rPr lang="en-US" sz="11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Google+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from </a:t>
            </a:r>
            <a:r>
              <a:rPr lang="en-US" sz="11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Youtube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</a:t>
            </a:r>
            <a:endParaRPr lang="en-US" sz="3534" dirty="0">
              <a:solidFill>
                <a:srgbClr val="53535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14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Italian Startup </a:t>
            </a:r>
            <a:r>
              <a:rPr lang="en-US" dirty="0" smtClean="0"/>
              <a:t>Ecosystem</a:t>
            </a:r>
            <a:endParaRPr lang="en-US" dirty="0"/>
          </a:p>
        </p:txBody>
      </p:sp>
      <p:pic>
        <p:nvPicPr>
          <p:cNvPr id="9" name="image8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8" y="1227113"/>
            <a:ext cx="2666504" cy="1848679"/>
          </a:xfrm>
          <a:prstGeom prst="rect">
            <a:avLst/>
          </a:prstGeom>
          <a:ln w="12700">
            <a:noFill/>
          </a:ln>
        </p:spPr>
      </p:pic>
      <p:pic>
        <p:nvPicPr>
          <p:cNvPr id="10" name="image89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0" r="-5400"/>
          <a:stretch>
            <a:fillRect/>
          </a:stretch>
        </p:blipFill>
        <p:spPr>
          <a:prstGeom prst="rect">
            <a:avLst/>
          </a:prstGeom>
          <a:ln w="12700">
            <a:noFill/>
          </a:ln>
        </p:spPr>
      </p:pic>
      <p:pic>
        <p:nvPicPr>
          <p:cNvPr id="11" name="image88.pn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9" r="-13539"/>
          <a:stretch>
            <a:fillRect/>
          </a:stretch>
        </p:blipFill>
        <p:spPr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87842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Digital </a:t>
            </a:r>
            <a:r>
              <a:rPr lang="en-US" dirty="0" smtClean="0"/>
              <a:t>Venice</a:t>
            </a:r>
            <a:endParaRPr lang="en-US" dirty="0"/>
          </a:p>
        </p:txBody>
      </p:sp>
      <p:pic>
        <p:nvPicPr>
          <p:cNvPr id="6" name="Immagine 2" descr="Schermata 2014-09-19 alle 11.16.5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3" r="-266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Matteo</a:t>
            </a:r>
            <a:r>
              <a:rPr lang="en-US" dirty="0"/>
              <a:t> </a:t>
            </a:r>
            <a:r>
              <a:rPr lang="en-US" dirty="0" err="1"/>
              <a:t>Renzi</a:t>
            </a:r>
            <a:r>
              <a:rPr lang="en-US" dirty="0"/>
              <a:t> US </a:t>
            </a:r>
            <a:r>
              <a:rPr lang="en-US" dirty="0" smtClean="0"/>
              <a:t>Mission</a:t>
            </a:r>
            <a:endParaRPr lang="en-US" dirty="0"/>
          </a:p>
        </p:txBody>
      </p:sp>
      <p:pic>
        <p:nvPicPr>
          <p:cNvPr id="6" name="Immagine 4" descr="Schermata 2014-09-23 alle 15.25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41" r="-296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pic>
        <p:nvPicPr>
          <p:cNvPr id="6" name="image8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2" r="-22732"/>
          <a:stretch>
            <a:fillRect/>
          </a:stretch>
        </p:blipFill>
        <p:spPr>
          <a:xfrm>
            <a:off x="534988" y="2043113"/>
            <a:ext cx="9618662" cy="4713287"/>
          </a:xfrm>
          <a:prstGeom prst="rect">
            <a:avLst/>
          </a:prstGeom>
          <a:ln w="12700">
            <a:noFill/>
          </a:ln>
        </p:spPr>
      </p:pic>
      <p:pic>
        <p:nvPicPr>
          <p:cNvPr id="7" name="image8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82" y="5065426"/>
            <a:ext cx="5616624" cy="1944216"/>
          </a:xfrm>
          <a:prstGeom prst="rect">
            <a:avLst/>
          </a:prstGeom>
          <a:ln w="12700">
            <a:solidFill>
              <a:srgbClr val="2F9B2F"/>
            </a:solidFill>
          </a:ln>
        </p:spPr>
      </p:pic>
    </p:spTree>
    <p:extLst>
      <p:ext uri="{BB962C8B-B14F-4D97-AF65-F5344CB8AC3E}">
        <p14:creationId xmlns:p14="http://schemas.microsoft.com/office/powerpoint/2010/main" val="44374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iPress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6" name="Immagine 3" descr="Schermata 2014-10-28 alle 08.29.1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32" r="-280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iPress</a:t>
            </a:r>
            <a:r>
              <a:rPr lang="en-US" dirty="0"/>
              <a:t> works in every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968501"/>
            <a:ext cx="5589487" cy="246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cs typeface="Helvetica Neue Light"/>
              </a:rPr>
              <a:t>After</a:t>
            </a:r>
            <a:r>
              <a:rPr lang="it-IT" dirty="0">
                <a:cs typeface="Helvetica Neue Light"/>
              </a:rPr>
              <a:t> the </a:t>
            </a:r>
            <a:r>
              <a:rPr lang="it-IT" dirty="0" err="1">
                <a:cs typeface="Helvetica Neue Light"/>
              </a:rPr>
              <a:t>Italian</a:t>
            </a:r>
            <a:r>
              <a:rPr lang="it-IT" dirty="0">
                <a:cs typeface="Helvetica Neue Light"/>
              </a:rPr>
              <a:t> Market Test </a:t>
            </a:r>
            <a:r>
              <a:rPr lang="it-IT" dirty="0" err="1">
                <a:cs typeface="Helvetica Neue Light"/>
              </a:rPr>
              <a:t>we</a:t>
            </a:r>
            <a:r>
              <a:rPr lang="it-IT" dirty="0">
                <a:cs typeface="Helvetica Neue Light"/>
              </a:rPr>
              <a:t> are ready to </a:t>
            </a:r>
            <a:r>
              <a:rPr lang="it-IT" dirty="0" err="1">
                <a:cs typeface="Helvetica Neue Light"/>
              </a:rPr>
              <a:t>become</a:t>
            </a:r>
            <a:r>
              <a:rPr lang="it-IT" dirty="0">
                <a:cs typeface="Helvetica Neue Light"/>
              </a:rPr>
              <a:t> global. </a:t>
            </a:r>
            <a:endParaRPr lang="it-IT" dirty="0" smtClean="0">
              <a:cs typeface="Helvetica Neue Light"/>
            </a:endParaRPr>
          </a:p>
          <a:p>
            <a:pPr marL="0" indent="0">
              <a:buNone/>
            </a:pPr>
            <a:r>
              <a:rPr lang="it-IT" dirty="0" err="1" smtClean="0">
                <a:cs typeface="Helvetica Neue Light"/>
              </a:rPr>
              <a:t>We</a:t>
            </a:r>
            <a:r>
              <a:rPr lang="it-IT" dirty="0" smtClean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need</a:t>
            </a:r>
            <a:r>
              <a:rPr lang="it-IT" dirty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seeding</a:t>
            </a:r>
            <a:r>
              <a:rPr lang="it-IT" dirty="0">
                <a:cs typeface="Helvetica Neue Light"/>
              </a:rPr>
              <a:t> for </a:t>
            </a:r>
            <a:r>
              <a:rPr lang="it-IT" dirty="0" err="1">
                <a:cs typeface="Helvetica Neue Light"/>
              </a:rPr>
              <a:t>this</a:t>
            </a:r>
            <a:r>
              <a:rPr lang="it-IT" dirty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important</a:t>
            </a:r>
            <a:r>
              <a:rPr lang="it-IT" dirty="0">
                <a:cs typeface="Helvetica Neue Light"/>
              </a:rPr>
              <a:t> </a:t>
            </a:r>
            <a:r>
              <a:rPr lang="it-IT" dirty="0" err="1">
                <a:cs typeface="Helvetica Neue Light"/>
              </a:rPr>
              <a:t>step</a:t>
            </a:r>
            <a:r>
              <a:rPr lang="it-IT" dirty="0" smtClean="0">
                <a:cs typeface="Helvetica Neue Light"/>
              </a:rPr>
              <a:t>.</a:t>
            </a:r>
            <a:endParaRPr lang="it-IT" dirty="0">
              <a:cs typeface="Helvetica Neue Light"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6603673" y="5337694"/>
            <a:ext cx="3550533" cy="165814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961" tIns="68961" rIns="68961" bIns="68961" numCol="1" spcCol="51721" rtlCol="0" anchor="ctr">
            <a:spAutoFit/>
          </a:bodyPr>
          <a:lstStyle/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>
                <a:latin typeface="Calibri Light" pitchFamily="34" charset="0"/>
              </a:rPr>
              <a:t>2000 Idea</a:t>
            </a: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>
                <a:latin typeface="Calibri Light" pitchFamily="34" charset="0"/>
              </a:rPr>
              <a:t>2010 </a:t>
            </a:r>
            <a:r>
              <a:rPr lang="it-IT" sz="1800" dirty="0" smtClean="0">
                <a:latin typeface="Calibri Light" pitchFamily="34" charset="0"/>
              </a:rPr>
              <a:t>Beta Version</a:t>
            </a: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 smtClean="0">
                <a:latin typeface="Calibri Light" pitchFamily="34" charset="0"/>
              </a:rPr>
              <a:t>2012 </a:t>
            </a:r>
            <a:r>
              <a:rPr lang="it-IT" sz="1800" dirty="0" err="1" smtClean="0">
                <a:latin typeface="Calibri Light" pitchFamily="34" charset="0"/>
              </a:rPr>
              <a:t>Silicon</a:t>
            </a:r>
            <a:r>
              <a:rPr lang="it-IT" sz="1800" dirty="0" smtClean="0">
                <a:latin typeface="Calibri Light" pitchFamily="34" charset="0"/>
              </a:rPr>
              <a:t> Valley </a:t>
            </a:r>
            <a:r>
              <a:rPr lang="it-IT" sz="1800" dirty="0" err="1">
                <a:latin typeface="Calibri Light" pitchFamily="34" charset="0"/>
              </a:rPr>
              <a:t>I</a:t>
            </a:r>
            <a:r>
              <a:rPr lang="it-IT" sz="1800" dirty="0" err="1" smtClean="0">
                <a:latin typeface="Calibri Light" pitchFamily="34" charset="0"/>
              </a:rPr>
              <a:t>ncubation</a:t>
            </a:r>
            <a:endParaRPr lang="it-IT" sz="1800" dirty="0">
              <a:latin typeface="Calibri Light" pitchFamily="34" charset="0"/>
            </a:endParaRP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 smtClean="0">
                <a:latin typeface="Calibri Light" pitchFamily="34" charset="0"/>
              </a:rPr>
              <a:t>2014 </a:t>
            </a:r>
            <a:r>
              <a:rPr lang="it-IT" sz="1800" dirty="0" err="1" smtClean="0">
                <a:latin typeface="Calibri Light" pitchFamily="34" charset="0"/>
              </a:rPr>
              <a:t>Italian</a:t>
            </a:r>
            <a:r>
              <a:rPr lang="it-IT" sz="1800" dirty="0" smtClean="0">
                <a:latin typeface="Calibri Light" pitchFamily="34" charset="0"/>
              </a:rPr>
              <a:t> Market Test</a:t>
            </a:r>
            <a:endParaRPr lang="it-IT" sz="1800" dirty="0">
              <a:latin typeface="Calibri Light" pitchFamily="34" charset="0"/>
            </a:endParaRPr>
          </a:p>
          <a:p>
            <a:pPr algn="l" defTabSz="793052" rtl="0" latinLnBrk="1" hangingPunct="0">
              <a:lnSpc>
                <a:spcPct val="110000"/>
              </a:lnSpc>
            </a:pPr>
            <a:r>
              <a:rPr lang="it-IT" sz="1800" dirty="0">
                <a:latin typeface="Calibri Light" pitchFamily="34" charset="0"/>
              </a:rPr>
              <a:t>2015 </a:t>
            </a:r>
            <a:r>
              <a:rPr lang="it-IT" sz="1800" b="1" dirty="0" smtClean="0">
                <a:latin typeface="Calibri Light" pitchFamily="34" charset="0"/>
              </a:rPr>
              <a:t>Global Development </a:t>
            </a:r>
            <a:endParaRPr lang="it-IT" sz="1800" b="1" dirty="0">
              <a:latin typeface="Calibri Light" pitchFamily="34" charset="0"/>
            </a:endParaRPr>
          </a:p>
        </p:txBody>
      </p:sp>
      <p:pic>
        <p:nvPicPr>
          <p:cNvPr id="8" name="Immagine 12" descr="Immagin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204" y="3555669"/>
            <a:ext cx="2131715" cy="2465087"/>
          </a:xfrm>
          <a:prstGeom prst="rect">
            <a:avLst/>
          </a:prstGeom>
        </p:spPr>
      </p:pic>
      <p:pic>
        <p:nvPicPr>
          <p:cNvPr id="9" name="Picture 3" descr="C:\Users\Martina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548" y="4430477"/>
            <a:ext cx="3662151" cy="2607694"/>
          </a:xfrm>
          <a:prstGeom prst="rect">
            <a:avLst/>
          </a:prstGeom>
          <a:noFill/>
        </p:spPr>
      </p:pic>
      <p:pic>
        <p:nvPicPr>
          <p:cNvPr id="10" name="Picture 5" descr="C:\Users\Martina\Desktop\Immagin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52" y="2438810"/>
            <a:ext cx="2338495" cy="2695605"/>
          </a:xfrm>
          <a:prstGeom prst="rect">
            <a:avLst/>
          </a:prstGeom>
          <a:noFill/>
        </p:spPr>
      </p:pic>
      <p:pic>
        <p:nvPicPr>
          <p:cNvPr id="11" name="Picture 4" descr="C:\Users\Martina\Desktop\Immagin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4995" y="1352043"/>
            <a:ext cx="2339211" cy="2705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34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1591504"/>
            <a:ext cx="9085342" cy="891820"/>
          </a:xfrm>
        </p:spPr>
        <p:txBody>
          <a:bodyPr/>
          <a:lstStyle/>
          <a:p>
            <a:pPr lvl="0"/>
            <a:r>
              <a:rPr lang="en-US" dirty="0"/>
              <a:t>How to reach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115" y="3031326"/>
            <a:ext cx="9085342" cy="3699046"/>
          </a:xfrm>
        </p:spPr>
        <p:txBody>
          <a:bodyPr>
            <a:normAutofit/>
          </a:bodyPr>
          <a:lstStyle/>
          <a:p>
            <a:pPr defTabSz="793052" latinLnBrk="1" hangingPunct="0"/>
            <a:r>
              <a:rPr lang="it-IT" sz="2400" dirty="0" err="1">
                <a:cs typeface="Helvetica Neue Light"/>
              </a:rPr>
              <a:t>Facebook</a:t>
            </a:r>
            <a:r>
              <a:rPr lang="it-IT" sz="2400" dirty="0">
                <a:cs typeface="Helvetica Neue Light"/>
              </a:rPr>
              <a:t>, </a:t>
            </a:r>
            <a:r>
              <a:rPr lang="it-IT" sz="2400" dirty="0" err="1">
                <a:cs typeface="Helvetica Neue Light"/>
              </a:rPr>
              <a:t>Twitter</a:t>
            </a:r>
            <a:r>
              <a:rPr lang="it-IT" sz="2400" dirty="0">
                <a:cs typeface="Helvetica Neue Light"/>
              </a:rPr>
              <a:t>, </a:t>
            </a:r>
            <a:r>
              <a:rPr lang="it-IT" sz="2400" dirty="0" err="1">
                <a:cs typeface="Helvetica Neue Light"/>
              </a:rPr>
              <a:t>Linkedin</a:t>
            </a:r>
            <a:r>
              <a:rPr lang="it-IT" sz="2400" dirty="0">
                <a:cs typeface="Helvetica Neue Light"/>
              </a:rPr>
              <a:t> e Google</a:t>
            </a:r>
            <a:r>
              <a:rPr lang="it-IT" sz="2400" dirty="0" smtClean="0">
                <a:cs typeface="Helvetica Neue Light"/>
              </a:rPr>
              <a:t>+ </a:t>
            </a:r>
            <a:br>
              <a:rPr lang="it-IT" sz="2400" dirty="0" smtClean="0">
                <a:cs typeface="Helvetica Neue Light"/>
              </a:rPr>
            </a:br>
            <a:endParaRPr lang="it-IT" sz="2400" dirty="0">
              <a:cs typeface="Helvetica Neue Light"/>
            </a:endParaRPr>
          </a:p>
          <a:p>
            <a:pPr defTabSz="793052" latinLnBrk="1" hangingPunct="0"/>
            <a:r>
              <a:rPr lang="it-IT" sz="2400" dirty="0" smtClean="0">
                <a:cs typeface="Helvetica Neue Light"/>
              </a:rPr>
              <a:t>Website: </a:t>
            </a:r>
            <a:r>
              <a:rPr lang="it-IT" sz="2400" dirty="0" smtClean="0">
                <a:cs typeface="Helvetica Neue Light"/>
                <a:hlinkClick r:id="rId2"/>
              </a:rPr>
              <a:t>www.ipresslive.com</a:t>
            </a:r>
            <a:endParaRPr lang="it-IT" sz="2400" dirty="0">
              <a:cs typeface="Helvetica Neue Light"/>
            </a:endParaRPr>
          </a:p>
          <a:p>
            <a:pPr defTabSz="793052" latinLnBrk="1" hangingPunct="0"/>
            <a:endParaRPr lang="it-IT" sz="2400" dirty="0">
              <a:cs typeface="Helvetica Neue Light"/>
            </a:endParaRPr>
          </a:p>
          <a:p>
            <a:pPr defTabSz="793052" latinLnBrk="1" hangingPunct="0"/>
            <a:r>
              <a:rPr lang="it-IT" sz="1800" dirty="0" err="1">
                <a:cs typeface="Helvetica Neue Light"/>
              </a:rPr>
              <a:t>Founder</a:t>
            </a:r>
            <a:r>
              <a:rPr lang="it-IT" sz="1800" dirty="0">
                <a:cs typeface="Helvetica Neue Light"/>
              </a:rPr>
              <a:t>: </a:t>
            </a:r>
            <a:r>
              <a:rPr lang="it-IT" sz="1800" dirty="0" err="1">
                <a:cs typeface="Helvetica Neue Light"/>
              </a:rPr>
              <a:t>Marisandra</a:t>
            </a:r>
            <a:r>
              <a:rPr lang="it-IT" sz="1800" dirty="0">
                <a:cs typeface="Helvetica Neue Light"/>
              </a:rPr>
              <a:t> Lizzi </a:t>
            </a:r>
          </a:p>
          <a:p>
            <a:pPr defTabSz="793052" latinLnBrk="1" hangingPunct="0"/>
            <a:r>
              <a:rPr lang="it-IT" sz="1800" dirty="0">
                <a:cs typeface="Helvetica Neue Light"/>
                <a:hlinkClick r:id="rId3"/>
              </a:rPr>
              <a:t>marisandra@ipresslive.com</a:t>
            </a:r>
            <a:r>
              <a:rPr lang="it-IT" sz="1800" dirty="0">
                <a:cs typeface="Helvetica Neue Light"/>
              </a:rPr>
              <a:t> </a:t>
            </a:r>
            <a:endParaRPr lang="it-IT" sz="1800" dirty="0" smtClean="0">
              <a:cs typeface="Helvetica Neue Light"/>
            </a:endParaRPr>
          </a:p>
          <a:p>
            <a:pPr defTabSz="793052" latinLnBrk="1" hangingPunct="0"/>
            <a:r>
              <a:rPr lang="it-IT" sz="1800" dirty="0" smtClean="0">
                <a:cs typeface="Helvetica Neue Light"/>
              </a:rPr>
              <a:t>Phone: +</a:t>
            </a:r>
            <a:r>
              <a:rPr lang="it-IT" sz="1800" dirty="0">
                <a:cs typeface="Helvetica Neue Light"/>
              </a:rPr>
              <a:t>390524574708 </a:t>
            </a:r>
            <a:r>
              <a:rPr lang="it-IT" sz="1800" dirty="0" smtClean="0">
                <a:cs typeface="Helvetica Neue Light"/>
              </a:rPr>
              <a:t>Mobile: </a:t>
            </a:r>
            <a:r>
              <a:rPr lang="it-IT" sz="1800" dirty="0">
                <a:cs typeface="Helvetica Neue Light"/>
              </a:rPr>
              <a:t>+3483615042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3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lvl="0"/>
            <a:r>
              <a:rPr lang="en-US" sz="3200" dirty="0"/>
              <a:t>COMMUNICATION &amp; MEDIA </a:t>
            </a:r>
            <a:r>
              <a:rPr lang="en-US" sz="3200" dirty="0" smtClean="0"/>
              <a:t>INDUSTRY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111127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19" y="1099458"/>
            <a:ext cx="10071374" cy="726750"/>
          </a:xfrm>
        </p:spPr>
        <p:txBody>
          <a:bodyPr/>
          <a:lstStyle/>
          <a:p>
            <a:r>
              <a:rPr lang="en-US" sz="2800" dirty="0"/>
              <a:t>Journalists against PRs and Communicators spam since </a:t>
            </a:r>
            <a:r>
              <a:rPr lang="en-US" sz="2800" dirty="0" smtClean="0"/>
              <a:t>ever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82597"/>
            <a:ext cx="9619774" cy="5173200"/>
          </a:xfrm>
        </p:spPr>
        <p:txBody>
          <a:bodyPr/>
          <a:lstStyle/>
          <a:p>
            <a:pPr marL="0" indent="0" algn="r">
              <a:buNone/>
            </a:pPr>
            <a:endParaRPr lang="it-IT" sz="7200" dirty="0" smtClean="0">
              <a:solidFill>
                <a:srgbClr val="5CAC34"/>
              </a:solidFill>
            </a:endParaRPr>
          </a:p>
          <a:p>
            <a:pPr marL="0" indent="0" algn="r">
              <a:buNone/>
            </a:pPr>
            <a:r>
              <a:rPr lang="it-IT" sz="7200" dirty="0" smtClean="0">
                <a:solidFill>
                  <a:srgbClr val="5CAC34"/>
                </a:solidFill>
              </a:rPr>
              <a:t>1998</a:t>
            </a:r>
            <a:endParaRPr lang="it-IT" dirty="0" smtClean="0">
              <a:solidFill>
                <a:srgbClr val="5CAC34"/>
              </a:solidFill>
            </a:endParaRPr>
          </a:p>
          <a:p>
            <a:pPr marL="0" indent="0" algn="r">
              <a:buNone/>
            </a:pPr>
            <a:r>
              <a:rPr lang="it-IT" dirty="0" smtClean="0"/>
              <a:t>“PR, </a:t>
            </a:r>
            <a:r>
              <a:rPr lang="it-IT" dirty="0"/>
              <a:t>I </a:t>
            </a:r>
            <a:r>
              <a:rPr lang="it-IT" dirty="0" err="1"/>
              <a:t>can’t</a:t>
            </a:r>
            <a:r>
              <a:rPr lang="it-IT" dirty="0"/>
              <a:t> stand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anymore</a:t>
            </a:r>
            <a:r>
              <a:rPr lang="it-IT" dirty="0"/>
              <a:t>. </a:t>
            </a:r>
            <a:r>
              <a:rPr lang="it-IT" dirty="0" err="1"/>
              <a:t>Really</a:t>
            </a:r>
            <a:r>
              <a:rPr lang="it-IT" dirty="0"/>
              <a:t>.</a:t>
            </a:r>
          </a:p>
          <a:p>
            <a:pPr marL="0" indent="0" algn="r">
              <a:buNone/>
            </a:pPr>
            <a:r>
              <a:rPr lang="it-IT" dirty="0"/>
              <a:t>The </a:t>
            </a:r>
            <a:r>
              <a:rPr lang="it-IT" dirty="0" err="1"/>
              <a:t>editorial</a:t>
            </a:r>
            <a:r>
              <a:rPr lang="it-IT" dirty="0"/>
              <a:t> staff </a:t>
            </a:r>
            <a:r>
              <a:rPr lang="it-IT" dirty="0" err="1"/>
              <a:t>complains</a:t>
            </a:r>
            <a:r>
              <a:rPr lang="it-IT" dirty="0"/>
              <a:t>, </a:t>
            </a:r>
            <a:r>
              <a:rPr lang="it-IT" dirty="0" err="1"/>
              <a:t>surrounded</a:t>
            </a:r>
            <a:r>
              <a:rPr lang="it-IT" dirty="0"/>
              <a:t> by </a:t>
            </a:r>
            <a:r>
              <a:rPr lang="it-IT" dirty="0" err="1"/>
              <a:t>useless</a:t>
            </a:r>
            <a:r>
              <a:rPr lang="it-IT" dirty="0"/>
              <a:t> </a:t>
            </a:r>
            <a:r>
              <a:rPr lang="it-IT" dirty="0" err="1"/>
              <a:t>faxes</a:t>
            </a:r>
            <a:r>
              <a:rPr lang="it-IT" dirty="0"/>
              <a:t> and </a:t>
            </a:r>
            <a:r>
              <a:rPr lang="it-IT" dirty="0" err="1"/>
              <a:t>calls</a:t>
            </a:r>
            <a:r>
              <a:rPr lang="it-IT" dirty="0"/>
              <a:t>.”</a:t>
            </a:r>
          </a:p>
          <a:p>
            <a:pPr marL="0" indent="0" algn="r">
              <a:buNone/>
            </a:pPr>
            <a:r>
              <a:rPr lang="it-IT" sz="28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it-IT" sz="2800" dirty="0">
                <a:solidFill>
                  <a:srgbClr val="5CAC34"/>
                </a:solidFill>
              </a:rPr>
              <a:t>Italia Oggi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74" y="1844872"/>
            <a:ext cx="4752940" cy="16337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We were born for PR professionals, journalists and bloggers.</a:t>
            </a:r>
          </a:p>
          <a:p>
            <a:pPr algn="just"/>
            <a:r>
              <a:rPr lang="en-US" sz="2000" dirty="0"/>
              <a:t>TODAY we are very important also for Marketing, Social Media Experts and Influencers of every field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080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-3" t="-5" r="23693" b="27842"/>
          <a:stretch/>
        </p:blipFill>
        <p:spPr>
          <a:xfrm>
            <a:off x="1328737" y="1230278"/>
            <a:ext cx="9043200" cy="58752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085" y="1046850"/>
            <a:ext cx="2536732" cy="7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51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 noChangeAspect="1"/>
          </p:cNvPicPr>
          <p:nvPr/>
        </p:nvPicPr>
        <p:blipFill rotWithShape="1">
          <a:blip r:embed="rId2"/>
          <a:srcRect l="16668" t="1" r="5062" b="39132"/>
          <a:stretch/>
        </p:blipFill>
        <p:spPr>
          <a:xfrm>
            <a:off x="264327" y="1211691"/>
            <a:ext cx="10119600" cy="59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chermata 2014-10-29 alle 00.18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b="7712"/>
          <a:stretch>
            <a:fillRect/>
          </a:stretch>
        </p:blipFill>
        <p:spPr>
          <a:xfrm>
            <a:off x="1786657" y="3126685"/>
            <a:ext cx="7406981" cy="3629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6" y="1328385"/>
            <a:ext cx="9835840" cy="2126679"/>
          </a:xfrm>
          <a:noFill/>
          <a:effectLst/>
        </p:spPr>
        <p:txBody>
          <a:bodyPr/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There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is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evidence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that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the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traditional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common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methods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in PR and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Communication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sector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have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always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been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perceived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as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b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</a:b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spam</a:t>
            </a:r>
            <a:r>
              <a:rPr lang="it-IT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from 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the community of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journalists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 and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>influencers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  <a:t/>
            </a:r>
            <a:b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Helvetica Neue Light"/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414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" descr="Cerni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90" y="2621853"/>
            <a:ext cx="5892800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1" y="1227113"/>
            <a:ext cx="10080341" cy="1016344"/>
          </a:xfrm>
        </p:spPr>
        <p:txBody>
          <a:bodyPr/>
          <a:lstStyle/>
          <a:p>
            <a:pPr lvl="0"/>
            <a:r>
              <a:rPr lang="en-US" sz="3200" dirty="0"/>
              <a:t>Our lives are always connected in the world where reality and </a:t>
            </a:r>
            <a:r>
              <a:rPr lang="en-US" sz="3200" dirty="0" err="1"/>
              <a:t>virtuality</a:t>
            </a:r>
            <a:r>
              <a:rPr lang="en-US" sz="3200" dirty="0"/>
              <a:t> </a:t>
            </a:r>
            <a:r>
              <a:rPr lang="en-US" sz="3200" dirty="0" smtClean="0"/>
              <a:t>coexist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340" y="2511661"/>
            <a:ext cx="3895677" cy="641377"/>
          </a:xfrm>
        </p:spPr>
        <p:txBody>
          <a:bodyPr/>
          <a:lstStyle/>
          <a:p>
            <a:r>
              <a:rPr lang="en-US" sz="2800" dirty="0"/>
              <a:t>Paper, Radio, TV </a:t>
            </a:r>
            <a:r>
              <a:rPr lang="en-US" sz="2800" dirty="0" smtClean="0"/>
              <a:t>media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2340" y="2499753"/>
            <a:ext cx="4030283" cy="641377"/>
          </a:xfrm>
        </p:spPr>
        <p:txBody>
          <a:bodyPr/>
          <a:lstStyle/>
          <a:p>
            <a:pPr algn="r"/>
            <a:r>
              <a:rPr lang="en-US" sz="2800" dirty="0"/>
              <a:t>Online, Social </a:t>
            </a:r>
            <a:r>
              <a:rPr lang="en-US" sz="2800" dirty="0" smtClean="0"/>
              <a:t>media</a:t>
            </a:r>
            <a:endParaRPr lang="en-US" sz="2800" dirty="0"/>
          </a:p>
        </p:txBody>
      </p:sp>
      <p:pic>
        <p:nvPicPr>
          <p:cNvPr id="9" name="Immagine 6" descr="Fotolia_70152033_X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6" r="-9216"/>
          <a:stretch>
            <a:fillRect/>
          </a:stretch>
        </p:blipFill>
        <p:spPr>
          <a:xfrm>
            <a:off x="393888" y="3189251"/>
            <a:ext cx="4375436" cy="3406990"/>
          </a:xfrm>
          <a:prstGeom prst="rect">
            <a:avLst/>
          </a:prstGeom>
        </p:spPr>
      </p:pic>
      <p:pic>
        <p:nvPicPr>
          <p:cNvPr id="10" name="Immagine 7" descr="Fotolia_65166982_XS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5806158" y="3170488"/>
            <a:ext cx="4509773" cy="3510413"/>
          </a:xfrm>
          <a:prstGeom prst="rect">
            <a:avLst/>
          </a:prstGeom>
        </p:spPr>
      </p:pic>
      <p:sp>
        <p:nvSpPr>
          <p:cNvPr id="12" name="Shape 53"/>
          <p:cNvSpPr/>
          <p:nvPr/>
        </p:nvSpPr>
        <p:spPr>
          <a:xfrm>
            <a:off x="179468" y="6361197"/>
            <a:ext cx="10312446" cy="1025922"/>
          </a:xfrm>
          <a:prstGeom prst="rect">
            <a:avLst/>
          </a:prstGeom>
          <a:solidFill>
            <a:schemeClr val="bg1">
              <a:alpha val="8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1297267">
              <a:defRPr sz="1800">
                <a:solidFill>
                  <a:srgbClr val="000000"/>
                </a:solidFill>
              </a:defRPr>
            </a:pPr>
            <a:r>
              <a:rPr lang="de-DE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t</a:t>
            </a:r>
            <a:r>
              <a:rPr lang="de-DE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he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</a:t>
            </a:r>
            <a:r>
              <a:rPr lang="de-DE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new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</a:t>
            </a:r>
            <a:r>
              <a:rPr lang="de-DE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Klout</a:t>
            </a:r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/>
            </a:r>
            <a:b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</a:b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which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merges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the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influence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 from new and traditional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Arial Unicode MS" pitchFamily="34" charset="-128"/>
                <a:cs typeface="Helvetica Neue Light"/>
              </a:rPr>
              <a:t>media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ea typeface="Arial Unicode MS" pitchFamily="34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60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245562"/>
            <a:ext cx="9619774" cy="1059701"/>
          </a:xfrm>
        </p:spPr>
        <p:txBody>
          <a:bodyPr/>
          <a:lstStyle/>
          <a:p>
            <a:pPr lvl="0"/>
            <a:r>
              <a:rPr lang="en-US" dirty="0" err="1"/>
              <a:t>iPress</a:t>
            </a:r>
            <a:r>
              <a:rPr lang="en-US" dirty="0"/>
              <a:t> is the solution for</a:t>
            </a:r>
            <a:br>
              <a:rPr lang="en-US" dirty="0"/>
            </a:br>
            <a:r>
              <a:rPr lang="en-US" dirty="0"/>
              <a:t>INFORMATION OVERLOAD ... </a:t>
            </a:r>
          </a:p>
        </p:txBody>
      </p:sp>
      <p:pic>
        <p:nvPicPr>
          <p:cNvPr id="6" name="Segnaposto contenuto 5" descr="Schermata 2014-10-29 alle 00.17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345"/>
          <a:stretch>
            <a:fillRect/>
          </a:stretch>
        </p:blipFill>
        <p:spPr>
          <a:xfrm>
            <a:off x="534988" y="2455863"/>
            <a:ext cx="9618662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536</Words>
  <Application>Microsoft Macintosh PowerPoint</Application>
  <PresentationFormat>Personalizzato</PresentationFormat>
  <Paragraphs>80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iPress</vt:lpstr>
      <vt:lpstr>iPress Filter. Communicate. Engage.</vt:lpstr>
      <vt:lpstr>COMMUNICATION &amp; MEDIA INDUSTRY</vt:lpstr>
      <vt:lpstr>Journalists against PRs and Communicators spam since ever</vt:lpstr>
      <vt:lpstr>Presentazione di PowerPoint</vt:lpstr>
      <vt:lpstr>Presentazione di PowerPoint</vt:lpstr>
      <vt:lpstr>There is evidence that the traditional common methods in PR and Communication sector have always been perceived as  spam from the community of journalists and influencers </vt:lpstr>
      <vt:lpstr>Our lives are always connected in the world where reality and virtuality coexist</vt:lpstr>
      <vt:lpstr>iPress is the solution for INFORMATION OVERLOAD ... </vt:lpstr>
      <vt:lpstr>…and allows you to discover and engage directly with journalists and influencers through social networks </vt:lpstr>
      <vt:lpstr>Media outlets are dynamically profiled</vt:lpstr>
      <vt:lpstr>INFLUENCER PROFILE </vt:lpstr>
      <vt:lpstr>New way to engage influencer</vt:lpstr>
      <vt:lpstr>Social reading to engage writers</vt:lpstr>
      <vt:lpstr>iPress Traction and  Italian Market Test</vt:lpstr>
      <vt:lpstr>Some of our customers</vt:lpstr>
      <vt:lpstr>International Journalism Festival:  iPress technological partner of the event</vt:lpstr>
      <vt:lpstr>Synchronization with Books</vt:lpstr>
      <vt:lpstr>State of the Net:  iPress technological partner of the event</vt:lpstr>
      <vt:lpstr>The Italian Startup Ecosystem</vt:lpstr>
      <vt:lpstr>Digital Venice</vt:lpstr>
      <vt:lpstr>Matteo Renzi US Mission</vt:lpstr>
      <vt:lpstr>Amazon</vt:lpstr>
      <vt:lpstr>iPress Team</vt:lpstr>
      <vt:lpstr>iPress works in every language</vt:lpstr>
      <vt:lpstr>How to reach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startup  evolution: past, present  and future Update, 30th October 2013</dc:title>
  <dc:creator>Stefano</dc:creator>
  <cp:lastModifiedBy>Marisandra Lizzi</cp:lastModifiedBy>
  <cp:revision>34</cp:revision>
  <dcterms:created xsi:type="dcterms:W3CDTF">2013-11-02T09:24:27Z</dcterms:created>
  <dcterms:modified xsi:type="dcterms:W3CDTF">2014-11-16T16:01:55Z</dcterms:modified>
</cp:coreProperties>
</file>