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notesSlides/notesSlide7.xml" ContentType="application/vnd.openxmlformats-officedocument.presentationml.notesSl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notesSlides/notesSlide8.xml" ContentType="application/vnd.openxmlformats-officedocument.presentationml.notesSl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notesSlides/notesSlide10.xml" ContentType="application/vnd.openxmlformats-officedocument.presentationml.notesSl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notesSlides/notesSlide11.xml" ContentType="application/vnd.openxmlformats-officedocument.presentationml.notesSl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theme/themeOverride22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3.xml" ContentType="application/vnd.openxmlformats-officedocument.drawingml.chart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theme/themeOverride24.xml" ContentType="application/vnd.openxmlformats-officedocument.themeOverride+xml"/>
  <Override PartName="/ppt/notesSlides/notesSlide14.xml" ContentType="application/vnd.openxmlformats-officedocument.presentationml.notesSlide+xml"/>
  <Override PartName="/ppt/charts/chart25.xml" ContentType="application/vnd.openxmlformats-officedocument.drawingml.chart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theme/themeOverride28.xml" ContentType="application/vnd.openxmlformats-officedocument.themeOverride+xml"/>
  <Override PartName="/ppt/charts/chart29.xml" ContentType="application/vnd.openxmlformats-officedocument.drawingml.chart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theme/themeOverride30.xml" ContentType="application/vnd.openxmlformats-officedocument.themeOverride+xml"/>
  <Override PartName="/ppt/charts/chart31.xml" ContentType="application/vnd.openxmlformats-officedocument.drawingml.chart+xml"/>
  <Override PartName="/ppt/theme/themeOverride31.xml" ContentType="application/vnd.openxmlformats-officedocument.themeOverride+xml"/>
  <Override PartName="/ppt/charts/chart32.xml" ContentType="application/vnd.openxmlformats-officedocument.drawingml.chart+xml"/>
  <Override PartName="/ppt/theme/themeOverride32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073" r:id="rId1"/>
    <p:sldMasterId id="2147485088" r:id="rId2"/>
  </p:sldMasterIdLst>
  <p:notesMasterIdLst>
    <p:notesMasterId r:id="rId38"/>
  </p:notesMasterIdLst>
  <p:handoutMasterIdLst>
    <p:handoutMasterId r:id="rId39"/>
  </p:handoutMasterIdLst>
  <p:sldIdLst>
    <p:sldId id="1255" r:id="rId3"/>
    <p:sldId id="1256" r:id="rId4"/>
    <p:sldId id="1257" r:id="rId5"/>
    <p:sldId id="1258" r:id="rId6"/>
    <p:sldId id="1259" r:id="rId7"/>
    <p:sldId id="1260" r:id="rId8"/>
    <p:sldId id="1262" r:id="rId9"/>
    <p:sldId id="1263" r:id="rId10"/>
    <p:sldId id="1264" r:id="rId11"/>
    <p:sldId id="1265" r:id="rId12"/>
    <p:sldId id="1212" r:id="rId13"/>
    <p:sldId id="1245" r:id="rId14"/>
    <p:sldId id="1246" r:id="rId15"/>
    <p:sldId id="1247" r:id="rId16"/>
    <p:sldId id="1248" r:id="rId17"/>
    <p:sldId id="1249" r:id="rId18"/>
    <p:sldId id="1250" r:id="rId19"/>
    <p:sldId id="1194" r:id="rId20"/>
    <p:sldId id="1266" r:id="rId21"/>
    <p:sldId id="1251" r:id="rId22"/>
    <p:sldId id="1122" r:id="rId23"/>
    <p:sldId id="1167" r:id="rId24"/>
    <p:sldId id="1277" r:id="rId25"/>
    <p:sldId id="1278" r:id="rId26"/>
    <p:sldId id="1100" r:id="rId27"/>
    <p:sldId id="1279" r:id="rId28"/>
    <p:sldId id="1238" r:id="rId29"/>
    <p:sldId id="1270" r:id="rId30"/>
    <p:sldId id="1271" r:id="rId31"/>
    <p:sldId id="1272" r:id="rId32"/>
    <p:sldId id="1273" r:id="rId33"/>
    <p:sldId id="1274" r:id="rId34"/>
    <p:sldId id="1276" r:id="rId35"/>
    <p:sldId id="1221" r:id="rId36"/>
    <p:sldId id="1222" r:id="rId37"/>
  </p:sldIdLst>
  <p:sldSz cx="9144000" cy="6858000" type="screen4x3"/>
  <p:notesSz cx="7104063" cy="102346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CC99FF"/>
    <a:srgbClr val="0066CC"/>
    <a:srgbClr val="003366"/>
    <a:srgbClr val="97CBFF"/>
    <a:srgbClr val="C1E0FF"/>
    <a:srgbClr val="FF9900"/>
    <a:srgbClr val="FF5050"/>
    <a:srgbClr val="54C878"/>
    <a:srgbClr val="FFCA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95" autoAdjust="0"/>
    <p:restoredTop sz="98095" autoAdjust="0"/>
  </p:normalViewPr>
  <p:slideViewPr>
    <p:cSldViewPr snapToGrid="0" snapToObjects="1">
      <p:cViewPr>
        <p:scale>
          <a:sx n="70" d="100"/>
          <a:sy n="70" d="100"/>
        </p:scale>
        <p:origin x="-1482" y="-150"/>
      </p:cViewPr>
      <p:guideLst>
        <p:guide orient="horz" pos="2001"/>
        <p:guide pos="3901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1068"/>
    </p:cViewPr>
  </p:sorterViewPr>
  <p:notesViewPr>
    <p:cSldViewPr snapToGrid="0" snapToObjects="1">
      <p:cViewPr varScale="1">
        <p:scale>
          <a:sx n="51" d="100"/>
          <a:sy n="51" d="100"/>
        </p:scale>
        <p:origin x="-3006" y="-96"/>
      </p:cViewPr>
      <p:guideLst>
        <p:guide orient="horz" pos="3224"/>
        <p:guide pos="2238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2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23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4.xlsx"/><Relationship Id="rId1" Type="http://schemas.openxmlformats.org/officeDocument/2006/relationships/themeOverride" Target="../theme/themeOverride24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.xlsx"/><Relationship Id="rId1" Type="http://schemas.openxmlformats.org/officeDocument/2006/relationships/themeOverride" Target="../theme/themeOverride25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.xlsx"/><Relationship Id="rId1" Type="http://schemas.openxmlformats.org/officeDocument/2006/relationships/themeOverride" Target="../theme/themeOverride26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7.xlsx"/><Relationship Id="rId1" Type="http://schemas.openxmlformats.org/officeDocument/2006/relationships/themeOverride" Target="../theme/themeOverride27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8.xlsx"/><Relationship Id="rId1" Type="http://schemas.openxmlformats.org/officeDocument/2006/relationships/themeOverride" Target="../theme/themeOverride28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9.xlsx"/><Relationship Id="rId1" Type="http://schemas.openxmlformats.org/officeDocument/2006/relationships/themeOverride" Target="../theme/themeOverride29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0.xlsx"/><Relationship Id="rId1" Type="http://schemas.openxmlformats.org/officeDocument/2006/relationships/themeOverride" Target="../theme/themeOverride30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.xlsx"/><Relationship Id="rId1" Type="http://schemas.openxmlformats.org/officeDocument/2006/relationships/themeOverride" Target="../theme/themeOverride31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2.xlsx"/><Relationship Id="rId1" Type="http://schemas.openxmlformats.org/officeDocument/2006/relationships/themeOverride" Target="../theme/themeOverrid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sz="1400" b="1">
                    <a:solidFill>
                      <a:srgbClr val="F8F8F8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Foglio1!$A$2:$A$9</c:f>
              <c:numCache>
                <c:formatCode>General</c:formatCode>
                <c:ptCount val="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</c:numCache>
            </c:numRef>
          </c:cat>
          <c:val>
            <c:numRef>
              <c:f>Foglio1!$B$2:$B$9</c:f>
              <c:numCache>
                <c:formatCode>General</c:formatCode>
                <c:ptCount val="8"/>
                <c:pt idx="0">
                  <c:v>2822</c:v>
                </c:pt>
                <c:pt idx="1">
                  <c:v>4107</c:v>
                </c:pt>
                <c:pt idx="2">
                  <c:v>5032</c:v>
                </c:pt>
                <c:pt idx="3">
                  <c:v>5754</c:v>
                </c:pt>
                <c:pt idx="4">
                  <c:v>5772</c:v>
                </c:pt>
                <c:pt idx="5" formatCode="0">
                  <c:v>6779</c:v>
                </c:pt>
                <c:pt idx="6">
                  <c:v>8081</c:v>
                </c:pt>
                <c:pt idx="7">
                  <c:v>9592.5382709999994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6747264"/>
        <c:axId val="6815744"/>
      </c:barChart>
      <c:catAx>
        <c:axId val="6747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6815744"/>
        <c:crosses val="autoZero"/>
        <c:auto val="1"/>
        <c:lblAlgn val="ctr"/>
        <c:lblOffset val="100"/>
        <c:noMultiLvlLbl val="0"/>
      </c:catAx>
      <c:valAx>
        <c:axId val="6815744"/>
        <c:scaling>
          <c:orientation val="minMax"/>
          <c:max val="10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6747264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2012</c:v>
                </c:pt>
              </c:strCache>
            </c:strRef>
          </c:tx>
          <c:spPr>
            <a:ln w="25400" cap="flat" cmpd="sng" algn="ctr">
              <a:solidFill>
                <a:srgbClr val="E9F2F7"/>
              </a:solidFill>
              <a:prstDash val="solid"/>
              <a:round/>
              <a:headEnd type="none" w="med" len="med"/>
              <a:tailEnd type="none" w="med" len="med"/>
            </a:ln>
            <a:effectLst/>
          </c:spPr>
          <c:dPt>
            <c:idx val="0"/>
            <c:bubble3D val="0"/>
            <c:spPr>
              <a:solidFill>
                <a:srgbClr val="CC99FF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1"/>
            <c:bubble3D val="0"/>
            <c:spPr>
              <a:solidFill>
                <a:srgbClr val="54C878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2"/>
            <c:bubble3D val="0"/>
            <c:spPr>
              <a:solidFill>
                <a:srgbClr val="FF5050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3"/>
            <c:bubble3D val="0"/>
            <c:spPr>
              <a:solidFill>
                <a:srgbClr val="FFCA61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4"/>
            <c:bubble3D val="0"/>
            <c:spPr>
              <a:solidFill>
                <a:srgbClr val="FF9933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5"/>
            <c:bubble3D val="0"/>
            <c:spPr>
              <a:solidFill>
                <a:schemeClr val="accent4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6"/>
            <c:bubble3D val="0"/>
            <c:spPr>
              <a:solidFill>
                <a:schemeClr val="accent5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7"/>
            <c:bubble3D val="0"/>
            <c:spPr>
              <a:solidFill>
                <a:schemeClr val="accent6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Lbls>
            <c:dLbl>
              <c:idx val="0"/>
              <c:layout>
                <c:manualLayout>
                  <c:x val="1.3272585225557309E-2"/>
                  <c:y val="-4.88414293771198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0323121842100129E-2"/>
                  <c:y val="8.5472501409959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4.7925510235289634E-3"/>
                  <c:y val="5.060596041715485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233349124584231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3.2001562896926822E-2"/>
                  <c:y val="-2.68630409031492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3.5393560601486157E-2"/>
                  <c:y val="-2.442071468855993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1.3272585225557309E-2"/>
                  <c:y val="-5.128350084597586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4.4241950751857159E-3"/>
                  <c:y val="-4.884181395530393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Altro servizi collezionabili</c:v>
                </c:pt>
                <c:pt idx="1">
                  <c:v>Turismo</c:v>
                </c:pt>
                <c:pt idx="2">
                  <c:v>Assicurazioni</c:v>
                </c:pt>
                <c:pt idx="3">
                  <c:v>Informatica ed elettronica</c:v>
                </c:pt>
                <c:pt idx="4">
                  <c:v>Abbigliamento</c:v>
                </c:pt>
                <c:pt idx="5">
                  <c:v>Editoria, Mus. e Aud.</c:v>
                </c:pt>
                <c:pt idx="6">
                  <c:v>Grocery</c:v>
                </c:pt>
                <c:pt idx="7">
                  <c:v>Altro prodotti</c:v>
                </c:pt>
              </c:strCache>
            </c:strRef>
          </c:cat>
          <c:val>
            <c:numRef>
              <c:f>Foglio1!$B$2:$B$9</c:f>
              <c:numCache>
                <c:formatCode>0.00%</c:formatCode>
                <c:ptCount val="8"/>
                <c:pt idx="0">
                  <c:v>7.0000000000000007E-2</c:v>
                </c:pt>
                <c:pt idx="1">
                  <c:v>0.45</c:v>
                </c:pt>
                <c:pt idx="2">
                  <c:v>0.11</c:v>
                </c:pt>
                <c:pt idx="3">
                  <c:v>0.1</c:v>
                </c:pt>
                <c:pt idx="4">
                  <c:v>0.11</c:v>
                </c:pt>
                <c:pt idx="5">
                  <c:v>0.03</c:v>
                </c:pt>
                <c:pt idx="6">
                  <c:v>0.01</c:v>
                </c:pt>
                <c:pt idx="7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2012</c:v>
                </c:pt>
              </c:strCache>
            </c:strRef>
          </c:tx>
          <c:spPr>
            <a:ln w="25400" cap="flat" cmpd="sng" algn="ctr">
              <a:solidFill>
                <a:srgbClr val="E9F2F7"/>
              </a:solidFill>
              <a:prstDash val="solid"/>
              <a:round/>
              <a:headEnd type="none" w="med" len="med"/>
              <a:tailEnd type="none" w="med" len="med"/>
            </a:ln>
            <a:effectLst/>
          </c:spPr>
          <c:dPt>
            <c:idx val="0"/>
            <c:bubble3D val="0"/>
            <c:spPr>
              <a:solidFill>
                <a:srgbClr val="CC99FF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1"/>
            <c:bubble3D val="0"/>
            <c:spPr>
              <a:solidFill>
                <a:srgbClr val="54C878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2"/>
            <c:bubble3D val="0"/>
            <c:spPr>
              <a:solidFill>
                <a:srgbClr val="FF5050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3"/>
            <c:bubble3D val="0"/>
            <c:spPr>
              <a:solidFill>
                <a:srgbClr val="FFCA61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4"/>
            <c:bubble3D val="0"/>
            <c:spPr>
              <a:solidFill>
                <a:srgbClr val="FF9933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5"/>
            <c:bubble3D val="0"/>
            <c:spPr>
              <a:solidFill>
                <a:schemeClr val="accent4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6"/>
            <c:bubble3D val="0"/>
            <c:spPr>
              <a:solidFill>
                <a:schemeClr val="accent5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Pt>
            <c:idx val="7"/>
            <c:bubble3D val="0"/>
            <c:spPr>
              <a:solidFill>
                <a:schemeClr val="accent6"/>
              </a:solidFill>
              <a:ln w="25400" cap="flat" cmpd="sng" algn="ctr">
                <a:solidFill>
                  <a:srgbClr val="E9F2F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c:spPr>
          </c:dPt>
          <c:dLbls>
            <c:dLbl>
              <c:idx val="0"/>
              <c:layout>
                <c:manualLayout>
                  <c:x val="1.3272585225557309E-2"/>
                  <c:y val="-4.88414293771198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0323121842100129E-2"/>
                  <c:y val="8.5472501409959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4.7925510235289634E-3"/>
                  <c:y val="5.060596041715485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233349124584231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3.2001562896926822E-2"/>
                  <c:y val="-2.68630409031492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3.5393560601486157E-2"/>
                  <c:y val="-2.442071468855993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1.3272585225557309E-2"/>
                  <c:y val="-5.128350084597586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4.4241950751857159E-3"/>
                  <c:y val="-4.884181395530393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Altro servizi collezionabili</c:v>
                </c:pt>
                <c:pt idx="1">
                  <c:v>Turismo</c:v>
                </c:pt>
                <c:pt idx="2">
                  <c:v>Assicurazioni</c:v>
                </c:pt>
                <c:pt idx="3">
                  <c:v>Informatica ed elettronica</c:v>
                </c:pt>
                <c:pt idx="4">
                  <c:v>Abbigliamento</c:v>
                </c:pt>
                <c:pt idx="5">
                  <c:v>Editoria, Mus. e Aud.</c:v>
                </c:pt>
                <c:pt idx="6">
                  <c:v>Grocery</c:v>
                </c:pt>
                <c:pt idx="7">
                  <c:v>Altro prodotti</c:v>
                </c:pt>
              </c:strCache>
            </c:strRef>
          </c:cat>
          <c:val>
            <c:numRef>
              <c:f>Foglio1!$B$2:$B$9</c:f>
              <c:numCache>
                <c:formatCode>0.00%</c:formatCode>
                <c:ptCount val="8"/>
                <c:pt idx="0">
                  <c:v>7.0000000000000007E-2</c:v>
                </c:pt>
                <c:pt idx="1">
                  <c:v>0.45</c:v>
                </c:pt>
                <c:pt idx="2">
                  <c:v>0.11</c:v>
                </c:pt>
                <c:pt idx="3">
                  <c:v>0.1</c:v>
                </c:pt>
                <c:pt idx="4">
                  <c:v>0.11</c:v>
                </c:pt>
                <c:pt idx="5">
                  <c:v>0.03</c:v>
                </c:pt>
                <c:pt idx="6">
                  <c:v>0.01</c:v>
                </c:pt>
                <c:pt idx="7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sz="1400" b="1">
                    <a:solidFill>
                      <a:srgbClr val="F8F8F8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Foglio1!$B$2:$B$9</c:f>
              <c:numCache>
                <c:formatCode>General</c:formatCode>
                <c:ptCount val="8"/>
                <c:pt idx="0">
                  <c:v>4107</c:v>
                </c:pt>
                <c:pt idx="1">
                  <c:v>5032</c:v>
                </c:pt>
                <c:pt idx="2">
                  <c:v>5754</c:v>
                </c:pt>
                <c:pt idx="3">
                  <c:v>5772</c:v>
                </c:pt>
                <c:pt idx="4" formatCode="0">
                  <c:v>6779</c:v>
                </c:pt>
                <c:pt idx="5">
                  <c:v>8081</c:v>
                </c:pt>
                <c:pt idx="6">
                  <c:v>9592.5382713478793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43889024"/>
        <c:axId val="43891712"/>
      </c:barChart>
      <c:catAx>
        <c:axId val="43889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43891712"/>
        <c:crosses val="autoZero"/>
        <c:auto val="1"/>
        <c:lblAlgn val="ctr"/>
        <c:lblOffset val="100"/>
        <c:noMultiLvlLbl val="0"/>
      </c:catAx>
      <c:valAx>
        <c:axId val="43891712"/>
        <c:scaling>
          <c:orientation val="minMax"/>
          <c:max val="12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43889024"/>
        <c:crosses val="autoZero"/>
        <c:crossBetween val="between"/>
        <c:majorUnit val="1000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1643428097809663E-2"/>
          <c:y val="1.4483038334188082E-2"/>
          <c:w val="0.91159811827956994"/>
          <c:h val="0.908991780218789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Servizio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5374</c:v>
                </c:pt>
                <c:pt idx="1">
                  <c:v>6080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Prodotto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 formatCode="_(* #,##0.00_);_(* \(#,##0.00\);_(* &quot;-&quot;??_);_(@_)">
                  <c:v>2421.4837923704554</c:v>
                </c:pt>
                <c:pt idx="1">
                  <c:v>2964.9294773066158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FFCA61"/>
            </a:solidFill>
            <a:ln>
              <a:solidFill>
                <a:srgbClr val="E1F0FF"/>
              </a:solidFill>
            </a:ln>
            <a:effectLst/>
          </c:spPr>
          <c:invertIfNegative val="0"/>
          <c:dLbls>
            <c:numFmt formatCode="#,##0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4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Foglio1!$D$2:$D$6</c:f>
              <c:numCache>
                <c:formatCode>0</c:formatCode>
                <c:ptCount val="5"/>
                <c:pt idx="0" formatCode="General">
                  <c:v>1797.6970329774256</c:v>
                </c:pt>
                <c:pt idx="1">
                  <c:v>2197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serLines/>
        <c:axId val="44562688"/>
        <c:axId val="44572672"/>
      </c:barChart>
      <c:catAx>
        <c:axId val="4456268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/>
          <a:lstStyle/>
          <a:p>
            <a:pPr>
              <a:defRPr sz="1200" b="1"/>
            </a:pPr>
            <a:endParaRPr lang="it-IT"/>
          </a:p>
        </c:txPr>
        <c:crossAx val="44572672"/>
        <c:crosses val="autoZero"/>
        <c:auto val="1"/>
        <c:lblAlgn val="ctr"/>
        <c:lblOffset val="100"/>
        <c:noMultiLvlLbl val="0"/>
      </c:catAx>
      <c:valAx>
        <c:axId val="44572672"/>
        <c:scaling>
          <c:orientation val="minMax"/>
          <c:max val="12000"/>
          <c:min val="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rgbClr val="3399FF"/>
            </a:solidFill>
          </a:ln>
        </c:spPr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it-IT"/>
          </a:p>
        </c:txPr>
        <c:crossAx val="44562688"/>
        <c:crosses val="autoZero"/>
        <c:crossBetween val="between"/>
        <c:majorUnit val="1000"/>
      </c:valAx>
      <c:spPr>
        <a:solidFill>
          <a:schemeClr val="bg2"/>
        </a:solidFill>
        <a:ln>
          <a:solidFill>
            <a:srgbClr val="3399FF"/>
          </a:solidFill>
        </a:ln>
      </c:spPr>
    </c:plotArea>
    <c:plotVisOnly val="1"/>
    <c:dispBlanksAs val="gap"/>
    <c:showDLblsOverMax val="0"/>
  </c:chart>
  <c:spPr>
    <a:solidFill>
      <a:schemeClr val="tx2"/>
    </a:solidFill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1643428097809663E-2"/>
          <c:y val="1.4483038334188082E-2"/>
          <c:w val="0.91159811827956994"/>
          <c:h val="0.908991780218789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Servizio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Foglio1!$B$2:$B$6</c:f>
              <c:numCache>
                <c:formatCode>_(* #,##0.00_);_(* \(#,##0.00\);_(* "-"??_);_(@_)</c:formatCode>
                <c:ptCount val="5"/>
                <c:pt idx="0">
                  <c:v>5374</c:v>
                </c:pt>
                <c:pt idx="1">
                  <c:v>6080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Prodotto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#,##0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 formatCode="_(* #,##0.00_);_(* \(#,##0.00\);_(* &quot;-&quot;??_);_(@_)">
                  <c:v>2421.4837923704554</c:v>
                </c:pt>
                <c:pt idx="1">
                  <c:v>2964.9294773066158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serLines/>
        <c:axId val="69153536"/>
        <c:axId val="69155072"/>
      </c:barChart>
      <c:catAx>
        <c:axId val="691535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/>
          <a:lstStyle/>
          <a:p>
            <a:pPr>
              <a:defRPr sz="1200" b="1"/>
            </a:pPr>
            <a:endParaRPr lang="it-IT"/>
          </a:p>
        </c:txPr>
        <c:crossAx val="69155072"/>
        <c:crosses val="autoZero"/>
        <c:auto val="1"/>
        <c:lblAlgn val="ctr"/>
        <c:lblOffset val="100"/>
        <c:noMultiLvlLbl val="0"/>
      </c:catAx>
      <c:valAx>
        <c:axId val="69155072"/>
        <c:scaling>
          <c:orientation val="minMax"/>
          <c:max val="12000"/>
          <c:min val="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rgbClr val="3399FF"/>
            </a:solidFill>
          </a:ln>
        </c:spPr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it-IT"/>
          </a:p>
        </c:txPr>
        <c:crossAx val="69153536"/>
        <c:crosses val="autoZero"/>
        <c:crossBetween val="between"/>
        <c:majorUnit val="1000"/>
      </c:valAx>
      <c:spPr>
        <a:solidFill>
          <a:schemeClr val="bg2"/>
        </a:solidFill>
        <a:ln>
          <a:solidFill>
            <a:srgbClr val="3399FF"/>
          </a:solidFill>
        </a:ln>
      </c:spPr>
    </c:plotArea>
    <c:plotVisOnly val="1"/>
    <c:dispBlanksAs val="gap"/>
    <c:showDLblsOverMax val="0"/>
  </c:chart>
  <c:spPr>
    <a:solidFill>
      <a:schemeClr val="tx2"/>
    </a:solidFill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85087600118703E-4"/>
          <c:y val="4.8612617358164134E-3"/>
          <c:w val="0.99984150326797383"/>
          <c:h val="0.856624345428067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15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18.2</c:v>
                </c:pt>
                <c:pt idx="1">
                  <c:v>19.600000000000001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69203840"/>
        <c:axId val="69205376"/>
      </c:barChart>
      <c:catAx>
        <c:axId val="6920384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69205376"/>
        <c:crosses val="autoZero"/>
        <c:auto val="1"/>
        <c:lblAlgn val="ctr"/>
        <c:lblOffset val="100"/>
        <c:noMultiLvlLbl val="0"/>
      </c:catAx>
      <c:valAx>
        <c:axId val="69205376"/>
        <c:scaling>
          <c:orientation val="minMax"/>
          <c:max val="23"/>
          <c:min val="0"/>
        </c:scaling>
        <c:delete val="1"/>
        <c:axPos val="l"/>
        <c:numFmt formatCode="General" sourceLinked="1"/>
        <c:majorTickMark val="out"/>
        <c:minorTickMark val="none"/>
        <c:tickLblPos val="none"/>
        <c:crossAx val="69203840"/>
        <c:crosses val="autoZero"/>
        <c:crossBetween val="between"/>
      </c:valAx>
      <c:spPr>
        <a:solidFill>
          <a:srgbClr val="E9F2F7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E9F2F7"/>
    </a:solidFill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850876001187041E-4"/>
          <c:y val="4.8612617358164134E-3"/>
          <c:w val="0.99442538126361657"/>
          <c:h val="0.856624345428067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54C878"/>
            </a:solidFill>
            <a:effectLst/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15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Foglio1!$B$2:$B$3</c:f>
              <c:numCache>
                <c:formatCode>0.0</c:formatCode>
                <c:ptCount val="2"/>
                <c:pt idx="0">
                  <c:v>17.100000000000001</c:v>
                </c:pt>
                <c:pt idx="1">
                  <c:v>19.8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69037056"/>
        <c:axId val="69088000"/>
      </c:barChart>
      <c:catAx>
        <c:axId val="690370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69088000"/>
        <c:crosses val="autoZero"/>
        <c:auto val="1"/>
        <c:lblAlgn val="ctr"/>
        <c:lblOffset val="100"/>
        <c:noMultiLvlLbl val="0"/>
      </c:catAx>
      <c:valAx>
        <c:axId val="69088000"/>
        <c:scaling>
          <c:orientation val="minMax"/>
          <c:max val="23"/>
          <c:min val="0"/>
        </c:scaling>
        <c:delete val="1"/>
        <c:axPos val="l"/>
        <c:numFmt formatCode="0.0" sourceLinked="1"/>
        <c:majorTickMark val="out"/>
        <c:minorTickMark val="none"/>
        <c:tickLblPos val="none"/>
        <c:crossAx val="69037056"/>
        <c:crosses val="autoZero"/>
        <c:crossBetween val="between"/>
      </c:valAx>
      <c:spPr>
        <a:solidFill>
          <a:srgbClr val="E9F2F7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E9F2F7"/>
    </a:solidFill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850876001187041E-4"/>
          <c:y val="4.8612617358164134E-3"/>
          <c:w val="0.99984150326797383"/>
          <c:h val="0.856624345428067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309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Foglio1!$B$2:$B$3</c:f>
              <c:numCache>
                <c:formatCode>0</c:formatCode>
                <c:ptCount val="2"/>
                <c:pt idx="0">
                  <c:v>294</c:v>
                </c:pt>
                <c:pt idx="1">
                  <c:v>309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69128576"/>
        <c:axId val="69130112"/>
      </c:barChart>
      <c:catAx>
        <c:axId val="6912857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69130112"/>
        <c:crosses val="autoZero"/>
        <c:auto val="1"/>
        <c:lblAlgn val="ctr"/>
        <c:lblOffset val="100"/>
        <c:noMultiLvlLbl val="0"/>
      </c:catAx>
      <c:valAx>
        <c:axId val="69130112"/>
        <c:scaling>
          <c:orientation val="minMax"/>
          <c:max val="370"/>
          <c:min val="0"/>
        </c:scaling>
        <c:delete val="1"/>
        <c:axPos val="l"/>
        <c:numFmt formatCode="0" sourceLinked="1"/>
        <c:majorTickMark val="out"/>
        <c:minorTickMark val="none"/>
        <c:tickLblPos val="none"/>
        <c:crossAx val="69128576"/>
        <c:crosses val="autoZero"/>
        <c:crossBetween val="between"/>
      </c:valAx>
      <c:spPr>
        <a:solidFill>
          <a:srgbClr val="E9F2F7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E9F2F7"/>
    </a:solidFill>
    <a:ln>
      <a:noFill/>
    </a:ln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850876001187052E-4"/>
          <c:y val="4.8612617358164134E-3"/>
          <c:w val="0.98750816993461055"/>
          <c:h val="0.856624345428067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54C878"/>
            </a:solidFill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150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2012</c:v>
                </c:pt>
                <c:pt idx="1">
                  <c:v>2013*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142</c:v>
                </c:pt>
                <c:pt idx="1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69260800"/>
        <c:axId val="69262336"/>
      </c:barChart>
      <c:catAx>
        <c:axId val="6926080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69262336"/>
        <c:crosses val="autoZero"/>
        <c:auto val="1"/>
        <c:lblAlgn val="ctr"/>
        <c:lblOffset val="100"/>
        <c:noMultiLvlLbl val="0"/>
      </c:catAx>
      <c:valAx>
        <c:axId val="69262336"/>
        <c:scaling>
          <c:orientation val="minMax"/>
          <c:max val="370"/>
          <c:min val="0"/>
        </c:scaling>
        <c:delete val="1"/>
        <c:axPos val="l"/>
        <c:numFmt formatCode="General" sourceLinked="1"/>
        <c:majorTickMark val="out"/>
        <c:minorTickMark val="none"/>
        <c:tickLblPos val="none"/>
        <c:crossAx val="69260800"/>
        <c:crosses val="autoZero"/>
        <c:crossBetween val="between"/>
      </c:valAx>
      <c:spPr>
        <a:solidFill>
          <a:srgbClr val="E9F2F7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E9F2F7"/>
    </a:solidFill>
    <a:ln>
      <a:noFill/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55710780552739E-2"/>
          <c:y val="1.3539080187392272E-2"/>
          <c:w val="0.91288649082994999"/>
          <c:h val="0.8722820355987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Foglio1!$B$2:$B$8</c:f>
              <c:numCache>
                <c:formatCode>General</c:formatCode>
                <c:ptCount val="7"/>
                <c:pt idx="6" formatCode="_-* #,##0_-;\-* #,##0_-;_-* &quot;-&quot;??_-;_-@_-">
                  <c:v>4339.5349260000003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2012*</c:v>
                </c:pt>
              </c:strCache>
            </c:strRef>
          </c:tx>
          <c:spPr>
            <a:solidFill>
              <a:srgbClr val="FF9933"/>
            </a:solidFill>
            <a:effectLst/>
          </c:spPr>
          <c:invertIfNegative val="0"/>
          <c:dLbls>
            <c:dLbl>
              <c:idx val="0"/>
              <c:layout>
                <c:manualLayout>
                  <c:x val="1.4142183058644599E-3"/>
                  <c:y val="-7.269330408811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1421830586446E-2"/>
                  <c:y val="2.42291934019664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2426549175933904E-3"/>
                  <c:y val="-4.84622027254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Foglio1!$C$2:$C$8</c:f>
              <c:numCache>
                <c:formatCode>General</c:formatCode>
                <c:ptCount val="7"/>
                <c:pt idx="6" formatCode="_-* #,##0_-;\-* #,##0_-;_-* &quot;-&quot;??_-;_-@_-">
                  <c:v>4918.3388134999996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44198144"/>
        <c:axId val="44216320"/>
      </c:barChart>
      <c:catAx>
        <c:axId val="44198144"/>
        <c:scaling>
          <c:orientation val="minMax"/>
        </c:scaling>
        <c:delete val="1"/>
        <c:axPos val="b"/>
        <c:majorTickMark val="out"/>
        <c:minorTickMark val="none"/>
        <c:tickLblPos val="none"/>
        <c:crossAx val="44216320"/>
        <c:crosses val="autoZero"/>
        <c:auto val="1"/>
        <c:lblAlgn val="ctr"/>
        <c:lblOffset val="100"/>
        <c:noMultiLvlLbl val="0"/>
      </c:catAx>
      <c:valAx>
        <c:axId val="44216320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44198144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557107805527403E-2"/>
          <c:y val="1.47801806126942E-2"/>
          <c:w val="0.91288649082994999"/>
          <c:h val="0.8722820355987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Foglio1!$B$2:$B$8</c:f>
              <c:numCache>
                <c:formatCode>General</c:formatCode>
                <c:ptCount val="7"/>
                <c:pt idx="0" formatCode="_-* #,##0_-;\-* #,##0_-;_-* &quot;-&quot;??_-;_-@_-">
                  <c:v>1027.4124263214869</c:v>
                </c:pt>
                <c:pt idx="6" formatCode="_-* #,##0_-;\-* #,##0_-;_-* &quot;-&quot;??_-;_-@_-">
                  <c:v>4339.5349260000003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2012*</c:v>
                </c:pt>
              </c:strCache>
            </c:strRef>
          </c:tx>
          <c:spPr>
            <a:solidFill>
              <a:srgbClr val="FF9933"/>
            </a:solidFill>
            <a:effectLst/>
          </c:spPr>
          <c:invertIfNegative val="0"/>
          <c:dLbls>
            <c:dLbl>
              <c:idx val="0"/>
              <c:layout>
                <c:manualLayout>
                  <c:x val="1.4142183058644599E-3"/>
                  <c:y val="-7.269330408811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1421830586446E-2"/>
                  <c:y val="2.42291934019664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2426549175933904E-3"/>
                  <c:y val="-4.84622027254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Foglio1!$C$2:$C$8</c:f>
              <c:numCache>
                <c:formatCode>General</c:formatCode>
                <c:ptCount val="7"/>
                <c:pt idx="0" formatCode="_-* #,##0_-;\-* #,##0_-;_-* &quot;-&quot;??_-;_-@_-">
                  <c:v>1303.7321690478541</c:v>
                </c:pt>
                <c:pt idx="6" formatCode="_-* #,##0_-;\-* #,##0_-;_-* &quot;-&quot;??_-;_-@_-">
                  <c:v>4918.3388134999996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44337408"/>
        <c:axId val="44343296"/>
      </c:barChart>
      <c:catAx>
        <c:axId val="44337408"/>
        <c:scaling>
          <c:orientation val="minMax"/>
        </c:scaling>
        <c:delete val="1"/>
        <c:axPos val="b"/>
        <c:majorTickMark val="out"/>
        <c:minorTickMark val="none"/>
        <c:tickLblPos val="none"/>
        <c:crossAx val="44343296"/>
        <c:crosses val="autoZero"/>
        <c:auto val="1"/>
        <c:lblAlgn val="ctr"/>
        <c:lblOffset val="100"/>
        <c:noMultiLvlLbl val="0"/>
      </c:catAx>
      <c:valAx>
        <c:axId val="44343296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44337408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557107805527403E-2"/>
          <c:y val="1.47801806126942E-2"/>
          <c:w val="0.91288649082994999"/>
          <c:h val="0.8722820355987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Foglio1!$B$2:$B$8</c:f>
              <c:numCache>
                <c:formatCode>General</c:formatCode>
                <c:ptCount val="7"/>
                <c:pt idx="0" formatCode="_-* #,##0_-;\-* #,##0_-;_-* &quot;-&quot;??_-;_-@_-">
                  <c:v>1027.4124263214869</c:v>
                </c:pt>
                <c:pt idx="5" formatCode="_-* #,##0_-;\-* #,##0_-;_-* &quot;-&quot;??_-;_-@_-">
                  <c:v>996.88044683280418</c:v>
                </c:pt>
                <c:pt idx="6" formatCode="_-* #,##0_-;\-* #,##0_-;_-* &quot;-&quot;??_-;_-@_-">
                  <c:v>4339.5349260000003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2012*</c:v>
                </c:pt>
              </c:strCache>
            </c:strRef>
          </c:tx>
          <c:spPr>
            <a:solidFill>
              <a:srgbClr val="FF9933"/>
            </a:solidFill>
            <a:effectLst/>
          </c:spPr>
          <c:invertIfNegative val="0"/>
          <c:dLbls>
            <c:dLbl>
              <c:idx val="0"/>
              <c:layout>
                <c:manualLayout>
                  <c:x val="1.4142183058644599E-3"/>
                  <c:y val="-7.269330408811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1421830586446E-2"/>
                  <c:y val="2.42291934019664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2426549175933904E-3"/>
                  <c:y val="-4.84622027254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Foglio1!$C$2:$C$8</c:f>
              <c:numCache>
                <c:formatCode>General</c:formatCode>
                <c:ptCount val="7"/>
                <c:pt idx="0" formatCode="_-* #,##0_-;\-* #,##0_-;_-* &quot;-&quot;??_-;_-@_-">
                  <c:v>1303.7321690478541</c:v>
                </c:pt>
                <c:pt idx="5" formatCode="_-* #,##0_-;\-* #,##0_-;_-* &quot;-&quot;??_-;_-@_-">
                  <c:v>1232.0313175993649</c:v>
                </c:pt>
                <c:pt idx="6" formatCode="_-* #,##0_-;\-* #,##0_-;_-* &quot;-&quot;??_-;_-@_-">
                  <c:v>4918.3388134999996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71256320"/>
        <c:axId val="71270400"/>
      </c:barChart>
      <c:catAx>
        <c:axId val="71256320"/>
        <c:scaling>
          <c:orientation val="minMax"/>
        </c:scaling>
        <c:delete val="1"/>
        <c:axPos val="b"/>
        <c:majorTickMark val="out"/>
        <c:minorTickMark val="none"/>
        <c:tickLblPos val="none"/>
        <c:crossAx val="71270400"/>
        <c:crosses val="autoZero"/>
        <c:auto val="1"/>
        <c:lblAlgn val="ctr"/>
        <c:lblOffset val="100"/>
        <c:noMultiLvlLbl val="0"/>
      </c:catAx>
      <c:valAx>
        <c:axId val="71270400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71256320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557107805527403E-2"/>
          <c:y val="1.47801806126942E-2"/>
          <c:w val="0.91288649082994999"/>
          <c:h val="0.8722820355987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Foglio1!$B$2:$B$8</c:f>
              <c:numCache>
                <c:formatCode>General</c:formatCode>
                <c:ptCount val="7"/>
                <c:pt idx="0" formatCode="_-* #,##0_-;\-* #,##0_-;_-* &quot;-&quot;??_-;_-@_-">
                  <c:v>1027.4124263214874</c:v>
                </c:pt>
                <c:pt idx="2" formatCode="_-* #,##0_-;\-* #,##0_-;_-* &quot;-&quot;??_-;_-@_-">
                  <c:v>1034</c:v>
                </c:pt>
                <c:pt idx="5" formatCode="_-* #,##0_-;\-* #,##0_-;_-* &quot;-&quot;??_-;_-@_-">
                  <c:v>996.88044683280418</c:v>
                </c:pt>
                <c:pt idx="6" formatCode="_-* #,##0_-;\-* #,##0_-;_-* &quot;-&quot;??_-;_-@_-">
                  <c:v>4339.5349260000003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2012*</c:v>
                </c:pt>
              </c:strCache>
            </c:strRef>
          </c:tx>
          <c:spPr>
            <a:solidFill>
              <a:srgbClr val="FF9933"/>
            </a:solidFill>
            <a:effectLst/>
          </c:spPr>
          <c:invertIfNegative val="0"/>
          <c:dLbls>
            <c:dLbl>
              <c:idx val="0"/>
              <c:layout>
                <c:manualLayout>
                  <c:x val="1.4142183058644599E-3"/>
                  <c:y val="-7.269330408811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1421830586446E-2"/>
                  <c:y val="2.42291934019664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2426549175933904E-3"/>
                  <c:y val="-4.84622027254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Foglio1!$C$2:$C$8</c:f>
              <c:numCache>
                <c:formatCode>General</c:formatCode>
                <c:ptCount val="7"/>
                <c:pt idx="0" formatCode="_-* #,##0_-;\-* #,##0_-;_-* &quot;-&quot;??_-;_-@_-">
                  <c:v>1303.7321690478539</c:v>
                </c:pt>
                <c:pt idx="2" formatCode="_-* #,##0_-;\-* #,##0_-;_-* &quot;-&quot;??_-;_-@_-">
                  <c:v>1162</c:v>
                </c:pt>
                <c:pt idx="5" formatCode="_-* #,##0_-;\-* #,##0_-;_-* &quot;-&quot;??_-;_-@_-">
                  <c:v>1232.0313175993651</c:v>
                </c:pt>
                <c:pt idx="6" formatCode="_-* #,##0_-;\-* #,##0_-;_-* &quot;-&quot;??_-;_-@_-">
                  <c:v>4918.3388135000005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71395968"/>
        <c:axId val="71401856"/>
      </c:barChart>
      <c:catAx>
        <c:axId val="71395968"/>
        <c:scaling>
          <c:orientation val="minMax"/>
        </c:scaling>
        <c:delete val="1"/>
        <c:axPos val="b"/>
        <c:majorTickMark val="out"/>
        <c:minorTickMark val="none"/>
        <c:tickLblPos val="none"/>
        <c:crossAx val="71401856"/>
        <c:crosses val="autoZero"/>
        <c:auto val="1"/>
        <c:lblAlgn val="ctr"/>
        <c:lblOffset val="100"/>
        <c:noMultiLvlLbl val="0"/>
      </c:catAx>
      <c:valAx>
        <c:axId val="71401856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71395968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557107805527403E-2"/>
          <c:y val="1.47801806126942E-2"/>
          <c:w val="0.91288649082994999"/>
          <c:h val="0.8722820355987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Foglio1!$B$2:$B$8</c:f>
              <c:numCache>
                <c:formatCode>General</c:formatCode>
                <c:ptCount val="7"/>
                <c:pt idx="0" formatCode="_-* #,##0_-;\-* #,##0_-;_-* &quot;-&quot;??_-;_-@_-">
                  <c:v>1027.4124263214874</c:v>
                </c:pt>
                <c:pt idx="2" formatCode="_-* #,##0_-;\-* #,##0_-;_-* &quot;-&quot;??_-;_-@_-">
                  <c:v>1034</c:v>
                </c:pt>
                <c:pt idx="3" formatCode="_-* #,##0_-;\-* #,##0_-;_-* &quot;-&quot;??_-;_-@_-">
                  <c:v>276.81191921616386</c:v>
                </c:pt>
                <c:pt idx="5" formatCode="_-* #,##0_-;\-* #,##0_-;_-* &quot;-&quot;??_-;_-@_-">
                  <c:v>996.88044683280418</c:v>
                </c:pt>
                <c:pt idx="6" formatCode="_-* #,##0_-;\-* #,##0_-;_-* &quot;-&quot;??_-;_-@_-">
                  <c:v>4339.5349260000003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2012*</c:v>
                </c:pt>
              </c:strCache>
            </c:strRef>
          </c:tx>
          <c:spPr>
            <a:solidFill>
              <a:srgbClr val="FF9933"/>
            </a:solidFill>
            <a:effectLst/>
          </c:spPr>
          <c:invertIfNegative val="0"/>
          <c:dLbls>
            <c:dLbl>
              <c:idx val="0"/>
              <c:layout>
                <c:manualLayout>
                  <c:x val="1.4142183058644599E-3"/>
                  <c:y val="-7.269330408811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1421830586446E-2"/>
                  <c:y val="2.42291934019664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2426549175933904E-3"/>
                  <c:y val="-4.84622027254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Foglio1!$C$2:$C$8</c:f>
              <c:numCache>
                <c:formatCode>General</c:formatCode>
                <c:ptCount val="7"/>
                <c:pt idx="0" formatCode="_-* #,##0_-;\-* #,##0_-;_-* &quot;-&quot;??_-;_-@_-">
                  <c:v>1303.7321690478539</c:v>
                </c:pt>
                <c:pt idx="2" formatCode="_-* #,##0_-;\-* #,##0_-;_-* &quot;-&quot;??_-;_-@_-">
                  <c:v>1162</c:v>
                </c:pt>
                <c:pt idx="3" formatCode="_-* #,##0_-;\-* #,##0_-;_-* &quot;-&quot;??_-;_-@_-">
                  <c:v>287.0255906593967</c:v>
                </c:pt>
                <c:pt idx="5" formatCode="_-* #,##0_-;\-* #,##0_-;_-* &quot;-&quot;??_-;_-@_-">
                  <c:v>1232.0313175993651</c:v>
                </c:pt>
                <c:pt idx="6" formatCode="_-* #,##0_-;\-* #,##0_-;_-* &quot;-&quot;??_-;_-@_-">
                  <c:v>4918.3388135000005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71557120"/>
        <c:axId val="71558656"/>
      </c:barChart>
      <c:catAx>
        <c:axId val="71557120"/>
        <c:scaling>
          <c:orientation val="minMax"/>
        </c:scaling>
        <c:delete val="1"/>
        <c:axPos val="b"/>
        <c:majorTickMark val="out"/>
        <c:minorTickMark val="none"/>
        <c:tickLblPos val="none"/>
        <c:crossAx val="71558656"/>
        <c:crosses val="autoZero"/>
        <c:auto val="1"/>
        <c:lblAlgn val="ctr"/>
        <c:lblOffset val="100"/>
        <c:noMultiLvlLbl val="0"/>
      </c:catAx>
      <c:valAx>
        <c:axId val="71558656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71557120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557107805527403E-2"/>
          <c:y val="1.47801806126942E-2"/>
          <c:w val="0.91288649082994999"/>
          <c:h val="0.8722820355987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Foglio1!$B$2:$B$8</c:f>
              <c:numCache>
                <c:formatCode>General</c:formatCode>
                <c:ptCount val="7"/>
                <c:pt idx="0" formatCode="_-* #,##0_-;\-* #,##0_-;_-* &quot;-&quot;??_-;_-@_-">
                  <c:v>1027.4124263214874</c:v>
                </c:pt>
                <c:pt idx="2" formatCode="_-* #,##0_-;\-* #,##0_-;_-* &quot;-&quot;??_-;_-@_-">
                  <c:v>1034</c:v>
                </c:pt>
                <c:pt idx="3" formatCode="_-* #,##0_-;\-* #,##0_-;_-* &quot;-&quot;??_-;_-@_-">
                  <c:v>276.81191921616386</c:v>
                </c:pt>
                <c:pt idx="4" formatCode="_-* #,##0_-;\-* #,##0_-;_-* &quot;-&quot;??_-;_-@_-">
                  <c:v>120.37899999999999</c:v>
                </c:pt>
                <c:pt idx="5" formatCode="_-* #,##0_-;\-* #,##0_-;_-* &quot;-&quot;??_-;_-@_-">
                  <c:v>996.88044683280418</c:v>
                </c:pt>
                <c:pt idx="6" formatCode="_-* #,##0_-;\-* #,##0_-;_-* &quot;-&quot;??_-;_-@_-">
                  <c:v>4339.5349260000003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2012*</c:v>
                </c:pt>
              </c:strCache>
            </c:strRef>
          </c:tx>
          <c:spPr>
            <a:solidFill>
              <a:srgbClr val="FF9933"/>
            </a:solidFill>
            <a:effectLst/>
          </c:spPr>
          <c:invertIfNegative val="0"/>
          <c:dLbls>
            <c:dLbl>
              <c:idx val="0"/>
              <c:layout>
                <c:manualLayout>
                  <c:x val="1.4142183058644599E-3"/>
                  <c:y val="-7.269330408811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1421830586446E-2"/>
                  <c:y val="2.42291934019664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2426549175933904E-3"/>
                  <c:y val="-4.84622027254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Foglio1!$C$2:$C$8</c:f>
              <c:numCache>
                <c:formatCode>General</c:formatCode>
                <c:ptCount val="7"/>
                <c:pt idx="0" formatCode="_-* #,##0_-;\-* #,##0_-;_-* &quot;-&quot;??_-;_-@_-">
                  <c:v>1303.7321690478539</c:v>
                </c:pt>
                <c:pt idx="2" formatCode="_-* #,##0_-;\-* #,##0_-;_-* &quot;-&quot;??_-;_-@_-">
                  <c:v>1162</c:v>
                </c:pt>
                <c:pt idx="3" formatCode="_-* #,##0_-;\-* #,##0_-;_-* &quot;-&quot;??_-;_-@_-">
                  <c:v>287.0255906593967</c:v>
                </c:pt>
                <c:pt idx="4" formatCode="_-* #,##0_-;\-* #,##0_-;_-* &quot;-&quot;??_-;_-@_-">
                  <c:v>142.14039999999997</c:v>
                </c:pt>
                <c:pt idx="5" formatCode="_-* #,##0_-;\-* #,##0_-;_-* &quot;-&quot;??_-;_-@_-">
                  <c:v>1232.0313175993651</c:v>
                </c:pt>
                <c:pt idx="6" formatCode="_-* #,##0_-;\-* #,##0_-;_-* &quot;-&quot;??_-;_-@_-">
                  <c:v>4918.3388135000005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73995392"/>
        <c:axId val="73996928"/>
      </c:barChart>
      <c:catAx>
        <c:axId val="73995392"/>
        <c:scaling>
          <c:orientation val="minMax"/>
        </c:scaling>
        <c:delete val="1"/>
        <c:axPos val="b"/>
        <c:majorTickMark val="out"/>
        <c:minorTickMark val="none"/>
        <c:tickLblPos val="none"/>
        <c:crossAx val="73996928"/>
        <c:crosses val="autoZero"/>
        <c:auto val="1"/>
        <c:lblAlgn val="ctr"/>
        <c:lblOffset val="100"/>
        <c:noMultiLvlLbl val="0"/>
      </c:catAx>
      <c:valAx>
        <c:axId val="73996928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73995392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557107805527403E-2"/>
          <c:y val="1.47801806126942E-2"/>
          <c:w val="0.91288649082994999"/>
          <c:h val="0.8722820355987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Foglio1!$B$2:$B$8</c:f>
              <c:numCache>
                <c:formatCode>_-* #,##0_-;\-* #,##0_-;_-* "-"??_-;_-@_-</c:formatCode>
                <c:ptCount val="7"/>
                <c:pt idx="0">
                  <c:v>1027.4124263214874</c:v>
                </c:pt>
                <c:pt idx="1">
                  <c:v>1797.6970329774256</c:v>
                </c:pt>
                <c:pt idx="2">
                  <c:v>1034</c:v>
                </c:pt>
                <c:pt idx="3">
                  <c:v>276.81191921616386</c:v>
                </c:pt>
                <c:pt idx="4">
                  <c:v>120.37899999999999</c:v>
                </c:pt>
                <c:pt idx="5">
                  <c:v>996.88044683280418</c:v>
                </c:pt>
                <c:pt idx="6">
                  <c:v>4339.5349260000003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2012*</c:v>
                </c:pt>
              </c:strCache>
            </c:strRef>
          </c:tx>
          <c:spPr>
            <a:solidFill>
              <a:srgbClr val="FF9933"/>
            </a:solidFill>
            <a:effectLst/>
          </c:spPr>
          <c:invertIfNegative val="0"/>
          <c:dLbls>
            <c:dLbl>
              <c:idx val="0"/>
              <c:layout>
                <c:manualLayout>
                  <c:x val="1.4142183058644599E-3"/>
                  <c:y val="-7.269330408811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1421830586446E-2"/>
                  <c:y val="2.42291934019664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2426549175933904E-3"/>
                  <c:y val="-4.846220272540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7"/>
                <c:pt idx="0">
                  <c:v>Abbigliamento</c:v>
                </c:pt>
                <c:pt idx="1">
                  <c:v>Altro</c:v>
                </c:pt>
                <c:pt idx="2">
                  <c:v>Assicurazioni</c:v>
                </c:pt>
                <c:pt idx="3">
                  <c:v>Editoria, Mus. e Aud.</c:v>
                </c:pt>
                <c:pt idx="4">
                  <c:v>Grocery</c:v>
                </c:pt>
                <c:pt idx="5">
                  <c:v>Informatica ed elettronica</c:v>
                </c:pt>
                <c:pt idx="6">
                  <c:v>Turismo</c:v>
                </c:pt>
              </c:strCache>
            </c:strRef>
          </c:cat>
          <c:val>
            <c:numRef>
              <c:f>Foglio1!$C$2:$C$8</c:f>
              <c:numCache>
                <c:formatCode>_-* #,##0_-;\-* #,##0_-;_-* "-"??_-;_-@_-</c:formatCode>
                <c:ptCount val="7"/>
                <c:pt idx="0">
                  <c:v>1303.7321690478539</c:v>
                </c:pt>
                <c:pt idx="1">
                  <c:v>2197</c:v>
                </c:pt>
                <c:pt idx="2">
                  <c:v>1162</c:v>
                </c:pt>
                <c:pt idx="3">
                  <c:v>287.0255906593967</c:v>
                </c:pt>
                <c:pt idx="4">
                  <c:v>142.14039999999997</c:v>
                </c:pt>
                <c:pt idx="5">
                  <c:v>1232.0313175993651</c:v>
                </c:pt>
                <c:pt idx="6">
                  <c:v>4918.3388135000005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70638208"/>
        <c:axId val="70713728"/>
      </c:barChart>
      <c:catAx>
        <c:axId val="70638208"/>
        <c:scaling>
          <c:orientation val="minMax"/>
        </c:scaling>
        <c:delete val="1"/>
        <c:axPos val="b"/>
        <c:majorTickMark val="out"/>
        <c:minorTickMark val="none"/>
        <c:tickLblPos val="none"/>
        <c:crossAx val="70713728"/>
        <c:crosses val="autoZero"/>
        <c:auto val="1"/>
        <c:lblAlgn val="ctr"/>
        <c:lblOffset val="100"/>
        <c:noMultiLvlLbl val="0"/>
      </c:catAx>
      <c:valAx>
        <c:axId val="70713728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000" b="1">
                <a:solidFill>
                  <a:schemeClr val="bg1"/>
                </a:solidFill>
              </a:defRPr>
            </a:pPr>
            <a:endParaRPr lang="it-IT"/>
          </a:p>
        </c:txPr>
        <c:crossAx val="70638208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  <a:ln>
      <a:noFill/>
    </a:ln>
  </c:sp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556401364509099E-2"/>
          <c:y val="0"/>
          <c:w val="0.96888719727098205"/>
          <c:h val="0.9264161562833439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Turismo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Foglio1!$B$2:$B$9</c:f>
              <c:numCache>
                <c:formatCode>0%</c:formatCode>
                <c:ptCount val="8"/>
                <c:pt idx="0">
                  <c:v>0.46</c:v>
                </c:pt>
                <c:pt idx="1">
                  <c:v>0.53</c:v>
                </c:pt>
                <c:pt idx="2">
                  <c:v>0.53</c:v>
                </c:pt>
                <c:pt idx="3">
                  <c:v>0.52</c:v>
                </c:pt>
                <c:pt idx="4">
                  <c:v>0.52</c:v>
                </c:pt>
                <c:pt idx="5">
                  <c:v>0.48</c:v>
                </c:pt>
                <c:pt idx="6">
                  <c:v>0.45274927595621101</c:v>
                </c:pt>
                <c:pt idx="7">
                  <c:v>0.43911720150628503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Abbigliamento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Foglio1!$C$2:$C$9</c:f>
              <c:numCache>
                <c:formatCode>0%</c:formatCode>
                <c:ptCount val="8"/>
                <c:pt idx="0">
                  <c:v>3.1186861338397799E-2</c:v>
                </c:pt>
                <c:pt idx="1">
                  <c:v>0.03</c:v>
                </c:pt>
                <c:pt idx="2">
                  <c:v>0.04</c:v>
                </c:pt>
                <c:pt idx="3">
                  <c:v>0.06</c:v>
                </c:pt>
                <c:pt idx="4">
                  <c:v>0.08</c:v>
                </c:pt>
                <c:pt idx="5">
                  <c:v>0.1</c:v>
                </c:pt>
                <c:pt idx="6">
                  <c:v>0.10719126359336199</c:v>
                </c:pt>
                <c:pt idx="7">
                  <c:v>0.11639930539446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Informatica</c:v>
                </c:pt>
              </c:strCache>
            </c:strRef>
          </c:tx>
          <c:spPr>
            <a:solidFill>
              <a:srgbClr val="FF9933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Foglio1!$D$2:$D$9</c:f>
              <c:numCache>
                <c:formatCode>0%</c:formatCode>
                <c:ptCount val="8"/>
                <c:pt idx="0">
                  <c:v>9.9950396161047603E-2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0.104</c:v>
                </c:pt>
                <c:pt idx="7">
                  <c:v>0.11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Assicurazioni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Foglio1!$E$2:$E$9</c:f>
              <c:numCache>
                <c:formatCode>0%</c:formatCode>
                <c:ptCount val="8"/>
                <c:pt idx="0">
                  <c:v>9.4349569966129601E-2</c:v>
                </c:pt>
                <c:pt idx="1">
                  <c:v>0.08</c:v>
                </c:pt>
                <c:pt idx="2">
                  <c:v>0.08</c:v>
                </c:pt>
                <c:pt idx="3">
                  <c:v>0.08</c:v>
                </c:pt>
                <c:pt idx="4">
                  <c:v>0.09</c:v>
                </c:pt>
                <c:pt idx="5">
                  <c:v>0.1</c:v>
                </c:pt>
                <c:pt idx="6">
                  <c:v>0.107</c:v>
                </c:pt>
                <c:pt idx="7">
                  <c:v>0.1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Editoria</c:v>
                </c:pt>
              </c:strCache>
            </c:strRef>
          </c:tx>
          <c:spPr>
            <a:solidFill>
              <a:srgbClr val="3399FF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Foglio1!$F$2:$F$9</c:f>
              <c:numCache>
                <c:formatCode>0%</c:formatCode>
                <c:ptCount val="8"/>
                <c:pt idx="0">
                  <c:v>2.2789761787121401E-2</c:v>
                </c:pt>
                <c:pt idx="1">
                  <c:v>0.02</c:v>
                </c:pt>
                <c:pt idx="2">
                  <c:v>0.02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2.9000000000000001E-2</c:v>
                </c:pt>
                <c:pt idx="7">
                  <c:v>2.5999999999999999E-2</c:v>
                </c:pt>
              </c:numCache>
            </c:numRef>
          </c:val>
        </c:ser>
        <c:ser>
          <c:idx val="5"/>
          <c:order val="5"/>
          <c:tx>
            <c:strRef>
              <c:f>Foglio1!$G$1</c:f>
              <c:strCache>
                <c:ptCount val="1"/>
                <c:pt idx="0">
                  <c:v>Grocery</c:v>
                </c:pt>
              </c:strCache>
            </c:strRef>
          </c:tx>
          <c:spPr>
            <a:solidFill>
              <a:srgbClr val="0060C0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Foglio1!$G$2:$G$9</c:f>
              <c:numCache>
                <c:formatCode>0%</c:formatCode>
                <c:ptCount val="8"/>
                <c:pt idx="0">
                  <c:v>1.31643766998812E-2</c:v>
                </c:pt>
                <c:pt idx="1">
                  <c:v>0.01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1.2999999999999999E-2</c:v>
                </c:pt>
                <c:pt idx="7">
                  <c:v>1.2999999999999999E-2</c:v>
                </c:pt>
              </c:numCache>
            </c:numRef>
          </c:val>
        </c:ser>
        <c:ser>
          <c:idx val="6"/>
          <c:order val="6"/>
          <c:tx>
            <c:strRef>
              <c:f>Foglio1!$H$1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CC99FF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19%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Foglio1!$H$2:$H$9</c:f>
              <c:numCache>
                <c:formatCode>0%</c:formatCode>
                <c:ptCount val="8"/>
                <c:pt idx="0">
                  <c:v>0.28075237115847201</c:v>
                </c:pt>
                <c:pt idx="1">
                  <c:v>0.23</c:v>
                </c:pt>
                <c:pt idx="2">
                  <c:v>0.22</c:v>
                </c:pt>
                <c:pt idx="3">
                  <c:v>0.2</c:v>
                </c:pt>
                <c:pt idx="4">
                  <c:v>0.17</c:v>
                </c:pt>
                <c:pt idx="5">
                  <c:v>0.18</c:v>
                </c:pt>
                <c:pt idx="6">
                  <c:v>0.188</c:v>
                </c:pt>
                <c:pt idx="7">
                  <c:v>0.19600000000000001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4"/>
        <c:overlap val="100"/>
        <c:serLines/>
        <c:axId val="74140288"/>
        <c:axId val="74146176"/>
      </c:barChart>
      <c:catAx>
        <c:axId val="74140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74146176"/>
        <c:crosses val="autoZero"/>
        <c:auto val="1"/>
        <c:lblAlgn val="ctr"/>
        <c:lblOffset val="100"/>
        <c:noMultiLvlLbl val="0"/>
      </c:catAx>
      <c:valAx>
        <c:axId val="74146176"/>
        <c:scaling>
          <c:orientation val="minMax"/>
          <c:max val="1.1499999999999999"/>
          <c:min val="0"/>
        </c:scaling>
        <c:delete val="1"/>
        <c:axPos val="l"/>
        <c:numFmt formatCode="0%" sourceLinked="1"/>
        <c:majorTickMark val="out"/>
        <c:minorTickMark val="none"/>
        <c:tickLblPos val="none"/>
        <c:crossAx val="74140288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</c:sp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688997581693993E-4"/>
          <c:y val="3.9966374401730356E-2"/>
          <c:w val="0.94837408812927404"/>
          <c:h val="0.9575650270940497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Servizi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Foglio1!$B$2:$B$9</c:f>
              <c:numCache>
                <c:formatCode>0%</c:formatCode>
                <c:ptCount val="8"/>
                <c:pt idx="0">
                  <c:v>0.64</c:v>
                </c:pt>
                <c:pt idx="1">
                  <c:v>0.66</c:v>
                </c:pt>
                <c:pt idx="2">
                  <c:v>0.67</c:v>
                </c:pt>
                <c:pt idx="3">
                  <c:v>0.67</c:v>
                </c:pt>
                <c:pt idx="4">
                  <c:v>0.67</c:v>
                </c:pt>
                <c:pt idx="5">
                  <c:v>0.66</c:v>
                </c:pt>
                <c:pt idx="6">
                  <c:v>0.63</c:v>
                </c:pt>
                <c:pt idx="7">
                  <c:v>0.61</c:v>
                </c:pt>
              </c:numCache>
            </c:numRef>
          </c:val>
        </c:ser>
        <c:ser>
          <c:idx val="2"/>
          <c:order val="1"/>
          <c:tx>
            <c:strRef>
              <c:f>Foglio1!$C$1</c:f>
              <c:strCache>
                <c:ptCount val="1"/>
                <c:pt idx="0">
                  <c:v>Prodotti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Foglio1!$C$2:$C$9</c:f>
              <c:numCache>
                <c:formatCode>0%</c:formatCode>
                <c:ptCount val="8"/>
                <c:pt idx="0">
                  <c:v>0.36</c:v>
                </c:pt>
                <c:pt idx="1">
                  <c:v>0.34</c:v>
                </c:pt>
                <c:pt idx="2">
                  <c:v>0.33</c:v>
                </c:pt>
                <c:pt idx="3">
                  <c:v>0.33</c:v>
                </c:pt>
                <c:pt idx="4">
                  <c:v>0.33</c:v>
                </c:pt>
                <c:pt idx="5">
                  <c:v>0.34</c:v>
                </c:pt>
                <c:pt idx="6">
                  <c:v>0.37</c:v>
                </c:pt>
                <c:pt idx="7">
                  <c:v>0.39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4"/>
        <c:overlap val="100"/>
        <c:serLines/>
        <c:axId val="75510912"/>
        <c:axId val="75512448"/>
      </c:barChart>
      <c:catAx>
        <c:axId val="75510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75512448"/>
        <c:crosses val="autoZero"/>
        <c:auto val="1"/>
        <c:lblAlgn val="ctr"/>
        <c:lblOffset val="100"/>
        <c:noMultiLvlLbl val="0"/>
      </c:catAx>
      <c:valAx>
        <c:axId val="75512448"/>
        <c:scaling>
          <c:orientation val="minMax"/>
          <c:max val="1.1000000000000001"/>
          <c:min val="0"/>
        </c:scaling>
        <c:delete val="0"/>
        <c:axPos val="l"/>
        <c:numFmt formatCode="0%" sourceLinked="1"/>
        <c:majorTickMark val="none"/>
        <c:minorTickMark val="none"/>
        <c:tickLblPos val="none"/>
        <c:spPr>
          <a:ln>
            <a:solidFill>
              <a:srgbClr val="3399FF"/>
            </a:solidFill>
          </a:ln>
        </c:spPr>
        <c:crossAx val="75510912"/>
        <c:crosses val="autoZero"/>
        <c:crossBetween val="between"/>
      </c:valAx>
      <c:spPr>
        <a:solidFill>
          <a:schemeClr val="bg2"/>
        </a:solidFill>
        <a:ln>
          <a:solidFill>
            <a:srgbClr val="3399FF"/>
          </a:solidFill>
        </a:ln>
      </c:spPr>
    </c:plotArea>
    <c:plotVisOnly val="1"/>
    <c:dispBlanksAs val="gap"/>
    <c:showDLblsOverMax val="0"/>
  </c:chart>
  <c:spPr>
    <a:solidFill>
      <a:schemeClr val="tx2"/>
    </a:solidFill>
  </c:sp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688997581694004E-4"/>
          <c:y val="3.9966374401730301E-2"/>
          <c:w val="0.97673804122819996"/>
          <c:h val="0.957565027094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Top 20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</c:f>
              <c:strCache>
                <c:ptCount val="1"/>
                <c:pt idx="0">
                  <c:v>2013*</c:v>
                </c:pt>
              </c:strCache>
            </c:strRef>
          </c:cat>
          <c:val>
            <c:numRef>
              <c:f>Foglio1!$B$2</c:f>
              <c:numCache>
                <c:formatCode>0%</c:formatCode>
                <c:ptCount val="1"/>
                <c:pt idx="0">
                  <c:v>0.7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Altri</c:v>
                </c:pt>
              </c:strCache>
            </c:strRef>
          </c:tx>
          <c:spPr>
            <a:solidFill>
              <a:srgbClr val="FFCA61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</c:f>
              <c:strCache>
                <c:ptCount val="1"/>
                <c:pt idx="0">
                  <c:v>2013*</c:v>
                </c:pt>
              </c:strCache>
            </c:strRef>
          </c:cat>
          <c:val>
            <c:numRef>
              <c:f>Foglio1!$C$2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1"/>
        <c:overlap val="100"/>
        <c:serLines/>
        <c:axId val="76708864"/>
        <c:axId val="76714752"/>
      </c:barChart>
      <c:catAx>
        <c:axId val="7670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76714752"/>
        <c:crosses val="autoZero"/>
        <c:auto val="1"/>
        <c:lblAlgn val="ctr"/>
        <c:lblOffset val="100"/>
        <c:noMultiLvlLbl val="0"/>
      </c:catAx>
      <c:valAx>
        <c:axId val="76714752"/>
        <c:scaling>
          <c:orientation val="minMax"/>
          <c:max val="1.1000000000000001"/>
          <c:min val="0"/>
        </c:scaling>
        <c:delete val="1"/>
        <c:axPos val="l"/>
        <c:numFmt formatCode="0%" sourceLinked="1"/>
        <c:majorTickMark val="none"/>
        <c:minorTickMark val="none"/>
        <c:tickLblPos val="none"/>
        <c:crossAx val="7670886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688997581694004E-4"/>
          <c:y val="3.9966374401730301E-2"/>
          <c:w val="0.97673804122819996"/>
          <c:h val="0.957565027094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dot com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</c:f>
              <c:strCache>
                <c:ptCount val="1"/>
                <c:pt idx="0">
                  <c:v>2013*</c:v>
                </c:pt>
              </c:strCache>
            </c:strRef>
          </c:cat>
          <c:val>
            <c:numRef>
              <c:f>Foglio1!$B$2</c:f>
              <c:numCache>
                <c:formatCode>0%</c:formatCode>
                <c:ptCount val="1"/>
                <c:pt idx="0">
                  <c:v>0.52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trad</c:v>
                </c:pt>
              </c:strCache>
            </c:strRef>
          </c:tx>
          <c:spPr>
            <a:solidFill>
              <a:srgbClr val="FFCA61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</c:f>
              <c:strCache>
                <c:ptCount val="1"/>
                <c:pt idx="0">
                  <c:v>2013*</c:v>
                </c:pt>
              </c:strCache>
            </c:strRef>
          </c:cat>
          <c:val>
            <c:numRef>
              <c:f>Foglio1!$C$2</c:f>
              <c:numCache>
                <c:formatCode>0%</c:formatCode>
                <c:ptCount val="1"/>
                <c:pt idx="0">
                  <c:v>0.48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1"/>
        <c:overlap val="100"/>
        <c:serLines/>
        <c:axId val="76725632"/>
        <c:axId val="78659584"/>
      </c:barChart>
      <c:catAx>
        <c:axId val="76725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78659584"/>
        <c:crosses val="autoZero"/>
        <c:auto val="1"/>
        <c:lblAlgn val="ctr"/>
        <c:lblOffset val="100"/>
        <c:noMultiLvlLbl val="0"/>
      </c:catAx>
      <c:valAx>
        <c:axId val="78659584"/>
        <c:scaling>
          <c:orientation val="minMax"/>
          <c:max val="1.1000000000000001"/>
          <c:min val="0"/>
        </c:scaling>
        <c:delete val="1"/>
        <c:axPos val="l"/>
        <c:numFmt formatCode="0%" sourceLinked="1"/>
        <c:majorTickMark val="none"/>
        <c:minorTickMark val="none"/>
        <c:tickLblPos val="none"/>
        <c:crossAx val="7672563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160493827160496E-2"/>
          <c:y val="1.3095160764085199E-2"/>
          <c:w val="0.92104012345678998"/>
          <c:h val="0.905900506686918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Foglio1!$B$2:$B$9</c:f>
              <c:numCache>
                <c:formatCode>General</c:formatCode>
                <c:ptCount val="8"/>
                <c:pt idx="0">
                  <c:v>740</c:v>
                </c:pt>
                <c:pt idx="1">
                  <c:v>805</c:v>
                </c:pt>
                <c:pt idx="2" formatCode="0">
                  <c:v>863.18</c:v>
                </c:pt>
                <c:pt idx="3" formatCode="0">
                  <c:v>876.37</c:v>
                </c:pt>
                <c:pt idx="4" formatCode="0">
                  <c:v>1024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Turismo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Foglio1!$C$2:$C$9</c:f>
              <c:numCache>
                <c:formatCode>General</c:formatCode>
                <c:ptCount val="8"/>
                <c:pt idx="5">
                  <c:v>771</c:v>
                </c:pt>
                <c:pt idx="6">
                  <c:v>960.08092989973375</c:v>
                </c:pt>
                <c:pt idx="7" formatCode="_-* #,##0_-;\-* #,##0_-;_-* &quot;-&quot;??_-;_-@_-">
                  <c:v>1131.2179271050002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Abbigliamento</c:v>
                </c:pt>
              </c:strCache>
            </c:strRef>
          </c:tx>
          <c:spPr>
            <a:solidFill>
              <a:srgbClr val="FF9933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Foglio1!$D$2:$D$9</c:f>
              <c:numCache>
                <c:formatCode>General</c:formatCode>
                <c:ptCount val="8"/>
                <c:pt idx="5">
                  <c:v>369</c:v>
                </c:pt>
                <c:pt idx="6">
                  <c:v>489.41374335990633</c:v>
                </c:pt>
                <c:pt idx="7" formatCode="_-* #,##0_-;\-* #,##0_-;_-* &quot;-&quot;??_-;_-@_-">
                  <c:v>638.82876283344842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CC99FF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Foglio1!$E$2:$E$9</c:f>
              <c:numCache>
                <c:formatCode>General</c:formatCode>
                <c:ptCount val="8"/>
                <c:pt idx="5">
                  <c:v>165</c:v>
                </c:pt>
                <c:pt idx="6">
                  <c:v>209.4313836825869</c:v>
                </c:pt>
                <c:pt idx="7" formatCode="_-* #,##0_-;\-* #,##0_-;_-* &quot;-&quot;??_-;_-@_-">
                  <c:v>275.66087089535125</c:v>
                </c:pt>
              </c:numCache>
            </c:numRef>
          </c:val>
        </c:ser>
        <c:ser>
          <c:idx val="4"/>
          <c:order val="4"/>
          <c:tx>
            <c:strRef>
              <c:f>Foglio1!$G$1</c:f>
              <c:strCache>
                <c:ptCount val="1"/>
                <c:pt idx="0">
                  <c:v>Editoria</c:v>
                </c:pt>
              </c:strCache>
            </c:strRef>
          </c:tx>
          <c:spPr>
            <a:solidFill>
              <a:srgbClr val="FFCA61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Foglio1!$F$2:$F$9</c:f>
              <c:numCache>
                <c:formatCode>General</c:formatCode>
                <c:ptCount val="8"/>
              </c:numCache>
            </c:numRef>
          </c:val>
        </c:ser>
        <c:ser>
          <c:idx val="5"/>
          <c:order val="5"/>
          <c:tx>
            <c:strRef>
              <c:f>Foglio1!#RIF!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3399FF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2013*</c:v>
                </c:pt>
              </c:strCache>
            </c:strRef>
          </c:cat>
          <c:val>
            <c:numRef>
              <c:f>Foglio1!$G$2:$G$9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78345728"/>
        <c:axId val="78347264"/>
      </c:barChart>
      <c:catAx>
        <c:axId val="7834572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/>
          <a:lstStyle/>
          <a:p>
            <a:pPr>
              <a:defRPr sz="1200" b="1"/>
            </a:pPr>
            <a:endParaRPr lang="it-IT"/>
          </a:p>
        </c:txPr>
        <c:crossAx val="78347264"/>
        <c:crosses val="autoZero"/>
        <c:auto val="1"/>
        <c:lblAlgn val="ctr"/>
        <c:lblOffset val="100"/>
        <c:noMultiLvlLbl val="0"/>
      </c:catAx>
      <c:valAx>
        <c:axId val="78347264"/>
        <c:scaling>
          <c:orientation val="minMax"/>
          <c:max val="2400"/>
          <c:min val="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3399FF"/>
            </a:solidFill>
          </a:ln>
        </c:spPr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it-IT"/>
          </a:p>
        </c:txPr>
        <c:crossAx val="78345728"/>
        <c:crosses val="autoZero"/>
        <c:crossBetween val="between"/>
        <c:majorUnit val="500"/>
      </c:valAx>
      <c:spPr>
        <a:solidFill>
          <a:schemeClr val="bg2"/>
        </a:solidFill>
        <a:ln>
          <a:solidFill>
            <a:srgbClr val="3399FF"/>
          </a:solidFill>
        </a:ln>
      </c:spPr>
    </c:plotArea>
    <c:plotVisOnly val="1"/>
    <c:dispBlanksAs val="gap"/>
    <c:showDLblsOverMax val="0"/>
  </c:chart>
  <c:spPr>
    <a:solidFill>
      <a:schemeClr val="tx2"/>
    </a:solidFill>
  </c:sp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97875816993481E-3"/>
          <c:y val="0"/>
          <c:w val="0.97467778435229602"/>
          <c:h val="0.9264161562833439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Carta di credito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3"/>
                <c:pt idx="0">
                  <c:v>2011</c:v>
                </c:pt>
                <c:pt idx="1">
                  <c:v>2012</c:v>
                </c:pt>
                <c:pt idx="2">
                  <c:v>2013*</c:v>
                </c:pt>
              </c:strCache>
            </c:strRef>
          </c:cat>
          <c:val>
            <c:numRef>
              <c:f>Foglio1!$B$2:$B$8</c:f>
              <c:numCache>
                <c:formatCode>0%</c:formatCode>
                <c:ptCount val="7"/>
                <c:pt idx="0">
                  <c:v>0.72</c:v>
                </c:pt>
                <c:pt idx="1">
                  <c:v>0.73</c:v>
                </c:pt>
                <c:pt idx="2">
                  <c:v>0.72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Paypal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3"/>
                <c:pt idx="0">
                  <c:v>2011</c:v>
                </c:pt>
                <c:pt idx="1">
                  <c:v>2012</c:v>
                </c:pt>
                <c:pt idx="2">
                  <c:v>2013*</c:v>
                </c:pt>
              </c:strCache>
            </c:strRef>
          </c:cat>
          <c:val>
            <c:numRef>
              <c:f>Foglio1!$C$2:$C$8</c:f>
              <c:numCache>
                <c:formatCode>0%</c:formatCode>
                <c:ptCount val="7"/>
                <c:pt idx="0">
                  <c:v>0.15</c:v>
                </c:pt>
                <c:pt idx="1">
                  <c:v>0.18</c:v>
                </c:pt>
                <c:pt idx="2">
                  <c:v>0.2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FF9933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Foglio1!$A$2:$A$8</c:f>
              <c:strCache>
                <c:ptCount val="3"/>
                <c:pt idx="0">
                  <c:v>2011</c:v>
                </c:pt>
                <c:pt idx="1">
                  <c:v>2012</c:v>
                </c:pt>
                <c:pt idx="2">
                  <c:v>2013*</c:v>
                </c:pt>
              </c:strCache>
            </c:strRef>
          </c:cat>
          <c:val>
            <c:numRef>
              <c:f>Foglio1!$D$2:$D$8</c:f>
              <c:numCache>
                <c:formatCode>0%</c:formatCode>
                <c:ptCount val="7"/>
                <c:pt idx="0">
                  <c:v>0.13</c:v>
                </c:pt>
                <c:pt idx="1">
                  <c:v>0.09</c:v>
                </c:pt>
                <c:pt idx="2">
                  <c:v>0.08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2"/>
        <c:overlap val="100"/>
        <c:serLines/>
        <c:axId val="95608192"/>
        <c:axId val="95880320"/>
      </c:barChart>
      <c:catAx>
        <c:axId val="9560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95880320"/>
        <c:crosses val="autoZero"/>
        <c:auto val="1"/>
        <c:lblAlgn val="ctr"/>
        <c:lblOffset val="100"/>
        <c:noMultiLvlLbl val="0"/>
      </c:catAx>
      <c:valAx>
        <c:axId val="95880320"/>
        <c:scaling>
          <c:orientation val="minMax"/>
          <c:max val="1.1499999999999999"/>
          <c:min val="0"/>
        </c:scaling>
        <c:delete val="1"/>
        <c:axPos val="l"/>
        <c:numFmt formatCode="0%" sourceLinked="1"/>
        <c:majorTickMark val="none"/>
        <c:minorTickMark val="none"/>
        <c:tickLblPos val="none"/>
        <c:crossAx val="95608192"/>
        <c:crosses val="autoZero"/>
        <c:crossBetween val="between"/>
      </c:valAx>
      <c:spPr>
        <a:solidFill>
          <a:schemeClr val="bg2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chemeClr val="tx2"/>
    </a:solidFill>
  </c:sp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"/>
          <c:y val="0"/>
          <c:w val="0.96920194003527405"/>
          <c:h val="0.906979541766237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Bonifico</c:v>
                </c:pt>
              </c:strCache>
            </c:strRef>
          </c:tx>
          <c:spPr>
            <a:solidFill>
              <a:srgbClr val="CC99FF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1">
                  <c:v>7.0000000000000007E-2</c:v>
                </c:pt>
                <c:pt idx="2">
                  <c:v>0.05</c:v>
                </c:pt>
                <c:pt idx="3">
                  <c:v>0.04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Contrassegno</c:v>
                </c:pt>
              </c:strCache>
            </c:strRef>
          </c:tx>
          <c:spPr>
            <a:solidFill>
              <a:srgbClr val="3399FF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E9F2F7"/>
                </a:solidFill>
              </a:ln>
            </c:spPr>
            <c:txPr>
              <a:bodyPr/>
              <a:lstStyle/>
              <a:p>
                <a:pPr>
                  <a:defRPr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Foglio1!$C$2:$C$5</c:f>
              <c:numCache>
                <c:formatCode>0%</c:formatCode>
                <c:ptCount val="4"/>
                <c:pt idx="1">
                  <c:v>0.04</c:v>
                </c:pt>
                <c:pt idx="2">
                  <c:v>0.03</c:v>
                </c:pt>
                <c:pt idx="3">
                  <c:v>0.03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Pagamento bancario</c:v>
                </c:pt>
              </c:strCache>
            </c:strRef>
          </c:tx>
          <c:spPr>
            <a:solidFill>
              <a:srgbClr val="FFFFFF">
                <a:lumMod val="75000"/>
              </a:srgbClr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Foglio1!$A$2:$A$5</c:f>
              <c:strCache>
                <c:ptCount val="4"/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Foglio1!$D$2:$D$5</c:f>
              <c:numCache>
                <c:formatCode>0%</c:formatCode>
                <c:ptCount val="4"/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Finanziamento</c:v>
                </c:pt>
              </c:strCache>
            </c:strRef>
          </c:tx>
          <c:spPr>
            <a:solidFill>
              <a:srgbClr val="0060C0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0%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Foglio1!$E$2:$E$5</c:f>
              <c:numCache>
                <c:formatCode>0%</c:formatCode>
                <c:ptCount val="4"/>
                <c:pt idx="1">
                  <c:v>0.01</c:v>
                </c:pt>
                <c:pt idx="2">
                  <c:v>0.01</c:v>
                </c:pt>
                <c:pt idx="3">
                  <c:v>0.01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0%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Foglio1!$F$2:$F$5</c:f>
              <c:numCache>
                <c:formatCode>0%</c:formatCode>
                <c:ptCount val="4"/>
                <c:pt idx="1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95933952"/>
        <c:axId val="95935488"/>
      </c:barChart>
      <c:catAx>
        <c:axId val="9593395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/>
          <a:lstStyle/>
          <a:p>
            <a:pPr>
              <a:defRPr sz="1200" b="1"/>
            </a:pPr>
            <a:endParaRPr lang="it-IT"/>
          </a:p>
        </c:txPr>
        <c:crossAx val="95935488"/>
        <c:crosses val="autoZero"/>
        <c:auto val="1"/>
        <c:lblAlgn val="ctr"/>
        <c:lblOffset val="100"/>
        <c:noMultiLvlLbl val="0"/>
      </c:catAx>
      <c:valAx>
        <c:axId val="95935488"/>
        <c:scaling>
          <c:orientation val="minMax"/>
          <c:max val="0.16"/>
          <c:min val="0"/>
        </c:scaling>
        <c:delete val="1"/>
        <c:axPos val="l"/>
        <c:numFmt formatCode="0%" sourceLinked="1"/>
        <c:majorTickMark val="out"/>
        <c:minorTickMark val="none"/>
        <c:tickLblPos val="none"/>
        <c:crossAx val="95933952"/>
        <c:crosses val="autoZero"/>
        <c:crossBetween val="between"/>
      </c:valAx>
      <c:spPr>
        <a:solidFill>
          <a:schemeClr val="bg2"/>
        </a:solidFill>
        <a:ln w="25400">
          <a:solidFill>
            <a:srgbClr val="FE9700"/>
          </a:solidFill>
        </a:ln>
      </c:spPr>
    </c:plotArea>
    <c:plotVisOnly val="1"/>
    <c:dispBlanksAs val="gap"/>
    <c:showDLblsOverMax val="0"/>
  </c:chart>
  <c:spPr>
    <a:solidFill>
      <a:schemeClr val="tx2"/>
    </a:solidFill>
  </c:sp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23540856031128E-2"/>
          <c:y val="0"/>
          <c:w val="0.96114526588845695"/>
          <c:h val="0.9343179088755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Attivo sul mobile</c:v>
                </c:pt>
              </c:strCache>
            </c:strRef>
          </c:tx>
          <c:spPr>
            <a:solidFill>
              <a:srgbClr val="FF5050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Foglio1!$A$2:$A$10</c:f>
              <c:strCache>
                <c:ptCount val="3"/>
                <c:pt idx="0">
                  <c:v>Aprile2011</c:v>
                </c:pt>
                <c:pt idx="1">
                  <c:v>Aprile2012</c:v>
                </c:pt>
                <c:pt idx="2">
                  <c:v>Aprile2013</c:v>
                </c:pt>
              </c:strCache>
            </c:strRef>
          </c:cat>
          <c:val>
            <c:numRef>
              <c:f>Foglio1!$B$2:$B$10</c:f>
              <c:numCache>
                <c:formatCode>_(* #,##0.00_);_(* \(#,##0.00\);_(* "-"??_);_(@_)</c:formatCode>
                <c:ptCount val="9"/>
                <c:pt idx="0">
                  <c:v>54</c:v>
                </c:pt>
                <c:pt idx="1">
                  <c:v>89</c:v>
                </c:pt>
                <c:pt idx="2">
                  <c:v>110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Non attivo sul mobile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Foglio1!$A$2:$A$10</c:f>
              <c:strCache>
                <c:ptCount val="3"/>
                <c:pt idx="0">
                  <c:v>Aprile2011</c:v>
                </c:pt>
                <c:pt idx="1">
                  <c:v>Aprile2012</c:v>
                </c:pt>
                <c:pt idx="2">
                  <c:v>Aprile2013</c:v>
                </c:pt>
              </c:strCache>
            </c:strRef>
          </c:cat>
          <c:val>
            <c:numRef>
              <c:f>Foglio1!$C$2:$C$10</c:f>
              <c:numCache>
                <c:formatCode>_(* #,##0.00_);_(* \(#,##0.00\);_(* "-"??_);_(@_)</c:formatCode>
                <c:ptCount val="9"/>
                <c:pt idx="0">
                  <c:v>156</c:v>
                </c:pt>
                <c:pt idx="1">
                  <c:v>121</c:v>
                </c:pt>
                <c:pt idx="2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7"/>
        <c:overlap val="100"/>
        <c:serLines/>
        <c:axId val="95819648"/>
        <c:axId val="95821184"/>
      </c:barChart>
      <c:catAx>
        <c:axId val="95819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/>
          <a:lstStyle/>
          <a:p>
            <a:pPr>
              <a:defRPr sz="1000" b="1"/>
            </a:pPr>
            <a:endParaRPr lang="it-IT"/>
          </a:p>
        </c:txPr>
        <c:crossAx val="95821184"/>
        <c:crosses val="autoZero"/>
        <c:auto val="1"/>
        <c:lblAlgn val="ctr"/>
        <c:lblOffset val="100"/>
        <c:noMultiLvlLbl val="0"/>
      </c:catAx>
      <c:valAx>
        <c:axId val="95821184"/>
        <c:scaling>
          <c:orientation val="minMax"/>
          <c:max val="250"/>
          <c:min val="0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one"/>
        <c:crossAx val="95819648"/>
        <c:crosses val="autoZero"/>
        <c:crossBetween val="between"/>
      </c:valAx>
      <c:spPr>
        <a:solidFill>
          <a:schemeClr val="bg2"/>
        </a:solidFill>
        <a:ln>
          <a:solidFill>
            <a:srgbClr val="3399FF"/>
          </a:solidFill>
        </a:ln>
      </c:spPr>
    </c:plotArea>
    <c:plotVisOnly val="1"/>
    <c:dispBlanksAs val="gap"/>
    <c:showDLblsOverMax val="0"/>
  </c:chart>
  <c:spPr>
    <a:solidFill>
      <a:schemeClr val="tx2"/>
    </a:solidFill>
  </c:sp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758066933482799E-2"/>
          <c:y val="1.75303508577794E-2"/>
          <c:w val="0.97954211976382499"/>
          <c:h val="0.90429741379310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Aprile 2011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numFmt formatCode="#,##0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100">
                    <a:solidFill>
                      <a:srgbClr val="002E54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Foglio1!$A$2:$A$4</c:f>
              <c:strCache>
                <c:ptCount val="3"/>
                <c:pt idx="0">
                  <c:v>App</c:v>
                </c:pt>
                <c:pt idx="1">
                  <c:v>Mobile site</c:v>
                </c:pt>
                <c:pt idx="2">
                  <c:v>App + Mobile site</c:v>
                </c:pt>
              </c:strCache>
            </c:strRef>
          </c:cat>
          <c:val>
            <c:numRef>
              <c:f>Foglio1!$B$2:$B$4</c:f>
              <c:numCache>
                <c:formatCode>_-* #,##0_-;\-* #,##0_-;_-* "-"??_-;_-@_-</c:formatCode>
                <c:ptCount val="3"/>
                <c:pt idx="0">
                  <c:v>23</c:v>
                </c:pt>
                <c:pt idx="1">
                  <c:v>14</c:v>
                </c:pt>
                <c:pt idx="2">
                  <c:v>17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Aprile 2012</c:v>
                </c:pt>
              </c:strCache>
            </c:strRef>
          </c:tx>
          <c:spPr>
            <a:solidFill>
              <a:srgbClr val="FFCA61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numFmt formatCode="#,##0" sourceLinked="0"/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100">
                    <a:solidFill>
                      <a:srgbClr val="002E54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Foglio1!$A$2:$A$4</c:f>
              <c:strCache>
                <c:ptCount val="3"/>
                <c:pt idx="0">
                  <c:v>App</c:v>
                </c:pt>
                <c:pt idx="1">
                  <c:v>Mobile site</c:v>
                </c:pt>
                <c:pt idx="2">
                  <c:v>App + Mobile site</c:v>
                </c:pt>
              </c:strCache>
            </c:strRef>
          </c:cat>
          <c:val>
            <c:numRef>
              <c:f>Foglio1!$C$2:$C$4</c:f>
              <c:numCache>
                <c:formatCode>_-* #,##0_-;\-* #,##0_-;_-* "-"??_-;_-@_-</c:formatCode>
                <c:ptCount val="3"/>
                <c:pt idx="0">
                  <c:v>35</c:v>
                </c:pt>
                <c:pt idx="1">
                  <c:v>17</c:v>
                </c:pt>
                <c:pt idx="2">
                  <c:v>37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Aprile 2013</c:v>
                </c:pt>
              </c:strCache>
            </c:strRef>
          </c:tx>
          <c:spPr>
            <a:solidFill>
              <a:srgbClr val="FF9933"/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100">
                    <a:solidFill>
                      <a:srgbClr val="002E54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Foglio1!$A$2:$A$4</c:f>
              <c:strCache>
                <c:ptCount val="3"/>
                <c:pt idx="0">
                  <c:v>App</c:v>
                </c:pt>
                <c:pt idx="1">
                  <c:v>Mobile site</c:v>
                </c:pt>
                <c:pt idx="2">
                  <c:v>App + Mobile site</c:v>
                </c:pt>
              </c:strCache>
            </c:strRef>
          </c:cat>
          <c:val>
            <c:numRef>
              <c:f>Foglio1!$D$2:$D$4</c:f>
              <c:numCache>
                <c:formatCode>_-* #,##0_-;\-* #,##0_-;_-* "-"??_-;_-@_-</c:formatCode>
                <c:ptCount val="3"/>
                <c:pt idx="0">
                  <c:v>35</c:v>
                </c:pt>
                <c:pt idx="1">
                  <c:v>30</c:v>
                </c:pt>
                <c:pt idx="2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95700480"/>
        <c:axId val="95702016"/>
      </c:barChart>
      <c:catAx>
        <c:axId val="95700480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crossAx val="95702016"/>
        <c:crosses val="autoZero"/>
        <c:auto val="0"/>
        <c:lblAlgn val="ctr"/>
        <c:lblOffset val="100"/>
        <c:noMultiLvlLbl val="0"/>
      </c:catAx>
      <c:valAx>
        <c:axId val="95702016"/>
        <c:scaling>
          <c:orientation val="minMax"/>
          <c:max val="45"/>
        </c:scaling>
        <c:delete val="1"/>
        <c:axPos val="l"/>
        <c:numFmt formatCode="General" sourceLinked="0"/>
        <c:majorTickMark val="out"/>
        <c:minorTickMark val="none"/>
        <c:tickLblPos val="none"/>
        <c:crossAx val="9570048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en-GB" sz="1300" b="1" kern="0" dirty="0" smtClean="0">
          <a:solidFill>
            <a:srgbClr val="D6AD00"/>
          </a:solidFill>
          <a:latin typeface="+mj-lt"/>
          <a:ea typeface="+mn-ea"/>
          <a:cs typeface="+mn-cs"/>
        </a:defRPr>
      </a:pPr>
      <a:endParaRPr lang="it-IT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Foglio1!$A$2:$A$5</c:f>
              <c:strCach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Foglio1!$B$2:$B$5</c:f>
              <c:numCache>
                <c:formatCode>0.00</c:formatCode>
                <c:ptCount val="4"/>
                <c:pt idx="0">
                  <c:v>26.036999999999999</c:v>
                </c:pt>
                <c:pt idx="1">
                  <c:v>74.468000000000004</c:v>
                </c:pt>
                <c:pt idx="2">
                  <c:v>163.833</c:v>
                </c:pt>
                <c:pt idx="3">
                  <c:v>427.16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3"/>
        <c:overlap val="100"/>
        <c:axId val="96467200"/>
        <c:axId val="97988608"/>
      </c:barChart>
      <c:catAx>
        <c:axId val="96467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/>
          <a:lstStyle/>
          <a:p>
            <a:pPr>
              <a:defRPr sz="1200" b="1"/>
            </a:pPr>
            <a:endParaRPr lang="it-IT"/>
          </a:p>
        </c:txPr>
        <c:crossAx val="97988608"/>
        <c:crosses val="autoZero"/>
        <c:auto val="1"/>
        <c:lblAlgn val="ctr"/>
        <c:lblOffset val="100"/>
        <c:noMultiLvlLbl val="0"/>
      </c:catAx>
      <c:valAx>
        <c:axId val="9798860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964672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9787581699349097E-3"/>
          <c:y val="0"/>
          <c:w val="0.97467778435229602"/>
          <c:h val="0.9264161562833439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Prodotti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0.72</c:v>
                </c:pt>
                <c:pt idx="1">
                  <c:v>0.59</c:v>
                </c:pt>
                <c:pt idx="2">
                  <c:v>0.54</c:v>
                </c:pt>
                <c:pt idx="3">
                  <c:v>0.53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Servizi</c:v>
                </c:pt>
              </c:strCache>
            </c:strRef>
          </c:tx>
          <c:spPr>
            <a:solidFill>
              <a:srgbClr val="008000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Foglio1!$C$2:$C$5</c:f>
              <c:numCache>
                <c:formatCode>0%</c:formatCode>
                <c:ptCount val="4"/>
                <c:pt idx="0">
                  <c:v>0.28000000000000003</c:v>
                </c:pt>
                <c:pt idx="1">
                  <c:v>0.41</c:v>
                </c:pt>
                <c:pt idx="2">
                  <c:v>0.46</c:v>
                </c:pt>
                <c:pt idx="3">
                  <c:v>0.47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"/>
        <c:overlap val="100"/>
        <c:serLines/>
        <c:axId val="97916032"/>
        <c:axId val="97917568"/>
      </c:barChart>
      <c:catAx>
        <c:axId val="97916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97917568"/>
        <c:crosses val="autoZero"/>
        <c:auto val="1"/>
        <c:lblAlgn val="ctr"/>
        <c:lblOffset val="100"/>
        <c:noMultiLvlLbl val="0"/>
      </c:catAx>
      <c:valAx>
        <c:axId val="97917568"/>
        <c:scaling>
          <c:orientation val="minMax"/>
          <c:max val="1"/>
          <c:min val="0"/>
        </c:scaling>
        <c:delete val="1"/>
        <c:axPos val="l"/>
        <c:numFmt formatCode="0%" sourceLinked="1"/>
        <c:majorTickMark val="none"/>
        <c:minorTickMark val="none"/>
        <c:tickLblPos val="none"/>
        <c:crossAx val="9791603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delete val="1"/>
          </c:dLbls>
          <c:cat>
            <c:strRef>
              <c:f>Foglio1!$A$2:$A$5</c:f>
              <c:strCach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Foglio1!$B$2:$B$5</c:f>
              <c:numCache>
                <c:formatCode>0.00</c:formatCode>
                <c:ptCount val="4"/>
                <c:pt idx="0">
                  <c:v>26.036999999999999</c:v>
                </c:pt>
                <c:pt idx="1">
                  <c:v>74.468000000000004</c:v>
                </c:pt>
                <c:pt idx="2">
                  <c:v>163.833</c:v>
                </c:pt>
                <c:pt idx="3">
                  <c:v>427.16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3"/>
        <c:overlap val="100"/>
        <c:axId val="98663808"/>
        <c:axId val="99026048"/>
      </c:barChart>
      <c:catAx>
        <c:axId val="98663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/>
          <a:lstStyle/>
          <a:p>
            <a:pPr>
              <a:defRPr sz="1200" b="1"/>
            </a:pPr>
            <a:endParaRPr lang="it-IT"/>
          </a:p>
        </c:txPr>
        <c:crossAx val="99026048"/>
        <c:crosses val="autoZero"/>
        <c:auto val="1"/>
        <c:lblAlgn val="ctr"/>
        <c:lblOffset val="100"/>
        <c:noMultiLvlLbl val="0"/>
      </c:catAx>
      <c:valAx>
        <c:axId val="990260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one"/>
        <c:crossAx val="986638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9787581699349201E-3"/>
          <c:y val="0"/>
          <c:w val="0.97467778435229602"/>
          <c:h val="0.9264161562833439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vendite a tempo</c:v>
                </c:pt>
              </c:strCache>
            </c:strRef>
          </c:tx>
          <c:spPr>
            <a:solidFill>
              <a:srgbClr val="3399FF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0.87</c:v>
                </c:pt>
                <c:pt idx="1">
                  <c:v>0.82</c:v>
                </c:pt>
                <c:pt idx="2">
                  <c:v>0.82</c:v>
                </c:pt>
                <c:pt idx="3">
                  <c:v>0.84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tradizionali</c:v>
                </c:pt>
              </c:strCache>
            </c:strRef>
          </c:tx>
          <c:spPr>
            <a:solidFill>
              <a:srgbClr val="0060C0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81AEF2"/>
                </a:solidFill>
              </a:ln>
            </c:spPr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2013*</c:v>
                </c:pt>
              </c:strCache>
            </c:strRef>
          </c:cat>
          <c:val>
            <c:numRef>
              <c:f>Foglio1!$C$2:$C$5</c:f>
              <c:numCache>
                <c:formatCode>0%</c:formatCode>
                <c:ptCount val="4"/>
                <c:pt idx="0">
                  <c:v>0.13</c:v>
                </c:pt>
                <c:pt idx="1">
                  <c:v>0.18</c:v>
                </c:pt>
                <c:pt idx="2">
                  <c:v>0.18</c:v>
                </c:pt>
                <c:pt idx="3">
                  <c:v>0.16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"/>
        <c:overlap val="100"/>
        <c:serLines/>
        <c:axId val="98973952"/>
        <c:axId val="98983936"/>
      </c:barChart>
      <c:catAx>
        <c:axId val="98973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98983936"/>
        <c:crosses val="autoZero"/>
        <c:auto val="1"/>
        <c:lblAlgn val="ctr"/>
        <c:lblOffset val="100"/>
        <c:noMultiLvlLbl val="0"/>
      </c:catAx>
      <c:valAx>
        <c:axId val="98983936"/>
        <c:scaling>
          <c:orientation val="minMax"/>
          <c:max val="1"/>
          <c:min val="0"/>
        </c:scaling>
        <c:delete val="1"/>
        <c:axPos val="l"/>
        <c:numFmt formatCode="0%" sourceLinked="1"/>
        <c:majorTickMark val="none"/>
        <c:minorTickMark val="none"/>
        <c:tickLblPos val="none"/>
        <c:crossAx val="989739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2777777777778E-2"/>
          <c:y val="4.8021081151502401E-2"/>
          <c:w val="0.93100579615048695"/>
          <c:h val="0.848876288300989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rgbClr val="E9F2F7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5050"/>
              </a:solidFill>
              <a:ln>
                <a:solidFill>
                  <a:srgbClr val="E9F2F7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>
                <a:solidFill>
                  <a:srgbClr val="E9F2F7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CA61"/>
              </a:solidFill>
              <a:ln>
                <a:solidFill>
                  <a:srgbClr val="E9F2F7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3399FF"/>
              </a:solidFill>
              <a:ln>
                <a:solidFill>
                  <a:srgbClr val="E9F2F7"/>
                </a:solidFill>
              </a:ln>
              <a:effectLst/>
            </c:spPr>
          </c:dPt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3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5"/>
                <c:pt idx="0">
                  <c:v>Facebook</c:v>
                </c:pt>
                <c:pt idx="1">
                  <c:v>Twitter</c:v>
                </c:pt>
                <c:pt idx="2">
                  <c:v>YouTube</c:v>
                </c:pt>
                <c:pt idx="3">
                  <c:v>Google+</c:v>
                </c:pt>
                <c:pt idx="4">
                  <c:v>Pinterest</c:v>
                </c:pt>
              </c:strCache>
            </c:strRef>
          </c:cat>
          <c:val>
            <c:numRef>
              <c:f>Foglio1!$B$2:$B$7</c:f>
              <c:numCache>
                <c:formatCode>0%</c:formatCode>
                <c:ptCount val="6"/>
                <c:pt idx="0">
                  <c:v>0.83902439024390196</c:v>
                </c:pt>
                <c:pt idx="1">
                  <c:v>0.70243902439024397</c:v>
                </c:pt>
                <c:pt idx="2">
                  <c:v>0.57560975609756104</c:v>
                </c:pt>
                <c:pt idx="3">
                  <c:v>0.34146341463414598</c:v>
                </c:pt>
                <c:pt idx="4">
                  <c:v>0.26829268292682901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rgbClr val="FFFFFF">
                <a:lumMod val="85000"/>
              </a:srgbClr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3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5"/>
                <c:pt idx="0">
                  <c:v>Facebook</c:v>
                </c:pt>
                <c:pt idx="1">
                  <c:v>Twitter</c:v>
                </c:pt>
                <c:pt idx="2">
                  <c:v>YouTube</c:v>
                </c:pt>
                <c:pt idx="3">
                  <c:v>Google+</c:v>
                </c:pt>
                <c:pt idx="4">
                  <c:v>Pinterest</c:v>
                </c:pt>
              </c:strCache>
            </c:strRef>
          </c:cat>
          <c:val>
            <c:numRef>
              <c:f>Foglio1!$C$2:$C$7</c:f>
              <c:numCache>
                <c:formatCode>0%</c:formatCode>
                <c:ptCount val="6"/>
                <c:pt idx="0">
                  <c:v>0.16</c:v>
                </c:pt>
                <c:pt idx="1">
                  <c:v>0.3</c:v>
                </c:pt>
                <c:pt idx="2">
                  <c:v>0.42</c:v>
                </c:pt>
                <c:pt idx="3">
                  <c:v>0.66</c:v>
                </c:pt>
                <c:pt idx="4">
                  <c:v>0.73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1"/>
        <c:overlap val="100"/>
        <c:axId val="99179904"/>
        <c:axId val="99181696"/>
      </c:barChart>
      <c:catAx>
        <c:axId val="9917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99181696"/>
        <c:crosses val="autoZero"/>
        <c:auto val="1"/>
        <c:lblAlgn val="ctr"/>
        <c:lblOffset val="100"/>
        <c:noMultiLvlLbl val="0"/>
      </c:catAx>
      <c:valAx>
        <c:axId val="99181696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rgbClr val="3399FF"/>
              </a:solidFill>
            </a:ln>
          </c:spPr>
        </c:majorGridlines>
        <c:numFmt formatCode="0%" sourceLinked="1"/>
        <c:majorTickMark val="out"/>
        <c:minorTickMark val="none"/>
        <c:tickLblPos val="low"/>
        <c:spPr>
          <a:ln>
            <a:solidFill>
              <a:srgbClr val="3399FF"/>
            </a:solidFill>
          </a:ln>
        </c:spPr>
        <c:txPr>
          <a:bodyPr/>
          <a:lstStyle/>
          <a:p>
            <a:pPr>
              <a:defRPr b="1">
                <a:solidFill>
                  <a:srgbClr val="3399FF"/>
                </a:solidFill>
              </a:defRPr>
            </a:pPr>
            <a:endParaRPr lang="it-IT"/>
          </a:p>
        </c:txPr>
        <c:crossAx val="99179904"/>
        <c:crosses val="autoZero"/>
        <c:crossBetween val="between"/>
      </c:valAx>
      <c:spPr>
        <a:solidFill>
          <a:srgbClr val="E9F2F7"/>
        </a:solidFill>
        <a:ln w="25400">
          <a:solidFill>
            <a:srgbClr val="3399FF"/>
          </a:solidFill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2777777777778E-2"/>
          <c:y val="4.8021081151502401E-2"/>
          <c:w val="0.93100579615048695"/>
          <c:h val="0.848876288300989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54C878"/>
            </a:solidFill>
            <a:ln>
              <a:solidFill>
                <a:srgbClr val="E9F2F7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5050"/>
              </a:solidFill>
              <a:ln>
                <a:solidFill>
                  <a:srgbClr val="E9F2F7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>
                <a:solidFill>
                  <a:srgbClr val="E9F2F7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CA61"/>
              </a:solidFill>
              <a:ln>
                <a:solidFill>
                  <a:srgbClr val="E9F2F7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3399FF"/>
              </a:solidFill>
              <a:ln>
                <a:solidFill>
                  <a:srgbClr val="E9F2F7"/>
                </a:solidFill>
              </a:ln>
              <a:effectLst/>
            </c:spPr>
          </c:dPt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300" b="1">
                    <a:solidFill>
                      <a:srgbClr val="003366"/>
                    </a:solidFill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5"/>
                <c:pt idx="0">
                  <c:v>Facebook</c:v>
                </c:pt>
                <c:pt idx="1">
                  <c:v>Twitter</c:v>
                </c:pt>
                <c:pt idx="2">
                  <c:v>YouTube</c:v>
                </c:pt>
                <c:pt idx="3">
                  <c:v>Google+</c:v>
                </c:pt>
                <c:pt idx="4">
                  <c:v>Pinterest</c:v>
                </c:pt>
              </c:strCache>
            </c:strRef>
          </c:cat>
          <c:val>
            <c:numRef>
              <c:f>Foglio1!$B$2:$B$7</c:f>
              <c:numCache>
                <c:formatCode>0%</c:formatCode>
                <c:ptCount val="6"/>
                <c:pt idx="0">
                  <c:v>0.85</c:v>
                </c:pt>
                <c:pt idx="1">
                  <c:v>0.71</c:v>
                </c:pt>
                <c:pt idx="2">
                  <c:v>0.6</c:v>
                </c:pt>
                <c:pt idx="3">
                  <c:v>0.5</c:v>
                </c:pt>
                <c:pt idx="4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rgbClr val="FFFFFF">
                <a:lumMod val="85000"/>
              </a:srgbClr>
            </a:solidFill>
            <a:ln>
              <a:solidFill>
                <a:srgbClr val="E9F2F7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rgbClr val="3399FF"/>
                </a:solidFill>
              </a:ln>
            </c:spPr>
            <c:txPr>
              <a:bodyPr/>
              <a:lstStyle/>
              <a:p>
                <a:pPr>
                  <a:defRPr sz="13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Foglio1!$A$2:$A$7</c:f>
              <c:strCache>
                <c:ptCount val="5"/>
                <c:pt idx="0">
                  <c:v>Facebook</c:v>
                </c:pt>
                <c:pt idx="1">
                  <c:v>Twitter</c:v>
                </c:pt>
                <c:pt idx="2">
                  <c:v>YouTube</c:v>
                </c:pt>
                <c:pt idx="3">
                  <c:v>Google+</c:v>
                </c:pt>
                <c:pt idx="4">
                  <c:v>Pinterest</c:v>
                </c:pt>
              </c:strCache>
            </c:strRef>
          </c:cat>
          <c:val>
            <c:numRef>
              <c:f>Foglio1!$C$2:$C$7</c:f>
              <c:numCache>
                <c:formatCode>0%</c:formatCode>
                <c:ptCount val="6"/>
                <c:pt idx="0">
                  <c:v>0.15</c:v>
                </c:pt>
                <c:pt idx="1">
                  <c:v>0.28999999999999998</c:v>
                </c:pt>
                <c:pt idx="2">
                  <c:v>0.4</c:v>
                </c:pt>
                <c:pt idx="3">
                  <c:v>0.5</c:v>
                </c:pt>
                <c:pt idx="4">
                  <c:v>0.75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1"/>
        <c:overlap val="100"/>
        <c:axId val="99102080"/>
        <c:axId val="99103872"/>
      </c:barChart>
      <c:catAx>
        <c:axId val="9910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it-IT"/>
          </a:p>
        </c:txPr>
        <c:crossAx val="99103872"/>
        <c:crosses val="autoZero"/>
        <c:auto val="1"/>
        <c:lblAlgn val="ctr"/>
        <c:lblOffset val="100"/>
        <c:noMultiLvlLbl val="0"/>
      </c:catAx>
      <c:valAx>
        <c:axId val="99103872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low"/>
        <c:crossAx val="99102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0.70419</cdr:x>
      <cdr:y>0.72488</cdr:y>
    </cdr:from>
    <cdr:to>
      <cdr:x>0.7887</cdr:x>
      <cdr:y>0.76927</cdr:y>
    </cdr:to>
    <cdr:sp macro="" textlink="">
      <cdr:nvSpPr>
        <cdr:cNvPr id="2" name="Rectangle 47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41138" y="3310641"/>
          <a:ext cx="676976" cy="2027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0" tIns="0" rIns="0" bIns="0" anchor="ctr">
          <a:spAutoFit/>
        </a:bodyPr>
        <a:lstStyle xmlns:a="http://schemas.openxmlformats.org/drawingml/2006/main">
          <a:defPPr>
            <a:defRPr lang="en-US"/>
          </a:defPPr>
          <a:lvl1pPr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1pPr>
          <a:lvl2pPr marL="4572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2pPr>
          <a:lvl3pPr marL="9144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3pPr>
          <a:lvl4pPr marL="13716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4pPr>
          <a:lvl5pPr marL="18288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5pPr>
          <a:lvl6pPr marL="22860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6pPr>
          <a:lvl7pPr marL="27432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7pPr>
          <a:lvl8pPr marL="32004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8pPr>
          <a:lvl9pPr marL="36576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9pPr>
        </a:lstStyle>
        <a:p xmlns:a="http://schemas.openxmlformats.org/drawingml/2006/main">
          <a:pPr algn="l" defTabSz="555625" eaLnBrk="1" fontAlgn="auto" hangingPunct="1">
            <a:spcBef>
              <a:spcPts val="0"/>
            </a:spcBef>
            <a:spcAft>
              <a:spcPts val="0"/>
            </a:spcAft>
            <a:buClrTx/>
            <a:defRPr/>
          </a:pPr>
          <a:r>
            <a:rPr lang="it-IT" sz="1500" kern="0" dirty="0">
              <a:solidFill>
                <a:srgbClr val="329664"/>
              </a:solidFill>
            </a:rPr>
            <a:t>Turismo</a:t>
          </a:r>
        </a:p>
      </cdr:txBody>
    </cdr:sp>
  </cdr:relSizeAnchor>
  <cdr:relSizeAnchor xmlns:cdr="http://schemas.openxmlformats.org/drawingml/2006/chartDrawing">
    <cdr:from>
      <cdr:x>0.20293</cdr:x>
      <cdr:y>0.82638</cdr:y>
    </cdr:from>
    <cdr:to>
      <cdr:x>0.34012</cdr:x>
      <cdr:y>0.87077</cdr:y>
    </cdr:to>
    <cdr:sp macro="" textlink="">
      <cdr:nvSpPr>
        <cdr:cNvPr id="3" name="Rectangle 48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25645" y="3774198"/>
          <a:ext cx="1098968" cy="2027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0" tIns="0" rIns="0" bIns="0" anchor="ctr">
          <a:spAutoFit/>
        </a:bodyPr>
        <a:lstStyle xmlns:a="http://schemas.openxmlformats.org/drawingml/2006/main">
          <a:defPPr>
            <a:defRPr lang="en-US"/>
          </a:defPPr>
          <a:lvl1pPr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1pPr>
          <a:lvl2pPr marL="4572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2pPr>
          <a:lvl3pPr marL="9144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3pPr>
          <a:lvl4pPr marL="13716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4pPr>
          <a:lvl5pPr marL="18288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5pPr>
          <a:lvl6pPr marL="22860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6pPr>
          <a:lvl7pPr marL="27432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7pPr>
          <a:lvl8pPr marL="32004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8pPr>
          <a:lvl9pPr marL="36576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9pPr>
        </a:lstStyle>
        <a:p xmlns:a="http://schemas.openxmlformats.org/drawingml/2006/main">
          <a:pPr algn="r" eaLnBrk="1" fontAlgn="auto" hangingPunct="1">
            <a:spcBef>
              <a:spcPts val="0"/>
            </a:spcBef>
            <a:spcAft>
              <a:spcPts val="0"/>
            </a:spcAft>
            <a:buClrTx/>
            <a:defRPr/>
          </a:pPr>
          <a:r>
            <a:rPr lang="it-IT" sz="1500" kern="0" dirty="0" smtClean="0">
              <a:solidFill>
                <a:srgbClr val="CC0000"/>
              </a:solidFill>
              <a:latin typeface="Trebuchet MS"/>
              <a:cs typeface="Arial"/>
            </a:rPr>
            <a:t>Assicurazioni</a:t>
          </a:r>
          <a:endParaRPr lang="it-IT" sz="1500" kern="0" dirty="0">
            <a:solidFill>
              <a:srgbClr val="FF9900"/>
            </a:solidFill>
          </a:endParaRPr>
        </a:p>
      </cdr:txBody>
    </cdr:sp>
  </cdr:relSizeAnchor>
  <cdr:relSizeAnchor xmlns:cdr="http://schemas.openxmlformats.org/drawingml/2006/chartDrawing">
    <cdr:from>
      <cdr:x>0.08947</cdr:x>
      <cdr:y>0.60914</cdr:y>
    </cdr:from>
    <cdr:to>
      <cdr:x>0.26142</cdr:x>
      <cdr:y>0.64094</cdr:y>
    </cdr:to>
    <cdr:sp macro="" textlink="">
      <cdr:nvSpPr>
        <cdr:cNvPr id="4" name="Rectangle 47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16752" y="2782002"/>
          <a:ext cx="1377451" cy="1452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 anchor="ctr">
          <a:spAutoFit/>
        </a:bodyPr>
        <a:lstStyle xmlns:a="http://schemas.openxmlformats.org/drawingml/2006/main">
          <a:defPPr>
            <a:defRPr lang="en-US"/>
          </a:defPPr>
          <a:lvl1pPr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1pPr>
          <a:lvl2pPr marL="4572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2pPr>
          <a:lvl3pPr marL="9144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3pPr>
          <a:lvl4pPr marL="13716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4pPr>
          <a:lvl5pPr marL="18288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5pPr>
          <a:lvl6pPr marL="22860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6pPr>
          <a:lvl7pPr marL="27432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7pPr>
          <a:lvl8pPr marL="32004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8pPr>
          <a:lvl9pPr marL="36576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9pPr>
        </a:lstStyle>
        <a:p xmlns:a="http://schemas.openxmlformats.org/drawingml/2006/main">
          <a:pPr algn="r" eaLnBrk="1" fontAlgn="auto" hangingPunct="1">
            <a:lnSpc>
              <a:spcPct val="70000"/>
            </a:lnSpc>
            <a:spcBef>
              <a:spcPts val="0"/>
            </a:spcBef>
            <a:spcAft>
              <a:spcPts val="0"/>
            </a:spcAft>
            <a:buClrTx/>
            <a:defRPr/>
          </a:pPr>
          <a:r>
            <a:rPr lang="it-IT" sz="1500" kern="0" dirty="0" smtClean="0">
              <a:solidFill>
                <a:srgbClr val="D6AD00"/>
              </a:solidFill>
            </a:rPr>
            <a:t>Abbigliamento</a:t>
          </a:r>
          <a:endParaRPr lang="it-IT" sz="1500" kern="0" dirty="0">
            <a:solidFill>
              <a:srgbClr val="D6AD00"/>
            </a:solidFill>
          </a:endParaRPr>
        </a:p>
      </cdr:txBody>
    </cdr:sp>
  </cdr:relSizeAnchor>
  <cdr:relSizeAnchor xmlns:cdr="http://schemas.openxmlformats.org/drawingml/2006/chartDrawing">
    <cdr:from>
      <cdr:x>0.21021</cdr:x>
      <cdr:y>0.22</cdr:y>
    </cdr:from>
    <cdr:to>
      <cdr:x>0.298</cdr:x>
      <cdr:y>0.2518</cdr:y>
    </cdr:to>
    <cdr:sp macro="" textlink="">
      <cdr:nvSpPr>
        <cdr:cNvPr id="5" name="Rectangle 48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83936" y="1004760"/>
          <a:ext cx="703243" cy="1452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0" tIns="0" rIns="0" bIns="0" anchor="ctr">
          <a:spAutoFit/>
        </a:bodyPr>
        <a:lstStyle xmlns:a="http://schemas.openxmlformats.org/drawingml/2006/main">
          <a:defPPr>
            <a:defRPr lang="en-US"/>
          </a:defPPr>
          <a:lvl1pPr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1pPr>
          <a:lvl2pPr marL="4572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2pPr>
          <a:lvl3pPr marL="9144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3pPr>
          <a:lvl4pPr marL="13716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4pPr>
          <a:lvl5pPr marL="18288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5pPr>
          <a:lvl6pPr marL="22860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6pPr>
          <a:lvl7pPr marL="27432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7pPr>
          <a:lvl8pPr marL="32004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8pPr>
          <a:lvl9pPr marL="36576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9pPr>
        </a:lstStyle>
        <a:p xmlns:a="http://schemas.openxmlformats.org/drawingml/2006/main">
          <a:pPr algn="r" eaLnBrk="1" fontAlgn="auto" hangingPunct="1">
            <a:lnSpc>
              <a:spcPct val="70000"/>
            </a:lnSpc>
            <a:spcBef>
              <a:spcPts val="0"/>
            </a:spcBef>
            <a:spcAft>
              <a:spcPts val="0"/>
            </a:spcAft>
            <a:buClrTx/>
            <a:defRPr/>
          </a:pPr>
          <a:r>
            <a:rPr lang="it-IT" sz="1500" kern="0" dirty="0" smtClean="0">
              <a:solidFill>
                <a:srgbClr val="2D96FF"/>
              </a:solidFill>
            </a:rPr>
            <a:t>Editoria</a:t>
          </a:r>
          <a:endParaRPr lang="it-IT" sz="1500" kern="0" dirty="0">
            <a:solidFill>
              <a:srgbClr val="2D96FF"/>
            </a:solidFill>
          </a:endParaRPr>
        </a:p>
      </cdr:txBody>
    </cdr:sp>
  </cdr:relSizeAnchor>
  <cdr:relSizeAnchor xmlns:cdr="http://schemas.openxmlformats.org/drawingml/2006/chartDrawing">
    <cdr:from>
      <cdr:x>0.25658</cdr:x>
      <cdr:y>0.14015</cdr:y>
    </cdr:from>
    <cdr:to>
      <cdr:x>0.33941</cdr:x>
      <cdr:y>0.18454</cdr:y>
    </cdr:to>
    <cdr:sp macro="" textlink="">
      <cdr:nvSpPr>
        <cdr:cNvPr id="6" name="Rectangle 49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55400" y="640095"/>
          <a:ext cx="663557" cy="2027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0" tIns="0" rIns="0" bIns="0" anchor="ctr">
          <a:spAutoFit/>
        </a:bodyPr>
        <a:lstStyle xmlns:a="http://schemas.openxmlformats.org/drawingml/2006/main">
          <a:defPPr>
            <a:defRPr lang="en-US"/>
          </a:defPPr>
          <a:lvl1pPr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1pPr>
          <a:lvl2pPr marL="4572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2pPr>
          <a:lvl3pPr marL="9144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3pPr>
          <a:lvl4pPr marL="13716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4pPr>
          <a:lvl5pPr marL="18288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5pPr>
          <a:lvl6pPr marL="22860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6pPr>
          <a:lvl7pPr marL="27432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7pPr>
          <a:lvl8pPr marL="32004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8pPr>
          <a:lvl9pPr marL="36576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9pPr>
        </a:lstStyle>
        <a:p xmlns:a="http://schemas.openxmlformats.org/drawingml/2006/main">
          <a:pPr algn="r" eaLnBrk="1" fontAlgn="auto" hangingPunct="1">
            <a:spcBef>
              <a:spcPts val="0"/>
            </a:spcBef>
            <a:spcAft>
              <a:spcPts val="0"/>
            </a:spcAft>
            <a:buClrTx/>
            <a:defRPr/>
          </a:pPr>
          <a:r>
            <a:rPr lang="it-IT" sz="1500" kern="0" dirty="0" err="1">
              <a:solidFill>
                <a:srgbClr val="0066CC"/>
              </a:solidFill>
            </a:rPr>
            <a:t>Grocery</a:t>
          </a:r>
          <a:endParaRPr lang="it-IT" sz="1500" kern="0" dirty="0">
            <a:solidFill>
              <a:srgbClr val="0066CC"/>
            </a:solidFill>
          </a:endParaRPr>
        </a:p>
      </cdr:txBody>
    </cdr:sp>
  </cdr:relSizeAnchor>
  <cdr:relSizeAnchor xmlns:cdr="http://schemas.openxmlformats.org/drawingml/2006/chartDrawing">
    <cdr:from>
      <cdr:x>0.10372</cdr:x>
      <cdr:y>0.33252</cdr:y>
    </cdr:from>
    <cdr:to>
      <cdr:x>0.25599</cdr:x>
      <cdr:y>0.39539</cdr:y>
    </cdr:to>
    <cdr:sp macro="" textlink="">
      <cdr:nvSpPr>
        <cdr:cNvPr id="9" name="Rectangle 48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30905" y="1518679"/>
          <a:ext cx="1219750" cy="2871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0" tIns="0" rIns="0" bIns="0" anchor="ctr">
          <a:spAutoFit/>
        </a:bodyPr>
        <a:lstStyle xmlns:a="http://schemas.openxmlformats.org/drawingml/2006/main">
          <a:defPPr>
            <a:defRPr lang="en-US"/>
          </a:defPPr>
          <a:lvl1pPr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1pPr>
          <a:lvl2pPr marL="4572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2pPr>
          <a:lvl3pPr marL="9144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3pPr>
          <a:lvl4pPr marL="13716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4pPr>
          <a:lvl5pPr marL="1828800" algn="ctr" rtl="0" eaLnBrk="0" fontAlgn="base" hangingPunct="0">
            <a:spcBef>
              <a:spcPct val="0"/>
            </a:spcBef>
            <a:spcAft>
              <a:spcPct val="0"/>
            </a:spcAft>
            <a:buClr>
              <a:srgbClr val="DE6F00"/>
            </a:buClr>
            <a:defRPr sz="1600" b="1" kern="1200">
              <a:solidFill>
                <a:srgbClr val="FFFFFF"/>
              </a:solidFill>
              <a:latin typeface="Trebuchet MS" pitchFamily="34" charset="0"/>
            </a:defRPr>
          </a:lvl5pPr>
          <a:lvl6pPr marL="22860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6pPr>
          <a:lvl7pPr marL="27432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7pPr>
          <a:lvl8pPr marL="32004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8pPr>
          <a:lvl9pPr marL="3657600" algn="l" defTabSz="914400" rtl="0" eaLnBrk="1" latinLnBrk="0" hangingPunct="1">
            <a:defRPr sz="1600" b="1" kern="1200">
              <a:solidFill>
                <a:srgbClr val="FFFFFF"/>
              </a:solidFill>
              <a:latin typeface="Trebuchet MS" pitchFamily="34" charset="0"/>
            </a:defRPr>
          </a:lvl9pPr>
        </a:lstStyle>
        <a:p xmlns:a="http://schemas.openxmlformats.org/drawingml/2006/main">
          <a:pPr algn="r" eaLnBrk="1" fontAlgn="auto" hangingPunct="1">
            <a:lnSpc>
              <a:spcPct val="70000"/>
            </a:lnSpc>
            <a:spcBef>
              <a:spcPts val="0"/>
            </a:spcBef>
            <a:spcAft>
              <a:spcPts val="0"/>
            </a:spcAft>
            <a:buClrTx/>
            <a:defRPr/>
          </a:pPr>
          <a:r>
            <a:rPr lang="it-IT" sz="1500" kern="0" dirty="0" smtClean="0">
              <a:solidFill>
                <a:srgbClr val="FF9900"/>
              </a:solidFill>
            </a:rPr>
            <a:t>Informatica ed</a:t>
          </a:r>
        </a:p>
        <a:p xmlns:a="http://schemas.openxmlformats.org/drawingml/2006/main">
          <a:pPr algn="r" eaLnBrk="1" fontAlgn="auto" hangingPunct="1">
            <a:lnSpc>
              <a:spcPct val="70000"/>
            </a:lnSpc>
            <a:spcBef>
              <a:spcPts val="0"/>
            </a:spcBef>
            <a:spcAft>
              <a:spcPts val="0"/>
            </a:spcAft>
            <a:buClrTx/>
            <a:defRPr/>
          </a:pPr>
          <a:r>
            <a:rPr lang="it-IT" sz="1500" kern="0" dirty="0" smtClean="0">
              <a:solidFill>
                <a:srgbClr val="FF9900"/>
              </a:solidFill>
            </a:rPr>
            <a:t>elettronica</a:t>
          </a:r>
          <a:endParaRPr lang="it-IT" sz="1500" kern="0" dirty="0">
            <a:solidFill>
              <a:srgbClr val="FF99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7060D7-30B7-4B87-9B0B-63A899B500F9}" type="datetimeFigureOut">
              <a:rPr lang="it-IT"/>
              <a:pPr>
                <a:defRPr/>
              </a:pPr>
              <a:t>28/05/2013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68E4709-BF8D-4A95-AE88-834D970171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5927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8A05D0E-400A-4E0E-92C8-CE7F19C0B69A}" type="datetimeFigureOut">
              <a:rPr lang="it-IT"/>
              <a:pPr>
                <a:defRPr/>
              </a:pPr>
              <a:t>28/05/2013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9687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8" y="4861441"/>
            <a:ext cx="5683250" cy="4605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544A02-4DC2-49A2-B089-6422CBF811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633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92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927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927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927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927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927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927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dirty="0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089"/>
            <a:fld id="{F1F39074-FD75-4C06-A409-E46ED0E784E7}" type="slidenum">
              <a:rPr lang="en-US" smtClean="0"/>
              <a:pPr defTabSz="919089"/>
              <a:t>19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9286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44A02-4DC2-49A2-B089-6422CBF811D7}" type="slidenum">
              <a:rPr lang="it-IT" smtClean="0"/>
              <a:pPr>
                <a:defRPr/>
              </a:pPr>
              <a:t>35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53173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2857507"/>
            <a:ext cx="7772400" cy="1197764"/>
          </a:xfrm>
        </p:spPr>
        <p:txBody>
          <a:bodyPr anchor="t"/>
          <a:lstStyle>
            <a:lvl1pPr algn="l">
              <a:defRPr sz="3600" b="1" cap="none">
                <a:solidFill>
                  <a:schemeClr val="accent4"/>
                </a:solidFill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421498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448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430" y="1219200"/>
            <a:ext cx="4129088" cy="5257800"/>
          </a:xfrm>
        </p:spPr>
        <p:txBody>
          <a:bodyPr/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>
                <a:solidFill>
                  <a:schemeClr val="accent4"/>
                </a:solidFill>
              </a:defRPr>
            </a:lvl2pPr>
            <a:lvl3pPr>
              <a:defRPr sz="2000">
                <a:solidFill>
                  <a:schemeClr val="accent4"/>
                </a:solidFill>
              </a:defRPr>
            </a:lvl3pPr>
            <a:lvl4pPr>
              <a:defRPr sz="1800">
                <a:solidFill>
                  <a:schemeClr val="accent4"/>
                </a:solidFill>
              </a:defRPr>
            </a:lvl4pPr>
            <a:lvl5pPr>
              <a:defRPr sz="1800">
                <a:solidFill>
                  <a:schemeClr val="accent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3919" y="1219200"/>
            <a:ext cx="4129087" cy="5257800"/>
          </a:xfrm>
        </p:spPr>
        <p:txBody>
          <a:bodyPr/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>
                <a:solidFill>
                  <a:schemeClr val="accent4"/>
                </a:solidFill>
              </a:defRPr>
            </a:lvl2pPr>
            <a:lvl3pPr>
              <a:defRPr sz="2000">
                <a:solidFill>
                  <a:schemeClr val="accent4"/>
                </a:solidFill>
              </a:defRPr>
            </a:lvl3pPr>
            <a:lvl4pPr>
              <a:defRPr sz="1800">
                <a:solidFill>
                  <a:schemeClr val="accent4"/>
                </a:solidFill>
              </a:defRPr>
            </a:lvl4pPr>
            <a:lvl5pPr>
              <a:defRPr sz="1800">
                <a:solidFill>
                  <a:schemeClr val="accent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393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6239814" cy="459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accent4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accent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accent4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accent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856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6374510" cy="459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936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888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6241085" cy="397545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3"/>
            <a:ext cx="5111750" cy="4691218"/>
          </a:xfrm>
        </p:spPr>
        <p:txBody>
          <a:bodyPr/>
          <a:lstStyle>
            <a:lvl1pPr>
              <a:defRPr sz="3200">
                <a:solidFill>
                  <a:schemeClr val="accent4"/>
                </a:solidFill>
              </a:defRPr>
            </a:lvl1pPr>
            <a:lvl2pPr>
              <a:defRPr sz="2800">
                <a:solidFill>
                  <a:schemeClr val="accent4"/>
                </a:solidFill>
              </a:defRPr>
            </a:lvl2pPr>
            <a:lvl3pPr>
              <a:defRPr sz="2400">
                <a:solidFill>
                  <a:schemeClr val="accent4"/>
                </a:solidFill>
              </a:defRPr>
            </a:lvl3pPr>
            <a:lvl4pPr>
              <a:defRPr sz="2000">
                <a:solidFill>
                  <a:schemeClr val="accent4"/>
                </a:solidFill>
              </a:defRPr>
            </a:lvl4pPr>
            <a:lvl5pPr>
              <a:defRPr sz="2000">
                <a:solidFill>
                  <a:schemeClr val="accent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308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761"/>
            <a:ext cx="5486400" cy="397545"/>
          </a:xfrm>
        </p:spPr>
        <p:txBody>
          <a:bodyPr anchor="b"/>
          <a:lstStyle>
            <a:lvl1pPr algn="l">
              <a:defRPr sz="20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1159099"/>
            <a:ext cx="5486400" cy="3568476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494"/>
            <a:ext cx="5486400" cy="8048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871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740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16362" y="1223493"/>
            <a:ext cx="461665" cy="5253508"/>
          </a:xfrm>
        </p:spPr>
        <p:txBody>
          <a:bodyPr vert="eaVert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428" y="1223493"/>
            <a:ext cx="6199188" cy="5253508"/>
          </a:xfrm>
        </p:spPr>
        <p:txBody>
          <a:bodyPr vert="eaVert"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3952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7777162" cy="459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2430" y="1219200"/>
            <a:ext cx="4129088" cy="52578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33919" y="1219200"/>
            <a:ext cx="4129087" cy="52578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01326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6317290" cy="459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52430" y="1219200"/>
            <a:ext cx="4129088" cy="52578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endParaRPr lang="it-IT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3919" y="1219200"/>
            <a:ext cx="4129087" cy="52578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414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9490" y="1150733"/>
            <a:ext cx="5947294" cy="1342371"/>
          </a:xfr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1098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VBOXSVR\VirtualBox\PRESENTAZIONE ok\risorse\sfonfo4x3-lente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6417" y="746975"/>
            <a:ext cx="1107583" cy="385744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9490" y="1150733"/>
            <a:ext cx="5947294" cy="1342371"/>
          </a:xfr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it-IT" dirty="0"/>
          </a:p>
        </p:txBody>
      </p:sp>
      <p:sp>
        <p:nvSpPr>
          <p:cNvPr id="3" name="AutoShape 5" descr="data:image/jpeg;base64,/9j/4AAQSkZJRgABAQAAAQABAAD/2wCEAAkGBg8QDAwNDA4NDQ8NDQ0NDQ0NDw4PDgwNFBAVFBQQFBQXGyYeFxkjGRISHy8gIycpLCwsFR4xNTAqNSYrLCkBCQoKDgwOGA8PFywkHR0pKSksLSksLCouKSkpKSwpKTU1NTUsKSkpLCkpLywpLCwqKiksLCksKTU1LCo1LCw1Kf/AABEIANAA8wMBIgACEQEDEQH/xAAbAAEAAgMBAQAAAAAAAAAAAAAAAQIDBAUGB//EAD0QAAIBAgIGBgYJAwUAAAAAAAABAgMRBCEFEjFBUWEGEyJxgZEyQlKhscEUIzNiY3Ky0fFTgvCSk6LS4f/EABoBAQEAAwEBAAAAAAAAAAAAAAABAgMFBAb/xAAwEQACAQIEBAUDBAMBAAAAAAAAAQIDEQQSITEFQVFhEzKRodEiceEjscHwM4HxFP/aAAwDAQACEQMRAD8A+4gAAAAAAAAAAAAAAAAAAAAAAAAAAAAAAAAAAAAAAAAAAAAAAAAAAAAAAAAAAAAAABsHJrSbbu282RsHQni4LbJPuzML0nDhLyX7mg0Y5EuWx1YaSpvfq/mVjZjJNXTTXFbDzkiKOLnTd4Pvi/RfgTMXKelBrYLHRqxuspL0o71/4bJmYgAAAAAAAAAAAAAAAAAAAAAAAAAAAAAAAAAAAA5co5vvZ1DQqRzfeyMqNdxMU4my4mOUSFNOSMMkbVSBhlExaKjBSqyhNTg7Ne9cD0mExiqRTWTte37HnZQNrCtqK3WbsI7iR6AGphsanlPJ8dzNs2GAAAAAAAAAAAAAAAAAAAAAAAAAAIAJBBIAAIAJNStHtM2jBXttZGDXcSjiXlU4GOUsm27JZt8EYOSM1FmtjcRClDXqy1VsW9yfBLezhT01XqX+jYSU4r1p6zv5ZLzMmFh9JqVMVXf1NJtU4P0Ulnn4Zvi2ZJaem1J0qDlThda2fZy22Ssu45FTF5tXPLF7WV27c+yOnDDqGmXNJb3dku3dmpT0/KM1TxlCWH1tk+1qrvTztzTZ20nbJ5cjkaNcsXSxNPENTtKDg7JdXeLs4pbM0bXRus3h+rnfWoTdJ/lWa+a8DbhMRKTSbupJtPZ6bpmOJoxSbirONrpba7NG3Klfbc6miJvVlBu+q01fcnuNdQNjBRtPvTR0ktTnN6HQBANhgSAAAAAAAAAAAAAACBcgAEggApIIJBCAACkkN5Xe7iY8RXUIOcrtL2U2zzGP0tOrlfVhugnt73vPNiMTGitdzfRw8qr02OlpDpCo3jQtJ75v0V3cTnaNxkpYj6yTk6iau3vWa+ZpM1p4h05xmtsJKS8GcR4uc6ilJ6LkdNUIwg4pHsdU1tKJrDYhrb1VT9LN2lNSjGcc4yipJ8mroVaKlGUXslFxfc1ZnclDNBpc0cqM8sk3yZ5W+roiDXrStL/cd/gjq6BgvodCyycW3zbk73Odo3D6+HxWj5tRqQlJ0772mn5XV+6RraL0xVw8ZYadGcpqT6uLTTTe61s1fPLicOhWjSnCpPy5MvW0k9UdarSdWE4w3zZvunszNoFKGLxdNu0VFvuUKjV/Jmz0ejrfSaqWVSu9XnbN/qNWn0YxE5KU6kIKotapa7qRcndxtsfmZ3NSxGHwWElJUqL168ov0kndptbc8u+XIYbxKWTxI2Sbyrm3L4QrZKmbJK7aV3ySj8ndUDHiZyjCcoO0optPJ7DYZr4qvCFOdSr6EF2vvX2RXNndqWUXrY5NNNyWlzFT6QqmqKxTSlXnq09VbI7NeXBXsjtHyzSWKnXqzqzybyjFbIQWyK5I+h9H8d12Eo1G7y1dSf545N+6/ic7h+O8ecqb5bd+p0MdgvBhGoue/bodEEA7ByiRcgAhNxcgAEkkAAkEAAAgAEkAAAEgAgAkA830wdWCw9ajUnDVc4PVbWbs1fj6LOHS0+pZYuip/jUrU6ve1sl7j13SDD6+ErLfFa674u/wueCdM+T4pVqYfEXi9JJO266H0XD1Tq0cslrF77PqdunhI1VrYSrGtvdN9itHvi9vgc7GQdnGSaa2pqzRpqnZpxbTWaadmnyZ06Wm20oYuCxENim+zWiuUt/ieenjKVTSayv1Xyvc9M6E4+X6l6P4fsdnobjuswrpSfaw83D+x9qL+K8DvWPMdHsHCOLlWwlZVKVWm41aM+zWpyTvGVvWW1XXtHo51bH1WHmnSTufO14WqOxy9MaFdSUa9CXV14WzvZTS2Xe58zTWl8dBas8K5yWWsoyz/wBLsdqeJNbE46FOHWVpqnFu0cm5Tf3YraeStRgpOpCbjfe1re+h6KU5NKEoqXTqcuUMfiOzU1cNTe1bG13JtvxaOlgMDTw8HGnm3bXm/Sm/kuRTD4+nV+xqxk/Yn9XPwT2kVXO+q4tN5JNZswpRpxfiJ5n1bv8AhGc3KX0NZV0St+TYddt6qtxbeyKW1vkeW0zpXr6ihTb6mm+z+JLfUfy5GXT+lNVSwtJ3byxFRb3/AElyW85mGhkcviONcv0ov7/HydLB4VQXiyX2+fgrVp2+J6foJX+rxFL2KkZrukrP9J5+vHJM6nQmpbFVoe1Rv4xkv+x4+GTyYuPfT2N2NWfDS7Wfue1AB9wfJkggApJBIAIBIBCASACAAQAAAoBAAJBFyLkuBUjrRlF7JJp9zVj5xOFm4vbFteKdj6Nc8Fpenq4quvxJNdzz+Z83x+F4Qn0bXr/w7PCpfVKJqFZBsrKR8sd5Ixyk4tSi3GSd002mn3ndwPSqXZhiYuqnZKpDKqvD1jhwpSnOMKcXKUnZRW1nYpqng1ZatbF736VPC33LjL/O/qYKdWnealaK36enNnnxMackoyjeXLr68kdfSWPp4dKUn1k5JSp0bOLz31OC5HlcTiKlao6laWtJ7NyivZityJlGUpOc25Sk7uTzbZdUzHGY2dd2WkehjQoRoq+8upjUDfwemcRSsoz14r1KnaXhvXgzVdlt8ijqcMvieSnUnSeaMrPsbZxjUVpK5uTpYOrm1PBze+N6lFvu2oxVtE14R16ajXp/1KD6xeKWa8jWJpVZQlrUpypy4xbX8m//ANEJ/wCSP+1p7bfsRQnHyy06PX33/cpGpfbt5nR6MVNXH0vvxqQ/4t/Ixy0vGeWLowq/i0/qqy53WUvE29EYGlLFUKmFrqWpNTnSqxcKsYbHa2UtpvwtG1aE6cr6rs/T4bNdef6U1ONrp91/fuke3uCqZJ9xc+SJABQCSAUhIABQAACCACAAgEKLi5FyrZAS2Q5FWyrZi2ZWLOR43pPC2Kk/bhCXut8j1zkeX6Xx7VGfGMo+TT+ZyOLxzYZ9mn/B0uHaV0uqZwJVC+CwlSvUVOlG72tvKMI+1J7kX0doudZyk2qdGGdWtPKEF83yM2O0vBQeGwadOj6839piHxk+HL+D5qnQio+JV25Lm/x3PoJTbeSnq+fRfnsbFXG08PGVHBvWqSWrWxW98Y0+C5nNoZTV9+T7zV62xenTqT+zhOX5YtrzJOpOrJWWi2S5GUaKgnd6vdvmdCdeMcr3fBGCWJb5LkXpaDxEtsYwX35L4K5uUujf9Sq3yhG3vf7G1YStPaNjRKrQhvK/uc3rCvW3dlm+CzZ6KjoShH1HN8Ztv3bDeo0FHKEYxX3Ul8D0w4VJ+aX8nnnj6a8sb+x5ijo6vP0aUkuMuyveb1Do1Uf2lSEOUbzfyPQwoyZnp4OW86FLhNJbps8dTiM3tZHJw/RigvTlUqeKivd+518DgaVK/U04wvtaWb728zPDCpbWZoxSOpRwtOl5YpHPq4idTSUmyYl0QpE6x7UeVlgRcXMrmJJJAuLgkEAoJIJABUAGJSCCQQFWVZaxDRGUoykmXaKuJgzNGKTNHSOAhWjGNS9oyUk4uz5q/NG/KBjdJmmpBTWVq6NsJuLunqcDSWi6tZqmp06GHp/Z0oKT/ulsvIw0ujFFenKpPxUV7s/eej+jNlo4F7zyPAwlLM43fc9axtSMcqlZdv7c49HRlGHoUoJ8WtZ+bNlQe46kcHFbS6pxW49EcOo7aHnlXct9TlxwsnuM8NHveb+twKyqcWbPDijXnkzDDAxW1maNKK3FHXXNlHWe5W94zRWxMsnubGtwIlVW9ms23tbCgR1HyLkXMyvELcmy1Oo27NW+XeYVls8/2MuGjtfgWLbYaSRmRKFiyRvNIJIJMjEkEElBIAAAAKQgEgAgWJsACthYsCWBTVGoXAsW5TUQ1UWKydlcgDZSUuLKSnfe14GN0uafia3LobFHqWlWXf3GN1nuRPVPgRY1NyNiSKuUnvI1DJYWMLMyuU1SbF1Esopc/kVQuRyMerx8t4/yxd0uDv37SLcSuLREytjYowtFeZihC7+Js2NlOPMwm+QsSAbjUACQAACgkAAAAAAAGRAAAAAAAADEpBStsMhjq7DGWxVua9hYvYixoN1ypaLf8hrj/Jk1DOMWYtlHbgvgNRcy7Vir55cltMrIxuNXwLKJXs8GyYx3ryKiMtYmwJRnYxCRIJAIJBIBAJAAAAAAAAABQAAUgAAAAAAABADHVewyFJQuzFrQq3MRKXiZFBFrGKgZORhVN3TZkJFjOxjcxva+XxFNZXJSs3feRZGBSIvay0FkFH+C1ipBsgsiLFjIgAJBCCQAUAAAAAAAApAAAAACgAAAAAAAAAAAgIBJAAFgABYixIAFhYAAEkAgJBBIKAAUAAAAAAgABQAAAf/Z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718104"/>
            <a:ext cx="9142857" cy="2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98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53173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2857507"/>
            <a:ext cx="7772400" cy="1197764"/>
          </a:xfrm>
        </p:spPr>
        <p:txBody>
          <a:bodyPr anchor="t"/>
          <a:lstStyle>
            <a:lvl1pPr algn="l">
              <a:defRPr sz="3600" b="1" cap="none">
                <a:solidFill>
                  <a:schemeClr val="accent4"/>
                </a:solidFill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421498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4486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430" y="1219200"/>
            <a:ext cx="4129088" cy="5257800"/>
          </a:xfrm>
        </p:spPr>
        <p:txBody>
          <a:bodyPr/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>
                <a:solidFill>
                  <a:schemeClr val="accent4"/>
                </a:solidFill>
              </a:defRPr>
            </a:lvl2pPr>
            <a:lvl3pPr>
              <a:defRPr sz="2000">
                <a:solidFill>
                  <a:schemeClr val="accent4"/>
                </a:solidFill>
              </a:defRPr>
            </a:lvl3pPr>
            <a:lvl4pPr>
              <a:defRPr sz="1800">
                <a:solidFill>
                  <a:schemeClr val="accent4"/>
                </a:solidFill>
              </a:defRPr>
            </a:lvl4pPr>
            <a:lvl5pPr>
              <a:defRPr sz="1800">
                <a:solidFill>
                  <a:schemeClr val="accent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3919" y="1219200"/>
            <a:ext cx="4129087" cy="5257800"/>
          </a:xfrm>
        </p:spPr>
        <p:txBody>
          <a:bodyPr/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>
                <a:solidFill>
                  <a:schemeClr val="accent4"/>
                </a:solidFill>
              </a:defRPr>
            </a:lvl2pPr>
            <a:lvl3pPr>
              <a:defRPr sz="2000">
                <a:solidFill>
                  <a:schemeClr val="accent4"/>
                </a:solidFill>
              </a:defRPr>
            </a:lvl3pPr>
            <a:lvl4pPr>
              <a:defRPr sz="1800">
                <a:solidFill>
                  <a:schemeClr val="accent4"/>
                </a:solidFill>
              </a:defRPr>
            </a:lvl4pPr>
            <a:lvl5pPr>
              <a:defRPr sz="1800">
                <a:solidFill>
                  <a:schemeClr val="accent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3930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6239814" cy="459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accent4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accent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accent4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600">
                <a:solidFill>
                  <a:schemeClr val="accent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8561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6374510" cy="459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936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8884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6241085" cy="397545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3"/>
            <a:ext cx="5111750" cy="4691218"/>
          </a:xfrm>
        </p:spPr>
        <p:txBody>
          <a:bodyPr/>
          <a:lstStyle>
            <a:lvl1pPr>
              <a:defRPr sz="3200">
                <a:solidFill>
                  <a:schemeClr val="accent4"/>
                </a:solidFill>
              </a:defRPr>
            </a:lvl1pPr>
            <a:lvl2pPr>
              <a:defRPr sz="2800">
                <a:solidFill>
                  <a:schemeClr val="accent4"/>
                </a:solidFill>
              </a:defRPr>
            </a:lvl2pPr>
            <a:lvl3pPr>
              <a:defRPr sz="2400">
                <a:solidFill>
                  <a:schemeClr val="accent4"/>
                </a:solidFill>
              </a:defRPr>
            </a:lvl3pPr>
            <a:lvl4pPr>
              <a:defRPr sz="2000">
                <a:solidFill>
                  <a:schemeClr val="accent4"/>
                </a:solidFill>
              </a:defRPr>
            </a:lvl4pPr>
            <a:lvl5pPr>
              <a:defRPr sz="2000">
                <a:solidFill>
                  <a:schemeClr val="accent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3082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761"/>
            <a:ext cx="5486400" cy="397545"/>
          </a:xfrm>
        </p:spPr>
        <p:txBody>
          <a:bodyPr anchor="b"/>
          <a:lstStyle>
            <a:lvl1pPr algn="l">
              <a:defRPr sz="2000" b="1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1159099"/>
            <a:ext cx="5486400" cy="3568476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494"/>
            <a:ext cx="5486400" cy="8048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8719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7407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16362" y="1223493"/>
            <a:ext cx="461665" cy="5253508"/>
          </a:xfrm>
        </p:spPr>
        <p:txBody>
          <a:bodyPr vert="eaVert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428" y="1223493"/>
            <a:ext cx="6199188" cy="5253508"/>
          </a:xfrm>
        </p:spPr>
        <p:txBody>
          <a:bodyPr vert="eaVert"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39520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7777162" cy="459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2430" y="1219200"/>
            <a:ext cx="4129088" cy="52578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33919" y="1219200"/>
            <a:ext cx="4129087" cy="52578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01326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716" y="86752"/>
            <a:ext cx="6317290" cy="4591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52430" y="1219200"/>
            <a:ext cx="4129088" cy="52578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endParaRPr lang="it-IT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3919" y="1219200"/>
            <a:ext cx="4129087" cy="52578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4147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9490" y="1150733"/>
            <a:ext cx="5947294" cy="1342371"/>
          </a:xfr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1098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VBOXSVR\VirtualBox\PRESENTAZIONE ok\risorse\sfonfo4x3-len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6417" y="746975"/>
            <a:ext cx="1107583" cy="385744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9490" y="1150733"/>
            <a:ext cx="5947294" cy="1342371"/>
          </a:xfr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it-IT" dirty="0"/>
          </a:p>
        </p:txBody>
      </p:sp>
      <p:pic>
        <p:nvPicPr>
          <p:cNvPr id="2050" name="Picture 2" descr="C:\Users\VALENT~1\AppData\Local\Temp\Rar$DI00.290\loghi-per-presentazione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17970"/>
            <a:ext cx="9144000" cy="21442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109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445716" y="86752"/>
            <a:ext cx="637451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45720" tIns="44450" rIns="45720" bIns="4445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it-IT" dirty="0" smtClean="0"/>
              <a:t>Fare clic per modificare stile</a:t>
            </a:r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7315201" y="6572613"/>
            <a:ext cx="1735138" cy="274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45720" tIns="44450" rIns="45720" bIns="44450" anchor="ctr">
            <a:spAutoFit/>
          </a:bodyPr>
          <a:lstStyle/>
          <a:p>
            <a:pPr algn="r">
              <a:spcAft>
                <a:spcPct val="15000"/>
              </a:spcAft>
              <a:buClr>
                <a:srgbClr val="FF9933"/>
              </a:buClr>
              <a:defRPr/>
            </a:pPr>
            <a:r>
              <a:rPr lang="it-IT" sz="1200" b="1" dirty="0">
                <a:solidFill>
                  <a:schemeClr val="accent6"/>
                </a:solidFill>
                <a:latin typeface="Trebuchet MS"/>
                <a:cs typeface="Arial"/>
              </a:rPr>
              <a:t>www.osservatori.net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33" y="1219200"/>
            <a:ext cx="8410575" cy="4974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45720" tIns="44450" rIns="45720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18533" y="6580308"/>
            <a:ext cx="4968621" cy="2590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45720" tIns="44450" rIns="45720" bIns="44450" anchor="ctr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Clr>
                <a:srgbClr val="FF9933"/>
              </a:buClr>
              <a:buSzTx/>
              <a:buFontTx/>
              <a:buNone/>
              <a:tabLst/>
              <a:defRPr/>
            </a:pPr>
            <a:r>
              <a:rPr lang="it-IT" sz="1100" b="1" kern="1200" spc="0" dirty="0" smtClean="0">
                <a:solidFill>
                  <a:schemeClr val="accent4"/>
                </a:solidFill>
                <a:latin typeface="Trebuchet MS"/>
                <a:ea typeface="+mn-ea"/>
                <a:cs typeface="Arial"/>
              </a:rPr>
              <a:t>L'eCommerce B2c in Italia: le prime evidenze per il 2013</a:t>
            </a:r>
            <a:endParaRPr lang="it-IT" sz="1100" b="1" kern="1200" spc="0" dirty="0">
              <a:solidFill>
                <a:schemeClr val="accent4"/>
              </a:solidFill>
              <a:latin typeface="Trebuchet MS"/>
              <a:ea typeface="+mn-ea"/>
              <a:cs typeface="Arial"/>
            </a:endParaRPr>
          </a:p>
        </p:txBody>
      </p:sp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4767808" y="6580308"/>
            <a:ext cx="2547393" cy="2590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45720" tIns="44450" rIns="45720" bIns="44450" anchor="ctr">
            <a:spAutoFit/>
          </a:bodyPr>
          <a:lstStyle/>
          <a:p>
            <a:pPr>
              <a:spcAft>
                <a:spcPct val="15000"/>
              </a:spcAft>
              <a:buClr>
                <a:srgbClr val="FF9933"/>
              </a:buClr>
              <a:defRPr/>
            </a:pPr>
            <a:r>
              <a:rPr lang="it-IT" sz="1100" b="1" dirty="0" smtClean="0">
                <a:solidFill>
                  <a:schemeClr val="accent4"/>
                </a:solidFill>
                <a:latin typeface="Trebuchet MS"/>
                <a:cs typeface="Arial"/>
              </a:rPr>
              <a:t>28</a:t>
            </a:r>
            <a:r>
              <a:rPr lang="it-IT" sz="1100" b="1" baseline="0" dirty="0" smtClean="0">
                <a:solidFill>
                  <a:schemeClr val="accent4"/>
                </a:solidFill>
                <a:latin typeface="Trebuchet MS"/>
                <a:cs typeface="Arial"/>
              </a:rPr>
              <a:t> </a:t>
            </a:r>
            <a:r>
              <a:rPr lang="it-IT" sz="1100" b="1" dirty="0" smtClean="0">
                <a:solidFill>
                  <a:schemeClr val="accent4"/>
                </a:solidFill>
                <a:latin typeface="Trebuchet MS"/>
                <a:cs typeface="Arial"/>
              </a:rPr>
              <a:t>Maggio 2013</a:t>
            </a:r>
            <a:endParaRPr lang="it-IT" sz="1100" b="1" dirty="0">
              <a:solidFill>
                <a:schemeClr val="accent4"/>
              </a:solidFill>
              <a:latin typeface="Trebuchet MS"/>
              <a:cs typeface="Arial"/>
            </a:endParaRPr>
          </a:p>
        </p:txBody>
      </p:sp>
      <p:cxnSp>
        <p:nvCxnSpPr>
          <p:cNvPr id="8" name="Straight Connector 4"/>
          <p:cNvCxnSpPr/>
          <p:nvPr/>
        </p:nvCxnSpPr>
        <p:spPr bwMode="auto">
          <a:xfrm>
            <a:off x="0" y="6564224"/>
            <a:ext cx="914400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78228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4" r:id="rId1"/>
    <p:sldLayoutId id="2147485075" r:id="rId2"/>
    <p:sldLayoutId id="2147485076" r:id="rId3"/>
    <p:sldLayoutId id="2147485077" r:id="rId4"/>
    <p:sldLayoutId id="2147485078" r:id="rId5"/>
    <p:sldLayoutId id="2147485079" r:id="rId6"/>
    <p:sldLayoutId id="2147485080" r:id="rId7"/>
    <p:sldLayoutId id="2147485081" r:id="rId8"/>
    <p:sldLayoutId id="2147485082" r:id="rId9"/>
    <p:sldLayoutId id="2147485083" r:id="rId10"/>
    <p:sldLayoutId id="2147485084" r:id="rId11"/>
    <p:sldLayoutId id="2147485085" r:id="rId12"/>
    <p:sldLayoutId id="2147485086" r:id="rId13"/>
    <p:sldLayoutId id="2147485087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15000"/>
        </a:spcAft>
        <a:defRPr sz="2400" b="1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15000"/>
        </a:spcAft>
        <a:defRPr sz="2400" b="1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15000"/>
        </a:spcAft>
        <a:defRPr sz="2400" b="1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15000"/>
        </a:spcAft>
        <a:defRPr sz="2400" b="1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9pPr>
    </p:titleStyle>
    <p:bodyStyle>
      <a:lvl1pPr marL="381000" indent="-3810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90000"/>
        <a:buFont typeface="Wingdings" pitchFamily="2" charset="2"/>
        <a:buChar char="q"/>
        <a:defRPr sz="2800" b="1">
          <a:solidFill>
            <a:schemeClr val="accent4"/>
          </a:solidFill>
          <a:latin typeface="+mn-lt"/>
          <a:ea typeface="+mn-ea"/>
          <a:cs typeface="+mn-cs"/>
        </a:defRPr>
      </a:lvl1pPr>
      <a:lvl2pPr marL="811213" indent="-239713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rgbClr val="003F6E"/>
        </a:buClr>
        <a:buSzPct val="100000"/>
        <a:buFont typeface="Arial" pitchFamily="34" charset="0"/>
        <a:buChar char="•"/>
        <a:defRPr sz="2400">
          <a:solidFill>
            <a:schemeClr val="accent4"/>
          </a:solidFill>
          <a:latin typeface="+mn-lt"/>
          <a:cs typeface="+mn-cs"/>
        </a:defRPr>
      </a:lvl2pPr>
      <a:lvl3pPr marL="1114425" indent="-180975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buClr>
          <a:srgbClr val="003F6E"/>
        </a:buClr>
        <a:buSzPct val="100000"/>
        <a:buFont typeface="Arial" pitchFamily="34" charset="0"/>
        <a:buChar char="•"/>
        <a:defRPr sz="1800">
          <a:solidFill>
            <a:schemeClr val="accent4"/>
          </a:solidFill>
          <a:latin typeface="+mn-lt"/>
          <a:cs typeface="+mn-cs"/>
        </a:defRPr>
      </a:lvl3pPr>
      <a:lvl4pPr marL="1447800" indent="-142875" algn="l" rtl="0" eaLnBrk="0" fontAlgn="base" hangingPunct="0">
        <a:spcBef>
          <a:spcPct val="0"/>
        </a:spcBef>
        <a:spcAft>
          <a:spcPct val="0"/>
        </a:spcAft>
        <a:buClr>
          <a:srgbClr val="9393FF"/>
        </a:buClr>
        <a:buSzPct val="100000"/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4pPr>
      <a:lvl5pPr marL="1800225" indent="-161925" algn="l" rtl="0" eaLnBrk="0" fontAlgn="base" hangingPunct="0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5pPr>
      <a:lvl6pPr marL="2257425" indent="-161925" algn="l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714625" indent="-161925" algn="l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3171825" indent="-161925" algn="l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629025" indent="-161925" algn="l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445716" y="86752"/>
            <a:ext cx="637451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45720" tIns="44450" rIns="45720" bIns="4445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it-IT" dirty="0" smtClean="0"/>
              <a:t>Fare clic per modificare stile</a:t>
            </a:r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7315201" y="6572613"/>
            <a:ext cx="1735138" cy="274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45720" tIns="44450" rIns="45720" bIns="44450" anchor="ctr">
            <a:spAutoFit/>
          </a:bodyPr>
          <a:lstStyle/>
          <a:p>
            <a:pPr algn="r">
              <a:spcAft>
                <a:spcPct val="15000"/>
              </a:spcAft>
              <a:buClr>
                <a:srgbClr val="FF9933"/>
              </a:buClr>
              <a:defRPr/>
            </a:pPr>
            <a:r>
              <a:rPr lang="it-IT" sz="1200" b="1" dirty="0">
                <a:solidFill>
                  <a:schemeClr val="accent6"/>
                </a:solidFill>
                <a:latin typeface="Trebuchet MS"/>
                <a:cs typeface="Arial"/>
              </a:rPr>
              <a:t>www.osservatori.net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33" y="1219200"/>
            <a:ext cx="8410575" cy="4974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45720" tIns="44450" rIns="45720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18533" y="6580308"/>
            <a:ext cx="4968621" cy="2590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45720" tIns="44450" rIns="45720" bIns="44450" anchor="ctr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Clr>
                <a:srgbClr val="FF9933"/>
              </a:buClr>
              <a:buSzTx/>
              <a:buFontTx/>
              <a:buNone/>
              <a:tabLst/>
              <a:defRPr/>
            </a:pPr>
            <a:r>
              <a:rPr lang="it-IT" sz="1100" b="1" kern="1200" spc="0" dirty="0" smtClean="0">
                <a:solidFill>
                  <a:schemeClr val="accent4"/>
                </a:solidFill>
                <a:latin typeface="Trebuchet MS"/>
                <a:ea typeface="+mn-ea"/>
                <a:cs typeface="Arial"/>
              </a:rPr>
              <a:t>L'eCommerce B2c in Italia: le prospettive per il 2012</a:t>
            </a:r>
            <a:endParaRPr lang="it-IT" sz="1100" b="1" kern="1200" spc="0" dirty="0">
              <a:solidFill>
                <a:schemeClr val="accent4"/>
              </a:solidFill>
              <a:latin typeface="Trebuchet MS"/>
              <a:ea typeface="+mn-ea"/>
              <a:cs typeface="Arial"/>
            </a:endParaRPr>
          </a:p>
        </p:txBody>
      </p:sp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4767808" y="6580308"/>
            <a:ext cx="2547393" cy="2590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45720" tIns="44450" rIns="45720" bIns="44450" anchor="ctr">
            <a:spAutoFit/>
          </a:bodyPr>
          <a:lstStyle/>
          <a:p>
            <a:pPr>
              <a:spcAft>
                <a:spcPct val="15000"/>
              </a:spcAft>
              <a:buClr>
                <a:srgbClr val="FF9933"/>
              </a:buClr>
              <a:defRPr/>
            </a:pPr>
            <a:r>
              <a:rPr lang="it-IT" sz="1100" b="1" dirty="0" smtClean="0">
                <a:solidFill>
                  <a:schemeClr val="accent4"/>
                </a:solidFill>
                <a:latin typeface="Trebuchet MS"/>
                <a:cs typeface="Arial"/>
              </a:rPr>
              <a:t>16</a:t>
            </a:r>
            <a:r>
              <a:rPr lang="it-IT" sz="1100" b="1" baseline="0" dirty="0" smtClean="0">
                <a:solidFill>
                  <a:schemeClr val="accent4"/>
                </a:solidFill>
                <a:latin typeface="Trebuchet MS"/>
                <a:cs typeface="Arial"/>
              </a:rPr>
              <a:t> </a:t>
            </a:r>
            <a:r>
              <a:rPr lang="it-IT" sz="1100" b="1" dirty="0" smtClean="0">
                <a:solidFill>
                  <a:schemeClr val="accent4"/>
                </a:solidFill>
                <a:latin typeface="Trebuchet MS"/>
                <a:cs typeface="Arial"/>
              </a:rPr>
              <a:t>Maggio 2012</a:t>
            </a:r>
            <a:endParaRPr lang="it-IT" sz="1100" b="1" dirty="0">
              <a:solidFill>
                <a:schemeClr val="accent4"/>
              </a:solidFill>
              <a:latin typeface="Trebuchet MS"/>
              <a:cs typeface="Arial"/>
            </a:endParaRPr>
          </a:p>
        </p:txBody>
      </p:sp>
      <p:cxnSp>
        <p:nvCxnSpPr>
          <p:cNvPr id="8" name="Straight Connector 4"/>
          <p:cNvCxnSpPr/>
          <p:nvPr/>
        </p:nvCxnSpPr>
        <p:spPr bwMode="auto">
          <a:xfrm>
            <a:off x="0" y="6564224"/>
            <a:ext cx="914400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78228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9" r:id="rId1"/>
    <p:sldLayoutId id="2147485090" r:id="rId2"/>
    <p:sldLayoutId id="2147485091" r:id="rId3"/>
    <p:sldLayoutId id="2147485092" r:id="rId4"/>
    <p:sldLayoutId id="2147485093" r:id="rId5"/>
    <p:sldLayoutId id="2147485094" r:id="rId6"/>
    <p:sldLayoutId id="2147485095" r:id="rId7"/>
    <p:sldLayoutId id="2147485096" r:id="rId8"/>
    <p:sldLayoutId id="2147485097" r:id="rId9"/>
    <p:sldLayoutId id="2147485098" r:id="rId10"/>
    <p:sldLayoutId id="2147485099" r:id="rId11"/>
    <p:sldLayoutId id="2147485100" r:id="rId12"/>
    <p:sldLayoutId id="2147485101" r:id="rId13"/>
    <p:sldLayoutId id="2147485102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1500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15000"/>
        </a:spcAft>
        <a:defRPr sz="2400" b="1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15000"/>
        </a:spcAft>
        <a:defRPr sz="2400" b="1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15000"/>
        </a:spcAft>
        <a:defRPr sz="2400" b="1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15000"/>
        </a:spcAft>
        <a:defRPr sz="2400" b="1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rebuchet MS" pitchFamily="34" charset="0"/>
          <a:cs typeface="Arial" charset="0"/>
        </a:defRPr>
      </a:lvl9pPr>
    </p:titleStyle>
    <p:bodyStyle>
      <a:lvl1pPr marL="381000" indent="-3810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90000"/>
        <a:buFont typeface="Wingdings" pitchFamily="2" charset="2"/>
        <a:buChar char="q"/>
        <a:defRPr sz="2800" b="1">
          <a:solidFill>
            <a:schemeClr val="accent4"/>
          </a:solidFill>
          <a:latin typeface="+mn-lt"/>
          <a:ea typeface="+mn-ea"/>
          <a:cs typeface="+mn-cs"/>
        </a:defRPr>
      </a:lvl1pPr>
      <a:lvl2pPr marL="811213" indent="-239713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lr>
          <a:srgbClr val="003F6E"/>
        </a:buClr>
        <a:buSzPct val="100000"/>
        <a:buFont typeface="Arial" pitchFamily="34" charset="0"/>
        <a:buChar char="•"/>
        <a:defRPr sz="2400">
          <a:solidFill>
            <a:schemeClr val="accent4"/>
          </a:solidFill>
          <a:latin typeface="+mn-lt"/>
          <a:cs typeface="+mn-cs"/>
        </a:defRPr>
      </a:lvl2pPr>
      <a:lvl3pPr marL="1114425" indent="-180975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buClr>
          <a:srgbClr val="003F6E"/>
        </a:buClr>
        <a:buSzPct val="100000"/>
        <a:buFont typeface="Arial" pitchFamily="34" charset="0"/>
        <a:buChar char="•"/>
        <a:defRPr sz="1800">
          <a:solidFill>
            <a:schemeClr val="accent4"/>
          </a:solidFill>
          <a:latin typeface="+mn-lt"/>
          <a:cs typeface="+mn-cs"/>
        </a:defRPr>
      </a:lvl3pPr>
      <a:lvl4pPr marL="1447800" indent="-142875" algn="l" rtl="0" eaLnBrk="0" fontAlgn="base" hangingPunct="0">
        <a:spcBef>
          <a:spcPct val="0"/>
        </a:spcBef>
        <a:spcAft>
          <a:spcPct val="0"/>
        </a:spcAft>
        <a:buClr>
          <a:srgbClr val="9393FF"/>
        </a:buClr>
        <a:buSzPct val="100000"/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4pPr>
      <a:lvl5pPr marL="1800225" indent="-161925" algn="l" rtl="0" eaLnBrk="0" fontAlgn="base" hangingPunct="0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5pPr>
      <a:lvl6pPr marL="2257425" indent="-161925" algn="l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714625" indent="-161925" algn="l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3171825" indent="-161925" algn="l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629025" indent="-161925" algn="l" rtl="0" fontAlgn="base">
        <a:spcBef>
          <a:spcPct val="0"/>
        </a:spcBef>
        <a:spcAft>
          <a:spcPct val="0"/>
        </a:spcAft>
        <a:buClr>
          <a:srgbClr val="333399"/>
        </a:buClr>
        <a:buSzPct val="10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3" Type="http://schemas.openxmlformats.org/officeDocument/2006/relationships/image" Target="../media/image8.png"/><Relationship Id="rId21" Type="http://schemas.openxmlformats.org/officeDocument/2006/relationships/image" Target="../media/image20.png"/><Relationship Id="rId7" Type="http://schemas.microsoft.com/office/2007/relationships/hdphoto" Target="../media/hdphoto2.wdp"/><Relationship Id="rId12" Type="http://schemas.microsoft.com/office/2007/relationships/hdphoto" Target="../media/hdphoto3.wdp"/><Relationship Id="rId17" Type="http://schemas.microsoft.com/office/2007/relationships/hdphoto" Target="../media/hdphoto5.wdp"/><Relationship Id="rId2" Type="http://schemas.openxmlformats.org/officeDocument/2006/relationships/image" Target="../media/image7.png"/><Relationship Id="rId16" Type="http://schemas.openxmlformats.org/officeDocument/2006/relationships/image" Target="../media/image17.png"/><Relationship Id="rId20" Type="http://schemas.microsoft.com/office/2007/relationships/hdphoto" Target="../media/hdphoto6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23" Type="http://schemas.microsoft.com/office/2007/relationships/hdphoto" Target="../media/hdphoto7.wdp"/><Relationship Id="rId10" Type="http://schemas.openxmlformats.org/officeDocument/2006/relationships/image" Target="../media/image13.png"/><Relationship Id="rId19" Type="http://schemas.openxmlformats.org/officeDocument/2006/relationships/image" Target="../media/image19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microsoft.com/office/2007/relationships/hdphoto" Target="../media/hdphoto4.wdp"/><Relationship Id="rId22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8.xml"/><Relationship Id="rId5" Type="http://schemas.microsoft.com/office/2007/relationships/hdphoto" Target="../media/hdphoto8.wdp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9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jpg"/><Relationship Id="rId3" Type="http://schemas.openxmlformats.org/officeDocument/2006/relationships/image" Target="../media/image27.jpg"/><Relationship Id="rId7" Type="http://schemas.openxmlformats.org/officeDocument/2006/relationships/image" Target="../media/image30.png"/><Relationship Id="rId12" Type="http://schemas.microsoft.com/office/2007/relationships/hdphoto" Target="../media/hdphoto12.wdp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microsoft.com/office/2007/relationships/hdphoto" Target="../media/hdphoto11.wd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12" Type="http://schemas.microsoft.com/office/2007/relationships/hdphoto" Target="../media/hdphoto15.wdp"/><Relationship Id="rId17" Type="http://schemas.openxmlformats.org/officeDocument/2006/relationships/image" Target="../media/image46.png"/><Relationship Id="rId2" Type="http://schemas.openxmlformats.org/officeDocument/2006/relationships/image" Target="../media/image7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5" Type="http://schemas.openxmlformats.org/officeDocument/2006/relationships/image" Target="../media/image44.png"/><Relationship Id="rId10" Type="http://schemas.openxmlformats.org/officeDocument/2006/relationships/image" Target="../media/image40.png"/><Relationship Id="rId19" Type="http://schemas.openxmlformats.org/officeDocument/2006/relationships/image" Target="../media/image48.png"/><Relationship Id="rId4" Type="http://schemas.microsoft.com/office/2007/relationships/hdphoto" Target="../media/hdphoto13.wdp"/><Relationship Id="rId9" Type="http://schemas.microsoft.com/office/2007/relationships/hdphoto" Target="../media/hdphoto14.wdp"/><Relationship Id="rId1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6.wdp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769490" y="1150733"/>
            <a:ext cx="5947294" cy="1342371"/>
          </a:xfrm>
        </p:spPr>
        <p:txBody>
          <a:bodyPr/>
          <a:lstStyle/>
          <a:p>
            <a:r>
              <a:rPr lang="it-IT" dirty="0" smtClean="0"/>
              <a:t>L'eCommerce B2c in Italia:</a:t>
            </a:r>
            <a:br>
              <a:rPr lang="it-IT" dirty="0" smtClean="0"/>
            </a:br>
            <a:r>
              <a:rPr lang="it-IT" dirty="0" smtClean="0"/>
              <a:t>le prime evidenze per il 2013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smtClean="0"/>
              <a:t>Osservatorio eCommerce B2c</a:t>
            </a:r>
            <a:br>
              <a:rPr lang="it-IT" sz="2000" dirty="0" smtClean="0"/>
            </a:br>
            <a:r>
              <a:rPr lang="it-IT" sz="2000" dirty="0" smtClean="0"/>
              <a:t>Netcomm - School of Management Politecnico di Milano</a:t>
            </a:r>
            <a:br>
              <a:rPr lang="it-IT" sz="2000" dirty="0" smtClean="0"/>
            </a:br>
            <a:endParaRPr lang="it-IT" sz="1800" dirty="0">
              <a:solidFill>
                <a:srgbClr val="95B3D7"/>
              </a:solidFill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2737556" y="4123959"/>
            <a:ext cx="546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95B3D7"/>
                </a:solidFill>
                <a:latin typeface="Trebuchet MS"/>
              </a:rPr>
              <a:t>28 Maggio 2013</a:t>
            </a:r>
          </a:p>
        </p:txBody>
      </p:sp>
    </p:spTree>
    <p:extLst>
      <p:ext uri="{BB962C8B-B14F-4D97-AF65-F5344CB8AC3E}">
        <p14:creationId xmlns:p14="http://schemas.microsoft.com/office/powerpoint/2010/main" val="134684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445716" y="256029"/>
            <a:ext cx="6374510" cy="428322"/>
          </a:xfrm>
        </p:spPr>
        <p:txBody>
          <a:bodyPr/>
          <a:lstStyle/>
          <a:p>
            <a:r>
              <a:rPr lang="it-IT" sz="2200" dirty="0" smtClean="0"/>
              <a:t>L’Osservatorio </a:t>
            </a:r>
            <a:r>
              <a:rPr lang="it-IT" sz="2200" dirty="0" err="1" smtClean="0"/>
              <a:t>eCommerce</a:t>
            </a:r>
            <a:r>
              <a:rPr lang="it-IT" sz="2200" dirty="0" smtClean="0"/>
              <a:t> B2c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09183" y="1001280"/>
            <a:ext cx="8916834" cy="5383976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it-IT" sz="1800" dirty="0" smtClean="0">
                <a:solidFill>
                  <a:srgbClr val="003366"/>
                </a:solidFill>
                <a:latin typeface="+mj-lt"/>
              </a:rPr>
              <a:t>L’Osservatorio eCommerce B2c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nato nel 1999 e giunto alla sua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dodicesima edizione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misura le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vendite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 di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prodotti e servizi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,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via Internet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, da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siti con operatività in Italia 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ai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consumatori finali 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attraverso i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fatturati dei principali operatori 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sentiti tramite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interviste dirette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, i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fatturati degli altri operatori 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raccolti sulla base di </a:t>
            </a:r>
            <a:r>
              <a:rPr lang="it-IT" sz="1600" dirty="0" err="1" smtClean="0">
                <a:solidFill>
                  <a:srgbClr val="003366"/>
                </a:solidFill>
                <a:latin typeface="+mj-lt"/>
              </a:rPr>
              <a:t>survey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 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e 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  <a:ea typeface="Adobe Heiti Std R"/>
              </a:rPr>
              <a:t>una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stima del valore delle code</a:t>
            </a:r>
          </a:p>
          <a:p>
            <a:pPr>
              <a:lnSpc>
                <a:spcPct val="110000"/>
              </a:lnSpc>
              <a:spcBef>
                <a:spcPts val="1000"/>
              </a:spcBef>
              <a:buNone/>
              <a:defRPr/>
            </a:pPr>
            <a:endParaRPr lang="it-IT" sz="180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1000"/>
              </a:spcBef>
              <a:buNone/>
              <a:defRPr/>
            </a:pPr>
            <a:r>
              <a:rPr lang="it-IT" sz="1800" dirty="0" smtClean="0">
                <a:solidFill>
                  <a:srgbClr val="003366"/>
                </a:solidFill>
                <a:latin typeface="+mj-lt"/>
              </a:rPr>
              <a:t>L’edizione 2013 della Ricerca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è 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supportata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 da: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b="0" dirty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b="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b="0" dirty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b="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b="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è resa possibile grazie al </a:t>
            </a:r>
            <a:r>
              <a:rPr lang="it-IT" sz="1600" dirty="0">
                <a:solidFill>
                  <a:srgbClr val="003366"/>
                </a:solidFill>
                <a:latin typeface="+mj-lt"/>
              </a:rPr>
              <a:t>contributo</a:t>
            </a:r>
            <a:r>
              <a:rPr lang="it-IT" sz="1600" b="0" dirty="0" smtClean="0">
                <a:solidFill>
                  <a:srgbClr val="003366"/>
                </a:solidFill>
                <a:latin typeface="+mj-lt"/>
              </a:rPr>
              <a:t> di oltre 200 </a:t>
            </a:r>
            <a:r>
              <a:rPr lang="it-IT" sz="1600" dirty="0" err="1" smtClean="0">
                <a:solidFill>
                  <a:srgbClr val="003366"/>
                </a:solidFill>
                <a:latin typeface="+mj-lt"/>
              </a:rPr>
              <a:t>merchant</a:t>
            </a:r>
            <a:r>
              <a:rPr lang="it-IT" sz="1600" dirty="0" smtClean="0">
                <a:solidFill>
                  <a:srgbClr val="003366"/>
                </a:solidFill>
                <a:latin typeface="+mj-lt"/>
              </a:rPr>
              <a:t> eCommerce con operatività in Italia che partecipano alla nostra indagine</a:t>
            </a:r>
            <a:endParaRPr lang="it-IT" sz="1600" dirty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b="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dirty="0" smtClean="0">
              <a:solidFill>
                <a:srgbClr val="003366"/>
              </a:solidFill>
              <a:latin typeface="+mj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it-IT" sz="1600" dirty="0" smtClean="0">
              <a:solidFill>
                <a:srgbClr val="003366"/>
              </a:solidFill>
              <a:latin typeface="+mj-lt"/>
            </a:endParaRPr>
          </a:p>
          <a:p>
            <a:pPr lvl="1"/>
            <a:endParaRPr lang="it-IT" dirty="0" smtClean="0">
              <a:solidFill>
                <a:srgbClr val="003366"/>
              </a:solidFill>
              <a:latin typeface="+mj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3"/>
          <a:stretch/>
        </p:blipFill>
        <p:spPr>
          <a:xfrm>
            <a:off x="571" y="3957872"/>
            <a:ext cx="9142857" cy="17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base di partenza: il consuntivo 2012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smtClean="0"/>
              <a:t>Osservatorio eCommerce B2c</a:t>
            </a:r>
            <a:br>
              <a:rPr lang="it-IT" sz="2000" dirty="0" smtClean="0"/>
            </a:br>
            <a:r>
              <a:rPr lang="it-IT" sz="2000" dirty="0" smtClean="0"/>
              <a:t>Netcomm - School of Management Politecnico di Milano</a:t>
            </a:r>
            <a:br>
              <a:rPr lang="it-IT" sz="2000" dirty="0" smtClean="0"/>
            </a:br>
            <a:endParaRPr lang="it-IT" sz="1800" dirty="0">
              <a:solidFill>
                <a:srgbClr val="95B3D7"/>
              </a:solidFill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2737556" y="4096663"/>
            <a:ext cx="546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95B3D7"/>
                </a:solidFill>
                <a:latin typeface="Trebuchet MS"/>
              </a:rPr>
              <a:t>28 Maggio 2013</a:t>
            </a:r>
          </a:p>
        </p:txBody>
      </p:sp>
    </p:spTree>
    <p:extLst>
      <p:ext uri="{BB962C8B-B14F-4D97-AF65-F5344CB8AC3E}">
        <p14:creationId xmlns:p14="http://schemas.microsoft.com/office/powerpoint/2010/main" val="116029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olo 5"/>
          <p:cNvSpPr>
            <a:spLocks noGrp="1"/>
          </p:cNvSpPr>
          <p:nvPr>
            <p:ph type="title"/>
          </p:nvPr>
        </p:nvSpPr>
        <p:spPr>
          <a:xfrm>
            <a:off x="2445716" y="154464"/>
            <a:ext cx="6698284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</a:t>
            </a:r>
            <a:r>
              <a:rPr lang="it-IT" sz="2200" dirty="0" err="1" smtClean="0"/>
              <a:t>eCommerce</a:t>
            </a:r>
            <a:r>
              <a:rPr lang="it-IT" sz="2200" dirty="0" smtClean="0"/>
              <a:t> B2c in Italia</a:t>
            </a:r>
            <a:endParaRPr lang="it-IT" sz="2200" dirty="0">
              <a:solidFill>
                <a:srgbClr val="95B3D7"/>
              </a:solidFill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69415" y="1211966"/>
            <a:ext cx="9072000" cy="5010957"/>
            <a:chOff x="110359" y="1143726"/>
            <a:chExt cx="8595858" cy="5010957"/>
          </a:xfrm>
        </p:grpSpPr>
        <p:grpSp>
          <p:nvGrpSpPr>
            <p:cNvPr id="32" name="Gruppo 31"/>
            <p:cNvGrpSpPr/>
            <p:nvPr/>
          </p:nvGrpSpPr>
          <p:grpSpPr>
            <a:xfrm>
              <a:off x="110359" y="1213945"/>
              <a:ext cx="8595858" cy="4940738"/>
              <a:chOff x="437784" y="1213945"/>
              <a:chExt cx="8268433" cy="4940738"/>
            </a:xfrm>
          </p:grpSpPr>
          <p:graphicFrame>
            <p:nvGraphicFramePr>
              <p:cNvPr id="18" name="Grafico 17"/>
              <p:cNvGraphicFramePr/>
              <p:nvPr>
                <p:extLst>
                  <p:ext uri="{D42A27DB-BD31-4B8C-83A1-F6EECF244321}">
                    <p14:modId xmlns:p14="http://schemas.microsoft.com/office/powerpoint/2010/main" val="4020115627"/>
                  </p:ext>
                </p:extLst>
              </p:nvPr>
            </p:nvGraphicFramePr>
            <p:xfrm>
              <a:off x="437784" y="1213945"/>
              <a:ext cx="8268433" cy="494073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9" name="AutoShape 586"/>
              <p:cNvSpPr>
                <a:spLocks noChangeArrowheads="1"/>
              </p:cNvSpPr>
              <p:nvPr/>
            </p:nvSpPr>
            <p:spPr bwMode="auto">
              <a:xfrm>
                <a:off x="4462441" y="2807905"/>
                <a:ext cx="519431" cy="360000"/>
              </a:xfrm>
              <a:prstGeom prst="star32">
                <a:avLst>
                  <a:gd name="adj" fmla="val 46255"/>
                </a:avLst>
              </a:prstGeom>
              <a:solidFill>
                <a:srgbClr val="FFDEBD"/>
              </a:solidFill>
              <a:ln w="28575">
                <a:solidFill>
                  <a:srgbClr val="CC0000"/>
                </a:solidFill>
                <a:miter lim="800000"/>
                <a:headEnd/>
                <a:tailEnd type="triangle"/>
              </a:ln>
            </p:spPr>
            <p:txBody>
              <a:bodyPr wrap="none" lIns="91435" tIns="45717" rIns="91435" bIns="45717" anchor="ctr"/>
              <a:lstStyle/>
              <a:p>
                <a:pPr algn="ctr">
                  <a:tabLst>
                    <a:tab pos="180975" algn="l"/>
                  </a:tabLst>
                </a:pPr>
                <a:r>
                  <a:rPr lang="it-IT" sz="1300" b="1" dirty="0">
                    <a:solidFill>
                      <a:srgbClr val="C00000"/>
                    </a:solidFill>
                    <a:latin typeface="Trebuchet MS"/>
                  </a:rPr>
                  <a:t>0%</a:t>
                </a:r>
              </a:p>
            </p:txBody>
          </p:sp>
          <p:sp>
            <p:nvSpPr>
              <p:cNvPr id="20" name="AutoShape 586"/>
              <p:cNvSpPr>
                <a:spLocks noChangeArrowheads="1"/>
              </p:cNvSpPr>
              <p:nvPr/>
            </p:nvSpPr>
            <p:spPr bwMode="auto">
              <a:xfrm>
                <a:off x="3391132" y="3086249"/>
                <a:ext cx="519431" cy="360000"/>
              </a:xfrm>
              <a:prstGeom prst="star32">
                <a:avLst>
                  <a:gd name="adj" fmla="val 46255"/>
                </a:avLst>
              </a:prstGeom>
              <a:solidFill>
                <a:srgbClr val="FFDEBD"/>
              </a:solidFill>
              <a:ln w="28575">
                <a:solidFill>
                  <a:srgbClr val="CC0000"/>
                </a:solidFill>
                <a:miter lim="800000"/>
                <a:headEnd/>
                <a:tailEnd type="triangle"/>
              </a:ln>
            </p:spPr>
            <p:txBody>
              <a:bodyPr wrap="none" lIns="91435" tIns="45717" rIns="91435" bIns="45717" anchor="ctr"/>
              <a:lstStyle/>
              <a:p>
                <a:pPr algn="ctr">
                  <a:tabLst>
                    <a:tab pos="180975" algn="l"/>
                  </a:tabLst>
                </a:pPr>
                <a:r>
                  <a:rPr lang="it-IT" sz="1300" b="1" dirty="0">
                    <a:solidFill>
                      <a:srgbClr val="C00000"/>
                    </a:solidFill>
                    <a:latin typeface="Trebuchet MS"/>
                  </a:rPr>
                  <a:t>+14%</a:t>
                </a:r>
              </a:p>
            </p:txBody>
          </p:sp>
          <p:sp>
            <p:nvSpPr>
              <p:cNvPr id="21" name="AutoShape 586"/>
              <p:cNvSpPr>
                <a:spLocks noChangeArrowheads="1"/>
              </p:cNvSpPr>
              <p:nvPr/>
            </p:nvSpPr>
            <p:spPr bwMode="auto">
              <a:xfrm>
                <a:off x="2447295" y="3475919"/>
                <a:ext cx="519431" cy="360000"/>
              </a:xfrm>
              <a:prstGeom prst="star32">
                <a:avLst>
                  <a:gd name="adj" fmla="val 46255"/>
                </a:avLst>
              </a:prstGeom>
              <a:solidFill>
                <a:srgbClr val="FFDEBD"/>
              </a:solidFill>
              <a:ln w="28575">
                <a:solidFill>
                  <a:srgbClr val="CC0000"/>
                </a:solidFill>
                <a:miter lim="800000"/>
                <a:headEnd/>
                <a:tailEnd type="triangle"/>
              </a:ln>
            </p:spPr>
            <p:txBody>
              <a:bodyPr wrap="none" lIns="91435" tIns="45717" rIns="91435" bIns="45717" anchor="ctr"/>
              <a:lstStyle/>
              <a:p>
                <a:pPr algn="ctr">
                  <a:tabLst>
                    <a:tab pos="180975" algn="l"/>
                  </a:tabLst>
                </a:pPr>
                <a:r>
                  <a:rPr lang="it-IT" sz="1300" b="1" dirty="0">
                    <a:solidFill>
                      <a:srgbClr val="C00000"/>
                    </a:solidFill>
                    <a:latin typeface="Trebuchet MS"/>
                  </a:rPr>
                  <a:t>+23%</a:t>
                </a:r>
              </a:p>
            </p:txBody>
          </p:sp>
          <p:sp>
            <p:nvSpPr>
              <p:cNvPr id="22" name="AutoShape 586"/>
              <p:cNvSpPr>
                <a:spLocks noChangeArrowheads="1"/>
              </p:cNvSpPr>
              <p:nvPr/>
            </p:nvSpPr>
            <p:spPr bwMode="auto">
              <a:xfrm>
                <a:off x="1487659" y="4094356"/>
                <a:ext cx="519431" cy="360000"/>
              </a:xfrm>
              <a:prstGeom prst="star32">
                <a:avLst>
                  <a:gd name="adj" fmla="val 46255"/>
                </a:avLst>
              </a:prstGeom>
              <a:solidFill>
                <a:srgbClr val="FFDEBD"/>
              </a:solidFill>
              <a:ln w="28575">
                <a:solidFill>
                  <a:srgbClr val="CC0000"/>
                </a:solidFill>
                <a:miter lim="800000"/>
                <a:headEnd/>
                <a:tailEnd type="triangle"/>
              </a:ln>
            </p:spPr>
            <p:txBody>
              <a:bodyPr wrap="none" lIns="91435" tIns="45717" rIns="91435" bIns="45717" anchor="ctr"/>
              <a:lstStyle/>
              <a:p>
                <a:pPr algn="ctr">
                  <a:tabLst>
                    <a:tab pos="180975" algn="l"/>
                  </a:tabLst>
                </a:pPr>
                <a:r>
                  <a:rPr lang="it-IT" sz="1300" b="1" dirty="0">
                    <a:solidFill>
                      <a:srgbClr val="C00000"/>
                    </a:solidFill>
                    <a:latin typeface="Trebuchet MS"/>
                  </a:rPr>
                  <a:t>+45%</a:t>
                </a: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1127604" y="5269442"/>
                <a:ext cx="669854" cy="3083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it-IT" sz="1200" b="1" dirty="0" err="1" smtClean="0">
                    <a:solidFill>
                      <a:srgbClr val="FFFFFF"/>
                    </a:solidFill>
                    <a:latin typeface="Trebuchet MS"/>
                  </a:rPr>
                  <a:t>mln</a:t>
                </a:r>
                <a:r>
                  <a:rPr lang="it-IT" sz="1200" b="1" dirty="0" smtClean="0">
                    <a:solidFill>
                      <a:srgbClr val="FFFFFF"/>
                    </a:solidFill>
                    <a:latin typeface="Trebuchet MS"/>
                  </a:rPr>
                  <a:t> €</a:t>
                </a:r>
              </a:p>
            </p:txBody>
          </p:sp>
          <p:sp>
            <p:nvSpPr>
              <p:cNvPr id="25" name="CasellaDiTesto 24"/>
              <p:cNvSpPr txBox="1"/>
              <p:nvPr/>
            </p:nvSpPr>
            <p:spPr>
              <a:xfrm>
                <a:off x="2060195" y="4995625"/>
                <a:ext cx="669854" cy="3083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it-IT" sz="1200" b="1" dirty="0" err="1" smtClean="0">
                    <a:solidFill>
                      <a:srgbClr val="FFFFFF"/>
                    </a:solidFill>
                    <a:latin typeface="Trebuchet MS"/>
                  </a:rPr>
                  <a:t>mln</a:t>
                </a:r>
                <a:r>
                  <a:rPr lang="it-IT" sz="1200" b="1" dirty="0" smtClean="0">
                    <a:solidFill>
                      <a:srgbClr val="FFFFFF"/>
                    </a:solidFill>
                    <a:latin typeface="Trebuchet MS"/>
                  </a:rPr>
                  <a:t> €</a:t>
                </a:r>
              </a:p>
            </p:txBody>
          </p:sp>
          <p:sp>
            <p:nvSpPr>
              <p:cNvPr id="26" name="CasellaDiTesto 25"/>
              <p:cNvSpPr txBox="1"/>
              <p:nvPr/>
            </p:nvSpPr>
            <p:spPr>
              <a:xfrm>
                <a:off x="3025235" y="4816447"/>
                <a:ext cx="669854" cy="3083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it-IT" sz="1200" b="1" dirty="0" err="1" smtClean="0">
                    <a:solidFill>
                      <a:srgbClr val="FFFFFF"/>
                    </a:solidFill>
                    <a:latin typeface="Trebuchet MS"/>
                  </a:rPr>
                  <a:t>mln</a:t>
                </a:r>
                <a:r>
                  <a:rPr lang="it-IT" sz="1200" b="1" dirty="0" smtClean="0">
                    <a:solidFill>
                      <a:srgbClr val="FFFFFF"/>
                    </a:solidFill>
                    <a:latin typeface="Trebuchet MS"/>
                  </a:rPr>
                  <a:t> €</a:t>
                </a:r>
              </a:p>
            </p:txBody>
          </p:sp>
          <p:sp>
            <p:nvSpPr>
              <p:cNvPr id="27" name="CasellaDiTesto 26"/>
              <p:cNvSpPr txBox="1"/>
              <p:nvPr/>
            </p:nvSpPr>
            <p:spPr>
              <a:xfrm>
                <a:off x="3961442" y="4621786"/>
                <a:ext cx="669854" cy="3083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it-IT" sz="1200" b="1" dirty="0" err="1" smtClean="0">
                    <a:solidFill>
                      <a:srgbClr val="FFFFFF"/>
                    </a:solidFill>
                    <a:latin typeface="Trebuchet MS"/>
                  </a:rPr>
                  <a:t>mln</a:t>
                </a:r>
                <a:r>
                  <a:rPr lang="it-IT" sz="1200" b="1" dirty="0" smtClean="0">
                    <a:solidFill>
                      <a:srgbClr val="FFFFFF"/>
                    </a:solidFill>
                    <a:latin typeface="Trebuchet MS"/>
                  </a:rPr>
                  <a:t> €</a:t>
                </a: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4914404" y="4586253"/>
                <a:ext cx="669854" cy="3083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it-IT" sz="1200" b="1" dirty="0" err="1" smtClean="0">
                    <a:solidFill>
                      <a:srgbClr val="FFFFFF"/>
                    </a:solidFill>
                    <a:latin typeface="Trebuchet MS"/>
                  </a:rPr>
                  <a:t>mln</a:t>
                </a:r>
                <a:r>
                  <a:rPr lang="it-IT" sz="1200" b="1" dirty="0" smtClean="0">
                    <a:solidFill>
                      <a:srgbClr val="FFFFFF"/>
                    </a:solidFill>
                    <a:latin typeface="Trebuchet MS"/>
                  </a:rPr>
                  <a:t> €</a:t>
                </a: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5870308" y="4378028"/>
                <a:ext cx="669854" cy="3083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it-IT" sz="1200" b="1" dirty="0" err="1" smtClean="0">
                    <a:solidFill>
                      <a:srgbClr val="FFFFFF"/>
                    </a:solidFill>
                    <a:latin typeface="Trebuchet MS"/>
                  </a:rPr>
                  <a:t>mln</a:t>
                </a:r>
                <a:r>
                  <a:rPr lang="it-IT" sz="1200" b="1" dirty="0" smtClean="0">
                    <a:solidFill>
                      <a:srgbClr val="FFFFFF"/>
                    </a:solidFill>
                    <a:latin typeface="Trebuchet MS"/>
                  </a:rPr>
                  <a:t> €</a:t>
                </a: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6835609" y="4114398"/>
                <a:ext cx="669854" cy="3083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it-IT" sz="1200" b="1" dirty="0" err="1" smtClean="0">
                    <a:solidFill>
                      <a:srgbClr val="FFFFFF"/>
                    </a:solidFill>
                    <a:latin typeface="Trebuchet MS"/>
                  </a:rPr>
                  <a:t>mln</a:t>
                </a:r>
                <a:r>
                  <a:rPr lang="it-IT" sz="1200" b="1" dirty="0" smtClean="0">
                    <a:solidFill>
                      <a:srgbClr val="FFFFFF"/>
                    </a:solidFill>
                    <a:latin typeface="Trebuchet MS"/>
                  </a:rPr>
                  <a:t> €</a:t>
                </a:r>
              </a:p>
            </p:txBody>
          </p:sp>
          <p:sp>
            <p:nvSpPr>
              <p:cNvPr id="31" name="AutoShape 586"/>
              <p:cNvSpPr>
                <a:spLocks noChangeArrowheads="1"/>
              </p:cNvSpPr>
              <p:nvPr/>
            </p:nvSpPr>
            <p:spPr bwMode="auto">
              <a:xfrm>
                <a:off x="5278191" y="2736619"/>
                <a:ext cx="519431" cy="360000"/>
              </a:xfrm>
              <a:prstGeom prst="star32">
                <a:avLst>
                  <a:gd name="adj" fmla="val 46255"/>
                </a:avLst>
              </a:prstGeom>
              <a:solidFill>
                <a:srgbClr val="FFDEBD"/>
              </a:solidFill>
              <a:ln w="28575">
                <a:solidFill>
                  <a:srgbClr val="CC0000"/>
                </a:solidFill>
                <a:miter lim="800000"/>
                <a:headEnd/>
                <a:tailEnd type="triangle"/>
              </a:ln>
            </p:spPr>
            <p:txBody>
              <a:bodyPr wrap="none" lIns="91435" tIns="45717" rIns="91435" bIns="45717" anchor="ctr"/>
              <a:lstStyle/>
              <a:p>
                <a:pPr algn="ctr">
                  <a:tabLst>
                    <a:tab pos="180975" algn="l"/>
                  </a:tabLst>
                </a:pPr>
                <a:r>
                  <a:rPr lang="it-IT" sz="1300" b="1" dirty="0">
                    <a:solidFill>
                      <a:srgbClr val="C00000"/>
                    </a:solidFill>
                    <a:latin typeface="Trebuchet MS"/>
                  </a:rPr>
                  <a:t>+17%</a:t>
                </a:r>
              </a:p>
            </p:txBody>
          </p:sp>
          <p:sp>
            <p:nvSpPr>
              <p:cNvPr id="46" name="CasellaDiTesto 45"/>
              <p:cNvSpPr txBox="1"/>
              <p:nvPr/>
            </p:nvSpPr>
            <p:spPr>
              <a:xfrm>
                <a:off x="7806888" y="3802766"/>
                <a:ext cx="669854" cy="3083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it-IT" sz="1200" b="1" dirty="0" err="1" smtClean="0">
                    <a:solidFill>
                      <a:srgbClr val="FFFFFF"/>
                    </a:solidFill>
                    <a:latin typeface="Trebuchet MS"/>
                  </a:rPr>
                  <a:t>mln</a:t>
                </a:r>
                <a:r>
                  <a:rPr lang="it-IT" sz="1200" b="1" dirty="0" smtClean="0">
                    <a:solidFill>
                      <a:srgbClr val="FFFFFF"/>
                    </a:solidFill>
                    <a:latin typeface="Trebuchet MS"/>
                  </a:rPr>
                  <a:t> €</a:t>
                </a:r>
              </a:p>
            </p:txBody>
          </p:sp>
          <p:sp>
            <p:nvSpPr>
              <p:cNvPr id="47" name="AutoShape 586"/>
              <p:cNvSpPr>
                <a:spLocks noChangeArrowheads="1"/>
              </p:cNvSpPr>
              <p:nvPr/>
            </p:nvSpPr>
            <p:spPr bwMode="auto">
              <a:xfrm>
                <a:off x="6246623" y="2256613"/>
                <a:ext cx="519431" cy="360000"/>
              </a:xfrm>
              <a:prstGeom prst="star32">
                <a:avLst>
                  <a:gd name="adj" fmla="val 46255"/>
                </a:avLst>
              </a:prstGeom>
              <a:solidFill>
                <a:srgbClr val="FFDEBD"/>
              </a:solidFill>
              <a:ln w="28575">
                <a:solidFill>
                  <a:srgbClr val="CC0000"/>
                </a:solidFill>
                <a:miter lim="800000"/>
                <a:headEnd/>
                <a:tailEnd type="triangle"/>
              </a:ln>
            </p:spPr>
            <p:txBody>
              <a:bodyPr wrap="none" lIns="91435" tIns="45717" rIns="91435" bIns="45717" anchor="ctr"/>
              <a:lstStyle/>
              <a:p>
                <a:pPr algn="ctr">
                  <a:tabLst>
                    <a:tab pos="180975" algn="l"/>
                  </a:tabLst>
                </a:pPr>
                <a:r>
                  <a:rPr lang="it-IT" sz="1300" b="1" dirty="0">
                    <a:solidFill>
                      <a:srgbClr val="C00000"/>
                    </a:solidFill>
                    <a:latin typeface="Trebuchet MS"/>
                  </a:rPr>
                  <a:t>+19%</a:t>
                </a:r>
              </a:p>
            </p:txBody>
          </p:sp>
        </p:grpSp>
        <p:sp>
          <p:nvSpPr>
            <p:cNvPr id="34" name="AutoShape 641"/>
            <p:cNvSpPr>
              <a:spLocks/>
            </p:cNvSpPr>
            <p:nvPr/>
          </p:nvSpPr>
          <p:spPr bwMode="auto">
            <a:xfrm>
              <a:off x="2826000" y="1143726"/>
              <a:ext cx="3492000" cy="324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2E54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lIns="45720" rIns="45720" anchor="ctr"/>
            <a:lstStyle/>
            <a:p>
              <a:pPr marL="269875" indent="-182563" algn="ctr">
                <a:defRPr/>
              </a:pPr>
              <a:r>
                <a:rPr lang="it-IT" sz="1600" b="1" dirty="0" smtClean="0">
                  <a:solidFill>
                    <a:srgbClr val="002E54"/>
                  </a:solidFill>
                  <a:latin typeface="Trebuchet MS"/>
                </a:rPr>
                <a:t>Valore delle vendite da siti italiani</a:t>
              </a:r>
              <a:endParaRPr lang="it-IT" sz="1600" b="1" dirty="0">
                <a:solidFill>
                  <a:srgbClr val="002E54"/>
                </a:solidFill>
                <a:latin typeface="Trebuchet MS"/>
              </a:endParaRPr>
            </a:p>
          </p:txBody>
        </p:sp>
        <p:sp>
          <p:nvSpPr>
            <p:cNvPr id="35" name="AutoShape 586"/>
            <p:cNvSpPr>
              <a:spLocks noChangeArrowheads="1"/>
            </p:cNvSpPr>
            <p:nvPr/>
          </p:nvSpPr>
          <p:spPr bwMode="auto">
            <a:xfrm>
              <a:off x="7161459" y="1762607"/>
              <a:ext cx="540000" cy="360000"/>
            </a:xfrm>
            <a:prstGeom prst="star32">
              <a:avLst>
                <a:gd name="adj" fmla="val 46255"/>
              </a:avLst>
            </a:prstGeom>
            <a:solidFill>
              <a:srgbClr val="FFDEBD"/>
            </a:solidFill>
            <a:ln w="28575">
              <a:solidFill>
                <a:srgbClr val="CC0000"/>
              </a:solidFill>
              <a:miter lim="800000"/>
              <a:headEnd/>
              <a:tailEnd type="triangle"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</a:pPr>
              <a:r>
                <a:rPr lang="it-IT" sz="1300" b="1" dirty="0">
                  <a:solidFill>
                    <a:srgbClr val="C00000"/>
                  </a:solidFill>
                  <a:latin typeface="Trebuchet MS"/>
                </a:rPr>
                <a:t>+19%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864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698284" cy="631455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ts val="100"/>
              </a:spcAft>
            </a:pPr>
            <a:r>
              <a:rPr lang="it-IT" sz="2200" dirty="0" smtClean="0"/>
              <a:t>La distribuzione delle vendite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287783" y="1024758"/>
            <a:ext cx="8568435" cy="5470635"/>
            <a:chOff x="287783" y="1024758"/>
            <a:chExt cx="8568435" cy="5470635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87783" y="1024758"/>
              <a:ext cx="8568435" cy="5470635"/>
            </a:xfrm>
            <a:prstGeom prst="rect">
              <a:avLst/>
            </a:prstGeom>
            <a:solidFill>
              <a:srgbClr val="E9F2F7"/>
            </a:solidFill>
            <a:ln w="12700">
              <a:solidFill>
                <a:srgbClr val="3399FF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>
                <a:solidFill>
                  <a:srgbClr val="002E54"/>
                </a:solidFill>
                <a:latin typeface="Trebuchet MS"/>
              </a:endParaRPr>
            </a:p>
          </p:txBody>
        </p:sp>
        <p:graphicFrame>
          <p:nvGraphicFramePr>
            <p:cNvPr id="11" name="Grafico 10"/>
            <p:cNvGraphicFramePr/>
            <p:nvPr>
              <p:extLst>
                <p:ext uri="{D42A27DB-BD31-4B8C-83A1-F6EECF244321}">
                  <p14:modId xmlns:p14="http://schemas.microsoft.com/office/powerpoint/2010/main" val="1083063412"/>
                </p:ext>
              </p:extLst>
            </p:nvPr>
          </p:nvGraphicFramePr>
          <p:xfrm>
            <a:off x="566618" y="1634181"/>
            <a:ext cx="8010765" cy="45671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Rectangle 587"/>
            <p:cNvSpPr>
              <a:spLocks noChangeArrowheads="1"/>
            </p:cNvSpPr>
            <p:nvPr/>
          </p:nvSpPr>
          <p:spPr bwMode="auto">
            <a:xfrm>
              <a:off x="1818150" y="1499937"/>
              <a:ext cx="2280885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500" b="1" kern="0" dirty="0" smtClean="0">
                  <a:solidFill>
                    <a:srgbClr val="9933FF"/>
                  </a:solidFill>
                </a:rPr>
                <a:t>Altro prodotti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200" b="1" kern="0" dirty="0" smtClean="0">
                  <a:solidFill>
                    <a:srgbClr val="9933FF"/>
                  </a:solidFill>
                </a:rPr>
                <a:t>Collezionabili, </a:t>
              </a:r>
              <a:r>
                <a:rPr lang="it-IT" sz="1200" b="1" kern="0" dirty="0" err="1" smtClean="0">
                  <a:solidFill>
                    <a:srgbClr val="9933FF"/>
                  </a:solidFill>
                </a:rPr>
                <a:t>Couponing</a:t>
              </a:r>
              <a:r>
                <a:rPr lang="it-IT" sz="1200" b="1" kern="0" dirty="0" smtClean="0">
                  <a:solidFill>
                    <a:srgbClr val="9933FF"/>
                  </a:solidFill>
                </a:rPr>
                <a:t> prodotti, C2c, Alimentari</a:t>
              </a:r>
              <a:endParaRPr lang="it-IT" sz="1200" b="1" kern="0" dirty="0">
                <a:solidFill>
                  <a:srgbClr val="9933FF"/>
                </a:solidFill>
              </a:endParaRPr>
            </a:p>
          </p:txBody>
        </p:sp>
        <p:sp>
          <p:nvSpPr>
            <p:cNvPr id="8" name="Rectangle 587"/>
            <p:cNvSpPr>
              <a:spLocks noChangeArrowheads="1"/>
            </p:cNvSpPr>
            <p:nvPr/>
          </p:nvSpPr>
          <p:spPr bwMode="auto">
            <a:xfrm>
              <a:off x="4939403" y="1484171"/>
              <a:ext cx="1950124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500" b="1" kern="0" dirty="0" smtClean="0">
                  <a:solidFill>
                    <a:srgbClr val="9933FF"/>
                  </a:solidFill>
                </a:rPr>
                <a:t>Altro servizi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200" b="1" kern="0" dirty="0" err="1" smtClean="0">
                  <a:solidFill>
                    <a:srgbClr val="9933FF"/>
                  </a:solidFill>
                </a:rPr>
                <a:t>Couponing</a:t>
              </a:r>
              <a:r>
                <a:rPr lang="it-IT" sz="1200" b="1" kern="0" dirty="0" smtClean="0">
                  <a:solidFill>
                    <a:srgbClr val="9933FF"/>
                  </a:solidFill>
                </a:rPr>
                <a:t> servizi, </a:t>
              </a:r>
              <a:r>
                <a:rPr lang="it-IT" sz="1200" b="1" kern="0" dirty="0" err="1" smtClean="0">
                  <a:solidFill>
                    <a:srgbClr val="9933FF"/>
                  </a:solidFill>
                </a:rPr>
                <a:t>Ticketing</a:t>
              </a:r>
              <a:r>
                <a:rPr lang="it-IT" sz="1200" b="1" kern="0" dirty="0" smtClean="0">
                  <a:solidFill>
                    <a:srgbClr val="9933FF"/>
                  </a:solidFill>
                </a:rPr>
                <a:t>, Ricariche</a:t>
              </a:r>
              <a:endParaRPr lang="it-IT" sz="1200" b="1" kern="0" dirty="0">
                <a:solidFill>
                  <a:srgbClr val="9933FF"/>
                </a:solidFill>
              </a:endParaRPr>
            </a:p>
          </p:txBody>
        </p:sp>
        <p:sp>
          <p:nvSpPr>
            <p:cNvPr id="12" name="AutoShape 17"/>
            <p:cNvSpPr>
              <a:spLocks noChangeArrowheads="1"/>
            </p:cNvSpPr>
            <p:nvPr/>
          </p:nvSpPr>
          <p:spPr bwMode="auto">
            <a:xfrm>
              <a:off x="7952518" y="6227105"/>
              <a:ext cx="900000" cy="268288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200" b="1" kern="0" dirty="0" smtClean="0">
                  <a:solidFill>
                    <a:srgbClr val="003366"/>
                  </a:solidFill>
                  <a:latin typeface="Trebuchet MS"/>
                </a:rPr>
                <a:t>Dati 2012</a:t>
              </a:r>
              <a:endParaRPr lang="it-IT" sz="1200" b="1" kern="0" dirty="0">
                <a:solidFill>
                  <a:srgbClr val="003366"/>
                </a:solidFill>
                <a:latin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549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87783" y="1024758"/>
            <a:ext cx="8568435" cy="547063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kern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18" name="Arco 17"/>
          <p:cNvSpPr/>
          <p:nvPr/>
        </p:nvSpPr>
        <p:spPr bwMode="auto">
          <a:xfrm rot="10800000">
            <a:off x="2198104" y="1496130"/>
            <a:ext cx="4752037" cy="4752527"/>
          </a:xfrm>
          <a:prstGeom prst="arc">
            <a:avLst>
              <a:gd name="adj1" fmla="val 5378633"/>
              <a:gd name="adj2" fmla="val 18952943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just">
              <a:tabLst>
                <a:tab pos="180975" algn="l"/>
              </a:tabLst>
            </a:pPr>
            <a:endParaRPr lang="it-IT" sz="1600" b="1">
              <a:solidFill>
                <a:srgbClr val="C00000"/>
              </a:solidFill>
            </a:endParaRPr>
          </a:p>
        </p:txBody>
      </p:sp>
      <p:sp>
        <p:nvSpPr>
          <p:cNvPr id="7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698284" cy="631455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ts val="100"/>
              </a:spcAft>
            </a:pPr>
            <a:r>
              <a:rPr lang="it-IT" sz="2200" dirty="0" smtClean="0"/>
              <a:t>La distribuzione delle vendite tra Prodotti e Servizi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12" name="AutoShape 17"/>
          <p:cNvSpPr>
            <a:spLocks noChangeArrowheads="1"/>
          </p:cNvSpPr>
          <p:nvPr/>
        </p:nvSpPr>
        <p:spPr bwMode="auto">
          <a:xfrm>
            <a:off x="7952518" y="6227105"/>
            <a:ext cx="900000" cy="26828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 smtClean="0">
                <a:solidFill>
                  <a:srgbClr val="003366"/>
                </a:solidFill>
                <a:latin typeface="Trebuchet MS"/>
              </a:rPr>
              <a:t>Dati 2012</a:t>
            </a:r>
            <a:endParaRPr lang="it-IT" sz="1200" b="1" kern="0" dirty="0">
              <a:solidFill>
                <a:srgbClr val="003366"/>
              </a:solidFill>
              <a:latin typeface="Trebuchet MS"/>
            </a:endParaRPr>
          </a:p>
        </p:txBody>
      </p:sp>
      <p:sp>
        <p:nvSpPr>
          <p:cNvPr id="19" name="Arco 18"/>
          <p:cNvSpPr/>
          <p:nvPr/>
        </p:nvSpPr>
        <p:spPr bwMode="auto">
          <a:xfrm rot="10800000">
            <a:off x="2192844" y="1490870"/>
            <a:ext cx="4752037" cy="4752527"/>
          </a:xfrm>
          <a:prstGeom prst="arc">
            <a:avLst>
              <a:gd name="adj1" fmla="val 18983894"/>
              <a:gd name="adj2" fmla="val 5372232"/>
            </a:avLst>
          </a:prstGeom>
          <a:solidFill>
            <a:srgbClr val="DCF0C6"/>
          </a:solidFill>
          <a:ln w="38100">
            <a:solidFill>
              <a:srgbClr val="329664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just">
              <a:tabLst>
                <a:tab pos="180975" algn="l"/>
              </a:tabLst>
            </a:pPr>
            <a:endParaRPr lang="it-IT" sz="1600" b="1">
              <a:solidFill>
                <a:srgbClr val="C00000"/>
              </a:solidFill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818630" y="2422481"/>
            <a:ext cx="1296000" cy="648000"/>
            <a:chOff x="-1834018" y="1945154"/>
            <a:chExt cx="840790" cy="1081825"/>
          </a:xfrm>
        </p:grpSpPr>
        <p:sp>
          <p:nvSpPr>
            <p:cNvPr id="21" name="Rectangle 308"/>
            <p:cNvSpPr>
              <a:spLocks noChangeArrowheads="1"/>
            </p:cNvSpPr>
            <p:nvPr/>
          </p:nvSpPr>
          <p:spPr bwMode="auto">
            <a:xfrm>
              <a:off x="-1834018" y="1945154"/>
              <a:ext cx="840790" cy="873507"/>
            </a:xfrm>
            <a:prstGeom prst="rect">
              <a:avLst/>
            </a:prstGeom>
            <a:solidFill>
              <a:srgbClr val="329664"/>
            </a:solidFill>
            <a:ln w="9525" algn="ctr">
              <a:solidFill>
                <a:srgbClr val="329664"/>
              </a:solidFill>
              <a:miter lim="800000"/>
              <a:headEnd/>
              <a:tailEnd/>
            </a:ln>
          </p:spPr>
          <p:txBody>
            <a:bodyPr wrap="square" lIns="108000" tIns="0" rIns="108000" bIns="0">
              <a:spAutoFit/>
            </a:bodyPr>
            <a:lstStyle/>
            <a:p>
              <a:pPr algn="ctr" defTabSz="55562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700" b="1" kern="0" dirty="0" smtClean="0">
                  <a:solidFill>
                    <a:srgbClr val="FFFFFF"/>
                  </a:solidFill>
                  <a:latin typeface="Trebuchet MS"/>
                  <a:cs typeface="Arial"/>
                </a:rPr>
                <a:t>Prodotti</a:t>
              </a:r>
            </a:p>
            <a:p>
              <a:pPr algn="ctr" defTabSz="55562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700" b="1" kern="0" dirty="0">
                <a:solidFill>
                  <a:srgbClr val="FFFFFF"/>
                </a:solidFill>
                <a:latin typeface="Trebuchet MS"/>
                <a:cs typeface="Arial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-1834018" y="2406819"/>
              <a:ext cx="840790" cy="620160"/>
            </a:xfrm>
            <a:prstGeom prst="rect">
              <a:avLst/>
            </a:prstGeom>
            <a:solidFill>
              <a:srgbClr val="DCF0C6"/>
            </a:solidFill>
            <a:ln>
              <a:solidFill>
                <a:srgbClr val="329664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it-IT" sz="1900" b="1" dirty="0" smtClean="0">
                  <a:solidFill>
                    <a:srgbClr val="329664"/>
                  </a:solidFill>
                  <a:latin typeface="Trebuchet MS"/>
                </a:rPr>
                <a:t>37%</a:t>
              </a:r>
            </a:p>
          </p:txBody>
        </p:sp>
      </p:grpSp>
      <p:sp>
        <p:nvSpPr>
          <p:cNvPr id="26" name="Rectangle 308"/>
          <p:cNvSpPr>
            <a:spLocks noChangeArrowheads="1"/>
          </p:cNvSpPr>
          <p:nvPr/>
        </p:nvSpPr>
        <p:spPr bwMode="auto">
          <a:xfrm>
            <a:off x="7304518" y="4041075"/>
            <a:ext cx="1296000" cy="523220"/>
          </a:xfrm>
          <a:prstGeom prst="rect">
            <a:avLst/>
          </a:prstGeom>
          <a:solidFill>
            <a:srgbClr val="CC0000"/>
          </a:solidFill>
          <a:ln w="9525" algn="ctr">
            <a:solidFill>
              <a:srgbClr val="CC0000"/>
            </a:solidFill>
            <a:miter lim="800000"/>
            <a:headEnd/>
            <a:tailEnd/>
          </a:ln>
        </p:spPr>
        <p:txBody>
          <a:bodyPr wrap="square" lIns="108000" tIns="0" rIns="108000" bIns="0">
            <a:spAutoFit/>
          </a:bodyPr>
          <a:lstStyle/>
          <a:p>
            <a:pPr algn="ctr" defTabSz="5556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700" b="1" kern="0" dirty="0" smtClean="0">
                <a:solidFill>
                  <a:srgbClr val="FFFFFF"/>
                </a:solidFill>
                <a:latin typeface="Trebuchet MS"/>
                <a:cs typeface="Arial"/>
              </a:rPr>
              <a:t>Servizi</a:t>
            </a:r>
          </a:p>
          <a:p>
            <a:pPr algn="ctr" defTabSz="555625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700" b="1" kern="0" dirty="0">
              <a:solidFill>
                <a:srgbClr val="FFFFFF"/>
              </a:solidFill>
              <a:latin typeface="Trebuchet MS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7304518" y="4317607"/>
            <a:ext cx="1296000" cy="371468"/>
          </a:xfrm>
          <a:prstGeom prst="rect">
            <a:avLst/>
          </a:prstGeom>
          <a:solidFill>
            <a:srgbClr val="FFDEBD"/>
          </a:solidFill>
          <a:ln>
            <a:solidFill>
              <a:srgbClr val="CC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900" b="1" dirty="0" smtClean="0">
                <a:solidFill>
                  <a:srgbClr val="CC0000"/>
                </a:solidFill>
                <a:latin typeface="Trebuchet MS"/>
              </a:rPr>
              <a:t>63%</a:t>
            </a:r>
          </a:p>
        </p:txBody>
      </p:sp>
      <p:graphicFrame>
        <p:nvGraphicFramePr>
          <p:cNvPr id="15" name="Grafico 14"/>
          <p:cNvGraphicFramePr/>
          <p:nvPr>
            <p:extLst>
              <p:ext uri="{D42A27DB-BD31-4B8C-83A1-F6EECF244321}">
                <p14:modId xmlns:p14="http://schemas.microsoft.com/office/powerpoint/2010/main" val="2695238316"/>
              </p:ext>
            </p:extLst>
          </p:nvPr>
        </p:nvGraphicFramePr>
        <p:xfrm>
          <a:off x="566618" y="1634181"/>
          <a:ext cx="8010765" cy="456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936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stime per il 2013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smtClean="0"/>
              <a:t>Osservatorio eCommerce B2c</a:t>
            </a:r>
            <a:br>
              <a:rPr lang="it-IT" sz="2000" dirty="0" smtClean="0"/>
            </a:br>
            <a:r>
              <a:rPr lang="it-IT" sz="2000" dirty="0" smtClean="0"/>
              <a:t>Netcomm - School of Management Politecnico di Milano</a:t>
            </a:r>
            <a:br>
              <a:rPr lang="it-IT" sz="2000" dirty="0" smtClean="0"/>
            </a:br>
            <a:endParaRPr lang="it-IT" sz="1800" dirty="0">
              <a:solidFill>
                <a:srgbClr val="95B3D7"/>
              </a:solidFill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2737556" y="4096663"/>
            <a:ext cx="546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95B3D7"/>
                </a:solidFill>
                <a:latin typeface="Trebuchet MS"/>
              </a:rPr>
              <a:t>28 Maggio 2013</a:t>
            </a:r>
          </a:p>
        </p:txBody>
      </p:sp>
    </p:spTree>
    <p:extLst>
      <p:ext uri="{BB962C8B-B14F-4D97-AF65-F5344CB8AC3E}">
        <p14:creationId xmlns:p14="http://schemas.microsoft.com/office/powerpoint/2010/main" val="357503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69287" y="1143726"/>
            <a:ext cx="9072000" cy="5282737"/>
            <a:chOff x="437784" y="1143726"/>
            <a:chExt cx="8268433" cy="5282737"/>
          </a:xfrm>
        </p:grpSpPr>
        <p:graphicFrame>
          <p:nvGraphicFramePr>
            <p:cNvPr id="4" name="Grafico 3"/>
            <p:cNvGraphicFramePr/>
            <p:nvPr>
              <p:extLst>
                <p:ext uri="{D42A27DB-BD31-4B8C-83A1-F6EECF244321}">
                  <p14:modId xmlns:p14="http://schemas.microsoft.com/office/powerpoint/2010/main" val="2100195282"/>
                </p:ext>
              </p:extLst>
            </p:nvPr>
          </p:nvGraphicFramePr>
          <p:xfrm>
            <a:off x="437784" y="1213944"/>
            <a:ext cx="8268433" cy="52125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4" name="AutoShape 641"/>
            <p:cNvSpPr>
              <a:spLocks/>
            </p:cNvSpPr>
            <p:nvPr/>
          </p:nvSpPr>
          <p:spPr bwMode="auto">
            <a:xfrm>
              <a:off x="2826000" y="1143726"/>
              <a:ext cx="3492000" cy="324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2E54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lIns="45720" rIns="45720" anchor="ctr"/>
            <a:lstStyle/>
            <a:p>
              <a:pPr marL="269875" indent="-182563" algn="ctr">
                <a:defRPr/>
              </a:pPr>
              <a:r>
                <a:rPr lang="it-IT" sz="1600" b="1" dirty="0" smtClean="0">
                  <a:solidFill>
                    <a:srgbClr val="002E54"/>
                  </a:solidFill>
                  <a:latin typeface="Trebuchet MS"/>
                </a:rPr>
                <a:t>Valore delle vendite da siti italiani</a:t>
              </a:r>
              <a:endParaRPr lang="it-IT" sz="1600" b="1" dirty="0">
                <a:solidFill>
                  <a:srgbClr val="002E54"/>
                </a:solidFill>
                <a:latin typeface="Trebuchet MS"/>
              </a:endParaRPr>
            </a:p>
          </p:txBody>
        </p:sp>
      </p:grpSp>
      <p:sp>
        <p:nvSpPr>
          <p:cNvPr id="29" name="Titolo 5"/>
          <p:cNvSpPr>
            <a:spLocks noGrp="1"/>
          </p:cNvSpPr>
          <p:nvPr>
            <p:ph type="title"/>
          </p:nvPr>
        </p:nvSpPr>
        <p:spPr>
          <a:xfrm>
            <a:off x="2445716" y="86753"/>
            <a:ext cx="6698284" cy="766877"/>
          </a:xfrm>
        </p:spPr>
        <p:txBody>
          <a:bodyPr/>
          <a:lstStyle/>
          <a:p>
            <a:r>
              <a:rPr lang="it-IT" sz="2200" dirty="0" smtClean="0"/>
              <a:t>La dinamica delle vendite </a:t>
            </a:r>
            <a:r>
              <a:rPr lang="it-IT" sz="2200" dirty="0" err="1" smtClean="0"/>
              <a:t>eCommerce</a:t>
            </a:r>
            <a:r>
              <a:rPr lang="it-IT" sz="2200" dirty="0" smtClean="0"/>
              <a:t> B2c in Italia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>
            <a:off x="7250228" y="6292320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kern="0" dirty="0" smtClean="0">
                <a:solidFill>
                  <a:srgbClr val="003366"/>
                </a:solidFill>
                <a:latin typeface="Trebuchet MS"/>
              </a:rPr>
              <a:t>* Previsione ad Aprile 2013</a:t>
            </a:r>
            <a:endParaRPr lang="it-IT" sz="1000" kern="0" dirty="0">
              <a:solidFill>
                <a:srgbClr val="003366"/>
              </a:solidFill>
              <a:latin typeface="Trebuchet MS"/>
            </a:endParaRPr>
          </a:p>
        </p:txBody>
      </p:sp>
      <p:sp>
        <p:nvSpPr>
          <p:cNvPr id="27" name="AutoShape 586"/>
          <p:cNvSpPr>
            <a:spLocks noChangeArrowheads="1"/>
          </p:cNvSpPr>
          <p:nvPr/>
        </p:nvSpPr>
        <p:spPr bwMode="auto">
          <a:xfrm>
            <a:off x="7538743" y="1856696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</a:rPr>
              <a:t>+</a:t>
            </a:r>
            <a:r>
              <a:rPr lang="it-IT" sz="1300" b="1" dirty="0" smtClean="0">
                <a:solidFill>
                  <a:srgbClr val="C00000"/>
                </a:solidFill>
                <a:latin typeface="Trebuchet MS"/>
              </a:rPr>
              <a:t>17%</a:t>
            </a:r>
            <a:endParaRPr lang="it-IT" sz="1300" b="1" dirty="0">
              <a:solidFill>
                <a:srgbClr val="C00000"/>
              </a:solidFill>
              <a:latin typeface="Trebuchet MS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098472" y="1616149"/>
            <a:ext cx="756000" cy="4458001"/>
          </a:xfrm>
          <a:prstGeom prst="rect">
            <a:avLst/>
          </a:prstGeom>
          <a:solidFill>
            <a:srgbClr val="C00000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solidFill>
                <a:srgbClr val="000003"/>
              </a:solidFill>
              <a:latin typeface="Trebuchet MS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856575" y="5358289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err="1" smtClean="0">
                <a:solidFill>
                  <a:srgbClr val="FFFFFF"/>
                </a:solidFill>
                <a:latin typeface="Trebuchet M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</a:rPr>
              <a:t> €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1918280" y="5208158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err="1" smtClean="0">
                <a:solidFill>
                  <a:srgbClr val="FFFFFF"/>
                </a:solidFill>
                <a:latin typeface="Trebuchet M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</a:rPr>
              <a:t> €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2951101" y="5054201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err="1" smtClean="0">
                <a:solidFill>
                  <a:srgbClr val="FFFFFF"/>
                </a:solidFill>
                <a:latin typeface="Trebuchet M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</a:rPr>
              <a:t> €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3997570" y="5039979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err="1" smtClean="0">
                <a:solidFill>
                  <a:srgbClr val="FFFFFF"/>
                </a:solidFill>
                <a:latin typeface="Trebuchet M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</a:rPr>
              <a:t> €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5037112" y="4860434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err="1" smtClean="0">
                <a:solidFill>
                  <a:srgbClr val="FFFFFF"/>
                </a:solidFill>
                <a:latin typeface="Trebuchet M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</a:rPr>
              <a:t> €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6078081" y="4607797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err="1" smtClean="0">
                <a:solidFill>
                  <a:srgbClr val="FFFFFF"/>
                </a:solidFill>
                <a:latin typeface="Trebuchet M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</a:rPr>
              <a:t> €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7138889" y="4327620"/>
            <a:ext cx="669854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err="1" smtClean="0">
                <a:solidFill>
                  <a:srgbClr val="FFFFFF"/>
                </a:solidFill>
                <a:latin typeface="Trebuchet MS"/>
              </a:rPr>
              <a:t>mln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</a:rPr>
              <a:t> €</a:t>
            </a:r>
          </a:p>
        </p:txBody>
      </p:sp>
      <p:sp>
        <p:nvSpPr>
          <p:cNvPr id="31" name="AutoShape 586"/>
          <p:cNvSpPr>
            <a:spLocks noChangeArrowheads="1"/>
          </p:cNvSpPr>
          <p:nvPr/>
        </p:nvSpPr>
        <p:spPr bwMode="auto">
          <a:xfrm>
            <a:off x="4388841" y="3367079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</a:rPr>
              <a:t>17%</a:t>
            </a:r>
          </a:p>
        </p:txBody>
      </p:sp>
      <p:sp>
        <p:nvSpPr>
          <p:cNvPr id="38" name="AutoShape 586"/>
          <p:cNvSpPr>
            <a:spLocks noChangeArrowheads="1"/>
          </p:cNvSpPr>
          <p:nvPr/>
        </p:nvSpPr>
        <p:spPr bwMode="auto">
          <a:xfrm>
            <a:off x="3360762" y="3393362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</a:rPr>
              <a:t>+0%</a:t>
            </a:r>
          </a:p>
        </p:txBody>
      </p:sp>
      <p:sp>
        <p:nvSpPr>
          <p:cNvPr id="39" name="AutoShape 586"/>
          <p:cNvSpPr>
            <a:spLocks noChangeArrowheads="1"/>
          </p:cNvSpPr>
          <p:nvPr/>
        </p:nvSpPr>
        <p:spPr bwMode="auto">
          <a:xfrm>
            <a:off x="2313096" y="3684746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</a:rPr>
              <a:t>+14%</a:t>
            </a:r>
          </a:p>
        </p:txBody>
      </p:sp>
      <p:sp>
        <p:nvSpPr>
          <p:cNvPr id="40" name="AutoShape 586"/>
          <p:cNvSpPr>
            <a:spLocks noChangeArrowheads="1"/>
          </p:cNvSpPr>
          <p:nvPr/>
        </p:nvSpPr>
        <p:spPr bwMode="auto">
          <a:xfrm>
            <a:off x="1267865" y="4032017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</a:rPr>
              <a:t>+23%</a:t>
            </a:r>
          </a:p>
        </p:txBody>
      </p:sp>
      <p:sp>
        <p:nvSpPr>
          <p:cNvPr id="22" name="AutoShape 586"/>
          <p:cNvSpPr>
            <a:spLocks noChangeArrowheads="1"/>
          </p:cNvSpPr>
          <p:nvPr/>
        </p:nvSpPr>
        <p:spPr bwMode="auto">
          <a:xfrm>
            <a:off x="5440496" y="2996865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</a:rPr>
              <a:t>19%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8081194" y="3690977"/>
            <a:ext cx="792000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350" b="1" dirty="0" smtClean="0">
                <a:solidFill>
                  <a:srgbClr val="FFFFFF"/>
                </a:solidFill>
                <a:latin typeface="Trebuchet MS"/>
              </a:rPr>
              <a:t>11.242</a:t>
            </a:r>
            <a:r>
              <a:rPr lang="it-IT" sz="1200" b="1" dirty="0" smtClean="0">
                <a:solidFill>
                  <a:srgbClr val="FFFFFF"/>
                </a:solidFill>
                <a:latin typeface="Trebuchet MS"/>
              </a:rPr>
              <a:t>mln €</a:t>
            </a:r>
          </a:p>
        </p:txBody>
      </p:sp>
      <p:cxnSp>
        <p:nvCxnSpPr>
          <p:cNvPr id="30" name="Connettore 1 29"/>
          <p:cNvCxnSpPr/>
          <p:nvPr/>
        </p:nvCxnSpPr>
        <p:spPr bwMode="auto">
          <a:xfrm>
            <a:off x="8098472" y="6083893"/>
            <a:ext cx="756000" cy="0"/>
          </a:xfrm>
          <a:prstGeom prst="line">
            <a:avLst/>
          </a:prstGeom>
          <a:noFill/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AutoShape 586"/>
          <p:cNvSpPr>
            <a:spLocks noChangeArrowheads="1"/>
          </p:cNvSpPr>
          <p:nvPr/>
        </p:nvSpPr>
        <p:spPr bwMode="auto">
          <a:xfrm>
            <a:off x="6477935" y="2455584"/>
            <a:ext cx="540000" cy="360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300" b="1" dirty="0">
                <a:solidFill>
                  <a:srgbClr val="C00000"/>
                </a:solidFill>
                <a:latin typeface="Trebuchet MS"/>
              </a:rPr>
              <a:t>19%</a:t>
            </a:r>
          </a:p>
        </p:txBody>
      </p:sp>
    </p:spTree>
    <p:extLst>
      <p:ext uri="{BB962C8B-B14F-4D97-AF65-F5344CB8AC3E}">
        <p14:creationId xmlns:p14="http://schemas.microsoft.com/office/powerpoint/2010/main" val="107334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3" grpId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afico 19"/>
          <p:cNvGraphicFramePr/>
          <p:nvPr>
            <p:extLst>
              <p:ext uri="{D42A27DB-BD31-4B8C-83A1-F6EECF244321}">
                <p14:modId xmlns:p14="http://schemas.microsoft.com/office/powerpoint/2010/main" val="1227446759"/>
              </p:ext>
            </p:extLst>
          </p:nvPr>
        </p:nvGraphicFramePr>
        <p:xfrm>
          <a:off x="50770" y="1154318"/>
          <a:ext cx="8928000" cy="539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445716" y="154463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L’andamento dell’</a:t>
            </a:r>
            <a:r>
              <a:rPr lang="it-IT" sz="2200" dirty="0" err="1" smtClean="0"/>
              <a:t>eCommerce</a:t>
            </a:r>
            <a:r>
              <a:rPr lang="it-IT" sz="2200" dirty="0" smtClean="0"/>
              <a:t> B2c nelle principali macro aree</a:t>
            </a:r>
            <a:endParaRPr lang="it-IT" sz="2200" dirty="0">
              <a:solidFill>
                <a:srgbClr val="95B3D7"/>
              </a:solidFill>
            </a:endParaRPr>
          </a:p>
        </p:txBody>
      </p:sp>
      <p:grpSp>
        <p:nvGrpSpPr>
          <p:cNvPr id="18" name="Gruppo 17"/>
          <p:cNvGrpSpPr/>
          <p:nvPr/>
        </p:nvGrpSpPr>
        <p:grpSpPr>
          <a:xfrm>
            <a:off x="3597827" y="1691203"/>
            <a:ext cx="2880000" cy="3587160"/>
            <a:chOff x="3597827" y="1745795"/>
            <a:chExt cx="2880000" cy="3587160"/>
          </a:xfrm>
        </p:grpSpPr>
        <p:sp>
          <p:nvSpPr>
            <p:cNvPr id="15" name="Rectangle 309"/>
            <p:cNvSpPr>
              <a:spLocks noChangeArrowheads="1"/>
            </p:cNvSpPr>
            <p:nvPr/>
          </p:nvSpPr>
          <p:spPr bwMode="auto">
            <a:xfrm>
              <a:off x="3597827" y="1745795"/>
              <a:ext cx="2880000" cy="830997"/>
            </a:xfrm>
            <a:prstGeom prst="rect">
              <a:avLst/>
            </a:prstGeom>
            <a:solidFill>
              <a:srgbClr val="E9F2F7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lIns="108000" tIns="0" rIns="10800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b="1" kern="0" dirty="0" smtClean="0">
                  <a:solidFill>
                    <a:srgbClr val="D6AD00"/>
                  </a:solidFill>
                  <a:latin typeface="Trebuchet MS"/>
                </a:rPr>
                <a:t>Altro </a:t>
              </a:r>
            </a:p>
            <a:p>
              <a:pPr fontAlgn="auto"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it-IT" sz="1200" b="1" kern="0" dirty="0" smtClean="0">
                  <a:solidFill>
                    <a:srgbClr val="D6AD00"/>
                  </a:solidFill>
                  <a:latin typeface="Trebuchet MS"/>
                </a:rPr>
                <a:t>(Arredamento, C2c, Made in Italy, Merchandising, Siti di </a:t>
              </a:r>
              <a:r>
                <a:rPr lang="it-IT" sz="1200" b="1" kern="0" dirty="0" err="1" smtClean="0">
                  <a:solidFill>
                    <a:srgbClr val="D6AD00"/>
                  </a:solidFill>
                  <a:latin typeface="Trebuchet MS"/>
                </a:rPr>
                <a:t>Couponing</a:t>
              </a:r>
              <a:r>
                <a:rPr lang="it-IT" sz="1200" b="1" kern="0" dirty="0" smtClean="0">
                  <a:solidFill>
                    <a:srgbClr val="D6AD00"/>
                  </a:solidFill>
                  <a:latin typeface="Trebuchet MS"/>
                </a:rPr>
                <a:t> e Ricariche)</a:t>
              </a:r>
              <a:endParaRPr lang="it-IT" sz="1200" b="1" kern="0" dirty="0">
                <a:solidFill>
                  <a:srgbClr val="D6AD00"/>
                </a:solidFill>
                <a:latin typeface="Trebuchet MS"/>
              </a:endParaRPr>
            </a:p>
          </p:txBody>
        </p:sp>
        <p:sp>
          <p:nvSpPr>
            <p:cNvPr id="17" name="Rectangle 308"/>
            <p:cNvSpPr>
              <a:spLocks noChangeArrowheads="1"/>
            </p:cNvSpPr>
            <p:nvPr/>
          </p:nvSpPr>
          <p:spPr bwMode="auto">
            <a:xfrm>
              <a:off x="3597827" y="2620670"/>
              <a:ext cx="2880000" cy="830997"/>
            </a:xfrm>
            <a:prstGeom prst="rect">
              <a:avLst/>
            </a:prstGeom>
            <a:solidFill>
              <a:srgbClr val="E9F2F7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lIns="108000" tIns="0" rIns="108000" bIns="0">
              <a:spAutoFit/>
            </a:bodyPr>
            <a:lstStyle/>
            <a:p>
              <a:pPr defTabSz="55562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b="1" kern="0" dirty="0" smtClean="0">
                  <a:solidFill>
                    <a:srgbClr val="329664"/>
                  </a:solidFill>
                  <a:latin typeface="Trebuchet MS"/>
                  <a:cs typeface="Arial"/>
                </a:rPr>
                <a:t>Prodotti</a:t>
              </a:r>
            </a:p>
            <a:p>
              <a:pPr defTabSz="55562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200" b="1" kern="0" dirty="0" smtClean="0">
                  <a:solidFill>
                    <a:srgbClr val="329664"/>
                  </a:solidFill>
                  <a:latin typeface="Trebuchet MS"/>
                  <a:cs typeface="Arial"/>
                </a:rPr>
                <a:t>(Abbigliamento, Editoria, Mus. e </a:t>
              </a:r>
              <a:r>
                <a:rPr lang="it-IT" sz="1200" b="1" kern="0" dirty="0" err="1" smtClean="0">
                  <a:solidFill>
                    <a:srgbClr val="329664"/>
                  </a:solidFill>
                  <a:latin typeface="Trebuchet MS"/>
                  <a:cs typeface="Arial"/>
                </a:rPr>
                <a:t>Aud</a:t>
              </a:r>
              <a:r>
                <a:rPr lang="it-IT" sz="1200" b="1" kern="0" dirty="0" smtClean="0">
                  <a:solidFill>
                    <a:srgbClr val="329664"/>
                  </a:solidFill>
                  <a:latin typeface="Trebuchet MS"/>
                  <a:cs typeface="Arial"/>
                </a:rPr>
                <a:t>., </a:t>
              </a:r>
              <a:r>
                <a:rPr lang="it-IT" sz="1200" b="1" kern="0" dirty="0" err="1" smtClean="0">
                  <a:solidFill>
                    <a:srgbClr val="329664"/>
                  </a:solidFill>
                  <a:latin typeface="Trebuchet MS"/>
                  <a:cs typeface="Arial"/>
                </a:rPr>
                <a:t>Grocery</a:t>
              </a:r>
              <a:r>
                <a:rPr lang="it-IT" sz="1200" b="1" kern="0" dirty="0" smtClean="0">
                  <a:solidFill>
                    <a:srgbClr val="329664"/>
                  </a:solidFill>
                  <a:latin typeface="Trebuchet MS"/>
                  <a:cs typeface="Arial"/>
                </a:rPr>
                <a:t> e</a:t>
              </a:r>
            </a:p>
            <a:p>
              <a:pPr defTabSz="55562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200" b="1" kern="0" dirty="0" smtClean="0">
                  <a:solidFill>
                    <a:srgbClr val="329664"/>
                  </a:solidFill>
                  <a:latin typeface="Trebuchet MS"/>
                  <a:cs typeface="Arial"/>
                </a:rPr>
                <a:t>Informatica ed elettronica) </a:t>
              </a:r>
              <a:endParaRPr lang="it-IT" sz="1200" b="1" kern="0" dirty="0">
                <a:solidFill>
                  <a:srgbClr val="329664"/>
                </a:solidFill>
                <a:latin typeface="Trebuchet MS"/>
                <a:cs typeface="Arial"/>
              </a:endParaRPr>
            </a:p>
          </p:txBody>
        </p:sp>
        <p:sp>
          <p:nvSpPr>
            <p:cNvPr id="19" name="Rectangle 306"/>
            <p:cNvSpPr>
              <a:spLocks noChangeArrowheads="1"/>
            </p:cNvSpPr>
            <p:nvPr/>
          </p:nvSpPr>
          <p:spPr bwMode="auto">
            <a:xfrm>
              <a:off x="3597827" y="4594291"/>
              <a:ext cx="2880000" cy="738664"/>
            </a:xfrm>
            <a:prstGeom prst="rect">
              <a:avLst/>
            </a:prstGeom>
            <a:solidFill>
              <a:srgbClr val="E9F2F7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108000" tIns="0" rIns="10800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b="1" kern="0" dirty="0" smtClean="0">
                  <a:solidFill>
                    <a:srgbClr val="CC0000"/>
                  </a:solidFill>
                  <a:latin typeface="Trebuchet MS"/>
                  <a:cs typeface="Arial"/>
                </a:rPr>
                <a:t>Servizi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200" b="1" kern="0" dirty="0" smtClean="0">
                  <a:solidFill>
                    <a:srgbClr val="CC0000"/>
                  </a:solidFill>
                  <a:latin typeface="Trebuchet MS"/>
                  <a:cs typeface="Arial"/>
                </a:rPr>
                <a:t>(Assicurazioni e Turismo)</a:t>
              </a:r>
            </a:p>
            <a:p>
              <a:pPr fontAlgn="auto">
                <a:spcBef>
                  <a:spcPts val="0"/>
                </a:spcBef>
                <a:spcAft>
                  <a:spcPct val="35000"/>
                </a:spcAft>
                <a:defRPr/>
              </a:pPr>
              <a:endParaRPr lang="it-IT" b="1" kern="0" dirty="0">
                <a:solidFill>
                  <a:srgbClr val="CC0000"/>
                </a:solidFill>
                <a:latin typeface="Trebuchet MS"/>
                <a:cs typeface="Arial"/>
              </a:endParaRPr>
            </a:p>
          </p:txBody>
        </p:sp>
      </p:grpSp>
      <p:sp>
        <p:nvSpPr>
          <p:cNvPr id="21" name="AutoShape 17"/>
          <p:cNvSpPr>
            <a:spLocks noChangeArrowheads="1"/>
          </p:cNvSpPr>
          <p:nvPr/>
        </p:nvSpPr>
        <p:spPr bwMode="auto">
          <a:xfrm>
            <a:off x="2173172" y="6333264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kern="0" dirty="0" smtClean="0">
                <a:solidFill>
                  <a:srgbClr val="003366"/>
                </a:solidFill>
                <a:latin typeface="Trebuchet MS"/>
              </a:rPr>
              <a:t>* Previsione ad Aprile 2013</a:t>
            </a:r>
            <a:endParaRPr lang="it-IT" sz="1000" kern="0" dirty="0">
              <a:solidFill>
                <a:srgbClr val="003366"/>
              </a:solidFill>
              <a:latin typeface="Trebuchet MS"/>
            </a:endParaRPr>
          </a:p>
        </p:txBody>
      </p:sp>
      <p:sp>
        <p:nvSpPr>
          <p:cNvPr id="23" name="AutoShape 586"/>
          <p:cNvSpPr>
            <a:spLocks noChangeArrowheads="1"/>
          </p:cNvSpPr>
          <p:nvPr/>
        </p:nvSpPr>
        <p:spPr bwMode="auto">
          <a:xfrm>
            <a:off x="1913297" y="4492748"/>
            <a:ext cx="648000" cy="396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600" b="1" dirty="0">
                <a:solidFill>
                  <a:srgbClr val="C00000"/>
                </a:solidFill>
                <a:latin typeface="Trebuchet MS"/>
              </a:rPr>
              <a:t>+13%</a:t>
            </a:r>
          </a:p>
        </p:txBody>
      </p:sp>
      <p:sp>
        <p:nvSpPr>
          <p:cNvPr id="24" name="AutoShape 586"/>
          <p:cNvSpPr>
            <a:spLocks noChangeArrowheads="1"/>
          </p:cNvSpPr>
          <p:nvPr/>
        </p:nvSpPr>
        <p:spPr bwMode="auto">
          <a:xfrm>
            <a:off x="1914433" y="3072577"/>
            <a:ext cx="648000" cy="396000"/>
          </a:xfrm>
          <a:prstGeom prst="star32">
            <a:avLst>
              <a:gd name="adj" fmla="val 46255"/>
            </a:avLst>
          </a:prstGeom>
          <a:solidFill>
            <a:srgbClr val="DCF0C6"/>
          </a:solidFill>
          <a:ln w="28575">
            <a:solidFill>
              <a:srgbClr val="329664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600" b="1" dirty="0">
                <a:solidFill>
                  <a:srgbClr val="329664"/>
                </a:solidFill>
                <a:latin typeface="Trebuchet MS"/>
              </a:rPr>
              <a:t>+22%</a:t>
            </a:r>
          </a:p>
        </p:txBody>
      </p:sp>
      <p:sp>
        <p:nvSpPr>
          <p:cNvPr id="25" name="AutoShape 586"/>
          <p:cNvSpPr>
            <a:spLocks noChangeArrowheads="1"/>
          </p:cNvSpPr>
          <p:nvPr/>
        </p:nvSpPr>
        <p:spPr bwMode="auto">
          <a:xfrm>
            <a:off x="1914433" y="2105841"/>
            <a:ext cx="648000" cy="396000"/>
          </a:xfrm>
          <a:prstGeom prst="star32">
            <a:avLst>
              <a:gd name="adj" fmla="val 46255"/>
            </a:avLst>
          </a:prstGeom>
          <a:solidFill>
            <a:srgbClr val="FFF0AF"/>
          </a:solidFill>
          <a:ln w="28575">
            <a:solidFill>
              <a:srgbClr val="D6AD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/>
            <a:r>
              <a:rPr lang="it-IT" sz="1600" b="1" dirty="0">
                <a:solidFill>
                  <a:srgbClr val="D6AD00"/>
                </a:solidFill>
                <a:latin typeface="Trebuchet MS"/>
              </a:rPr>
              <a:t>+22%</a:t>
            </a:r>
          </a:p>
        </p:txBody>
      </p:sp>
    </p:spTree>
    <p:extLst>
      <p:ext uri="{BB962C8B-B14F-4D97-AF65-F5344CB8AC3E}">
        <p14:creationId xmlns:p14="http://schemas.microsoft.com/office/powerpoint/2010/main" val="33647667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  <p:bldP spid="21" grpId="0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rafico 29"/>
          <p:cNvGraphicFramePr/>
          <p:nvPr>
            <p:extLst>
              <p:ext uri="{D42A27DB-BD31-4B8C-83A1-F6EECF244321}">
                <p14:modId xmlns:p14="http://schemas.microsoft.com/office/powerpoint/2010/main" val="2245830003"/>
              </p:ext>
            </p:extLst>
          </p:nvPr>
        </p:nvGraphicFramePr>
        <p:xfrm>
          <a:off x="50770" y="1154318"/>
          <a:ext cx="8928000" cy="539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AutoShape 291"/>
          <p:cNvSpPr>
            <a:spLocks noChangeArrowheads="1"/>
          </p:cNvSpPr>
          <p:nvPr/>
        </p:nvSpPr>
        <p:spPr bwMode="auto">
          <a:xfrm>
            <a:off x="4728042" y="1242100"/>
            <a:ext cx="2160000" cy="5237130"/>
          </a:xfrm>
          <a:prstGeom prst="roundRect">
            <a:avLst>
              <a:gd name="adj" fmla="val 0"/>
            </a:avLst>
          </a:prstGeom>
          <a:solidFill>
            <a:srgbClr val="E1F0FF"/>
          </a:solidFill>
          <a:ln w="12700" algn="ctr">
            <a:solidFill>
              <a:srgbClr val="003366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0" name="Grafico 19"/>
          <p:cNvGraphicFramePr/>
          <p:nvPr>
            <p:extLst>
              <p:ext uri="{D42A27DB-BD31-4B8C-83A1-F6EECF244321}">
                <p14:modId xmlns:p14="http://schemas.microsoft.com/office/powerpoint/2010/main" val="373231496"/>
              </p:ext>
            </p:extLst>
          </p:nvPr>
        </p:nvGraphicFramePr>
        <p:xfrm>
          <a:off x="4755304" y="4031230"/>
          <a:ext cx="2124000" cy="24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Grafico 20"/>
          <p:cNvGraphicFramePr/>
          <p:nvPr>
            <p:extLst>
              <p:ext uri="{D42A27DB-BD31-4B8C-83A1-F6EECF244321}">
                <p14:modId xmlns:p14="http://schemas.microsoft.com/office/powerpoint/2010/main" val="882851065"/>
              </p:ext>
            </p:extLst>
          </p:nvPr>
        </p:nvGraphicFramePr>
        <p:xfrm>
          <a:off x="4755304" y="1323262"/>
          <a:ext cx="2124000" cy="24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Rectangle 287"/>
          <p:cNvSpPr>
            <a:spLocks noChangeArrowheads="1"/>
          </p:cNvSpPr>
          <p:nvPr/>
        </p:nvSpPr>
        <p:spPr bwMode="auto">
          <a:xfrm>
            <a:off x="4728042" y="977527"/>
            <a:ext cx="2160000" cy="252000"/>
          </a:xfrm>
          <a:prstGeom prst="rect">
            <a:avLst/>
          </a:prstGeom>
          <a:solidFill>
            <a:srgbClr val="003366"/>
          </a:solidFill>
          <a:ln w="9525" algn="ctr">
            <a:solidFill>
              <a:srgbClr val="003366"/>
            </a:solidFill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spcAft>
                <a:spcPct val="35000"/>
              </a:spcAft>
            </a:pPr>
            <a:r>
              <a:rPr lang="it-IT" sz="1500" b="1" dirty="0">
                <a:solidFill>
                  <a:srgbClr val="FFFFFF"/>
                </a:solidFill>
                <a:latin typeface="Trebuchet MS"/>
              </a:rPr>
              <a:t>Numero di </a:t>
            </a:r>
            <a:r>
              <a:rPr lang="it-IT" sz="1500" b="1" dirty="0" smtClean="0">
                <a:solidFill>
                  <a:srgbClr val="FFFFFF"/>
                </a:solidFill>
                <a:latin typeface="Trebuchet MS"/>
              </a:rPr>
              <a:t>ordini </a:t>
            </a:r>
            <a:r>
              <a:rPr lang="it-IT" sz="1300" b="1" dirty="0" smtClean="0">
                <a:solidFill>
                  <a:srgbClr val="FFFFFF"/>
                </a:solidFill>
                <a:latin typeface="Trebuchet MS"/>
              </a:rPr>
              <a:t>(mln)</a:t>
            </a:r>
            <a:endParaRPr lang="it-IT" sz="1300" b="1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4" name="AutoShape 586"/>
          <p:cNvSpPr>
            <a:spLocks noChangeArrowheads="1"/>
          </p:cNvSpPr>
          <p:nvPr/>
        </p:nvSpPr>
        <p:spPr bwMode="auto">
          <a:xfrm>
            <a:off x="5324502" y="1326639"/>
            <a:ext cx="625662" cy="374650"/>
          </a:xfrm>
          <a:prstGeom prst="star32">
            <a:avLst>
              <a:gd name="adj" fmla="val 46255"/>
            </a:avLst>
          </a:prstGeom>
          <a:solidFill>
            <a:srgbClr val="DCF0C6"/>
          </a:solidFill>
          <a:ln w="28575">
            <a:solidFill>
              <a:srgbClr val="329664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500" b="1" dirty="0">
                <a:solidFill>
                  <a:srgbClr val="329664"/>
                </a:solidFill>
                <a:latin typeface="Trebuchet MS"/>
              </a:rPr>
              <a:t>+16%</a:t>
            </a:r>
          </a:p>
        </p:txBody>
      </p:sp>
      <p:sp>
        <p:nvSpPr>
          <p:cNvPr id="25" name="AutoShape 586"/>
          <p:cNvSpPr>
            <a:spLocks noChangeArrowheads="1"/>
          </p:cNvSpPr>
          <p:nvPr/>
        </p:nvSpPr>
        <p:spPr bwMode="auto">
          <a:xfrm>
            <a:off x="5351798" y="3984895"/>
            <a:ext cx="625662" cy="37465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500" b="1" dirty="0">
                <a:solidFill>
                  <a:srgbClr val="C00000"/>
                </a:solidFill>
                <a:latin typeface="Trebuchet MS"/>
              </a:rPr>
              <a:t>+8%</a:t>
            </a:r>
          </a:p>
        </p:txBody>
      </p:sp>
      <p:sp>
        <p:nvSpPr>
          <p:cNvPr id="16" name="Rectangle 308"/>
          <p:cNvSpPr>
            <a:spLocks noChangeArrowheads="1"/>
          </p:cNvSpPr>
          <p:nvPr/>
        </p:nvSpPr>
        <p:spPr bwMode="auto">
          <a:xfrm>
            <a:off x="3566459" y="2899270"/>
            <a:ext cx="1099761" cy="276999"/>
          </a:xfrm>
          <a:prstGeom prst="rect">
            <a:avLst/>
          </a:prstGeom>
          <a:solidFill>
            <a:srgbClr val="E9F2F7"/>
          </a:solidFill>
          <a:ln w="9525" algn="ctr">
            <a:noFill/>
            <a:miter lim="800000"/>
            <a:headEnd/>
            <a:tailEnd/>
          </a:ln>
        </p:spPr>
        <p:txBody>
          <a:bodyPr wrap="none" lIns="108000" tIns="0" rIns="108000" bIns="0">
            <a:spAutoFit/>
          </a:bodyPr>
          <a:lstStyle/>
          <a:p>
            <a:pPr defTabSz="5556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kern="0" dirty="0">
                <a:solidFill>
                  <a:srgbClr val="329664"/>
                </a:solidFill>
                <a:latin typeface="Trebuchet MS"/>
                <a:cs typeface="Arial"/>
              </a:rPr>
              <a:t>Prodotti</a:t>
            </a:r>
          </a:p>
        </p:txBody>
      </p:sp>
      <p:sp>
        <p:nvSpPr>
          <p:cNvPr id="18" name="Rectangle 306"/>
          <p:cNvSpPr>
            <a:spLocks noChangeArrowheads="1"/>
          </p:cNvSpPr>
          <p:nvPr/>
        </p:nvSpPr>
        <p:spPr bwMode="auto">
          <a:xfrm>
            <a:off x="3566459" y="4722299"/>
            <a:ext cx="950682" cy="276999"/>
          </a:xfrm>
          <a:prstGeom prst="rect">
            <a:avLst/>
          </a:prstGeom>
          <a:solidFill>
            <a:srgbClr val="E9F2F7"/>
          </a:solidFill>
          <a:ln w="9525" algn="ctr">
            <a:noFill/>
            <a:miter lim="800000"/>
            <a:headEnd/>
            <a:tailEnd/>
          </a:ln>
        </p:spPr>
        <p:txBody>
          <a:bodyPr wrap="none" lIns="108000" tIns="0" rIns="10800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ct val="35000"/>
              </a:spcAft>
              <a:defRPr/>
            </a:pPr>
            <a:r>
              <a:rPr lang="it-IT" b="1" kern="0" dirty="0">
                <a:solidFill>
                  <a:srgbClr val="CC0000"/>
                </a:solidFill>
                <a:latin typeface="Trebuchet MS"/>
                <a:cs typeface="Arial"/>
              </a:rPr>
              <a:t>Servizi</a:t>
            </a:r>
          </a:p>
        </p:txBody>
      </p:sp>
      <p:sp>
        <p:nvSpPr>
          <p:cNvPr id="14" name="AutoShape 291"/>
          <p:cNvSpPr>
            <a:spLocks noChangeArrowheads="1"/>
          </p:cNvSpPr>
          <p:nvPr/>
        </p:nvSpPr>
        <p:spPr bwMode="auto">
          <a:xfrm>
            <a:off x="6947083" y="1236840"/>
            <a:ext cx="2160000" cy="5237130"/>
          </a:xfrm>
          <a:prstGeom prst="roundRect">
            <a:avLst>
              <a:gd name="adj" fmla="val 0"/>
            </a:avLst>
          </a:prstGeom>
          <a:solidFill>
            <a:srgbClr val="E1F0FF"/>
          </a:solidFill>
          <a:ln w="12700" algn="ctr">
            <a:solidFill>
              <a:srgbClr val="003366"/>
            </a:solidFill>
            <a:round/>
            <a:headEnd/>
            <a:tailEnd/>
          </a:ln>
        </p:spPr>
        <p:txBody>
          <a:bodyPr wrap="none" lIns="91435" tIns="45717" rIns="91435" bIns="45717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1" name="Grafico 10"/>
          <p:cNvGraphicFramePr/>
          <p:nvPr>
            <p:extLst>
              <p:ext uri="{D42A27DB-BD31-4B8C-83A1-F6EECF244321}">
                <p14:modId xmlns:p14="http://schemas.microsoft.com/office/powerpoint/2010/main" val="4188541757"/>
              </p:ext>
            </p:extLst>
          </p:nvPr>
        </p:nvGraphicFramePr>
        <p:xfrm>
          <a:off x="6959041" y="4031230"/>
          <a:ext cx="2124000" cy="24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afico 12"/>
          <p:cNvGraphicFramePr/>
          <p:nvPr>
            <p:extLst>
              <p:ext uri="{D42A27DB-BD31-4B8C-83A1-F6EECF244321}">
                <p14:modId xmlns:p14="http://schemas.microsoft.com/office/powerpoint/2010/main" val="3105950192"/>
              </p:ext>
            </p:extLst>
          </p:nvPr>
        </p:nvGraphicFramePr>
        <p:xfrm>
          <a:off x="6959041" y="1323262"/>
          <a:ext cx="2124000" cy="24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Rectangle 287"/>
          <p:cNvSpPr>
            <a:spLocks noChangeArrowheads="1"/>
          </p:cNvSpPr>
          <p:nvPr/>
        </p:nvSpPr>
        <p:spPr bwMode="auto">
          <a:xfrm>
            <a:off x="6947083" y="977527"/>
            <a:ext cx="2160000" cy="252000"/>
          </a:xfrm>
          <a:prstGeom prst="rect">
            <a:avLst/>
          </a:prstGeom>
          <a:solidFill>
            <a:srgbClr val="003366"/>
          </a:solidFill>
          <a:ln w="9525" algn="ctr">
            <a:solidFill>
              <a:srgbClr val="003366"/>
            </a:solidFill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spcAft>
                <a:spcPct val="35000"/>
              </a:spcAft>
            </a:pPr>
            <a:r>
              <a:rPr lang="it-IT" sz="1500" b="1" dirty="0" smtClean="0">
                <a:solidFill>
                  <a:srgbClr val="FFFFFF"/>
                </a:solidFill>
                <a:latin typeface="Trebuchet MS"/>
              </a:rPr>
              <a:t>Scontrino medio</a:t>
            </a:r>
            <a:r>
              <a:rPr lang="it-IT" sz="1350" b="1" dirty="0" smtClean="0">
                <a:solidFill>
                  <a:srgbClr val="FFFFFF"/>
                </a:solidFill>
                <a:latin typeface="Trebuchet MS"/>
              </a:rPr>
              <a:t> </a:t>
            </a:r>
            <a:r>
              <a:rPr lang="it-IT" sz="1300" b="1" dirty="0" smtClean="0">
                <a:solidFill>
                  <a:srgbClr val="FFFFFF"/>
                </a:solidFill>
                <a:latin typeface="Trebuchet MS"/>
              </a:rPr>
              <a:t>(€)</a:t>
            </a:r>
            <a:endParaRPr lang="it-IT" sz="1300" b="1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7" name="AutoShape 586"/>
          <p:cNvSpPr>
            <a:spLocks noChangeArrowheads="1"/>
          </p:cNvSpPr>
          <p:nvPr/>
        </p:nvSpPr>
        <p:spPr bwMode="auto">
          <a:xfrm>
            <a:off x="7533007" y="2150385"/>
            <a:ext cx="623667" cy="374650"/>
          </a:xfrm>
          <a:prstGeom prst="star32">
            <a:avLst>
              <a:gd name="adj" fmla="val 46255"/>
            </a:avLst>
          </a:prstGeom>
          <a:solidFill>
            <a:srgbClr val="DCF0C6"/>
          </a:solidFill>
          <a:ln w="28575">
            <a:solidFill>
              <a:srgbClr val="329664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500" b="1" dirty="0">
                <a:solidFill>
                  <a:srgbClr val="329664"/>
                </a:solidFill>
                <a:latin typeface="Trebuchet MS"/>
              </a:rPr>
              <a:t>+5%</a:t>
            </a:r>
          </a:p>
        </p:txBody>
      </p:sp>
      <p:sp>
        <p:nvSpPr>
          <p:cNvPr id="19" name="AutoShape 586"/>
          <p:cNvSpPr>
            <a:spLocks noChangeArrowheads="1"/>
          </p:cNvSpPr>
          <p:nvPr/>
        </p:nvSpPr>
        <p:spPr bwMode="auto">
          <a:xfrm>
            <a:off x="7560303" y="4017283"/>
            <a:ext cx="623667" cy="37465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500" b="1" dirty="0">
                <a:solidFill>
                  <a:srgbClr val="C00000"/>
                </a:solidFill>
                <a:latin typeface="Trebuchet MS"/>
              </a:rPr>
              <a:t>+5%</a:t>
            </a:r>
          </a:p>
        </p:txBody>
      </p:sp>
      <p:sp>
        <p:nvSpPr>
          <p:cNvPr id="33" name="AutoShape 586"/>
          <p:cNvSpPr>
            <a:spLocks noChangeArrowheads="1"/>
          </p:cNvSpPr>
          <p:nvPr/>
        </p:nvSpPr>
        <p:spPr bwMode="auto">
          <a:xfrm>
            <a:off x="1913297" y="4492748"/>
            <a:ext cx="648000" cy="396000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600" b="1" dirty="0">
                <a:solidFill>
                  <a:srgbClr val="C00000"/>
                </a:solidFill>
                <a:latin typeface="Trebuchet MS"/>
              </a:rPr>
              <a:t>+13%</a:t>
            </a:r>
          </a:p>
        </p:txBody>
      </p:sp>
      <p:sp>
        <p:nvSpPr>
          <p:cNvPr id="34" name="AutoShape 586"/>
          <p:cNvSpPr>
            <a:spLocks noChangeArrowheads="1"/>
          </p:cNvSpPr>
          <p:nvPr/>
        </p:nvSpPr>
        <p:spPr bwMode="auto">
          <a:xfrm>
            <a:off x="1913297" y="3072577"/>
            <a:ext cx="648000" cy="396000"/>
          </a:xfrm>
          <a:prstGeom prst="star32">
            <a:avLst>
              <a:gd name="adj" fmla="val 46255"/>
            </a:avLst>
          </a:prstGeom>
          <a:solidFill>
            <a:srgbClr val="DCF0C6"/>
          </a:solidFill>
          <a:ln w="28575">
            <a:solidFill>
              <a:srgbClr val="329664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600" b="1" dirty="0">
                <a:solidFill>
                  <a:srgbClr val="329664"/>
                </a:solidFill>
                <a:latin typeface="Trebuchet MS"/>
              </a:rPr>
              <a:t>+22%</a:t>
            </a:r>
          </a:p>
        </p:txBody>
      </p:sp>
      <p:sp>
        <p:nvSpPr>
          <p:cNvPr id="29" name="Titolo 5"/>
          <p:cNvSpPr>
            <a:spLocks noGrp="1"/>
          </p:cNvSpPr>
          <p:nvPr>
            <p:ph type="title"/>
          </p:nvPr>
        </p:nvSpPr>
        <p:spPr>
          <a:xfrm>
            <a:off x="2445716" y="154463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L’andamento dell’</a:t>
            </a:r>
            <a:r>
              <a:rPr lang="it-IT" sz="2200" dirty="0" err="1" smtClean="0"/>
              <a:t>eCommerce</a:t>
            </a:r>
            <a:r>
              <a:rPr lang="it-IT" sz="2200" dirty="0" smtClean="0"/>
              <a:t> B2c nelle principali macro aree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28" name="AutoShape 17"/>
          <p:cNvSpPr>
            <a:spLocks noChangeArrowheads="1"/>
          </p:cNvSpPr>
          <p:nvPr/>
        </p:nvSpPr>
        <p:spPr bwMode="auto">
          <a:xfrm>
            <a:off x="2173172" y="6333264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kern="0" dirty="0" smtClean="0">
                <a:solidFill>
                  <a:srgbClr val="003366"/>
                </a:solidFill>
                <a:latin typeface="Trebuchet MS"/>
              </a:rPr>
              <a:t>* Previsione ad Aprile 2013</a:t>
            </a:r>
            <a:endParaRPr lang="it-IT" sz="1000" kern="0" dirty="0">
              <a:solidFill>
                <a:srgbClr val="00336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9053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Graphic spid="20" grpId="0">
        <p:bldAsOne/>
      </p:bldGraphic>
      <p:bldGraphic spid="21" grpId="0">
        <p:bldAsOne/>
      </p:bldGraphic>
      <p:bldP spid="23" grpId="0" animBg="1"/>
      <p:bldP spid="24" grpId="0" animBg="1"/>
      <p:bldP spid="25" grpId="0" animBg="1"/>
      <p:bldP spid="14" grpId="0" animBg="1"/>
      <p:bldGraphic spid="11" grpId="0">
        <p:bldAsOne/>
      </p:bldGraphic>
      <p:bldGraphic spid="13" grpId="0">
        <p:bldAsOne/>
      </p:bldGraphic>
      <p:bldP spid="15" grpId="0" animBg="1"/>
      <p:bldP spid="17" grpId="0" animBg="1"/>
      <p:bldP spid="19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158791347"/>
              </p:ext>
            </p:extLst>
          </p:nvPr>
        </p:nvGraphicFramePr>
        <p:xfrm>
          <a:off x="0" y="1309729"/>
          <a:ext cx="8980226" cy="524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66380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Abbigliamento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30495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Altro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97594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Assicurazioni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7385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Editoria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247563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err="1" smtClean="0">
                <a:solidFill>
                  <a:schemeClr val="accent4"/>
                </a:solidFill>
                <a:latin typeface="+mn-lt"/>
              </a:rPr>
              <a:t>Grocery</a:t>
            </a:r>
            <a:endParaRPr lang="it-IT" sz="1200" b="1" dirty="0" smtClean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41970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Informatica ed elettronica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588152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Turismo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29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089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1691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265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881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441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057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617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233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780015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395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942367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7557922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7722525" y="1026578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13%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+13%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1" name="Fumetto 1 70"/>
          <p:cNvSpPr/>
          <p:nvPr/>
        </p:nvSpPr>
        <p:spPr>
          <a:xfrm>
            <a:off x="1114511" y="1549248"/>
            <a:ext cx="5760000" cy="1617033"/>
          </a:xfrm>
          <a:prstGeom prst="wedgeRectCallout">
            <a:avLst>
              <a:gd name="adj1" fmla="val 70651"/>
              <a:gd name="adj2" fmla="val -11230"/>
            </a:avLst>
          </a:prstGeom>
          <a:solidFill>
            <a:schemeClr val="bg1"/>
          </a:solidFill>
          <a:ln w="381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  <a:cs typeface="+mn-cs"/>
              </a:rPr>
              <a:t>Bene 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  <a:cs typeface="+mn-cs"/>
              </a:rPr>
              <a:t>trasporti tradizionali aerei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  <a:cs typeface="+mn-cs"/>
              </a:rPr>
              <a:t> grazie sia all’aumento degli ordini che dello scontrino medio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  <a:cs typeface="+mn-cs"/>
              </a:rPr>
              <a:t>Ottime le performance delle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  <a:cs typeface="+mn-cs"/>
              </a:rPr>
              <a:t>compagnie ferroviarie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Sopra la media i risultati dei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portali 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per la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prenotazione di hotel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  <a:cs typeface="+mn-cs"/>
              </a:rPr>
              <a:t>Crescita un po’ sotto la media delle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  <a:cs typeface="+mn-cs"/>
              </a:rPr>
              <a:t>online </a:t>
            </a:r>
            <a:r>
              <a:rPr lang="it-IT" sz="1500" b="1" kern="0" dirty="0" err="1" smtClean="0">
                <a:solidFill>
                  <a:srgbClr val="002060"/>
                </a:solidFill>
                <a:latin typeface="+mj-lt"/>
                <a:cs typeface="+mn-cs"/>
              </a:rPr>
              <a:t>travel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  <a:cs typeface="+mn-cs"/>
              </a:rPr>
              <a:t> </a:t>
            </a:r>
            <a:r>
              <a:rPr lang="it-IT" sz="1500" b="1" kern="0" dirty="0" err="1" smtClean="0">
                <a:solidFill>
                  <a:srgbClr val="002060"/>
                </a:solidFill>
                <a:latin typeface="+mj-lt"/>
                <a:cs typeface="+mn-cs"/>
              </a:rPr>
              <a:t>agencies</a:t>
            </a:r>
            <a:endParaRPr lang="it-IT" sz="1500" b="1" kern="0" dirty="0">
              <a:solidFill>
                <a:srgbClr val="002060"/>
              </a:solidFill>
              <a:latin typeface="+mj-lt"/>
              <a:cs typeface="+mn-cs"/>
            </a:endParaRPr>
          </a:p>
        </p:txBody>
      </p:sp>
      <p:grpSp>
        <p:nvGrpSpPr>
          <p:cNvPr id="43" name="Gruppo 42"/>
          <p:cNvGrpSpPr/>
          <p:nvPr/>
        </p:nvGrpSpPr>
        <p:grpSpPr>
          <a:xfrm>
            <a:off x="636670" y="962812"/>
            <a:ext cx="3366388" cy="396000"/>
            <a:chOff x="459246" y="908220"/>
            <a:chExt cx="3366388" cy="499558"/>
          </a:xfrm>
        </p:grpSpPr>
        <p:sp>
          <p:nvSpPr>
            <p:cNvPr id="44" name="AutoShape 17"/>
            <p:cNvSpPr>
              <a:spLocks noChangeArrowheads="1"/>
            </p:cNvSpPr>
            <p:nvPr/>
          </p:nvSpPr>
          <p:spPr bwMode="auto">
            <a:xfrm>
              <a:off x="1442062" y="1009224"/>
              <a:ext cx="2287604" cy="261584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60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2013 su 2012</a:t>
              </a:r>
            </a:p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media annuale (2009-2013)</a:t>
              </a:r>
              <a:endParaRPr lang="it-IT" sz="1000" kern="0" dirty="0">
                <a:solidFill>
                  <a:srgbClr val="003366"/>
                </a:solidFill>
                <a:latin typeface="+mj-lt"/>
              </a:endParaRPr>
            </a:p>
          </p:txBody>
        </p:sp>
        <p:cxnSp>
          <p:nvCxnSpPr>
            <p:cNvPr id="50" name="Connettore 2 49"/>
            <p:cNvCxnSpPr/>
            <p:nvPr/>
          </p:nvCxnSpPr>
          <p:spPr bwMode="auto">
            <a:xfrm>
              <a:off x="937086" y="1063816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nettore 2 50"/>
            <p:cNvCxnSpPr/>
            <p:nvPr/>
          </p:nvCxnSpPr>
          <p:spPr bwMode="auto">
            <a:xfrm>
              <a:off x="939358" y="1270808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AutoShape 17"/>
            <p:cNvSpPr>
              <a:spLocks noChangeArrowheads="1"/>
            </p:cNvSpPr>
            <p:nvPr/>
          </p:nvSpPr>
          <p:spPr bwMode="auto">
            <a:xfrm>
              <a:off x="1385005" y="926150"/>
              <a:ext cx="2440629" cy="4541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3" name="AutoShape 586"/>
            <p:cNvSpPr>
              <a:spLocks noChangeAspect="1" noChangeArrowheads="1"/>
            </p:cNvSpPr>
            <p:nvPr/>
          </p:nvSpPr>
          <p:spPr bwMode="auto">
            <a:xfrm>
              <a:off x="459246" y="908220"/>
              <a:ext cx="641616" cy="499558"/>
            </a:xfrm>
            <a:prstGeom prst="star32">
              <a:avLst>
                <a:gd name="adj" fmla="val 46256"/>
              </a:avLst>
            </a:prstGeom>
            <a:solidFill>
              <a:srgbClr val="DDDDDD"/>
            </a:solidFill>
            <a:ln w="1587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/>
              <a:r>
                <a:rPr lang="it-IT" b="1" dirty="0" smtClean="0">
                  <a:solidFill>
                    <a:srgbClr val="003366"/>
                  </a:solidFill>
                  <a:latin typeface="+mj-lt"/>
                </a:rPr>
                <a:t>Y</a:t>
              </a:r>
              <a:endParaRPr lang="it-IT" b="1" dirty="0" smtClean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  <a:p>
              <a:pPr algn="ctr">
                <a:lnSpc>
                  <a:spcPct val="60000"/>
                </a:lnSpc>
              </a:pPr>
              <a:r>
                <a:rPr lang="it-IT" sz="1200" b="1" dirty="0" smtClean="0">
                  <a:solidFill>
                    <a:srgbClr val="003366"/>
                  </a:solidFill>
                  <a:latin typeface="+mj-lt"/>
                </a:rPr>
                <a:t>x</a:t>
              </a:r>
              <a:endParaRPr lang="it-IT" sz="1200" b="1" dirty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45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e i tassi di crescita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3372058588"/>
              </p:ext>
            </p:extLst>
          </p:nvPr>
        </p:nvGraphicFramePr>
        <p:xfrm>
          <a:off x="0" y="1309729"/>
          <a:ext cx="8980226" cy="524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66380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Abbigliamento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30495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Altro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97594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Assicurazioni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7385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Editoria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247563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err="1" smtClean="0">
                <a:solidFill>
                  <a:schemeClr val="accent4"/>
                </a:solidFill>
                <a:latin typeface="+mn-lt"/>
              </a:rPr>
              <a:t>Grocery</a:t>
            </a:r>
            <a:endParaRPr lang="it-IT" sz="1200" b="1" dirty="0" smtClean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41970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Informatica ed elettronica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588152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Turismo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29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089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1691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265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881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441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057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617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233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780015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395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942367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7557922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7722525" y="1026578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13%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+13%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8" name="AutoShape 586"/>
          <p:cNvSpPr>
            <a:spLocks noChangeArrowheads="1"/>
          </p:cNvSpPr>
          <p:nvPr/>
        </p:nvSpPr>
        <p:spPr bwMode="auto">
          <a:xfrm>
            <a:off x="717960" y="382113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+27%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+39%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43" name="Gruppo 42"/>
          <p:cNvGrpSpPr/>
          <p:nvPr/>
        </p:nvGrpSpPr>
        <p:grpSpPr>
          <a:xfrm>
            <a:off x="636670" y="962812"/>
            <a:ext cx="3366388" cy="396000"/>
            <a:chOff x="459246" y="908220"/>
            <a:chExt cx="3366388" cy="499558"/>
          </a:xfrm>
        </p:grpSpPr>
        <p:sp>
          <p:nvSpPr>
            <p:cNvPr id="44" name="AutoShape 17"/>
            <p:cNvSpPr>
              <a:spLocks noChangeArrowheads="1"/>
            </p:cNvSpPr>
            <p:nvPr/>
          </p:nvSpPr>
          <p:spPr bwMode="auto">
            <a:xfrm>
              <a:off x="1442062" y="1009224"/>
              <a:ext cx="2287604" cy="261584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60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2013 su 2012</a:t>
              </a:r>
            </a:p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media annuale (2009-2013)</a:t>
              </a:r>
              <a:endParaRPr lang="it-IT" sz="1000" kern="0" dirty="0">
                <a:solidFill>
                  <a:srgbClr val="003366"/>
                </a:solidFill>
                <a:latin typeface="+mj-lt"/>
              </a:endParaRPr>
            </a:p>
          </p:txBody>
        </p:sp>
        <p:cxnSp>
          <p:nvCxnSpPr>
            <p:cNvPr id="50" name="Connettore 2 49"/>
            <p:cNvCxnSpPr/>
            <p:nvPr/>
          </p:nvCxnSpPr>
          <p:spPr bwMode="auto">
            <a:xfrm>
              <a:off x="937086" y="1063816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nettore 2 50"/>
            <p:cNvCxnSpPr/>
            <p:nvPr/>
          </p:nvCxnSpPr>
          <p:spPr bwMode="auto">
            <a:xfrm>
              <a:off x="939358" y="1270808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AutoShape 17"/>
            <p:cNvSpPr>
              <a:spLocks noChangeArrowheads="1"/>
            </p:cNvSpPr>
            <p:nvPr/>
          </p:nvSpPr>
          <p:spPr bwMode="auto">
            <a:xfrm>
              <a:off x="1385005" y="926150"/>
              <a:ext cx="2440629" cy="4541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3" name="AutoShape 586"/>
            <p:cNvSpPr>
              <a:spLocks noChangeAspect="1" noChangeArrowheads="1"/>
            </p:cNvSpPr>
            <p:nvPr/>
          </p:nvSpPr>
          <p:spPr bwMode="auto">
            <a:xfrm>
              <a:off x="459246" y="908220"/>
              <a:ext cx="641616" cy="499558"/>
            </a:xfrm>
            <a:prstGeom prst="star32">
              <a:avLst>
                <a:gd name="adj" fmla="val 46256"/>
              </a:avLst>
            </a:prstGeom>
            <a:solidFill>
              <a:srgbClr val="DDDDDD"/>
            </a:solidFill>
            <a:ln w="1587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/>
              <a:r>
                <a:rPr lang="it-IT" b="1" dirty="0" smtClean="0">
                  <a:solidFill>
                    <a:srgbClr val="003366"/>
                  </a:solidFill>
                  <a:latin typeface="+mj-lt"/>
                </a:rPr>
                <a:t>Y</a:t>
              </a:r>
              <a:endParaRPr lang="it-IT" b="1" dirty="0" smtClean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  <a:p>
              <a:pPr algn="ctr">
                <a:lnSpc>
                  <a:spcPct val="60000"/>
                </a:lnSpc>
              </a:pPr>
              <a:r>
                <a:rPr lang="it-IT" sz="1200" b="1" dirty="0" smtClean="0">
                  <a:solidFill>
                    <a:srgbClr val="003366"/>
                  </a:solidFill>
                  <a:latin typeface="+mj-lt"/>
                </a:rPr>
                <a:t>x</a:t>
              </a:r>
              <a:endParaRPr lang="it-IT" sz="1200" b="1" dirty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54" name="Fumetto 1 53"/>
          <p:cNvSpPr/>
          <p:nvPr/>
        </p:nvSpPr>
        <p:spPr>
          <a:xfrm>
            <a:off x="1287864" y="1542196"/>
            <a:ext cx="5760000" cy="2049675"/>
          </a:xfrm>
          <a:prstGeom prst="wedgeRectCallout">
            <a:avLst>
              <a:gd name="adj1" fmla="val -43137"/>
              <a:gd name="adj2" fmla="val 96298"/>
            </a:avLst>
          </a:prstGeom>
          <a:solidFill>
            <a:schemeClr val="bg1"/>
          </a:solidFill>
          <a:ln w="381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77800" indent="-177800">
              <a:buFont typeface="Arial" pitchFamily="34" charset="0"/>
              <a:buChar char="•"/>
            </a:pPr>
            <a:r>
              <a:rPr lang="it-IT" sz="1500" kern="0" dirty="0">
                <a:solidFill>
                  <a:srgbClr val="002060"/>
                </a:solidFill>
                <a:latin typeface="+mj-lt"/>
              </a:rPr>
              <a:t>Il settore è in fermento, sia per i continui </a:t>
            </a:r>
            <a:r>
              <a:rPr lang="it-IT" sz="1500" b="1" kern="0" dirty="0">
                <a:solidFill>
                  <a:srgbClr val="002060"/>
                </a:solidFill>
                <a:latin typeface="+mj-lt"/>
              </a:rPr>
              <a:t>nuovi ingressi </a:t>
            </a:r>
            <a:r>
              <a:rPr lang="it-IT" sz="1500" kern="0" dirty="0">
                <a:solidFill>
                  <a:srgbClr val="002060"/>
                </a:solidFill>
                <a:latin typeface="+mj-lt"/>
              </a:rPr>
              <a:t>sia per i </a:t>
            </a:r>
            <a:r>
              <a:rPr lang="it-IT" sz="1500" b="1" kern="0" dirty="0">
                <a:solidFill>
                  <a:srgbClr val="002060"/>
                </a:solidFill>
                <a:latin typeface="+mj-lt"/>
              </a:rPr>
              <a:t>progetti multicanale </a:t>
            </a:r>
            <a:r>
              <a:rPr lang="it-IT" sz="1500" kern="0" dirty="0">
                <a:solidFill>
                  <a:srgbClr val="002060"/>
                </a:solidFill>
                <a:latin typeface="+mj-lt"/>
              </a:rPr>
              <a:t>implementati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  <a:cs typeface="+mn-cs"/>
              </a:rPr>
              <a:t>Bene 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  <a:cs typeface="+mn-cs"/>
              </a:rPr>
              <a:t>club online 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  <a:cs typeface="+mn-cs"/>
              </a:rPr>
              <a:t>anche grazie alla capacità di innovare e sperimentare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  <a:cs typeface="+mn-cs"/>
              </a:rPr>
              <a:t>La componente fashion resta prevalente, grazie alle ottime performance sia delle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  <a:cs typeface="+mn-cs"/>
              </a:rPr>
              <a:t>boutique </a:t>
            </a:r>
            <a:r>
              <a:rPr lang="it-IT" sz="1500" b="1" kern="0" dirty="0" err="1" smtClean="0">
                <a:solidFill>
                  <a:srgbClr val="002060"/>
                </a:solidFill>
                <a:latin typeface="+mj-lt"/>
                <a:cs typeface="+mn-cs"/>
              </a:rPr>
              <a:t>multibrand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  <a:cs typeface="+mn-cs"/>
              </a:rPr>
              <a:t> 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  <a:cs typeface="+mn-cs"/>
              </a:rPr>
              <a:t>che dei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  <a:cs typeface="+mn-cs"/>
              </a:rPr>
              <a:t>produttori di marca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Crescita un po’ sotto alla media per l’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abbigliamento sportivo</a:t>
            </a:r>
            <a:endParaRPr lang="it-IT" sz="1500" b="1" kern="0" dirty="0" smtClean="0">
              <a:solidFill>
                <a:srgbClr val="002060"/>
              </a:solidFill>
              <a:latin typeface="+mj-lt"/>
              <a:cs typeface="+mn-cs"/>
            </a:endParaRPr>
          </a:p>
        </p:txBody>
      </p:sp>
      <p:sp>
        <p:nvSpPr>
          <p:cNvPr id="45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e i tassi di crescita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18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3148055751"/>
              </p:ext>
            </p:extLst>
          </p:nvPr>
        </p:nvGraphicFramePr>
        <p:xfrm>
          <a:off x="0" y="1309729"/>
          <a:ext cx="8980226" cy="524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66380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Abbigliamento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30495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Altro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97594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Assicurazioni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7385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Editoria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247563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err="1" smtClean="0">
                <a:solidFill>
                  <a:schemeClr val="accent4"/>
                </a:solidFill>
                <a:latin typeface="+mn-lt"/>
              </a:rPr>
              <a:t>Grocery</a:t>
            </a:r>
            <a:endParaRPr lang="it-IT" sz="1200" b="1" dirty="0" smtClean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41970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Informatica ed elettronica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588152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Turismo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29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089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1691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265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881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441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057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617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233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780015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395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942367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7557922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7722525" y="1026578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13%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+13%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6" name="AutoShape 586"/>
          <p:cNvSpPr>
            <a:spLocks noChangeArrowheads="1"/>
          </p:cNvSpPr>
          <p:nvPr/>
        </p:nvSpPr>
        <p:spPr bwMode="auto">
          <a:xfrm>
            <a:off x="6566820" y="3850547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24%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8" name="AutoShape 586"/>
          <p:cNvSpPr>
            <a:spLocks noChangeArrowheads="1"/>
          </p:cNvSpPr>
          <p:nvPr/>
        </p:nvSpPr>
        <p:spPr bwMode="auto">
          <a:xfrm>
            <a:off x="717960" y="382113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+27%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+39%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43" name="Gruppo 42"/>
          <p:cNvGrpSpPr/>
          <p:nvPr/>
        </p:nvGrpSpPr>
        <p:grpSpPr>
          <a:xfrm>
            <a:off x="636670" y="962812"/>
            <a:ext cx="3366388" cy="396000"/>
            <a:chOff x="459246" y="908220"/>
            <a:chExt cx="3366388" cy="499558"/>
          </a:xfrm>
        </p:grpSpPr>
        <p:sp>
          <p:nvSpPr>
            <p:cNvPr id="44" name="AutoShape 17"/>
            <p:cNvSpPr>
              <a:spLocks noChangeArrowheads="1"/>
            </p:cNvSpPr>
            <p:nvPr/>
          </p:nvSpPr>
          <p:spPr bwMode="auto">
            <a:xfrm>
              <a:off x="1442062" y="1009224"/>
              <a:ext cx="2287604" cy="261584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60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2013 su 2012</a:t>
              </a:r>
            </a:p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media annuale (2009-2013)</a:t>
              </a:r>
              <a:endParaRPr lang="it-IT" sz="1000" kern="0" dirty="0">
                <a:solidFill>
                  <a:srgbClr val="003366"/>
                </a:solidFill>
                <a:latin typeface="+mj-lt"/>
              </a:endParaRPr>
            </a:p>
          </p:txBody>
        </p:sp>
        <p:cxnSp>
          <p:nvCxnSpPr>
            <p:cNvPr id="50" name="Connettore 2 49"/>
            <p:cNvCxnSpPr/>
            <p:nvPr/>
          </p:nvCxnSpPr>
          <p:spPr bwMode="auto">
            <a:xfrm>
              <a:off x="937086" y="1063816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nettore 2 50"/>
            <p:cNvCxnSpPr/>
            <p:nvPr/>
          </p:nvCxnSpPr>
          <p:spPr bwMode="auto">
            <a:xfrm>
              <a:off x="939358" y="1270808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AutoShape 17"/>
            <p:cNvSpPr>
              <a:spLocks noChangeArrowheads="1"/>
            </p:cNvSpPr>
            <p:nvPr/>
          </p:nvSpPr>
          <p:spPr bwMode="auto">
            <a:xfrm>
              <a:off x="1385005" y="926150"/>
              <a:ext cx="2440629" cy="4541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3" name="AutoShape 586"/>
            <p:cNvSpPr>
              <a:spLocks noChangeAspect="1" noChangeArrowheads="1"/>
            </p:cNvSpPr>
            <p:nvPr/>
          </p:nvSpPr>
          <p:spPr bwMode="auto">
            <a:xfrm>
              <a:off x="459246" y="908220"/>
              <a:ext cx="641616" cy="499558"/>
            </a:xfrm>
            <a:prstGeom prst="star32">
              <a:avLst>
                <a:gd name="adj" fmla="val 46256"/>
              </a:avLst>
            </a:prstGeom>
            <a:solidFill>
              <a:srgbClr val="DDDDDD"/>
            </a:solidFill>
            <a:ln w="1587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/>
              <a:r>
                <a:rPr lang="it-IT" b="1" dirty="0" smtClean="0">
                  <a:solidFill>
                    <a:srgbClr val="003366"/>
                  </a:solidFill>
                  <a:latin typeface="+mj-lt"/>
                </a:rPr>
                <a:t>Y</a:t>
              </a:r>
              <a:endParaRPr lang="it-IT" b="1" dirty="0" smtClean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  <a:p>
              <a:pPr algn="ctr">
                <a:lnSpc>
                  <a:spcPct val="60000"/>
                </a:lnSpc>
              </a:pPr>
              <a:r>
                <a:rPr lang="it-IT" sz="1200" b="1" dirty="0" smtClean="0">
                  <a:solidFill>
                    <a:srgbClr val="003366"/>
                  </a:solidFill>
                  <a:latin typeface="+mj-lt"/>
                </a:rPr>
                <a:t>x</a:t>
              </a:r>
              <a:endParaRPr lang="it-IT" sz="1200" b="1" dirty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54" name="Fumetto 1 53"/>
          <p:cNvSpPr/>
          <p:nvPr/>
        </p:nvSpPr>
        <p:spPr>
          <a:xfrm>
            <a:off x="1004076" y="1978925"/>
            <a:ext cx="5760000" cy="1723308"/>
          </a:xfrm>
          <a:prstGeom prst="wedgeRectCallout">
            <a:avLst>
              <a:gd name="adj1" fmla="val 49581"/>
              <a:gd name="adj2" fmla="val 112174"/>
            </a:avLst>
          </a:prstGeom>
          <a:solidFill>
            <a:schemeClr val="bg1"/>
          </a:solidFill>
          <a:ln w="381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Il settore è ancora una volta caratterizzato da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un’aggressività commerciale 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molto spinta (margini molto ridotti)</a:t>
            </a:r>
            <a:endParaRPr lang="it-IT" sz="1500" kern="0" dirty="0">
              <a:solidFill>
                <a:srgbClr val="002060"/>
              </a:solidFill>
              <a:latin typeface="+mj-lt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Performance positive per tutti 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principali </a:t>
            </a:r>
            <a:r>
              <a:rPr lang="it-IT" sz="1500" b="1" kern="0" dirty="0" err="1" smtClean="0">
                <a:solidFill>
                  <a:srgbClr val="002060"/>
                </a:solidFill>
                <a:latin typeface="+mj-lt"/>
              </a:rPr>
              <a:t>retailer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, grazie anche al successo delle iniziative multicanale implementate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Tra le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Dot </a:t>
            </a:r>
            <a:r>
              <a:rPr lang="it-IT" sz="1500" b="1" kern="0" dirty="0" err="1" smtClean="0">
                <a:solidFill>
                  <a:srgbClr val="002060"/>
                </a:solidFill>
                <a:latin typeface="+mj-lt"/>
              </a:rPr>
              <a:t>Com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, alcune iniziative crescono molto bene, altre faticano un po’</a:t>
            </a:r>
            <a:endParaRPr lang="it-IT" sz="1500" kern="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5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e i tassi di crescita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19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1331989471"/>
              </p:ext>
            </p:extLst>
          </p:nvPr>
        </p:nvGraphicFramePr>
        <p:xfrm>
          <a:off x="0" y="1309729"/>
          <a:ext cx="8980226" cy="524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66380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Abbigliamento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30495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Altro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97594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Assicurazioni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7385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Editoria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247563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err="1" smtClean="0">
                <a:solidFill>
                  <a:schemeClr val="accent4"/>
                </a:solidFill>
                <a:latin typeface="+mn-lt"/>
              </a:rPr>
              <a:t>Grocery</a:t>
            </a:r>
            <a:endParaRPr lang="it-IT" sz="1200" b="1" dirty="0" smtClean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41970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Informatica ed elettronica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588152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Turismo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29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089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1691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265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881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441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057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617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233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780015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395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942367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7557922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7722525" y="1026578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13%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+13%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6" name="AutoShape 586"/>
          <p:cNvSpPr>
            <a:spLocks noChangeArrowheads="1"/>
          </p:cNvSpPr>
          <p:nvPr/>
        </p:nvSpPr>
        <p:spPr bwMode="auto">
          <a:xfrm>
            <a:off x="6566820" y="3850547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24%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8" name="AutoShape 586"/>
          <p:cNvSpPr>
            <a:spLocks noChangeArrowheads="1"/>
          </p:cNvSpPr>
          <p:nvPr/>
        </p:nvSpPr>
        <p:spPr bwMode="auto">
          <a:xfrm>
            <a:off x="717960" y="382113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+27%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+39%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43" name="Gruppo 42"/>
          <p:cNvGrpSpPr/>
          <p:nvPr/>
        </p:nvGrpSpPr>
        <p:grpSpPr>
          <a:xfrm>
            <a:off x="636670" y="962812"/>
            <a:ext cx="3366388" cy="396000"/>
            <a:chOff x="459246" y="908220"/>
            <a:chExt cx="3366388" cy="499558"/>
          </a:xfrm>
        </p:grpSpPr>
        <p:sp>
          <p:nvSpPr>
            <p:cNvPr id="44" name="AutoShape 17"/>
            <p:cNvSpPr>
              <a:spLocks noChangeArrowheads="1"/>
            </p:cNvSpPr>
            <p:nvPr/>
          </p:nvSpPr>
          <p:spPr bwMode="auto">
            <a:xfrm>
              <a:off x="1442062" y="1009224"/>
              <a:ext cx="2287604" cy="261584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60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2013 su 2012</a:t>
              </a:r>
            </a:p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media annuale (2009-2013)</a:t>
              </a:r>
              <a:endParaRPr lang="it-IT" sz="1000" kern="0" dirty="0">
                <a:solidFill>
                  <a:srgbClr val="003366"/>
                </a:solidFill>
                <a:latin typeface="+mj-lt"/>
              </a:endParaRPr>
            </a:p>
          </p:txBody>
        </p:sp>
        <p:cxnSp>
          <p:nvCxnSpPr>
            <p:cNvPr id="50" name="Connettore 2 49"/>
            <p:cNvCxnSpPr/>
            <p:nvPr/>
          </p:nvCxnSpPr>
          <p:spPr bwMode="auto">
            <a:xfrm>
              <a:off x="937086" y="1063816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nettore 2 50"/>
            <p:cNvCxnSpPr/>
            <p:nvPr/>
          </p:nvCxnSpPr>
          <p:spPr bwMode="auto">
            <a:xfrm>
              <a:off x="939358" y="1270808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AutoShape 17"/>
            <p:cNvSpPr>
              <a:spLocks noChangeArrowheads="1"/>
            </p:cNvSpPr>
            <p:nvPr/>
          </p:nvSpPr>
          <p:spPr bwMode="auto">
            <a:xfrm>
              <a:off x="1385005" y="926150"/>
              <a:ext cx="2440629" cy="4541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3" name="AutoShape 586"/>
            <p:cNvSpPr>
              <a:spLocks noChangeAspect="1" noChangeArrowheads="1"/>
            </p:cNvSpPr>
            <p:nvPr/>
          </p:nvSpPr>
          <p:spPr bwMode="auto">
            <a:xfrm>
              <a:off x="459246" y="908220"/>
              <a:ext cx="641616" cy="499558"/>
            </a:xfrm>
            <a:prstGeom prst="star32">
              <a:avLst>
                <a:gd name="adj" fmla="val 46256"/>
              </a:avLst>
            </a:prstGeom>
            <a:solidFill>
              <a:srgbClr val="DDDDDD"/>
            </a:solidFill>
            <a:ln w="1587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/>
              <a:r>
                <a:rPr lang="it-IT" b="1" dirty="0" smtClean="0">
                  <a:solidFill>
                    <a:srgbClr val="003366"/>
                  </a:solidFill>
                  <a:latin typeface="+mj-lt"/>
                </a:rPr>
                <a:t>Y</a:t>
              </a:r>
              <a:endParaRPr lang="it-IT" b="1" dirty="0" smtClean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  <a:p>
              <a:pPr algn="ctr">
                <a:lnSpc>
                  <a:spcPct val="60000"/>
                </a:lnSpc>
              </a:pPr>
              <a:r>
                <a:rPr lang="it-IT" sz="1200" b="1" dirty="0" smtClean="0">
                  <a:solidFill>
                    <a:srgbClr val="003366"/>
                  </a:solidFill>
                  <a:latin typeface="+mj-lt"/>
                </a:rPr>
                <a:t>x</a:t>
              </a:r>
              <a:endParaRPr lang="it-IT" sz="1200" b="1" dirty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54" name="Fumetto 1 53"/>
          <p:cNvSpPr/>
          <p:nvPr/>
        </p:nvSpPr>
        <p:spPr>
          <a:xfrm>
            <a:off x="1082906" y="2074459"/>
            <a:ext cx="5760000" cy="1533177"/>
          </a:xfrm>
          <a:prstGeom prst="wedgeRectCallout">
            <a:avLst>
              <a:gd name="adj1" fmla="val 2809"/>
              <a:gd name="adj2" fmla="val 110361"/>
            </a:avLst>
          </a:prstGeom>
          <a:solidFill>
            <a:schemeClr val="bg1"/>
          </a:solidFill>
          <a:ln w="381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Buoni risultati per tutti 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principali player del settore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, anche se la crescita è inferiore rispetto a quella media registrata nell’ultimo quinquennio</a:t>
            </a:r>
            <a:endParaRPr lang="it-IT" sz="1500" kern="0" dirty="0">
              <a:solidFill>
                <a:srgbClr val="002060"/>
              </a:solidFill>
              <a:latin typeface="+mj-lt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Il comparto resta focalizzato sulle assicurazioni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RC Auto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Diventa sempre più significativo il ruolo dei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comparatori</a:t>
            </a:r>
            <a:endParaRPr lang="it-IT" sz="1500" kern="0" dirty="0" smtClean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5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e i tassi di crescita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46" name="AutoShape 586"/>
          <p:cNvSpPr>
            <a:spLocks noChangeArrowheads="1"/>
          </p:cNvSpPr>
          <p:nvPr/>
        </p:nvSpPr>
        <p:spPr bwMode="auto">
          <a:xfrm>
            <a:off x="3052468" y="3938789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+12%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+25%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351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1637611951"/>
              </p:ext>
            </p:extLst>
          </p:nvPr>
        </p:nvGraphicFramePr>
        <p:xfrm>
          <a:off x="0" y="1309729"/>
          <a:ext cx="8980226" cy="524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66380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Abbigliamento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30495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Altro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97594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Assicurazioni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7385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Editoria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247563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err="1" smtClean="0">
                <a:solidFill>
                  <a:schemeClr val="accent4"/>
                </a:solidFill>
                <a:latin typeface="+mn-lt"/>
              </a:rPr>
              <a:t>Grocery</a:t>
            </a:r>
            <a:endParaRPr lang="it-IT" sz="1200" b="1" dirty="0" smtClean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41970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Informatica ed elettronica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588152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Turismo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29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089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1691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265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881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441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057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617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233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780015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395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942367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7557922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6" name="AutoShape 586"/>
          <p:cNvSpPr>
            <a:spLocks noChangeArrowheads="1"/>
          </p:cNvSpPr>
          <p:nvPr/>
        </p:nvSpPr>
        <p:spPr bwMode="auto">
          <a:xfrm>
            <a:off x="4260305" y="4563801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+4%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+15%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7722525" y="1026578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13%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+13%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6" name="AutoShape 586"/>
          <p:cNvSpPr>
            <a:spLocks noChangeArrowheads="1"/>
          </p:cNvSpPr>
          <p:nvPr/>
        </p:nvSpPr>
        <p:spPr bwMode="auto">
          <a:xfrm>
            <a:off x="6566820" y="3850547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24%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8" name="AutoShape 586"/>
          <p:cNvSpPr>
            <a:spLocks noChangeArrowheads="1"/>
          </p:cNvSpPr>
          <p:nvPr/>
        </p:nvSpPr>
        <p:spPr bwMode="auto">
          <a:xfrm>
            <a:off x="717960" y="382113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+27%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+39%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43" name="Gruppo 42"/>
          <p:cNvGrpSpPr/>
          <p:nvPr/>
        </p:nvGrpSpPr>
        <p:grpSpPr>
          <a:xfrm>
            <a:off x="636670" y="962812"/>
            <a:ext cx="3366388" cy="396000"/>
            <a:chOff x="459246" y="908220"/>
            <a:chExt cx="3366388" cy="499558"/>
          </a:xfrm>
        </p:grpSpPr>
        <p:sp>
          <p:nvSpPr>
            <p:cNvPr id="44" name="AutoShape 17"/>
            <p:cNvSpPr>
              <a:spLocks noChangeArrowheads="1"/>
            </p:cNvSpPr>
            <p:nvPr/>
          </p:nvSpPr>
          <p:spPr bwMode="auto">
            <a:xfrm>
              <a:off x="1442062" y="1009224"/>
              <a:ext cx="2287604" cy="261584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60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2013 su 2012</a:t>
              </a:r>
            </a:p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media annuale (2009-2013)</a:t>
              </a:r>
              <a:endParaRPr lang="it-IT" sz="1000" kern="0" dirty="0">
                <a:solidFill>
                  <a:srgbClr val="003366"/>
                </a:solidFill>
                <a:latin typeface="+mj-lt"/>
              </a:endParaRPr>
            </a:p>
          </p:txBody>
        </p:sp>
        <p:cxnSp>
          <p:nvCxnSpPr>
            <p:cNvPr id="50" name="Connettore 2 49"/>
            <p:cNvCxnSpPr/>
            <p:nvPr/>
          </p:nvCxnSpPr>
          <p:spPr bwMode="auto">
            <a:xfrm>
              <a:off x="937086" y="1063816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nettore 2 50"/>
            <p:cNvCxnSpPr/>
            <p:nvPr/>
          </p:nvCxnSpPr>
          <p:spPr bwMode="auto">
            <a:xfrm>
              <a:off x="939358" y="1270808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AutoShape 17"/>
            <p:cNvSpPr>
              <a:spLocks noChangeArrowheads="1"/>
            </p:cNvSpPr>
            <p:nvPr/>
          </p:nvSpPr>
          <p:spPr bwMode="auto">
            <a:xfrm>
              <a:off x="1385005" y="926150"/>
              <a:ext cx="2440629" cy="4541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3" name="AutoShape 586"/>
            <p:cNvSpPr>
              <a:spLocks noChangeAspect="1" noChangeArrowheads="1"/>
            </p:cNvSpPr>
            <p:nvPr/>
          </p:nvSpPr>
          <p:spPr bwMode="auto">
            <a:xfrm>
              <a:off x="459246" y="908220"/>
              <a:ext cx="641616" cy="499558"/>
            </a:xfrm>
            <a:prstGeom prst="star32">
              <a:avLst>
                <a:gd name="adj" fmla="val 46256"/>
              </a:avLst>
            </a:prstGeom>
            <a:solidFill>
              <a:srgbClr val="DDDDDD"/>
            </a:solidFill>
            <a:ln w="1587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/>
              <a:r>
                <a:rPr lang="it-IT" b="1" dirty="0" smtClean="0">
                  <a:solidFill>
                    <a:srgbClr val="003366"/>
                  </a:solidFill>
                  <a:latin typeface="+mj-lt"/>
                </a:rPr>
                <a:t>Y</a:t>
              </a:r>
              <a:endParaRPr lang="it-IT" b="1" dirty="0" smtClean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  <a:p>
              <a:pPr algn="ctr">
                <a:lnSpc>
                  <a:spcPct val="60000"/>
                </a:lnSpc>
              </a:pPr>
              <a:r>
                <a:rPr lang="it-IT" sz="1200" b="1" dirty="0" smtClean="0">
                  <a:solidFill>
                    <a:srgbClr val="003366"/>
                  </a:solidFill>
                  <a:latin typeface="+mj-lt"/>
                </a:rPr>
                <a:t>x</a:t>
              </a:r>
              <a:endParaRPr lang="it-IT" sz="1200" b="1" dirty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54" name="Fumetto 1 53"/>
          <p:cNvSpPr/>
          <p:nvPr/>
        </p:nvSpPr>
        <p:spPr>
          <a:xfrm>
            <a:off x="1004076" y="2320118"/>
            <a:ext cx="5760000" cy="1345169"/>
          </a:xfrm>
          <a:prstGeom prst="wedgeRectCallout">
            <a:avLst>
              <a:gd name="adj1" fmla="val 15315"/>
              <a:gd name="adj2" fmla="val 108696"/>
            </a:avLst>
          </a:prstGeom>
          <a:solidFill>
            <a:schemeClr val="bg1"/>
          </a:solidFill>
          <a:ln w="381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Rallenta la crescita rispetto al 2012 per quasi tutti gli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operatori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>
                <a:solidFill>
                  <a:srgbClr val="002060"/>
                </a:solidFill>
                <a:latin typeface="+mj-lt"/>
              </a:rPr>
              <a:t>Concorre, a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i </a:t>
            </a:r>
            <a:r>
              <a:rPr lang="it-IT" sz="1500" kern="0" dirty="0">
                <a:solidFill>
                  <a:srgbClr val="002060"/>
                </a:solidFill>
                <a:latin typeface="+mj-lt"/>
              </a:rPr>
              <a:t>risultati poco 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incoraggianti registrati, il successo avuto dagli </a:t>
            </a:r>
            <a:r>
              <a:rPr lang="it-IT" sz="1500" b="1" kern="0" dirty="0" err="1" smtClean="0">
                <a:solidFill>
                  <a:srgbClr val="002060"/>
                </a:solidFill>
                <a:latin typeface="+mj-lt"/>
              </a:rPr>
              <a:t>ebook</a:t>
            </a:r>
            <a:endParaRPr lang="it-IT" sz="1500" b="1" kern="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5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e i tassi di crescita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49" name="AutoShape 586"/>
          <p:cNvSpPr>
            <a:spLocks noChangeArrowheads="1"/>
          </p:cNvSpPr>
          <p:nvPr/>
        </p:nvSpPr>
        <p:spPr bwMode="auto">
          <a:xfrm>
            <a:off x="3052468" y="3938789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+12%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+25%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547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3296888002"/>
              </p:ext>
            </p:extLst>
          </p:nvPr>
        </p:nvGraphicFramePr>
        <p:xfrm>
          <a:off x="0" y="1309729"/>
          <a:ext cx="8980226" cy="524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66380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Abbigliamento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30495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Altro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97594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Assicurazioni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7385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Editoria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247563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err="1" smtClean="0">
                <a:solidFill>
                  <a:schemeClr val="accent4"/>
                </a:solidFill>
                <a:latin typeface="+mn-lt"/>
              </a:rPr>
              <a:t>Grocery</a:t>
            </a:r>
            <a:endParaRPr lang="it-IT" sz="1200" b="1" dirty="0" smtClean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41970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Informatica ed elettronica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588152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Turismo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29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089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1691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265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881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441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057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617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233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780015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395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942367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7557922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5" name="AutoShape 586"/>
          <p:cNvSpPr>
            <a:spLocks noChangeArrowheads="1"/>
          </p:cNvSpPr>
          <p:nvPr/>
        </p:nvSpPr>
        <p:spPr bwMode="auto">
          <a:xfrm>
            <a:off x="5422747" y="461219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18%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6" name="AutoShape 586"/>
          <p:cNvSpPr>
            <a:spLocks noChangeArrowheads="1"/>
          </p:cNvSpPr>
          <p:nvPr/>
        </p:nvSpPr>
        <p:spPr bwMode="auto">
          <a:xfrm>
            <a:off x="4260305" y="4563801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+4%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+15%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7722525" y="1026578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13%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+13%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6" name="AutoShape 586"/>
          <p:cNvSpPr>
            <a:spLocks noChangeArrowheads="1"/>
          </p:cNvSpPr>
          <p:nvPr/>
        </p:nvSpPr>
        <p:spPr bwMode="auto">
          <a:xfrm>
            <a:off x="6566820" y="3850547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24%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8" name="AutoShape 586"/>
          <p:cNvSpPr>
            <a:spLocks noChangeArrowheads="1"/>
          </p:cNvSpPr>
          <p:nvPr/>
        </p:nvSpPr>
        <p:spPr bwMode="auto">
          <a:xfrm>
            <a:off x="717960" y="382113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+27%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+39%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43" name="Gruppo 42"/>
          <p:cNvGrpSpPr/>
          <p:nvPr/>
        </p:nvGrpSpPr>
        <p:grpSpPr>
          <a:xfrm>
            <a:off x="636670" y="962812"/>
            <a:ext cx="3366388" cy="396000"/>
            <a:chOff x="459246" y="908220"/>
            <a:chExt cx="3366388" cy="499558"/>
          </a:xfrm>
        </p:grpSpPr>
        <p:sp>
          <p:nvSpPr>
            <p:cNvPr id="44" name="AutoShape 17"/>
            <p:cNvSpPr>
              <a:spLocks noChangeArrowheads="1"/>
            </p:cNvSpPr>
            <p:nvPr/>
          </p:nvSpPr>
          <p:spPr bwMode="auto">
            <a:xfrm>
              <a:off x="1442062" y="1009224"/>
              <a:ext cx="2287604" cy="261584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60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2013 su 2012</a:t>
              </a:r>
            </a:p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media annuale (2009-2013)</a:t>
              </a:r>
              <a:endParaRPr lang="it-IT" sz="1000" kern="0" dirty="0">
                <a:solidFill>
                  <a:srgbClr val="003366"/>
                </a:solidFill>
                <a:latin typeface="+mj-lt"/>
              </a:endParaRPr>
            </a:p>
          </p:txBody>
        </p:sp>
        <p:cxnSp>
          <p:nvCxnSpPr>
            <p:cNvPr id="50" name="Connettore 2 49"/>
            <p:cNvCxnSpPr/>
            <p:nvPr/>
          </p:nvCxnSpPr>
          <p:spPr bwMode="auto">
            <a:xfrm>
              <a:off x="937086" y="1063816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nettore 2 50"/>
            <p:cNvCxnSpPr/>
            <p:nvPr/>
          </p:nvCxnSpPr>
          <p:spPr bwMode="auto">
            <a:xfrm>
              <a:off x="939358" y="1270808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AutoShape 17"/>
            <p:cNvSpPr>
              <a:spLocks noChangeArrowheads="1"/>
            </p:cNvSpPr>
            <p:nvPr/>
          </p:nvSpPr>
          <p:spPr bwMode="auto">
            <a:xfrm>
              <a:off x="1385005" y="926150"/>
              <a:ext cx="2440629" cy="4541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3" name="AutoShape 586"/>
            <p:cNvSpPr>
              <a:spLocks noChangeAspect="1" noChangeArrowheads="1"/>
            </p:cNvSpPr>
            <p:nvPr/>
          </p:nvSpPr>
          <p:spPr bwMode="auto">
            <a:xfrm>
              <a:off x="459246" y="908220"/>
              <a:ext cx="641616" cy="499558"/>
            </a:xfrm>
            <a:prstGeom prst="star32">
              <a:avLst>
                <a:gd name="adj" fmla="val 46256"/>
              </a:avLst>
            </a:prstGeom>
            <a:solidFill>
              <a:srgbClr val="DDDDDD"/>
            </a:solidFill>
            <a:ln w="1587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/>
              <a:r>
                <a:rPr lang="it-IT" b="1" dirty="0" smtClean="0">
                  <a:solidFill>
                    <a:srgbClr val="003366"/>
                  </a:solidFill>
                  <a:latin typeface="+mj-lt"/>
                </a:rPr>
                <a:t>Y</a:t>
              </a:r>
              <a:endParaRPr lang="it-IT" b="1" dirty="0" smtClean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  <a:p>
              <a:pPr algn="ctr">
                <a:lnSpc>
                  <a:spcPct val="60000"/>
                </a:lnSpc>
              </a:pPr>
              <a:r>
                <a:rPr lang="it-IT" sz="1200" b="1" dirty="0" smtClean="0">
                  <a:solidFill>
                    <a:srgbClr val="003366"/>
                  </a:solidFill>
                  <a:latin typeface="+mj-lt"/>
                </a:rPr>
                <a:t>x</a:t>
              </a:r>
              <a:endParaRPr lang="it-IT" sz="1200" b="1" dirty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54" name="Fumetto 1 53"/>
          <p:cNvSpPr/>
          <p:nvPr/>
        </p:nvSpPr>
        <p:spPr>
          <a:xfrm>
            <a:off x="1004076" y="2579427"/>
            <a:ext cx="5760000" cy="807240"/>
          </a:xfrm>
          <a:prstGeom prst="wedgeRectCallout">
            <a:avLst>
              <a:gd name="adj1" fmla="val 33164"/>
              <a:gd name="adj2" fmla="val 178071"/>
            </a:avLst>
          </a:prstGeom>
          <a:solidFill>
            <a:schemeClr val="bg1"/>
          </a:solidFill>
          <a:ln w="381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77800" indent="-177800">
              <a:buFont typeface="Arial" pitchFamily="34" charset="0"/>
              <a:buChar char="•"/>
            </a:pPr>
            <a:r>
              <a:rPr lang="it-IT" sz="1500" kern="0" dirty="0">
                <a:solidFill>
                  <a:srgbClr val="002060"/>
                </a:solidFill>
                <a:latin typeface="+mj-lt"/>
              </a:rPr>
              <a:t>Crescita sempre riconducibile alle </a:t>
            </a:r>
            <a:r>
              <a:rPr lang="it-IT" sz="1500" kern="0" dirty="0" err="1">
                <a:solidFill>
                  <a:srgbClr val="002060"/>
                </a:solidFill>
                <a:latin typeface="+mj-lt"/>
              </a:rPr>
              <a:t>perfomance</a:t>
            </a:r>
            <a:r>
              <a:rPr lang="it-IT" sz="1500" kern="0" dirty="0">
                <a:solidFill>
                  <a:srgbClr val="002060"/>
                </a:solidFill>
                <a:latin typeface="+mj-lt"/>
              </a:rPr>
              <a:t> del </a:t>
            </a:r>
            <a:r>
              <a:rPr lang="it-IT" sz="1500" b="1" kern="0" dirty="0">
                <a:solidFill>
                  <a:srgbClr val="002060"/>
                </a:solidFill>
                <a:latin typeface="+mj-lt"/>
              </a:rPr>
              <a:t>leader di mercato</a:t>
            </a:r>
          </a:p>
        </p:txBody>
      </p:sp>
      <p:sp>
        <p:nvSpPr>
          <p:cNvPr id="49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e i tassi di crescita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55" name="AutoShape 586"/>
          <p:cNvSpPr>
            <a:spLocks noChangeArrowheads="1"/>
          </p:cNvSpPr>
          <p:nvPr/>
        </p:nvSpPr>
        <p:spPr bwMode="auto">
          <a:xfrm>
            <a:off x="3052468" y="3938789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+12%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+25%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90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177837083"/>
              </p:ext>
            </p:extLst>
          </p:nvPr>
        </p:nvGraphicFramePr>
        <p:xfrm>
          <a:off x="0" y="1309729"/>
          <a:ext cx="8980226" cy="524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566380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Abbigliamento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30495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Altro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97594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Assicurazioni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7385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Editoria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247563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it-IT" sz="1200" b="1" dirty="0" err="1" smtClean="0">
                <a:solidFill>
                  <a:schemeClr val="accent4"/>
                </a:solidFill>
                <a:latin typeface="+mn-lt"/>
              </a:rPr>
              <a:t>Grocery</a:t>
            </a:r>
            <a:endParaRPr lang="it-IT" sz="1200" b="1" dirty="0" smtClean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419708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Informatica ed elettronica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588152" y="6146850"/>
            <a:ext cx="1337481" cy="389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200" b="1" dirty="0" smtClean="0">
                <a:solidFill>
                  <a:schemeClr val="accent4"/>
                </a:solidFill>
                <a:latin typeface="+mn-lt"/>
              </a:rPr>
              <a:t>Turismo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913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29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089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1691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265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881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441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057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617663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233218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780015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395570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942367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FF9900"/>
                </a:solidFill>
                <a:latin typeface="+mj-lt"/>
              </a:rPr>
              <a:t>2013</a:t>
            </a:r>
            <a:endParaRPr lang="it-IT" sz="12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7557922" y="5939832"/>
            <a:ext cx="1008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2012</a:t>
            </a:r>
            <a:endParaRPr lang="it-IT" sz="12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9" name="AutoShape 586"/>
          <p:cNvSpPr>
            <a:spLocks noChangeArrowheads="1"/>
          </p:cNvSpPr>
          <p:nvPr/>
        </p:nvSpPr>
        <p:spPr bwMode="auto">
          <a:xfrm>
            <a:off x="1893960" y="3117900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+22%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+18%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7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e i tassi di crescita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45" name="AutoShape 586"/>
          <p:cNvSpPr>
            <a:spLocks noChangeArrowheads="1"/>
          </p:cNvSpPr>
          <p:nvPr/>
        </p:nvSpPr>
        <p:spPr bwMode="auto">
          <a:xfrm>
            <a:off x="5422747" y="461219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18%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6" name="AutoShape 586"/>
          <p:cNvSpPr>
            <a:spLocks noChangeArrowheads="1"/>
          </p:cNvSpPr>
          <p:nvPr/>
        </p:nvSpPr>
        <p:spPr bwMode="auto">
          <a:xfrm>
            <a:off x="4260305" y="4563801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+4%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+15%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7" name="AutoShape 586"/>
          <p:cNvSpPr>
            <a:spLocks noChangeArrowheads="1"/>
          </p:cNvSpPr>
          <p:nvPr/>
        </p:nvSpPr>
        <p:spPr bwMode="auto">
          <a:xfrm>
            <a:off x="3052468" y="3938789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+12%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+25%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7722525" y="1026578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13%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+13%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6" name="AutoShape 586"/>
          <p:cNvSpPr>
            <a:spLocks noChangeArrowheads="1"/>
          </p:cNvSpPr>
          <p:nvPr/>
        </p:nvSpPr>
        <p:spPr bwMode="auto">
          <a:xfrm>
            <a:off x="6566820" y="3850547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b="1" dirty="0" smtClean="0">
                <a:solidFill>
                  <a:srgbClr val="C00000"/>
                </a:solidFill>
                <a:latin typeface="+mj-lt"/>
              </a:rPr>
              <a:t>24%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+19%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8" name="AutoShape 586"/>
          <p:cNvSpPr>
            <a:spLocks noChangeArrowheads="1"/>
          </p:cNvSpPr>
          <p:nvPr/>
        </p:nvSpPr>
        <p:spPr bwMode="auto">
          <a:xfrm>
            <a:off x="717960" y="3821133"/>
            <a:ext cx="973610" cy="818219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+27%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pPr algn="ctr">
              <a:tabLst>
                <a:tab pos="180975" algn="l"/>
              </a:tabLst>
            </a:pPr>
            <a:r>
              <a:rPr lang="it-IT" sz="1200" b="1" dirty="0" smtClean="0">
                <a:solidFill>
                  <a:srgbClr val="C00000"/>
                </a:solidFill>
                <a:latin typeface="+mj-lt"/>
              </a:rPr>
              <a:t>+39%</a:t>
            </a:r>
            <a:endParaRPr lang="it-IT" sz="12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43" name="Gruppo 42"/>
          <p:cNvGrpSpPr/>
          <p:nvPr/>
        </p:nvGrpSpPr>
        <p:grpSpPr>
          <a:xfrm>
            <a:off x="636670" y="962812"/>
            <a:ext cx="3366388" cy="396000"/>
            <a:chOff x="459246" y="908220"/>
            <a:chExt cx="3366388" cy="499558"/>
          </a:xfrm>
        </p:grpSpPr>
        <p:sp>
          <p:nvSpPr>
            <p:cNvPr id="44" name="AutoShape 17"/>
            <p:cNvSpPr>
              <a:spLocks noChangeArrowheads="1"/>
            </p:cNvSpPr>
            <p:nvPr/>
          </p:nvSpPr>
          <p:spPr bwMode="auto">
            <a:xfrm>
              <a:off x="1442062" y="1009224"/>
              <a:ext cx="2287604" cy="261584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60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2013 su 2012</a:t>
              </a:r>
            </a:p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Crescita media annuale (2009-2013)</a:t>
              </a:r>
              <a:endParaRPr lang="it-IT" sz="1000" kern="0" dirty="0">
                <a:solidFill>
                  <a:srgbClr val="003366"/>
                </a:solidFill>
                <a:latin typeface="+mj-lt"/>
              </a:endParaRPr>
            </a:p>
          </p:txBody>
        </p:sp>
        <p:cxnSp>
          <p:nvCxnSpPr>
            <p:cNvPr id="50" name="Connettore 2 49"/>
            <p:cNvCxnSpPr/>
            <p:nvPr/>
          </p:nvCxnSpPr>
          <p:spPr bwMode="auto">
            <a:xfrm>
              <a:off x="937086" y="1063816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nettore 2 50"/>
            <p:cNvCxnSpPr/>
            <p:nvPr/>
          </p:nvCxnSpPr>
          <p:spPr bwMode="auto">
            <a:xfrm>
              <a:off x="939358" y="1270808"/>
              <a:ext cx="432000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002E54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AutoShape 17"/>
            <p:cNvSpPr>
              <a:spLocks noChangeArrowheads="1"/>
            </p:cNvSpPr>
            <p:nvPr/>
          </p:nvSpPr>
          <p:spPr bwMode="auto">
            <a:xfrm>
              <a:off x="1385005" y="926150"/>
              <a:ext cx="2440629" cy="4541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3" name="AutoShape 586"/>
            <p:cNvSpPr>
              <a:spLocks noChangeAspect="1" noChangeArrowheads="1"/>
            </p:cNvSpPr>
            <p:nvPr/>
          </p:nvSpPr>
          <p:spPr bwMode="auto">
            <a:xfrm>
              <a:off x="459246" y="908220"/>
              <a:ext cx="641616" cy="499558"/>
            </a:xfrm>
            <a:prstGeom prst="star32">
              <a:avLst>
                <a:gd name="adj" fmla="val 46256"/>
              </a:avLst>
            </a:prstGeom>
            <a:solidFill>
              <a:srgbClr val="DDDDDD"/>
            </a:solidFill>
            <a:ln w="1587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/>
              <a:r>
                <a:rPr lang="it-IT" b="1" dirty="0" smtClean="0">
                  <a:solidFill>
                    <a:srgbClr val="003366"/>
                  </a:solidFill>
                  <a:latin typeface="+mj-lt"/>
                </a:rPr>
                <a:t>Y</a:t>
              </a:r>
              <a:endParaRPr lang="it-IT" b="1" dirty="0" smtClean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  <a:p>
              <a:pPr algn="ctr">
                <a:lnSpc>
                  <a:spcPct val="60000"/>
                </a:lnSpc>
              </a:pPr>
              <a:r>
                <a:rPr lang="it-IT" sz="1200" b="1" dirty="0" smtClean="0">
                  <a:solidFill>
                    <a:srgbClr val="003366"/>
                  </a:solidFill>
                  <a:latin typeface="+mj-lt"/>
                </a:rPr>
                <a:t>x</a:t>
              </a:r>
              <a:endParaRPr lang="it-IT" sz="1200" b="1" dirty="0">
                <a:solidFill>
                  <a:srgbClr val="003366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54" name="Fumetto 1 53"/>
          <p:cNvSpPr/>
          <p:nvPr/>
        </p:nvSpPr>
        <p:spPr>
          <a:xfrm>
            <a:off x="2123462" y="943482"/>
            <a:ext cx="5760000" cy="2169996"/>
          </a:xfrm>
          <a:prstGeom prst="wedgeRectCallout">
            <a:avLst>
              <a:gd name="adj1" fmla="val -36666"/>
              <a:gd name="adj2" fmla="val 60478"/>
            </a:avLst>
          </a:prstGeom>
          <a:solidFill>
            <a:schemeClr val="bg1"/>
          </a:solidFill>
          <a:ln w="381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Molte le nuove iniziative, soprattutto nel settore dell’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Arredamento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Prosegue la crescita dei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siti di </a:t>
            </a:r>
            <a:r>
              <a:rPr lang="it-IT" sz="1500" b="1" kern="0" dirty="0" err="1" smtClean="0">
                <a:solidFill>
                  <a:srgbClr val="002060"/>
                </a:solidFill>
                <a:latin typeface="+mj-lt"/>
              </a:rPr>
              <a:t>Couponing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sia nella vendita di servizi che di prodotti, anche se a velocità ridotte rispetto al passato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In crescita, anche se sotto la media di mercato, 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biglietti per eventi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Molto bene l’eCommerce di </a:t>
            </a:r>
            <a:r>
              <a:rPr lang="it-IT" sz="1500" b="1" kern="0" dirty="0" smtClean="0">
                <a:solidFill>
                  <a:srgbClr val="002060"/>
                </a:solidFill>
                <a:latin typeface="+mj-lt"/>
              </a:rPr>
              <a:t>prodotti per la casa </a:t>
            </a:r>
            <a:r>
              <a:rPr lang="it-IT" sz="1500" kern="0" dirty="0" smtClean="0">
                <a:solidFill>
                  <a:srgbClr val="002060"/>
                </a:solidFill>
                <a:latin typeface="+mj-lt"/>
              </a:rPr>
              <a:t>(anche di design)</a:t>
            </a:r>
          </a:p>
        </p:txBody>
      </p:sp>
    </p:spTree>
    <p:extLst>
      <p:ext uri="{BB962C8B-B14F-4D97-AF65-F5344CB8AC3E}">
        <p14:creationId xmlns:p14="http://schemas.microsoft.com/office/powerpoint/2010/main" val="286802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o 23"/>
          <p:cNvGrpSpPr/>
          <p:nvPr/>
        </p:nvGrpSpPr>
        <p:grpSpPr>
          <a:xfrm>
            <a:off x="47297" y="1021698"/>
            <a:ext cx="9079318" cy="5326627"/>
            <a:chOff x="47297" y="1103586"/>
            <a:chExt cx="9079318" cy="5326627"/>
          </a:xfrm>
        </p:grpSpPr>
        <p:graphicFrame>
          <p:nvGraphicFramePr>
            <p:cNvPr id="13" name="Grafico 12"/>
            <p:cNvGraphicFramePr/>
            <p:nvPr>
              <p:extLst>
                <p:ext uri="{D42A27DB-BD31-4B8C-83A1-F6EECF244321}">
                  <p14:modId xmlns:p14="http://schemas.microsoft.com/office/powerpoint/2010/main" val="494893229"/>
                </p:ext>
              </p:extLst>
            </p:nvPr>
          </p:nvGraphicFramePr>
          <p:xfrm>
            <a:off x="47297" y="1103586"/>
            <a:ext cx="7956000" cy="53266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7" name="Rectangle 474"/>
            <p:cNvSpPr>
              <a:spLocks noChangeArrowheads="1"/>
            </p:cNvSpPr>
            <p:nvPr/>
          </p:nvSpPr>
          <p:spPr bwMode="auto">
            <a:xfrm>
              <a:off x="7905127" y="4980639"/>
              <a:ext cx="67807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defTabSz="555625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>
                  <a:solidFill>
                    <a:srgbClr val="329664"/>
                  </a:solidFill>
                  <a:latin typeface="+mj-lt"/>
                </a:rPr>
                <a:t>Turismo</a:t>
              </a:r>
            </a:p>
          </p:txBody>
        </p:sp>
        <p:sp>
          <p:nvSpPr>
            <p:cNvPr id="18" name="Rectangle 480"/>
            <p:cNvSpPr>
              <a:spLocks noChangeArrowheads="1"/>
            </p:cNvSpPr>
            <p:nvPr/>
          </p:nvSpPr>
          <p:spPr bwMode="auto">
            <a:xfrm>
              <a:off x="7905127" y="2847075"/>
              <a:ext cx="109805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CC0000"/>
                  </a:solidFill>
                  <a:latin typeface="+mj-lt"/>
                  <a:cs typeface="Arial"/>
                </a:rPr>
                <a:t>Assicurazioni</a:t>
              </a:r>
              <a:endParaRPr lang="it-IT" sz="1400" b="1" kern="0" dirty="0">
                <a:solidFill>
                  <a:srgbClr val="FF9900"/>
                </a:solidFill>
                <a:latin typeface="+mj-lt"/>
              </a:endParaRPr>
            </a:p>
          </p:txBody>
        </p:sp>
        <p:sp>
          <p:nvSpPr>
            <p:cNvPr id="19" name="Rectangle 477"/>
            <p:cNvSpPr>
              <a:spLocks noChangeArrowheads="1"/>
            </p:cNvSpPr>
            <p:nvPr/>
          </p:nvSpPr>
          <p:spPr bwMode="auto">
            <a:xfrm>
              <a:off x="7905127" y="3836595"/>
              <a:ext cx="1200650" cy="150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D6AD00"/>
                  </a:solidFill>
                  <a:latin typeface="+mj-lt"/>
                </a:rPr>
                <a:t>Abbigliamento</a:t>
              </a:r>
              <a:endParaRPr lang="it-IT" sz="1400" b="1" kern="0" dirty="0">
                <a:solidFill>
                  <a:srgbClr val="D6AD00"/>
                </a:solidFill>
                <a:latin typeface="+mj-lt"/>
              </a:endParaRPr>
            </a:p>
          </p:txBody>
        </p:sp>
        <p:sp>
          <p:nvSpPr>
            <p:cNvPr id="20" name="Rectangle 483"/>
            <p:cNvSpPr>
              <a:spLocks noChangeArrowheads="1"/>
            </p:cNvSpPr>
            <p:nvPr/>
          </p:nvSpPr>
          <p:spPr bwMode="auto">
            <a:xfrm>
              <a:off x="7905127" y="2653996"/>
              <a:ext cx="1080000" cy="150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2D96FF"/>
                  </a:solidFill>
                  <a:latin typeface="+mj-lt"/>
                </a:rPr>
                <a:t>Editoria</a:t>
              </a:r>
              <a:endParaRPr lang="it-IT" sz="1400" b="1" kern="0" dirty="0">
                <a:solidFill>
                  <a:srgbClr val="2D96FF"/>
                </a:solidFill>
                <a:latin typeface="+mj-lt"/>
              </a:endParaRPr>
            </a:p>
          </p:txBody>
        </p:sp>
        <p:sp>
          <p:nvSpPr>
            <p:cNvPr id="21" name="Rectangle 490"/>
            <p:cNvSpPr>
              <a:spLocks noChangeArrowheads="1"/>
            </p:cNvSpPr>
            <p:nvPr/>
          </p:nvSpPr>
          <p:spPr bwMode="auto">
            <a:xfrm>
              <a:off x="7905127" y="2350161"/>
              <a:ext cx="66524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err="1">
                  <a:solidFill>
                    <a:srgbClr val="0066CC"/>
                  </a:solidFill>
                  <a:latin typeface="+mj-lt"/>
                </a:rPr>
                <a:t>Grocery</a:t>
              </a:r>
              <a:endParaRPr lang="it-IT" sz="1400" b="1" kern="0" dirty="0">
                <a:solidFill>
                  <a:srgbClr val="0066CC"/>
                </a:solidFill>
                <a:latin typeface="+mj-lt"/>
              </a:endParaRPr>
            </a:p>
          </p:txBody>
        </p:sp>
        <p:sp>
          <p:nvSpPr>
            <p:cNvPr id="22" name="Rectangle 587"/>
            <p:cNvSpPr>
              <a:spLocks noChangeArrowheads="1"/>
            </p:cNvSpPr>
            <p:nvPr/>
          </p:nvSpPr>
          <p:spPr bwMode="auto">
            <a:xfrm>
              <a:off x="7905127" y="2045579"/>
              <a:ext cx="108000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9933FF"/>
                  </a:solidFill>
                  <a:latin typeface="+mj-lt"/>
                </a:rPr>
                <a:t>Altro</a:t>
              </a:r>
              <a:endParaRPr lang="it-IT" sz="1400" b="1" kern="0" dirty="0">
                <a:solidFill>
                  <a:srgbClr val="9933FF"/>
                </a:solidFill>
                <a:latin typeface="+mj-lt"/>
              </a:endParaRPr>
            </a:p>
          </p:txBody>
        </p:sp>
        <p:sp>
          <p:nvSpPr>
            <p:cNvPr id="23" name="Rectangle 486"/>
            <p:cNvSpPr>
              <a:spLocks noChangeArrowheads="1"/>
            </p:cNvSpPr>
            <p:nvPr/>
          </p:nvSpPr>
          <p:spPr bwMode="auto">
            <a:xfrm>
              <a:off x="7905127" y="3297463"/>
              <a:ext cx="1221488" cy="305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FF9900"/>
                  </a:solidFill>
                  <a:latin typeface="+mj-lt"/>
                </a:rPr>
                <a:t>Informatica ed</a:t>
              </a:r>
            </a:p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FF9900"/>
                  </a:solidFill>
                  <a:latin typeface="+mj-lt"/>
                </a:rPr>
                <a:t>elettronica</a:t>
              </a:r>
              <a:endParaRPr lang="it-IT" sz="1400" b="1" kern="0" dirty="0">
                <a:solidFill>
                  <a:srgbClr val="FF9900"/>
                </a:solidFill>
                <a:latin typeface="+mj-lt"/>
              </a:endParaRPr>
            </a:p>
          </p:txBody>
        </p:sp>
      </p:grpSp>
      <p:sp>
        <p:nvSpPr>
          <p:cNvPr id="25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698284" cy="631455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ts val="100"/>
              </a:spcAft>
            </a:pPr>
            <a:r>
              <a:rPr lang="it-IT" sz="2200" dirty="0" smtClean="0"/>
              <a:t>La distribuzione delle vendite per comparto merceologico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281097" y="1218906"/>
            <a:ext cx="674839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5.032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2231540" y="1218906"/>
            <a:ext cx="674839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5.754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159044" y="1218906"/>
            <a:ext cx="674839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6.779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5122795" y="1218906"/>
            <a:ext cx="674839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8.081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100513" y="1218906"/>
            <a:ext cx="674839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9.593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3195292" y="1218906"/>
            <a:ext cx="674839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5.772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304039" y="1218906"/>
            <a:ext cx="674839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4.107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7010846" y="1221178"/>
            <a:ext cx="792000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11.242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35" name="AutoShape 17"/>
          <p:cNvSpPr>
            <a:spLocks noChangeArrowheads="1"/>
          </p:cNvSpPr>
          <p:nvPr/>
        </p:nvSpPr>
        <p:spPr bwMode="auto">
          <a:xfrm>
            <a:off x="6554180" y="6292320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* Previsione </a:t>
            </a:r>
            <a:r>
              <a:rPr lang="it-IT" sz="1000" kern="0" dirty="0" smtClean="0">
                <a:solidFill>
                  <a:srgbClr val="003366"/>
                </a:solidFill>
                <a:latin typeface="+mj-lt"/>
              </a:rPr>
              <a:t>ad</a:t>
            </a: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 Aprile 2013</a:t>
            </a:r>
            <a:endParaRPr lang="it-IT" sz="1000" b="0" kern="0" dirty="0">
              <a:solidFill>
                <a:srgbClr val="003366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olo 67"/>
          <p:cNvSpPr>
            <a:spLocks noGrp="1"/>
          </p:cNvSpPr>
          <p:nvPr>
            <p:ph type="title"/>
          </p:nvPr>
        </p:nvSpPr>
        <p:spPr>
          <a:xfrm>
            <a:off x="2445716" y="167639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distribuzione delle vendite tra Prodotti e Servizi</a:t>
            </a:r>
            <a:endParaRPr lang="it-IT" sz="2200" dirty="0"/>
          </a:p>
        </p:txBody>
      </p:sp>
      <p:grpSp>
        <p:nvGrpSpPr>
          <p:cNvPr id="7" name="Gruppo 6"/>
          <p:cNvGrpSpPr/>
          <p:nvPr/>
        </p:nvGrpSpPr>
        <p:grpSpPr>
          <a:xfrm>
            <a:off x="204953" y="1111056"/>
            <a:ext cx="8502571" cy="5220000"/>
            <a:chOff x="204953" y="1152000"/>
            <a:chExt cx="8502571" cy="5220000"/>
          </a:xfrm>
        </p:grpSpPr>
        <p:graphicFrame>
          <p:nvGraphicFramePr>
            <p:cNvPr id="71" name="Grafico 70"/>
            <p:cNvGraphicFramePr/>
            <p:nvPr>
              <p:extLst>
                <p:ext uri="{D42A27DB-BD31-4B8C-83A1-F6EECF244321}">
                  <p14:modId xmlns:p14="http://schemas.microsoft.com/office/powerpoint/2010/main" val="3533903691"/>
                </p:ext>
              </p:extLst>
            </p:nvPr>
          </p:nvGraphicFramePr>
          <p:xfrm>
            <a:off x="204953" y="1152000"/>
            <a:ext cx="7956000" cy="52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6" name="Rectangle 24"/>
            <p:cNvSpPr>
              <a:spLocks noChangeArrowheads="1"/>
            </p:cNvSpPr>
            <p:nvPr/>
          </p:nvSpPr>
          <p:spPr bwMode="auto">
            <a:xfrm>
              <a:off x="7825872" y="2388766"/>
              <a:ext cx="881652" cy="22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defTabSz="55562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b="1" kern="0" dirty="0" smtClean="0">
                  <a:solidFill>
                    <a:srgbClr val="CC0000"/>
                  </a:solidFill>
                  <a:latin typeface="+mj-lt"/>
                </a:rPr>
                <a:t>Prodotti</a:t>
              </a:r>
              <a:endParaRPr lang="it-IT" b="1" kern="0" dirty="0">
                <a:solidFill>
                  <a:srgbClr val="CC0000"/>
                </a:solidFill>
                <a:latin typeface="+mj-lt"/>
              </a:endParaRPr>
            </a:p>
          </p:txBody>
        </p:sp>
        <p:sp>
          <p:nvSpPr>
            <p:cNvPr id="98" name="Rectangle 26"/>
            <p:cNvSpPr>
              <a:spLocks noChangeArrowheads="1"/>
            </p:cNvSpPr>
            <p:nvPr/>
          </p:nvSpPr>
          <p:spPr bwMode="auto">
            <a:xfrm>
              <a:off x="7825872" y="4599769"/>
              <a:ext cx="732573" cy="22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l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b="1" kern="0" dirty="0" smtClean="0">
                  <a:solidFill>
                    <a:srgbClr val="329664"/>
                  </a:solidFill>
                  <a:latin typeface="+mj-lt"/>
                </a:rPr>
                <a:t>Servizi</a:t>
              </a:r>
              <a:endParaRPr lang="it-IT" b="1" kern="0" dirty="0">
                <a:solidFill>
                  <a:srgbClr val="329664"/>
                </a:solidFill>
                <a:latin typeface="+mj-lt"/>
              </a:endParaRPr>
            </a:p>
          </p:txBody>
        </p:sp>
      </p:grpSp>
      <p:sp>
        <p:nvSpPr>
          <p:cNvPr id="8" name="AutoShape 17"/>
          <p:cNvSpPr>
            <a:spLocks noChangeArrowheads="1"/>
          </p:cNvSpPr>
          <p:nvPr/>
        </p:nvSpPr>
        <p:spPr bwMode="auto">
          <a:xfrm>
            <a:off x="6404052" y="6346912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* Previsione </a:t>
            </a:r>
            <a:r>
              <a:rPr lang="it-IT" sz="1000" kern="0" dirty="0" smtClean="0">
                <a:solidFill>
                  <a:srgbClr val="003366"/>
                </a:solidFill>
                <a:latin typeface="+mj-lt"/>
              </a:rPr>
              <a:t>ad</a:t>
            </a: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 Aprile 2013</a:t>
            </a:r>
            <a:endParaRPr lang="it-IT" sz="1000" b="0" kern="0" dirty="0">
              <a:solidFill>
                <a:srgbClr val="00336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793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445716" y="161948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ripartizione delle vendite per tipologia di player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50" name="AutoShape 17"/>
          <p:cNvSpPr>
            <a:spLocks noChangeArrowheads="1"/>
          </p:cNvSpPr>
          <p:nvPr/>
        </p:nvSpPr>
        <p:spPr bwMode="auto">
          <a:xfrm>
            <a:off x="3592564" y="6278672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* Previsione </a:t>
            </a:r>
            <a:r>
              <a:rPr lang="it-IT" sz="1000" kern="0" dirty="0" smtClean="0">
                <a:solidFill>
                  <a:srgbClr val="003366"/>
                </a:solidFill>
                <a:latin typeface="+mj-lt"/>
              </a:rPr>
              <a:t>ad</a:t>
            </a: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 Aprile 2013</a:t>
            </a:r>
            <a:endParaRPr lang="it-IT" sz="1000" b="0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3649" y="1583541"/>
            <a:ext cx="4464113" cy="4435122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2" name="Gruppo 9"/>
          <p:cNvGrpSpPr/>
          <p:nvPr/>
        </p:nvGrpSpPr>
        <p:grpSpPr>
          <a:xfrm>
            <a:off x="13649" y="1864823"/>
            <a:ext cx="2622765" cy="4441145"/>
            <a:chOff x="900979" y="1152000"/>
            <a:chExt cx="5004441" cy="5220000"/>
          </a:xfrm>
        </p:grpSpPr>
        <p:graphicFrame>
          <p:nvGraphicFramePr>
            <p:cNvPr id="17" name="Grafico 16"/>
            <p:cNvGraphicFramePr/>
            <p:nvPr>
              <p:extLst>
                <p:ext uri="{D42A27DB-BD31-4B8C-83A1-F6EECF244321}">
                  <p14:modId xmlns:p14="http://schemas.microsoft.com/office/powerpoint/2010/main" val="2953382817"/>
                </p:ext>
              </p:extLst>
            </p:nvPr>
          </p:nvGraphicFramePr>
          <p:xfrm>
            <a:off x="900979" y="1152000"/>
            <a:ext cx="4327523" cy="52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4398870" y="4409901"/>
              <a:ext cx="1506550" cy="217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defTabSz="55562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500" b="1" kern="0" dirty="0" smtClean="0">
                  <a:solidFill>
                    <a:srgbClr val="CC0000"/>
                  </a:solidFill>
                  <a:latin typeface="+mj-lt"/>
                </a:rPr>
                <a:t>Top 20</a:t>
              </a:r>
              <a:endParaRPr lang="it-IT" sz="1500" b="1" kern="0" dirty="0">
                <a:solidFill>
                  <a:srgbClr val="CC0000"/>
                </a:solidFill>
                <a:latin typeface="+mj-lt"/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4432011" y="2170872"/>
              <a:ext cx="957653" cy="189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500" b="1" kern="0" dirty="0" smtClean="0">
                  <a:solidFill>
                    <a:srgbClr val="D6AD00"/>
                  </a:solidFill>
                  <a:latin typeface="+mj-lt"/>
                  <a:cs typeface="+mn-cs"/>
                </a:rPr>
                <a:t>Altri</a:t>
              </a:r>
              <a:endParaRPr lang="it-IT" sz="1500" b="1" kern="0" dirty="0">
                <a:solidFill>
                  <a:srgbClr val="D6AD00"/>
                </a:solidFill>
                <a:latin typeface="+mj-lt"/>
                <a:cs typeface="+mn-cs"/>
              </a:endParaRPr>
            </a:p>
          </p:txBody>
        </p:sp>
      </p:grpSp>
      <p:sp>
        <p:nvSpPr>
          <p:cNvPr id="71" name="AutoShape 641"/>
          <p:cNvSpPr>
            <a:spLocks/>
          </p:cNvSpPr>
          <p:nvPr/>
        </p:nvSpPr>
        <p:spPr bwMode="auto">
          <a:xfrm>
            <a:off x="3112426" y="1710446"/>
            <a:ext cx="1438769" cy="4640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45720" rIns="45720" anchor="ctr"/>
          <a:lstStyle/>
          <a:p>
            <a:pPr algn="ctr">
              <a:defRPr/>
            </a:pPr>
            <a:r>
              <a:rPr lang="it-IT" sz="1500" b="1" dirty="0" smtClean="0">
                <a:solidFill>
                  <a:srgbClr val="002E54"/>
                </a:solidFill>
                <a:latin typeface="+mj-lt"/>
              </a:rPr>
              <a:t>Crescita </a:t>
            </a:r>
          </a:p>
          <a:p>
            <a:pPr algn="ctr">
              <a:defRPr/>
            </a:pPr>
            <a:r>
              <a:rPr lang="it-IT" sz="1500" b="1" dirty="0" smtClean="0">
                <a:solidFill>
                  <a:srgbClr val="002E54"/>
                </a:solidFill>
                <a:latin typeface="+mj-lt"/>
              </a:rPr>
              <a:t>2012-2013</a:t>
            </a:r>
            <a:endParaRPr lang="it-IT" sz="1500" b="1" dirty="0">
              <a:solidFill>
                <a:srgbClr val="002E54"/>
              </a:solidFill>
              <a:latin typeface="+mj-lt"/>
            </a:endParaRPr>
          </a:p>
        </p:txBody>
      </p:sp>
      <p:sp>
        <p:nvSpPr>
          <p:cNvPr id="74" name="CasellaDiTesto 73"/>
          <p:cNvSpPr txBox="1"/>
          <p:nvPr/>
        </p:nvSpPr>
        <p:spPr>
          <a:xfrm rot="5400000">
            <a:off x="2015669" y="-896551"/>
            <a:ext cx="478068" cy="4482114"/>
          </a:xfrm>
          <a:prstGeom prst="rect">
            <a:avLst/>
          </a:prstGeom>
          <a:solidFill>
            <a:srgbClr val="3399FF"/>
          </a:solidFill>
        </p:spPr>
        <p:txBody>
          <a:bodyPr vert="vert270" wrap="square" rtlCol="0"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FFFF"/>
                </a:solidFill>
                <a:latin typeface="+mn-lt"/>
              </a:rPr>
              <a:t>Concentrazione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1641965" y="2608393"/>
            <a:ext cx="1764000" cy="612000"/>
            <a:chOff x="2103124" y="2608393"/>
            <a:chExt cx="996055" cy="612000"/>
          </a:xfrm>
        </p:grpSpPr>
        <p:sp>
          <p:nvSpPr>
            <p:cNvPr id="13" name="Triangolo isoscele 12"/>
            <p:cNvSpPr/>
            <p:nvPr/>
          </p:nvSpPr>
          <p:spPr>
            <a:xfrm rot="5400000">
              <a:off x="2685179" y="2806393"/>
              <a:ext cx="612000" cy="216000"/>
            </a:xfrm>
            <a:prstGeom prst="triangle">
              <a:avLst/>
            </a:prstGeom>
            <a:solidFill>
              <a:srgbClr val="D6AD00"/>
            </a:solidFill>
            <a:ln w="1270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  <p:sp>
          <p:nvSpPr>
            <p:cNvPr id="41" name="Meno 40"/>
            <p:cNvSpPr/>
            <p:nvPr/>
          </p:nvSpPr>
          <p:spPr>
            <a:xfrm>
              <a:off x="2103124" y="2770660"/>
              <a:ext cx="972000" cy="288000"/>
            </a:xfrm>
            <a:prstGeom prst="mathMinus">
              <a:avLst/>
            </a:prstGeom>
            <a:solidFill>
              <a:srgbClr val="D6AD00"/>
            </a:solidFill>
            <a:ln w="1270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</p:grpSp>
      <p:sp>
        <p:nvSpPr>
          <p:cNvPr id="42" name="AutoShape 586"/>
          <p:cNvSpPr>
            <a:spLocks noChangeArrowheads="1"/>
          </p:cNvSpPr>
          <p:nvPr/>
        </p:nvSpPr>
        <p:spPr bwMode="auto">
          <a:xfrm>
            <a:off x="3448367" y="4534365"/>
            <a:ext cx="846304" cy="576000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+19%</a:t>
            </a:r>
            <a:endParaRPr lang="it-IT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4" name="AutoShape 586"/>
          <p:cNvSpPr>
            <a:spLocks noChangeArrowheads="1"/>
          </p:cNvSpPr>
          <p:nvPr/>
        </p:nvSpPr>
        <p:spPr bwMode="auto">
          <a:xfrm>
            <a:off x="3448367" y="2617097"/>
            <a:ext cx="846304" cy="576000"/>
          </a:xfrm>
          <a:prstGeom prst="star32">
            <a:avLst>
              <a:gd name="adj" fmla="val 46256"/>
            </a:avLst>
          </a:prstGeom>
          <a:solidFill>
            <a:srgbClr val="FFF0AF"/>
          </a:solidFill>
          <a:ln w="38100">
            <a:solidFill>
              <a:srgbClr val="D6AD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/>
            <a:r>
              <a:rPr lang="it-IT" b="1" dirty="0" smtClean="0">
                <a:solidFill>
                  <a:srgbClr val="D6AD00"/>
                </a:solidFill>
                <a:latin typeface="+mj-lt"/>
              </a:rPr>
              <a:t>+13%</a:t>
            </a:r>
            <a:endParaRPr lang="it-IT" b="1" dirty="0">
              <a:solidFill>
                <a:srgbClr val="D6AD00"/>
              </a:solidFill>
              <a:latin typeface="+mj-lt"/>
            </a:endParaRPr>
          </a:p>
        </p:txBody>
      </p:sp>
      <p:grpSp>
        <p:nvGrpSpPr>
          <p:cNvPr id="9" name="Gruppo 8"/>
          <p:cNvGrpSpPr/>
          <p:nvPr/>
        </p:nvGrpSpPr>
        <p:grpSpPr>
          <a:xfrm>
            <a:off x="1641965" y="4545364"/>
            <a:ext cx="1764000" cy="612000"/>
            <a:chOff x="2255524" y="2760793"/>
            <a:chExt cx="996055" cy="612000"/>
          </a:xfrm>
        </p:grpSpPr>
        <p:sp>
          <p:nvSpPr>
            <p:cNvPr id="45" name="Triangolo isoscele 44"/>
            <p:cNvSpPr/>
            <p:nvPr/>
          </p:nvSpPr>
          <p:spPr>
            <a:xfrm rot="5400000">
              <a:off x="2837579" y="2958793"/>
              <a:ext cx="612000" cy="216000"/>
            </a:xfrm>
            <a:prstGeom prst="triangle">
              <a:avLst/>
            </a:prstGeom>
            <a:solidFill>
              <a:srgbClr val="CC0000"/>
            </a:solidFill>
            <a:ln w="1270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>
                <a:latin typeface="+mn-lt"/>
              </a:endParaRPr>
            </a:p>
          </p:txBody>
        </p:sp>
        <p:sp>
          <p:nvSpPr>
            <p:cNvPr id="46" name="Meno 45"/>
            <p:cNvSpPr/>
            <p:nvPr/>
          </p:nvSpPr>
          <p:spPr>
            <a:xfrm>
              <a:off x="2255524" y="2923060"/>
              <a:ext cx="972000" cy="288000"/>
            </a:xfrm>
            <a:prstGeom prst="mathMinus">
              <a:avLst/>
            </a:prstGeom>
            <a:solidFill>
              <a:srgbClr val="CC0000"/>
            </a:solidFill>
            <a:ln w="1270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>
                <a:latin typeface="+mn-lt"/>
              </a:endParaRPr>
            </a:p>
          </p:txBody>
        </p:sp>
      </p:grpSp>
      <p:sp>
        <p:nvSpPr>
          <p:cNvPr id="51" name="Rectangle 5"/>
          <p:cNvSpPr>
            <a:spLocks noChangeArrowheads="1"/>
          </p:cNvSpPr>
          <p:nvPr/>
        </p:nvSpPr>
        <p:spPr bwMode="auto">
          <a:xfrm>
            <a:off x="4620100" y="1583541"/>
            <a:ext cx="4464113" cy="4435122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graphicFrame>
        <p:nvGraphicFramePr>
          <p:cNvPr id="55" name="Grafico 54"/>
          <p:cNvGraphicFramePr/>
          <p:nvPr>
            <p:extLst>
              <p:ext uri="{D42A27DB-BD31-4B8C-83A1-F6EECF244321}">
                <p14:modId xmlns:p14="http://schemas.microsoft.com/office/powerpoint/2010/main" val="1321710737"/>
              </p:ext>
            </p:extLst>
          </p:nvPr>
        </p:nvGraphicFramePr>
        <p:xfrm>
          <a:off x="4620100" y="1864823"/>
          <a:ext cx="2268000" cy="4441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" name="AutoShape 641"/>
          <p:cNvSpPr>
            <a:spLocks/>
          </p:cNvSpPr>
          <p:nvPr/>
        </p:nvSpPr>
        <p:spPr bwMode="auto">
          <a:xfrm>
            <a:off x="7718877" y="1710446"/>
            <a:ext cx="1438769" cy="4640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45720" rIns="45720" anchor="ctr"/>
          <a:lstStyle/>
          <a:p>
            <a:pPr algn="ctr">
              <a:defRPr/>
            </a:pPr>
            <a:r>
              <a:rPr lang="it-IT" sz="1500" b="1" dirty="0" smtClean="0">
                <a:solidFill>
                  <a:srgbClr val="002E54"/>
                </a:solidFill>
                <a:latin typeface="+mj-lt"/>
              </a:rPr>
              <a:t>Crescita </a:t>
            </a:r>
          </a:p>
          <a:p>
            <a:pPr algn="ctr">
              <a:defRPr/>
            </a:pPr>
            <a:r>
              <a:rPr lang="it-IT" sz="1500" b="1" dirty="0" smtClean="0">
                <a:solidFill>
                  <a:srgbClr val="002E54"/>
                </a:solidFill>
                <a:latin typeface="+mj-lt"/>
              </a:rPr>
              <a:t>2012-2013</a:t>
            </a:r>
            <a:endParaRPr lang="it-IT" sz="1500" b="1" dirty="0">
              <a:solidFill>
                <a:srgbClr val="002E54"/>
              </a:solidFill>
              <a:latin typeface="+mj-lt"/>
            </a:endParaRPr>
          </a:p>
        </p:txBody>
      </p:sp>
      <p:sp>
        <p:nvSpPr>
          <p:cNvPr id="59" name="CasellaDiTesto 58"/>
          <p:cNvSpPr txBox="1"/>
          <p:nvPr/>
        </p:nvSpPr>
        <p:spPr>
          <a:xfrm rot="5400000">
            <a:off x="6622119" y="-896551"/>
            <a:ext cx="478068" cy="4482114"/>
          </a:xfrm>
          <a:prstGeom prst="rect">
            <a:avLst/>
          </a:prstGeom>
          <a:solidFill>
            <a:srgbClr val="3399FF"/>
          </a:solidFill>
        </p:spPr>
        <p:txBody>
          <a:bodyPr vert="vert270" wrap="square" rtlCol="0" anchor="ctr">
            <a:normAutofit/>
          </a:bodyPr>
          <a:lstStyle/>
          <a:p>
            <a:pPr algn="ctr"/>
            <a:r>
              <a:rPr lang="it-IT" b="1" dirty="0" smtClean="0">
                <a:solidFill>
                  <a:srgbClr val="FFFFFF"/>
                </a:solidFill>
                <a:latin typeface="+mn-lt"/>
              </a:rPr>
              <a:t>Canale</a:t>
            </a:r>
          </a:p>
        </p:txBody>
      </p:sp>
      <p:grpSp>
        <p:nvGrpSpPr>
          <p:cNvPr id="26" name="Gruppo 25"/>
          <p:cNvGrpSpPr/>
          <p:nvPr/>
        </p:nvGrpSpPr>
        <p:grpSpPr>
          <a:xfrm>
            <a:off x="6248416" y="2608393"/>
            <a:ext cx="1764000" cy="612000"/>
            <a:chOff x="6480432" y="2608393"/>
            <a:chExt cx="1508628" cy="612000"/>
          </a:xfrm>
        </p:grpSpPr>
        <p:sp>
          <p:nvSpPr>
            <p:cNvPr id="57" name="Rectangle 26"/>
            <p:cNvSpPr>
              <a:spLocks noChangeArrowheads="1"/>
            </p:cNvSpPr>
            <p:nvPr/>
          </p:nvSpPr>
          <p:spPr bwMode="auto">
            <a:xfrm>
              <a:off x="6689039" y="2729782"/>
              <a:ext cx="1092838" cy="165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fontAlgn="auto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500" b="1" kern="0" dirty="0" smtClean="0">
                  <a:solidFill>
                    <a:srgbClr val="D6AD00"/>
                  </a:solidFill>
                  <a:latin typeface="+mj-lt"/>
                  <a:cs typeface="+mn-cs"/>
                </a:rPr>
                <a:t>Tradizionali</a:t>
              </a:r>
              <a:endParaRPr lang="it-IT" sz="1500" b="1" kern="0" dirty="0">
                <a:solidFill>
                  <a:srgbClr val="D6AD00"/>
                </a:solidFill>
                <a:latin typeface="+mj-lt"/>
                <a:cs typeface="+mn-cs"/>
              </a:endParaRPr>
            </a:p>
          </p:txBody>
        </p:sp>
        <p:sp>
          <p:nvSpPr>
            <p:cNvPr id="61" name="Triangolo isoscele 60"/>
            <p:cNvSpPr/>
            <p:nvPr/>
          </p:nvSpPr>
          <p:spPr>
            <a:xfrm rot="5400000">
              <a:off x="7519483" y="2750816"/>
              <a:ext cx="612000" cy="327154"/>
            </a:xfrm>
            <a:prstGeom prst="triangle">
              <a:avLst/>
            </a:prstGeom>
            <a:solidFill>
              <a:srgbClr val="D6AD00"/>
            </a:solidFill>
            <a:ln w="1270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  <p:sp>
          <p:nvSpPr>
            <p:cNvPr id="62" name="Meno 61"/>
            <p:cNvSpPr/>
            <p:nvPr/>
          </p:nvSpPr>
          <p:spPr>
            <a:xfrm>
              <a:off x="6480432" y="2770660"/>
              <a:ext cx="1472194" cy="288000"/>
            </a:xfrm>
            <a:prstGeom prst="mathMinus">
              <a:avLst/>
            </a:prstGeom>
            <a:solidFill>
              <a:srgbClr val="D6AD00"/>
            </a:solidFill>
            <a:ln w="1270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</p:grpSp>
      <p:sp>
        <p:nvSpPr>
          <p:cNvPr id="63" name="AutoShape 586"/>
          <p:cNvSpPr>
            <a:spLocks noChangeArrowheads="1"/>
          </p:cNvSpPr>
          <p:nvPr/>
        </p:nvSpPr>
        <p:spPr bwMode="auto">
          <a:xfrm>
            <a:off x="8054818" y="4534365"/>
            <a:ext cx="846304" cy="576000"/>
          </a:xfrm>
          <a:prstGeom prst="star32">
            <a:avLst>
              <a:gd name="adj" fmla="val 46256"/>
            </a:avLst>
          </a:prstGeom>
          <a:solidFill>
            <a:srgbClr val="FFDEBD"/>
          </a:solidFill>
          <a:ln w="38100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b="1" dirty="0" smtClean="0">
                <a:solidFill>
                  <a:srgbClr val="C00000"/>
                </a:solidFill>
                <a:latin typeface="+mj-lt"/>
              </a:rPr>
              <a:t>+22%</a:t>
            </a:r>
            <a:endParaRPr lang="it-IT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4" name="AutoShape 586"/>
          <p:cNvSpPr>
            <a:spLocks noChangeArrowheads="1"/>
          </p:cNvSpPr>
          <p:nvPr/>
        </p:nvSpPr>
        <p:spPr bwMode="auto">
          <a:xfrm>
            <a:off x="8054818" y="2617097"/>
            <a:ext cx="846304" cy="576000"/>
          </a:xfrm>
          <a:prstGeom prst="star32">
            <a:avLst>
              <a:gd name="adj" fmla="val 46256"/>
            </a:avLst>
          </a:prstGeom>
          <a:solidFill>
            <a:srgbClr val="FFF0AF"/>
          </a:solidFill>
          <a:ln w="38100">
            <a:solidFill>
              <a:srgbClr val="D6AD0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/>
            <a:r>
              <a:rPr lang="it-IT" b="1" dirty="0" smtClean="0">
                <a:solidFill>
                  <a:srgbClr val="D6AD00"/>
                </a:solidFill>
                <a:latin typeface="+mj-lt"/>
              </a:rPr>
              <a:t>+14%</a:t>
            </a:r>
            <a:endParaRPr lang="it-IT" b="1" dirty="0">
              <a:solidFill>
                <a:srgbClr val="D6AD00"/>
              </a:solidFill>
              <a:latin typeface="+mj-lt"/>
            </a:endParaRPr>
          </a:p>
        </p:txBody>
      </p:sp>
      <p:grpSp>
        <p:nvGrpSpPr>
          <p:cNvPr id="25" name="Gruppo 24"/>
          <p:cNvGrpSpPr/>
          <p:nvPr/>
        </p:nvGrpSpPr>
        <p:grpSpPr>
          <a:xfrm>
            <a:off x="6248416" y="4545364"/>
            <a:ext cx="1764000" cy="612000"/>
            <a:chOff x="6480432" y="4545364"/>
            <a:chExt cx="1508628" cy="612000"/>
          </a:xfrm>
        </p:grpSpPr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6671669" y="4636626"/>
              <a:ext cx="98164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defTabSz="55562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500" b="1" kern="0" dirty="0" smtClean="0">
                  <a:solidFill>
                    <a:srgbClr val="CC0000"/>
                  </a:solidFill>
                  <a:latin typeface="+mj-lt"/>
                </a:rPr>
                <a:t>Dot </a:t>
              </a:r>
              <a:r>
                <a:rPr lang="it-IT" sz="1500" b="1" kern="0" dirty="0" err="1" smtClean="0">
                  <a:solidFill>
                    <a:srgbClr val="CC0000"/>
                  </a:solidFill>
                  <a:latin typeface="+mj-lt"/>
                </a:rPr>
                <a:t>Com</a:t>
              </a:r>
              <a:endParaRPr lang="it-IT" sz="1500" b="1" kern="0" dirty="0">
                <a:solidFill>
                  <a:srgbClr val="CC0000"/>
                </a:solidFill>
                <a:latin typeface="+mj-lt"/>
              </a:endParaRPr>
            </a:p>
          </p:txBody>
        </p:sp>
        <p:sp>
          <p:nvSpPr>
            <p:cNvPr id="66" name="Triangolo isoscele 65"/>
            <p:cNvSpPr/>
            <p:nvPr/>
          </p:nvSpPr>
          <p:spPr>
            <a:xfrm rot="5400000">
              <a:off x="7519483" y="4687787"/>
              <a:ext cx="612000" cy="327154"/>
            </a:xfrm>
            <a:prstGeom prst="triangle">
              <a:avLst/>
            </a:prstGeom>
            <a:solidFill>
              <a:srgbClr val="CC0000"/>
            </a:solidFill>
            <a:ln w="1270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>
                <a:latin typeface="+mn-lt"/>
              </a:endParaRPr>
            </a:p>
          </p:txBody>
        </p:sp>
        <p:sp>
          <p:nvSpPr>
            <p:cNvPr id="67" name="Meno 66"/>
            <p:cNvSpPr/>
            <p:nvPr/>
          </p:nvSpPr>
          <p:spPr>
            <a:xfrm>
              <a:off x="6480432" y="4707631"/>
              <a:ext cx="1472194" cy="288000"/>
            </a:xfrm>
            <a:prstGeom prst="mathMinus">
              <a:avLst/>
            </a:prstGeom>
            <a:solidFill>
              <a:srgbClr val="CC0000"/>
            </a:solidFill>
            <a:ln w="1270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23576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8" grpId="0" animBg="1"/>
      <p:bldP spid="71" grpId="0"/>
      <p:bldP spid="74" grpId="0" animBg="1"/>
      <p:bldP spid="42" grpId="0" animBg="1"/>
      <p:bldP spid="44" grpId="0" animBg="1"/>
      <p:bldP spid="51" grpId="0" animBg="1"/>
      <p:bldGraphic spid="55" grpId="0">
        <p:bldAsOne/>
      </p:bldGraphic>
      <p:bldP spid="58" grpId="0"/>
      <p:bldP spid="59" grpId="0" animBg="1"/>
      <p:bldP spid="63" grpId="0" animBg="1"/>
      <p:bldP spid="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445716" y="154461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dinamica delle vendite all’estero e il contributo dei diversi comparti</a:t>
            </a:r>
            <a:endParaRPr lang="it-IT" sz="2200" dirty="0">
              <a:solidFill>
                <a:srgbClr val="95B3D7"/>
              </a:solidFill>
            </a:endParaRPr>
          </a:p>
        </p:txBody>
      </p:sp>
      <p:graphicFrame>
        <p:nvGraphicFramePr>
          <p:cNvPr id="16" name="Grafico 15"/>
          <p:cNvGraphicFramePr/>
          <p:nvPr>
            <p:extLst>
              <p:ext uri="{D42A27DB-BD31-4B8C-83A1-F6EECF244321}">
                <p14:modId xmlns:p14="http://schemas.microsoft.com/office/powerpoint/2010/main" val="492402388"/>
              </p:ext>
            </p:extLst>
          </p:nvPr>
        </p:nvGraphicFramePr>
        <p:xfrm>
          <a:off x="136711" y="1009224"/>
          <a:ext cx="7776000" cy="5418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474"/>
          <p:cNvSpPr>
            <a:spLocks noChangeArrowheads="1"/>
          </p:cNvSpPr>
          <p:nvPr/>
        </p:nvSpPr>
        <p:spPr bwMode="auto">
          <a:xfrm>
            <a:off x="7888464" y="4580934"/>
            <a:ext cx="67807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defTabSz="555625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400" b="1" kern="0" dirty="0">
                <a:solidFill>
                  <a:srgbClr val="329664"/>
                </a:solidFill>
                <a:latin typeface="+mj-lt"/>
              </a:rPr>
              <a:t>Turismo</a:t>
            </a:r>
          </a:p>
        </p:txBody>
      </p:sp>
      <p:sp>
        <p:nvSpPr>
          <p:cNvPr id="23" name="Rectangle 486"/>
          <p:cNvSpPr>
            <a:spLocks noChangeArrowheads="1"/>
          </p:cNvSpPr>
          <p:nvPr/>
        </p:nvSpPr>
        <p:spPr bwMode="auto">
          <a:xfrm>
            <a:off x="7859889" y="2873059"/>
            <a:ext cx="1200650" cy="1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400" b="1" kern="0" dirty="0">
                <a:solidFill>
                  <a:srgbClr val="FF9900"/>
                </a:solidFill>
                <a:latin typeface="+mj-lt"/>
              </a:rPr>
              <a:t>Abbigliamento</a:t>
            </a:r>
          </a:p>
        </p:txBody>
      </p:sp>
      <p:sp>
        <p:nvSpPr>
          <p:cNvPr id="24" name="Rectangle 587"/>
          <p:cNvSpPr>
            <a:spLocks noChangeArrowheads="1"/>
          </p:cNvSpPr>
          <p:nvPr/>
        </p:nvSpPr>
        <p:spPr bwMode="auto">
          <a:xfrm>
            <a:off x="7888464" y="1973548"/>
            <a:ext cx="1080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400" b="1" kern="0" dirty="0" smtClean="0">
                <a:solidFill>
                  <a:srgbClr val="9933FF"/>
                </a:solidFill>
                <a:latin typeface="+mj-lt"/>
              </a:rPr>
              <a:t>Altro</a:t>
            </a:r>
            <a:endParaRPr lang="it-IT" sz="1400" b="1" kern="0" dirty="0">
              <a:solidFill>
                <a:srgbClr val="9933FF"/>
              </a:solidFill>
              <a:latin typeface="+mj-lt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5376956" y="5123499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59%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5376956" y="3919707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28%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6281144" y="4830377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58%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6281144" y="3487491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29%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1644983" y="3868338"/>
            <a:ext cx="763277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805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2543115" y="3755697"/>
            <a:ext cx="763277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863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3422532" y="3705968"/>
            <a:ext cx="763277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876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4320210" y="3410952"/>
            <a:ext cx="763277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1.024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5204924" y="2844184"/>
            <a:ext cx="763277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1.305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6083228" y="2095528"/>
            <a:ext cx="763277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1.659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746992" y="4022835"/>
            <a:ext cx="763277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740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7162488" y="4614281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55%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7162488" y="2861955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31%</a:t>
            </a:r>
          </a:p>
        </p:txBody>
      </p:sp>
      <p:sp>
        <p:nvSpPr>
          <p:cNvPr id="27" name="AutoShape 17"/>
          <p:cNvSpPr>
            <a:spLocks noChangeArrowheads="1"/>
          </p:cNvSpPr>
          <p:nvPr/>
        </p:nvSpPr>
        <p:spPr bwMode="auto">
          <a:xfrm>
            <a:off x="6485940" y="6292320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* Previsione </a:t>
            </a:r>
            <a:r>
              <a:rPr lang="it-IT" sz="1000" kern="0" dirty="0" smtClean="0">
                <a:solidFill>
                  <a:srgbClr val="003366"/>
                </a:solidFill>
                <a:latin typeface="+mj-lt"/>
              </a:rPr>
              <a:t>ad</a:t>
            </a: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 Aprile 2013</a:t>
            </a:r>
            <a:endParaRPr lang="it-IT" sz="1000" b="0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5376956" y="3402840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13%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6281144" y="2718776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13%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7162488" y="1985669"/>
            <a:ext cx="432000" cy="180000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000" b="1" dirty="0" smtClean="0">
                <a:solidFill>
                  <a:srgbClr val="003366"/>
                </a:solidFill>
                <a:latin typeface="+mn-lt"/>
              </a:rPr>
              <a:t>14%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985876" y="1325795"/>
            <a:ext cx="763277" cy="308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2.046</a:t>
            </a:r>
          </a:p>
          <a:p>
            <a:pPr algn="ctr"/>
            <a:r>
              <a:rPr lang="it-IT" sz="1200" b="1" dirty="0" err="1" smtClean="0">
                <a:solidFill>
                  <a:srgbClr val="003366"/>
                </a:solidFill>
                <a:latin typeface="+mn-lt"/>
              </a:rPr>
              <a:t>mln</a:t>
            </a:r>
            <a:r>
              <a:rPr lang="it-IT" sz="1200" b="1" dirty="0" smtClean="0">
                <a:solidFill>
                  <a:srgbClr val="003366"/>
                </a:solidFill>
                <a:latin typeface="+mn-lt"/>
              </a:rPr>
              <a:t> €</a:t>
            </a:r>
          </a:p>
        </p:txBody>
      </p:sp>
      <p:sp>
        <p:nvSpPr>
          <p:cNvPr id="32" name="AutoShape 586"/>
          <p:cNvSpPr>
            <a:spLocks noChangeArrowheads="1"/>
          </p:cNvSpPr>
          <p:nvPr/>
        </p:nvSpPr>
        <p:spPr bwMode="auto">
          <a:xfrm>
            <a:off x="6360599" y="1606636"/>
            <a:ext cx="684000" cy="396000"/>
          </a:xfrm>
          <a:prstGeom prst="star32">
            <a:avLst>
              <a:gd name="adj" fmla="val 46255"/>
            </a:avLst>
          </a:prstGeom>
          <a:solidFill>
            <a:schemeClr val="accent3"/>
          </a:solidFill>
          <a:ln w="28575">
            <a:solidFill>
              <a:srgbClr val="3399FF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600" b="1" dirty="0" smtClean="0">
                <a:solidFill>
                  <a:srgbClr val="003366"/>
                </a:solidFill>
                <a:latin typeface="+mj-lt"/>
              </a:rPr>
              <a:t>+23%</a:t>
            </a:r>
            <a:endParaRPr lang="it-IT" sz="16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36" name="AutoShape 586"/>
          <p:cNvSpPr>
            <a:spLocks noChangeArrowheads="1"/>
          </p:cNvSpPr>
          <p:nvPr/>
        </p:nvSpPr>
        <p:spPr bwMode="auto">
          <a:xfrm>
            <a:off x="5466956" y="2399128"/>
            <a:ext cx="684000" cy="396000"/>
          </a:xfrm>
          <a:prstGeom prst="star32">
            <a:avLst>
              <a:gd name="adj" fmla="val 46255"/>
            </a:avLst>
          </a:prstGeom>
          <a:solidFill>
            <a:schemeClr val="accent3"/>
          </a:solidFill>
          <a:ln w="28575">
            <a:solidFill>
              <a:srgbClr val="3399FF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600" b="1" dirty="0" smtClean="0">
                <a:solidFill>
                  <a:srgbClr val="003366"/>
                </a:solidFill>
                <a:latin typeface="+mj-lt"/>
              </a:rPr>
              <a:t>+27%</a:t>
            </a:r>
            <a:endParaRPr lang="it-IT" sz="1600" b="1" dirty="0">
              <a:solidFill>
                <a:srgbClr val="003366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15" grpId="0"/>
      <p:bldP spid="23" grpId="0"/>
      <p:bldP spid="24" grpId="0"/>
      <p:bldP spid="25" grpId="0" animBg="1"/>
      <p:bldP spid="26" grpId="0" animBg="1"/>
      <p:bldP spid="34" grpId="0" animBg="1"/>
      <p:bldP spid="35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7" grpId="0" animBg="1"/>
      <p:bldP spid="48" grpId="0" animBg="1"/>
      <p:bldP spid="27" grpId="0"/>
      <p:bldP spid="28" grpId="0" animBg="1"/>
      <p:bldP spid="29" grpId="0" animBg="1"/>
      <p:bldP spid="30" grpId="0" animBg="1"/>
      <p:bldP spid="31" grpId="0"/>
      <p:bldP spid="32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445716" y="289883"/>
            <a:ext cx="6374510" cy="3606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domanda in Italia</a:t>
            </a:r>
            <a:endParaRPr lang="it-IT" sz="2200" dirty="0"/>
          </a:p>
        </p:txBody>
      </p: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40944" y="1064492"/>
            <a:ext cx="9029812" cy="5262204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5" name="Line 52"/>
          <p:cNvSpPr>
            <a:spLocks noChangeShapeType="1"/>
          </p:cNvSpPr>
          <p:nvPr/>
        </p:nvSpPr>
        <p:spPr bwMode="auto">
          <a:xfrm flipV="1">
            <a:off x="4601455" y="5455567"/>
            <a:ext cx="0" cy="117456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7" name="Rectangle 103"/>
          <p:cNvSpPr>
            <a:spLocks noChangeArrowheads="1"/>
          </p:cNvSpPr>
          <p:nvPr/>
        </p:nvSpPr>
        <p:spPr bwMode="auto">
          <a:xfrm>
            <a:off x="4660963" y="4232287"/>
            <a:ext cx="1316066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Domanda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da clienti italiani</a:t>
            </a:r>
            <a:endParaRPr kumimoji="0" lang="it-IT" sz="13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a </a:t>
            </a:r>
            <a:r>
              <a: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siti italiani</a:t>
            </a:r>
          </a:p>
        </p:txBody>
      </p:sp>
      <p:sp>
        <p:nvSpPr>
          <p:cNvPr id="48" name="Rectangle 69"/>
          <p:cNvSpPr>
            <a:spLocks noChangeArrowheads="1"/>
          </p:cNvSpPr>
          <p:nvPr/>
        </p:nvSpPr>
        <p:spPr bwMode="auto">
          <a:xfrm>
            <a:off x="3740226" y="3135414"/>
            <a:ext cx="900113" cy="2316008"/>
          </a:xfrm>
          <a:prstGeom prst="rect">
            <a:avLst/>
          </a:prstGeom>
          <a:solidFill>
            <a:srgbClr val="FFCA61"/>
          </a:solidFill>
          <a:ln w="25400">
            <a:solidFill>
              <a:srgbClr val="E9F2F7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3" name="Rectangle 68"/>
          <p:cNvSpPr>
            <a:spLocks noChangeArrowheads="1"/>
          </p:cNvSpPr>
          <p:nvPr/>
        </p:nvSpPr>
        <p:spPr bwMode="auto">
          <a:xfrm>
            <a:off x="3740226" y="5462862"/>
            <a:ext cx="900113" cy="483990"/>
          </a:xfrm>
          <a:prstGeom prst="rect">
            <a:avLst/>
          </a:prstGeom>
          <a:solidFill>
            <a:srgbClr val="FF5050"/>
          </a:solidFill>
          <a:ln w="25400">
            <a:solidFill>
              <a:srgbClr val="E9F2F7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3837772" y="4166166"/>
            <a:ext cx="684000" cy="259861"/>
          </a:xfrm>
          <a:prstGeom prst="rect">
            <a:avLst/>
          </a:prstGeom>
          <a:solidFill>
            <a:srgbClr val="FFFFFF"/>
          </a:solidFill>
          <a:ln w="127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7.934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3837772" y="5571897"/>
            <a:ext cx="684000" cy="259861"/>
          </a:xfrm>
          <a:prstGeom prst="rect">
            <a:avLst/>
          </a:prstGeom>
          <a:solidFill>
            <a:srgbClr val="FFFFFF"/>
          </a:solidFill>
          <a:ln w="127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1.659</a:t>
            </a:r>
          </a:p>
        </p:txBody>
      </p:sp>
      <p:sp>
        <p:nvSpPr>
          <p:cNvPr id="68" name="Rectangle 521"/>
          <p:cNvSpPr>
            <a:spLocks noChangeArrowheads="1"/>
          </p:cNvSpPr>
          <p:nvPr/>
        </p:nvSpPr>
        <p:spPr bwMode="auto">
          <a:xfrm>
            <a:off x="4125077" y="1930350"/>
            <a:ext cx="179387" cy="16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kern="0" noProof="0" dirty="0" smtClean="0">
                <a:solidFill>
                  <a:srgbClr val="002E54"/>
                </a:solidFill>
                <a:latin typeface="+mj-lt"/>
              </a:rPr>
              <a:t>10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.984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  <a:cs typeface="Arial" pitchFamily="34" charset="0"/>
            </a:endParaRPr>
          </a:p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mln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 di €</a:t>
            </a:r>
          </a:p>
        </p:txBody>
      </p:sp>
      <p:sp>
        <p:nvSpPr>
          <p:cNvPr id="73" name="Rectangle 103"/>
          <p:cNvSpPr>
            <a:spLocks noChangeArrowheads="1"/>
          </p:cNvSpPr>
          <p:nvPr/>
        </p:nvSpPr>
        <p:spPr bwMode="auto">
          <a:xfrm>
            <a:off x="4671096" y="2661952"/>
            <a:ext cx="1316066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Domanda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da clienti italiani</a:t>
            </a:r>
            <a:endParaRPr kumimoji="0" lang="it-IT" sz="13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a </a:t>
            </a:r>
            <a:r>
              <a: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siti </a:t>
            </a:r>
            <a:r>
              <a:rPr lang="it-IT" sz="1300" b="1" kern="0" dirty="0" smtClean="0">
                <a:solidFill>
                  <a:srgbClr val="002E54"/>
                </a:solidFill>
                <a:latin typeface="+mj-lt"/>
              </a:rPr>
              <a:t>esteri</a:t>
            </a:r>
            <a:endParaRPr kumimoji="0" lang="it-IT" sz="13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9" name="Line 52"/>
          <p:cNvSpPr>
            <a:spLocks noChangeShapeType="1"/>
          </p:cNvSpPr>
          <p:nvPr/>
        </p:nvSpPr>
        <p:spPr bwMode="auto">
          <a:xfrm flipV="1">
            <a:off x="529518" y="5455567"/>
            <a:ext cx="0" cy="64965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0" name="Line 52"/>
          <p:cNvSpPr>
            <a:spLocks noChangeShapeType="1"/>
          </p:cNvSpPr>
          <p:nvPr/>
        </p:nvSpPr>
        <p:spPr bwMode="auto">
          <a:xfrm flipV="1">
            <a:off x="8673393" y="5455567"/>
            <a:ext cx="0" cy="64965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1" name="AutoShape 586"/>
          <p:cNvSpPr>
            <a:spLocks noChangeArrowheads="1"/>
          </p:cNvSpPr>
          <p:nvPr/>
        </p:nvSpPr>
        <p:spPr bwMode="auto">
          <a:xfrm>
            <a:off x="2268844" y="2032451"/>
            <a:ext cx="793750" cy="449699"/>
          </a:xfrm>
          <a:prstGeom prst="star32">
            <a:avLst>
              <a:gd name="adj" fmla="val 46255"/>
            </a:avLst>
          </a:prstGeom>
          <a:solidFill>
            <a:schemeClr val="accent3"/>
          </a:solidFill>
          <a:ln w="28575">
            <a:solidFill>
              <a:srgbClr val="3399FF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600" b="1" dirty="0">
                <a:solidFill>
                  <a:srgbClr val="003366"/>
                </a:solidFill>
                <a:latin typeface="+mj-lt"/>
              </a:rPr>
              <a:t>+</a:t>
            </a:r>
            <a:r>
              <a:rPr lang="it-IT" sz="1600" b="1" dirty="0" smtClean="0">
                <a:solidFill>
                  <a:srgbClr val="003366"/>
                </a:solidFill>
                <a:latin typeface="+mj-lt"/>
              </a:rPr>
              <a:t>18%</a:t>
            </a:r>
            <a:endParaRPr lang="it-IT" sz="16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102" name="Rectangle 103"/>
          <p:cNvSpPr>
            <a:spLocks noChangeArrowheads="1"/>
          </p:cNvSpPr>
          <p:nvPr/>
        </p:nvSpPr>
        <p:spPr bwMode="auto">
          <a:xfrm>
            <a:off x="1685699" y="4234337"/>
            <a:ext cx="1316066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Domanda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da clienti italiani</a:t>
            </a:r>
            <a:endParaRPr kumimoji="0" lang="it-IT" sz="13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a </a:t>
            </a:r>
            <a:r>
              <a: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siti italiani</a:t>
            </a:r>
          </a:p>
        </p:txBody>
      </p:sp>
      <p:sp>
        <p:nvSpPr>
          <p:cNvPr id="109" name="Rectangle 69"/>
          <p:cNvSpPr>
            <a:spLocks noChangeArrowheads="1"/>
          </p:cNvSpPr>
          <p:nvPr/>
        </p:nvSpPr>
        <p:spPr bwMode="auto">
          <a:xfrm>
            <a:off x="764962" y="3467067"/>
            <a:ext cx="900113" cy="1981437"/>
          </a:xfrm>
          <a:prstGeom prst="rect">
            <a:avLst/>
          </a:prstGeom>
          <a:solidFill>
            <a:srgbClr val="FFCA61"/>
          </a:solidFill>
          <a:ln w="25400">
            <a:solidFill>
              <a:srgbClr val="E9F2F7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1" name="Rectangle 68"/>
          <p:cNvSpPr>
            <a:spLocks noChangeArrowheads="1"/>
          </p:cNvSpPr>
          <p:nvPr/>
        </p:nvSpPr>
        <p:spPr bwMode="auto">
          <a:xfrm>
            <a:off x="764962" y="5455968"/>
            <a:ext cx="900113" cy="380046"/>
          </a:xfrm>
          <a:prstGeom prst="rect">
            <a:avLst/>
          </a:prstGeom>
          <a:solidFill>
            <a:srgbClr val="FF5050"/>
          </a:solidFill>
          <a:ln w="25400">
            <a:solidFill>
              <a:srgbClr val="E9F2F7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2" name="CasellaDiTesto 111"/>
          <p:cNvSpPr txBox="1"/>
          <p:nvPr/>
        </p:nvSpPr>
        <p:spPr>
          <a:xfrm>
            <a:off x="862508" y="4248030"/>
            <a:ext cx="684000" cy="259861"/>
          </a:xfrm>
          <a:prstGeom prst="rect">
            <a:avLst/>
          </a:prstGeom>
          <a:solidFill>
            <a:srgbClr val="FFFFFF"/>
          </a:solidFill>
          <a:ln w="127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6.776</a:t>
            </a:r>
          </a:p>
        </p:txBody>
      </p:sp>
      <p:sp>
        <p:nvSpPr>
          <p:cNvPr id="115" name="CasellaDiTesto 114"/>
          <p:cNvSpPr txBox="1"/>
          <p:nvPr/>
        </p:nvSpPr>
        <p:spPr>
          <a:xfrm>
            <a:off x="862508" y="5494202"/>
            <a:ext cx="684000" cy="2598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1.305</a:t>
            </a:r>
          </a:p>
        </p:txBody>
      </p:sp>
      <p:sp>
        <p:nvSpPr>
          <p:cNvPr id="117" name="Rectangle 521"/>
          <p:cNvSpPr>
            <a:spLocks noChangeArrowheads="1"/>
          </p:cNvSpPr>
          <p:nvPr/>
        </p:nvSpPr>
        <p:spPr bwMode="auto">
          <a:xfrm>
            <a:off x="1149813" y="2430561"/>
            <a:ext cx="179387" cy="16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kern="0" dirty="0" smtClean="0">
                <a:solidFill>
                  <a:srgbClr val="002E54"/>
                </a:solidFill>
                <a:latin typeface="+mj-lt"/>
              </a:rPr>
              <a:t>9.347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  <a:cs typeface="Arial" pitchFamily="34" charset="0"/>
            </a:endParaRPr>
          </a:p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mln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 di €</a:t>
            </a:r>
          </a:p>
        </p:txBody>
      </p:sp>
      <p:sp>
        <p:nvSpPr>
          <p:cNvPr id="121" name="Rectangle 70"/>
          <p:cNvSpPr>
            <a:spLocks noChangeArrowheads="1"/>
          </p:cNvSpPr>
          <p:nvPr/>
        </p:nvSpPr>
        <p:spPr bwMode="auto">
          <a:xfrm>
            <a:off x="764962" y="2764280"/>
            <a:ext cx="900113" cy="750348"/>
          </a:xfrm>
          <a:prstGeom prst="rect">
            <a:avLst/>
          </a:prstGeom>
          <a:solidFill>
            <a:srgbClr val="54C878"/>
          </a:solidFill>
          <a:ln w="25400">
            <a:solidFill>
              <a:srgbClr val="E9F2F7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24" name="CasellaDiTesto 123"/>
          <p:cNvSpPr txBox="1"/>
          <p:nvPr/>
        </p:nvSpPr>
        <p:spPr>
          <a:xfrm>
            <a:off x="862508" y="2975508"/>
            <a:ext cx="684000" cy="259861"/>
          </a:xfrm>
          <a:prstGeom prst="rect">
            <a:avLst/>
          </a:prstGeom>
          <a:solidFill>
            <a:srgbClr val="FFFFFF"/>
          </a:solidFill>
          <a:ln w="127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2.571</a:t>
            </a:r>
          </a:p>
        </p:txBody>
      </p:sp>
      <p:sp>
        <p:nvSpPr>
          <p:cNvPr id="126" name="Rectangle 103"/>
          <p:cNvSpPr>
            <a:spLocks noChangeArrowheads="1"/>
          </p:cNvSpPr>
          <p:nvPr/>
        </p:nvSpPr>
        <p:spPr bwMode="auto">
          <a:xfrm>
            <a:off x="1695832" y="2991190"/>
            <a:ext cx="1316066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Domanda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da clienti italiani</a:t>
            </a:r>
            <a:endParaRPr kumimoji="0" lang="it-IT" sz="13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a </a:t>
            </a:r>
            <a:r>
              <a: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rPr>
              <a:t>siti </a:t>
            </a:r>
            <a:r>
              <a:rPr lang="it-IT" sz="1300" b="1" kern="0" dirty="0" smtClean="0">
                <a:solidFill>
                  <a:srgbClr val="002E54"/>
                </a:solidFill>
                <a:latin typeface="+mj-lt"/>
              </a:rPr>
              <a:t>esteri</a:t>
            </a:r>
            <a:endParaRPr kumimoji="0" lang="it-IT" sz="13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cxnSp>
        <p:nvCxnSpPr>
          <p:cNvPr id="128" name="Connettore 1 127"/>
          <p:cNvCxnSpPr/>
          <p:nvPr/>
        </p:nvCxnSpPr>
        <p:spPr bwMode="auto">
          <a:xfrm flipV="1">
            <a:off x="1665075" y="2267248"/>
            <a:ext cx="2172697" cy="516512"/>
          </a:xfrm>
          <a:prstGeom prst="line">
            <a:avLst/>
          </a:prstGeom>
          <a:noFill/>
          <a:ln w="127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Connettore 1 128"/>
          <p:cNvCxnSpPr/>
          <p:nvPr/>
        </p:nvCxnSpPr>
        <p:spPr bwMode="auto">
          <a:xfrm flipV="1">
            <a:off x="4601455" y="1851136"/>
            <a:ext cx="2117847" cy="416111"/>
          </a:xfrm>
          <a:prstGeom prst="line">
            <a:avLst/>
          </a:prstGeom>
          <a:noFill/>
          <a:ln w="127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0" name="Line 52"/>
          <p:cNvSpPr>
            <a:spLocks noChangeShapeType="1"/>
          </p:cNvSpPr>
          <p:nvPr/>
        </p:nvSpPr>
        <p:spPr bwMode="auto">
          <a:xfrm flipV="1">
            <a:off x="5664068" y="5464157"/>
            <a:ext cx="0" cy="64965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31" name="Line 52"/>
          <p:cNvSpPr>
            <a:spLocks noChangeShapeType="1"/>
          </p:cNvSpPr>
          <p:nvPr/>
        </p:nvSpPr>
        <p:spPr bwMode="auto">
          <a:xfrm flipV="1">
            <a:off x="2739893" y="5464163"/>
            <a:ext cx="0" cy="64965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4" name="AutoShape 641"/>
          <p:cNvSpPr>
            <a:spLocks/>
          </p:cNvSpPr>
          <p:nvPr/>
        </p:nvSpPr>
        <p:spPr bwMode="auto">
          <a:xfrm>
            <a:off x="1719035" y="968956"/>
            <a:ext cx="5764841" cy="324000"/>
          </a:xfrm>
          <a:prstGeom prst="rect">
            <a:avLst/>
          </a:prstGeom>
          <a:solidFill>
            <a:schemeClr val="bg1"/>
          </a:solidFill>
          <a:ln w="28575">
            <a:solidFill>
              <a:srgbClr val="002E54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lIns="45720" rIns="45720" anchor="ctr"/>
          <a:lstStyle/>
          <a:p>
            <a:pPr marL="269875" indent="-182563" algn="ctr">
              <a:defRPr/>
            </a:pPr>
            <a:r>
              <a:rPr lang="it-IT" sz="1600" b="1" dirty="0" smtClean="0">
                <a:solidFill>
                  <a:srgbClr val="002E54"/>
                </a:solidFill>
                <a:latin typeface="+mj-lt"/>
              </a:rPr>
              <a:t>Valore dell’acquistato eCommerce da consumatori italiani</a:t>
            </a:r>
            <a:endParaRPr lang="it-IT" sz="1600" b="1" dirty="0">
              <a:solidFill>
                <a:srgbClr val="002E54"/>
              </a:solidFill>
              <a:latin typeface="+mj-lt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3688457" y="6073716"/>
            <a:ext cx="982639" cy="252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300" b="1" dirty="0" smtClean="0">
                <a:solidFill>
                  <a:schemeClr val="accent4"/>
                </a:solidFill>
                <a:latin typeface="+mn-lt"/>
              </a:rPr>
              <a:t>2012</a:t>
            </a:r>
          </a:p>
        </p:txBody>
      </p:sp>
      <p:sp>
        <p:nvSpPr>
          <p:cNvPr id="116" name="CasellaDiTesto 115"/>
          <p:cNvSpPr txBox="1"/>
          <p:nvPr/>
        </p:nvSpPr>
        <p:spPr>
          <a:xfrm>
            <a:off x="713193" y="6073716"/>
            <a:ext cx="982639" cy="252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1300" b="1" dirty="0" smtClean="0">
                <a:solidFill>
                  <a:schemeClr val="accent4"/>
                </a:solidFill>
                <a:latin typeface="+mn-lt"/>
              </a:rPr>
              <a:t>2011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6045993" y="1500277"/>
            <a:ext cx="2908523" cy="5087627"/>
            <a:chOff x="6045993" y="1500277"/>
            <a:chExt cx="2908523" cy="5087627"/>
          </a:xfrm>
        </p:grpSpPr>
        <p:sp>
          <p:nvSpPr>
            <p:cNvPr id="74" name="Rectangle 69"/>
            <p:cNvSpPr>
              <a:spLocks noChangeArrowheads="1"/>
            </p:cNvSpPr>
            <p:nvPr/>
          </p:nvSpPr>
          <p:spPr bwMode="auto">
            <a:xfrm>
              <a:off x="6719302" y="2777845"/>
              <a:ext cx="900113" cy="2676565"/>
            </a:xfrm>
            <a:prstGeom prst="rect">
              <a:avLst/>
            </a:prstGeom>
            <a:solidFill>
              <a:srgbClr val="FFCA61"/>
            </a:solidFill>
            <a:ln w="25400">
              <a:solidFill>
                <a:srgbClr val="E9F2F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5" name="Rectangle 68"/>
            <p:cNvSpPr>
              <a:spLocks noChangeArrowheads="1"/>
            </p:cNvSpPr>
            <p:nvPr/>
          </p:nvSpPr>
          <p:spPr bwMode="auto">
            <a:xfrm>
              <a:off x="6719302" y="5460908"/>
              <a:ext cx="900113" cy="597680"/>
            </a:xfrm>
            <a:prstGeom prst="rect">
              <a:avLst/>
            </a:prstGeom>
            <a:solidFill>
              <a:srgbClr val="FF5050"/>
            </a:solidFill>
            <a:ln w="25400">
              <a:solidFill>
                <a:srgbClr val="E9F2F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6" name="CasellaDiTesto 75"/>
            <p:cNvSpPr txBox="1"/>
            <p:nvPr/>
          </p:nvSpPr>
          <p:spPr>
            <a:xfrm>
              <a:off x="6823983" y="3930237"/>
              <a:ext cx="684000" cy="25986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3399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it-IT" sz="1400" b="1" dirty="0" smtClean="0">
                  <a:solidFill>
                    <a:srgbClr val="003366"/>
                  </a:solidFill>
                  <a:latin typeface="+mn-lt"/>
                </a:rPr>
                <a:t>9.196</a:t>
              </a:r>
            </a:p>
          </p:txBody>
        </p:sp>
        <p:sp>
          <p:nvSpPr>
            <p:cNvPr id="78" name="CasellaDiTesto 77"/>
            <p:cNvSpPr txBox="1"/>
            <p:nvPr/>
          </p:nvSpPr>
          <p:spPr>
            <a:xfrm>
              <a:off x="6823983" y="5631516"/>
              <a:ext cx="684000" cy="25986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3399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it-IT" sz="1400" b="1" dirty="0" smtClean="0">
                  <a:solidFill>
                    <a:srgbClr val="003366"/>
                  </a:solidFill>
                  <a:latin typeface="+mn-lt"/>
                </a:rPr>
                <a:t>2.046</a:t>
              </a:r>
            </a:p>
          </p:txBody>
        </p:sp>
        <p:sp>
          <p:nvSpPr>
            <p:cNvPr id="81" name="Rectangle 521"/>
            <p:cNvSpPr>
              <a:spLocks noChangeArrowheads="1"/>
            </p:cNvSpPr>
            <p:nvPr/>
          </p:nvSpPr>
          <p:spPr bwMode="auto">
            <a:xfrm>
              <a:off x="7059397" y="1500277"/>
              <a:ext cx="179387" cy="16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12.516</a:t>
              </a:r>
            </a:p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mln</a:t>
              </a:r>
              <a:r>
                <a:rPr kumimoji="0" lang="it-IT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 </a:t>
              </a:r>
              <a:r>
                <a:rPr kumimoji="0" lang="it-IT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di €</a:t>
              </a:r>
            </a:p>
          </p:txBody>
        </p:sp>
        <p:sp>
          <p:nvSpPr>
            <p:cNvPr id="82" name="Rectangle 101"/>
            <p:cNvSpPr>
              <a:spLocks noChangeArrowheads="1"/>
            </p:cNvSpPr>
            <p:nvPr/>
          </p:nvSpPr>
          <p:spPr bwMode="auto">
            <a:xfrm>
              <a:off x="6063301" y="2278488"/>
              <a:ext cx="720000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55562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329664"/>
                  </a:solidFill>
                  <a:effectLst/>
                  <a:uLnTx/>
                  <a:uFillTx/>
                  <a:latin typeface="+mj-lt"/>
                </a:rPr>
                <a:t>Import</a:t>
              </a:r>
            </a:p>
          </p:txBody>
        </p:sp>
        <p:sp>
          <p:nvSpPr>
            <p:cNvPr id="83" name="Rectangle 70"/>
            <p:cNvSpPr>
              <a:spLocks noChangeArrowheads="1"/>
            </p:cNvSpPr>
            <p:nvPr/>
          </p:nvSpPr>
          <p:spPr bwMode="auto">
            <a:xfrm>
              <a:off x="6719302" y="1815779"/>
              <a:ext cx="900113" cy="967981"/>
            </a:xfrm>
            <a:prstGeom prst="rect">
              <a:avLst/>
            </a:prstGeom>
            <a:solidFill>
              <a:srgbClr val="54C878"/>
            </a:solidFill>
            <a:ln w="25400">
              <a:solidFill>
                <a:srgbClr val="E9F2F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0" name="AutoShape 105"/>
            <p:cNvSpPr>
              <a:spLocks noChangeArrowheads="1"/>
            </p:cNvSpPr>
            <p:nvPr/>
          </p:nvSpPr>
          <p:spPr bwMode="auto">
            <a:xfrm rot="10800000" flipH="1">
              <a:off x="6066533" y="2416490"/>
              <a:ext cx="648000" cy="237529"/>
            </a:xfrm>
            <a:prstGeom prst="rightArrow">
              <a:avLst>
                <a:gd name="adj1" fmla="val 50000"/>
                <a:gd name="adj2" fmla="val 38345"/>
              </a:avLst>
            </a:prstGeom>
            <a:solidFill>
              <a:srgbClr val="54C878"/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1" name="CasellaDiTesto 90"/>
            <p:cNvSpPr txBox="1"/>
            <p:nvPr/>
          </p:nvSpPr>
          <p:spPr>
            <a:xfrm>
              <a:off x="6823983" y="2127289"/>
              <a:ext cx="684000" cy="25986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3399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it-IT" sz="1400" b="1" dirty="0" smtClean="0">
                  <a:solidFill>
                    <a:srgbClr val="003366"/>
                  </a:solidFill>
                  <a:latin typeface="+mn-lt"/>
                </a:rPr>
                <a:t>3.320</a:t>
              </a:r>
            </a:p>
          </p:txBody>
        </p:sp>
        <p:sp>
          <p:nvSpPr>
            <p:cNvPr id="93" name="Rectangle 103"/>
            <p:cNvSpPr>
              <a:spLocks noChangeArrowheads="1"/>
            </p:cNvSpPr>
            <p:nvPr/>
          </p:nvSpPr>
          <p:spPr bwMode="auto">
            <a:xfrm>
              <a:off x="7638450" y="4098503"/>
              <a:ext cx="1316066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</a:rPr>
                <a:t>Domanda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</a:rPr>
                <a:t>da clienti italiani</a:t>
              </a:r>
              <a:endPara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endParaRP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</a:rPr>
                <a:t>a </a:t>
              </a:r>
              <a:r>
                <a:rPr kumimoji="0" lang="it-IT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</a:rPr>
                <a:t>siti italiani</a:t>
              </a:r>
            </a:p>
          </p:txBody>
        </p:sp>
        <p:sp>
          <p:nvSpPr>
            <p:cNvPr id="95" name="Rectangle 103"/>
            <p:cNvSpPr>
              <a:spLocks noChangeArrowheads="1"/>
            </p:cNvSpPr>
            <p:nvPr/>
          </p:nvSpPr>
          <p:spPr bwMode="auto">
            <a:xfrm>
              <a:off x="7638450" y="2260453"/>
              <a:ext cx="1316066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</a:rPr>
                <a:t>Domanda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</a:rPr>
                <a:t>da clienti italiani</a:t>
              </a:r>
              <a:endPara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endParaRP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</a:rPr>
                <a:t>a </a:t>
              </a:r>
              <a:r>
                <a:rPr kumimoji="0" lang="it-IT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</a:rPr>
                <a:t>siti </a:t>
              </a:r>
              <a:r>
                <a:rPr lang="it-IT" sz="1300" b="1" kern="0" dirty="0" smtClean="0">
                  <a:solidFill>
                    <a:srgbClr val="002E54"/>
                  </a:solidFill>
                  <a:latin typeface="+mj-lt"/>
                </a:rPr>
                <a:t>esteri</a:t>
              </a:r>
              <a:endPara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4" name="Rectangle 105"/>
            <p:cNvSpPr>
              <a:spLocks noChangeArrowheads="1"/>
            </p:cNvSpPr>
            <p:nvPr/>
          </p:nvSpPr>
          <p:spPr bwMode="auto">
            <a:xfrm>
              <a:off x="6159065" y="5659440"/>
              <a:ext cx="514564" cy="160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+mj-lt"/>
                </a:rPr>
                <a:t>Export</a:t>
              </a:r>
            </a:p>
          </p:txBody>
        </p:sp>
        <p:sp>
          <p:nvSpPr>
            <p:cNvPr id="135" name="AutoShape 105"/>
            <p:cNvSpPr>
              <a:spLocks noChangeArrowheads="1"/>
            </p:cNvSpPr>
            <p:nvPr/>
          </p:nvSpPr>
          <p:spPr bwMode="auto">
            <a:xfrm rot="10800000">
              <a:off x="6045993" y="5768555"/>
              <a:ext cx="648000" cy="211994"/>
            </a:xfrm>
            <a:prstGeom prst="rightArrow">
              <a:avLst>
                <a:gd name="adj1" fmla="val 50000"/>
                <a:gd name="adj2" fmla="val 38345"/>
              </a:avLst>
            </a:prstGeom>
            <a:solidFill>
              <a:srgbClr val="FF5050"/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9" name="CasellaDiTesto 78"/>
            <p:cNvSpPr txBox="1"/>
            <p:nvPr/>
          </p:nvSpPr>
          <p:spPr>
            <a:xfrm>
              <a:off x="6710180" y="6073716"/>
              <a:ext cx="982639" cy="2529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300" b="1" dirty="0" smtClean="0">
                  <a:solidFill>
                    <a:schemeClr val="accent4"/>
                  </a:solidFill>
                  <a:latin typeface="+mn-lt"/>
                </a:rPr>
                <a:t>2013*</a:t>
              </a:r>
            </a:p>
          </p:txBody>
        </p:sp>
        <p:sp>
          <p:nvSpPr>
            <p:cNvPr id="136" name="AutoShape 17"/>
            <p:cNvSpPr>
              <a:spLocks noChangeArrowheads="1"/>
            </p:cNvSpPr>
            <p:nvPr/>
          </p:nvSpPr>
          <p:spPr bwMode="auto">
            <a:xfrm>
              <a:off x="6349460" y="6319616"/>
              <a:ext cx="1692000" cy="268288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b="0" kern="0" dirty="0" smtClean="0">
                  <a:solidFill>
                    <a:srgbClr val="003366"/>
                  </a:solidFill>
                  <a:latin typeface="+mj-lt"/>
                </a:rPr>
                <a:t>* Previsione </a:t>
              </a: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ad</a:t>
              </a:r>
              <a:r>
                <a:rPr lang="it-IT" sz="1000" b="0" kern="0" dirty="0" smtClean="0">
                  <a:solidFill>
                    <a:srgbClr val="003366"/>
                  </a:solidFill>
                  <a:latin typeface="+mj-lt"/>
                </a:rPr>
                <a:t> Aprile 2013</a:t>
              </a: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</p:grpSp>
      <p:sp>
        <p:nvSpPr>
          <p:cNvPr id="70" name="Rectangle 70"/>
          <p:cNvSpPr>
            <a:spLocks noChangeArrowheads="1"/>
          </p:cNvSpPr>
          <p:nvPr/>
        </p:nvSpPr>
        <p:spPr bwMode="auto">
          <a:xfrm>
            <a:off x="3740226" y="2247044"/>
            <a:ext cx="900113" cy="890023"/>
          </a:xfrm>
          <a:prstGeom prst="rect">
            <a:avLst/>
          </a:prstGeom>
          <a:solidFill>
            <a:srgbClr val="54C878"/>
          </a:solidFill>
          <a:ln w="25400">
            <a:solidFill>
              <a:srgbClr val="E9F2F7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2" name="CasellaDiTesto 71"/>
          <p:cNvSpPr txBox="1"/>
          <p:nvPr/>
        </p:nvSpPr>
        <p:spPr>
          <a:xfrm>
            <a:off x="3837772" y="2556246"/>
            <a:ext cx="684000" cy="259861"/>
          </a:xfrm>
          <a:prstGeom prst="rect">
            <a:avLst/>
          </a:prstGeom>
          <a:solidFill>
            <a:srgbClr val="FFFFFF"/>
          </a:solidFill>
          <a:ln w="12700"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400" b="1" dirty="0" smtClean="0">
                <a:solidFill>
                  <a:srgbClr val="003366"/>
                </a:solidFill>
                <a:latin typeface="+mn-lt"/>
              </a:rPr>
              <a:t>3.050</a:t>
            </a:r>
          </a:p>
        </p:txBody>
      </p:sp>
      <p:sp>
        <p:nvSpPr>
          <p:cNvPr id="140" name="Rectangle 101"/>
          <p:cNvSpPr>
            <a:spLocks noChangeArrowheads="1"/>
          </p:cNvSpPr>
          <p:nvPr/>
        </p:nvSpPr>
        <p:spPr bwMode="auto">
          <a:xfrm>
            <a:off x="93863" y="3006105"/>
            <a:ext cx="720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5556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329664"/>
                </a:solidFill>
                <a:effectLst/>
                <a:uLnTx/>
                <a:uFillTx/>
                <a:latin typeface="+mj-lt"/>
              </a:rPr>
              <a:t>Import</a:t>
            </a:r>
          </a:p>
        </p:txBody>
      </p:sp>
      <p:sp>
        <p:nvSpPr>
          <p:cNvPr id="141" name="AutoShape 105"/>
          <p:cNvSpPr>
            <a:spLocks noChangeArrowheads="1"/>
          </p:cNvSpPr>
          <p:nvPr/>
        </p:nvSpPr>
        <p:spPr bwMode="auto">
          <a:xfrm rot="10800000" flipH="1">
            <a:off x="97095" y="3144107"/>
            <a:ext cx="648000" cy="237529"/>
          </a:xfrm>
          <a:prstGeom prst="rightArrow">
            <a:avLst>
              <a:gd name="adj1" fmla="val 50000"/>
              <a:gd name="adj2" fmla="val 38345"/>
            </a:avLst>
          </a:prstGeom>
          <a:solidFill>
            <a:srgbClr val="54C878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42" name="Rectangle 105"/>
          <p:cNvSpPr>
            <a:spLocks noChangeArrowheads="1"/>
          </p:cNvSpPr>
          <p:nvPr/>
        </p:nvSpPr>
        <p:spPr bwMode="auto">
          <a:xfrm>
            <a:off x="189627" y="5496432"/>
            <a:ext cx="514564" cy="16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</a:rPr>
              <a:t>Export</a:t>
            </a:r>
          </a:p>
        </p:txBody>
      </p:sp>
      <p:sp>
        <p:nvSpPr>
          <p:cNvPr id="143" name="AutoShape 105"/>
          <p:cNvSpPr>
            <a:spLocks noChangeArrowheads="1"/>
          </p:cNvSpPr>
          <p:nvPr/>
        </p:nvSpPr>
        <p:spPr bwMode="auto">
          <a:xfrm rot="10800000">
            <a:off x="76555" y="5605547"/>
            <a:ext cx="648000" cy="211994"/>
          </a:xfrm>
          <a:prstGeom prst="rightArrow">
            <a:avLst>
              <a:gd name="adj1" fmla="val 50000"/>
              <a:gd name="adj2" fmla="val 38345"/>
            </a:avLst>
          </a:prstGeom>
          <a:solidFill>
            <a:srgbClr val="FF5050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44" name="Rectangle 101"/>
          <p:cNvSpPr>
            <a:spLocks noChangeArrowheads="1"/>
          </p:cNvSpPr>
          <p:nvPr/>
        </p:nvSpPr>
        <p:spPr bwMode="auto">
          <a:xfrm>
            <a:off x="3075332" y="2716773"/>
            <a:ext cx="720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5556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329664"/>
                </a:solidFill>
                <a:effectLst/>
                <a:uLnTx/>
                <a:uFillTx/>
                <a:latin typeface="+mj-lt"/>
              </a:rPr>
              <a:t>Import</a:t>
            </a:r>
          </a:p>
        </p:txBody>
      </p:sp>
      <p:sp>
        <p:nvSpPr>
          <p:cNvPr id="145" name="AutoShape 105"/>
          <p:cNvSpPr>
            <a:spLocks noChangeArrowheads="1"/>
          </p:cNvSpPr>
          <p:nvPr/>
        </p:nvSpPr>
        <p:spPr bwMode="auto">
          <a:xfrm rot="10800000" flipH="1">
            <a:off x="3078564" y="2854775"/>
            <a:ext cx="648000" cy="237529"/>
          </a:xfrm>
          <a:prstGeom prst="rightArrow">
            <a:avLst>
              <a:gd name="adj1" fmla="val 50000"/>
              <a:gd name="adj2" fmla="val 38345"/>
            </a:avLst>
          </a:prstGeom>
          <a:solidFill>
            <a:srgbClr val="54C878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46" name="Rectangle 105"/>
          <p:cNvSpPr>
            <a:spLocks noChangeArrowheads="1"/>
          </p:cNvSpPr>
          <p:nvPr/>
        </p:nvSpPr>
        <p:spPr bwMode="auto">
          <a:xfrm>
            <a:off x="3171096" y="5551475"/>
            <a:ext cx="514564" cy="16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</a:rPr>
              <a:t>Export</a:t>
            </a:r>
          </a:p>
        </p:txBody>
      </p:sp>
      <p:sp>
        <p:nvSpPr>
          <p:cNvPr id="147" name="AutoShape 105"/>
          <p:cNvSpPr>
            <a:spLocks noChangeArrowheads="1"/>
          </p:cNvSpPr>
          <p:nvPr/>
        </p:nvSpPr>
        <p:spPr bwMode="auto">
          <a:xfrm rot="10800000">
            <a:off x="3058024" y="5660590"/>
            <a:ext cx="648000" cy="211994"/>
          </a:xfrm>
          <a:prstGeom prst="rightArrow">
            <a:avLst>
              <a:gd name="adj1" fmla="val 50000"/>
              <a:gd name="adj2" fmla="val 38345"/>
            </a:avLst>
          </a:prstGeom>
          <a:solidFill>
            <a:srgbClr val="FF5050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49" name="AutoShape 586"/>
          <p:cNvSpPr>
            <a:spLocks noChangeArrowheads="1"/>
          </p:cNvSpPr>
          <p:nvPr/>
        </p:nvSpPr>
        <p:spPr bwMode="auto">
          <a:xfrm>
            <a:off x="5273419" y="1561581"/>
            <a:ext cx="793750" cy="449699"/>
          </a:xfrm>
          <a:prstGeom prst="star32">
            <a:avLst>
              <a:gd name="adj" fmla="val 46255"/>
            </a:avLst>
          </a:prstGeom>
          <a:solidFill>
            <a:schemeClr val="accent3"/>
          </a:solidFill>
          <a:ln w="28575">
            <a:solidFill>
              <a:srgbClr val="3399FF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600" b="1" dirty="0">
                <a:solidFill>
                  <a:srgbClr val="003366"/>
                </a:solidFill>
                <a:latin typeface="+mj-lt"/>
              </a:rPr>
              <a:t>+</a:t>
            </a:r>
            <a:r>
              <a:rPr lang="it-IT" sz="1600" b="1" dirty="0" smtClean="0">
                <a:solidFill>
                  <a:srgbClr val="003366"/>
                </a:solidFill>
                <a:latin typeface="+mj-lt"/>
              </a:rPr>
              <a:t>14%</a:t>
            </a:r>
            <a:endParaRPr lang="it-IT" sz="16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127" name="Line 73"/>
          <p:cNvSpPr>
            <a:spLocks noChangeShapeType="1"/>
          </p:cNvSpPr>
          <p:nvPr/>
        </p:nvSpPr>
        <p:spPr bwMode="auto">
          <a:xfrm>
            <a:off x="449111" y="5455567"/>
            <a:ext cx="83160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47" grpId="0"/>
      <p:bldP spid="48" grpId="0" animBg="1"/>
      <p:bldP spid="63" grpId="0" animBg="1"/>
      <p:bldP spid="64" grpId="0" animBg="1"/>
      <p:bldP spid="65" grpId="0" animBg="1"/>
      <p:bldP spid="68" grpId="0"/>
      <p:bldP spid="73" grpId="0"/>
      <p:bldP spid="99" grpId="0" animBg="1"/>
      <p:bldP spid="100" grpId="0" animBg="1"/>
      <p:bldP spid="101" grpId="0" animBg="1"/>
      <p:bldP spid="102" grpId="0"/>
      <p:bldP spid="109" grpId="0" animBg="1"/>
      <p:bldP spid="111" grpId="0" animBg="1"/>
      <p:bldP spid="112" grpId="0" animBg="1"/>
      <p:bldP spid="115" grpId="0" animBg="1"/>
      <p:bldP spid="117" grpId="0"/>
      <p:bldP spid="121" grpId="0" animBg="1"/>
      <p:bldP spid="124" grpId="0" animBg="1"/>
      <p:bldP spid="126" grpId="0"/>
      <p:bldP spid="130" grpId="0" animBg="1"/>
      <p:bldP spid="131" grpId="0" animBg="1"/>
      <p:bldP spid="44" grpId="0" animBg="1"/>
      <p:bldP spid="67" grpId="0"/>
      <p:bldP spid="116" grpId="0"/>
      <p:bldP spid="70" grpId="0" animBg="1"/>
      <p:bldP spid="72" grpId="0" animBg="1"/>
      <p:bldP spid="140" grpId="0"/>
      <p:bldP spid="141" grpId="0" animBg="1"/>
      <p:bldP spid="142" grpId="0"/>
      <p:bldP spid="143" grpId="0" animBg="1"/>
      <p:bldP spid="144" grpId="0"/>
      <p:bldP spid="145" grpId="0" animBg="1"/>
      <p:bldP spid="146" grpId="0"/>
      <p:bldP spid="147" grpId="0" animBg="1"/>
      <p:bldP spid="149" grpId="0" animBg="1"/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2"/>
          <p:cNvSpPr>
            <a:spLocks noChangeArrowheads="1"/>
          </p:cNvSpPr>
          <p:nvPr/>
        </p:nvSpPr>
        <p:spPr bwMode="auto">
          <a:xfrm>
            <a:off x="6622920" y="1596788"/>
            <a:ext cx="1562418" cy="4176000"/>
          </a:xfrm>
          <a:prstGeom prst="roundRect">
            <a:avLst>
              <a:gd name="adj" fmla="val 6162"/>
            </a:avLst>
          </a:prstGeom>
          <a:solidFill>
            <a:srgbClr val="CC99FF"/>
          </a:solidFill>
          <a:ln w="38100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en-US" sz="1800" b="0" kern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85" name="Titolo 84"/>
          <p:cNvSpPr>
            <a:spLocks noGrp="1"/>
          </p:cNvSpPr>
          <p:nvPr>
            <p:ph type="title"/>
          </p:nvPr>
        </p:nvSpPr>
        <p:spPr>
          <a:xfrm>
            <a:off x="2445716" y="123406"/>
            <a:ext cx="6374510" cy="631455"/>
          </a:xfrm>
        </p:spPr>
        <p:txBody>
          <a:bodyPr/>
          <a:lstStyle/>
          <a:p>
            <a:pPr lvl="0">
              <a:lnSpc>
                <a:spcPct val="80000"/>
              </a:lnSpc>
            </a:pPr>
            <a:r>
              <a:rPr lang="it-IT" sz="2200" dirty="0" smtClean="0"/>
              <a:t>Il confronto con i principali mercati internazionali</a:t>
            </a:r>
            <a:endParaRPr lang="it-IT" sz="2200" dirty="0"/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317768" y="4269919"/>
            <a:ext cx="7709910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600" b="1" kern="0" dirty="0" smtClean="0">
                <a:solidFill>
                  <a:srgbClr val="003366"/>
                </a:solidFill>
                <a:latin typeface="+mj-lt"/>
              </a:rPr>
              <a:t>Francia</a:t>
            </a:r>
            <a:endParaRPr lang="it-IT" sz="16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17768" y="4774744"/>
            <a:ext cx="7709910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600" b="1" kern="0" dirty="0" smtClean="0">
                <a:solidFill>
                  <a:srgbClr val="003366"/>
                </a:solidFill>
                <a:latin typeface="+mj-lt"/>
              </a:rPr>
              <a:t>Italia</a:t>
            </a:r>
            <a:endParaRPr lang="it-IT" sz="16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317768" y="3765094"/>
            <a:ext cx="7709910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kern="0" dirty="0" smtClean="0">
                <a:solidFill>
                  <a:srgbClr val="003366"/>
                </a:solidFill>
                <a:latin typeface="+mj-lt"/>
              </a:rPr>
              <a:t>Germania</a:t>
            </a:r>
            <a:endParaRPr lang="it-IT" sz="16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317768" y="3258682"/>
            <a:ext cx="7709910" cy="506412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600" b="1" kern="0" dirty="0" smtClean="0">
                <a:solidFill>
                  <a:srgbClr val="003366"/>
                </a:solidFill>
                <a:latin typeface="+mj-lt"/>
              </a:rPr>
              <a:t>UK</a:t>
            </a:r>
            <a:endParaRPr lang="it-IT" sz="16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317768" y="2764980"/>
            <a:ext cx="7709910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600" b="1" kern="0" dirty="0" smtClean="0">
                <a:solidFill>
                  <a:srgbClr val="003366"/>
                </a:solidFill>
                <a:latin typeface="+mj-lt"/>
              </a:rPr>
              <a:t>USA</a:t>
            </a:r>
            <a:endParaRPr lang="it-IT" sz="16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34" name="AutoShape 3"/>
          <p:cNvSpPr>
            <a:spLocks noChangeArrowheads="1"/>
          </p:cNvSpPr>
          <p:nvPr/>
        </p:nvSpPr>
        <p:spPr bwMode="auto">
          <a:xfrm>
            <a:off x="1585384" y="1596788"/>
            <a:ext cx="1656163" cy="4176000"/>
          </a:xfrm>
          <a:prstGeom prst="roundRect">
            <a:avLst>
              <a:gd name="adj" fmla="val 9421"/>
            </a:avLst>
          </a:prstGeom>
          <a:solidFill>
            <a:srgbClr val="54C878"/>
          </a:solidFill>
          <a:ln w="38100">
            <a:solidFill>
              <a:srgbClr val="54C878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en-US" sz="1800" b="0" kern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42" name="Rectangle 11"/>
          <p:cNvSpPr>
            <a:spLocks noChangeArrowheads="1"/>
          </p:cNvSpPr>
          <p:nvPr/>
        </p:nvSpPr>
        <p:spPr bwMode="auto">
          <a:xfrm>
            <a:off x="1598084" y="4774744"/>
            <a:ext cx="1656163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329664"/>
                </a:solidFill>
                <a:latin typeface="+mj-lt"/>
              </a:rPr>
              <a:t>10 €</a:t>
            </a:r>
            <a:endParaRPr lang="it-IT" sz="1800" b="1" kern="0" dirty="0">
              <a:solidFill>
                <a:srgbClr val="329664"/>
              </a:solidFill>
              <a:latin typeface="+mj-lt"/>
            </a:endParaRPr>
          </a:p>
        </p:txBody>
      </p:sp>
      <p:sp>
        <p:nvSpPr>
          <p:cNvPr id="43" name="Rectangle 13"/>
          <p:cNvSpPr>
            <a:spLocks noChangeArrowheads="1"/>
          </p:cNvSpPr>
          <p:nvPr/>
        </p:nvSpPr>
        <p:spPr bwMode="auto">
          <a:xfrm>
            <a:off x="1598084" y="4269919"/>
            <a:ext cx="1656163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 smtClean="0">
                <a:solidFill>
                  <a:srgbClr val="329664"/>
                </a:solidFill>
                <a:latin typeface="+mj-lt"/>
              </a:rPr>
              <a:t>26 €</a:t>
            </a:r>
            <a:endParaRPr lang="it-IT" sz="1800" b="1" kern="0" dirty="0">
              <a:solidFill>
                <a:srgbClr val="329664"/>
              </a:solidFill>
              <a:latin typeface="+mj-lt"/>
            </a:endParaRPr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1598084" y="3765094"/>
            <a:ext cx="1656163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329664"/>
                </a:solidFill>
                <a:latin typeface="+mj-lt"/>
              </a:rPr>
              <a:t>40 €</a:t>
            </a:r>
            <a:endParaRPr lang="it-IT" sz="1800" b="1" kern="0" dirty="0">
              <a:solidFill>
                <a:srgbClr val="329664"/>
              </a:solidFill>
              <a:latin typeface="+mj-lt"/>
            </a:endParaRPr>
          </a:p>
        </p:txBody>
      </p:sp>
      <p:sp>
        <p:nvSpPr>
          <p:cNvPr id="45" name="Rectangle 17"/>
          <p:cNvSpPr>
            <a:spLocks noChangeArrowheads="1"/>
          </p:cNvSpPr>
          <p:nvPr/>
        </p:nvSpPr>
        <p:spPr bwMode="auto">
          <a:xfrm>
            <a:off x="1598084" y="3258682"/>
            <a:ext cx="1656163" cy="506412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329664"/>
                </a:solidFill>
                <a:latin typeface="+mj-lt"/>
              </a:rPr>
              <a:t>53 £</a:t>
            </a:r>
            <a:endParaRPr lang="it-IT" sz="1800" b="1" kern="0" dirty="0">
              <a:solidFill>
                <a:srgbClr val="329664"/>
              </a:solidFill>
              <a:latin typeface="+mj-lt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>
            <a:off x="1598084" y="2764980"/>
            <a:ext cx="1656163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329664"/>
                </a:solidFill>
                <a:latin typeface="+mj-lt"/>
              </a:rPr>
              <a:t>351 $</a:t>
            </a:r>
            <a:endParaRPr lang="it-IT" sz="1800" b="1" kern="0" dirty="0">
              <a:solidFill>
                <a:srgbClr val="329664"/>
              </a:solidFill>
              <a:latin typeface="+mj-lt"/>
            </a:endParaRPr>
          </a:p>
        </p:txBody>
      </p:sp>
      <p:sp>
        <p:nvSpPr>
          <p:cNvPr id="48" name="Rectangle 23"/>
          <p:cNvSpPr>
            <a:spLocks noChangeArrowheads="1"/>
          </p:cNvSpPr>
          <p:nvPr/>
        </p:nvSpPr>
        <p:spPr bwMode="auto">
          <a:xfrm>
            <a:off x="2350151" y="2077161"/>
            <a:ext cx="152028" cy="179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Valore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it-IT" sz="1500" b="1" kern="0" dirty="0" err="1" smtClean="0">
                <a:solidFill>
                  <a:srgbClr val="FFFFFF"/>
                </a:solidFill>
                <a:latin typeface="+mj-lt"/>
              </a:rPr>
              <a:t>eCommerce*</a:t>
            </a:r>
            <a:endParaRPr lang="it-IT" sz="1500" b="1" kern="0" dirty="0" smtClean="0">
              <a:solidFill>
                <a:srgbClr val="FFFFFF"/>
              </a:solidFill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- 2012 -</a:t>
            </a:r>
            <a:endParaRPr lang="it-IT" sz="1500" b="1" kern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55" name="Rectangle 35"/>
          <p:cNvSpPr>
            <a:spLocks noChangeArrowheads="1"/>
          </p:cNvSpPr>
          <p:nvPr/>
        </p:nvSpPr>
        <p:spPr bwMode="auto">
          <a:xfrm>
            <a:off x="2128926" y="5365294"/>
            <a:ext cx="51809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err="1" smtClean="0">
                <a:solidFill>
                  <a:srgbClr val="FFFFFF"/>
                </a:solidFill>
                <a:latin typeface="+mj-lt"/>
              </a:rPr>
              <a:t>mld</a:t>
            </a:r>
            <a:endParaRPr lang="it-IT" sz="1500" b="1" kern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59" name="AutoShape 25"/>
          <p:cNvSpPr>
            <a:spLocks noChangeArrowheads="1"/>
          </p:cNvSpPr>
          <p:nvPr/>
        </p:nvSpPr>
        <p:spPr bwMode="auto">
          <a:xfrm>
            <a:off x="1585384" y="1596788"/>
            <a:ext cx="1656163" cy="4176000"/>
          </a:xfrm>
          <a:prstGeom prst="roundRect">
            <a:avLst>
              <a:gd name="adj" fmla="val 9421"/>
            </a:avLst>
          </a:prstGeom>
          <a:noFill/>
          <a:ln w="38100">
            <a:solidFill>
              <a:srgbClr val="54C878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en-US" sz="1800" b="0" kern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3299946" y="1596788"/>
            <a:ext cx="1656163" cy="4176000"/>
          </a:xfrm>
          <a:prstGeom prst="roundRect">
            <a:avLst>
              <a:gd name="adj" fmla="val 9421"/>
            </a:avLst>
          </a:prstGeom>
          <a:solidFill>
            <a:srgbClr val="3399FF"/>
          </a:solidFill>
          <a:ln w="3810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en-US" sz="1800" b="0" kern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3299946" y="4269919"/>
            <a:ext cx="1656163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0066CC"/>
                </a:solidFill>
                <a:latin typeface="+mj-lt"/>
              </a:rPr>
              <a:t>29 €</a:t>
            </a:r>
            <a:endParaRPr lang="it-IT" sz="1800" b="1" kern="0" dirty="0">
              <a:solidFill>
                <a:srgbClr val="0066CC"/>
              </a:solidFill>
              <a:latin typeface="+mj-lt"/>
            </a:endParaRPr>
          </a:p>
        </p:txBody>
      </p:sp>
      <p:sp>
        <p:nvSpPr>
          <p:cNvPr id="49" name="Rectangle 27"/>
          <p:cNvSpPr>
            <a:spLocks noChangeArrowheads="1"/>
          </p:cNvSpPr>
          <p:nvPr/>
        </p:nvSpPr>
        <p:spPr bwMode="auto">
          <a:xfrm>
            <a:off x="3299946" y="4774744"/>
            <a:ext cx="1656163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0066CC"/>
                </a:solidFill>
                <a:latin typeface="+mj-lt"/>
              </a:rPr>
              <a:t>11 €</a:t>
            </a:r>
            <a:endParaRPr lang="it-IT" sz="1800" b="1" kern="0" dirty="0">
              <a:solidFill>
                <a:srgbClr val="0066CC"/>
              </a:solidFill>
              <a:latin typeface="+mj-lt"/>
            </a:endParaRPr>
          </a:p>
        </p:txBody>
      </p:sp>
      <p:sp>
        <p:nvSpPr>
          <p:cNvPr id="50" name="Rectangle 29"/>
          <p:cNvSpPr>
            <a:spLocks noChangeArrowheads="1"/>
          </p:cNvSpPr>
          <p:nvPr/>
        </p:nvSpPr>
        <p:spPr bwMode="auto">
          <a:xfrm>
            <a:off x="3299946" y="3765094"/>
            <a:ext cx="1656163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kern="0" dirty="0" smtClean="0">
                <a:solidFill>
                  <a:srgbClr val="0066CC"/>
                </a:solidFill>
                <a:latin typeface="+mj-lt"/>
              </a:rPr>
              <a:t>45 €</a:t>
            </a:r>
            <a:endParaRPr lang="it-IT" b="1" kern="0" dirty="0">
              <a:solidFill>
                <a:srgbClr val="0066CC"/>
              </a:solidFill>
              <a:latin typeface="+mj-lt"/>
            </a:endParaRPr>
          </a:p>
        </p:txBody>
      </p:sp>
      <p:sp>
        <p:nvSpPr>
          <p:cNvPr id="51" name="Rectangle 30"/>
          <p:cNvSpPr>
            <a:spLocks noChangeArrowheads="1"/>
          </p:cNvSpPr>
          <p:nvPr/>
        </p:nvSpPr>
        <p:spPr bwMode="auto">
          <a:xfrm>
            <a:off x="3299946" y="3258682"/>
            <a:ext cx="1656163" cy="506412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0066CC"/>
                </a:solidFill>
                <a:latin typeface="+mj-lt"/>
              </a:rPr>
              <a:t>58 £</a:t>
            </a:r>
            <a:endParaRPr lang="it-IT" b="1" kern="0" dirty="0">
              <a:solidFill>
                <a:srgbClr val="0066CC"/>
              </a:solidFill>
              <a:latin typeface="+mj-lt"/>
            </a:endParaRPr>
          </a:p>
        </p:txBody>
      </p:sp>
      <p:sp>
        <p:nvSpPr>
          <p:cNvPr id="53" name="Rectangle 32"/>
          <p:cNvSpPr>
            <a:spLocks noChangeArrowheads="1"/>
          </p:cNvSpPr>
          <p:nvPr/>
        </p:nvSpPr>
        <p:spPr bwMode="auto">
          <a:xfrm>
            <a:off x="3299946" y="2764980"/>
            <a:ext cx="1656163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 smtClean="0">
                <a:solidFill>
                  <a:srgbClr val="0066CC"/>
                </a:solidFill>
                <a:latin typeface="+mj-lt"/>
              </a:rPr>
              <a:t>390 $</a:t>
            </a:r>
            <a:endParaRPr lang="it-IT" sz="1800" b="1" kern="0" dirty="0">
              <a:solidFill>
                <a:srgbClr val="0066CC"/>
              </a:solidFill>
              <a:latin typeface="+mj-lt"/>
            </a:endParaRPr>
          </a:p>
        </p:txBody>
      </p:sp>
      <p:sp>
        <p:nvSpPr>
          <p:cNvPr id="54" name="Rectangle 33"/>
          <p:cNvSpPr>
            <a:spLocks noChangeArrowheads="1"/>
          </p:cNvSpPr>
          <p:nvPr/>
        </p:nvSpPr>
        <p:spPr bwMode="auto">
          <a:xfrm>
            <a:off x="4052014" y="2063513"/>
            <a:ext cx="152027" cy="179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>
                <a:solidFill>
                  <a:srgbClr val="FFFFFF"/>
                </a:solidFill>
                <a:latin typeface="+mj-lt"/>
              </a:rPr>
              <a:t>Valore </a:t>
            </a:r>
            <a:endParaRPr lang="it-IT" sz="1500" b="1" kern="0" dirty="0" smtClean="0">
              <a:solidFill>
                <a:srgbClr val="FFFFFF"/>
              </a:solidFill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err="1" smtClean="0">
                <a:solidFill>
                  <a:srgbClr val="FFFFFF"/>
                </a:solidFill>
                <a:latin typeface="+mj-lt"/>
              </a:rPr>
              <a:t>eCommerce*</a:t>
            </a:r>
            <a:endParaRPr lang="it-IT" sz="1500" b="1" kern="0" dirty="0" smtClean="0">
              <a:solidFill>
                <a:srgbClr val="FFFFFF"/>
              </a:solidFill>
              <a:latin typeface="+mj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- 2013 -</a:t>
            </a:r>
            <a:endParaRPr lang="it-IT" sz="1500" b="1" kern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56" name="Rectangle 36"/>
          <p:cNvSpPr>
            <a:spLocks noChangeArrowheads="1"/>
          </p:cNvSpPr>
          <p:nvPr/>
        </p:nvSpPr>
        <p:spPr bwMode="auto">
          <a:xfrm>
            <a:off x="3879223" y="5351646"/>
            <a:ext cx="51809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err="1" smtClean="0">
                <a:solidFill>
                  <a:srgbClr val="FFFFFF"/>
                </a:solidFill>
                <a:latin typeface="+mj-lt"/>
              </a:rPr>
              <a:t>mld</a:t>
            </a:r>
            <a:endParaRPr lang="it-IT" sz="1500" b="1" kern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60" name="AutoShape 34"/>
          <p:cNvSpPr>
            <a:spLocks noChangeArrowheads="1"/>
          </p:cNvSpPr>
          <p:nvPr/>
        </p:nvSpPr>
        <p:spPr bwMode="auto">
          <a:xfrm>
            <a:off x="3299946" y="1596788"/>
            <a:ext cx="1656163" cy="4176000"/>
          </a:xfrm>
          <a:prstGeom prst="roundRect">
            <a:avLst>
              <a:gd name="adj" fmla="val 9421"/>
            </a:avLst>
          </a:prstGeom>
          <a:noFill/>
          <a:ln w="3810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en-US" sz="1800" b="0" kern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81" name="AutoShape 2"/>
          <p:cNvSpPr>
            <a:spLocks noChangeArrowheads="1"/>
          </p:cNvSpPr>
          <p:nvPr/>
        </p:nvSpPr>
        <p:spPr bwMode="auto">
          <a:xfrm>
            <a:off x="5010184" y="1596788"/>
            <a:ext cx="1562418" cy="4176000"/>
          </a:xfrm>
          <a:prstGeom prst="roundRect">
            <a:avLst>
              <a:gd name="adj" fmla="val 6162"/>
            </a:avLst>
          </a:prstGeom>
          <a:solidFill>
            <a:srgbClr val="003366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en-US" sz="1800" b="0" kern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82" name="Rectangle 4"/>
          <p:cNvSpPr>
            <a:spLocks noChangeArrowheads="1"/>
          </p:cNvSpPr>
          <p:nvPr/>
        </p:nvSpPr>
        <p:spPr bwMode="auto">
          <a:xfrm>
            <a:off x="5010184" y="4774744"/>
            <a:ext cx="1562418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 smtClean="0">
                <a:solidFill>
                  <a:srgbClr val="003366"/>
                </a:solidFill>
                <a:latin typeface="+mj-lt"/>
              </a:rPr>
              <a:t>+</a:t>
            </a:r>
            <a:r>
              <a:rPr lang="it-IT" b="1" kern="0" dirty="0" smtClean="0">
                <a:solidFill>
                  <a:srgbClr val="003366"/>
                </a:solidFill>
                <a:latin typeface="+mj-lt"/>
              </a:rPr>
              <a:t>14</a:t>
            </a:r>
            <a:r>
              <a:rPr lang="it-IT" sz="1800" b="1" kern="0" dirty="0" smtClean="0">
                <a:solidFill>
                  <a:srgbClr val="003366"/>
                </a:solidFill>
                <a:latin typeface="+mj-lt"/>
              </a:rPr>
              <a:t>%</a:t>
            </a:r>
            <a:endParaRPr lang="it-IT" sz="18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83" name="Rectangle 5"/>
          <p:cNvSpPr>
            <a:spLocks noChangeArrowheads="1"/>
          </p:cNvSpPr>
          <p:nvPr/>
        </p:nvSpPr>
        <p:spPr bwMode="auto">
          <a:xfrm>
            <a:off x="5010184" y="4269919"/>
            <a:ext cx="1562418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>
                <a:solidFill>
                  <a:srgbClr val="003366"/>
                </a:solidFill>
                <a:latin typeface="+mj-lt"/>
              </a:rPr>
              <a:t>+</a:t>
            </a:r>
            <a:r>
              <a:rPr lang="it-IT" sz="1800" b="1" kern="0" dirty="0" smtClean="0">
                <a:solidFill>
                  <a:srgbClr val="003366"/>
                </a:solidFill>
                <a:latin typeface="+mj-lt"/>
              </a:rPr>
              <a:t>13%</a:t>
            </a:r>
            <a:endParaRPr lang="it-IT" sz="18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84" name="Rectangle 6"/>
          <p:cNvSpPr>
            <a:spLocks noChangeArrowheads="1"/>
          </p:cNvSpPr>
          <p:nvPr/>
        </p:nvSpPr>
        <p:spPr bwMode="auto">
          <a:xfrm>
            <a:off x="5010184" y="3765094"/>
            <a:ext cx="1562418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>
                <a:solidFill>
                  <a:srgbClr val="003366"/>
                </a:solidFill>
                <a:latin typeface="+mj-lt"/>
              </a:rPr>
              <a:t>+</a:t>
            </a:r>
            <a:r>
              <a:rPr lang="it-IT" sz="1800" b="1" kern="0" dirty="0" smtClean="0">
                <a:solidFill>
                  <a:srgbClr val="003366"/>
                </a:solidFill>
                <a:latin typeface="+mj-lt"/>
              </a:rPr>
              <a:t>11%</a:t>
            </a:r>
            <a:endParaRPr lang="it-IT" sz="18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90" name="Rectangle 7"/>
          <p:cNvSpPr>
            <a:spLocks noChangeArrowheads="1"/>
          </p:cNvSpPr>
          <p:nvPr/>
        </p:nvSpPr>
        <p:spPr bwMode="auto">
          <a:xfrm>
            <a:off x="5010184" y="3258682"/>
            <a:ext cx="1562418" cy="506412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 smtClean="0">
                <a:solidFill>
                  <a:srgbClr val="003366"/>
                </a:solidFill>
                <a:latin typeface="+mj-lt"/>
              </a:rPr>
              <a:t>+</a:t>
            </a:r>
            <a:r>
              <a:rPr lang="it-IT" b="1" kern="0" dirty="0">
                <a:solidFill>
                  <a:srgbClr val="003366"/>
                </a:solidFill>
                <a:latin typeface="+mj-lt"/>
              </a:rPr>
              <a:t>9</a:t>
            </a:r>
            <a:r>
              <a:rPr lang="it-IT" sz="1800" b="1" kern="0" dirty="0" smtClean="0">
                <a:solidFill>
                  <a:srgbClr val="003366"/>
                </a:solidFill>
                <a:latin typeface="+mj-lt"/>
              </a:rPr>
              <a:t>%</a:t>
            </a:r>
            <a:endParaRPr lang="it-IT" sz="18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5010184" y="2764980"/>
            <a:ext cx="1562418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 smtClean="0">
                <a:solidFill>
                  <a:srgbClr val="003366"/>
                </a:solidFill>
                <a:latin typeface="+mj-lt"/>
              </a:rPr>
              <a:t>+11%</a:t>
            </a:r>
            <a:endParaRPr lang="it-IT" sz="18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93" name="Rectangle 10"/>
          <p:cNvSpPr>
            <a:spLocks noChangeArrowheads="1"/>
          </p:cNvSpPr>
          <p:nvPr/>
        </p:nvSpPr>
        <p:spPr bwMode="auto">
          <a:xfrm>
            <a:off x="5717888" y="2063513"/>
            <a:ext cx="128777" cy="179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n-lt"/>
              </a:rPr>
              <a:t>Crescita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n-lt"/>
              </a:rPr>
              <a:t> 201</a:t>
            </a:r>
            <a:r>
              <a:rPr lang="it-IT" sz="1500" b="1" kern="0" dirty="0">
                <a:solidFill>
                  <a:srgbClr val="FFFFFF"/>
                </a:solidFill>
                <a:latin typeface="+mj-lt"/>
              </a:rPr>
              <a:t>2</a:t>
            </a: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 vs 2013 –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endParaRPr lang="it-IT" sz="1500" b="1" kern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94" name="Rectangle 38"/>
          <p:cNvSpPr>
            <a:spLocks noChangeArrowheads="1"/>
          </p:cNvSpPr>
          <p:nvPr/>
        </p:nvSpPr>
        <p:spPr bwMode="auto">
          <a:xfrm>
            <a:off x="5618823" y="5351646"/>
            <a:ext cx="27438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>
                <a:solidFill>
                  <a:srgbClr val="FFFFFF"/>
                </a:solidFill>
                <a:latin typeface="+mj-lt"/>
              </a:rPr>
              <a:t>%</a:t>
            </a:r>
          </a:p>
        </p:txBody>
      </p:sp>
      <p:sp>
        <p:nvSpPr>
          <p:cNvPr id="95" name="AutoShape 24"/>
          <p:cNvSpPr>
            <a:spLocks noChangeArrowheads="1"/>
          </p:cNvSpPr>
          <p:nvPr/>
        </p:nvSpPr>
        <p:spPr bwMode="auto">
          <a:xfrm>
            <a:off x="5010184" y="1596788"/>
            <a:ext cx="1562418" cy="4176000"/>
          </a:xfrm>
          <a:prstGeom prst="roundRect">
            <a:avLst>
              <a:gd name="adj" fmla="val 6162"/>
            </a:avLst>
          </a:prstGeom>
          <a:noFill/>
          <a:ln w="381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en-US" sz="1800" b="0" kern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89" name="AutoShape 17"/>
          <p:cNvSpPr>
            <a:spLocks noChangeArrowheads="1"/>
          </p:cNvSpPr>
          <p:nvPr/>
        </p:nvSpPr>
        <p:spPr bwMode="auto">
          <a:xfrm>
            <a:off x="2154417" y="1124520"/>
            <a:ext cx="2268000" cy="26828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400" b="1" kern="0" dirty="0" smtClean="0">
                <a:solidFill>
                  <a:srgbClr val="003366"/>
                </a:solidFill>
                <a:latin typeface="+mj-lt"/>
              </a:rPr>
              <a:t>* Escluse le Assicurazioni</a:t>
            </a:r>
            <a:endParaRPr lang="it-IT" sz="14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98" name="AutoShape 17"/>
          <p:cNvSpPr>
            <a:spLocks noChangeArrowheads="1"/>
          </p:cNvSpPr>
          <p:nvPr/>
        </p:nvSpPr>
        <p:spPr bwMode="auto">
          <a:xfrm>
            <a:off x="1955682" y="6065950"/>
            <a:ext cx="6084000" cy="35021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it-IT" sz="1400" b="1" kern="0" dirty="0" smtClean="0">
                <a:solidFill>
                  <a:srgbClr val="003366"/>
                </a:solidFill>
                <a:latin typeface="+mn-lt"/>
              </a:rPr>
              <a:t>Fonte</a:t>
            </a:r>
            <a:r>
              <a:rPr lang="it-IT" sz="1400" kern="0" dirty="0" smtClean="0">
                <a:solidFill>
                  <a:srgbClr val="003366"/>
                </a:solidFill>
                <a:latin typeface="+mn-lt"/>
              </a:rPr>
              <a:t>: elaborazione Politecnico su dati </a:t>
            </a:r>
            <a:r>
              <a:rPr lang="it-IT" sz="1400" kern="0" dirty="0" err="1" smtClean="0">
                <a:solidFill>
                  <a:srgbClr val="003366"/>
                </a:solidFill>
                <a:latin typeface="+mn-lt"/>
              </a:rPr>
              <a:t>Forrester</a:t>
            </a:r>
            <a:r>
              <a:rPr lang="it-IT" sz="1400" kern="0" dirty="0" smtClean="0">
                <a:solidFill>
                  <a:srgbClr val="003366"/>
                </a:solidFill>
                <a:latin typeface="+mn-lt"/>
              </a:rPr>
              <a:t> </a:t>
            </a:r>
            <a:r>
              <a:rPr lang="it-IT" sz="1400" kern="0" dirty="0" err="1" smtClean="0">
                <a:solidFill>
                  <a:srgbClr val="003366"/>
                </a:solidFill>
                <a:latin typeface="+mn-lt"/>
              </a:rPr>
              <a:t>Research</a:t>
            </a:r>
            <a:r>
              <a:rPr lang="it-IT" sz="1400" kern="0" dirty="0" smtClean="0">
                <a:solidFill>
                  <a:srgbClr val="003366"/>
                </a:solidFill>
                <a:latin typeface="+mn-lt"/>
              </a:rPr>
              <a:t> ed </a:t>
            </a:r>
            <a:r>
              <a:rPr lang="it-IT" sz="1400" kern="0" dirty="0" err="1" smtClean="0">
                <a:solidFill>
                  <a:srgbClr val="003366"/>
                </a:solidFill>
                <a:latin typeface="+mn-lt"/>
              </a:rPr>
              <a:t>eMarketer</a:t>
            </a:r>
            <a:endParaRPr lang="it-IT" sz="1400" kern="0" dirty="0">
              <a:solidFill>
                <a:srgbClr val="003366"/>
              </a:solidFill>
              <a:latin typeface="+mn-lt"/>
            </a:endParaRPr>
          </a:p>
        </p:txBody>
      </p:sp>
      <p:sp>
        <p:nvSpPr>
          <p:cNvPr id="69" name="Rectangle 4"/>
          <p:cNvSpPr>
            <a:spLocks noChangeArrowheads="1"/>
          </p:cNvSpPr>
          <p:nvPr/>
        </p:nvSpPr>
        <p:spPr bwMode="auto">
          <a:xfrm>
            <a:off x="6622920" y="4774744"/>
            <a:ext cx="1562418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CC99FF"/>
                </a:solidFill>
                <a:latin typeface="+mj-lt"/>
              </a:rPr>
              <a:t>1,5</a:t>
            </a:r>
            <a:r>
              <a:rPr lang="it-IT" sz="1800" b="1" kern="0" dirty="0" smtClean="0">
                <a:solidFill>
                  <a:srgbClr val="CC99FF"/>
                </a:solidFill>
                <a:latin typeface="+mj-lt"/>
              </a:rPr>
              <a:t>%</a:t>
            </a:r>
            <a:endParaRPr lang="it-IT" sz="1800" b="1" kern="0" dirty="0">
              <a:solidFill>
                <a:srgbClr val="CC99FF"/>
              </a:solidFill>
              <a:latin typeface="+mj-lt"/>
            </a:endParaRPr>
          </a:p>
        </p:txBody>
      </p:sp>
      <p:sp>
        <p:nvSpPr>
          <p:cNvPr id="70" name="Rectangle 5"/>
          <p:cNvSpPr>
            <a:spLocks noChangeArrowheads="1"/>
          </p:cNvSpPr>
          <p:nvPr/>
        </p:nvSpPr>
        <p:spPr bwMode="auto">
          <a:xfrm>
            <a:off x="6622920" y="4269919"/>
            <a:ext cx="1562418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CC99FF"/>
                </a:solidFill>
                <a:latin typeface="+mj-lt"/>
              </a:rPr>
              <a:t>5</a:t>
            </a:r>
            <a:r>
              <a:rPr lang="it-IT" sz="1800" b="1" kern="0" dirty="0" smtClean="0">
                <a:solidFill>
                  <a:srgbClr val="CC99FF"/>
                </a:solidFill>
                <a:latin typeface="+mj-lt"/>
              </a:rPr>
              <a:t>%</a:t>
            </a:r>
            <a:endParaRPr lang="it-IT" sz="1800" b="1" kern="0" dirty="0">
              <a:solidFill>
                <a:srgbClr val="CC99FF"/>
              </a:solidFill>
              <a:latin typeface="+mj-lt"/>
            </a:endParaRPr>
          </a:p>
        </p:txBody>
      </p:sp>
      <p:sp>
        <p:nvSpPr>
          <p:cNvPr id="71" name="Rectangle 6"/>
          <p:cNvSpPr>
            <a:spLocks noChangeArrowheads="1"/>
          </p:cNvSpPr>
          <p:nvPr/>
        </p:nvSpPr>
        <p:spPr bwMode="auto">
          <a:xfrm>
            <a:off x="6622920" y="3765094"/>
            <a:ext cx="1562418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b="1" kern="0" dirty="0" smtClean="0">
                <a:solidFill>
                  <a:srgbClr val="CC99FF"/>
                </a:solidFill>
                <a:latin typeface="+mj-lt"/>
              </a:rPr>
              <a:t>7,3</a:t>
            </a:r>
            <a:r>
              <a:rPr lang="it-IT" sz="1800" b="1" kern="0" dirty="0" smtClean="0">
                <a:solidFill>
                  <a:srgbClr val="CC99FF"/>
                </a:solidFill>
                <a:latin typeface="+mj-lt"/>
              </a:rPr>
              <a:t>%</a:t>
            </a:r>
            <a:endParaRPr lang="it-IT" sz="1800" b="1" kern="0" dirty="0">
              <a:solidFill>
                <a:srgbClr val="CC99FF"/>
              </a:solidFill>
              <a:latin typeface="+mj-lt"/>
            </a:endParaRPr>
          </a:p>
        </p:txBody>
      </p:sp>
      <p:sp>
        <p:nvSpPr>
          <p:cNvPr id="72" name="Rectangle 7"/>
          <p:cNvSpPr>
            <a:spLocks noChangeArrowheads="1"/>
          </p:cNvSpPr>
          <p:nvPr/>
        </p:nvSpPr>
        <p:spPr bwMode="auto">
          <a:xfrm>
            <a:off x="6622920" y="3258682"/>
            <a:ext cx="1562418" cy="506412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 smtClean="0">
                <a:solidFill>
                  <a:srgbClr val="CC99FF"/>
                </a:solidFill>
                <a:latin typeface="+mj-lt"/>
              </a:rPr>
              <a:t>12,4%</a:t>
            </a:r>
            <a:endParaRPr lang="it-IT" sz="1800" b="1" kern="0" dirty="0">
              <a:solidFill>
                <a:srgbClr val="CC99FF"/>
              </a:solidFill>
              <a:latin typeface="+mj-lt"/>
            </a:endParaRPr>
          </a:p>
        </p:txBody>
      </p:sp>
      <p:sp>
        <p:nvSpPr>
          <p:cNvPr id="73" name="Rectangle 9"/>
          <p:cNvSpPr>
            <a:spLocks noChangeArrowheads="1"/>
          </p:cNvSpPr>
          <p:nvPr/>
        </p:nvSpPr>
        <p:spPr bwMode="auto">
          <a:xfrm>
            <a:off x="6622920" y="2764980"/>
            <a:ext cx="1562418" cy="504825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800" b="1" kern="0" dirty="0" smtClean="0">
                <a:solidFill>
                  <a:srgbClr val="CC99FF"/>
                </a:solidFill>
                <a:latin typeface="+mj-lt"/>
              </a:rPr>
              <a:t>7,5%</a:t>
            </a:r>
            <a:endParaRPr lang="it-IT" sz="1800" b="1" kern="0" dirty="0">
              <a:solidFill>
                <a:srgbClr val="CC99FF"/>
              </a:solidFill>
              <a:latin typeface="+mj-lt"/>
            </a:endParaRPr>
          </a:p>
        </p:txBody>
      </p:sp>
      <p:sp>
        <p:nvSpPr>
          <p:cNvPr id="74" name="Rectangle 10"/>
          <p:cNvSpPr>
            <a:spLocks noChangeArrowheads="1"/>
          </p:cNvSpPr>
          <p:nvPr/>
        </p:nvSpPr>
        <p:spPr bwMode="auto">
          <a:xfrm>
            <a:off x="7330624" y="2065785"/>
            <a:ext cx="128777" cy="179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Penetrazione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Online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(solo prodotti)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- 2013</a:t>
            </a:r>
            <a:r>
              <a:rPr lang="it-IT" sz="1500" b="1" kern="0" dirty="0" smtClean="0">
                <a:solidFill>
                  <a:srgbClr val="FFFFFF"/>
                </a:solidFill>
              </a:rPr>
              <a:t> </a:t>
            </a:r>
            <a:r>
              <a:rPr lang="it-IT" sz="1500" b="1" kern="0" dirty="0" smtClean="0">
                <a:solidFill>
                  <a:srgbClr val="FFFFFF"/>
                </a:solidFill>
                <a:latin typeface="+mj-lt"/>
              </a:rPr>
              <a:t>-</a:t>
            </a:r>
            <a:endParaRPr lang="it-IT" sz="1500" b="1" kern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5" name="Rectangle 38"/>
          <p:cNvSpPr>
            <a:spLocks noChangeArrowheads="1"/>
          </p:cNvSpPr>
          <p:nvPr/>
        </p:nvSpPr>
        <p:spPr bwMode="auto">
          <a:xfrm>
            <a:off x="7231559" y="5353918"/>
            <a:ext cx="27438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>
                <a:solidFill>
                  <a:srgbClr val="FFFFFF"/>
                </a:solidFill>
                <a:latin typeface="+mj-lt"/>
              </a:rPr>
              <a:t>%</a:t>
            </a:r>
          </a:p>
        </p:txBody>
      </p:sp>
      <p:sp>
        <p:nvSpPr>
          <p:cNvPr id="76" name="AutoShape 24"/>
          <p:cNvSpPr>
            <a:spLocks noChangeArrowheads="1"/>
          </p:cNvSpPr>
          <p:nvPr/>
        </p:nvSpPr>
        <p:spPr bwMode="auto">
          <a:xfrm>
            <a:off x="6622920" y="1596788"/>
            <a:ext cx="1562418" cy="4176000"/>
          </a:xfrm>
          <a:prstGeom prst="roundRect">
            <a:avLst>
              <a:gd name="adj" fmla="val 6162"/>
            </a:avLst>
          </a:prstGeom>
          <a:noFill/>
          <a:ln w="38100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kern="0">
              <a:solidFill>
                <a:sysClr val="windowText" lastClr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200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25" grpId="0" animBg="1"/>
      <p:bldP spid="28" grpId="0" animBg="1"/>
      <p:bldP spid="29" grpId="0" animBg="1"/>
      <p:bldP spid="30" grpId="0" animBg="1"/>
      <p:bldP spid="32" grpId="0" animBg="1"/>
      <p:bldP spid="34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/>
      <p:bldP spid="55" grpId="0"/>
      <p:bldP spid="59" grpId="0" animBg="1"/>
      <p:bldP spid="26" grpId="0" animBg="1"/>
      <p:bldP spid="27" grpId="0" animBg="1"/>
      <p:bldP spid="49" grpId="0" animBg="1"/>
      <p:bldP spid="50" grpId="0" animBg="1"/>
      <p:bldP spid="51" grpId="0" animBg="1"/>
      <p:bldP spid="53" grpId="0" animBg="1"/>
      <p:bldP spid="54" grpId="0"/>
      <p:bldP spid="56" grpId="0"/>
      <p:bldP spid="60" grpId="0" animBg="1"/>
      <p:bldP spid="81" grpId="0" animBg="1"/>
      <p:bldP spid="82" grpId="0" animBg="1"/>
      <p:bldP spid="83" grpId="0" animBg="1"/>
      <p:bldP spid="84" grpId="0" animBg="1"/>
      <p:bldP spid="90" grpId="0" animBg="1"/>
      <p:bldP spid="92" grpId="0" animBg="1"/>
      <p:bldP spid="93" grpId="0"/>
      <p:bldP spid="94" grpId="0"/>
      <p:bldP spid="95" grpId="0" animBg="1"/>
      <p:bldP spid="89" grpId="0" animBg="1"/>
      <p:bldP spid="9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43"/>
          <p:cNvSpPr>
            <a:spLocks noChangeArrowheads="1"/>
          </p:cNvSpPr>
          <p:nvPr/>
        </p:nvSpPr>
        <p:spPr bwMode="auto">
          <a:xfrm>
            <a:off x="998588" y="976737"/>
            <a:ext cx="7739279" cy="4501359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just">
              <a:spcBef>
                <a:spcPct val="50000"/>
              </a:spcBef>
            </a:pPr>
            <a:endParaRPr lang="it-IT" sz="20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23" name="AutoShape 44"/>
          <p:cNvSpPr>
            <a:spLocks noChangeArrowheads="1"/>
          </p:cNvSpPr>
          <p:nvPr/>
        </p:nvSpPr>
        <p:spPr bwMode="auto">
          <a:xfrm>
            <a:off x="970894" y="5906763"/>
            <a:ext cx="7855507" cy="324000"/>
          </a:xfrm>
          <a:prstGeom prst="roundRect">
            <a:avLst>
              <a:gd name="adj" fmla="val 0"/>
            </a:avLst>
          </a:prstGeom>
          <a:solidFill>
            <a:srgbClr val="003366"/>
          </a:solidFill>
          <a:ln>
            <a:solidFill>
              <a:srgbClr val="003366"/>
            </a:solidFill>
          </a:ln>
        </p:spPr>
        <p:txBody>
          <a:bodyPr wrap="square" rtlCol="0">
            <a:spAutoFit/>
          </a:bodyPr>
          <a:lstStyle/>
          <a:p>
            <a:pPr algn="ctr" defTabSz="2879725">
              <a:defRPr/>
            </a:pPr>
            <a:r>
              <a:rPr lang="it-IT" sz="1400" b="1" dirty="0">
                <a:solidFill>
                  <a:srgbClr val="FFFFFF"/>
                </a:solidFill>
                <a:latin typeface="Trebuchet MS"/>
              </a:rPr>
              <a:t>Tasso di penetrazione dell’eCommerce B2c</a:t>
            </a:r>
          </a:p>
        </p:txBody>
      </p:sp>
      <p:sp>
        <p:nvSpPr>
          <p:cNvPr id="24" name="AutoShape 45"/>
          <p:cNvSpPr>
            <a:spLocks noChangeArrowheads="1"/>
          </p:cNvSpPr>
          <p:nvPr/>
        </p:nvSpPr>
        <p:spPr bwMode="auto">
          <a:xfrm rot="16200000">
            <a:off x="-2025866" y="3042197"/>
            <a:ext cx="4472920" cy="342000"/>
          </a:xfrm>
          <a:prstGeom prst="roundRect">
            <a:avLst>
              <a:gd name="adj" fmla="val 0"/>
            </a:avLst>
          </a:prstGeom>
          <a:solidFill>
            <a:srgbClr val="003366"/>
          </a:solidFill>
          <a:ln>
            <a:solidFill>
              <a:srgbClr val="003366"/>
            </a:solidFill>
          </a:ln>
        </p:spPr>
        <p:txBody>
          <a:bodyPr wrap="square" rtlCol="0">
            <a:spAutoFit/>
          </a:bodyPr>
          <a:lstStyle/>
          <a:p>
            <a:pPr algn="ctr" defTabSz="2879725">
              <a:defRPr/>
            </a:pPr>
            <a:r>
              <a:rPr lang="it-IT" sz="1400" b="1" dirty="0">
                <a:solidFill>
                  <a:srgbClr val="FFFFFF"/>
                </a:solidFill>
                <a:latin typeface="Trebuchet MS"/>
              </a:rPr>
              <a:t>Valore delle vendite al dettaglio (miliardi di €)</a:t>
            </a:r>
          </a:p>
        </p:txBody>
      </p:sp>
      <p:sp>
        <p:nvSpPr>
          <p:cNvPr id="25" name="AutoShape 48"/>
          <p:cNvSpPr>
            <a:spLocks noChangeArrowheads="1"/>
          </p:cNvSpPr>
          <p:nvPr/>
        </p:nvSpPr>
        <p:spPr bwMode="auto">
          <a:xfrm rot="16200000">
            <a:off x="5617" y="4611266"/>
            <a:ext cx="1373296" cy="360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002E54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lIns="45720" rIns="45720" anchor="ctr"/>
          <a:lstStyle/>
          <a:p>
            <a:pPr marL="269875" indent="-182563" algn="ctr" defTabSz="2879725">
              <a:defRPr/>
            </a:pPr>
            <a:r>
              <a:rPr lang="it-IT" sz="1600" b="1" dirty="0" smtClean="0">
                <a:solidFill>
                  <a:srgbClr val="002E54"/>
                </a:solidFill>
                <a:latin typeface="Trebuchet MS"/>
              </a:rPr>
              <a:t>0 - 150</a:t>
            </a:r>
            <a:endParaRPr lang="it-IT" sz="16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27" name="AutoShape 49"/>
          <p:cNvSpPr>
            <a:spLocks noChangeArrowheads="1"/>
          </p:cNvSpPr>
          <p:nvPr/>
        </p:nvSpPr>
        <p:spPr bwMode="auto">
          <a:xfrm rot="16200000">
            <a:off x="5617" y="3054731"/>
            <a:ext cx="1373296" cy="360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002E54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lIns="45720" rIns="45720" anchor="ctr"/>
          <a:lstStyle/>
          <a:p>
            <a:pPr marL="269875" indent="-182563" algn="ctr" defTabSz="2879725">
              <a:defRPr/>
            </a:pPr>
            <a:r>
              <a:rPr lang="it-IT" sz="1600" b="1" dirty="0" smtClean="0">
                <a:solidFill>
                  <a:srgbClr val="002E54"/>
                </a:solidFill>
                <a:latin typeface="Trebuchet MS"/>
              </a:rPr>
              <a:t>150 </a:t>
            </a:r>
            <a:r>
              <a:rPr lang="it-IT" sz="1600" b="1" dirty="0">
                <a:solidFill>
                  <a:srgbClr val="002E54"/>
                </a:solidFill>
                <a:latin typeface="Trebuchet MS"/>
              </a:rPr>
              <a:t>- </a:t>
            </a:r>
            <a:r>
              <a:rPr lang="it-IT" sz="1600" b="1" dirty="0" smtClean="0">
                <a:solidFill>
                  <a:srgbClr val="002E54"/>
                </a:solidFill>
                <a:latin typeface="Trebuchet MS"/>
              </a:rPr>
              <a:t>300</a:t>
            </a:r>
            <a:endParaRPr lang="it-IT" sz="16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28" name="AutoShape 50"/>
          <p:cNvSpPr>
            <a:spLocks noChangeArrowheads="1"/>
          </p:cNvSpPr>
          <p:nvPr/>
        </p:nvSpPr>
        <p:spPr bwMode="auto">
          <a:xfrm rot="16200000">
            <a:off x="5618" y="1483204"/>
            <a:ext cx="1373296" cy="360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002E54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lIns="45720" rIns="45720" anchor="ctr"/>
          <a:lstStyle/>
          <a:p>
            <a:pPr marL="269875" indent="-182563" algn="ctr" defTabSz="2879725">
              <a:defRPr/>
            </a:pPr>
            <a:r>
              <a:rPr lang="it-IT" sz="1600" b="1" dirty="0" smtClean="0">
                <a:solidFill>
                  <a:srgbClr val="002E54"/>
                </a:solidFill>
                <a:latin typeface="Trebuchet MS"/>
              </a:rPr>
              <a:t>300 - 500</a:t>
            </a:r>
            <a:endParaRPr lang="it-IT" sz="16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32" name="Line 46"/>
          <p:cNvSpPr>
            <a:spLocks noChangeShapeType="1"/>
          </p:cNvSpPr>
          <p:nvPr/>
        </p:nvSpPr>
        <p:spPr bwMode="auto">
          <a:xfrm>
            <a:off x="979279" y="4058000"/>
            <a:ext cx="7702417" cy="0"/>
          </a:xfrm>
          <a:prstGeom prst="line">
            <a:avLst/>
          </a:prstGeom>
          <a:noFill/>
          <a:ln w="12700" cap="rnd">
            <a:solidFill>
              <a:srgbClr val="E9F2F7"/>
            </a:solidFill>
            <a:prstDash val="sysDot"/>
            <a:round/>
            <a:headEnd/>
            <a:tailEnd/>
          </a:ln>
        </p:spPr>
        <p:txBody>
          <a:bodyPr wrap="none" lIns="45720" rIns="4572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kern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33" name="Line 53"/>
          <p:cNvSpPr>
            <a:spLocks noChangeShapeType="1"/>
          </p:cNvSpPr>
          <p:nvPr/>
        </p:nvSpPr>
        <p:spPr bwMode="auto">
          <a:xfrm>
            <a:off x="1026673" y="2490507"/>
            <a:ext cx="7655023" cy="0"/>
          </a:xfrm>
          <a:prstGeom prst="line">
            <a:avLst/>
          </a:prstGeom>
          <a:noFill/>
          <a:ln w="12700" cap="rnd">
            <a:solidFill>
              <a:srgbClr val="E9F2F7"/>
            </a:solidFill>
            <a:prstDash val="sysDot"/>
            <a:round/>
            <a:headEnd/>
            <a:tailEnd/>
          </a:ln>
        </p:spPr>
        <p:txBody>
          <a:bodyPr wrap="none" lIns="45720" rIns="4572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kern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34" name="Line 47"/>
          <p:cNvSpPr>
            <a:spLocks noChangeShapeType="1"/>
          </p:cNvSpPr>
          <p:nvPr/>
        </p:nvSpPr>
        <p:spPr bwMode="auto">
          <a:xfrm flipV="1">
            <a:off x="2917171" y="924562"/>
            <a:ext cx="0" cy="4566170"/>
          </a:xfrm>
          <a:prstGeom prst="line">
            <a:avLst/>
          </a:prstGeom>
          <a:noFill/>
          <a:ln w="12700" cap="rnd">
            <a:solidFill>
              <a:srgbClr val="E9F2F7"/>
            </a:solidFill>
            <a:prstDash val="sysDot"/>
            <a:round/>
            <a:headEnd/>
            <a:tailEnd/>
          </a:ln>
        </p:spPr>
        <p:txBody>
          <a:bodyPr wrap="none" lIns="45720" rIns="4572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kern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35" name="Line 52"/>
          <p:cNvSpPr>
            <a:spLocks noChangeShapeType="1"/>
          </p:cNvSpPr>
          <p:nvPr/>
        </p:nvSpPr>
        <p:spPr bwMode="auto">
          <a:xfrm flipV="1">
            <a:off x="6796465" y="924562"/>
            <a:ext cx="0" cy="4566170"/>
          </a:xfrm>
          <a:prstGeom prst="line">
            <a:avLst/>
          </a:prstGeom>
          <a:noFill/>
          <a:ln w="12700" cap="rnd">
            <a:solidFill>
              <a:srgbClr val="E9F2F7"/>
            </a:solidFill>
            <a:prstDash val="sysDot"/>
            <a:round/>
            <a:headEnd/>
            <a:tailEnd/>
          </a:ln>
        </p:spPr>
        <p:txBody>
          <a:bodyPr wrap="none" lIns="45720" rIns="4572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kern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88" name="AutoShape 50"/>
          <p:cNvSpPr>
            <a:spLocks noChangeArrowheads="1"/>
          </p:cNvSpPr>
          <p:nvPr/>
        </p:nvSpPr>
        <p:spPr bwMode="auto">
          <a:xfrm>
            <a:off x="992652" y="5557361"/>
            <a:ext cx="1801841" cy="28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002E54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lIns="45720" rIns="45720" anchor="ctr"/>
          <a:lstStyle/>
          <a:p>
            <a:pPr marL="269875" indent="-182563" algn="ctr" defTabSz="2879725">
              <a:defRPr/>
            </a:pPr>
            <a:r>
              <a:rPr lang="it-IT" sz="1600" b="1" dirty="0" smtClean="0">
                <a:solidFill>
                  <a:srgbClr val="002E54"/>
                </a:solidFill>
                <a:latin typeface="Trebuchet MS"/>
              </a:rPr>
              <a:t>0,01% - 0,1%</a:t>
            </a:r>
            <a:endParaRPr lang="it-IT" sz="16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89" name="AutoShape 50"/>
          <p:cNvSpPr>
            <a:spLocks noChangeArrowheads="1"/>
          </p:cNvSpPr>
          <p:nvPr/>
        </p:nvSpPr>
        <p:spPr bwMode="auto">
          <a:xfrm>
            <a:off x="2992706" y="5557361"/>
            <a:ext cx="1801841" cy="28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002E54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lIns="45720" rIns="45720" anchor="ctr"/>
          <a:lstStyle/>
          <a:p>
            <a:pPr marL="269875" indent="-182563" algn="ctr" defTabSz="2879725">
              <a:defRPr/>
            </a:pPr>
            <a:r>
              <a:rPr lang="it-IT" sz="1600" b="1" dirty="0" smtClean="0">
                <a:solidFill>
                  <a:srgbClr val="002E54"/>
                </a:solidFill>
                <a:latin typeface="Trebuchet MS"/>
              </a:rPr>
              <a:t>0,1% - 1%</a:t>
            </a:r>
            <a:endParaRPr lang="it-IT" sz="16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90" name="AutoShape 50"/>
          <p:cNvSpPr>
            <a:spLocks noChangeArrowheads="1"/>
          </p:cNvSpPr>
          <p:nvPr/>
        </p:nvSpPr>
        <p:spPr bwMode="auto">
          <a:xfrm>
            <a:off x="5010362" y="5557361"/>
            <a:ext cx="1801841" cy="28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002E54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lIns="45720" rIns="45720" anchor="ctr"/>
          <a:lstStyle/>
          <a:p>
            <a:pPr marL="269875" indent="-182563" algn="ctr" defTabSz="2879725">
              <a:defRPr/>
            </a:pPr>
            <a:r>
              <a:rPr lang="it-IT" sz="1600" b="1" dirty="0" smtClean="0">
                <a:solidFill>
                  <a:srgbClr val="002E54"/>
                </a:solidFill>
                <a:latin typeface="Trebuchet MS"/>
              </a:rPr>
              <a:t>1% - 5%</a:t>
            </a:r>
            <a:endParaRPr lang="it-IT" sz="16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91" name="AutoShape 50"/>
          <p:cNvSpPr>
            <a:spLocks noChangeArrowheads="1"/>
          </p:cNvSpPr>
          <p:nvPr/>
        </p:nvSpPr>
        <p:spPr bwMode="auto">
          <a:xfrm>
            <a:off x="7001476" y="5557361"/>
            <a:ext cx="1801841" cy="28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002E54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lIns="45720" rIns="45720" anchor="ctr"/>
          <a:lstStyle/>
          <a:p>
            <a:pPr marL="269875" indent="-182563" algn="ctr" defTabSz="2879725">
              <a:defRPr/>
            </a:pPr>
            <a:r>
              <a:rPr lang="it-IT" sz="1600" b="1" dirty="0" smtClean="0">
                <a:solidFill>
                  <a:srgbClr val="002E54"/>
                </a:solidFill>
                <a:latin typeface="Trebuchet MS"/>
              </a:rPr>
              <a:t>5% - 20%</a:t>
            </a:r>
            <a:endParaRPr lang="it-IT" sz="16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44" name="Text Box 72"/>
          <p:cNvSpPr txBox="1">
            <a:spLocks noChangeAspect="1" noChangeArrowheads="1"/>
          </p:cNvSpPr>
          <p:nvPr/>
        </p:nvSpPr>
        <p:spPr bwMode="auto">
          <a:xfrm>
            <a:off x="5193329" y="2383667"/>
            <a:ext cx="88927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kern="0" dirty="0" smtClean="0">
                <a:solidFill>
                  <a:srgbClr val="002E54"/>
                </a:solidFill>
                <a:latin typeface="Trebuchet MS"/>
              </a:rPr>
              <a:t>Totale</a:t>
            </a:r>
            <a:endParaRPr lang="it-IT" sz="1400" b="1" kern="0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98" name="Text Box 72"/>
          <p:cNvSpPr txBox="1">
            <a:spLocks noChangeAspect="1" noChangeArrowheads="1"/>
          </p:cNvSpPr>
          <p:nvPr/>
        </p:nvSpPr>
        <p:spPr bwMode="auto">
          <a:xfrm>
            <a:off x="4408531" y="2966430"/>
            <a:ext cx="138822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kern="0" dirty="0" smtClean="0">
                <a:solidFill>
                  <a:srgbClr val="9933FF"/>
                </a:solidFill>
                <a:latin typeface="Trebuchet MS"/>
              </a:rPr>
              <a:t>Prodotti</a:t>
            </a:r>
            <a:endParaRPr lang="it-IT" sz="1400" b="1" kern="0" dirty="0">
              <a:solidFill>
                <a:srgbClr val="9933FF"/>
              </a:solidFill>
              <a:latin typeface="Trebuchet MS"/>
            </a:endParaRPr>
          </a:p>
        </p:txBody>
      </p:sp>
      <p:sp>
        <p:nvSpPr>
          <p:cNvPr id="101" name="Rectangle 490"/>
          <p:cNvSpPr>
            <a:spLocks noChangeArrowheads="1"/>
          </p:cNvSpPr>
          <p:nvPr/>
        </p:nvSpPr>
        <p:spPr bwMode="auto">
          <a:xfrm>
            <a:off x="2938175" y="4135535"/>
            <a:ext cx="56906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 err="1" smtClean="0">
                <a:solidFill>
                  <a:srgbClr val="0066CC"/>
                </a:solidFill>
              </a:rPr>
              <a:t>Grocery</a:t>
            </a:r>
            <a:endParaRPr lang="it-IT" sz="1200" b="1" kern="0" dirty="0">
              <a:solidFill>
                <a:srgbClr val="0066CC"/>
              </a:solidFill>
            </a:endParaRPr>
          </a:p>
        </p:txBody>
      </p:sp>
      <p:sp>
        <p:nvSpPr>
          <p:cNvPr id="102" name="Rectangle 486"/>
          <p:cNvSpPr>
            <a:spLocks noChangeArrowheads="1"/>
          </p:cNvSpPr>
          <p:nvPr/>
        </p:nvSpPr>
        <p:spPr bwMode="auto">
          <a:xfrm>
            <a:off x="4706558" y="4880977"/>
            <a:ext cx="1033937" cy="13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>
                <a:solidFill>
                  <a:srgbClr val="D6AD00"/>
                </a:solidFill>
              </a:rPr>
              <a:t>Abbigliamento</a:t>
            </a:r>
          </a:p>
        </p:txBody>
      </p:sp>
      <p:sp>
        <p:nvSpPr>
          <p:cNvPr id="104" name="Rectangle 483"/>
          <p:cNvSpPr>
            <a:spLocks noChangeArrowheads="1"/>
          </p:cNvSpPr>
          <p:nvPr/>
        </p:nvSpPr>
        <p:spPr bwMode="auto">
          <a:xfrm>
            <a:off x="5479240" y="5300792"/>
            <a:ext cx="729443" cy="13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 smtClean="0">
                <a:solidFill>
                  <a:srgbClr val="2D96FF"/>
                </a:solidFill>
              </a:rPr>
              <a:t>Editoria</a:t>
            </a:r>
          </a:p>
        </p:txBody>
      </p:sp>
      <p:sp>
        <p:nvSpPr>
          <p:cNvPr id="106" name="Rectangle 477"/>
          <p:cNvSpPr>
            <a:spLocks noChangeArrowheads="1"/>
          </p:cNvSpPr>
          <p:nvPr/>
        </p:nvSpPr>
        <p:spPr bwMode="auto">
          <a:xfrm>
            <a:off x="6365937" y="5215554"/>
            <a:ext cx="1071769" cy="26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>
                <a:solidFill>
                  <a:srgbClr val="FF9900"/>
                </a:solidFill>
              </a:rPr>
              <a:t>Informatica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>
                <a:solidFill>
                  <a:srgbClr val="FF9900"/>
                </a:solidFill>
              </a:rPr>
              <a:t>ed elettronica</a:t>
            </a:r>
          </a:p>
        </p:txBody>
      </p:sp>
      <p:sp>
        <p:nvSpPr>
          <p:cNvPr id="108" name="Rectangle 480"/>
          <p:cNvSpPr>
            <a:spLocks noChangeArrowheads="1"/>
          </p:cNvSpPr>
          <p:nvPr/>
        </p:nvSpPr>
        <p:spPr bwMode="auto">
          <a:xfrm>
            <a:off x="5951110" y="4797004"/>
            <a:ext cx="9457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 smtClean="0">
                <a:solidFill>
                  <a:srgbClr val="CC0000"/>
                </a:solidFill>
              </a:rPr>
              <a:t>Assicurazioni</a:t>
            </a:r>
            <a:endParaRPr lang="it-IT" sz="1200" b="1" kern="0" dirty="0">
              <a:solidFill>
                <a:srgbClr val="FF9900"/>
              </a:solidFill>
            </a:endParaRPr>
          </a:p>
        </p:txBody>
      </p:sp>
      <p:sp>
        <p:nvSpPr>
          <p:cNvPr id="110" name="Rectangle 474"/>
          <p:cNvSpPr>
            <a:spLocks noChangeArrowheads="1"/>
          </p:cNvSpPr>
          <p:nvPr/>
        </p:nvSpPr>
        <p:spPr bwMode="auto">
          <a:xfrm>
            <a:off x="8081414" y="5142025"/>
            <a:ext cx="58349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5556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>
                <a:solidFill>
                  <a:srgbClr val="329664"/>
                </a:solidFill>
              </a:rPr>
              <a:t>Turismo</a:t>
            </a:r>
          </a:p>
        </p:txBody>
      </p:sp>
      <p:sp>
        <p:nvSpPr>
          <p:cNvPr id="41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 flipH="1" flipV="1">
            <a:off x="3199848" y="4058000"/>
            <a:ext cx="45719" cy="45719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3399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42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27553" y="4732047"/>
            <a:ext cx="118800" cy="1188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FFCA6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43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50644" y="5293384"/>
            <a:ext cx="144000" cy="1440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3399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45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208482" y="5055641"/>
            <a:ext cx="252000" cy="2520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FF99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46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83612" y="4968022"/>
            <a:ext cx="216000" cy="2160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FF505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47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217081" y="4405030"/>
            <a:ext cx="720000" cy="7200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54C878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51" name="AutoShape 17"/>
          <p:cNvSpPr>
            <a:spLocks noChangeArrowheads="1"/>
          </p:cNvSpPr>
          <p:nvPr/>
        </p:nvSpPr>
        <p:spPr bwMode="auto">
          <a:xfrm>
            <a:off x="2495872" y="6279690"/>
            <a:ext cx="3852000" cy="252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it-IT" sz="1400" b="1" kern="0" dirty="0" smtClean="0">
                <a:solidFill>
                  <a:srgbClr val="003366"/>
                </a:solidFill>
                <a:latin typeface="Trebuchet MS"/>
              </a:rPr>
              <a:t>Fonte</a:t>
            </a:r>
            <a:r>
              <a:rPr lang="it-IT" sz="1400" kern="0" dirty="0" smtClean="0">
                <a:solidFill>
                  <a:srgbClr val="003366"/>
                </a:solidFill>
                <a:latin typeface="Trebuchet MS"/>
              </a:rPr>
              <a:t>: elaborazione Politecnico su dati ISTAT</a:t>
            </a:r>
            <a:endParaRPr lang="it-IT" sz="1400" kern="0" dirty="0">
              <a:solidFill>
                <a:srgbClr val="003366"/>
              </a:solidFill>
              <a:latin typeface="Trebuchet MS"/>
            </a:endParaRPr>
          </a:p>
        </p:txBody>
      </p:sp>
      <p:sp>
        <p:nvSpPr>
          <p:cNvPr id="99" name="Text Box 72"/>
          <p:cNvSpPr txBox="1">
            <a:spLocks noChangeAspect="1" noChangeArrowheads="1"/>
          </p:cNvSpPr>
          <p:nvPr/>
        </p:nvSpPr>
        <p:spPr bwMode="auto">
          <a:xfrm>
            <a:off x="7067050" y="4594086"/>
            <a:ext cx="11592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kern="0" dirty="0" smtClean="0">
                <a:solidFill>
                  <a:srgbClr val="9933FF"/>
                </a:solidFill>
                <a:latin typeface="Trebuchet MS"/>
              </a:rPr>
              <a:t>Servizi</a:t>
            </a:r>
            <a:endParaRPr lang="it-IT" sz="1400" b="1" kern="0" dirty="0">
              <a:solidFill>
                <a:srgbClr val="9933FF"/>
              </a:solidFill>
              <a:latin typeface="Trebuchet MS"/>
            </a:endParaRPr>
          </a:p>
        </p:txBody>
      </p:sp>
      <p:sp>
        <p:nvSpPr>
          <p:cNvPr id="58" name="AutoShape 17"/>
          <p:cNvSpPr>
            <a:spLocks noChangeArrowheads="1"/>
          </p:cNvSpPr>
          <p:nvPr/>
        </p:nvSpPr>
        <p:spPr bwMode="auto">
          <a:xfrm>
            <a:off x="1003623" y="978307"/>
            <a:ext cx="3780000" cy="26213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 smtClean="0">
                <a:solidFill>
                  <a:srgbClr val="003366"/>
                </a:solidFill>
                <a:latin typeface="Trebuchet MS"/>
                <a:cs typeface="Arial"/>
              </a:rPr>
              <a:t>La </a:t>
            </a:r>
            <a:r>
              <a:rPr lang="en-US" sz="1000" kern="0" dirty="0" err="1" smtClean="0">
                <a:solidFill>
                  <a:srgbClr val="003366"/>
                </a:solidFill>
                <a:latin typeface="Trebuchet MS"/>
                <a:cs typeface="Arial"/>
              </a:rPr>
              <a:t>dimensione</a:t>
            </a:r>
            <a:r>
              <a:rPr lang="en-US" sz="1000" kern="0" dirty="0" smtClean="0">
                <a:solidFill>
                  <a:srgbClr val="003366"/>
                </a:solidFill>
                <a:latin typeface="Trebuchet MS"/>
                <a:cs typeface="Arial"/>
              </a:rPr>
              <a:t> </a:t>
            </a:r>
            <a:r>
              <a:rPr lang="en-US" sz="1000" kern="0" dirty="0" err="1" smtClean="0">
                <a:solidFill>
                  <a:srgbClr val="003366"/>
                </a:solidFill>
                <a:latin typeface="Trebuchet MS"/>
                <a:cs typeface="Arial"/>
              </a:rPr>
              <a:t>dei</a:t>
            </a:r>
            <a:r>
              <a:rPr lang="en-US" sz="1000" kern="0" dirty="0" smtClean="0">
                <a:solidFill>
                  <a:srgbClr val="003366"/>
                </a:solidFill>
                <a:latin typeface="Trebuchet MS"/>
                <a:cs typeface="Arial"/>
              </a:rPr>
              <a:t> </a:t>
            </a:r>
            <a:r>
              <a:rPr lang="en-US" sz="1000" kern="0" dirty="0" err="1" smtClean="0">
                <a:solidFill>
                  <a:srgbClr val="003366"/>
                </a:solidFill>
                <a:latin typeface="Trebuchet MS"/>
                <a:cs typeface="Arial"/>
              </a:rPr>
              <a:t>cerchi</a:t>
            </a:r>
            <a:r>
              <a:rPr lang="en-US" sz="1000" kern="0" dirty="0" smtClean="0">
                <a:solidFill>
                  <a:srgbClr val="003366"/>
                </a:solidFill>
                <a:latin typeface="Trebuchet MS"/>
                <a:cs typeface="Arial"/>
              </a:rPr>
              <a:t> è </a:t>
            </a:r>
            <a:r>
              <a:rPr lang="en-US" sz="1000" kern="0" dirty="0" err="1" smtClean="0">
                <a:solidFill>
                  <a:srgbClr val="003366"/>
                </a:solidFill>
                <a:latin typeface="Trebuchet MS"/>
                <a:cs typeface="Arial"/>
              </a:rPr>
              <a:t>proporzionale</a:t>
            </a:r>
            <a:r>
              <a:rPr lang="en-US" sz="1000" kern="0" dirty="0" smtClean="0">
                <a:solidFill>
                  <a:srgbClr val="003366"/>
                </a:solidFill>
                <a:latin typeface="Trebuchet MS"/>
                <a:cs typeface="Arial"/>
              </a:rPr>
              <a:t> </a:t>
            </a:r>
            <a:r>
              <a:rPr lang="en-US" sz="1000" kern="0" dirty="0" err="1" smtClean="0">
                <a:solidFill>
                  <a:srgbClr val="003366"/>
                </a:solidFill>
                <a:latin typeface="Trebuchet MS"/>
                <a:cs typeface="Arial"/>
              </a:rPr>
              <a:t>alla</a:t>
            </a:r>
            <a:r>
              <a:rPr lang="en-US" sz="1000" kern="0" dirty="0" smtClean="0">
                <a:solidFill>
                  <a:srgbClr val="003366"/>
                </a:solidFill>
                <a:latin typeface="Trebuchet MS"/>
                <a:cs typeface="Arial"/>
              </a:rPr>
              <a:t> </a:t>
            </a:r>
            <a:r>
              <a:rPr lang="en-US" sz="1000" kern="0" dirty="0" err="1" smtClean="0">
                <a:solidFill>
                  <a:srgbClr val="003366"/>
                </a:solidFill>
                <a:latin typeface="Trebuchet MS"/>
                <a:cs typeface="Arial"/>
              </a:rPr>
              <a:t>spesa</a:t>
            </a:r>
            <a:r>
              <a:rPr lang="en-US" sz="1000" kern="0" dirty="0" smtClean="0">
                <a:solidFill>
                  <a:srgbClr val="003366"/>
                </a:solidFill>
                <a:latin typeface="Trebuchet MS"/>
                <a:cs typeface="Arial"/>
              </a:rPr>
              <a:t> eCommerce</a:t>
            </a:r>
          </a:p>
        </p:txBody>
      </p:sp>
      <p:sp>
        <p:nvSpPr>
          <p:cNvPr id="57" name="Titolo 18"/>
          <p:cNvSpPr>
            <a:spLocks noGrp="1"/>
          </p:cNvSpPr>
          <p:nvPr>
            <p:ph type="title"/>
          </p:nvPr>
        </p:nvSpPr>
        <p:spPr>
          <a:xfrm>
            <a:off x="2445716" y="154388"/>
            <a:ext cx="664925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I tassi di penetrazione dell’eCommerce sul totale delle vendite </a:t>
            </a:r>
            <a:r>
              <a:rPr lang="it-IT" sz="2200" dirty="0" err="1" smtClean="0"/>
              <a:t>retail</a:t>
            </a:r>
            <a:endParaRPr lang="en-GB" sz="2200" dirty="0"/>
          </a:p>
        </p:txBody>
      </p:sp>
      <p:sp>
        <p:nvSpPr>
          <p:cNvPr id="60" name="AutoShape 17"/>
          <p:cNvSpPr>
            <a:spLocks noChangeArrowheads="1"/>
          </p:cNvSpPr>
          <p:nvPr/>
        </p:nvSpPr>
        <p:spPr bwMode="auto">
          <a:xfrm>
            <a:off x="7460482" y="985803"/>
            <a:ext cx="1270073" cy="26828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kern="0" dirty="0" smtClean="0">
                <a:solidFill>
                  <a:srgbClr val="003366"/>
                </a:solidFill>
                <a:latin typeface="Trebuchet MS"/>
              </a:rPr>
              <a:t>Dati 2012-2013</a:t>
            </a:r>
            <a:endParaRPr lang="it-IT" sz="1200" b="1" kern="0" dirty="0">
              <a:solidFill>
                <a:srgbClr val="003366"/>
              </a:solidFill>
              <a:latin typeface="Trebuchet MS"/>
            </a:endParaRPr>
          </a:p>
        </p:txBody>
      </p:sp>
      <p:sp>
        <p:nvSpPr>
          <p:cNvPr id="53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5201" y="3642338"/>
            <a:ext cx="936000" cy="9360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CC99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56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98537" y="2485809"/>
            <a:ext cx="396000" cy="396000"/>
          </a:xfrm>
          <a:prstGeom prst="ellipse">
            <a:avLst/>
          </a:prstGeom>
          <a:solidFill>
            <a:schemeClr val="accent3">
              <a:lumMod val="85000"/>
            </a:schemeClr>
          </a:solidFill>
          <a:ln w="12700">
            <a:solidFill>
              <a:srgbClr val="CC99FF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63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139009" y="4734319"/>
            <a:ext cx="144000" cy="144000"/>
          </a:xfrm>
          <a:prstGeom prst="ellipse">
            <a:avLst/>
          </a:prstGeom>
          <a:solidFill>
            <a:srgbClr val="FFCA61"/>
          </a:solidFill>
          <a:ln w="12700">
            <a:solidFill>
              <a:srgbClr val="E9F2F7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64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888565" y="2452728"/>
            <a:ext cx="494201" cy="485945"/>
          </a:xfrm>
          <a:prstGeom prst="ellipse">
            <a:avLst/>
          </a:prstGeom>
          <a:solidFill>
            <a:srgbClr val="CC99FF"/>
          </a:solidFill>
          <a:ln w="12700">
            <a:solidFill>
              <a:srgbClr val="E9F2F7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67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81457" y="3562067"/>
            <a:ext cx="1116000" cy="1116000"/>
          </a:xfrm>
          <a:prstGeom prst="ellipse">
            <a:avLst/>
          </a:prstGeom>
          <a:solidFill>
            <a:srgbClr val="CC99FF"/>
          </a:solidFill>
          <a:ln w="12700">
            <a:solidFill>
              <a:srgbClr val="E9F2F7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68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28464" y="4371778"/>
            <a:ext cx="828000" cy="828000"/>
          </a:xfrm>
          <a:prstGeom prst="ellipse">
            <a:avLst/>
          </a:prstGeom>
          <a:solidFill>
            <a:srgbClr val="54C878"/>
          </a:solidFill>
          <a:ln w="12700">
            <a:solidFill>
              <a:srgbClr val="E9F2F7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69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22339" y="5063558"/>
            <a:ext cx="324000" cy="288000"/>
          </a:xfrm>
          <a:prstGeom prst="ellipse">
            <a:avLst/>
          </a:prstGeom>
          <a:solidFill>
            <a:srgbClr val="FF9933"/>
          </a:solidFill>
          <a:ln w="12700">
            <a:solidFill>
              <a:srgbClr val="E9F2F7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70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36671" y="4947117"/>
            <a:ext cx="288000" cy="288000"/>
          </a:xfrm>
          <a:prstGeom prst="ellipse">
            <a:avLst/>
          </a:prstGeom>
          <a:solidFill>
            <a:srgbClr val="FF5050"/>
          </a:solidFill>
          <a:ln w="12700">
            <a:solidFill>
              <a:srgbClr val="E9F2F7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71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09281" y="5268360"/>
            <a:ext cx="180000" cy="180000"/>
          </a:xfrm>
          <a:prstGeom prst="ellipse">
            <a:avLst/>
          </a:prstGeom>
          <a:solidFill>
            <a:srgbClr val="3399FF"/>
          </a:solidFill>
          <a:ln w="12700">
            <a:solidFill>
              <a:srgbClr val="E9F2F7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72" name="Oval 75">
            <a:hlinkClick r:id="" action="ppaction://noaction"/>
          </p:cNvPr>
          <p:cNvSpPr>
            <a:spLocks noChangeArrowheads="1"/>
          </p:cNvSpPr>
          <p:nvPr/>
        </p:nvSpPr>
        <p:spPr bwMode="auto">
          <a:xfrm flipH="1" flipV="1">
            <a:off x="3235284" y="4050904"/>
            <a:ext cx="72000" cy="72000"/>
          </a:xfrm>
          <a:prstGeom prst="ellipse">
            <a:avLst/>
          </a:prstGeom>
          <a:solidFill>
            <a:srgbClr val="0060C0"/>
          </a:solidFill>
          <a:ln w="12700">
            <a:solidFill>
              <a:srgbClr val="E9F2F7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555625"/>
            <a:endParaRPr lang="it-IT" sz="1200" b="1" dirty="0">
              <a:solidFill>
                <a:srgbClr val="002E54"/>
              </a:solidFill>
              <a:latin typeface="Trebuchet MS"/>
            </a:endParaRPr>
          </a:p>
        </p:txBody>
      </p:sp>
      <p:sp>
        <p:nvSpPr>
          <p:cNvPr id="74" name="CasellaDiTesto 36"/>
          <p:cNvSpPr txBox="1"/>
          <p:nvPr/>
        </p:nvSpPr>
        <p:spPr>
          <a:xfrm>
            <a:off x="7664457" y="4022641"/>
            <a:ext cx="756000" cy="175164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000" b="1" dirty="0" smtClean="0">
                <a:solidFill>
                  <a:srgbClr val="003366"/>
                </a:solidFill>
              </a:rPr>
              <a:t>7,5% ca.</a:t>
            </a:r>
          </a:p>
        </p:txBody>
      </p:sp>
      <p:sp>
        <p:nvSpPr>
          <p:cNvPr id="75" name="CasellaDiTesto 36"/>
          <p:cNvSpPr txBox="1"/>
          <p:nvPr/>
        </p:nvSpPr>
        <p:spPr>
          <a:xfrm>
            <a:off x="4799754" y="2610929"/>
            <a:ext cx="684000" cy="175164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000" b="1" dirty="0" smtClean="0">
                <a:solidFill>
                  <a:srgbClr val="003366"/>
                </a:solidFill>
              </a:rPr>
              <a:t>1,5% ca.</a:t>
            </a:r>
          </a:p>
        </p:txBody>
      </p:sp>
      <p:grpSp>
        <p:nvGrpSpPr>
          <p:cNvPr id="76" name="Gruppo 75"/>
          <p:cNvGrpSpPr/>
          <p:nvPr/>
        </p:nvGrpSpPr>
        <p:grpSpPr>
          <a:xfrm>
            <a:off x="4803010" y="978851"/>
            <a:ext cx="1644720" cy="1440000"/>
            <a:chOff x="4803010" y="937907"/>
            <a:chExt cx="1644720" cy="1440000"/>
          </a:xfrm>
        </p:grpSpPr>
        <p:sp>
          <p:nvSpPr>
            <p:cNvPr id="77" name="Oval 75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4803010" y="937907"/>
              <a:ext cx="1332000" cy="1332000"/>
            </a:xfrm>
            <a:prstGeom prst="ellipse">
              <a:avLst/>
            </a:prstGeom>
            <a:solidFill>
              <a:schemeClr val="accent3">
                <a:lumMod val="85000"/>
              </a:schemeClr>
            </a:solidFill>
            <a:ln w="12700">
              <a:solidFill>
                <a:srgbClr val="003366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pPr algn="ctr" defTabSz="555625"/>
              <a:endParaRPr lang="it-IT" sz="1200" b="1" dirty="0">
                <a:solidFill>
                  <a:srgbClr val="002E54"/>
                </a:solidFill>
                <a:latin typeface="Trebuchet MS"/>
              </a:endParaRPr>
            </a:p>
          </p:txBody>
        </p:sp>
        <p:sp>
          <p:nvSpPr>
            <p:cNvPr id="78" name="Oval 75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5007730" y="937907"/>
              <a:ext cx="1440000" cy="1440000"/>
            </a:xfrm>
            <a:prstGeom prst="ellipse">
              <a:avLst/>
            </a:prstGeom>
            <a:solidFill>
              <a:srgbClr val="002E54"/>
            </a:solidFill>
            <a:ln w="12700">
              <a:solidFill>
                <a:srgbClr val="E9F2F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555625"/>
              <a:endParaRPr lang="it-IT" sz="1200" b="1" dirty="0">
                <a:solidFill>
                  <a:srgbClr val="002E54"/>
                </a:solidFill>
                <a:latin typeface="Trebuchet MS"/>
              </a:endParaRPr>
            </a:p>
          </p:txBody>
        </p:sp>
        <p:sp>
          <p:nvSpPr>
            <p:cNvPr id="79" name="CasellaDiTesto 36"/>
            <p:cNvSpPr txBox="1"/>
            <p:nvPr/>
          </p:nvSpPr>
          <p:spPr>
            <a:xfrm>
              <a:off x="5325204" y="1532838"/>
              <a:ext cx="790797" cy="21019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399FF"/>
              </a:solidFill>
            </a:ln>
          </p:spPr>
          <p:txBody>
            <a:bodyPr wrap="square" rtlCol="0" anchor="ctr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200" b="1" dirty="0" smtClean="0">
                  <a:solidFill>
                    <a:srgbClr val="003366"/>
                  </a:solidFill>
                </a:rPr>
                <a:t>3% ca.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570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88" grpId="0" animBg="1"/>
      <p:bldP spid="89" grpId="0" animBg="1"/>
      <p:bldP spid="90" grpId="0" animBg="1"/>
      <p:bldP spid="91" grpId="0" animBg="1"/>
      <p:bldP spid="44" grpId="0"/>
      <p:bldP spid="98" grpId="0"/>
      <p:bldP spid="101" grpId="0"/>
      <p:bldP spid="102" grpId="0"/>
      <p:bldP spid="104" grpId="0"/>
      <p:bldP spid="106" grpId="0"/>
      <p:bldP spid="108" grpId="0"/>
      <p:bldP spid="110" grpId="0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51" grpId="0" animBg="1"/>
      <p:bldP spid="99" grpId="0"/>
      <p:bldP spid="58" grpId="0" animBg="1"/>
      <p:bldP spid="60" grpId="0" animBg="1"/>
      <p:bldP spid="53" grpId="0" animBg="1"/>
      <p:bldP spid="56" grpId="0" animBg="1"/>
      <p:bldP spid="63" grpId="0" animBg="1"/>
      <p:bldP spid="64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4" grpId="0" animBg="1"/>
      <p:bldP spid="7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afico 12"/>
          <p:cNvGraphicFramePr/>
          <p:nvPr>
            <p:extLst>
              <p:ext uri="{D42A27DB-BD31-4B8C-83A1-F6EECF244321}">
                <p14:modId xmlns:p14="http://schemas.microsoft.com/office/powerpoint/2010/main" val="2048818191"/>
              </p:ext>
            </p:extLst>
          </p:nvPr>
        </p:nvGraphicFramePr>
        <p:xfrm>
          <a:off x="47296" y="1035346"/>
          <a:ext cx="9180000" cy="5326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445716" y="154462"/>
            <a:ext cx="6374510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distribuzione delle vendite per modalità di pagamento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17" name="Rectangle 474"/>
          <p:cNvSpPr>
            <a:spLocks noChangeArrowheads="1"/>
          </p:cNvSpPr>
          <p:nvPr/>
        </p:nvSpPr>
        <p:spPr bwMode="auto">
          <a:xfrm>
            <a:off x="3766786" y="4215136"/>
            <a:ext cx="75501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defTabSz="555625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600" b="1" kern="0" dirty="0" smtClean="0">
                <a:solidFill>
                  <a:srgbClr val="CC0000"/>
                </a:solidFill>
                <a:latin typeface="+mj-lt"/>
                <a:cs typeface="Arial" pitchFamily="34" charset="0"/>
              </a:rPr>
              <a:t>Carta di</a:t>
            </a:r>
          </a:p>
          <a:p>
            <a:pPr algn="l" defTabSz="555625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600" b="1" kern="0" dirty="0" smtClean="0">
                <a:solidFill>
                  <a:srgbClr val="CC0000"/>
                </a:solidFill>
                <a:latin typeface="+mj-lt"/>
                <a:cs typeface="Arial" pitchFamily="34" charset="0"/>
              </a:rPr>
              <a:t>credito</a:t>
            </a:r>
            <a:endParaRPr lang="it-IT" sz="1600" b="1" kern="0" dirty="0">
              <a:solidFill>
                <a:srgbClr val="CC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9" name="Rectangle 477"/>
          <p:cNvSpPr>
            <a:spLocks noChangeArrowheads="1"/>
          </p:cNvSpPr>
          <p:nvPr/>
        </p:nvSpPr>
        <p:spPr bwMode="auto">
          <a:xfrm>
            <a:off x="3766786" y="2515777"/>
            <a:ext cx="1080000" cy="17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600" b="1" kern="0" dirty="0" smtClean="0">
                <a:solidFill>
                  <a:srgbClr val="D6AD00"/>
                </a:solidFill>
                <a:latin typeface="+mj-lt"/>
              </a:rPr>
              <a:t>PayPal</a:t>
            </a:r>
            <a:endParaRPr lang="it-IT" sz="1600" b="1" kern="0" dirty="0">
              <a:solidFill>
                <a:srgbClr val="D6AD00"/>
              </a:solidFill>
              <a:latin typeface="+mj-lt"/>
            </a:endParaRPr>
          </a:p>
        </p:txBody>
      </p:sp>
      <p:sp>
        <p:nvSpPr>
          <p:cNvPr id="23" name="Rectangle 486"/>
          <p:cNvSpPr>
            <a:spLocks noChangeArrowheads="1"/>
          </p:cNvSpPr>
          <p:nvPr/>
        </p:nvSpPr>
        <p:spPr bwMode="auto">
          <a:xfrm>
            <a:off x="3766786" y="1926829"/>
            <a:ext cx="476092" cy="17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600" b="1" kern="0" dirty="0" smtClean="0">
                <a:solidFill>
                  <a:srgbClr val="FF9900"/>
                </a:solidFill>
                <a:latin typeface="+mj-lt"/>
              </a:rPr>
              <a:t>Altro</a:t>
            </a:r>
            <a:endParaRPr lang="it-IT" sz="1600" b="1" kern="0" dirty="0">
              <a:solidFill>
                <a:srgbClr val="FF9900"/>
              </a:solidFill>
              <a:latin typeface="+mj-lt"/>
            </a:endParaRPr>
          </a:p>
        </p:txBody>
      </p:sp>
      <p:grpSp>
        <p:nvGrpSpPr>
          <p:cNvPr id="20" name="Gruppo 19"/>
          <p:cNvGrpSpPr/>
          <p:nvPr/>
        </p:nvGrpSpPr>
        <p:grpSpPr>
          <a:xfrm>
            <a:off x="4284313" y="1623567"/>
            <a:ext cx="4902400" cy="4796504"/>
            <a:chOff x="4284313" y="1691807"/>
            <a:chExt cx="4902400" cy="4796504"/>
          </a:xfrm>
        </p:grpSpPr>
        <p:sp>
          <p:nvSpPr>
            <p:cNvPr id="24" name="Freccia a sinistra 23"/>
            <p:cNvSpPr/>
            <p:nvPr/>
          </p:nvSpPr>
          <p:spPr>
            <a:xfrm rot="10800000">
              <a:off x="4284313" y="1736829"/>
              <a:ext cx="366400" cy="648000"/>
            </a:xfrm>
            <a:prstGeom prst="leftArrow">
              <a:avLst>
                <a:gd name="adj1" fmla="val 46369"/>
                <a:gd name="adj2" fmla="val 57966"/>
              </a:avLst>
            </a:prstGeom>
            <a:solidFill>
              <a:srgbClr val="FE9700"/>
            </a:solidFill>
            <a:ln w="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  <p:graphicFrame>
          <p:nvGraphicFramePr>
            <p:cNvPr id="42" name="Grafico 41"/>
            <p:cNvGraphicFramePr/>
            <p:nvPr>
              <p:extLst>
                <p:ext uri="{D42A27DB-BD31-4B8C-83A1-F6EECF244321}">
                  <p14:modId xmlns:p14="http://schemas.microsoft.com/office/powerpoint/2010/main" val="3561821053"/>
                </p:ext>
              </p:extLst>
            </p:nvPr>
          </p:nvGraphicFramePr>
          <p:xfrm>
            <a:off x="4650713" y="1691807"/>
            <a:ext cx="4536000" cy="47965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3" name="Rectangle 483"/>
            <p:cNvSpPr>
              <a:spLocks noChangeArrowheads="1"/>
            </p:cNvSpPr>
            <p:nvPr/>
          </p:nvSpPr>
          <p:spPr bwMode="auto">
            <a:xfrm>
              <a:off x="4697670" y="3470695"/>
              <a:ext cx="1116000" cy="305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2D96FF"/>
                  </a:solidFill>
                  <a:latin typeface="+mj-lt"/>
                </a:rPr>
                <a:t>Contrassegno</a:t>
              </a:r>
              <a:endParaRPr lang="it-IT" sz="1400" b="1" kern="0" dirty="0">
                <a:solidFill>
                  <a:srgbClr val="2D96FF"/>
                </a:solidFill>
                <a:latin typeface="+mj-lt"/>
              </a:endParaRPr>
            </a:p>
          </p:txBody>
        </p:sp>
        <p:sp>
          <p:nvSpPr>
            <p:cNvPr id="44" name="Rectangle 587"/>
            <p:cNvSpPr>
              <a:spLocks noChangeArrowheads="1"/>
            </p:cNvSpPr>
            <p:nvPr/>
          </p:nvSpPr>
          <p:spPr bwMode="auto">
            <a:xfrm>
              <a:off x="4697670" y="4944161"/>
              <a:ext cx="1003486" cy="305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9933FF"/>
                  </a:solidFill>
                  <a:latin typeface="+mj-lt"/>
                </a:rPr>
                <a:t>Bonifico </a:t>
              </a:r>
            </a:p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9933FF"/>
                  </a:solidFill>
                  <a:latin typeface="+mj-lt"/>
                </a:rPr>
                <a:t>bancario</a:t>
              </a:r>
              <a:endParaRPr lang="it-IT" sz="1400" b="1" kern="0" dirty="0">
                <a:solidFill>
                  <a:srgbClr val="9933FF"/>
                </a:solidFill>
                <a:latin typeface="+mj-lt"/>
              </a:endParaRPr>
            </a:p>
          </p:txBody>
        </p:sp>
        <p:sp>
          <p:nvSpPr>
            <p:cNvPr id="45" name="Rectangle 474"/>
            <p:cNvSpPr>
              <a:spLocks noChangeArrowheads="1"/>
            </p:cNvSpPr>
            <p:nvPr/>
          </p:nvSpPr>
          <p:spPr bwMode="auto">
            <a:xfrm>
              <a:off x="4697670" y="2520609"/>
              <a:ext cx="41517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defTabSz="555625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329664"/>
                  </a:solidFill>
                  <a:latin typeface="+mj-lt"/>
                </a:rPr>
                <a:t>Altro</a:t>
              </a:r>
              <a:endParaRPr lang="it-IT" sz="1400" b="1" kern="0" dirty="0">
                <a:solidFill>
                  <a:srgbClr val="329664"/>
                </a:solidFill>
                <a:latin typeface="+mj-lt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910505" y="2199297"/>
              <a:ext cx="763277" cy="3083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400" b="1" dirty="0" smtClean="0">
                  <a:solidFill>
                    <a:srgbClr val="FE9700"/>
                  </a:solidFill>
                  <a:latin typeface="+mn-lt"/>
                </a:rPr>
                <a:t>13%</a:t>
              </a:r>
              <a:endParaRPr lang="it-IT" sz="1200" b="1" dirty="0" smtClean="0">
                <a:solidFill>
                  <a:srgbClr val="FE9700"/>
                </a:solidFill>
                <a:latin typeface="+mn-lt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7021586" y="3288002"/>
              <a:ext cx="763277" cy="3083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400" b="1" dirty="0">
                  <a:solidFill>
                    <a:srgbClr val="FE9700"/>
                  </a:solidFill>
                  <a:latin typeface="+mn-lt"/>
                </a:rPr>
                <a:t>9</a:t>
              </a:r>
              <a:r>
                <a:rPr lang="it-IT" sz="1400" b="1" dirty="0" smtClean="0">
                  <a:solidFill>
                    <a:srgbClr val="FE9700"/>
                  </a:solidFill>
                  <a:latin typeface="+mn-lt"/>
                </a:rPr>
                <a:t>%</a:t>
              </a:r>
              <a:endParaRPr lang="it-IT" sz="1200" b="1" dirty="0" smtClean="0">
                <a:solidFill>
                  <a:srgbClr val="FE9700"/>
                </a:solidFill>
                <a:latin typeface="+mn-lt"/>
              </a:endParaRP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8122556" y="3572865"/>
              <a:ext cx="763277" cy="3083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1400" b="1" dirty="0">
                  <a:solidFill>
                    <a:srgbClr val="FE9700"/>
                  </a:solidFill>
                  <a:latin typeface="+mn-lt"/>
                </a:rPr>
                <a:t>8</a:t>
              </a:r>
              <a:r>
                <a:rPr lang="it-IT" sz="1400" b="1" dirty="0" smtClean="0">
                  <a:solidFill>
                    <a:srgbClr val="FE9700"/>
                  </a:solidFill>
                  <a:latin typeface="+mn-lt"/>
                </a:rPr>
                <a:t>%</a:t>
              </a:r>
              <a:endParaRPr lang="it-IT" sz="1200" b="1" dirty="0" smtClean="0">
                <a:solidFill>
                  <a:srgbClr val="FE9700"/>
                </a:solidFill>
                <a:latin typeface="+mn-lt"/>
              </a:endParaRPr>
            </a:p>
          </p:txBody>
        </p:sp>
        <p:sp>
          <p:nvSpPr>
            <p:cNvPr id="50" name="Rectangle 483"/>
            <p:cNvSpPr>
              <a:spLocks noChangeArrowheads="1"/>
            </p:cNvSpPr>
            <p:nvPr/>
          </p:nvSpPr>
          <p:spPr bwMode="auto">
            <a:xfrm>
              <a:off x="4699942" y="2852324"/>
              <a:ext cx="1260000" cy="154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400" b="1" kern="0" dirty="0" smtClean="0">
                  <a:solidFill>
                    <a:srgbClr val="0066CC"/>
                  </a:solidFill>
                  <a:latin typeface="+mj-lt"/>
                </a:rPr>
                <a:t>Finanziamento</a:t>
              </a:r>
              <a:endParaRPr lang="it-IT" sz="1400" b="1" kern="0" dirty="0">
                <a:solidFill>
                  <a:srgbClr val="0066CC"/>
                </a:solidFill>
                <a:latin typeface="+mj-lt"/>
              </a:endParaRPr>
            </a:p>
          </p:txBody>
        </p:sp>
      </p:grpSp>
      <p:sp>
        <p:nvSpPr>
          <p:cNvPr id="22" name="AutoShape 17"/>
          <p:cNvSpPr>
            <a:spLocks noChangeArrowheads="1"/>
          </p:cNvSpPr>
          <p:nvPr/>
        </p:nvSpPr>
        <p:spPr bwMode="auto">
          <a:xfrm>
            <a:off x="3797284" y="6292320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* Previsione </a:t>
            </a:r>
            <a:r>
              <a:rPr lang="it-IT" sz="1000" kern="0" dirty="0" smtClean="0">
                <a:solidFill>
                  <a:srgbClr val="003366"/>
                </a:solidFill>
                <a:latin typeface="+mj-lt"/>
              </a:rPr>
              <a:t>ad</a:t>
            </a: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 Aprile 2013</a:t>
            </a:r>
            <a:endParaRPr lang="it-IT" sz="1000" b="0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27" name="AutoShape 641"/>
          <p:cNvSpPr>
            <a:spLocks/>
          </p:cNvSpPr>
          <p:nvPr/>
        </p:nvSpPr>
        <p:spPr bwMode="auto">
          <a:xfrm>
            <a:off x="4650712" y="1318820"/>
            <a:ext cx="4392000" cy="304747"/>
          </a:xfrm>
          <a:prstGeom prst="rect">
            <a:avLst/>
          </a:prstGeom>
          <a:solidFill>
            <a:srgbClr val="FFE4BD"/>
          </a:solidFill>
          <a:ln w="28575">
            <a:solidFill>
              <a:srgbClr val="FE9700"/>
            </a:solidFill>
            <a:miter lim="800000"/>
            <a:headEnd/>
            <a:tailEnd/>
          </a:ln>
          <a:effectLst/>
        </p:spPr>
        <p:txBody>
          <a:bodyPr lIns="45720" rIns="45720" anchor="b"/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kern="0" dirty="0" smtClean="0">
                <a:solidFill>
                  <a:srgbClr val="FF9900"/>
                </a:solidFill>
                <a:latin typeface="+mj-lt"/>
                <a:cs typeface="+mn-cs"/>
              </a:rPr>
              <a:t>Dettaglio modalità di pagamento in Altro</a:t>
            </a:r>
            <a:endParaRPr lang="it-IT" sz="1600" b="1" kern="0" dirty="0">
              <a:solidFill>
                <a:srgbClr val="FF9900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7" grpId="0"/>
      <p:bldP spid="19" grpId="0"/>
      <p:bldP spid="23" grpId="0"/>
      <p:bldP spid="22" grpId="0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trend in atto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smtClean="0"/>
              <a:t>Osservatorio eCommerce B2c</a:t>
            </a:r>
            <a:br>
              <a:rPr lang="it-IT" sz="2000" dirty="0" smtClean="0"/>
            </a:br>
            <a:r>
              <a:rPr lang="it-IT" sz="2000" dirty="0" smtClean="0"/>
              <a:t>Netcomm - School of Management Politecnico di Milano</a:t>
            </a:r>
            <a:br>
              <a:rPr lang="it-IT" sz="2000" dirty="0" smtClean="0"/>
            </a:br>
            <a:endParaRPr lang="it-IT" sz="1800" dirty="0">
              <a:solidFill>
                <a:srgbClr val="95B3D7"/>
              </a:solidFill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2737556" y="4096663"/>
            <a:ext cx="546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95B3D7"/>
                </a:solidFill>
                <a:latin typeface="Trebuchet MS"/>
              </a:rPr>
              <a:t>28 Maggio 2013</a:t>
            </a:r>
          </a:p>
        </p:txBody>
      </p:sp>
    </p:spTree>
    <p:extLst>
      <p:ext uri="{BB962C8B-B14F-4D97-AF65-F5344CB8AC3E}">
        <p14:creationId xmlns:p14="http://schemas.microsoft.com/office/powerpoint/2010/main" val="291189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://www.st24commercialisti.ilsole24ore.com/img/vid.interazion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5" descr="http://businesspeople.it/var/ezwebin_site/storage/images/societa/attualita/innovare-non-basta-bisogna-farlo-bene_34806/375527-1-ita-IT/Innovare-non-basta-bisogna-farlo-ben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1" name="Segnaposto contenuto 4"/>
          <p:cNvSpPr>
            <a:spLocks noGrp="1"/>
          </p:cNvSpPr>
          <p:nvPr>
            <p:ph idx="1"/>
          </p:nvPr>
        </p:nvSpPr>
        <p:spPr>
          <a:xfrm>
            <a:off x="109183" y="1001280"/>
            <a:ext cx="8916834" cy="336201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it-IT" sz="1800" dirty="0" smtClean="0">
                <a:solidFill>
                  <a:srgbClr val="003366"/>
                </a:solidFill>
                <a:latin typeface="+mj-lt"/>
              </a:rPr>
              <a:t>L’eCommerce sarà sempre più …</a:t>
            </a:r>
          </a:p>
        </p:txBody>
      </p:sp>
      <p:grpSp>
        <p:nvGrpSpPr>
          <p:cNvPr id="76" name="Gruppo 75"/>
          <p:cNvGrpSpPr/>
          <p:nvPr/>
        </p:nvGrpSpPr>
        <p:grpSpPr>
          <a:xfrm>
            <a:off x="4641983" y="3000966"/>
            <a:ext cx="4353432" cy="1467603"/>
            <a:chOff x="4641983" y="3151094"/>
            <a:chExt cx="4353432" cy="1467603"/>
          </a:xfrm>
        </p:grpSpPr>
        <p:pic>
          <p:nvPicPr>
            <p:cNvPr id="1040" name="Picture 16"/>
            <p:cNvPicPr preferRelativeResize="0"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4215" y="3151094"/>
              <a:ext cx="1981200" cy="1467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" name="Rectangle 480"/>
            <p:cNvSpPr>
              <a:spLocks noChangeArrowheads="1"/>
            </p:cNvSpPr>
            <p:nvPr/>
          </p:nvSpPr>
          <p:spPr bwMode="auto">
            <a:xfrm flipH="1">
              <a:off x="4641983" y="3825391"/>
              <a:ext cx="14400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800" b="1" kern="0" dirty="0" smtClean="0">
                  <a:solidFill>
                    <a:srgbClr val="CC0000"/>
                  </a:solidFill>
                  <a:latin typeface="+mj-lt"/>
                  <a:cs typeface="Arial"/>
                </a:rPr>
                <a:t>Targettizzato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800" b="1" kern="0" dirty="0" smtClean="0">
                  <a:solidFill>
                    <a:srgbClr val="CC0000"/>
                  </a:solidFill>
                  <a:latin typeface="+mj-lt"/>
                  <a:cs typeface="Arial"/>
                </a:rPr>
                <a:t>Personale</a:t>
              </a:r>
              <a:endParaRPr lang="it-IT" sz="1800" b="1" kern="0" dirty="0">
                <a:solidFill>
                  <a:srgbClr val="FF9900"/>
                </a:solidFill>
                <a:latin typeface="+mj-lt"/>
              </a:endParaRPr>
            </a:p>
          </p:txBody>
        </p:sp>
        <p:sp>
          <p:nvSpPr>
            <p:cNvPr id="107" name="Freccia a sinistra 106"/>
            <p:cNvSpPr/>
            <p:nvPr/>
          </p:nvSpPr>
          <p:spPr>
            <a:xfrm>
              <a:off x="6234470" y="3797959"/>
              <a:ext cx="632618" cy="612000"/>
            </a:xfrm>
            <a:prstGeom prst="leftArrow">
              <a:avLst>
                <a:gd name="adj1" fmla="val 46369"/>
                <a:gd name="adj2" fmla="val 85599"/>
              </a:avLst>
            </a:prstGeom>
            <a:solidFill>
              <a:srgbClr val="CC0000"/>
            </a:solidFill>
            <a:ln w="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>
                <a:solidFill>
                  <a:srgbClr val="CC0000"/>
                </a:solidFill>
                <a:latin typeface="+mj-lt"/>
              </a:endParaRPr>
            </a:p>
          </p:txBody>
        </p:sp>
      </p:grpSp>
      <p:grpSp>
        <p:nvGrpSpPr>
          <p:cNvPr id="72" name="Gruppo 71"/>
          <p:cNvGrpSpPr/>
          <p:nvPr/>
        </p:nvGrpSpPr>
        <p:grpSpPr>
          <a:xfrm>
            <a:off x="9362" y="2991244"/>
            <a:ext cx="4255906" cy="1759936"/>
            <a:chOff x="9362" y="3141372"/>
            <a:chExt cx="4255906" cy="1759936"/>
          </a:xfrm>
        </p:grpSpPr>
        <p:grpSp>
          <p:nvGrpSpPr>
            <p:cNvPr id="110" name="Gruppo 109"/>
            <p:cNvGrpSpPr/>
            <p:nvPr/>
          </p:nvGrpSpPr>
          <p:grpSpPr>
            <a:xfrm>
              <a:off x="9362" y="3141372"/>
              <a:ext cx="2056416" cy="1759936"/>
              <a:chOff x="222439" y="2996544"/>
              <a:chExt cx="2160000" cy="1596390"/>
            </a:xfrm>
          </p:grpSpPr>
          <p:pic>
            <p:nvPicPr>
              <p:cNvPr id="111" name="Picture 2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439" y="3008325"/>
                <a:ext cx="2160000" cy="15846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" name="Picture 2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896" b="65625" l="71569" r="9941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439" y="2996544"/>
                <a:ext cx="2160000" cy="15846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3" name="Rectangle 477"/>
            <p:cNvSpPr>
              <a:spLocks noChangeArrowheads="1"/>
            </p:cNvSpPr>
            <p:nvPr/>
          </p:nvSpPr>
          <p:spPr bwMode="auto">
            <a:xfrm>
              <a:off x="2825268" y="4003184"/>
              <a:ext cx="1440000" cy="198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eaLnBrk="1" fontAlgn="auto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800" b="1" kern="0" dirty="0" smtClean="0">
                  <a:solidFill>
                    <a:srgbClr val="D6AD00"/>
                  </a:solidFill>
                  <a:latin typeface="+mj-lt"/>
                </a:rPr>
                <a:t>Social</a:t>
              </a:r>
              <a:endParaRPr lang="it-IT" sz="1800" b="1" kern="0" dirty="0">
                <a:solidFill>
                  <a:srgbClr val="D6AD00"/>
                </a:solidFill>
                <a:latin typeface="+mj-lt"/>
              </a:endParaRPr>
            </a:p>
          </p:txBody>
        </p:sp>
        <p:sp>
          <p:nvSpPr>
            <p:cNvPr id="114" name="Freccia a sinistra 113"/>
            <p:cNvSpPr/>
            <p:nvPr/>
          </p:nvSpPr>
          <p:spPr>
            <a:xfrm rot="10800000">
              <a:off x="2024835" y="3791863"/>
              <a:ext cx="632618" cy="612000"/>
            </a:xfrm>
            <a:prstGeom prst="leftArrow">
              <a:avLst>
                <a:gd name="adj1" fmla="val 46369"/>
                <a:gd name="adj2" fmla="val 85599"/>
              </a:avLst>
            </a:prstGeom>
            <a:solidFill>
              <a:srgbClr val="D6AD00"/>
            </a:solidFill>
            <a:ln w="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>
                <a:solidFill>
                  <a:srgbClr val="CC0000"/>
                </a:solidFill>
                <a:latin typeface="+mj-lt"/>
              </a:endParaRPr>
            </a:p>
          </p:txBody>
        </p:sp>
      </p:grpSp>
      <p:sp>
        <p:nvSpPr>
          <p:cNvPr id="68" name="Rettangolo 67"/>
          <p:cNvSpPr/>
          <p:nvPr/>
        </p:nvSpPr>
        <p:spPr>
          <a:xfrm>
            <a:off x="54592" y="1364777"/>
            <a:ext cx="9031090" cy="5112290"/>
          </a:xfrm>
          <a:prstGeom prst="rect">
            <a:avLst/>
          </a:prstGeom>
          <a:noFill/>
          <a:ln w="22225">
            <a:solidFill>
              <a:schemeClr val="accent4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grpSp>
        <p:nvGrpSpPr>
          <p:cNvPr id="20" name="Gruppo 19"/>
          <p:cNvGrpSpPr/>
          <p:nvPr/>
        </p:nvGrpSpPr>
        <p:grpSpPr>
          <a:xfrm>
            <a:off x="5108961" y="1698467"/>
            <a:ext cx="3712455" cy="1100690"/>
            <a:chOff x="5108961" y="1698467"/>
            <a:chExt cx="3712455" cy="1100690"/>
          </a:xfrm>
        </p:grpSpPr>
        <p:grpSp>
          <p:nvGrpSpPr>
            <p:cNvPr id="75" name="Gruppo 74"/>
            <p:cNvGrpSpPr/>
            <p:nvPr/>
          </p:nvGrpSpPr>
          <p:grpSpPr>
            <a:xfrm>
              <a:off x="5108961" y="1947927"/>
              <a:ext cx="1758127" cy="612000"/>
              <a:chOff x="5108961" y="2098055"/>
              <a:chExt cx="1758127" cy="612000"/>
            </a:xfrm>
          </p:grpSpPr>
          <p:sp>
            <p:nvSpPr>
              <p:cNvPr id="99" name="Rectangle 486"/>
              <p:cNvSpPr>
                <a:spLocks noChangeArrowheads="1"/>
              </p:cNvSpPr>
              <p:nvPr/>
            </p:nvSpPr>
            <p:spPr bwMode="auto">
              <a:xfrm>
                <a:off x="5108961" y="2126425"/>
                <a:ext cx="973022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800" b="1" kern="0" dirty="0" smtClean="0">
                    <a:solidFill>
                      <a:srgbClr val="FF9900"/>
                    </a:solidFill>
                    <a:latin typeface="+mj-lt"/>
                  </a:rPr>
                  <a:t>Semplice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800" b="1" kern="0" dirty="0" smtClean="0">
                    <a:solidFill>
                      <a:srgbClr val="FF9900"/>
                    </a:solidFill>
                    <a:latin typeface="+mj-lt"/>
                  </a:rPr>
                  <a:t>Usabile</a:t>
                </a:r>
                <a:endParaRPr lang="it-IT" sz="1800" b="1" kern="0" dirty="0">
                  <a:solidFill>
                    <a:srgbClr val="FF9900"/>
                  </a:solidFill>
                  <a:latin typeface="+mj-lt"/>
                </a:endParaRPr>
              </a:p>
            </p:txBody>
          </p:sp>
          <p:sp>
            <p:nvSpPr>
              <p:cNvPr id="105" name="Freccia a sinistra 104"/>
              <p:cNvSpPr/>
              <p:nvPr/>
            </p:nvSpPr>
            <p:spPr>
              <a:xfrm>
                <a:off x="6234470" y="2098055"/>
                <a:ext cx="632618" cy="612000"/>
              </a:xfrm>
              <a:prstGeom prst="leftArrow">
                <a:avLst>
                  <a:gd name="adj1" fmla="val 46369"/>
                  <a:gd name="adj2" fmla="val 85599"/>
                </a:avLst>
              </a:prstGeom>
              <a:solidFill>
                <a:srgbClr val="FF9900"/>
              </a:solidFill>
              <a:ln w="0"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it-IT" sz="900" b="1" dirty="0">
                  <a:solidFill>
                    <a:srgbClr val="CC0000"/>
                  </a:solidFill>
                  <a:latin typeface="+mj-lt"/>
                </a:endParaRPr>
              </a:p>
            </p:txBody>
          </p:sp>
        </p:grpSp>
        <p:grpSp>
          <p:nvGrpSpPr>
            <p:cNvPr id="11" name="Gruppo 10"/>
            <p:cNvGrpSpPr/>
            <p:nvPr/>
          </p:nvGrpSpPr>
          <p:grpSpPr>
            <a:xfrm>
              <a:off x="6973271" y="1698467"/>
              <a:ext cx="1848145" cy="1100690"/>
              <a:chOff x="6687403" y="1651169"/>
              <a:chExt cx="2267068" cy="1367371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3884" l="0" r="100000">
                            <a14:foregroundMark x1="5505" y1="47095" x2="5505" y2="47095"/>
                            <a14:foregroundMark x1="14067" y1="48930" x2="14067" y2="48930"/>
                            <a14:foregroundMark x1="20489" y1="48930" x2="20489" y2="48930"/>
                            <a14:foregroundMark x1="31498" y1="49541" x2="31498" y2="49541"/>
                            <a14:foregroundMark x1="44954" y1="48318" x2="44954" y2="48318"/>
                            <a14:foregroundMark x1="77982" y1="16208" x2="77982" y2="16208"/>
                            <a14:foregroundMark x1="73089" y1="14373" x2="73089" y2="14373"/>
                            <a14:foregroundMark x1="75535" y1="12844" x2="75535" y2="12844"/>
                            <a14:foregroundMark x1="70336" y1="14373" x2="70336" y2="14373"/>
                            <a14:backgroundMark x1="11315" y1="8563" x2="11315" y2="8563"/>
                            <a14:backgroundMark x1="51988" y1="31804" x2="51988" y2="31804"/>
                            <a14:backgroundMark x1="64832" y1="88685" x2="64832" y2="8868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87403" y="1651169"/>
                <a:ext cx="2267068" cy="1367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Picture 4"/>
              <p:cNvPicPr>
                <a:picLocks noChangeAspect="1" noChangeArrowheads="1"/>
              </p:cNvPicPr>
              <p:nvPr/>
            </p:nvPicPr>
            <p:blipFill rotWithShape="1">
              <a:blip r:embed="rId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581" b="58214"/>
              <a:stretch/>
            </p:blipFill>
            <p:spPr bwMode="auto">
              <a:xfrm>
                <a:off x="6687403" y="1651169"/>
                <a:ext cx="802978" cy="5713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AutoShape 6" descr="http://www.cristiancontini.it/images/vurtix_vr92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12" descr="http://1.bp.blogspot.com/_4ukMj5Gg1Og/SlJFxA0cRPI/AAAAAAAAD4s/2NXu9e5CbCk/s400/realta_virtuale_mondi_paralleli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21" name="Gruppo 20"/>
          <p:cNvGrpSpPr/>
          <p:nvPr/>
        </p:nvGrpSpPr>
        <p:grpSpPr>
          <a:xfrm>
            <a:off x="5217964" y="4990347"/>
            <a:ext cx="3843307" cy="1332000"/>
            <a:chOff x="5217964" y="4990347"/>
            <a:chExt cx="3843307" cy="1332000"/>
          </a:xfrm>
        </p:grpSpPr>
        <p:grpSp>
          <p:nvGrpSpPr>
            <p:cNvPr id="77" name="Gruppo 76"/>
            <p:cNvGrpSpPr/>
            <p:nvPr/>
          </p:nvGrpSpPr>
          <p:grpSpPr>
            <a:xfrm>
              <a:off x="5217964" y="5052334"/>
              <a:ext cx="3566113" cy="1247310"/>
              <a:chOff x="5217964" y="5202462"/>
              <a:chExt cx="3566113" cy="1247310"/>
            </a:xfrm>
          </p:grpSpPr>
          <p:pic>
            <p:nvPicPr>
              <p:cNvPr id="83" name="Picture 31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65919" y="5202462"/>
                <a:ext cx="1518158" cy="1247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7" name="Rectangle 490"/>
              <p:cNvSpPr>
                <a:spLocks noChangeArrowheads="1"/>
              </p:cNvSpPr>
              <p:nvPr/>
            </p:nvSpPr>
            <p:spPr bwMode="auto">
              <a:xfrm>
                <a:off x="5217964" y="5669910"/>
                <a:ext cx="86401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800" b="1" kern="0" dirty="0" smtClean="0">
                    <a:solidFill>
                      <a:srgbClr val="0066CC"/>
                    </a:solidFill>
                    <a:latin typeface="+mj-lt"/>
                  </a:rPr>
                  <a:t>Virtuale</a:t>
                </a:r>
                <a:endParaRPr lang="it-IT" sz="1800" b="1" kern="0" dirty="0">
                  <a:solidFill>
                    <a:srgbClr val="0066CC"/>
                  </a:solidFill>
                  <a:latin typeface="+mj-lt"/>
                </a:endParaRPr>
              </a:p>
            </p:txBody>
          </p:sp>
          <p:sp>
            <p:nvSpPr>
              <p:cNvPr id="108" name="Freccia a sinistra 107"/>
              <p:cNvSpPr/>
              <p:nvPr/>
            </p:nvSpPr>
            <p:spPr>
              <a:xfrm>
                <a:off x="6234470" y="5497863"/>
                <a:ext cx="632618" cy="612000"/>
              </a:xfrm>
              <a:prstGeom prst="leftArrow">
                <a:avLst>
                  <a:gd name="adj1" fmla="val 46369"/>
                  <a:gd name="adj2" fmla="val 85599"/>
                </a:avLst>
              </a:prstGeom>
              <a:solidFill>
                <a:srgbClr val="0066CC"/>
              </a:solidFill>
              <a:ln w="0"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it-IT" sz="900" b="1" dirty="0">
                  <a:solidFill>
                    <a:srgbClr val="CC0000"/>
                  </a:solidFill>
                  <a:latin typeface="+mj-lt"/>
                </a:endParaRPr>
              </a:p>
            </p:txBody>
          </p:sp>
        </p:grpSp>
        <p:grpSp>
          <p:nvGrpSpPr>
            <p:cNvPr id="8" name="Gruppo 7"/>
            <p:cNvGrpSpPr/>
            <p:nvPr/>
          </p:nvGrpSpPr>
          <p:grpSpPr>
            <a:xfrm>
              <a:off x="6973271" y="4990347"/>
              <a:ext cx="2088000" cy="1332000"/>
              <a:chOff x="3312964" y="2144476"/>
              <a:chExt cx="3810000" cy="2857500"/>
            </a:xfrm>
          </p:grpSpPr>
          <p:pic>
            <p:nvPicPr>
              <p:cNvPr id="1037" name="Picture 13"/>
              <p:cNvPicPr>
                <a:picLocks noChangeAspect="1" noChangeArrowheads="1"/>
              </p:cNvPicPr>
              <p:nvPr/>
            </p:nvPicPr>
            <p:blipFill>
              <a:blip r:embed="rId10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2964" y="2144476"/>
                <a:ext cx="3810000" cy="2857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4" name="Picture 10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0" b="88415" l="3072" r="96246">
                            <a14:foregroundMark x1="20137" y1="24390" x2="20137" y2="24390"/>
                            <a14:foregroundMark x1="21843" y1="29878" x2="21843" y2="29878"/>
                            <a14:foregroundMark x1="24915" y1="30488" x2="24915" y2="30488"/>
                            <a14:foregroundMark x1="27986" y1="30488" x2="27986" y2="304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6263" y="2792176"/>
                <a:ext cx="2790825" cy="1562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9" name="Gruppo 18"/>
          <p:cNvGrpSpPr/>
          <p:nvPr/>
        </p:nvGrpSpPr>
        <p:grpSpPr>
          <a:xfrm>
            <a:off x="185991" y="5158719"/>
            <a:ext cx="3876795" cy="1213206"/>
            <a:chOff x="185991" y="5158719"/>
            <a:chExt cx="3876795" cy="1213206"/>
          </a:xfrm>
        </p:grpSpPr>
        <p:grpSp>
          <p:nvGrpSpPr>
            <p:cNvPr id="73" name="Gruppo 72"/>
            <p:cNvGrpSpPr/>
            <p:nvPr/>
          </p:nvGrpSpPr>
          <p:grpSpPr>
            <a:xfrm>
              <a:off x="2024835" y="5340183"/>
              <a:ext cx="2037951" cy="612000"/>
              <a:chOff x="2024835" y="5490311"/>
              <a:chExt cx="2037951" cy="612000"/>
            </a:xfrm>
          </p:grpSpPr>
          <p:sp>
            <p:nvSpPr>
              <p:cNvPr id="88" name="Freccia a sinistra 87"/>
              <p:cNvSpPr/>
              <p:nvPr/>
            </p:nvSpPr>
            <p:spPr>
              <a:xfrm rot="10800000">
                <a:off x="2024835" y="5490311"/>
                <a:ext cx="632618" cy="612000"/>
              </a:xfrm>
              <a:prstGeom prst="leftArrow">
                <a:avLst>
                  <a:gd name="adj1" fmla="val 46369"/>
                  <a:gd name="adj2" fmla="val 85599"/>
                </a:avLst>
              </a:prstGeom>
              <a:solidFill>
                <a:srgbClr val="329664"/>
              </a:solidFill>
              <a:ln w="0"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z="900" b="1" dirty="0">
                  <a:solidFill>
                    <a:srgbClr val="329664"/>
                  </a:solidFill>
                  <a:latin typeface="+mj-lt"/>
                </a:endParaRPr>
              </a:p>
            </p:txBody>
          </p:sp>
          <p:sp>
            <p:nvSpPr>
              <p:cNvPr id="93" name="Rectangle 474"/>
              <p:cNvSpPr>
                <a:spLocks noChangeArrowheads="1"/>
              </p:cNvSpPr>
              <p:nvPr/>
            </p:nvSpPr>
            <p:spPr bwMode="auto">
              <a:xfrm>
                <a:off x="2825268" y="5656242"/>
                <a:ext cx="123751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555625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800" b="1" kern="0" dirty="0" smtClean="0">
                    <a:solidFill>
                      <a:srgbClr val="329664"/>
                    </a:solidFill>
                    <a:latin typeface="+mj-lt"/>
                  </a:rPr>
                  <a:t>Multicanale</a:t>
                </a:r>
                <a:endParaRPr lang="it-IT" sz="1800" b="1" kern="0" dirty="0">
                  <a:solidFill>
                    <a:srgbClr val="329664"/>
                  </a:solidFill>
                  <a:latin typeface="+mj-lt"/>
                </a:endParaRPr>
              </a:p>
            </p:txBody>
          </p:sp>
        </p:grpSp>
        <p:grpSp>
          <p:nvGrpSpPr>
            <p:cNvPr id="18" name="Gruppo 17"/>
            <p:cNvGrpSpPr/>
            <p:nvPr/>
          </p:nvGrpSpPr>
          <p:grpSpPr>
            <a:xfrm>
              <a:off x="185991" y="5158719"/>
              <a:ext cx="1960099" cy="1213206"/>
              <a:chOff x="185991" y="5190251"/>
              <a:chExt cx="1960099" cy="1213206"/>
            </a:xfrm>
          </p:grpSpPr>
          <p:pic>
            <p:nvPicPr>
              <p:cNvPr id="1039" name="Picture 15"/>
              <p:cNvPicPr>
                <a:picLocks noChangeAspect="1" noChangeArrowheads="1"/>
              </p:cNvPicPr>
              <p:nvPr/>
            </p:nvPicPr>
            <p:blipFill>
              <a:blip r:embed="rId1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7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93132" y="5190251"/>
                <a:ext cx="436344" cy="545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4" name="Picture 20"/>
              <p:cNvPicPr>
                <a:picLocks noChangeAspect="1" noChangeArrowheads="1"/>
              </p:cNvPicPr>
              <p:nvPr/>
            </p:nvPicPr>
            <p:blipFill>
              <a:blip r:embed="rId1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991" y="5796780"/>
                <a:ext cx="524156" cy="496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Picture 31"/>
              <p:cNvPicPr>
                <a:picLocks noChangeAspect="1" noChangeArrowheads="1"/>
              </p:cNvPicPr>
              <p:nvPr/>
            </p:nvPicPr>
            <p:blipFill rotWithShape="1">
              <a:blip r:embed="rId16">
                <a:duotone>
                  <a:prstClr val="black"/>
                  <a:srgbClr val="329664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0" b="100000" l="0" r="100000">
                            <a14:foregroundMark x1="54587" y1="4762" x2="54587" y2="4762"/>
                            <a14:foregroundMark x1="92202" y1="24242" x2="92202" y2="24242"/>
                            <a14:foregroundMark x1="87615" y1="25541" x2="87615" y2="25541"/>
                            <a14:foregroundMark x1="82110" y1="19481" x2="82110" y2="19481"/>
                            <a14:backgroundMark x1="52294" y1="90476" x2="52294" y2="90476"/>
                            <a14:backgroundMark x1="46330" y1="90476" x2="46330" y2="90476"/>
                            <a14:backgroundMark x1="42661" y1="2597" x2="42661" y2="259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93925" y="5652238"/>
                <a:ext cx="980498" cy="676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3" name="Picture 19"/>
              <p:cNvPicPr>
                <a:picLocks noChangeAspect="1" noChangeArrowheads="1"/>
              </p:cNvPicPr>
              <p:nvPr/>
            </p:nvPicPr>
            <p:blipFill rotWithShape="1">
              <a:blip r:embed="rId18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1604"/>
              <a:stretch/>
            </p:blipFill>
            <p:spPr bwMode="auto">
              <a:xfrm>
                <a:off x="297930" y="5347735"/>
                <a:ext cx="1104852" cy="328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1" name="Picture 17"/>
              <p:cNvPicPr>
                <a:picLocks noChangeAspect="1" noChangeArrowheads="1"/>
              </p:cNvPicPr>
              <p:nvPr/>
            </p:nvPicPr>
            <p:blipFill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0000" b="90000" l="8091" r="90000">
                            <a14:foregroundMark x1="58091" y1="75273" x2="58091" y2="7527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4115" y="5780720"/>
                <a:ext cx="631975" cy="622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AutoShape 22" descr="Uomo rubinetti sul pulsante ok sul touch screen. illustrazione di rendering 3D. Archivio Fotografico - 6745982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5" name="Titolo 18"/>
          <p:cNvSpPr>
            <a:spLocks noGrp="1"/>
          </p:cNvSpPr>
          <p:nvPr>
            <p:ph type="title"/>
          </p:nvPr>
        </p:nvSpPr>
        <p:spPr>
          <a:xfrm>
            <a:off x="2445716" y="255954"/>
            <a:ext cx="6649250" cy="428322"/>
          </a:xfrm>
        </p:spPr>
        <p:txBody>
          <a:bodyPr/>
          <a:lstStyle/>
          <a:p>
            <a:r>
              <a:rPr lang="it-IT" sz="2200" dirty="0" smtClean="0"/>
              <a:t>I trend di sviluppo dell’eCommerce B2c</a:t>
            </a:r>
            <a:endParaRPr lang="en-GB" sz="2200" dirty="0"/>
          </a:p>
        </p:txBody>
      </p:sp>
      <p:grpSp>
        <p:nvGrpSpPr>
          <p:cNvPr id="25" name="Gruppo 24"/>
          <p:cNvGrpSpPr/>
          <p:nvPr/>
        </p:nvGrpSpPr>
        <p:grpSpPr>
          <a:xfrm>
            <a:off x="240580" y="1559030"/>
            <a:ext cx="4024688" cy="1208112"/>
            <a:chOff x="240580" y="1559030"/>
            <a:chExt cx="4024688" cy="1208112"/>
          </a:xfrm>
        </p:grpSpPr>
        <p:grpSp>
          <p:nvGrpSpPr>
            <p:cNvPr id="71" name="Gruppo 70"/>
            <p:cNvGrpSpPr/>
            <p:nvPr/>
          </p:nvGrpSpPr>
          <p:grpSpPr>
            <a:xfrm>
              <a:off x="2024835" y="1947926"/>
              <a:ext cx="2240433" cy="612000"/>
              <a:chOff x="2024835" y="2098054"/>
              <a:chExt cx="2240433" cy="612000"/>
            </a:xfrm>
          </p:grpSpPr>
          <p:sp>
            <p:nvSpPr>
              <p:cNvPr id="98" name="Rectangle 587"/>
              <p:cNvSpPr>
                <a:spLocks noChangeArrowheads="1"/>
              </p:cNvSpPr>
              <p:nvPr/>
            </p:nvSpPr>
            <p:spPr bwMode="auto">
              <a:xfrm>
                <a:off x="2825268" y="2264924"/>
                <a:ext cx="14400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800" b="1" kern="0" dirty="0" smtClean="0">
                    <a:solidFill>
                      <a:srgbClr val="9933FF"/>
                    </a:solidFill>
                    <a:latin typeface="+mj-lt"/>
                  </a:rPr>
                  <a:t>Mobile</a:t>
                </a:r>
                <a:endParaRPr lang="it-IT" sz="1800" b="1" kern="0" dirty="0">
                  <a:solidFill>
                    <a:srgbClr val="9933FF"/>
                  </a:solidFill>
                  <a:latin typeface="+mj-lt"/>
                </a:endParaRPr>
              </a:p>
            </p:txBody>
          </p:sp>
          <p:sp>
            <p:nvSpPr>
              <p:cNvPr id="103" name="Freccia a sinistra 102"/>
              <p:cNvSpPr/>
              <p:nvPr/>
            </p:nvSpPr>
            <p:spPr>
              <a:xfrm rot="10800000">
                <a:off x="2024835" y="2098054"/>
                <a:ext cx="632618" cy="612000"/>
              </a:xfrm>
              <a:prstGeom prst="leftArrow">
                <a:avLst>
                  <a:gd name="adj1" fmla="val 46369"/>
                  <a:gd name="adj2" fmla="val 85599"/>
                </a:avLst>
              </a:prstGeom>
              <a:solidFill>
                <a:srgbClr val="9933FF"/>
              </a:solidFill>
              <a:ln w="0"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it-IT" sz="900" b="1" dirty="0">
                  <a:solidFill>
                    <a:srgbClr val="CC0000"/>
                  </a:solidFill>
                  <a:latin typeface="+mj-lt"/>
                </a:endParaRPr>
              </a:p>
            </p:txBody>
          </p:sp>
        </p:grpSp>
        <p:grpSp>
          <p:nvGrpSpPr>
            <p:cNvPr id="24" name="Gruppo 23"/>
            <p:cNvGrpSpPr/>
            <p:nvPr/>
          </p:nvGrpSpPr>
          <p:grpSpPr>
            <a:xfrm>
              <a:off x="240580" y="1559030"/>
              <a:ext cx="1637732" cy="1208112"/>
              <a:chOff x="-2688610" y="2603364"/>
              <a:chExt cx="2129052" cy="1608980"/>
            </a:xfrm>
          </p:grpSpPr>
          <p:pic>
            <p:nvPicPr>
              <p:cNvPr id="116" name="Picture 1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88609" y="2603364"/>
                <a:ext cx="2129051" cy="1596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" name="Picture 1"/>
              <p:cNvPicPr>
                <a:picLocks noChangeAspect="1" noChangeArrowheads="1"/>
              </p:cNvPicPr>
              <p:nvPr/>
            </p:nvPicPr>
            <p:blipFill>
              <a:blip r:embed="rId22" cstate="print">
                <a:duotone>
                  <a:prstClr val="black"/>
                  <a:srgbClr val="7030A0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1823" b="90000" l="10000" r="98594">
                            <a14:foregroundMark x1="34492" y1="81354" x2="34492" y2="81354"/>
                            <a14:foregroundMark x1="35156" y1="65938" x2="35156" y2="65938"/>
                            <a14:foregroundMark x1="24258" y1="77083" x2="24258" y2="77083"/>
                            <a14:foregroundMark x1="23594" y1="79635" x2="23594" y2="79635"/>
                            <a14:foregroundMark x1="88359" y1="30885" x2="88359" y2="30885"/>
                            <a14:foregroundMark x1="58867" y1="59115" x2="58867" y2="59115"/>
                            <a14:backgroundMark x1="74883" y1="60833" x2="74883" y2="60833"/>
                            <a14:backgroundMark x1="66563" y1="54844" x2="70391" y2="5312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88610" y="2615556"/>
                <a:ext cx="2129051" cy="1596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1947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1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6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1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6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Grafico 51"/>
          <p:cNvGraphicFramePr/>
          <p:nvPr>
            <p:extLst>
              <p:ext uri="{D42A27DB-BD31-4B8C-83A1-F6EECF244321}">
                <p14:modId xmlns:p14="http://schemas.microsoft.com/office/powerpoint/2010/main" val="3535070771"/>
              </p:ext>
            </p:extLst>
          </p:nvPr>
        </p:nvGraphicFramePr>
        <p:xfrm>
          <a:off x="57929" y="1035660"/>
          <a:ext cx="9252000" cy="5489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3" name="Rectangle 480"/>
          <p:cNvSpPr>
            <a:spLocks noChangeArrowheads="1"/>
          </p:cNvSpPr>
          <p:nvPr/>
        </p:nvSpPr>
        <p:spPr bwMode="auto">
          <a:xfrm>
            <a:off x="3203848" y="4803704"/>
            <a:ext cx="6732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Merchant</a:t>
            </a:r>
          </a:p>
          <a:p>
            <a:pPr>
              <a:defRPr/>
            </a:pPr>
            <a:r>
              <a:rPr lang="it-IT" sz="1200" b="1" kern="0" dirty="0" smtClean="0">
                <a:solidFill>
                  <a:srgbClr val="CC0000"/>
                </a:solidFill>
                <a:latin typeface="+mj-lt"/>
              </a:rPr>
              <a:t>attivi</a:t>
            </a:r>
          </a:p>
        </p:txBody>
      </p:sp>
      <p:sp>
        <p:nvSpPr>
          <p:cNvPr id="54" name="Rectangle 477"/>
          <p:cNvSpPr>
            <a:spLocks noChangeArrowheads="1"/>
          </p:cNvSpPr>
          <p:nvPr/>
        </p:nvSpPr>
        <p:spPr bwMode="auto">
          <a:xfrm>
            <a:off x="3131840" y="2740378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1200" b="1" kern="0" dirty="0" smtClean="0">
                <a:solidFill>
                  <a:srgbClr val="D6AD00"/>
                </a:solidFill>
                <a:latin typeface="+mj-lt"/>
              </a:rPr>
              <a:t>Merchant </a:t>
            </a:r>
          </a:p>
          <a:p>
            <a:pPr>
              <a:defRPr/>
            </a:pPr>
            <a:r>
              <a:rPr lang="it-IT" sz="1200" b="1" kern="0" dirty="0" smtClean="0">
                <a:solidFill>
                  <a:srgbClr val="D6AD00"/>
                </a:solidFill>
                <a:latin typeface="+mj-lt"/>
              </a:rPr>
              <a:t>non attivi</a:t>
            </a:r>
          </a:p>
        </p:txBody>
      </p:sp>
      <p:sp>
        <p:nvSpPr>
          <p:cNvPr id="55" name="CasellaDiTesto 54"/>
          <p:cNvSpPr txBox="1"/>
          <p:nvPr/>
        </p:nvSpPr>
        <p:spPr>
          <a:xfrm>
            <a:off x="419868" y="2835064"/>
            <a:ext cx="468000" cy="19961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rgbClr val="003366"/>
                </a:solidFill>
                <a:latin typeface="+mj-lt"/>
              </a:rPr>
              <a:t>74%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419868" y="5586038"/>
            <a:ext cx="468000" cy="19961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rgbClr val="003366"/>
                </a:solidFill>
                <a:latin typeface="+mj-lt"/>
              </a:rPr>
              <a:t>26%</a:t>
            </a:r>
          </a:p>
        </p:txBody>
      </p:sp>
      <p:sp>
        <p:nvSpPr>
          <p:cNvPr id="70" name="AutoShape 17"/>
          <p:cNvSpPr>
            <a:spLocks noChangeArrowheads="1"/>
          </p:cNvSpPr>
          <p:nvPr/>
        </p:nvSpPr>
        <p:spPr bwMode="auto">
          <a:xfrm>
            <a:off x="3044921" y="6269153"/>
            <a:ext cx="2052000" cy="26695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it-IT" sz="1000" kern="0" dirty="0">
                <a:solidFill>
                  <a:srgbClr val="003366"/>
                </a:solidFill>
                <a:latin typeface="+mj-lt"/>
              </a:rPr>
              <a:t>Base: 210 iniziative del campione</a:t>
            </a:r>
          </a:p>
        </p:txBody>
      </p:sp>
      <p:sp>
        <p:nvSpPr>
          <p:cNvPr id="72" name="CasellaDiTesto 71"/>
          <p:cNvSpPr txBox="1"/>
          <p:nvPr/>
        </p:nvSpPr>
        <p:spPr>
          <a:xfrm>
            <a:off x="1424550" y="5243187"/>
            <a:ext cx="468000" cy="19961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rgbClr val="003366"/>
                </a:solidFill>
                <a:latin typeface="+mj-lt"/>
              </a:rPr>
              <a:t>42%</a:t>
            </a:r>
          </a:p>
        </p:txBody>
      </p:sp>
      <p:sp>
        <p:nvSpPr>
          <p:cNvPr id="73" name="CasellaDiTesto 72"/>
          <p:cNvSpPr txBox="1"/>
          <p:nvPr/>
        </p:nvSpPr>
        <p:spPr>
          <a:xfrm>
            <a:off x="1424550" y="2835064"/>
            <a:ext cx="468000" cy="19961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rgbClr val="003366"/>
                </a:solidFill>
                <a:latin typeface="+mj-lt"/>
              </a:rPr>
              <a:t>58%</a:t>
            </a:r>
          </a:p>
        </p:txBody>
      </p:sp>
      <p:sp>
        <p:nvSpPr>
          <p:cNvPr id="74" name="CasellaDiTesto 73"/>
          <p:cNvSpPr txBox="1"/>
          <p:nvPr/>
        </p:nvSpPr>
        <p:spPr>
          <a:xfrm>
            <a:off x="-98924" y="4607841"/>
            <a:ext cx="1476088" cy="3068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CC0000"/>
                </a:solidFill>
                <a:latin typeface="+mj-lt"/>
              </a:rPr>
              <a:t>54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900" b="1" kern="0" spc="-80" dirty="0">
                <a:solidFill>
                  <a:srgbClr val="CC0000"/>
                </a:solidFill>
                <a:latin typeface="+mj-lt"/>
              </a:rPr>
              <a:t>Merchant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900" b="1" kern="0" spc="-80" dirty="0">
                <a:solidFill>
                  <a:srgbClr val="CC0000"/>
                </a:solidFill>
                <a:latin typeface="+mj-lt"/>
              </a:rPr>
              <a:t> mobile</a:t>
            </a:r>
          </a:p>
        </p:txBody>
      </p:sp>
      <p:sp>
        <p:nvSpPr>
          <p:cNvPr id="75" name="CasellaDiTesto 74"/>
          <p:cNvSpPr txBox="1"/>
          <p:nvPr/>
        </p:nvSpPr>
        <p:spPr>
          <a:xfrm>
            <a:off x="929088" y="3903416"/>
            <a:ext cx="1476088" cy="3068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CC0000"/>
                </a:solidFill>
                <a:latin typeface="+mj-lt"/>
              </a:rPr>
              <a:t>89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900" b="1" kern="0" spc="-80" dirty="0">
                <a:solidFill>
                  <a:srgbClr val="CC0000"/>
                </a:solidFill>
                <a:latin typeface="+mj-lt"/>
              </a:rPr>
              <a:t>Merchant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900" b="1" kern="0" spc="-80" dirty="0">
                <a:solidFill>
                  <a:srgbClr val="CC0000"/>
                </a:solidFill>
                <a:latin typeface="+mj-lt"/>
              </a:rPr>
              <a:t> mobile</a:t>
            </a:r>
          </a:p>
        </p:txBody>
      </p:sp>
      <p:sp>
        <p:nvSpPr>
          <p:cNvPr id="93" name="CasellaDiTesto 92"/>
          <p:cNvSpPr txBox="1"/>
          <p:nvPr/>
        </p:nvSpPr>
        <p:spPr>
          <a:xfrm>
            <a:off x="2405316" y="4925777"/>
            <a:ext cx="468000" cy="19961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>
                <a:solidFill>
                  <a:srgbClr val="003366"/>
                </a:solidFill>
                <a:latin typeface="+mj-lt"/>
              </a:rPr>
              <a:t>52%</a:t>
            </a:r>
            <a:endParaRPr lang="it-IT" sz="12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94" name="CasellaDiTesto 93"/>
          <p:cNvSpPr txBox="1"/>
          <p:nvPr/>
        </p:nvSpPr>
        <p:spPr>
          <a:xfrm>
            <a:off x="2405316" y="2835064"/>
            <a:ext cx="468000" cy="19961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 smtClean="0">
                <a:solidFill>
                  <a:srgbClr val="003366"/>
                </a:solidFill>
                <a:latin typeface="+mj-lt"/>
              </a:rPr>
              <a:t>48%</a:t>
            </a:r>
            <a:endParaRPr lang="it-IT" sz="12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103" name="CasellaDiTesto 102"/>
          <p:cNvSpPr txBox="1"/>
          <p:nvPr/>
        </p:nvSpPr>
        <p:spPr>
          <a:xfrm>
            <a:off x="1901272" y="3456764"/>
            <a:ext cx="1476088" cy="3068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 smtClean="0">
                <a:solidFill>
                  <a:srgbClr val="CC0000"/>
                </a:solidFill>
                <a:latin typeface="+mj-lt"/>
              </a:rPr>
              <a:t>110</a:t>
            </a:r>
            <a:endParaRPr lang="it-IT" sz="1300" b="1" dirty="0">
              <a:solidFill>
                <a:srgbClr val="CC0000"/>
              </a:solidFill>
              <a:latin typeface="+mj-lt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900" b="1" kern="0" spc="-80" dirty="0">
                <a:solidFill>
                  <a:srgbClr val="CC0000"/>
                </a:solidFill>
                <a:latin typeface="+mj-lt"/>
              </a:rPr>
              <a:t>Merchant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900" b="1" kern="0" spc="-80" dirty="0">
                <a:solidFill>
                  <a:srgbClr val="CC0000"/>
                </a:solidFill>
                <a:latin typeface="+mj-lt"/>
              </a:rPr>
              <a:t> mobile</a:t>
            </a:r>
          </a:p>
        </p:txBody>
      </p:sp>
      <p:sp>
        <p:nvSpPr>
          <p:cNvPr id="121" name="AutoShape 586"/>
          <p:cNvSpPr>
            <a:spLocks noChangeArrowheads="1"/>
          </p:cNvSpPr>
          <p:nvPr/>
        </p:nvSpPr>
        <p:spPr bwMode="auto">
          <a:xfrm>
            <a:off x="753808" y="4101448"/>
            <a:ext cx="612000" cy="375312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400" b="1" dirty="0">
                <a:solidFill>
                  <a:srgbClr val="C00000"/>
                </a:solidFill>
                <a:latin typeface="+mj-lt"/>
              </a:rPr>
              <a:t>+65%</a:t>
            </a:r>
          </a:p>
        </p:txBody>
      </p:sp>
      <p:sp>
        <p:nvSpPr>
          <p:cNvPr id="123" name="AutoShape 586"/>
          <p:cNvSpPr>
            <a:spLocks noChangeArrowheads="1"/>
          </p:cNvSpPr>
          <p:nvPr/>
        </p:nvSpPr>
        <p:spPr bwMode="auto">
          <a:xfrm>
            <a:off x="1808400" y="3496400"/>
            <a:ext cx="612000" cy="375312"/>
          </a:xfrm>
          <a:prstGeom prst="star32">
            <a:avLst>
              <a:gd name="adj" fmla="val 46255"/>
            </a:avLst>
          </a:prstGeom>
          <a:solidFill>
            <a:srgbClr val="FFDEBD"/>
          </a:solidFill>
          <a:ln w="28575">
            <a:solidFill>
              <a:srgbClr val="CC0000"/>
            </a:solidFill>
            <a:miter lim="800000"/>
            <a:headEnd/>
            <a:tailEnd type="triangle"/>
          </a:ln>
        </p:spPr>
        <p:txBody>
          <a:bodyPr wrap="none" lIns="91435" tIns="45717" rIns="91435" bIns="45717" anchor="ctr"/>
          <a:lstStyle/>
          <a:p>
            <a:pPr algn="ctr">
              <a:tabLst>
                <a:tab pos="180975" algn="l"/>
              </a:tabLst>
            </a:pPr>
            <a:r>
              <a:rPr lang="it-IT" sz="1400" b="1" dirty="0">
                <a:solidFill>
                  <a:srgbClr val="C00000"/>
                </a:solidFill>
                <a:latin typeface="+mj-lt"/>
              </a:rPr>
              <a:t>+</a:t>
            </a:r>
            <a:r>
              <a:rPr lang="it-IT" sz="1400" b="1" dirty="0" smtClean="0">
                <a:solidFill>
                  <a:srgbClr val="C00000"/>
                </a:solidFill>
                <a:latin typeface="+mj-lt"/>
              </a:rPr>
              <a:t>24%</a:t>
            </a:r>
            <a:endParaRPr lang="it-IT" sz="14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3950336" y="1358777"/>
            <a:ext cx="5273211" cy="4793749"/>
            <a:chOff x="3950336" y="1358777"/>
            <a:chExt cx="5273211" cy="4793749"/>
          </a:xfrm>
        </p:grpSpPr>
        <p:sp>
          <p:nvSpPr>
            <p:cNvPr id="60" name="Freccia a sinistra 59"/>
            <p:cNvSpPr/>
            <p:nvPr/>
          </p:nvSpPr>
          <p:spPr>
            <a:xfrm rot="10800000">
              <a:off x="3950336" y="4667884"/>
              <a:ext cx="324000" cy="644781"/>
            </a:xfrm>
            <a:prstGeom prst="leftArrow">
              <a:avLst>
                <a:gd name="adj1" fmla="val 46369"/>
                <a:gd name="adj2" fmla="val 57966"/>
              </a:avLst>
            </a:prstGeom>
            <a:solidFill>
              <a:srgbClr val="CC0000"/>
            </a:solidFill>
            <a:ln w="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it-IT" sz="900" b="1" dirty="0">
                <a:solidFill>
                  <a:srgbClr val="000003"/>
                </a:solidFill>
                <a:latin typeface="+mj-lt"/>
              </a:endParaRPr>
            </a:p>
          </p:txBody>
        </p:sp>
        <p:graphicFrame>
          <p:nvGraphicFramePr>
            <p:cNvPr id="61" name="Grafico 60"/>
            <p:cNvGraphicFramePr/>
            <p:nvPr>
              <p:extLst>
                <p:ext uri="{D42A27DB-BD31-4B8C-83A1-F6EECF244321}">
                  <p14:modId xmlns:p14="http://schemas.microsoft.com/office/powerpoint/2010/main" val="1098703197"/>
                </p:ext>
              </p:extLst>
            </p:nvPr>
          </p:nvGraphicFramePr>
          <p:xfrm>
            <a:off x="4217158" y="1708049"/>
            <a:ext cx="4861185" cy="41552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2" name="Rettangolo 61"/>
            <p:cNvSpPr/>
            <p:nvPr/>
          </p:nvSpPr>
          <p:spPr>
            <a:xfrm>
              <a:off x="4298187" y="1648505"/>
              <a:ext cx="4744850" cy="4504021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900" b="1" dirty="0">
                <a:solidFill>
                  <a:srgbClr val="000003"/>
                </a:solidFill>
                <a:latin typeface="+mj-lt"/>
              </a:endParaRPr>
            </a:p>
          </p:txBody>
        </p:sp>
        <p:sp>
          <p:nvSpPr>
            <p:cNvPr id="63" name="AutoShape 641"/>
            <p:cNvSpPr>
              <a:spLocks/>
            </p:cNvSpPr>
            <p:nvPr/>
          </p:nvSpPr>
          <p:spPr bwMode="auto">
            <a:xfrm>
              <a:off x="4298187" y="1358777"/>
              <a:ext cx="4744850" cy="304747"/>
            </a:xfrm>
            <a:prstGeom prst="rect">
              <a:avLst/>
            </a:prstGeom>
            <a:solidFill>
              <a:srgbClr val="FFDEBD"/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lIns="45720" rIns="45720" anchor="ctr"/>
            <a:lstStyle/>
            <a:p>
              <a:pPr marL="269875" indent="-182563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sz="1600" b="1" dirty="0">
                  <a:solidFill>
                    <a:srgbClr val="C00000"/>
                  </a:solidFill>
                  <a:latin typeface="+mj-lt"/>
                </a:rPr>
                <a:t>Paradigma</a:t>
              </a:r>
            </a:p>
          </p:txBody>
        </p:sp>
        <p:sp>
          <p:nvSpPr>
            <p:cNvPr id="64" name="CasellaDiTesto 63"/>
            <p:cNvSpPr txBox="1"/>
            <p:nvPr/>
          </p:nvSpPr>
          <p:spPr>
            <a:xfrm>
              <a:off x="4596900" y="5854756"/>
              <a:ext cx="1008380" cy="29238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300" b="1" dirty="0">
                  <a:solidFill>
                    <a:srgbClr val="003F6E"/>
                  </a:solidFill>
                  <a:latin typeface="+mj-lt"/>
                </a:rPr>
                <a:t>App</a:t>
              </a:r>
            </a:p>
          </p:txBody>
        </p:sp>
        <p:sp>
          <p:nvSpPr>
            <p:cNvPr id="65" name="CasellaDiTesto 64"/>
            <p:cNvSpPr txBox="1"/>
            <p:nvPr/>
          </p:nvSpPr>
          <p:spPr>
            <a:xfrm>
              <a:off x="6132088" y="5854535"/>
              <a:ext cx="109376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300" b="1" dirty="0">
                  <a:solidFill>
                    <a:srgbClr val="003F6E"/>
                  </a:solidFill>
                  <a:latin typeface="+mj-lt"/>
                </a:rPr>
                <a:t>Mobile site</a:t>
              </a:r>
            </a:p>
          </p:txBody>
        </p:sp>
        <p:sp>
          <p:nvSpPr>
            <p:cNvPr id="66" name="CasellaDiTesto 65"/>
            <p:cNvSpPr txBox="1"/>
            <p:nvPr/>
          </p:nvSpPr>
          <p:spPr>
            <a:xfrm>
              <a:off x="7319943" y="5854535"/>
              <a:ext cx="190360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300" b="1" dirty="0">
                  <a:solidFill>
                    <a:srgbClr val="003F6E"/>
                  </a:solidFill>
                  <a:latin typeface="+mj-lt"/>
                </a:rPr>
                <a:t>App + Mobile site</a:t>
              </a:r>
            </a:p>
          </p:txBody>
        </p:sp>
        <p:sp>
          <p:nvSpPr>
            <p:cNvPr id="67" name="CasellaDiTesto 66"/>
            <p:cNvSpPr txBox="1"/>
            <p:nvPr/>
          </p:nvSpPr>
          <p:spPr>
            <a:xfrm>
              <a:off x="4432905" y="5477378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55625">
                <a:defRPr/>
              </a:pPr>
              <a:r>
                <a:rPr lang="it-IT" sz="1100" b="1" kern="0" dirty="0">
                  <a:solidFill>
                    <a:srgbClr val="329664"/>
                  </a:solidFill>
                  <a:latin typeface="+mj-lt"/>
                </a:rPr>
                <a:t>Apr</a:t>
              </a:r>
            </a:p>
            <a:p>
              <a:pPr algn="ctr" defTabSz="555625">
                <a:defRPr/>
              </a:pPr>
              <a:r>
                <a:rPr lang="it-IT" sz="1100" b="1" kern="0" dirty="0">
                  <a:solidFill>
                    <a:srgbClr val="329664"/>
                  </a:solidFill>
                  <a:latin typeface="+mj-lt"/>
                </a:rPr>
                <a:t>’11</a:t>
              </a:r>
            </a:p>
          </p:txBody>
        </p:sp>
        <p:sp>
          <p:nvSpPr>
            <p:cNvPr id="68" name="CasellaDiTesto 67"/>
            <p:cNvSpPr txBox="1"/>
            <p:nvPr/>
          </p:nvSpPr>
          <p:spPr>
            <a:xfrm>
              <a:off x="5306876" y="5477378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kern="0" dirty="0">
                  <a:solidFill>
                    <a:srgbClr val="FF9900"/>
                  </a:solidFill>
                  <a:latin typeface="+mj-lt"/>
                </a:rPr>
                <a:t>Apr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kern="0" dirty="0" smtClean="0">
                  <a:solidFill>
                    <a:srgbClr val="FF9900"/>
                  </a:solidFill>
                  <a:latin typeface="+mj-lt"/>
                </a:rPr>
                <a:t>’13</a:t>
              </a:r>
              <a:endParaRPr lang="it-IT" sz="1100" b="1" kern="0" dirty="0">
                <a:solidFill>
                  <a:srgbClr val="FF9900"/>
                </a:solidFill>
                <a:latin typeface="+mj-lt"/>
              </a:endParaRPr>
            </a:p>
          </p:txBody>
        </p:sp>
        <p:sp>
          <p:nvSpPr>
            <p:cNvPr id="69" name="AutoShape 586"/>
            <p:cNvSpPr>
              <a:spLocks noChangeArrowheads="1"/>
            </p:cNvSpPr>
            <p:nvPr/>
          </p:nvSpPr>
          <p:spPr bwMode="auto">
            <a:xfrm>
              <a:off x="4544704" y="3140967"/>
              <a:ext cx="540000" cy="288000"/>
            </a:xfrm>
            <a:prstGeom prst="star32">
              <a:avLst>
                <a:gd name="adj" fmla="val 46255"/>
              </a:avLst>
            </a:prstGeom>
            <a:solidFill>
              <a:schemeClr val="accent3"/>
            </a:solidFill>
            <a:ln w="28575">
              <a:solidFill>
                <a:srgbClr val="3399FF"/>
              </a:solidFill>
              <a:miter lim="800000"/>
              <a:headEnd/>
              <a:tailEnd type="triangle"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</a:pPr>
              <a:r>
                <a:rPr lang="it-IT" sz="1100" b="1" dirty="0">
                  <a:solidFill>
                    <a:srgbClr val="003366"/>
                  </a:solidFill>
                  <a:latin typeface="+mj-lt"/>
                </a:rPr>
                <a:t>+52%</a:t>
              </a:r>
            </a:p>
          </p:txBody>
        </p:sp>
        <p:sp>
          <p:nvSpPr>
            <p:cNvPr id="87" name="AutoShape 586"/>
            <p:cNvSpPr>
              <a:spLocks noChangeArrowheads="1"/>
            </p:cNvSpPr>
            <p:nvPr/>
          </p:nvSpPr>
          <p:spPr bwMode="auto">
            <a:xfrm>
              <a:off x="6614025" y="3140967"/>
              <a:ext cx="540000" cy="288000"/>
            </a:xfrm>
            <a:prstGeom prst="star32">
              <a:avLst>
                <a:gd name="adj" fmla="val 46255"/>
              </a:avLst>
            </a:prstGeom>
            <a:solidFill>
              <a:schemeClr val="accent3"/>
            </a:solidFill>
            <a:ln w="28575">
              <a:solidFill>
                <a:srgbClr val="3399FF"/>
              </a:solidFill>
              <a:miter lim="800000"/>
              <a:headEnd/>
              <a:tailEnd type="triangle"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</a:pPr>
              <a:r>
                <a:rPr lang="it-IT" sz="1100" b="1" dirty="0">
                  <a:solidFill>
                    <a:srgbClr val="003366"/>
                  </a:solidFill>
                  <a:latin typeface="+mj-lt"/>
                </a:rPr>
                <a:t>+76%</a:t>
              </a:r>
            </a:p>
          </p:txBody>
        </p:sp>
        <p:sp>
          <p:nvSpPr>
            <p:cNvPr id="88" name="AutoShape 586"/>
            <p:cNvSpPr>
              <a:spLocks noChangeArrowheads="1"/>
            </p:cNvSpPr>
            <p:nvPr/>
          </p:nvSpPr>
          <p:spPr bwMode="auto">
            <a:xfrm>
              <a:off x="7780655" y="2915673"/>
              <a:ext cx="540000" cy="288000"/>
            </a:xfrm>
            <a:prstGeom prst="star32">
              <a:avLst>
                <a:gd name="adj" fmla="val 46255"/>
              </a:avLst>
            </a:prstGeom>
            <a:solidFill>
              <a:schemeClr val="accent3"/>
            </a:solidFill>
            <a:ln w="28575">
              <a:solidFill>
                <a:srgbClr val="3399FF"/>
              </a:solidFill>
              <a:miter lim="800000"/>
              <a:headEnd/>
              <a:tailEnd type="triangle"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</a:pPr>
              <a:r>
                <a:rPr lang="it-IT" sz="1100" b="1" dirty="0">
                  <a:solidFill>
                    <a:srgbClr val="003366"/>
                  </a:solidFill>
                  <a:latin typeface="+mj-lt"/>
                </a:rPr>
                <a:t>+118%</a:t>
              </a:r>
            </a:p>
          </p:txBody>
        </p:sp>
        <p:sp>
          <p:nvSpPr>
            <p:cNvPr id="128" name="CasellaDiTesto 127"/>
            <p:cNvSpPr txBox="1"/>
            <p:nvPr/>
          </p:nvSpPr>
          <p:spPr>
            <a:xfrm>
              <a:off x="4874780" y="5477378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dirty="0" smtClean="0">
                  <a:solidFill>
                    <a:srgbClr val="D6AD00"/>
                  </a:solidFill>
                  <a:latin typeface="+mj-lt"/>
                </a:rPr>
                <a:t>Apr</a:t>
              </a:r>
              <a:endParaRPr lang="it-IT" sz="1100" b="1" dirty="0">
                <a:solidFill>
                  <a:srgbClr val="D6AD00"/>
                </a:solidFill>
                <a:latin typeface="+mj-lt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dirty="0" smtClean="0">
                  <a:solidFill>
                    <a:srgbClr val="D6AD00"/>
                  </a:solidFill>
                  <a:latin typeface="+mj-lt"/>
                </a:rPr>
                <a:t>’12</a:t>
              </a:r>
              <a:endParaRPr lang="it-IT" sz="1100" b="1" dirty="0">
                <a:solidFill>
                  <a:srgbClr val="D6AD00"/>
                </a:solidFill>
                <a:latin typeface="+mj-lt"/>
              </a:endParaRPr>
            </a:p>
          </p:txBody>
        </p:sp>
        <p:sp>
          <p:nvSpPr>
            <p:cNvPr id="129" name="CasellaDiTesto 128"/>
            <p:cNvSpPr txBox="1"/>
            <p:nvPr/>
          </p:nvSpPr>
          <p:spPr>
            <a:xfrm>
              <a:off x="6012208" y="5481515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55625">
                <a:defRPr/>
              </a:pPr>
              <a:r>
                <a:rPr lang="it-IT" sz="1100" b="1" kern="0" dirty="0">
                  <a:solidFill>
                    <a:srgbClr val="329664"/>
                  </a:solidFill>
                  <a:latin typeface="+mj-lt"/>
                </a:rPr>
                <a:t>Apr</a:t>
              </a:r>
            </a:p>
            <a:p>
              <a:pPr algn="ctr" defTabSz="555625">
                <a:defRPr/>
              </a:pPr>
              <a:r>
                <a:rPr lang="it-IT" sz="1100" b="1" kern="0" dirty="0">
                  <a:solidFill>
                    <a:srgbClr val="329664"/>
                  </a:solidFill>
                  <a:latin typeface="+mj-lt"/>
                </a:rPr>
                <a:t>’11</a:t>
              </a:r>
            </a:p>
          </p:txBody>
        </p:sp>
        <p:sp>
          <p:nvSpPr>
            <p:cNvPr id="130" name="CasellaDiTesto 129"/>
            <p:cNvSpPr txBox="1"/>
            <p:nvPr/>
          </p:nvSpPr>
          <p:spPr>
            <a:xfrm>
              <a:off x="6904459" y="5481515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kern="0" dirty="0">
                  <a:solidFill>
                    <a:srgbClr val="FF9900"/>
                  </a:solidFill>
                  <a:latin typeface="+mj-lt"/>
                </a:rPr>
                <a:t>Apr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kern="0" dirty="0" smtClean="0">
                  <a:solidFill>
                    <a:srgbClr val="FF9900"/>
                  </a:solidFill>
                  <a:latin typeface="+mj-lt"/>
                </a:rPr>
                <a:t>’13</a:t>
              </a:r>
              <a:endParaRPr lang="it-IT" sz="1100" b="1" kern="0" dirty="0">
                <a:solidFill>
                  <a:srgbClr val="FF9900"/>
                </a:solidFill>
                <a:latin typeface="+mj-lt"/>
              </a:endParaRPr>
            </a:p>
          </p:txBody>
        </p:sp>
        <p:sp>
          <p:nvSpPr>
            <p:cNvPr id="140" name="CasellaDiTesto 139"/>
            <p:cNvSpPr txBox="1"/>
            <p:nvPr/>
          </p:nvSpPr>
          <p:spPr>
            <a:xfrm>
              <a:off x="6467981" y="5481515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dirty="0" smtClean="0">
                  <a:solidFill>
                    <a:srgbClr val="D6AD00"/>
                  </a:solidFill>
                  <a:latin typeface="+mj-lt"/>
                </a:rPr>
                <a:t>Apr</a:t>
              </a:r>
              <a:endParaRPr lang="it-IT" sz="1100" b="1" dirty="0">
                <a:solidFill>
                  <a:srgbClr val="D6AD00"/>
                </a:solidFill>
                <a:latin typeface="+mj-lt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dirty="0" smtClean="0">
                  <a:solidFill>
                    <a:srgbClr val="D6AD00"/>
                  </a:solidFill>
                  <a:latin typeface="+mj-lt"/>
                </a:rPr>
                <a:t>’12</a:t>
              </a:r>
              <a:endParaRPr lang="it-IT" sz="1100" b="1" dirty="0">
                <a:solidFill>
                  <a:srgbClr val="D6AD00"/>
                </a:solidFill>
                <a:latin typeface="+mj-lt"/>
              </a:endParaRPr>
            </a:p>
          </p:txBody>
        </p:sp>
        <p:sp>
          <p:nvSpPr>
            <p:cNvPr id="141" name="CasellaDiTesto 140"/>
            <p:cNvSpPr txBox="1"/>
            <p:nvPr/>
          </p:nvSpPr>
          <p:spPr>
            <a:xfrm>
              <a:off x="7619248" y="5485651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55625">
                <a:defRPr/>
              </a:pPr>
              <a:r>
                <a:rPr lang="it-IT" sz="1100" b="1" kern="0" dirty="0">
                  <a:solidFill>
                    <a:srgbClr val="329664"/>
                  </a:solidFill>
                  <a:latin typeface="+mj-lt"/>
                </a:rPr>
                <a:t>Apr</a:t>
              </a:r>
            </a:p>
            <a:p>
              <a:pPr algn="ctr" defTabSz="555625">
                <a:defRPr/>
              </a:pPr>
              <a:r>
                <a:rPr lang="it-IT" sz="1100" b="1" kern="0" dirty="0">
                  <a:solidFill>
                    <a:srgbClr val="329664"/>
                  </a:solidFill>
                  <a:latin typeface="+mj-lt"/>
                </a:rPr>
                <a:t>’11</a:t>
              </a:r>
            </a:p>
          </p:txBody>
        </p:sp>
        <p:sp>
          <p:nvSpPr>
            <p:cNvPr id="142" name="CasellaDiTesto 141"/>
            <p:cNvSpPr txBox="1"/>
            <p:nvPr/>
          </p:nvSpPr>
          <p:spPr>
            <a:xfrm>
              <a:off x="8489976" y="5485651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kern="0" dirty="0">
                  <a:solidFill>
                    <a:srgbClr val="FF9900"/>
                  </a:solidFill>
                  <a:latin typeface="+mj-lt"/>
                </a:rPr>
                <a:t>Apr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kern="0" dirty="0" smtClean="0">
                  <a:solidFill>
                    <a:srgbClr val="FF9900"/>
                  </a:solidFill>
                  <a:latin typeface="+mj-lt"/>
                </a:rPr>
                <a:t>’13</a:t>
              </a:r>
              <a:endParaRPr lang="it-IT" sz="1100" b="1" kern="0" dirty="0">
                <a:solidFill>
                  <a:srgbClr val="FF9900"/>
                </a:solidFill>
                <a:latin typeface="+mj-lt"/>
              </a:endParaRPr>
            </a:p>
          </p:txBody>
        </p:sp>
        <p:sp>
          <p:nvSpPr>
            <p:cNvPr id="144" name="CasellaDiTesto 143"/>
            <p:cNvSpPr txBox="1"/>
            <p:nvPr/>
          </p:nvSpPr>
          <p:spPr>
            <a:xfrm>
              <a:off x="8059951" y="5485651"/>
              <a:ext cx="43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dirty="0" smtClean="0">
                  <a:solidFill>
                    <a:srgbClr val="D6AD00"/>
                  </a:solidFill>
                  <a:latin typeface="+mj-lt"/>
                </a:rPr>
                <a:t>Apr</a:t>
              </a:r>
              <a:endParaRPr lang="it-IT" sz="1100" b="1" dirty="0">
                <a:solidFill>
                  <a:srgbClr val="D6AD00"/>
                </a:solidFill>
                <a:latin typeface="+mj-lt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100" b="1" dirty="0" smtClean="0">
                  <a:solidFill>
                    <a:srgbClr val="D6AD00"/>
                  </a:solidFill>
                  <a:latin typeface="+mj-lt"/>
                </a:rPr>
                <a:t>’12</a:t>
              </a:r>
              <a:endParaRPr lang="it-IT" sz="1100" b="1" dirty="0">
                <a:solidFill>
                  <a:srgbClr val="D6AD00"/>
                </a:solidFill>
                <a:latin typeface="+mj-lt"/>
              </a:endParaRPr>
            </a:p>
          </p:txBody>
        </p:sp>
        <p:sp>
          <p:nvSpPr>
            <p:cNvPr id="145" name="AutoShape 586"/>
            <p:cNvSpPr>
              <a:spLocks noChangeArrowheads="1"/>
            </p:cNvSpPr>
            <p:nvPr/>
          </p:nvSpPr>
          <p:spPr bwMode="auto">
            <a:xfrm>
              <a:off x="5040966" y="2354673"/>
              <a:ext cx="540000" cy="288000"/>
            </a:xfrm>
            <a:prstGeom prst="star32">
              <a:avLst>
                <a:gd name="adj" fmla="val 46255"/>
              </a:avLst>
            </a:prstGeom>
            <a:solidFill>
              <a:schemeClr val="accent3"/>
            </a:solidFill>
            <a:ln w="28575">
              <a:solidFill>
                <a:srgbClr val="3399FF"/>
              </a:solidFill>
              <a:miter lim="800000"/>
              <a:headEnd/>
              <a:tailEnd type="triangle"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</a:pPr>
              <a:r>
                <a:rPr lang="it-IT" sz="1100" b="1" dirty="0" smtClean="0">
                  <a:solidFill>
                    <a:srgbClr val="003366"/>
                  </a:solidFill>
                  <a:latin typeface="+mj-lt"/>
                </a:rPr>
                <a:t>+0%</a:t>
              </a:r>
              <a:endParaRPr lang="it-IT" sz="1100" b="1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146" name="AutoShape 586"/>
            <p:cNvSpPr>
              <a:spLocks noChangeArrowheads="1"/>
            </p:cNvSpPr>
            <p:nvPr/>
          </p:nvSpPr>
          <p:spPr bwMode="auto">
            <a:xfrm>
              <a:off x="6104792" y="3998504"/>
              <a:ext cx="540000" cy="288000"/>
            </a:xfrm>
            <a:prstGeom prst="star32">
              <a:avLst>
                <a:gd name="adj" fmla="val 46255"/>
              </a:avLst>
            </a:prstGeom>
            <a:solidFill>
              <a:schemeClr val="accent3"/>
            </a:solidFill>
            <a:ln w="28575">
              <a:solidFill>
                <a:srgbClr val="3399FF"/>
              </a:solidFill>
              <a:miter lim="800000"/>
              <a:headEnd/>
              <a:tailEnd type="triangle"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</a:pPr>
              <a:r>
                <a:rPr lang="it-IT" sz="1100" b="1" dirty="0">
                  <a:solidFill>
                    <a:srgbClr val="003366"/>
                  </a:solidFill>
                  <a:latin typeface="+mj-lt"/>
                </a:rPr>
                <a:t>+21%</a:t>
              </a:r>
            </a:p>
          </p:txBody>
        </p:sp>
        <p:sp>
          <p:nvSpPr>
            <p:cNvPr id="147" name="AutoShape 586"/>
            <p:cNvSpPr>
              <a:spLocks noChangeArrowheads="1"/>
            </p:cNvSpPr>
            <p:nvPr/>
          </p:nvSpPr>
          <p:spPr bwMode="auto">
            <a:xfrm>
              <a:off x="8217112" y="1917928"/>
              <a:ext cx="540000" cy="288000"/>
            </a:xfrm>
            <a:prstGeom prst="star32">
              <a:avLst>
                <a:gd name="adj" fmla="val 46255"/>
              </a:avLst>
            </a:prstGeom>
            <a:solidFill>
              <a:schemeClr val="accent3"/>
            </a:solidFill>
            <a:ln w="28575">
              <a:solidFill>
                <a:srgbClr val="3399FF"/>
              </a:solidFill>
              <a:miter lim="800000"/>
              <a:headEnd/>
              <a:tailEnd type="triangle"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</a:pPr>
              <a:r>
                <a:rPr lang="it-IT" sz="1100" b="1" dirty="0">
                  <a:solidFill>
                    <a:srgbClr val="003366"/>
                  </a:solidFill>
                  <a:latin typeface="+mj-lt"/>
                </a:rPr>
                <a:t>+22%</a:t>
              </a:r>
            </a:p>
          </p:txBody>
        </p:sp>
      </p:grpSp>
      <p:grpSp>
        <p:nvGrpSpPr>
          <p:cNvPr id="41" name="Gruppo 40"/>
          <p:cNvGrpSpPr/>
          <p:nvPr/>
        </p:nvGrpSpPr>
        <p:grpSpPr>
          <a:xfrm>
            <a:off x="159685" y="1035660"/>
            <a:ext cx="1159291" cy="766955"/>
            <a:chOff x="1057855" y="2047587"/>
            <a:chExt cx="1856728" cy="1227874"/>
          </a:xfrm>
        </p:grpSpPr>
        <p:sp>
          <p:nvSpPr>
            <p:cNvPr id="42" name="Rettangolo 41"/>
            <p:cNvSpPr/>
            <p:nvPr/>
          </p:nvSpPr>
          <p:spPr>
            <a:xfrm>
              <a:off x="1057855" y="2047587"/>
              <a:ext cx="1856728" cy="122787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9933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  <p:sp>
          <p:nvSpPr>
            <p:cNvPr id="44" name="Rectangle 587"/>
            <p:cNvSpPr>
              <a:spLocks noChangeArrowheads="1"/>
            </p:cNvSpPr>
            <p:nvPr/>
          </p:nvSpPr>
          <p:spPr bwMode="auto">
            <a:xfrm>
              <a:off x="1271505" y="2962847"/>
              <a:ext cx="1440000" cy="230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500" b="1" kern="0" dirty="0" smtClean="0">
                  <a:solidFill>
                    <a:srgbClr val="9933FF"/>
                  </a:solidFill>
                  <a:latin typeface="+mj-lt"/>
                </a:rPr>
                <a:t>Mobile</a:t>
              </a:r>
              <a:endParaRPr lang="it-IT" sz="1500" b="1" kern="0" dirty="0">
                <a:solidFill>
                  <a:srgbClr val="9933FF"/>
                </a:solidFill>
                <a:latin typeface="+mj-lt"/>
              </a:endParaRPr>
            </a:p>
          </p:txBody>
        </p:sp>
      </p:grpSp>
      <p:grpSp>
        <p:nvGrpSpPr>
          <p:cNvPr id="76" name="Gruppo 75"/>
          <p:cNvGrpSpPr/>
          <p:nvPr/>
        </p:nvGrpSpPr>
        <p:grpSpPr>
          <a:xfrm>
            <a:off x="293082" y="1087291"/>
            <a:ext cx="1012338" cy="561214"/>
            <a:chOff x="-2688610" y="2603364"/>
            <a:chExt cx="2129052" cy="1608980"/>
          </a:xfrm>
        </p:grpSpPr>
        <p:pic>
          <p:nvPicPr>
            <p:cNvPr id="77" name="Picture 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8609" y="2603364"/>
              <a:ext cx="2129051" cy="1596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1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823" b="90000" l="10000" r="98594">
                          <a14:foregroundMark x1="34492" y1="81354" x2="34492" y2="81354"/>
                          <a14:foregroundMark x1="35156" y1="65938" x2="35156" y2="65938"/>
                          <a14:foregroundMark x1="24258" y1="77083" x2="24258" y2="77083"/>
                          <a14:foregroundMark x1="23594" y1="79635" x2="23594" y2="79635"/>
                          <a14:foregroundMark x1="88359" y1="30885" x2="88359" y2="30885"/>
                          <a14:foregroundMark x1="58867" y1="59115" x2="58867" y2="59115"/>
                          <a14:backgroundMark x1="74883" y1="60833" x2="74883" y2="60833"/>
                          <a14:backgroundMark x1="66563" y1="54844" x2="70391" y2="53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8610" y="2615556"/>
              <a:ext cx="2129051" cy="1596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2" name="Titolo 1"/>
          <p:cNvSpPr>
            <a:spLocks noGrp="1"/>
          </p:cNvSpPr>
          <p:nvPr>
            <p:ph type="title"/>
          </p:nvPr>
        </p:nvSpPr>
        <p:spPr>
          <a:xfrm>
            <a:off x="2394915" y="127575"/>
            <a:ext cx="6698285" cy="63145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t-IT" sz="2200" dirty="0" smtClean="0"/>
              <a:t>La presenza dei </a:t>
            </a:r>
            <a:r>
              <a:rPr lang="it-IT" sz="2200" dirty="0" err="1" smtClean="0"/>
              <a:t>merchant</a:t>
            </a:r>
            <a:r>
              <a:rPr lang="it-IT" sz="2200" dirty="0" smtClean="0"/>
              <a:t> eCommerce sul canale mobile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03746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2" grpId="0">
        <p:bldAsOne/>
      </p:bldGraphic>
      <p:bldP spid="53" grpId="0"/>
      <p:bldP spid="54" grpId="0"/>
      <p:bldP spid="55" grpId="0" animBg="1"/>
      <p:bldP spid="56" grpId="0" animBg="1"/>
      <p:bldP spid="70" grpId="0" animBg="1"/>
      <p:bldP spid="72" grpId="0" animBg="1"/>
      <p:bldP spid="73" grpId="0" animBg="1"/>
      <p:bldP spid="74" grpId="0"/>
      <p:bldP spid="75" grpId="0"/>
      <p:bldP spid="93" grpId="0" animBg="1"/>
      <p:bldP spid="94" grpId="0" animBg="1"/>
      <p:bldP spid="103" grpId="0"/>
      <p:bldP spid="121" grpId="0" animBg="1"/>
      <p:bldP spid="1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olo 5"/>
          <p:cNvSpPr>
            <a:spLocks noGrp="1"/>
          </p:cNvSpPr>
          <p:nvPr>
            <p:ph type="title"/>
          </p:nvPr>
        </p:nvSpPr>
        <p:spPr>
          <a:xfrm>
            <a:off x="2445716" y="256029"/>
            <a:ext cx="6374510" cy="428322"/>
          </a:xfrm>
        </p:spPr>
        <p:txBody>
          <a:bodyPr/>
          <a:lstStyle/>
          <a:p>
            <a:r>
              <a:rPr lang="it-IT" sz="2200" dirty="0" smtClean="0"/>
              <a:t>Il mobile Commerce in Italia</a:t>
            </a:r>
            <a:endParaRPr lang="it-IT" sz="2200" dirty="0">
              <a:solidFill>
                <a:srgbClr val="95B3D7"/>
              </a:solidFill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159685" y="1035660"/>
            <a:ext cx="8911830" cy="5579540"/>
            <a:chOff x="159685" y="1035660"/>
            <a:chExt cx="8911830" cy="5579540"/>
          </a:xfrm>
        </p:grpSpPr>
        <p:sp>
          <p:nvSpPr>
            <p:cNvPr id="44" name="Rectangle 3"/>
            <p:cNvSpPr>
              <a:spLocks noChangeArrowheads="1"/>
            </p:cNvSpPr>
            <p:nvPr/>
          </p:nvSpPr>
          <p:spPr bwMode="auto">
            <a:xfrm>
              <a:off x="159685" y="1035660"/>
              <a:ext cx="8911830" cy="5313293"/>
            </a:xfrm>
            <a:prstGeom prst="rect">
              <a:avLst/>
            </a:prstGeom>
            <a:solidFill>
              <a:srgbClr val="E9F2F7"/>
            </a:solidFill>
            <a:ln w="12700">
              <a:solidFill>
                <a:srgbClr val="3399FF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endParaRPr lang="en-US" sz="1800" b="0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1" name="Grafico 40"/>
            <p:cNvGraphicFramePr/>
            <p:nvPr>
              <p:extLst>
                <p:ext uri="{D42A27DB-BD31-4B8C-83A1-F6EECF244321}">
                  <p14:modId xmlns:p14="http://schemas.microsoft.com/office/powerpoint/2010/main" val="999298893"/>
                </p:ext>
              </p:extLst>
            </p:nvPr>
          </p:nvGraphicFramePr>
          <p:xfrm>
            <a:off x="171007" y="1134691"/>
            <a:ext cx="3763562" cy="53119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6" name="Rectangle 474"/>
            <p:cNvSpPr>
              <a:spLocks noChangeArrowheads="1"/>
            </p:cNvSpPr>
            <p:nvPr/>
          </p:nvSpPr>
          <p:spPr bwMode="auto">
            <a:xfrm>
              <a:off x="3728034" y="3837587"/>
              <a:ext cx="818946" cy="399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555625">
                <a:defRPr/>
              </a:pPr>
              <a:r>
                <a:rPr lang="it-IT" sz="1300" b="1" kern="0" dirty="0" smtClean="0">
                  <a:solidFill>
                    <a:srgbClr val="CC0000"/>
                  </a:solidFill>
                  <a:latin typeface="+mj-lt"/>
                </a:rPr>
                <a:t>mobile</a:t>
              </a:r>
            </a:p>
            <a:p>
              <a:pPr defTabSz="555625">
                <a:defRPr/>
              </a:pPr>
              <a:r>
                <a:rPr lang="it-IT" sz="1300" b="1" kern="0" dirty="0" err="1" smtClean="0">
                  <a:solidFill>
                    <a:srgbClr val="CC0000"/>
                  </a:solidFill>
                  <a:latin typeface="+mj-lt"/>
                </a:rPr>
                <a:t>Commerce</a:t>
              </a:r>
              <a:endParaRPr lang="it-IT" sz="1300" b="1" kern="0" dirty="0">
                <a:solidFill>
                  <a:srgbClr val="CC0000"/>
                </a:solidFill>
                <a:latin typeface="+mj-lt"/>
              </a:endParaRPr>
            </a:p>
          </p:txBody>
        </p:sp>
        <p:sp>
          <p:nvSpPr>
            <p:cNvPr id="48" name="AutoShape 586"/>
            <p:cNvSpPr>
              <a:spLocks noChangeArrowheads="1"/>
            </p:cNvSpPr>
            <p:nvPr/>
          </p:nvSpPr>
          <p:spPr bwMode="auto">
            <a:xfrm>
              <a:off x="1431238" y="4114216"/>
              <a:ext cx="639095" cy="430808"/>
            </a:xfrm>
            <a:prstGeom prst="star32">
              <a:avLst>
                <a:gd name="adj" fmla="val 46255"/>
              </a:avLst>
            </a:prstGeom>
            <a:solidFill>
              <a:srgbClr val="FFAFAF"/>
            </a:solidFill>
            <a:ln w="15875">
              <a:solidFill>
                <a:srgbClr val="FF505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>
                <a:defRPr/>
              </a:pPr>
              <a:r>
                <a:rPr lang="it-IT" sz="1400" b="1" kern="0" dirty="0" smtClean="0">
                  <a:solidFill>
                    <a:srgbClr val="003366"/>
                  </a:solidFill>
                  <a:latin typeface="+mj-lt"/>
                </a:rPr>
                <a:t>+122%</a:t>
              </a:r>
              <a:endParaRPr lang="it-IT" sz="1400" b="1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2168881" y="5459907"/>
              <a:ext cx="639095" cy="32038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399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it-IT" sz="1300" b="1" dirty="0">
                  <a:solidFill>
                    <a:srgbClr val="003366"/>
                  </a:solidFill>
                  <a:latin typeface="+mj-lt"/>
                </a:rPr>
                <a:t>1,7%</a:t>
              </a:r>
            </a:p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800" b="1" kern="0" spc="-100" dirty="0" smtClean="0">
                  <a:solidFill>
                    <a:srgbClr val="003366"/>
                  </a:solidFill>
                  <a:latin typeface="+mj-lt"/>
                </a:rPr>
                <a:t>eCommerce</a:t>
              </a:r>
              <a:endParaRPr lang="it-IT" sz="800" b="1" kern="0" spc="-10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1" name="Rectangle 521"/>
            <p:cNvSpPr>
              <a:spLocks noChangeArrowheads="1"/>
            </p:cNvSpPr>
            <p:nvPr/>
          </p:nvSpPr>
          <p:spPr bwMode="auto">
            <a:xfrm>
              <a:off x="2395629" y="4017779"/>
              <a:ext cx="176922" cy="17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b="1" kern="0" dirty="0" smtClean="0">
                  <a:solidFill>
                    <a:srgbClr val="002E54"/>
                  </a:solidFill>
                  <a:latin typeface="+mj-lt"/>
                </a:rPr>
                <a:t>164</a:t>
              </a:r>
              <a:endPara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endParaRPr>
            </a:p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mln</a:t>
              </a:r>
              <a:r>
                <a:rPr kumimoji="0" lang="it-IT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 di €</a:t>
              </a:r>
            </a:p>
          </p:txBody>
        </p:sp>
        <p:sp>
          <p:nvSpPr>
            <p:cNvPr id="52" name="AutoShape 586"/>
            <p:cNvSpPr>
              <a:spLocks noChangeArrowheads="1"/>
            </p:cNvSpPr>
            <p:nvPr/>
          </p:nvSpPr>
          <p:spPr bwMode="auto">
            <a:xfrm>
              <a:off x="695534" y="4650882"/>
              <a:ext cx="639095" cy="430808"/>
            </a:xfrm>
            <a:prstGeom prst="star32">
              <a:avLst>
                <a:gd name="adj" fmla="val 46255"/>
              </a:avLst>
            </a:prstGeom>
            <a:solidFill>
              <a:srgbClr val="FFAFAF"/>
            </a:solidFill>
            <a:ln w="15875">
              <a:solidFill>
                <a:srgbClr val="FF505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>
                <a:defRPr/>
              </a:pPr>
              <a:r>
                <a:rPr lang="it-IT" sz="1400" b="1" kern="0" dirty="0" smtClean="0">
                  <a:solidFill>
                    <a:srgbClr val="003366"/>
                  </a:solidFill>
                  <a:latin typeface="+mj-lt"/>
                </a:rPr>
                <a:t>+185%</a:t>
              </a:r>
              <a:endParaRPr lang="it-IT" sz="1400" b="1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3" name="Rectangle 521"/>
            <p:cNvSpPr>
              <a:spLocks noChangeArrowheads="1"/>
            </p:cNvSpPr>
            <p:nvPr/>
          </p:nvSpPr>
          <p:spPr bwMode="auto">
            <a:xfrm>
              <a:off x="1525334" y="4989089"/>
              <a:ext cx="176922" cy="17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b="1" kern="0" noProof="0" dirty="0" smtClean="0">
                  <a:solidFill>
                    <a:srgbClr val="002E54"/>
                  </a:solidFill>
                  <a:latin typeface="+mj-lt"/>
                </a:rPr>
                <a:t>74</a:t>
              </a:r>
              <a:endPara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endParaRPr>
            </a:p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mln</a:t>
              </a:r>
              <a:r>
                <a:rPr kumimoji="0" lang="it-IT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 di €</a:t>
              </a:r>
            </a:p>
          </p:txBody>
        </p:sp>
        <p:sp>
          <p:nvSpPr>
            <p:cNvPr id="54" name="Rectangle 521"/>
            <p:cNvSpPr>
              <a:spLocks noChangeArrowheads="1"/>
            </p:cNvSpPr>
            <p:nvPr/>
          </p:nvSpPr>
          <p:spPr bwMode="auto">
            <a:xfrm>
              <a:off x="668670" y="5424400"/>
              <a:ext cx="176922" cy="17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b="1" kern="0" dirty="0" smtClean="0">
                  <a:solidFill>
                    <a:srgbClr val="002E54"/>
                  </a:solidFill>
                  <a:latin typeface="+mj-lt"/>
                </a:rPr>
                <a:t>26</a:t>
              </a:r>
              <a:endPara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endParaRPr>
            </a:p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mln</a:t>
              </a:r>
              <a:r>
                <a:rPr kumimoji="0" lang="it-IT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 di €</a:t>
              </a:r>
            </a:p>
          </p:txBody>
        </p:sp>
        <p:sp>
          <p:nvSpPr>
            <p:cNvPr id="56" name="CasellaDiTesto 55"/>
            <p:cNvSpPr txBox="1"/>
            <p:nvPr/>
          </p:nvSpPr>
          <p:spPr>
            <a:xfrm>
              <a:off x="1301273" y="5635351"/>
              <a:ext cx="639095" cy="32038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399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it-IT" sz="1300" b="1" dirty="0">
                  <a:solidFill>
                    <a:srgbClr val="003366"/>
                  </a:solidFill>
                  <a:latin typeface="+mj-lt"/>
                </a:rPr>
                <a:t>0,9%</a:t>
              </a:r>
            </a:p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800" b="1" kern="0" spc="-100" dirty="0" smtClean="0">
                  <a:solidFill>
                    <a:srgbClr val="003366"/>
                  </a:solidFill>
                  <a:latin typeface="+mj-lt"/>
                </a:rPr>
                <a:t>eCommerce</a:t>
              </a:r>
              <a:endParaRPr lang="it-IT" sz="800" b="1" kern="0" spc="-10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414689" y="5750451"/>
              <a:ext cx="639095" cy="32038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399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1300" b="1" dirty="0" smtClean="0">
                  <a:solidFill>
                    <a:srgbClr val="003366"/>
                  </a:solidFill>
                  <a:latin typeface="+mj-lt"/>
                </a:rPr>
                <a:t>0,4%</a:t>
              </a:r>
            </a:p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800" b="1" kern="0" spc="-100" dirty="0" smtClean="0">
                  <a:solidFill>
                    <a:srgbClr val="003366"/>
                  </a:solidFill>
                  <a:latin typeface="+mj-lt"/>
                </a:rPr>
                <a:t>eCommerce</a:t>
              </a:r>
              <a:endParaRPr lang="it-IT" sz="800" b="1" kern="0" spc="-10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22" name="Rectangle 521"/>
            <p:cNvSpPr>
              <a:spLocks noChangeArrowheads="1"/>
            </p:cNvSpPr>
            <p:nvPr/>
          </p:nvSpPr>
          <p:spPr bwMode="auto">
            <a:xfrm>
              <a:off x="3267078" y="1211882"/>
              <a:ext cx="176922" cy="17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b="1" kern="0" dirty="0" smtClean="0">
                  <a:solidFill>
                    <a:srgbClr val="002E54"/>
                  </a:solidFill>
                  <a:latin typeface="+mj-lt"/>
                </a:rPr>
                <a:t>427</a:t>
              </a:r>
              <a:endPara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endParaRPr>
            </a:p>
            <a:p>
              <a:pPr marL="0" marR="0" lvl="0" indent="0" algn="ctr" defTabSz="55562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mln</a:t>
              </a:r>
              <a:r>
                <a:rPr kumimoji="0" lang="it-IT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2E54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 di €</a:t>
              </a:r>
            </a:p>
          </p:txBody>
        </p:sp>
        <p:sp>
          <p:nvSpPr>
            <p:cNvPr id="23" name="AutoShape 586"/>
            <p:cNvSpPr>
              <a:spLocks noChangeArrowheads="1"/>
            </p:cNvSpPr>
            <p:nvPr/>
          </p:nvSpPr>
          <p:spPr bwMode="auto">
            <a:xfrm>
              <a:off x="2319989" y="2184748"/>
              <a:ext cx="639095" cy="430808"/>
            </a:xfrm>
            <a:prstGeom prst="star32">
              <a:avLst>
                <a:gd name="adj" fmla="val 46255"/>
              </a:avLst>
            </a:prstGeom>
            <a:solidFill>
              <a:srgbClr val="FFAFAF"/>
            </a:solidFill>
            <a:ln w="15875">
              <a:solidFill>
                <a:srgbClr val="FF5050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>
                <a:defRPr/>
              </a:pPr>
              <a:r>
                <a:rPr lang="it-IT" sz="1400" b="1" kern="0" dirty="0" smtClean="0">
                  <a:solidFill>
                    <a:srgbClr val="003366"/>
                  </a:solidFill>
                  <a:latin typeface="+mj-lt"/>
                </a:rPr>
                <a:t>+160%</a:t>
              </a:r>
              <a:endParaRPr lang="it-IT" sz="1400" b="1" kern="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3029292" y="5228968"/>
              <a:ext cx="639095" cy="32038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399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it-IT" sz="1300" b="1" dirty="0">
                  <a:solidFill>
                    <a:srgbClr val="003366"/>
                  </a:solidFill>
                  <a:latin typeface="+mj-lt"/>
                </a:rPr>
                <a:t>3,8%</a:t>
              </a:r>
            </a:p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it-IT" sz="800" b="1" kern="0" spc="-100" dirty="0" smtClean="0">
                  <a:solidFill>
                    <a:srgbClr val="003366"/>
                  </a:solidFill>
                  <a:latin typeface="+mj-lt"/>
                </a:rPr>
                <a:t>eCommerce</a:t>
              </a:r>
              <a:endParaRPr lang="it-IT" sz="800" b="1" kern="0" spc="-100" dirty="0">
                <a:solidFill>
                  <a:srgbClr val="003366"/>
                </a:solidFill>
                <a:latin typeface="+mj-lt"/>
              </a:endParaRPr>
            </a:p>
          </p:txBody>
        </p:sp>
        <p:sp>
          <p:nvSpPr>
            <p:cNvPr id="25" name="AutoShape 17"/>
            <p:cNvSpPr>
              <a:spLocks noChangeArrowheads="1"/>
            </p:cNvSpPr>
            <p:nvPr/>
          </p:nvSpPr>
          <p:spPr bwMode="auto">
            <a:xfrm>
              <a:off x="3797284" y="6346912"/>
              <a:ext cx="1692000" cy="268288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000" b="0" kern="0" dirty="0" smtClean="0">
                  <a:solidFill>
                    <a:srgbClr val="003366"/>
                  </a:solidFill>
                  <a:latin typeface="+mj-lt"/>
                </a:rPr>
                <a:t>* Previsione </a:t>
              </a:r>
              <a:r>
                <a:rPr lang="it-IT" sz="1000" kern="0" dirty="0" smtClean="0">
                  <a:solidFill>
                    <a:srgbClr val="003366"/>
                  </a:solidFill>
                  <a:latin typeface="+mj-lt"/>
                </a:rPr>
                <a:t>ad</a:t>
              </a:r>
              <a:r>
                <a:rPr lang="it-IT" sz="1000" b="0" kern="0" dirty="0" smtClean="0">
                  <a:solidFill>
                    <a:srgbClr val="003366"/>
                  </a:solidFill>
                  <a:latin typeface="+mj-lt"/>
                </a:rPr>
                <a:t> Aprile 2013</a:t>
              </a:r>
              <a:endParaRPr lang="it-IT" sz="1000" b="0" kern="0" dirty="0">
                <a:solidFill>
                  <a:srgbClr val="003366"/>
                </a:solidFill>
                <a:latin typeface="+mj-lt"/>
              </a:endParaRPr>
            </a:p>
          </p:txBody>
        </p:sp>
        <p:grpSp>
          <p:nvGrpSpPr>
            <p:cNvPr id="64" name="Gruppo 63"/>
            <p:cNvGrpSpPr/>
            <p:nvPr/>
          </p:nvGrpSpPr>
          <p:grpSpPr>
            <a:xfrm>
              <a:off x="159685" y="1035660"/>
              <a:ext cx="1159291" cy="766955"/>
              <a:chOff x="1057855" y="2047587"/>
              <a:chExt cx="1856728" cy="1227874"/>
            </a:xfrm>
          </p:grpSpPr>
          <p:sp>
            <p:nvSpPr>
              <p:cNvPr id="65" name="Rettangolo 64"/>
              <p:cNvSpPr/>
              <p:nvPr/>
            </p:nvSpPr>
            <p:spPr>
              <a:xfrm>
                <a:off x="1057855" y="2047587"/>
                <a:ext cx="1856728" cy="12278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9933FF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it-IT" sz="900" b="1" dirty="0" smtClean="0">
                  <a:latin typeface="+mn-lt"/>
                </a:endParaRPr>
              </a:p>
            </p:txBody>
          </p:sp>
          <p:sp>
            <p:nvSpPr>
              <p:cNvPr id="66" name="Rectangle 587"/>
              <p:cNvSpPr>
                <a:spLocks noChangeArrowheads="1"/>
              </p:cNvSpPr>
              <p:nvPr/>
            </p:nvSpPr>
            <p:spPr bwMode="auto">
              <a:xfrm>
                <a:off x="1271505" y="2962847"/>
                <a:ext cx="1440000" cy="230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500" b="1" kern="0" dirty="0" smtClean="0">
                    <a:solidFill>
                      <a:srgbClr val="9933FF"/>
                    </a:solidFill>
                    <a:latin typeface="+mj-lt"/>
                  </a:rPr>
                  <a:t>Mobile</a:t>
                </a:r>
                <a:endParaRPr lang="it-IT" sz="1500" b="1" kern="0" dirty="0">
                  <a:solidFill>
                    <a:srgbClr val="9933FF"/>
                  </a:solidFill>
                  <a:latin typeface="+mj-lt"/>
                </a:endParaRPr>
              </a:p>
            </p:txBody>
          </p:sp>
        </p:grpSp>
      </p:grpSp>
      <p:grpSp>
        <p:nvGrpSpPr>
          <p:cNvPr id="67" name="Gruppo 66"/>
          <p:cNvGrpSpPr/>
          <p:nvPr/>
        </p:nvGrpSpPr>
        <p:grpSpPr>
          <a:xfrm>
            <a:off x="293082" y="1087291"/>
            <a:ext cx="1012338" cy="561214"/>
            <a:chOff x="-2688610" y="2603364"/>
            <a:chExt cx="2129052" cy="1608980"/>
          </a:xfrm>
        </p:grpSpPr>
        <p:pic>
          <p:nvPicPr>
            <p:cNvPr id="68" name="Picture 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8609" y="2603364"/>
              <a:ext cx="2129051" cy="1596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1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823" b="90000" l="10000" r="98594">
                          <a14:foregroundMark x1="34492" y1="81354" x2="34492" y2="81354"/>
                          <a14:foregroundMark x1="35156" y1="65938" x2="35156" y2="65938"/>
                          <a14:foregroundMark x1="24258" y1="77083" x2="24258" y2="77083"/>
                          <a14:foregroundMark x1="23594" y1="79635" x2="23594" y2="79635"/>
                          <a14:foregroundMark x1="88359" y1="30885" x2="88359" y2="30885"/>
                          <a14:foregroundMark x1="58867" y1="59115" x2="58867" y2="59115"/>
                          <a14:backgroundMark x1="74883" y1="60833" x2="74883" y2="60833"/>
                          <a14:backgroundMark x1="66563" y1="54844" x2="70391" y2="53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8610" y="2615556"/>
              <a:ext cx="2129051" cy="1596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po 3"/>
          <p:cNvGrpSpPr/>
          <p:nvPr/>
        </p:nvGrpSpPr>
        <p:grpSpPr>
          <a:xfrm>
            <a:off x="4466036" y="1153271"/>
            <a:ext cx="4606876" cy="5293344"/>
            <a:chOff x="4466036" y="1153271"/>
            <a:chExt cx="4606876" cy="5293344"/>
          </a:xfrm>
        </p:grpSpPr>
        <p:graphicFrame>
          <p:nvGraphicFramePr>
            <p:cNvPr id="40" name="Grafico 39"/>
            <p:cNvGraphicFramePr/>
            <p:nvPr>
              <p:extLst>
                <p:ext uri="{D42A27DB-BD31-4B8C-83A1-F6EECF244321}">
                  <p14:modId xmlns:p14="http://schemas.microsoft.com/office/powerpoint/2010/main" val="2089228210"/>
                </p:ext>
              </p:extLst>
            </p:nvPr>
          </p:nvGraphicFramePr>
          <p:xfrm>
            <a:off x="4655644" y="1635931"/>
            <a:ext cx="3763562" cy="48106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8" name="Rectangle 474"/>
            <p:cNvSpPr>
              <a:spLocks noChangeArrowheads="1"/>
            </p:cNvSpPr>
            <p:nvPr/>
          </p:nvSpPr>
          <p:spPr bwMode="auto">
            <a:xfrm>
              <a:off x="8254267" y="2586477"/>
              <a:ext cx="48891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555625">
                <a:defRPr/>
              </a:pPr>
              <a:r>
                <a:rPr lang="it-IT" sz="1200" b="1" kern="0" dirty="0" smtClean="0">
                  <a:solidFill>
                    <a:srgbClr val="008000"/>
                  </a:solidFill>
                </a:rPr>
                <a:t>Servizi</a:t>
              </a:r>
              <a:endParaRPr lang="it-IT" sz="1200" b="1" kern="0" dirty="0">
                <a:solidFill>
                  <a:srgbClr val="008000"/>
                </a:solidFill>
              </a:endParaRPr>
            </a:p>
          </p:txBody>
        </p:sp>
        <p:sp>
          <p:nvSpPr>
            <p:cNvPr id="27" name="Rectangle 474"/>
            <p:cNvSpPr>
              <a:spLocks noChangeArrowheads="1"/>
            </p:cNvSpPr>
            <p:nvPr/>
          </p:nvSpPr>
          <p:spPr bwMode="auto">
            <a:xfrm>
              <a:off x="8254267" y="4827935"/>
              <a:ext cx="58669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555625">
                <a:defRPr/>
              </a:pPr>
              <a:r>
                <a:rPr lang="it-IT" sz="1200" b="1" kern="0" dirty="0" smtClean="0">
                  <a:solidFill>
                    <a:srgbClr val="329664"/>
                  </a:solidFill>
                </a:rPr>
                <a:t>Prodotti</a:t>
              </a:r>
              <a:endParaRPr lang="it-IT" sz="1200" b="1" kern="0" dirty="0">
                <a:solidFill>
                  <a:srgbClr val="329664"/>
                </a:solidFill>
              </a:endParaRPr>
            </a:p>
          </p:txBody>
        </p:sp>
        <p:sp>
          <p:nvSpPr>
            <p:cNvPr id="45" name="Rettangolo 44"/>
            <p:cNvSpPr/>
            <p:nvPr/>
          </p:nvSpPr>
          <p:spPr>
            <a:xfrm>
              <a:off x="4670255" y="1468166"/>
              <a:ext cx="4402657" cy="488158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900" b="1" dirty="0" smtClean="0">
                <a:latin typeface="+mn-lt"/>
              </a:endParaRPr>
            </a:p>
          </p:txBody>
        </p:sp>
        <p:sp>
          <p:nvSpPr>
            <p:cNvPr id="55" name="AutoShape 641"/>
            <p:cNvSpPr>
              <a:spLocks/>
            </p:cNvSpPr>
            <p:nvPr/>
          </p:nvSpPr>
          <p:spPr bwMode="auto">
            <a:xfrm>
              <a:off x="4670484" y="1153271"/>
              <a:ext cx="4402428" cy="323106"/>
            </a:xfrm>
            <a:prstGeom prst="rect">
              <a:avLst/>
            </a:prstGeom>
            <a:solidFill>
              <a:srgbClr val="FFDEBD"/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lIns="45720" rIns="45720" anchor="ctr"/>
            <a:lstStyle/>
            <a:p>
              <a:pPr marL="269875" indent="-182563" algn="ctr"/>
              <a:r>
                <a:rPr lang="it-IT" sz="1600" b="1" dirty="0" smtClean="0">
                  <a:solidFill>
                    <a:srgbClr val="C00000"/>
                  </a:solidFill>
                  <a:latin typeface="+mj-lt"/>
                </a:rPr>
                <a:t>mobile </a:t>
              </a:r>
              <a:r>
                <a:rPr lang="it-IT" sz="1600" b="1" dirty="0">
                  <a:solidFill>
                    <a:srgbClr val="C00000"/>
                  </a:solidFill>
                  <a:latin typeface="+mj-lt"/>
                </a:rPr>
                <a:t>Commerce: Prodotti Vs Servizi</a:t>
              </a:r>
            </a:p>
          </p:txBody>
        </p:sp>
        <p:sp>
          <p:nvSpPr>
            <p:cNvPr id="47" name="Freccia a sinistra 46"/>
            <p:cNvSpPr/>
            <p:nvPr/>
          </p:nvSpPr>
          <p:spPr>
            <a:xfrm rot="10800000">
              <a:off x="4466036" y="3553316"/>
              <a:ext cx="177527" cy="646211"/>
            </a:xfrm>
            <a:prstGeom prst="leftArrow">
              <a:avLst>
                <a:gd name="adj1" fmla="val 46369"/>
                <a:gd name="adj2" fmla="val 57966"/>
              </a:avLst>
            </a:prstGeom>
            <a:solidFill>
              <a:srgbClr val="CC0000"/>
            </a:solidFill>
            <a:ln w="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it-IT" sz="900" b="1" dirty="0">
                <a:solidFill>
                  <a:srgbClr val="CC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94830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159685" y="1035660"/>
            <a:ext cx="8911811" cy="5313293"/>
          </a:xfrm>
          <a:prstGeom prst="rect">
            <a:avLst/>
          </a:prstGeom>
          <a:solidFill>
            <a:srgbClr val="E9F2F7"/>
          </a:solidFill>
          <a:ln w="12700">
            <a:solidFill>
              <a:srgbClr val="3399FF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en-US" sz="1800" b="0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41" name="Grafico 40"/>
          <p:cNvGraphicFramePr/>
          <p:nvPr>
            <p:extLst>
              <p:ext uri="{D42A27DB-BD31-4B8C-83A1-F6EECF244321}">
                <p14:modId xmlns:p14="http://schemas.microsoft.com/office/powerpoint/2010/main" val="3101213253"/>
              </p:ext>
            </p:extLst>
          </p:nvPr>
        </p:nvGraphicFramePr>
        <p:xfrm>
          <a:off x="171007" y="1134691"/>
          <a:ext cx="3763554" cy="5311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6" name="Rectangle 474"/>
          <p:cNvSpPr>
            <a:spLocks noChangeArrowheads="1"/>
          </p:cNvSpPr>
          <p:nvPr/>
        </p:nvSpPr>
        <p:spPr bwMode="auto">
          <a:xfrm>
            <a:off x="3728026" y="3837587"/>
            <a:ext cx="818944" cy="39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555625">
              <a:defRPr/>
            </a:pPr>
            <a:r>
              <a:rPr lang="it-IT" sz="1300" b="1" kern="0" dirty="0" smtClean="0">
                <a:solidFill>
                  <a:srgbClr val="CC0000"/>
                </a:solidFill>
                <a:latin typeface="+mj-lt"/>
              </a:rPr>
              <a:t>mobile</a:t>
            </a:r>
          </a:p>
          <a:p>
            <a:pPr defTabSz="555625">
              <a:defRPr/>
            </a:pPr>
            <a:r>
              <a:rPr lang="it-IT" sz="1300" b="1" kern="0" dirty="0" err="1" smtClean="0">
                <a:solidFill>
                  <a:srgbClr val="CC0000"/>
                </a:solidFill>
                <a:latin typeface="+mj-lt"/>
              </a:rPr>
              <a:t>Commerce</a:t>
            </a:r>
            <a:endParaRPr lang="it-IT" sz="1300" b="1" kern="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7" name="Freccia a sinistra 46"/>
          <p:cNvSpPr/>
          <p:nvPr/>
        </p:nvSpPr>
        <p:spPr>
          <a:xfrm rot="10800000">
            <a:off x="4466027" y="3553316"/>
            <a:ext cx="177526" cy="646211"/>
          </a:xfrm>
          <a:prstGeom prst="leftArrow">
            <a:avLst>
              <a:gd name="adj1" fmla="val 46369"/>
              <a:gd name="adj2" fmla="val 57966"/>
            </a:avLst>
          </a:prstGeom>
          <a:solidFill>
            <a:srgbClr val="CC0000"/>
          </a:solidFill>
          <a:ln w="0">
            <a:noFill/>
          </a:ln>
        </p:spPr>
        <p:txBody>
          <a:bodyPr wrap="square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900" b="1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48" name="AutoShape 586"/>
          <p:cNvSpPr>
            <a:spLocks noChangeArrowheads="1"/>
          </p:cNvSpPr>
          <p:nvPr/>
        </p:nvSpPr>
        <p:spPr bwMode="auto">
          <a:xfrm>
            <a:off x="1431236" y="4114216"/>
            <a:ext cx="639094" cy="430808"/>
          </a:xfrm>
          <a:prstGeom prst="star32">
            <a:avLst>
              <a:gd name="adj" fmla="val 46255"/>
            </a:avLst>
          </a:prstGeom>
          <a:solidFill>
            <a:srgbClr val="FFAFAF"/>
          </a:solidFill>
          <a:ln w="15875">
            <a:solidFill>
              <a:srgbClr val="FF505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>
              <a:defRPr/>
            </a:pPr>
            <a:r>
              <a:rPr lang="it-IT" sz="1400" b="1" kern="0" dirty="0" smtClean="0">
                <a:solidFill>
                  <a:srgbClr val="003366"/>
                </a:solidFill>
                <a:latin typeface="+mj-lt"/>
              </a:rPr>
              <a:t>+122%</a:t>
            </a:r>
            <a:endParaRPr lang="it-IT" sz="14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168876" y="5459907"/>
            <a:ext cx="639094" cy="32038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it-IT" sz="1300" b="1" dirty="0">
                <a:solidFill>
                  <a:srgbClr val="003366"/>
                </a:solidFill>
                <a:latin typeface="+mj-lt"/>
              </a:rPr>
              <a:t>1,7%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800" b="1" kern="0" spc="-100" dirty="0" smtClean="0">
                <a:solidFill>
                  <a:srgbClr val="003366"/>
                </a:solidFill>
                <a:latin typeface="+mj-lt"/>
              </a:rPr>
              <a:t>eCommerce</a:t>
            </a:r>
            <a:endParaRPr lang="it-IT" sz="800" b="1" kern="0" spc="-10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51" name="Rectangle 521"/>
          <p:cNvSpPr>
            <a:spLocks noChangeArrowheads="1"/>
          </p:cNvSpPr>
          <p:nvPr/>
        </p:nvSpPr>
        <p:spPr bwMode="auto">
          <a:xfrm>
            <a:off x="2395624" y="4017779"/>
            <a:ext cx="176922" cy="17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kern="0" dirty="0" smtClean="0">
                <a:solidFill>
                  <a:srgbClr val="002E54"/>
                </a:solidFill>
                <a:latin typeface="+mj-lt"/>
              </a:rPr>
              <a:t>164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  <a:cs typeface="Arial" pitchFamily="34" charset="0"/>
            </a:endParaRPr>
          </a:p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mln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 di €</a:t>
            </a:r>
          </a:p>
        </p:txBody>
      </p:sp>
      <p:sp>
        <p:nvSpPr>
          <p:cNvPr id="52" name="AutoShape 586"/>
          <p:cNvSpPr>
            <a:spLocks noChangeArrowheads="1"/>
          </p:cNvSpPr>
          <p:nvPr/>
        </p:nvSpPr>
        <p:spPr bwMode="auto">
          <a:xfrm>
            <a:off x="695533" y="4650882"/>
            <a:ext cx="639094" cy="430808"/>
          </a:xfrm>
          <a:prstGeom prst="star32">
            <a:avLst>
              <a:gd name="adj" fmla="val 46255"/>
            </a:avLst>
          </a:prstGeom>
          <a:solidFill>
            <a:srgbClr val="FFAFAF"/>
          </a:solidFill>
          <a:ln w="15875">
            <a:solidFill>
              <a:srgbClr val="FF505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>
              <a:defRPr/>
            </a:pPr>
            <a:r>
              <a:rPr lang="it-IT" sz="1400" b="1" kern="0" dirty="0" smtClean="0">
                <a:solidFill>
                  <a:srgbClr val="003366"/>
                </a:solidFill>
                <a:latin typeface="+mj-lt"/>
              </a:rPr>
              <a:t>+185%</a:t>
            </a:r>
            <a:endParaRPr lang="it-IT" sz="14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53" name="Rectangle 521"/>
          <p:cNvSpPr>
            <a:spLocks noChangeArrowheads="1"/>
          </p:cNvSpPr>
          <p:nvPr/>
        </p:nvSpPr>
        <p:spPr bwMode="auto">
          <a:xfrm>
            <a:off x="1525331" y="4989089"/>
            <a:ext cx="176922" cy="17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kern="0" noProof="0" dirty="0" smtClean="0">
                <a:solidFill>
                  <a:srgbClr val="002E54"/>
                </a:solidFill>
                <a:latin typeface="+mj-lt"/>
              </a:rPr>
              <a:t>74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  <a:cs typeface="Arial" pitchFamily="34" charset="0"/>
            </a:endParaRPr>
          </a:p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mln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 di €</a:t>
            </a:r>
          </a:p>
        </p:txBody>
      </p:sp>
      <p:sp>
        <p:nvSpPr>
          <p:cNvPr id="54" name="Rectangle 521"/>
          <p:cNvSpPr>
            <a:spLocks noChangeArrowheads="1"/>
          </p:cNvSpPr>
          <p:nvPr/>
        </p:nvSpPr>
        <p:spPr bwMode="auto">
          <a:xfrm>
            <a:off x="668669" y="5424400"/>
            <a:ext cx="176922" cy="17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kern="0" dirty="0" smtClean="0">
                <a:solidFill>
                  <a:srgbClr val="002E54"/>
                </a:solidFill>
                <a:latin typeface="+mj-lt"/>
              </a:rPr>
              <a:t>26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  <a:cs typeface="Arial" pitchFamily="34" charset="0"/>
            </a:endParaRPr>
          </a:p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mln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 di €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1301271" y="5635351"/>
            <a:ext cx="639094" cy="32038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it-IT" sz="1300" b="1" dirty="0">
                <a:solidFill>
                  <a:srgbClr val="003366"/>
                </a:solidFill>
                <a:latin typeface="+mj-lt"/>
              </a:rPr>
              <a:t>0,9%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800" b="1" kern="0" spc="-100" dirty="0" smtClean="0">
                <a:solidFill>
                  <a:srgbClr val="003366"/>
                </a:solidFill>
                <a:latin typeface="+mj-lt"/>
              </a:rPr>
              <a:t>eCommerce</a:t>
            </a:r>
            <a:endParaRPr lang="it-IT" sz="800" b="1" kern="0" spc="-10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414688" y="5750451"/>
            <a:ext cx="639094" cy="32038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300" b="1" dirty="0" smtClean="0">
                <a:solidFill>
                  <a:srgbClr val="003366"/>
                </a:solidFill>
                <a:latin typeface="+mj-lt"/>
              </a:rPr>
              <a:t>0,4%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800" b="1" kern="0" spc="-100" dirty="0" smtClean="0">
                <a:solidFill>
                  <a:srgbClr val="003366"/>
                </a:solidFill>
                <a:latin typeface="+mj-lt"/>
              </a:rPr>
              <a:t>eCommerce</a:t>
            </a:r>
            <a:endParaRPr lang="it-IT" sz="800" b="1" kern="0" spc="-10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22" name="Rectangle 521"/>
          <p:cNvSpPr>
            <a:spLocks noChangeArrowheads="1"/>
          </p:cNvSpPr>
          <p:nvPr/>
        </p:nvSpPr>
        <p:spPr bwMode="auto">
          <a:xfrm>
            <a:off x="3267072" y="1211882"/>
            <a:ext cx="176922" cy="17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kern="0" dirty="0" smtClean="0">
                <a:solidFill>
                  <a:srgbClr val="002E54"/>
                </a:solidFill>
                <a:latin typeface="+mj-lt"/>
              </a:rPr>
              <a:t>427</a:t>
            </a: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E54"/>
              </a:solidFill>
              <a:effectLst/>
              <a:uLnTx/>
              <a:uFillTx/>
              <a:latin typeface="+mj-lt"/>
              <a:cs typeface="Arial" pitchFamily="34" charset="0"/>
            </a:endParaRPr>
          </a:p>
          <a:p>
            <a:pPr marL="0" marR="0" lvl="0" indent="0" algn="ctr" defTabSz="555625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mln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2E54"/>
                </a:solidFill>
                <a:effectLst/>
                <a:uLnTx/>
                <a:uFillTx/>
                <a:latin typeface="+mj-lt"/>
                <a:cs typeface="Arial" pitchFamily="34" charset="0"/>
              </a:rPr>
              <a:t> di €</a:t>
            </a:r>
          </a:p>
        </p:txBody>
      </p:sp>
      <p:sp>
        <p:nvSpPr>
          <p:cNvPr id="23" name="AutoShape 586"/>
          <p:cNvSpPr>
            <a:spLocks noChangeArrowheads="1"/>
          </p:cNvSpPr>
          <p:nvPr/>
        </p:nvSpPr>
        <p:spPr bwMode="auto">
          <a:xfrm>
            <a:off x="2319985" y="2184748"/>
            <a:ext cx="639094" cy="430808"/>
          </a:xfrm>
          <a:prstGeom prst="star32">
            <a:avLst>
              <a:gd name="adj" fmla="val 46255"/>
            </a:avLst>
          </a:prstGeom>
          <a:solidFill>
            <a:srgbClr val="FFAFAF"/>
          </a:solidFill>
          <a:ln w="15875">
            <a:solidFill>
              <a:srgbClr val="FF5050"/>
            </a:solidFill>
            <a:miter lim="800000"/>
            <a:headEnd/>
            <a:tailEnd/>
          </a:ln>
        </p:spPr>
        <p:txBody>
          <a:bodyPr wrap="none" lIns="91435" tIns="45717" rIns="91435" bIns="45717" anchor="ctr"/>
          <a:lstStyle/>
          <a:p>
            <a:pPr algn="ctr">
              <a:defRPr/>
            </a:pPr>
            <a:r>
              <a:rPr lang="it-IT" sz="1400" b="1" kern="0" dirty="0" smtClean="0">
                <a:solidFill>
                  <a:srgbClr val="003366"/>
                </a:solidFill>
                <a:latin typeface="+mj-lt"/>
              </a:rPr>
              <a:t>+160%</a:t>
            </a:r>
            <a:endParaRPr lang="it-IT" sz="1400" b="1" kern="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3029286" y="5228968"/>
            <a:ext cx="639094" cy="320385"/>
          </a:xfrm>
          <a:prstGeom prst="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it-IT" sz="1300" b="1" dirty="0">
                <a:solidFill>
                  <a:srgbClr val="003366"/>
                </a:solidFill>
                <a:latin typeface="+mj-lt"/>
              </a:rPr>
              <a:t>3,8%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800" b="1" kern="0" spc="-100" dirty="0" smtClean="0">
                <a:solidFill>
                  <a:srgbClr val="003366"/>
                </a:solidFill>
                <a:latin typeface="+mj-lt"/>
              </a:rPr>
              <a:t>eCommerce</a:t>
            </a:r>
            <a:endParaRPr lang="it-IT" sz="800" b="1" kern="0" spc="-100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>
            <a:off x="3797284" y="6346912"/>
            <a:ext cx="1692000" cy="268288"/>
          </a:xfrm>
          <a:prstGeom prst="roundRect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* Previsione </a:t>
            </a:r>
            <a:r>
              <a:rPr lang="it-IT" sz="1000" kern="0" dirty="0" smtClean="0">
                <a:solidFill>
                  <a:srgbClr val="003366"/>
                </a:solidFill>
                <a:latin typeface="+mj-lt"/>
              </a:rPr>
              <a:t>ad</a:t>
            </a:r>
            <a:r>
              <a:rPr lang="it-IT" sz="1000" b="0" kern="0" dirty="0" smtClean="0">
                <a:solidFill>
                  <a:srgbClr val="003366"/>
                </a:solidFill>
                <a:latin typeface="+mj-lt"/>
              </a:rPr>
              <a:t> Aprile 2013</a:t>
            </a:r>
            <a:endParaRPr lang="it-IT" sz="1000" b="0" kern="0" dirty="0">
              <a:solidFill>
                <a:srgbClr val="003366"/>
              </a:solidFill>
              <a:latin typeface="+mj-lt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4635612" y="1147144"/>
            <a:ext cx="4495541" cy="5293595"/>
            <a:chOff x="4635612" y="1147144"/>
            <a:chExt cx="4495541" cy="5293595"/>
          </a:xfrm>
        </p:grpSpPr>
        <p:sp>
          <p:nvSpPr>
            <p:cNvPr id="26" name="Rettangolo 25"/>
            <p:cNvSpPr/>
            <p:nvPr/>
          </p:nvSpPr>
          <p:spPr>
            <a:xfrm>
              <a:off x="4663504" y="1462707"/>
              <a:ext cx="4402800" cy="48816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900" b="1" dirty="0" smtClean="0">
                <a:latin typeface="+mn-lt"/>
              </a:endParaRPr>
            </a:p>
          </p:txBody>
        </p:sp>
        <p:sp>
          <p:nvSpPr>
            <p:cNvPr id="30" name="AutoShape 641"/>
            <p:cNvSpPr>
              <a:spLocks/>
            </p:cNvSpPr>
            <p:nvPr/>
          </p:nvSpPr>
          <p:spPr bwMode="auto">
            <a:xfrm>
              <a:off x="4663736" y="1147144"/>
              <a:ext cx="4402800" cy="324000"/>
            </a:xfrm>
            <a:prstGeom prst="rect">
              <a:avLst/>
            </a:prstGeom>
            <a:solidFill>
              <a:srgbClr val="FFDEBD"/>
            </a:solidFill>
            <a:ln w="2857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lIns="45720" rIns="45720" anchor="ctr"/>
            <a:lstStyle/>
            <a:p>
              <a:pPr marL="269875" indent="-182563" algn="ctr"/>
              <a:r>
                <a:rPr lang="it-IT" sz="1600" b="1" dirty="0" smtClean="0">
                  <a:solidFill>
                    <a:srgbClr val="C00000"/>
                  </a:solidFill>
                  <a:latin typeface="+mj-lt"/>
                </a:rPr>
                <a:t>mobile </a:t>
              </a:r>
              <a:r>
                <a:rPr lang="it-IT" sz="1600" b="1" dirty="0">
                  <a:solidFill>
                    <a:srgbClr val="C00000"/>
                  </a:solidFill>
                  <a:latin typeface="+mj-lt"/>
                </a:rPr>
                <a:t>Commerce: </a:t>
              </a:r>
              <a:r>
                <a:rPr lang="it-IT" sz="1600" b="1" dirty="0" smtClean="0">
                  <a:solidFill>
                    <a:srgbClr val="C00000"/>
                  </a:solidFill>
                  <a:latin typeface="+mj-lt"/>
                </a:rPr>
                <a:t>Tipologia di vendita</a:t>
              </a:r>
              <a:endParaRPr lang="it-IT" sz="1600" b="1" dirty="0">
                <a:solidFill>
                  <a:srgbClr val="C00000"/>
                </a:solidFill>
                <a:latin typeface="+mj-lt"/>
              </a:endParaRPr>
            </a:p>
          </p:txBody>
        </p:sp>
        <p:graphicFrame>
          <p:nvGraphicFramePr>
            <p:cNvPr id="32" name="Grafico 31"/>
            <p:cNvGraphicFramePr/>
            <p:nvPr>
              <p:extLst>
                <p:ext uri="{D42A27DB-BD31-4B8C-83A1-F6EECF244321}">
                  <p14:modId xmlns:p14="http://schemas.microsoft.com/office/powerpoint/2010/main" val="2750653913"/>
                </p:ext>
              </p:extLst>
            </p:nvPr>
          </p:nvGraphicFramePr>
          <p:xfrm>
            <a:off x="4635612" y="1631139"/>
            <a:ext cx="3762000" cy="4809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Rectangle 587"/>
            <p:cNvSpPr>
              <a:spLocks noChangeArrowheads="1"/>
            </p:cNvSpPr>
            <p:nvPr/>
          </p:nvSpPr>
          <p:spPr bwMode="auto">
            <a:xfrm>
              <a:off x="8209169" y="4101868"/>
              <a:ext cx="921984" cy="261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70000"/>
                </a:lnSpc>
                <a:defRPr/>
              </a:pPr>
              <a:r>
                <a:rPr lang="it-IT" sz="1200" b="1" kern="0" dirty="0" smtClean="0">
                  <a:solidFill>
                    <a:srgbClr val="2D96FF"/>
                  </a:solidFill>
                </a:rPr>
                <a:t>Vendite </a:t>
              </a:r>
              <a:r>
                <a:rPr lang="it-IT" sz="1200" b="1" kern="0" dirty="0" err="1" smtClean="0">
                  <a:solidFill>
                    <a:srgbClr val="2D96FF"/>
                  </a:solidFill>
                </a:rPr>
                <a:t>time</a:t>
              </a:r>
              <a:r>
                <a:rPr lang="it-IT" sz="1200" b="1" kern="0" dirty="0" smtClean="0">
                  <a:solidFill>
                    <a:srgbClr val="2D96FF"/>
                  </a:solidFill>
                </a:rPr>
                <a:t> </a:t>
              </a:r>
              <a:r>
                <a:rPr lang="it-IT" sz="1200" b="1" kern="0" dirty="0" err="1" smtClean="0">
                  <a:solidFill>
                    <a:srgbClr val="2D96FF"/>
                  </a:solidFill>
                </a:rPr>
                <a:t>based</a:t>
              </a:r>
              <a:endParaRPr lang="it-IT" sz="1200" b="1" kern="0" dirty="0">
                <a:solidFill>
                  <a:srgbClr val="2D96FF"/>
                </a:solidFill>
              </a:endParaRPr>
            </a:p>
          </p:txBody>
        </p:sp>
        <p:sp>
          <p:nvSpPr>
            <p:cNvPr id="34" name="Rectangle 490"/>
            <p:cNvSpPr>
              <a:spLocks noChangeArrowheads="1"/>
            </p:cNvSpPr>
            <p:nvPr/>
          </p:nvSpPr>
          <p:spPr bwMode="auto">
            <a:xfrm>
              <a:off x="8196646" y="1788308"/>
              <a:ext cx="8239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it-IT" sz="1200" b="1" kern="0" dirty="0" smtClean="0">
                  <a:solidFill>
                    <a:srgbClr val="0066CC"/>
                  </a:solidFill>
                </a:rPr>
                <a:t>Vendite</a:t>
              </a:r>
            </a:p>
            <a:p>
              <a:pPr>
                <a:defRPr/>
              </a:pPr>
              <a:r>
                <a:rPr lang="it-IT" sz="1200" b="1" kern="0" dirty="0" smtClean="0">
                  <a:solidFill>
                    <a:srgbClr val="0066CC"/>
                  </a:solidFill>
                </a:rPr>
                <a:t>tradizionali</a:t>
              </a:r>
              <a:endParaRPr lang="it-IT" sz="1200" b="1" kern="0" dirty="0">
                <a:solidFill>
                  <a:srgbClr val="0066CC"/>
                </a:solidFill>
              </a:endParaRPr>
            </a:p>
          </p:txBody>
        </p:sp>
      </p:grpSp>
      <p:sp>
        <p:nvSpPr>
          <p:cNvPr id="50" name="Titolo 5"/>
          <p:cNvSpPr>
            <a:spLocks noGrp="1"/>
          </p:cNvSpPr>
          <p:nvPr>
            <p:ph type="title"/>
          </p:nvPr>
        </p:nvSpPr>
        <p:spPr>
          <a:xfrm>
            <a:off x="2445716" y="256029"/>
            <a:ext cx="6374510" cy="428322"/>
          </a:xfrm>
        </p:spPr>
        <p:txBody>
          <a:bodyPr/>
          <a:lstStyle/>
          <a:p>
            <a:r>
              <a:rPr lang="it-IT" sz="2200" dirty="0" smtClean="0"/>
              <a:t>Il mobile Commerce in Italia</a:t>
            </a:r>
            <a:endParaRPr lang="it-IT" sz="2200" dirty="0">
              <a:solidFill>
                <a:srgbClr val="95B3D7"/>
              </a:solidFill>
            </a:endParaRPr>
          </a:p>
        </p:txBody>
      </p:sp>
      <p:grpSp>
        <p:nvGrpSpPr>
          <p:cNvPr id="55" name="Gruppo 54"/>
          <p:cNvGrpSpPr/>
          <p:nvPr/>
        </p:nvGrpSpPr>
        <p:grpSpPr>
          <a:xfrm>
            <a:off x="159685" y="1035660"/>
            <a:ext cx="1159291" cy="766955"/>
            <a:chOff x="1057855" y="2047587"/>
            <a:chExt cx="1856728" cy="1227874"/>
          </a:xfrm>
        </p:grpSpPr>
        <p:sp>
          <p:nvSpPr>
            <p:cNvPr id="58" name="Rettangolo 57"/>
            <p:cNvSpPr/>
            <p:nvPr/>
          </p:nvSpPr>
          <p:spPr>
            <a:xfrm>
              <a:off x="1057855" y="2047587"/>
              <a:ext cx="1856728" cy="122787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9933FF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  <p:sp>
          <p:nvSpPr>
            <p:cNvPr id="59" name="Rectangle 587"/>
            <p:cNvSpPr>
              <a:spLocks noChangeArrowheads="1"/>
            </p:cNvSpPr>
            <p:nvPr/>
          </p:nvSpPr>
          <p:spPr bwMode="auto">
            <a:xfrm>
              <a:off x="1271505" y="2962847"/>
              <a:ext cx="1440000" cy="230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500" b="1" kern="0" dirty="0" smtClean="0">
                  <a:solidFill>
                    <a:srgbClr val="9933FF"/>
                  </a:solidFill>
                  <a:latin typeface="+mj-lt"/>
                </a:rPr>
                <a:t>Mobile</a:t>
              </a:r>
              <a:endParaRPr lang="it-IT" sz="1500" b="1" kern="0" dirty="0">
                <a:solidFill>
                  <a:srgbClr val="9933FF"/>
                </a:solidFill>
                <a:latin typeface="+mj-lt"/>
              </a:endParaRPr>
            </a:p>
          </p:txBody>
        </p:sp>
      </p:grpSp>
      <p:grpSp>
        <p:nvGrpSpPr>
          <p:cNvPr id="60" name="Gruppo 59"/>
          <p:cNvGrpSpPr/>
          <p:nvPr/>
        </p:nvGrpSpPr>
        <p:grpSpPr>
          <a:xfrm>
            <a:off x="293082" y="1087291"/>
            <a:ext cx="1012338" cy="561214"/>
            <a:chOff x="-2688610" y="2603364"/>
            <a:chExt cx="2129052" cy="1608980"/>
          </a:xfrm>
        </p:grpSpPr>
        <p:pic>
          <p:nvPicPr>
            <p:cNvPr id="61" name="Picture 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8609" y="2603364"/>
              <a:ext cx="2129051" cy="1596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Picture 1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823" b="90000" l="10000" r="98594">
                          <a14:foregroundMark x1="34492" y1="81354" x2="34492" y2="81354"/>
                          <a14:foregroundMark x1="35156" y1="65938" x2="35156" y2="65938"/>
                          <a14:foregroundMark x1="24258" y1="77083" x2="24258" y2="77083"/>
                          <a14:foregroundMark x1="23594" y1="79635" x2="23594" y2="79635"/>
                          <a14:foregroundMark x1="88359" y1="30885" x2="88359" y2="30885"/>
                          <a14:foregroundMark x1="58867" y1="59115" x2="58867" y2="59115"/>
                          <a14:backgroundMark x1="74883" y1="60833" x2="74883" y2="60833"/>
                          <a14:backgroundMark x1="66563" y1="54844" x2="70391" y2="53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8610" y="2615556"/>
              <a:ext cx="2129051" cy="1596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7154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65"/>
          <p:cNvSpPr txBox="1">
            <a:spLocks noChangeArrowheads="1"/>
          </p:cNvSpPr>
          <p:nvPr/>
        </p:nvSpPr>
        <p:spPr bwMode="auto">
          <a:xfrm>
            <a:off x="4557899" y="6198856"/>
            <a:ext cx="297225" cy="3162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D6AD00"/>
                </a:solidFill>
                <a:latin typeface="+mj-lt"/>
                <a:ea typeface="MS PGothic" pitchFamily="34" charset="-128"/>
              </a:rPr>
              <a:t>Canale su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D6AD00"/>
                </a:solidFill>
                <a:latin typeface="+mj-lt"/>
                <a:ea typeface="MS PGothic" pitchFamily="34" charset="-128"/>
              </a:rPr>
              <a:t>YouTube</a:t>
            </a:r>
          </a:p>
        </p:txBody>
      </p:sp>
      <p:sp>
        <p:nvSpPr>
          <p:cNvPr id="11" name="Text Box 70"/>
          <p:cNvSpPr txBox="1">
            <a:spLocks noChangeArrowheads="1"/>
          </p:cNvSpPr>
          <p:nvPr/>
        </p:nvSpPr>
        <p:spPr bwMode="auto">
          <a:xfrm>
            <a:off x="5811488" y="6198856"/>
            <a:ext cx="214961" cy="3162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555625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329664"/>
                </a:solidFill>
                <a:latin typeface="+mj-lt"/>
                <a:ea typeface="MS PGothic" pitchFamily="34" charset="-128"/>
              </a:rPr>
              <a:t>Profilo</a:t>
            </a:r>
            <a:r>
              <a:rPr lang="it-IT" sz="1300" b="1" dirty="0">
                <a:solidFill>
                  <a:srgbClr val="CC0000"/>
                </a:solidFill>
                <a:latin typeface="+mj-lt"/>
                <a:ea typeface="MS PGothic" pitchFamily="34" charset="-128"/>
              </a:rPr>
              <a:t> </a:t>
            </a:r>
          </a:p>
          <a:p>
            <a:pPr algn="ctr" defTabSz="555625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329664"/>
                </a:solidFill>
                <a:latin typeface="+mj-lt"/>
                <a:ea typeface="MS PGothic" pitchFamily="34" charset="-128"/>
              </a:rPr>
              <a:t>su Google+</a:t>
            </a:r>
            <a:endParaRPr lang="it-IT" sz="1300" b="1" dirty="0">
              <a:solidFill>
                <a:srgbClr val="CC0000"/>
              </a:solidFill>
              <a:latin typeface="+mj-lt"/>
              <a:ea typeface="MS PGothic" pitchFamily="34" charset="-128"/>
            </a:endParaRPr>
          </a:p>
        </p:txBody>
      </p:sp>
      <p:sp>
        <p:nvSpPr>
          <p:cNvPr id="10" name="Text Box 65"/>
          <p:cNvSpPr txBox="1">
            <a:spLocks noChangeArrowheads="1"/>
          </p:cNvSpPr>
          <p:nvPr/>
        </p:nvSpPr>
        <p:spPr bwMode="auto">
          <a:xfrm>
            <a:off x="3343886" y="6198856"/>
            <a:ext cx="297225" cy="3162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FF9900"/>
                </a:solidFill>
                <a:latin typeface="+mj-lt"/>
                <a:ea typeface="MS PGothic" pitchFamily="34" charset="-128"/>
              </a:rPr>
              <a:t>Profilo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FF9900"/>
                </a:solidFill>
                <a:latin typeface="+mj-lt"/>
                <a:ea typeface="MS PGothic" pitchFamily="34" charset="-128"/>
              </a:rPr>
              <a:t>su Twitter</a:t>
            </a:r>
          </a:p>
        </p:txBody>
      </p:sp>
      <p:sp>
        <p:nvSpPr>
          <p:cNvPr id="7" name="Text Box 37"/>
          <p:cNvSpPr txBox="1">
            <a:spLocks noChangeArrowheads="1"/>
          </p:cNvSpPr>
          <p:nvPr/>
        </p:nvSpPr>
        <p:spPr bwMode="auto">
          <a:xfrm>
            <a:off x="2148268" y="6198856"/>
            <a:ext cx="214962" cy="3162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555625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CC0000"/>
                </a:solidFill>
                <a:latin typeface="+mj-lt"/>
                <a:ea typeface="MS PGothic" pitchFamily="34" charset="-128"/>
              </a:rPr>
              <a:t>Pagina su</a:t>
            </a:r>
          </a:p>
          <a:p>
            <a:pPr algn="ctr" defTabSz="555625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CC0000"/>
                </a:solidFill>
                <a:latin typeface="+mj-lt"/>
                <a:ea typeface="MS PGothic" pitchFamily="34" charset="-128"/>
              </a:rPr>
              <a:t> Facebook</a:t>
            </a:r>
          </a:p>
        </p:txBody>
      </p:sp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3182640809"/>
              </p:ext>
            </p:extLst>
          </p:nvPr>
        </p:nvGraphicFramePr>
        <p:xfrm>
          <a:off x="939824" y="1320983"/>
          <a:ext cx="7860247" cy="5179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AutoShape 17"/>
          <p:cNvSpPr>
            <a:spLocks noChangeArrowheads="1"/>
          </p:cNvSpPr>
          <p:nvPr/>
        </p:nvSpPr>
        <p:spPr bwMode="auto">
          <a:xfrm>
            <a:off x="6501000" y="1186839"/>
            <a:ext cx="2484000" cy="26828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200" kern="0" dirty="0">
                <a:solidFill>
                  <a:srgbClr val="003366"/>
                </a:solidFill>
                <a:latin typeface="+mj-lt"/>
              </a:rPr>
              <a:t>Base: 210 iniziative del campione</a:t>
            </a:r>
          </a:p>
        </p:txBody>
      </p:sp>
      <p:graphicFrame>
        <p:nvGraphicFramePr>
          <p:cNvPr id="13" name="Grafico 12"/>
          <p:cNvGraphicFramePr/>
          <p:nvPr>
            <p:extLst>
              <p:ext uri="{D42A27DB-BD31-4B8C-83A1-F6EECF244321}">
                <p14:modId xmlns:p14="http://schemas.microsoft.com/office/powerpoint/2010/main" val="4047910237"/>
              </p:ext>
            </p:extLst>
          </p:nvPr>
        </p:nvGraphicFramePr>
        <p:xfrm>
          <a:off x="1786057" y="1318890"/>
          <a:ext cx="7860247" cy="5179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ttangolo 1"/>
          <p:cNvSpPr/>
          <p:nvPr/>
        </p:nvSpPr>
        <p:spPr>
          <a:xfrm>
            <a:off x="1674282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2012</a:t>
            </a:r>
          </a:p>
        </p:txBody>
      </p:sp>
      <p:sp>
        <p:nvSpPr>
          <p:cNvPr id="5" name="Rettangolo 4"/>
          <p:cNvSpPr/>
          <p:nvPr/>
        </p:nvSpPr>
        <p:spPr>
          <a:xfrm>
            <a:off x="8710200" y="5868312"/>
            <a:ext cx="1692696" cy="288032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j-lt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103656" y="1563073"/>
            <a:ext cx="2494910" cy="4641064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j-lt"/>
            </a:endParaRPr>
          </a:p>
        </p:txBody>
      </p:sp>
      <p:cxnSp>
        <p:nvCxnSpPr>
          <p:cNvPr id="9" name="Connettore 1 8"/>
          <p:cNvCxnSpPr/>
          <p:nvPr/>
        </p:nvCxnSpPr>
        <p:spPr bwMode="auto">
          <a:xfrm flipV="1">
            <a:off x="8103656" y="1563073"/>
            <a:ext cx="0" cy="4392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CasellaDiTesto 3"/>
          <p:cNvSpPr txBox="1"/>
          <p:nvPr/>
        </p:nvSpPr>
        <p:spPr>
          <a:xfrm>
            <a:off x="8042151" y="5193713"/>
            <a:ext cx="1067273" cy="494554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 dirty="0">
                <a:solidFill>
                  <a:srgbClr val="FFFFFF">
                    <a:lumMod val="50000"/>
                  </a:srgbClr>
                </a:solidFill>
                <a:latin typeface="+mj-lt"/>
              </a:rPr>
              <a:t>Presenza social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8042151" y="2997544"/>
            <a:ext cx="1067273" cy="494554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 dirty="0">
                <a:solidFill>
                  <a:srgbClr val="FFFFFF">
                    <a:lumMod val="50000"/>
                  </a:srgbClr>
                </a:solidFill>
                <a:latin typeface="+mj-lt"/>
              </a:rPr>
              <a:t>Assenza social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2180634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2013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2903286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2012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3409638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2013</a:t>
            </a:r>
          </a:p>
        </p:txBody>
      </p:sp>
      <p:sp>
        <p:nvSpPr>
          <p:cNvPr id="25" name="Rettangolo 24"/>
          <p:cNvSpPr/>
          <p:nvPr/>
        </p:nvSpPr>
        <p:spPr>
          <a:xfrm>
            <a:off x="4127904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2012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4634256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2013</a:t>
            </a:r>
          </a:p>
        </p:txBody>
      </p:sp>
      <p:sp>
        <p:nvSpPr>
          <p:cNvPr id="30" name="Rettangolo 29"/>
          <p:cNvSpPr/>
          <p:nvPr/>
        </p:nvSpPr>
        <p:spPr>
          <a:xfrm>
            <a:off x="5335560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2012</a:t>
            </a:r>
          </a:p>
        </p:txBody>
      </p:sp>
      <p:sp>
        <p:nvSpPr>
          <p:cNvPr id="31" name="Rettangolo 30"/>
          <p:cNvSpPr/>
          <p:nvPr/>
        </p:nvSpPr>
        <p:spPr>
          <a:xfrm>
            <a:off x="5856660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2013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6548976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2012</a:t>
            </a:r>
          </a:p>
        </p:txBody>
      </p:sp>
      <p:sp>
        <p:nvSpPr>
          <p:cNvPr id="33" name="Rettangolo 32"/>
          <p:cNvSpPr/>
          <p:nvPr/>
        </p:nvSpPr>
        <p:spPr>
          <a:xfrm>
            <a:off x="7055328" y="5967106"/>
            <a:ext cx="648072" cy="2370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  <a:latin typeface="+mj-lt"/>
              </a:rPr>
              <a:t>2013</a:t>
            </a:r>
          </a:p>
        </p:txBody>
      </p:sp>
      <p:sp>
        <p:nvSpPr>
          <p:cNvPr id="17" name="Text Box 70"/>
          <p:cNvSpPr txBox="1">
            <a:spLocks noChangeArrowheads="1"/>
          </p:cNvSpPr>
          <p:nvPr/>
        </p:nvSpPr>
        <p:spPr bwMode="auto">
          <a:xfrm>
            <a:off x="6930024" y="6198856"/>
            <a:ext cx="427807" cy="3162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defTabSz="555625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3399FF"/>
                </a:solidFill>
                <a:latin typeface="+mj-lt"/>
                <a:ea typeface="MS PGothic" pitchFamily="34" charset="-128"/>
              </a:rPr>
              <a:t>Board</a:t>
            </a:r>
          </a:p>
          <a:p>
            <a:pPr algn="ctr" defTabSz="555625" fontAlgn="base">
              <a:spcBef>
                <a:spcPct val="0"/>
              </a:spcBef>
              <a:spcAft>
                <a:spcPct val="0"/>
              </a:spcAft>
            </a:pPr>
            <a:r>
              <a:rPr lang="it-IT" sz="1300" b="1" dirty="0">
                <a:solidFill>
                  <a:srgbClr val="3399FF"/>
                </a:solidFill>
                <a:latin typeface="+mj-lt"/>
                <a:ea typeface="MS PGothic" pitchFamily="34" charset="-128"/>
              </a:rPr>
              <a:t>su Pinterest</a:t>
            </a:r>
          </a:p>
        </p:txBody>
      </p:sp>
      <p:grpSp>
        <p:nvGrpSpPr>
          <p:cNvPr id="27" name="Gruppo 26"/>
          <p:cNvGrpSpPr/>
          <p:nvPr/>
        </p:nvGrpSpPr>
        <p:grpSpPr>
          <a:xfrm>
            <a:off x="159685" y="1035660"/>
            <a:ext cx="1159291" cy="766955"/>
            <a:chOff x="1057855" y="2047587"/>
            <a:chExt cx="1856728" cy="1227874"/>
          </a:xfrm>
        </p:grpSpPr>
        <p:sp>
          <p:nvSpPr>
            <p:cNvPr id="28" name="Rettangolo 27"/>
            <p:cNvSpPr/>
            <p:nvPr/>
          </p:nvSpPr>
          <p:spPr>
            <a:xfrm>
              <a:off x="1057855" y="2047587"/>
              <a:ext cx="1856728" cy="122787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D6AD0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  <p:sp>
          <p:nvSpPr>
            <p:cNvPr id="34" name="Rectangle 587"/>
            <p:cNvSpPr>
              <a:spLocks noChangeArrowheads="1"/>
            </p:cNvSpPr>
            <p:nvPr/>
          </p:nvSpPr>
          <p:spPr bwMode="auto">
            <a:xfrm>
              <a:off x="1271505" y="2893485"/>
              <a:ext cx="1440000" cy="369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it-IT" sz="1500" b="1" kern="0" dirty="0" smtClean="0">
                  <a:solidFill>
                    <a:srgbClr val="D6AD00"/>
                  </a:solidFill>
                  <a:latin typeface="+mj-lt"/>
                </a:rPr>
                <a:t>Social</a:t>
              </a:r>
              <a:endParaRPr lang="it-IT" sz="1500" b="1" kern="0" dirty="0">
                <a:solidFill>
                  <a:srgbClr val="D6AD00"/>
                </a:solidFill>
                <a:latin typeface="+mj-lt"/>
              </a:endParaRPr>
            </a:p>
          </p:txBody>
        </p:sp>
      </p:grpSp>
      <p:grpSp>
        <p:nvGrpSpPr>
          <p:cNvPr id="40" name="Gruppo 39"/>
          <p:cNvGrpSpPr/>
          <p:nvPr/>
        </p:nvGrpSpPr>
        <p:grpSpPr>
          <a:xfrm>
            <a:off x="172564" y="970147"/>
            <a:ext cx="1146412" cy="686675"/>
            <a:chOff x="222439" y="2996544"/>
            <a:chExt cx="2160000" cy="1596390"/>
          </a:xfrm>
        </p:grpSpPr>
        <p:pic>
          <p:nvPicPr>
            <p:cNvPr id="43" name="Picture 2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439" y="3008325"/>
              <a:ext cx="2160000" cy="1584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2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96" b="65625" l="71569" r="9941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439" y="2996544"/>
              <a:ext cx="2160000" cy="1584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Titolo 5"/>
          <p:cNvSpPr>
            <a:spLocks noGrp="1"/>
          </p:cNvSpPr>
          <p:nvPr>
            <p:ph type="title"/>
          </p:nvPr>
        </p:nvSpPr>
        <p:spPr>
          <a:xfrm>
            <a:off x="2445716" y="86752"/>
            <a:ext cx="6374510" cy="766877"/>
          </a:xfrm>
        </p:spPr>
        <p:txBody>
          <a:bodyPr/>
          <a:lstStyle/>
          <a:p>
            <a:r>
              <a:rPr lang="it-IT" sz="2200" dirty="0"/>
              <a:t>La presenza dei </a:t>
            </a:r>
            <a:r>
              <a:rPr lang="it-IT" sz="2200" dirty="0" err="1"/>
              <a:t>merchant</a:t>
            </a:r>
            <a:r>
              <a:rPr lang="it-IT" sz="2200" dirty="0"/>
              <a:t> eCommerce </a:t>
            </a:r>
            <a:r>
              <a:rPr lang="it-IT" sz="2200" dirty="0" smtClean="0"/>
              <a:t>sui principali Social Network</a:t>
            </a:r>
            <a:endParaRPr lang="it-IT" sz="2200" dirty="0">
              <a:solidFill>
                <a:srgbClr val="95B3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77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/>
      <p:bldP spid="10" grpId="0"/>
      <p:bldP spid="7" grpId="0"/>
      <p:bldGraphic spid="6" grpId="0">
        <p:bldAsOne/>
      </p:bldGraphic>
      <p:bldP spid="23" grpId="0" animBg="1"/>
      <p:bldGraphic spid="13" grpId="0">
        <p:bldAsOne/>
      </p:bldGraphic>
      <p:bldP spid="2" grpId="0"/>
      <p:bldP spid="5" grpId="0" animBg="1"/>
      <p:bldP spid="19" grpId="0" animBg="1"/>
      <p:bldP spid="4" grpId="0"/>
      <p:bldP spid="15" grpId="0"/>
      <p:bldP spid="21" grpId="0"/>
      <p:bldP spid="22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://www.st24commercialisti.ilsole24ore.com/img/vid.interazion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5" descr="http://businesspeople.it/var/ezwebin_site/storage/images/societa/attualita/innovare-non-basta-bisogna-farlo-bene_34806/375527-1-ita-IT/Innovare-non-basta-bisogna-farlo-ben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9" descr="http://www.pierferdinandocasini.it/wp-content/uploads/2012/10/agenda-digitale-per-l-italia_t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AutoShape 12" descr="https://encrypted-tbn1.gstatic.com/images?q=tbn:ANd9GcRPdC_b9ULM6f83NiqG6gm80E6vjLqOaRzP1BHNWgK8dyHM647Ccw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4" name="CasellaDiTesto 123"/>
          <p:cNvSpPr txBox="1"/>
          <p:nvPr/>
        </p:nvSpPr>
        <p:spPr>
          <a:xfrm rot="5400000">
            <a:off x="5324334" y="2960033"/>
            <a:ext cx="609600" cy="6792151"/>
          </a:xfrm>
          <a:prstGeom prst="rect">
            <a:avLst/>
          </a:prstGeom>
          <a:noFill/>
        </p:spPr>
        <p:txBody>
          <a:bodyPr vert="vert270" wrap="square" rtlCol="0">
            <a:normAutofit/>
          </a:bodyPr>
          <a:lstStyle/>
          <a:p>
            <a:pPr algn="ctr"/>
            <a:r>
              <a:rPr lang="it-IT" b="1" dirty="0" smtClean="0">
                <a:solidFill>
                  <a:schemeClr val="accent4"/>
                </a:solidFill>
                <a:latin typeface="+mn-lt"/>
              </a:rPr>
              <a:t>Fasi del processo di interazione azienda - consumatore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159685" y="1025566"/>
            <a:ext cx="8878976" cy="5402527"/>
            <a:chOff x="159685" y="1025566"/>
            <a:chExt cx="8878976" cy="5402527"/>
          </a:xfrm>
        </p:grpSpPr>
        <p:grpSp>
          <p:nvGrpSpPr>
            <p:cNvPr id="57" name="Gruppo 56"/>
            <p:cNvGrpSpPr/>
            <p:nvPr/>
          </p:nvGrpSpPr>
          <p:grpSpPr>
            <a:xfrm>
              <a:off x="159685" y="1035660"/>
              <a:ext cx="1159291" cy="766955"/>
              <a:chOff x="1057855" y="2047587"/>
              <a:chExt cx="1856728" cy="1227874"/>
            </a:xfrm>
          </p:grpSpPr>
          <p:sp>
            <p:nvSpPr>
              <p:cNvPr id="58" name="Rettangolo 57"/>
              <p:cNvSpPr/>
              <p:nvPr/>
            </p:nvSpPr>
            <p:spPr>
              <a:xfrm>
                <a:off x="1057855" y="2047587"/>
                <a:ext cx="1856728" cy="12278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329664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it-IT" sz="900" b="1" dirty="0" smtClean="0">
                  <a:latin typeface="+mn-lt"/>
                </a:endParaRPr>
              </a:p>
            </p:txBody>
          </p:sp>
          <p:sp>
            <p:nvSpPr>
              <p:cNvPr id="59" name="Rectangle 587"/>
              <p:cNvSpPr>
                <a:spLocks noChangeArrowheads="1"/>
              </p:cNvSpPr>
              <p:nvPr/>
            </p:nvSpPr>
            <p:spPr bwMode="auto">
              <a:xfrm>
                <a:off x="1140351" y="2893485"/>
                <a:ext cx="1729735" cy="369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500" b="1" kern="0" dirty="0" smtClean="0">
                    <a:solidFill>
                      <a:srgbClr val="329664"/>
                    </a:solidFill>
                    <a:latin typeface="+mj-lt"/>
                  </a:rPr>
                  <a:t>Multicanale</a:t>
                </a:r>
                <a:endParaRPr lang="it-IT" sz="1500" b="1" kern="0" dirty="0">
                  <a:solidFill>
                    <a:srgbClr val="329664"/>
                  </a:solidFill>
                  <a:latin typeface="+mj-lt"/>
                </a:endParaRPr>
              </a:p>
            </p:txBody>
          </p:sp>
        </p:grpSp>
        <p:sp>
          <p:nvSpPr>
            <p:cNvPr id="22" name="Rettangolo arrotondato 21"/>
            <p:cNvSpPr/>
            <p:nvPr/>
          </p:nvSpPr>
          <p:spPr bwMode="auto">
            <a:xfrm>
              <a:off x="2233059" y="4977940"/>
              <a:ext cx="1684963" cy="1054029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>
                <a:defRPr/>
              </a:pPr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23" name="Rettangolo arrotondato 22"/>
            <p:cNvSpPr/>
            <p:nvPr/>
          </p:nvSpPr>
          <p:spPr bwMode="auto">
            <a:xfrm>
              <a:off x="3939706" y="4977940"/>
              <a:ext cx="1684962" cy="1054029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>
                <a:defRPr/>
              </a:pPr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24" name="Rettangolo arrotondato 23"/>
            <p:cNvSpPr/>
            <p:nvPr/>
          </p:nvSpPr>
          <p:spPr bwMode="auto">
            <a:xfrm>
              <a:off x="5647051" y="4977940"/>
              <a:ext cx="1684963" cy="1054029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>
                <a:defRPr/>
              </a:pPr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25" name="Rettangolo arrotondato 24"/>
            <p:cNvSpPr/>
            <p:nvPr/>
          </p:nvSpPr>
          <p:spPr bwMode="auto">
            <a:xfrm>
              <a:off x="7353697" y="4977940"/>
              <a:ext cx="1684963" cy="1054029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>
                <a:defRPr/>
              </a:pPr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28" name="AutoShape 103"/>
            <p:cNvSpPr>
              <a:spLocks noChangeArrowheads="1"/>
            </p:cNvSpPr>
            <p:nvPr/>
          </p:nvSpPr>
          <p:spPr bwMode="auto">
            <a:xfrm>
              <a:off x="2233059" y="4815484"/>
              <a:ext cx="1684963" cy="370800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 w="12700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>
                <a:lnSpc>
                  <a:spcPct val="80000"/>
                </a:lnSpc>
                <a:tabLst>
                  <a:tab pos="180975" algn="l"/>
                </a:tabLst>
                <a:defRPr/>
              </a:pPr>
              <a:r>
                <a:rPr lang="it-IT" sz="1300" b="1" dirty="0" smtClean="0">
                  <a:solidFill>
                    <a:schemeClr val="accent3"/>
                  </a:solidFill>
                  <a:latin typeface="+mj-lt"/>
                </a:rPr>
                <a:t>Comunicazione </a:t>
              </a:r>
            </a:p>
            <a:p>
              <a:pPr algn="ctr">
                <a:lnSpc>
                  <a:spcPct val="80000"/>
                </a:lnSpc>
                <a:tabLst>
                  <a:tab pos="180975" algn="l"/>
                </a:tabLst>
                <a:defRPr/>
              </a:pPr>
              <a:r>
                <a:rPr lang="it-IT" sz="1300" b="1" dirty="0" smtClean="0">
                  <a:solidFill>
                    <a:schemeClr val="accent3"/>
                  </a:solidFill>
                  <a:latin typeface="+mj-lt"/>
                </a:rPr>
                <a:t>e </a:t>
              </a:r>
              <a:r>
                <a:rPr lang="it-IT" sz="1300" b="1" dirty="0" err="1" smtClean="0">
                  <a:solidFill>
                    <a:schemeClr val="accent3"/>
                  </a:solidFill>
                  <a:latin typeface="+mj-lt"/>
                </a:rPr>
                <a:t>pre</a:t>
              </a:r>
              <a:r>
                <a:rPr lang="it-IT" sz="1300" b="1" dirty="0" smtClean="0">
                  <a:solidFill>
                    <a:schemeClr val="accent3"/>
                  </a:solidFill>
                  <a:latin typeface="+mj-lt"/>
                </a:rPr>
                <a:t>-vendita</a:t>
              </a:r>
              <a:endParaRPr lang="it-IT" sz="13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29" name="AutoShape 103"/>
            <p:cNvSpPr>
              <a:spLocks noChangeArrowheads="1"/>
            </p:cNvSpPr>
            <p:nvPr/>
          </p:nvSpPr>
          <p:spPr bwMode="auto">
            <a:xfrm>
              <a:off x="3939706" y="4817405"/>
              <a:ext cx="1684962" cy="368879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 w="12700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  <a:defRPr/>
              </a:pPr>
              <a:r>
                <a:rPr lang="it-IT" sz="1300" b="1" dirty="0" smtClean="0">
                  <a:solidFill>
                    <a:schemeClr val="accent3"/>
                  </a:solidFill>
                  <a:latin typeface="+mj-lt"/>
                </a:rPr>
                <a:t>Selezione e acquisto</a:t>
              </a:r>
              <a:endParaRPr lang="it-IT" sz="13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30" name="AutoShape 103"/>
            <p:cNvSpPr>
              <a:spLocks noChangeArrowheads="1"/>
            </p:cNvSpPr>
            <p:nvPr/>
          </p:nvSpPr>
          <p:spPr bwMode="auto">
            <a:xfrm>
              <a:off x="5647051" y="4817405"/>
              <a:ext cx="1684963" cy="368879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 w="12700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  <a:defRPr/>
              </a:pPr>
              <a:r>
                <a:rPr lang="it-IT" sz="1300" b="1" dirty="0" smtClean="0">
                  <a:solidFill>
                    <a:schemeClr val="accent3"/>
                  </a:solidFill>
                  <a:latin typeface="+mj-lt"/>
                </a:rPr>
                <a:t>Pagamento</a:t>
              </a:r>
              <a:endParaRPr lang="it-IT" sz="13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31" name="AutoShape 103"/>
            <p:cNvSpPr>
              <a:spLocks noChangeArrowheads="1"/>
            </p:cNvSpPr>
            <p:nvPr/>
          </p:nvSpPr>
          <p:spPr bwMode="auto">
            <a:xfrm>
              <a:off x="7353697" y="4817405"/>
              <a:ext cx="1684963" cy="368879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 w="12700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/>
            <a:p>
              <a:pPr algn="ctr">
                <a:tabLst>
                  <a:tab pos="180975" algn="l"/>
                </a:tabLst>
                <a:defRPr/>
              </a:pPr>
              <a:r>
                <a:rPr lang="it-IT" sz="1300" b="1" dirty="0" smtClean="0">
                  <a:solidFill>
                    <a:schemeClr val="accent3"/>
                  </a:solidFill>
                  <a:latin typeface="+mj-lt"/>
                </a:rPr>
                <a:t>Post-vendita</a:t>
              </a:r>
              <a:endParaRPr lang="it-IT" sz="1300" b="1" dirty="0">
                <a:solidFill>
                  <a:schemeClr val="accent3"/>
                </a:solidFill>
                <a:latin typeface="+mj-lt"/>
              </a:endParaRPr>
            </a:p>
          </p:txBody>
        </p:sp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860" y="5124084"/>
              <a:ext cx="1566581" cy="1023446"/>
            </a:xfrm>
            <a:prstGeom prst="rect">
              <a:avLst/>
            </a:prstGeom>
          </p:spPr>
        </p:pic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7673" y="5308427"/>
              <a:ext cx="1506788" cy="607745"/>
            </a:xfrm>
            <a:prstGeom prst="rect">
              <a:avLst/>
            </a:prstGeom>
          </p:spPr>
        </p:pic>
        <p:pic>
          <p:nvPicPr>
            <p:cNvPr id="1037" name="Picture 13"/>
            <p:cNvPicPr preferRelativeResize="0">
              <a:picLocks noChangeArrowheads="1"/>
            </p:cNvPicPr>
            <p:nvPr/>
          </p:nvPicPr>
          <p:blipFill>
            <a:blip r:embed="rId4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3215" y="5240186"/>
              <a:ext cx="1624120" cy="75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Rettangolo arrotondato 92"/>
            <p:cNvSpPr/>
            <p:nvPr/>
          </p:nvSpPr>
          <p:spPr bwMode="auto">
            <a:xfrm rot="16200000">
              <a:off x="5137100" y="917907"/>
              <a:ext cx="917623" cy="6885494"/>
            </a:xfrm>
            <a:prstGeom prst="roundRect">
              <a:avLst>
                <a:gd name="adj" fmla="val 0"/>
              </a:avLst>
            </a:prstGeom>
            <a:solidFill>
              <a:srgbClr val="E9F2F7"/>
            </a:solidFill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94" name="Rettangolo arrotondato 93"/>
            <p:cNvSpPr/>
            <p:nvPr/>
          </p:nvSpPr>
          <p:spPr bwMode="auto">
            <a:xfrm rot="16200000">
              <a:off x="5137101" y="-35010"/>
              <a:ext cx="917623" cy="6885493"/>
            </a:xfrm>
            <a:prstGeom prst="roundRect">
              <a:avLst>
                <a:gd name="adj" fmla="val 0"/>
              </a:avLst>
            </a:prstGeom>
            <a:solidFill>
              <a:srgbClr val="E9F2F7"/>
            </a:solidFill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95" name="Rettangolo arrotondato 94"/>
            <p:cNvSpPr/>
            <p:nvPr/>
          </p:nvSpPr>
          <p:spPr bwMode="auto">
            <a:xfrm rot="16200000">
              <a:off x="5137101" y="-987927"/>
              <a:ext cx="917623" cy="6885493"/>
            </a:xfrm>
            <a:prstGeom prst="roundRect">
              <a:avLst>
                <a:gd name="adj" fmla="val 0"/>
              </a:avLst>
            </a:prstGeom>
            <a:solidFill>
              <a:srgbClr val="E9F2F7"/>
            </a:solidFill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96" name="Rettangolo arrotondato 95"/>
            <p:cNvSpPr/>
            <p:nvPr/>
          </p:nvSpPr>
          <p:spPr bwMode="auto">
            <a:xfrm rot="16200000">
              <a:off x="5137102" y="-1940844"/>
              <a:ext cx="917623" cy="6885493"/>
            </a:xfrm>
            <a:prstGeom prst="roundRect">
              <a:avLst>
                <a:gd name="adj" fmla="val 0"/>
              </a:avLst>
            </a:prstGeom>
            <a:solidFill>
              <a:srgbClr val="E9F2F7"/>
            </a:solidFill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116" name="AutoShape 103"/>
            <p:cNvSpPr>
              <a:spLocks noChangeArrowheads="1"/>
            </p:cNvSpPr>
            <p:nvPr/>
          </p:nvSpPr>
          <p:spPr bwMode="auto">
            <a:xfrm>
              <a:off x="1793454" y="3901842"/>
              <a:ext cx="423683" cy="917624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 w="12700">
              <a:solidFill>
                <a:srgbClr val="003366"/>
              </a:solidFill>
              <a:miter lim="800000"/>
              <a:headEnd/>
              <a:tailEnd/>
            </a:ln>
          </p:spPr>
          <p:txBody>
            <a:bodyPr vert="vert270"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tabLst>
                  <a:tab pos="180975" algn="l"/>
                </a:tabLst>
                <a:defRPr/>
              </a:pPr>
              <a:r>
                <a:rPr lang="it-IT" sz="1100" b="1" dirty="0" smtClean="0">
                  <a:solidFill>
                    <a:schemeClr val="accent3"/>
                  </a:solidFill>
                  <a:latin typeface="+mj-lt"/>
                </a:rPr>
                <a:t>Social</a:t>
              </a:r>
              <a:endParaRPr lang="it-IT" sz="11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118" name="AutoShape 103"/>
            <p:cNvSpPr>
              <a:spLocks noChangeArrowheads="1"/>
            </p:cNvSpPr>
            <p:nvPr/>
          </p:nvSpPr>
          <p:spPr bwMode="auto">
            <a:xfrm>
              <a:off x="1802395" y="1996009"/>
              <a:ext cx="423683" cy="917624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 w="12700">
              <a:solidFill>
                <a:srgbClr val="003366"/>
              </a:solidFill>
              <a:miter lim="800000"/>
              <a:headEnd/>
              <a:tailEnd/>
            </a:ln>
          </p:spPr>
          <p:txBody>
            <a:bodyPr vert="vert270"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  <a:tabLst>
                  <a:tab pos="180975" algn="l"/>
                </a:tabLst>
                <a:defRPr/>
              </a:pPr>
              <a:r>
                <a:rPr lang="it-IT" sz="1100" b="1" dirty="0" smtClean="0">
                  <a:solidFill>
                    <a:schemeClr val="accent3"/>
                  </a:solidFill>
                  <a:latin typeface="+mj-lt"/>
                </a:rPr>
                <a:t>Punto </a:t>
              </a:r>
            </a:p>
            <a:p>
              <a:pPr algn="ctr">
                <a:lnSpc>
                  <a:spcPct val="80000"/>
                </a:lnSpc>
                <a:tabLst>
                  <a:tab pos="180975" algn="l"/>
                </a:tabLst>
                <a:defRPr/>
              </a:pPr>
              <a:r>
                <a:rPr lang="it-IT" sz="1100" b="1" dirty="0" smtClean="0">
                  <a:solidFill>
                    <a:schemeClr val="accent3"/>
                  </a:solidFill>
                  <a:latin typeface="+mj-lt"/>
                </a:rPr>
                <a:t>vendita</a:t>
              </a:r>
              <a:endParaRPr lang="it-IT" sz="11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119" name="AutoShape 103"/>
            <p:cNvSpPr>
              <a:spLocks noChangeArrowheads="1"/>
            </p:cNvSpPr>
            <p:nvPr/>
          </p:nvSpPr>
          <p:spPr bwMode="auto">
            <a:xfrm>
              <a:off x="1802395" y="1043092"/>
              <a:ext cx="423683" cy="917624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 w="12700">
              <a:solidFill>
                <a:srgbClr val="003366"/>
              </a:solidFill>
              <a:miter lim="800000"/>
              <a:headEnd/>
              <a:tailEnd/>
            </a:ln>
          </p:spPr>
          <p:txBody>
            <a:bodyPr vert="vert270"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  <a:tabLst>
                  <a:tab pos="180975" algn="l"/>
                </a:tabLst>
                <a:defRPr/>
              </a:pPr>
              <a:r>
                <a:rPr lang="it-IT" sz="1100" b="1" dirty="0" smtClean="0">
                  <a:solidFill>
                    <a:schemeClr val="accent3"/>
                  </a:solidFill>
                  <a:latin typeface="+mj-lt"/>
                </a:rPr>
                <a:t>Sito </a:t>
              </a:r>
            </a:p>
            <a:p>
              <a:pPr algn="ctr">
                <a:lnSpc>
                  <a:spcPct val="80000"/>
                </a:lnSpc>
                <a:tabLst>
                  <a:tab pos="180975" algn="l"/>
                </a:tabLst>
                <a:defRPr/>
              </a:pPr>
              <a:r>
                <a:rPr lang="it-IT" sz="1100" b="1" dirty="0" smtClean="0">
                  <a:solidFill>
                    <a:schemeClr val="accent3"/>
                  </a:solidFill>
                  <a:latin typeface="+mj-lt"/>
                </a:rPr>
                <a:t>eCommerce</a:t>
              </a:r>
              <a:endParaRPr lang="it-IT" sz="11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98" name="Rettangolo arrotondato 97"/>
            <p:cNvSpPr/>
            <p:nvPr/>
          </p:nvSpPr>
          <p:spPr bwMode="auto">
            <a:xfrm>
              <a:off x="2220959" y="1043093"/>
              <a:ext cx="1687958" cy="3766217"/>
            </a:xfrm>
            <a:prstGeom prst="roundRect">
              <a:avLst>
                <a:gd name="adj" fmla="val 0"/>
              </a:avLst>
            </a:prstGeom>
            <a:noFill/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99" name="Rettangolo arrotondato 98"/>
            <p:cNvSpPr/>
            <p:nvPr/>
          </p:nvSpPr>
          <p:spPr bwMode="auto">
            <a:xfrm>
              <a:off x="3930639" y="1043091"/>
              <a:ext cx="1687957" cy="3766219"/>
            </a:xfrm>
            <a:prstGeom prst="roundRect">
              <a:avLst>
                <a:gd name="adj" fmla="val 0"/>
              </a:avLst>
            </a:prstGeom>
            <a:noFill/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100" name="Rettangolo arrotondato 99"/>
            <p:cNvSpPr/>
            <p:nvPr/>
          </p:nvSpPr>
          <p:spPr bwMode="auto">
            <a:xfrm>
              <a:off x="5640320" y="1043091"/>
              <a:ext cx="1687958" cy="3766219"/>
            </a:xfrm>
            <a:prstGeom prst="roundRect">
              <a:avLst>
                <a:gd name="adj" fmla="val 0"/>
              </a:avLst>
            </a:prstGeom>
            <a:noFill/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101" name="Rettangolo arrotondato 100"/>
            <p:cNvSpPr/>
            <p:nvPr/>
          </p:nvSpPr>
          <p:spPr bwMode="auto">
            <a:xfrm>
              <a:off x="7350701" y="1043093"/>
              <a:ext cx="1687958" cy="3766218"/>
            </a:xfrm>
            <a:prstGeom prst="roundRect">
              <a:avLst>
                <a:gd name="adj" fmla="val 0"/>
              </a:avLst>
            </a:prstGeom>
            <a:noFill/>
            <a:ln w="12700" algn="ctr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lIns="91435" tIns="45717" rIns="91435" bIns="45717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it-IT" sz="1200" kern="0">
                <a:solidFill>
                  <a:sysClr val="windowText" lastClr="000000"/>
                </a:solidFill>
                <a:latin typeface="+mj-lt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1434869" y="2347754"/>
              <a:ext cx="597864" cy="1268234"/>
            </a:xfrm>
            <a:prstGeom prst="rect">
              <a:avLst/>
            </a:prstGeom>
            <a:noFill/>
          </p:spPr>
          <p:txBody>
            <a:bodyPr vert="vert270" wrap="square" rtlCol="0">
              <a:normAutofit/>
            </a:bodyPr>
            <a:lstStyle/>
            <a:p>
              <a:pPr algn="ctr"/>
              <a:r>
                <a:rPr lang="it-IT" b="1" dirty="0" smtClean="0">
                  <a:solidFill>
                    <a:schemeClr val="accent4"/>
                  </a:solidFill>
                  <a:latin typeface="+mn-lt"/>
                </a:rPr>
                <a:t>Canali</a:t>
              </a:r>
            </a:p>
          </p:txBody>
        </p:sp>
        <p:sp>
          <p:nvSpPr>
            <p:cNvPr id="123" name="AutoShape 103"/>
            <p:cNvSpPr>
              <a:spLocks noChangeArrowheads="1"/>
            </p:cNvSpPr>
            <p:nvPr/>
          </p:nvSpPr>
          <p:spPr bwMode="auto">
            <a:xfrm rot="5400000">
              <a:off x="4830219" y="2219651"/>
              <a:ext cx="1611281" cy="6805603"/>
            </a:xfrm>
            <a:prstGeom prst="roundRect">
              <a:avLst>
                <a:gd name="adj" fmla="val 0"/>
              </a:avLst>
            </a:prstGeom>
            <a:noFill/>
            <a:ln w="25400">
              <a:solidFill>
                <a:srgbClr val="003366"/>
              </a:solidFill>
              <a:miter lim="800000"/>
              <a:headEnd/>
              <a:tailEnd/>
            </a:ln>
            <a:effectLst/>
          </p:spPr>
          <p:txBody>
            <a:bodyPr vert="vert270" wrap="none" lIns="91435" tIns="45717" rIns="91435" bIns="45717" anchor="t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0"/>
                </a:spcBef>
                <a:tabLst>
                  <a:tab pos="180975" algn="l"/>
                </a:tabLst>
                <a:defRPr/>
              </a:pPr>
              <a:endParaRPr lang="it-IT" b="1" dirty="0">
                <a:solidFill>
                  <a:srgbClr val="002E54"/>
                </a:solidFill>
                <a:latin typeface="+mj-lt"/>
              </a:endParaRPr>
            </a:p>
          </p:txBody>
        </p:sp>
        <p:sp>
          <p:nvSpPr>
            <p:cNvPr id="120" name="AutoShape 103"/>
            <p:cNvSpPr>
              <a:spLocks noChangeArrowheads="1"/>
            </p:cNvSpPr>
            <p:nvPr/>
          </p:nvSpPr>
          <p:spPr bwMode="auto">
            <a:xfrm>
              <a:off x="1424161" y="1043091"/>
              <a:ext cx="808898" cy="3776375"/>
            </a:xfrm>
            <a:prstGeom prst="roundRect">
              <a:avLst>
                <a:gd name="adj" fmla="val 0"/>
              </a:avLst>
            </a:prstGeom>
            <a:noFill/>
            <a:ln w="25400">
              <a:solidFill>
                <a:srgbClr val="003366"/>
              </a:solidFill>
              <a:miter lim="800000"/>
              <a:headEnd/>
              <a:tailEnd/>
            </a:ln>
            <a:effectLst/>
          </p:spPr>
          <p:txBody>
            <a:bodyPr vert="vert270" wrap="none" lIns="91435" tIns="45717" rIns="91435" bIns="45717" anchor="t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0"/>
                </a:spcBef>
                <a:tabLst>
                  <a:tab pos="180975" algn="l"/>
                </a:tabLst>
                <a:defRPr/>
              </a:pPr>
              <a:endParaRPr lang="it-IT" b="1" dirty="0">
                <a:solidFill>
                  <a:srgbClr val="002E54"/>
                </a:solidFill>
                <a:latin typeface="+mj-lt"/>
              </a:endParaRPr>
            </a:p>
          </p:txBody>
        </p:sp>
        <p:grpSp>
          <p:nvGrpSpPr>
            <p:cNvPr id="66" name="Gruppo 65"/>
            <p:cNvGrpSpPr/>
            <p:nvPr/>
          </p:nvGrpSpPr>
          <p:grpSpPr>
            <a:xfrm>
              <a:off x="183249" y="1025566"/>
              <a:ext cx="1167259" cy="535532"/>
              <a:chOff x="185991" y="5190251"/>
              <a:chExt cx="1960099" cy="1222099"/>
            </a:xfrm>
          </p:grpSpPr>
          <p:pic>
            <p:nvPicPr>
              <p:cNvPr id="67" name="Picture 15"/>
              <p:cNvPicPr>
                <a:picLocks noChangeAspect="1" noChangeArrowheads="1"/>
              </p:cNvPicPr>
              <p:nvPr/>
            </p:nvPicPr>
            <p:blipFill>
              <a:blip r:embed="rId5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7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93132" y="5190251"/>
                <a:ext cx="436344" cy="545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20"/>
              <p:cNvPicPr>
                <a:picLocks noChangeAspect="1" noChangeArrowheads="1"/>
              </p:cNvPicPr>
              <p:nvPr/>
            </p:nvPicPr>
            <p:blipFill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991" y="5796780"/>
                <a:ext cx="524156" cy="496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Picture 31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duotone>
                  <a:prstClr val="black"/>
                  <a:srgbClr val="329664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0" b="100000" l="0" r="100000">
                            <a14:foregroundMark x1="54587" y1="4762" x2="54587" y2="4762"/>
                            <a14:foregroundMark x1="92202" y1="24242" x2="92202" y2="24242"/>
                            <a14:foregroundMark x1="87615" y1="25541" x2="87615" y2="25541"/>
                            <a14:foregroundMark x1="82110" y1="19481" x2="82110" y2="19481"/>
                            <a14:backgroundMark x1="52294" y1="90476" x2="52294" y2="90476"/>
                            <a14:backgroundMark x1="46330" y1="90476" x2="46330" y2="90476"/>
                            <a14:backgroundMark x1="42661" y1="2597" x2="42661" y2="259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93925" y="5652238"/>
                <a:ext cx="980498" cy="676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" name="Picture 19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1604"/>
              <a:stretch/>
            </p:blipFill>
            <p:spPr bwMode="auto">
              <a:xfrm>
                <a:off x="297930" y="5347735"/>
                <a:ext cx="1104852" cy="328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Picture 17"/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0000" b="90000" l="8091" r="90000">
                            <a14:foregroundMark x1="58091" y1="75273" x2="58091" y2="7527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4114" y="5789612"/>
                <a:ext cx="631976" cy="622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5" name="Titolo 5"/>
          <p:cNvSpPr>
            <a:spLocks noGrp="1"/>
          </p:cNvSpPr>
          <p:nvPr>
            <p:ph type="title"/>
          </p:nvPr>
        </p:nvSpPr>
        <p:spPr>
          <a:xfrm>
            <a:off x="2445716" y="256029"/>
            <a:ext cx="6374510" cy="428322"/>
          </a:xfrm>
        </p:spPr>
        <p:txBody>
          <a:bodyPr/>
          <a:lstStyle/>
          <a:p>
            <a:r>
              <a:rPr lang="it-IT" sz="2200" dirty="0" smtClean="0"/>
              <a:t>L’eCommerce a supporto della </a:t>
            </a:r>
            <a:r>
              <a:rPr lang="it-IT" sz="2200" dirty="0" err="1" smtClean="0"/>
              <a:t>multicanalità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117" name="AutoShape 103"/>
          <p:cNvSpPr>
            <a:spLocks noChangeArrowheads="1"/>
          </p:cNvSpPr>
          <p:nvPr/>
        </p:nvSpPr>
        <p:spPr bwMode="auto">
          <a:xfrm>
            <a:off x="1802395" y="2948926"/>
            <a:ext cx="423683" cy="917624"/>
          </a:xfrm>
          <a:prstGeom prst="roundRect">
            <a:avLst>
              <a:gd name="adj" fmla="val 0"/>
            </a:avLst>
          </a:prstGeom>
          <a:solidFill>
            <a:srgbClr val="003366"/>
          </a:solidFill>
          <a:ln w="12700">
            <a:solidFill>
              <a:srgbClr val="003366"/>
            </a:solidFill>
            <a:miter lim="800000"/>
            <a:headEnd/>
            <a:tailEnd/>
          </a:ln>
        </p:spPr>
        <p:txBody>
          <a:bodyPr vert="vert270" wrap="none" lIns="91435" tIns="45717" rIns="91435" bIns="45717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80975" algn="l"/>
              </a:tabLst>
              <a:defRPr/>
            </a:pPr>
            <a:r>
              <a:rPr lang="it-IT" sz="1100" b="1" dirty="0" smtClean="0">
                <a:solidFill>
                  <a:schemeClr val="accent3"/>
                </a:solidFill>
                <a:latin typeface="+mj-lt"/>
              </a:rPr>
              <a:t>Mobile</a:t>
            </a:r>
            <a:endParaRPr lang="it-IT" sz="11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41" name="Ovale 40"/>
          <p:cNvSpPr/>
          <p:nvPr/>
        </p:nvSpPr>
        <p:spPr>
          <a:xfrm>
            <a:off x="2843528" y="1276714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sp>
        <p:nvSpPr>
          <p:cNvPr id="127" name="Ovale 126"/>
          <p:cNvSpPr/>
          <p:nvPr/>
        </p:nvSpPr>
        <p:spPr>
          <a:xfrm>
            <a:off x="4542605" y="2229631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sp>
        <p:nvSpPr>
          <p:cNvPr id="128" name="Ovale 127"/>
          <p:cNvSpPr/>
          <p:nvPr/>
        </p:nvSpPr>
        <p:spPr>
          <a:xfrm>
            <a:off x="6239055" y="2229633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sp>
        <p:nvSpPr>
          <p:cNvPr id="129" name="Ovale 128"/>
          <p:cNvSpPr/>
          <p:nvPr/>
        </p:nvSpPr>
        <p:spPr>
          <a:xfrm>
            <a:off x="8005482" y="2230131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cxnSp>
        <p:nvCxnSpPr>
          <p:cNvPr id="125" name="Connettore 2 124"/>
          <p:cNvCxnSpPr>
            <a:stCxn id="127" idx="6"/>
          </p:cNvCxnSpPr>
          <p:nvPr/>
        </p:nvCxnSpPr>
        <p:spPr bwMode="auto">
          <a:xfrm>
            <a:off x="5006629" y="2454819"/>
            <a:ext cx="1232426" cy="2"/>
          </a:xfrm>
          <a:prstGeom prst="straightConnector1">
            <a:avLst/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138" name="Connettore 2 137"/>
          <p:cNvCxnSpPr>
            <a:stCxn id="128" idx="6"/>
            <a:endCxn id="129" idx="2"/>
          </p:cNvCxnSpPr>
          <p:nvPr/>
        </p:nvCxnSpPr>
        <p:spPr bwMode="auto">
          <a:xfrm>
            <a:off x="6703079" y="2454821"/>
            <a:ext cx="1302403" cy="498"/>
          </a:xfrm>
          <a:prstGeom prst="straightConnector1">
            <a:avLst/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145" name="Connettore 7 144"/>
          <p:cNvCxnSpPr>
            <a:stCxn id="41" idx="6"/>
          </p:cNvCxnSpPr>
          <p:nvPr/>
        </p:nvCxnSpPr>
        <p:spPr bwMode="auto">
          <a:xfrm>
            <a:off x="3307552" y="1501902"/>
            <a:ext cx="1235053" cy="953417"/>
          </a:xfrm>
          <a:prstGeom prst="curvedConnector3">
            <a:avLst>
              <a:gd name="adj1" fmla="val 50000"/>
            </a:avLst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156" name="Ovale 155"/>
          <p:cNvSpPr/>
          <p:nvPr/>
        </p:nvSpPr>
        <p:spPr>
          <a:xfrm>
            <a:off x="2832926" y="3137038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sp>
        <p:nvSpPr>
          <p:cNvPr id="157" name="Ovale 156"/>
          <p:cNvSpPr/>
          <p:nvPr/>
        </p:nvSpPr>
        <p:spPr>
          <a:xfrm>
            <a:off x="4542605" y="3137038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sp>
        <p:nvSpPr>
          <p:cNvPr id="158" name="Ovale 157"/>
          <p:cNvSpPr/>
          <p:nvPr/>
        </p:nvSpPr>
        <p:spPr>
          <a:xfrm>
            <a:off x="8005482" y="4135466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cxnSp>
        <p:nvCxnSpPr>
          <p:cNvPr id="159" name="Connettore 7 158"/>
          <p:cNvCxnSpPr>
            <a:stCxn id="157" idx="6"/>
            <a:endCxn id="128" idx="2"/>
          </p:cNvCxnSpPr>
          <p:nvPr/>
        </p:nvCxnSpPr>
        <p:spPr bwMode="auto">
          <a:xfrm flipV="1">
            <a:off x="5006629" y="2454821"/>
            <a:ext cx="1232426" cy="907405"/>
          </a:xfrm>
          <a:prstGeom prst="curvedConnector3">
            <a:avLst>
              <a:gd name="adj1" fmla="val 50000"/>
            </a:avLst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162" name="Connettore 2 161"/>
          <p:cNvCxnSpPr>
            <a:stCxn id="156" idx="6"/>
            <a:endCxn id="157" idx="2"/>
          </p:cNvCxnSpPr>
          <p:nvPr/>
        </p:nvCxnSpPr>
        <p:spPr bwMode="auto">
          <a:xfrm>
            <a:off x="3296950" y="3362226"/>
            <a:ext cx="1245655" cy="0"/>
          </a:xfrm>
          <a:prstGeom prst="straightConnector1">
            <a:avLst/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165" name="Connettore 7 164"/>
          <p:cNvCxnSpPr>
            <a:stCxn id="128" idx="6"/>
            <a:endCxn id="158" idx="2"/>
          </p:cNvCxnSpPr>
          <p:nvPr/>
        </p:nvCxnSpPr>
        <p:spPr bwMode="auto">
          <a:xfrm>
            <a:off x="6703079" y="2454821"/>
            <a:ext cx="1302403" cy="1905833"/>
          </a:xfrm>
          <a:prstGeom prst="curvedConnector3">
            <a:avLst>
              <a:gd name="adj1" fmla="val 50000"/>
            </a:avLst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169" name="Ovale 168"/>
          <p:cNvSpPr/>
          <p:nvPr/>
        </p:nvSpPr>
        <p:spPr>
          <a:xfrm>
            <a:off x="4550175" y="1276714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sp>
        <p:nvSpPr>
          <p:cNvPr id="170" name="Ovale 169"/>
          <p:cNvSpPr/>
          <p:nvPr/>
        </p:nvSpPr>
        <p:spPr>
          <a:xfrm>
            <a:off x="2853263" y="4135466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cxnSp>
        <p:nvCxnSpPr>
          <p:cNvPr id="171" name="Connettore 7 170"/>
          <p:cNvCxnSpPr>
            <a:stCxn id="170" idx="6"/>
            <a:endCxn id="169" idx="2"/>
          </p:cNvCxnSpPr>
          <p:nvPr/>
        </p:nvCxnSpPr>
        <p:spPr bwMode="auto">
          <a:xfrm flipV="1">
            <a:off x="3317287" y="1501902"/>
            <a:ext cx="1232888" cy="2858752"/>
          </a:xfrm>
          <a:prstGeom prst="curvedConnector3">
            <a:avLst>
              <a:gd name="adj1" fmla="val 50000"/>
            </a:avLst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174" name="Connettore 7 173"/>
          <p:cNvCxnSpPr>
            <a:stCxn id="169" idx="6"/>
            <a:endCxn id="128" idx="2"/>
          </p:cNvCxnSpPr>
          <p:nvPr/>
        </p:nvCxnSpPr>
        <p:spPr bwMode="auto">
          <a:xfrm>
            <a:off x="5014199" y="1501902"/>
            <a:ext cx="1224856" cy="952919"/>
          </a:xfrm>
          <a:prstGeom prst="curvedConnector3">
            <a:avLst>
              <a:gd name="adj1" fmla="val 50000"/>
            </a:avLst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177" name="Ovale 176"/>
          <p:cNvSpPr/>
          <p:nvPr/>
        </p:nvSpPr>
        <p:spPr>
          <a:xfrm>
            <a:off x="8005482" y="1276714"/>
            <a:ext cx="464024" cy="450376"/>
          </a:xfrm>
          <a:prstGeom prst="ellipse">
            <a:avLst/>
          </a:prstGeom>
          <a:solidFill>
            <a:srgbClr val="003366"/>
          </a:solidFill>
          <a:ln w="12700">
            <a:solidFill>
              <a:srgbClr val="E9F2F7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cxnSp>
        <p:nvCxnSpPr>
          <p:cNvPr id="178" name="Connettore 7 177"/>
          <p:cNvCxnSpPr>
            <a:stCxn id="128" idx="6"/>
          </p:cNvCxnSpPr>
          <p:nvPr/>
        </p:nvCxnSpPr>
        <p:spPr bwMode="auto">
          <a:xfrm flipV="1">
            <a:off x="6703079" y="1501905"/>
            <a:ext cx="1302404" cy="952916"/>
          </a:xfrm>
          <a:prstGeom prst="curvedConnector3">
            <a:avLst>
              <a:gd name="adj1" fmla="val 50000"/>
            </a:avLst>
          </a:prstGeom>
          <a:noFill/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stealth"/>
          </a:ln>
          <a:effectLst/>
        </p:spPr>
      </p:cxnSp>
      <p:pic>
        <p:nvPicPr>
          <p:cNvPr id="21" name="Immagine 20"/>
          <p:cNvPicPr>
            <a:picLocks noChangeAspect="1"/>
          </p:cNvPicPr>
          <p:nvPr/>
        </p:nvPicPr>
        <p:blipFill>
          <a:blip r:embed="rId1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326" y="5196092"/>
            <a:ext cx="1602336" cy="79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7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17" grpId="0" animBg="1"/>
      <p:bldP spid="41" grpId="0" animBg="1"/>
      <p:bldP spid="127" grpId="0" animBg="1"/>
      <p:bldP spid="128" grpId="0" animBg="1"/>
      <p:bldP spid="128" grpId="1" animBg="1"/>
      <p:bldP spid="128" grpId="2" animBg="1"/>
      <p:bldP spid="129" grpId="0" animBg="1"/>
      <p:bldP spid="156" grpId="0" animBg="1"/>
      <p:bldP spid="157" grpId="0" animBg="1"/>
      <p:bldP spid="158" grpId="0" animBg="1"/>
      <p:bldP spid="169" grpId="0" animBg="1"/>
      <p:bldP spid="170" grpId="0" animBg="1"/>
      <p:bldP spid="17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445716" y="256029"/>
            <a:ext cx="6374510" cy="428322"/>
          </a:xfrm>
        </p:spPr>
        <p:txBody>
          <a:bodyPr/>
          <a:lstStyle/>
          <a:p>
            <a:r>
              <a:rPr lang="it-IT" sz="2200" dirty="0" smtClean="0"/>
              <a:t>Altri trend di sviluppo dell’eCommerce B2c</a:t>
            </a:r>
            <a:endParaRPr lang="it-IT" sz="2200" dirty="0">
              <a:solidFill>
                <a:srgbClr val="95B3D7"/>
              </a:solidFill>
            </a:endParaRPr>
          </a:p>
        </p:txBody>
      </p:sp>
      <p:sp>
        <p:nvSpPr>
          <p:cNvPr id="3" name="AutoShape 2" descr="http://www.st24commercialisti.ilsole24ore.com/img/vid.interazion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5" descr="http://businesspeople.it/var/ezwebin_site/storage/images/societa/attualita/innovare-non-basta-bisogna-farlo-bene_34806/375527-1-ita-IT/Innovare-non-basta-bisogna-farlo-ben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9" descr="http://www.pierferdinandocasini.it/wp-content/uploads/2012/10/agenda-digitale-per-l-italia_t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AutoShape 12" descr="https://encrypted-tbn1.gstatic.com/images?q=tbn:ANd9GcRPdC_b9ULM6f83NiqG6gm80E6vjLqOaRzP1BHNWgK8dyHM647Ccw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AutoShape 15" descr="https://encrypted-tbn2.gstatic.com/images?q=tbn:ANd9GcQnJBuLsToH5nFyPdPfHVcstU4GLYstNVaMp8Qjjl_DFVIxvIyGbw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9" name="Rectangle 587"/>
          <p:cNvSpPr>
            <a:spLocks noChangeArrowheads="1"/>
          </p:cNvSpPr>
          <p:nvPr/>
        </p:nvSpPr>
        <p:spPr bwMode="auto">
          <a:xfrm>
            <a:off x="1001796" y="1673209"/>
            <a:ext cx="10800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it-IT" sz="1500" b="1" kern="0" dirty="0" smtClean="0">
                <a:solidFill>
                  <a:srgbClr val="FF9900"/>
                </a:solidFill>
                <a:latin typeface="+mj-lt"/>
              </a:rPr>
              <a:t>Semplice</a:t>
            </a:r>
            <a:endParaRPr lang="it-IT" sz="1500" b="1" kern="0" dirty="0">
              <a:solidFill>
                <a:srgbClr val="FF9900"/>
              </a:solidFill>
              <a:latin typeface="+mj-lt"/>
            </a:endParaRPr>
          </a:p>
        </p:txBody>
      </p:sp>
      <p:sp>
        <p:nvSpPr>
          <p:cNvPr id="104" name="Freccia a sinistra 103"/>
          <p:cNvSpPr/>
          <p:nvPr/>
        </p:nvSpPr>
        <p:spPr>
          <a:xfrm rot="16200000">
            <a:off x="1416206" y="1644243"/>
            <a:ext cx="227455" cy="972434"/>
          </a:xfrm>
          <a:prstGeom prst="leftArrow">
            <a:avLst>
              <a:gd name="adj1" fmla="val 46369"/>
              <a:gd name="adj2" fmla="val 85599"/>
            </a:avLst>
          </a:prstGeom>
          <a:solidFill>
            <a:srgbClr val="FF9900"/>
          </a:solidFill>
          <a:ln w="0">
            <a:noFill/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>
              <a:solidFill>
                <a:srgbClr val="CC0000"/>
              </a:solidFill>
              <a:latin typeface="+mj-lt"/>
            </a:endParaRPr>
          </a:p>
        </p:txBody>
      </p:sp>
      <p:grpSp>
        <p:nvGrpSpPr>
          <p:cNvPr id="13" name="Gruppo 12"/>
          <p:cNvGrpSpPr/>
          <p:nvPr/>
        </p:nvGrpSpPr>
        <p:grpSpPr>
          <a:xfrm>
            <a:off x="3990593" y="1121737"/>
            <a:ext cx="1159290" cy="1119231"/>
            <a:chOff x="3668467" y="1058646"/>
            <a:chExt cx="1159290" cy="1119231"/>
          </a:xfrm>
        </p:grpSpPr>
        <p:pic>
          <p:nvPicPr>
            <p:cNvPr id="87" name="Picture 16"/>
            <p:cNvPicPr preferRelativeResize="0"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1895" y="1058646"/>
              <a:ext cx="972436" cy="573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5" name="Gruppo 104"/>
            <p:cNvGrpSpPr/>
            <p:nvPr/>
          </p:nvGrpSpPr>
          <p:grpSpPr>
            <a:xfrm>
              <a:off x="3668467" y="1078534"/>
              <a:ext cx="1159290" cy="766955"/>
              <a:chOff x="1057855" y="2047587"/>
              <a:chExt cx="1856728" cy="1227874"/>
            </a:xfrm>
          </p:grpSpPr>
          <p:sp>
            <p:nvSpPr>
              <p:cNvPr id="106" name="Rettangolo 105"/>
              <p:cNvSpPr/>
              <p:nvPr/>
            </p:nvSpPr>
            <p:spPr>
              <a:xfrm>
                <a:off x="1057855" y="2047587"/>
                <a:ext cx="1856728" cy="1227874"/>
              </a:xfrm>
              <a:prstGeom prst="rect">
                <a:avLst/>
              </a:prstGeom>
              <a:noFill/>
              <a:ln w="25400">
                <a:solidFill>
                  <a:srgbClr val="CC000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it-IT" sz="900" b="1" dirty="0" smtClean="0">
                  <a:latin typeface="+mn-lt"/>
                </a:endParaRPr>
              </a:p>
            </p:txBody>
          </p:sp>
          <p:sp>
            <p:nvSpPr>
              <p:cNvPr id="107" name="Rectangle 587"/>
              <p:cNvSpPr>
                <a:spLocks noChangeArrowheads="1"/>
              </p:cNvSpPr>
              <p:nvPr/>
            </p:nvSpPr>
            <p:spPr bwMode="auto">
              <a:xfrm>
                <a:off x="1140351" y="2893485"/>
                <a:ext cx="1729737" cy="369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500" b="1" kern="0" dirty="0" smtClean="0">
                    <a:solidFill>
                      <a:srgbClr val="CC0000"/>
                    </a:solidFill>
                    <a:latin typeface="+mj-lt"/>
                  </a:rPr>
                  <a:t>Personale</a:t>
                </a:r>
                <a:endParaRPr lang="it-IT" sz="1500" b="1" kern="0" dirty="0">
                  <a:solidFill>
                    <a:srgbClr val="CC0000"/>
                  </a:solidFill>
                  <a:latin typeface="+mj-lt"/>
                </a:endParaRPr>
              </a:p>
            </p:txBody>
          </p:sp>
        </p:grpSp>
        <p:sp>
          <p:nvSpPr>
            <p:cNvPr id="108" name="Freccia a sinistra 107"/>
            <p:cNvSpPr/>
            <p:nvPr/>
          </p:nvSpPr>
          <p:spPr>
            <a:xfrm rot="16200000">
              <a:off x="4134385" y="1577933"/>
              <a:ext cx="227455" cy="972434"/>
            </a:xfrm>
            <a:prstGeom prst="leftArrow">
              <a:avLst>
                <a:gd name="adj1" fmla="val 46369"/>
                <a:gd name="adj2" fmla="val 85599"/>
              </a:avLst>
            </a:prstGeom>
            <a:solidFill>
              <a:srgbClr val="CC0000"/>
            </a:solidFill>
            <a:ln w="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>
                <a:solidFill>
                  <a:srgbClr val="CC0000"/>
                </a:solidFill>
                <a:latin typeface="+mj-lt"/>
              </a:endParaRPr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7030897" y="1121737"/>
            <a:ext cx="1159291" cy="1099343"/>
            <a:chOff x="7500160" y="1570809"/>
            <a:chExt cx="1159291" cy="1099343"/>
          </a:xfrm>
        </p:grpSpPr>
        <p:grpSp>
          <p:nvGrpSpPr>
            <p:cNvPr id="110" name="Gruppo 109"/>
            <p:cNvGrpSpPr/>
            <p:nvPr/>
          </p:nvGrpSpPr>
          <p:grpSpPr>
            <a:xfrm>
              <a:off x="7500160" y="1570809"/>
              <a:ext cx="1159291" cy="766955"/>
              <a:chOff x="1057855" y="2047587"/>
              <a:chExt cx="1856728" cy="1227874"/>
            </a:xfrm>
          </p:grpSpPr>
          <p:sp>
            <p:nvSpPr>
              <p:cNvPr id="111" name="Rettangolo 110"/>
              <p:cNvSpPr/>
              <p:nvPr/>
            </p:nvSpPr>
            <p:spPr>
              <a:xfrm>
                <a:off x="1057855" y="2047587"/>
                <a:ext cx="1856728" cy="1227874"/>
              </a:xfrm>
              <a:prstGeom prst="rect">
                <a:avLst/>
              </a:prstGeom>
              <a:noFill/>
              <a:ln w="2540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it-IT" sz="900" b="1" dirty="0" smtClean="0">
                  <a:latin typeface="+mn-lt"/>
                </a:endParaRPr>
              </a:p>
            </p:txBody>
          </p:sp>
          <p:sp>
            <p:nvSpPr>
              <p:cNvPr id="112" name="Rectangle 587"/>
              <p:cNvSpPr>
                <a:spLocks noChangeArrowheads="1"/>
              </p:cNvSpPr>
              <p:nvPr/>
            </p:nvSpPr>
            <p:spPr bwMode="auto">
              <a:xfrm>
                <a:off x="1140351" y="2893485"/>
                <a:ext cx="1729735" cy="369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500" b="1" kern="0" dirty="0" smtClean="0">
                    <a:solidFill>
                      <a:srgbClr val="0066CC"/>
                    </a:solidFill>
                    <a:latin typeface="+mj-lt"/>
                  </a:rPr>
                  <a:t>Virtuale</a:t>
                </a:r>
                <a:endParaRPr lang="it-IT" sz="1500" b="1" kern="0" dirty="0">
                  <a:solidFill>
                    <a:srgbClr val="0066CC"/>
                  </a:solidFill>
                  <a:latin typeface="+mj-lt"/>
                </a:endParaRPr>
              </a:p>
            </p:txBody>
          </p:sp>
        </p:grpSp>
        <p:sp>
          <p:nvSpPr>
            <p:cNvPr id="113" name="Freccia a sinistra 112"/>
            <p:cNvSpPr/>
            <p:nvPr/>
          </p:nvSpPr>
          <p:spPr>
            <a:xfrm rot="16200000">
              <a:off x="7966078" y="2070208"/>
              <a:ext cx="227455" cy="972434"/>
            </a:xfrm>
            <a:prstGeom prst="leftArrow">
              <a:avLst>
                <a:gd name="adj1" fmla="val 46369"/>
                <a:gd name="adj2" fmla="val 85599"/>
              </a:avLst>
            </a:prstGeom>
            <a:solidFill>
              <a:srgbClr val="0066CC"/>
            </a:solidFill>
            <a:ln w="0"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>
                <a:solidFill>
                  <a:srgbClr val="CC0000"/>
                </a:solidFill>
                <a:latin typeface="+mj-lt"/>
              </a:endParaRPr>
            </a:p>
          </p:txBody>
        </p:sp>
      </p:grpSp>
      <p:grpSp>
        <p:nvGrpSpPr>
          <p:cNvPr id="45" name="Gruppo 44"/>
          <p:cNvGrpSpPr/>
          <p:nvPr/>
        </p:nvGrpSpPr>
        <p:grpSpPr>
          <a:xfrm>
            <a:off x="974744" y="1124770"/>
            <a:ext cx="1120314" cy="661567"/>
            <a:chOff x="6687403" y="1651169"/>
            <a:chExt cx="2267068" cy="1367371"/>
          </a:xfrm>
        </p:grpSpPr>
        <p:pic>
          <p:nvPicPr>
            <p:cNvPr id="46" name="Picture 4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3884" l="0" r="100000">
                          <a14:foregroundMark x1="5505" y1="47095" x2="5505" y2="47095"/>
                          <a14:foregroundMark x1="14067" y1="48930" x2="14067" y2="48930"/>
                          <a14:foregroundMark x1="20489" y1="48930" x2="20489" y2="48930"/>
                          <a14:foregroundMark x1="31498" y1="49541" x2="31498" y2="49541"/>
                          <a14:foregroundMark x1="44954" y1="48318" x2="44954" y2="48318"/>
                          <a14:foregroundMark x1="77982" y1="16208" x2="77982" y2="16208"/>
                          <a14:foregroundMark x1="73089" y1="14373" x2="73089" y2="14373"/>
                          <a14:foregroundMark x1="75535" y1="12844" x2="75535" y2="12844"/>
                          <a14:foregroundMark x1="70336" y1="14373" x2="70336" y2="14373"/>
                          <a14:backgroundMark x1="11315" y1="8563" x2="11315" y2="8563"/>
                          <a14:backgroundMark x1="51988" y1="31804" x2="51988" y2="31804"/>
                          <a14:backgroundMark x1="64832" y1="88685" x2="64832" y2="886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7403" y="1651169"/>
              <a:ext cx="2267068" cy="136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581" b="58214"/>
            <a:stretch/>
          </p:blipFill>
          <p:spPr bwMode="auto">
            <a:xfrm>
              <a:off x="6687403" y="1651169"/>
              <a:ext cx="802978" cy="57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" name="Gruppo 49"/>
          <p:cNvGrpSpPr/>
          <p:nvPr/>
        </p:nvGrpSpPr>
        <p:grpSpPr>
          <a:xfrm>
            <a:off x="7064547" y="1158492"/>
            <a:ext cx="1080000" cy="540000"/>
            <a:chOff x="6973271" y="4990347"/>
            <a:chExt cx="2088000" cy="1332000"/>
          </a:xfrm>
        </p:grpSpPr>
        <p:pic>
          <p:nvPicPr>
            <p:cNvPr id="55" name="Picture 3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5919" y="5052334"/>
              <a:ext cx="1518158" cy="12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" name="Gruppo 51"/>
            <p:cNvGrpSpPr/>
            <p:nvPr/>
          </p:nvGrpSpPr>
          <p:grpSpPr>
            <a:xfrm>
              <a:off x="6973271" y="4990347"/>
              <a:ext cx="2088000" cy="1332000"/>
              <a:chOff x="3312964" y="2144476"/>
              <a:chExt cx="3810000" cy="2857500"/>
            </a:xfrm>
          </p:grpSpPr>
          <p:pic>
            <p:nvPicPr>
              <p:cNvPr id="53" name="Picture 13"/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2964" y="2144476"/>
                <a:ext cx="3810000" cy="2857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10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0" b="88415" l="3072" r="96246">
                            <a14:foregroundMark x1="20137" y1="24390" x2="20137" y2="24390"/>
                            <a14:foregroundMark x1="21843" y1="29878" x2="21843" y2="29878"/>
                            <a14:foregroundMark x1="24915" y1="30488" x2="24915" y2="30488"/>
                            <a14:foregroundMark x1="27986" y1="30488" x2="27986" y2="304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6263" y="2792176"/>
                <a:ext cx="2790825" cy="1562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8" name="Rettangolo 77"/>
          <p:cNvSpPr/>
          <p:nvPr/>
        </p:nvSpPr>
        <p:spPr>
          <a:xfrm>
            <a:off x="950288" y="1144844"/>
            <a:ext cx="1159291" cy="766955"/>
          </a:xfrm>
          <a:prstGeom prst="rect">
            <a:avLst/>
          </a:prstGeom>
          <a:noFill/>
          <a:ln w="25400">
            <a:solidFill>
              <a:srgbClr val="FF99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 smtClean="0">
              <a:latin typeface="+mn-lt"/>
            </a:endParaRPr>
          </a:p>
        </p:txBody>
      </p:sp>
      <p:grpSp>
        <p:nvGrpSpPr>
          <p:cNvPr id="19" name="Gruppo 18"/>
          <p:cNvGrpSpPr/>
          <p:nvPr/>
        </p:nvGrpSpPr>
        <p:grpSpPr>
          <a:xfrm>
            <a:off x="3097664" y="2297812"/>
            <a:ext cx="2945148" cy="4147849"/>
            <a:chOff x="3097664" y="2297812"/>
            <a:chExt cx="2945148" cy="4147849"/>
          </a:xfrm>
        </p:grpSpPr>
        <p:grpSp>
          <p:nvGrpSpPr>
            <p:cNvPr id="15" name="Gruppo 14"/>
            <p:cNvGrpSpPr/>
            <p:nvPr/>
          </p:nvGrpSpPr>
          <p:grpSpPr>
            <a:xfrm>
              <a:off x="3108837" y="2577923"/>
              <a:ext cx="2930460" cy="3344412"/>
              <a:chOff x="6039277" y="2297811"/>
              <a:chExt cx="3657615" cy="2997203"/>
            </a:xfrm>
          </p:grpSpPr>
          <p:pic>
            <p:nvPicPr>
              <p:cNvPr id="4104" name="Picture 8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558" t="10474" r="14613" b="8956"/>
              <a:stretch/>
            </p:blipFill>
            <p:spPr bwMode="auto">
              <a:xfrm>
                <a:off x="6039277" y="2297811"/>
                <a:ext cx="3657615" cy="2997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2" name="Picture 6"/>
              <p:cNvPicPr>
                <a:picLocks noChangeAspect="1" noChangeArrowheads="1"/>
              </p:cNvPicPr>
              <p:nvPr/>
            </p:nvPicPr>
            <p:blipFill rotWithShape="1">
              <a:blip r:embed="rId11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5369"/>
              <a:stretch/>
            </p:blipFill>
            <p:spPr bwMode="auto">
              <a:xfrm>
                <a:off x="6609967" y="2783858"/>
                <a:ext cx="938448" cy="7945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3426" y="2783857"/>
                <a:ext cx="1504692" cy="794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" name="Rectangle 587"/>
              <p:cNvSpPr>
                <a:spLocks noChangeArrowheads="1"/>
              </p:cNvSpPr>
              <p:nvPr/>
            </p:nvSpPr>
            <p:spPr bwMode="auto">
              <a:xfrm>
                <a:off x="6518577" y="2568414"/>
                <a:ext cx="1080000" cy="2000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300" b="1" kern="0" dirty="0" smtClean="0">
                    <a:latin typeface="+mj-lt"/>
                  </a:rPr>
                  <a:t>Modello</a:t>
                </a:r>
                <a:endParaRPr lang="it-IT" sz="1300" b="1" kern="0" dirty="0">
                  <a:latin typeface="+mj-lt"/>
                </a:endParaRPr>
              </a:p>
            </p:txBody>
          </p:sp>
          <p:sp>
            <p:nvSpPr>
              <p:cNvPr id="59" name="Rectangle 587"/>
              <p:cNvSpPr>
                <a:spLocks noChangeArrowheads="1"/>
              </p:cNvSpPr>
              <p:nvPr/>
            </p:nvSpPr>
            <p:spPr bwMode="auto">
              <a:xfrm>
                <a:off x="7718608" y="2568414"/>
                <a:ext cx="1080000" cy="2000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it-IT" sz="1300" b="1" kern="0" dirty="0" smtClean="0">
                    <a:latin typeface="+mj-lt"/>
                  </a:rPr>
                  <a:t>Colore</a:t>
                </a:r>
                <a:endParaRPr lang="it-IT" sz="1300" b="1" kern="0" dirty="0">
                  <a:latin typeface="+mj-lt"/>
                </a:endParaRPr>
              </a:p>
            </p:txBody>
          </p:sp>
          <p:grpSp>
            <p:nvGrpSpPr>
              <p:cNvPr id="4" name="Gruppo 3"/>
              <p:cNvGrpSpPr/>
              <p:nvPr/>
            </p:nvGrpSpPr>
            <p:grpSpPr>
              <a:xfrm>
                <a:off x="6609967" y="3515996"/>
                <a:ext cx="2428151" cy="621190"/>
                <a:chOff x="6447091" y="2681166"/>
                <a:chExt cx="3549732" cy="980988"/>
              </a:xfrm>
            </p:grpSpPr>
            <p:pic>
              <p:nvPicPr>
                <p:cNvPr id="57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14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0000" b="25472"/>
                <a:stretch/>
              </p:blipFill>
              <p:spPr bwMode="auto">
                <a:xfrm>
                  <a:off x="6447091" y="3079414"/>
                  <a:ext cx="3549732" cy="5827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0" name="Rectangle 587"/>
                <p:cNvSpPr>
                  <a:spLocks noChangeArrowheads="1"/>
                </p:cNvSpPr>
                <p:nvPr/>
              </p:nvSpPr>
              <p:spPr bwMode="auto">
                <a:xfrm>
                  <a:off x="7597922" y="2681166"/>
                  <a:ext cx="1248067" cy="5662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>
                  <a:sp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defRPr/>
                  </a:pPr>
                  <a:r>
                    <a:rPr lang="it-IT" sz="1300" b="1" kern="0" dirty="0" smtClean="0">
                      <a:latin typeface="+mj-lt"/>
                    </a:rPr>
                    <a:t>Soggetto</a:t>
                  </a:r>
                  <a:endParaRPr lang="it-IT" sz="1300" b="1" kern="0" dirty="0">
                    <a:latin typeface="+mj-lt"/>
                  </a:endParaRPr>
                </a:p>
              </p:txBody>
            </p:sp>
          </p:grpSp>
          <p:pic>
            <p:nvPicPr>
              <p:cNvPr id="65" name="Picture 8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214" t="14651" r="61522" b="82605"/>
              <a:stretch/>
            </p:blipFill>
            <p:spPr bwMode="auto">
              <a:xfrm>
                <a:off x="6521432" y="2433789"/>
                <a:ext cx="472000" cy="1248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1" name="Rettangolo 120"/>
            <p:cNvSpPr/>
            <p:nvPr/>
          </p:nvSpPr>
          <p:spPr>
            <a:xfrm>
              <a:off x="3097664" y="2297812"/>
              <a:ext cx="2945148" cy="4147849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</p:grpSp>
      <p:grpSp>
        <p:nvGrpSpPr>
          <p:cNvPr id="18" name="Gruppo 17"/>
          <p:cNvGrpSpPr/>
          <p:nvPr/>
        </p:nvGrpSpPr>
        <p:grpSpPr>
          <a:xfrm>
            <a:off x="57359" y="2293934"/>
            <a:ext cx="2945148" cy="4147849"/>
            <a:chOff x="57359" y="2293934"/>
            <a:chExt cx="2945148" cy="4147849"/>
          </a:xfrm>
        </p:grpSpPr>
        <p:sp>
          <p:nvSpPr>
            <p:cNvPr id="84" name="Rettangolo 83"/>
            <p:cNvSpPr/>
            <p:nvPr/>
          </p:nvSpPr>
          <p:spPr>
            <a:xfrm>
              <a:off x="57359" y="2293934"/>
              <a:ext cx="2945148" cy="4147849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014" y="2446528"/>
              <a:ext cx="2771775" cy="1919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uppo 19"/>
          <p:cNvGrpSpPr/>
          <p:nvPr/>
        </p:nvGrpSpPr>
        <p:grpSpPr>
          <a:xfrm>
            <a:off x="6137968" y="2293933"/>
            <a:ext cx="3001648" cy="4147849"/>
            <a:chOff x="6137968" y="2293933"/>
            <a:chExt cx="3001648" cy="4147849"/>
          </a:xfrm>
        </p:grpSpPr>
        <p:grpSp>
          <p:nvGrpSpPr>
            <p:cNvPr id="16" name="Gruppo 15"/>
            <p:cNvGrpSpPr/>
            <p:nvPr/>
          </p:nvGrpSpPr>
          <p:grpSpPr>
            <a:xfrm>
              <a:off x="6151616" y="2729653"/>
              <a:ext cx="2988000" cy="3312000"/>
              <a:chOff x="-2797791" y="2729653"/>
              <a:chExt cx="4169342" cy="2934168"/>
            </a:xfrm>
          </p:grpSpPr>
          <p:pic>
            <p:nvPicPr>
              <p:cNvPr id="66" name="Picture 3"/>
              <p:cNvPicPr>
                <a:picLocks noChangeAspect="1" noChangeArrowheads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34" t="3735" r="3531" b="4036"/>
              <a:stretch/>
            </p:blipFill>
            <p:spPr bwMode="auto">
              <a:xfrm>
                <a:off x="-2797791" y="2729653"/>
                <a:ext cx="4169342" cy="2934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4" name="Picture 4"/>
              <p:cNvPicPr>
                <a:picLocks noChangeAspect="1" noChangeArrowheads="1"/>
              </p:cNvPicPr>
              <p:nvPr/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1" t="17833" r="4074" b="3351"/>
              <a:stretch/>
            </p:blipFill>
            <p:spPr bwMode="auto">
              <a:xfrm>
                <a:off x="-2606724" y="2923524"/>
                <a:ext cx="3708000" cy="2042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0" name="Rettangolo 129"/>
            <p:cNvSpPr/>
            <p:nvPr/>
          </p:nvSpPr>
          <p:spPr>
            <a:xfrm>
              <a:off x="6137968" y="2293933"/>
              <a:ext cx="2945148" cy="4147849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it-IT" sz="900" b="1" dirty="0" smtClean="0">
                <a:latin typeface="+mn-lt"/>
              </a:endParaRPr>
            </a:p>
          </p:txBody>
        </p:sp>
        <p:pic>
          <p:nvPicPr>
            <p:cNvPr id="5134" name="Picture 14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5" r="34310"/>
            <a:stretch/>
          </p:blipFill>
          <p:spPr bwMode="auto">
            <a:xfrm>
              <a:off x="6305263" y="2934842"/>
              <a:ext cx="2640657" cy="1869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AutoShape 17" descr="http://images.apple.com/ios/siri/siri-faq/images/hero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4447089"/>
            <a:ext cx="2403695" cy="198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13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104" grpId="0" animBg="1"/>
      <p:bldP spid="7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2445716" y="256029"/>
            <a:ext cx="6374510" cy="428322"/>
          </a:xfrm>
        </p:spPr>
        <p:txBody>
          <a:bodyPr/>
          <a:lstStyle/>
          <a:p>
            <a:r>
              <a:rPr lang="it-IT" sz="2200" dirty="0" smtClean="0"/>
              <a:t>Ci rivediamo in autunno …</a:t>
            </a:r>
            <a:endParaRPr lang="it-IT" sz="2200" dirty="0">
              <a:solidFill>
                <a:srgbClr val="95B3D7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3609" y="947816"/>
            <a:ext cx="4636630" cy="3264687"/>
            <a:chOff x="322600" y="1410535"/>
            <a:chExt cx="3810000" cy="3836788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571"/>
            <a:stretch/>
          </p:blipFill>
          <p:spPr bwMode="auto">
            <a:xfrm>
              <a:off x="322600" y="1410535"/>
              <a:ext cx="3810000" cy="1502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52" t="40205"/>
            <a:stretch/>
          </p:blipFill>
          <p:spPr bwMode="auto">
            <a:xfrm>
              <a:off x="2675353" y="2928195"/>
              <a:ext cx="1457247" cy="2278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9131" r="67552"/>
            <a:stretch/>
          </p:blipFill>
          <p:spPr bwMode="auto">
            <a:xfrm>
              <a:off x="1484429" y="2895529"/>
              <a:ext cx="1084448" cy="2193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9131" r="67552"/>
            <a:stretch/>
          </p:blipFill>
          <p:spPr bwMode="auto">
            <a:xfrm>
              <a:off x="322600" y="2928195"/>
              <a:ext cx="1236260" cy="2319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Freccia in giù 50"/>
          <p:cNvSpPr/>
          <p:nvPr/>
        </p:nvSpPr>
        <p:spPr>
          <a:xfrm>
            <a:off x="5945555" y="4012438"/>
            <a:ext cx="1642782" cy="157570"/>
          </a:xfrm>
          <a:prstGeom prst="downArrow">
            <a:avLst/>
          </a:prstGeom>
          <a:solidFill>
            <a:srgbClr val="0066CC"/>
          </a:solidFill>
          <a:ln w="0">
            <a:noFill/>
          </a:ln>
        </p:spPr>
        <p:txBody>
          <a:bodyPr wrap="square" rtlCol="0" anchor="ctr">
            <a:noAutofit/>
          </a:bodyPr>
          <a:lstStyle/>
          <a:p>
            <a:pPr algn="ctr"/>
            <a:endParaRPr lang="it-IT" sz="900" b="1" dirty="0">
              <a:solidFill>
                <a:srgbClr val="CC0000"/>
              </a:solidFill>
              <a:latin typeface="+mj-lt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0" b="40908"/>
          <a:stretch/>
        </p:blipFill>
        <p:spPr bwMode="auto">
          <a:xfrm>
            <a:off x="4776716" y="997997"/>
            <a:ext cx="3975779" cy="2973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CasellaDiTesto 60"/>
          <p:cNvSpPr txBox="1"/>
          <p:nvPr/>
        </p:nvSpPr>
        <p:spPr>
          <a:xfrm>
            <a:off x="1027293" y="5610111"/>
            <a:ext cx="8380306" cy="1004624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dirty="0" smtClean="0">
                <a:solidFill>
                  <a:srgbClr val="002E54"/>
                </a:solidFill>
                <a:latin typeface="+mj-lt"/>
              </a:rPr>
              <a:t> Tutti coloro che desiderano partecipare alla Ricerca possono scrivere a: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dirty="0">
                <a:solidFill>
                  <a:srgbClr val="002E54"/>
                </a:solidFill>
                <a:latin typeface="+mj-lt"/>
              </a:rPr>
              <a:t> </a:t>
            </a:r>
            <a:r>
              <a:rPr lang="it-IT" u="sng" dirty="0" smtClean="0">
                <a:solidFill>
                  <a:srgbClr val="0066CC"/>
                </a:solidFill>
                <a:latin typeface="+mj-lt"/>
              </a:rPr>
              <a:t>valentina.pontiggia@polimi.it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dirty="0" smtClean="0">
              <a:solidFill>
                <a:srgbClr val="002E54"/>
              </a:solidFill>
              <a:latin typeface="+mj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u="sng" dirty="0">
              <a:solidFill>
                <a:srgbClr val="002E54"/>
              </a:solidFill>
              <a:latin typeface="+mj-lt"/>
            </a:endParaRPr>
          </a:p>
        </p:txBody>
      </p:sp>
      <p:sp>
        <p:nvSpPr>
          <p:cNvPr id="58" name="Rettangolo 57"/>
          <p:cNvSpPr/>
          <p:nvPr/>
        </p:nvSpPr>
        <p:spPr>
          <a:xfrm>
            <a:off x="4735772" y="4257972"/>
            <a:ext cx="4068629" cy="1036025"/>
          </a:xfrm>
          <a:prstGeom prst="rect">
            <a:avLst/>
          </a:prstGeom>
          <a:solidFill>
            <a:srgbClr val="C1E0FF"/>
          </a:solidFill>
          <a:ln w="25400">
            <a:solidFill>
              <a:srgbClr val="0066CC"/>
            </a:solidFill>
          </a:ln>
        </p:spPr>
        <p:txBody>
          <a:bodyPr wrap="square" rtlCol="0" anchor="t">
            <a:noAutofit/>
          </a:bodyPr>
          <a:lstStyle/>
          <a:p>
            <a:pPr algn="ctr"/>
            <a:r>
              <a:rPr lang="it-IT" sz="1900" b="1" dirty="0" smtClean="0">
                <a:solidFill>
                  <a:srgbClr val="003366"/>
                </a:solidFill>
                <a:latin typeface="+mn-lt"/>
              </a:rPr>
              <a:t>Convegno </a:t>
            </a:r>
          </a:p>
          <a:p>
            <a:pPr algn="ctr"/>
            <a:r>
              <a:rPr lang="it-IT" sz="1900" b="1" dirty="0" smtClean="0">
                <a:solidFill>
                  <a:srgbClr val="003366"/>
                </a:solidFill>
                <a:latin typeface="+mn-lt"/>
              </a:rPr>
              <a:t>Osservatorio eCommerce B2c</a:t>
            </a:r>
            <a:endParaRPr lang="it-IT" sz="1900" b="1" dirty="0">
              <a:solidFill>
                <a:srgbClr val="003366"/>
              </a:solidFill>
              <a:latin typeface="+mn-lt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4739797" y="4987719"/>
            <a:ext cx="4060989" cy="306278"/>
          </a:xfrm>
          <a:prstGeom prst="rect">
            <a:avLst/>
          </a:prstGeom>
          <a:solidFill>
            <a:srgbClr val="3399FF"/>
          </a:solidFill>
          <a:ln w="25400">
            <a:solidFill>
              <a:srgbClr val="0066CC"/>
            </a:solidFill>
          </a:ln>
        </p:spPr>
        <p:txBody>
          <a:bodyPr wrap="square" rtlCol="0" anchor="ctr">
            <a:no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500" b="1" i="1" dirty="0" smtClean="0">
                <a:solidFill>
                  <a:schemeClr val="accent3"/>
                </a:solidFill>
                <a:latin typeface="+mj-lt"/>
              </a:rPr>
              <a:t>Politecnico di Milano, 31 Ottobre 2013</a:t>
            </a:r>
            <a:endParaRPr lang="it-IT" sz="1500" b="1" i="1" dirty="0">
              <a:solidFill>
                <a:schemeClr val="accent3"/>
              </a:solidFill>
              <a:latin typeface="+mj-lt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000" r="93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3" y="5529981"/>
            <a:ext cx="1269243" cy="104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56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769490" y="1150733"/>
            <a:ext cx="5947294" cy="1342371"/>
          </a:xfrm>
        </p:spPr>
        <p:txBody>
          <a:bodyPr/>
          <a:lstStyle/>
          <a:p>
            <a:r>
              <a:rPr lang="it-IT" dirty="0" smtClean="0"/>
              <a:t>L'eCommerce B2c in Italia:</a:t>
            </a:r>
            <a:br>
              <a:rPr lang="it-IT" dirty="0" smtClean="0"/>
            </a:br>
            <a:r>
              <a:rPr lang="it-IT" dirty="0" smtClean="0"/>
              <a:t>le prime evidenze per il 2013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smtClean="0"/>
              <a:t>Osservatorio eCommerce B2c</a:t>
            </a:r>
            <a:br>
              <a:rPr lang="it-IT" sz="2000" dirty="0" smtClean="0"/>
            </a:br>
            <a:r>
              <a:rPr lang="it-IT" sz="2000" dirty="0" smtClean="0"/>
              <a:t>Netcomm - School of Management Politecnico di Milano</a:t>
            </a:r>
            <a:br>
              <a:rPr lang="it-IT" sz="2000" dirty="0" smtClean="0"/>
            </a:br>
            <a:endParaRPr lang="it-IT" sz="1800" dirty="0">
              <a:solidFill>
                <a:srgbClr val="95B3D7"/>
              </a:solidFill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2737556" y="4123959"/>
            <a:ext cx="546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95B3D7"/>
                </a:solidFill>
                <a:latin typeface="+mn-lt"/>
              </a:rPr>
              <a:t>28 Maggio 2013</a:t>
            </a:r>
          </a:p>
        </p:txBody>
      </p:sp>
    </p:spTree>
    <p:extLst>
      <p:ext uri="{BB962C8B-B14F-4D97-AF65-F5344CB8AC3E}">
        <p14:creationId xmlns:p14="http://schemas.microsoft.com/office/powerpoint/2010/main" val="329403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sservatori_2011_modified">
  <a:themeElements>
    <a:clrScheme name="convegni">
      <a:dk1>
        <a:srgbClr val="000003"/>
      </a:dk1>
      <a:lt1>
        <a:srgbClr val="FFFFFF"/>
      </a:lt1>
      <a:dk2>
        <a:srgbClr val="787878"/>
      </a:dk2>
      <a:lt2>
        <a:srgbClr val="AAAAAA"/>
      </a:lt2>
      <a:accent1>
        <a:srgbClr val="81AEF2"/>
      </a:accent1>
      <a:accent2>
        <a:srgbClr val="FF9933"/>
      </a:accent2>
      <a:accent3>
        <a:srgbClr val="FFFFFF"/>
      </a:accent3>
      <a:accent4>
        <a:srgbClr val="002E54"/>
      </a:accent4>
      <a:accent5>
        <a:srgbClr val="95B3D7"/>
      </a:accent5>
      <a:accent6>
        <a:srgbClr val="FF9933"/>
      </a:accent6>
      <a:hlink>
        <a:srgbClr val="FFCC00"/>
      </a:hlink>
      <a:folHlink>
        <a:srgbClr val="7FBE00"/>
      </a:folHlink>
    </a:clrScheme>
    <a:fontScheme name="convegni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 w="12700">
          <a:solidFill>
            <a:schemeClr val="accent4"/>
          </a:solidFill>
        </a:ln>
      </a:spPr>
      <a:bodyPr wrap="square" rtlCol="0" anchor="ctr">
        <a:noAutofit/>
      </a:bodyPr>
      <a:lstStyle>
        <a:defPPr algn="ctr">
          <a:defRPr sz="900" b="1" dirty="0" smtClean="0">
            <a:latin typeface="+mn-lt"/>
          </a:defRPr>
        </a:defPPr>
      </a:lstStyle>
    </a:spDef>
    <a:lnDef>
      <a:spPr bwMode="auto">
        <a:noFill/>
        <a:ln w="12700" cap="flat" cmpd="sng" algn="ctr">
          <a:solidFill>
            <a:schemeClr val="accent6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normAutofit/>
      </a:bodyPr>
      <a:lstStyle>
        <a:defPPr>
          <a:defRPr dirty="0" smtClean="0">
            <a:solidFill>
              <a:schemeClr val="accent4"/>
            </a:solidFill>
            <a:latin typeface="+mn-lt"/>
          </a:defRPr>
        </a:defPPr>
      </a:lstStyle>
    </a:txDef>
  </a:objectDefaults>
  <a:extraClrSchemeLst>
    <a:extraClrScheme>
      <a:clrScheme name="2_Basic_Colour_m1_Strategy 1">
        <a:dk1>
          <a:srgbClr val="000000"/>
        </a:dk1>
        <a:lt1>
          <a:srgbClr val="FFFFFF"/>
        </a:lt1>
        <a:dk2>
          <a:srgbClr val="000000"/>
        </a:dk2>
        <a:lt2>
          <a:srgbClr val="555555"/>
        </a:lt2>
        <a:accent1>
          <a:srgbClr val="787878"/>
        </a:accent1>
        <a:accent2>
          <a:srgbClr val="AAAAAA"/>
        </a:accent2>
        <a:accent3>
          <a:srgbClr val="FFFFFF"/>
        </a:accent3>
        <a:accent4>
          <a:srgbClr val="000000"/>
        </a:accent4>
        <a:accent5>
          <a:srgbClr val="BEBEBE"/>
        </a:accent5>
        <a:accent6>
          <a:srgbClr val="9A9A9A"/>
        </a:accent6>
        <a:hlink>
          <a:srgbClr val="3C3C3C"/>
        </a:hlink>
        <a:folHlink>
          <a:srgbClr val="1E1E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asic_Colour_m1_Strategy 2">
        <a:dk1>
          <a:srgbClr val="000003"/>
        </a:dk1>
        <a:lt1>
          <a:srgbClr val="FFFFFF"/>
        </a:lt1>
        <a:dk2>
          <a:srgbClr val="787878"/>
        </a:dk2>
        <a:lt2>
          <a:srgbClr val="AAAAAA"/>
        </a:lt2>
        <a:accent1>
          <a:srgbClr val="81AEF2"/>
        </a:accent1>
        <a:accent2>
          <a:srgbClr val="FF9933"/>
        </a:accent2>
        <a:accent3>
          <a:srgbClr val="FFFFFF"/>
        </a:accent3>
        <a:accent4>
          <a:srgbClr val="000002"/>
        </a:accent4>
        <a:accent5>
          <a:srgbClr val="C1D3F7"/>
        </a:accent5>
        <a:accent6>
          <a:srgbClr val="E78A2D"/>
        </a:accent6>
        <a:hlink>
          <a:srgbClr val="FFCC00"/>
        </a:hlink>
        <a:folHlink>
          <a:srgbClr val="7FBE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asic_Colour_m1_Strategy 3">
        <a:dk1>
          <a:srgbClr val="AAAAAA"/>
        </a:dk1>
        <a:lt1>
          <a:srgbClr val="FFFFFF"/>
        </a:lt1>
        <a:dk2>
          <a:srgbClr val="000000"/>
        </a:dk2>
        <a:lt2>
          <a:srgbClr val="787878"/>
        </a:lt2>
        <a:accent1>
          <a:srgbClr val="81AEF2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C1D3F7"/>
        </a:accent5>
        <a:accent6>
          <a:srgbClr val="E7B900"/>
        </a:accent6>
        <a:hlink>
          <a:srgbClr val="7FBE00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sservatori_2011_modified">
  <a:themeElements>
    <a:clrScheme name="convegni">
      <a:dk1>
        <a:srgbClr val="000003"/>
      </a:dk1>
      <a:lt1>
        <a:srgbClr val="FFFFFF"/>
      </a:lt1>
      <a:dk2>
        <a:srgbClr val="787878"/>
      </a:dk2>
      <a:lt2>
        <a:srgbClr val="AAAAAA"/>
      </a:lt2>
      <a:accent1>
        <a:srgbClr val="81AEF2"/>
      </a:accent1>
      <a:accent2>
        <a:srgbClr val="FF9933"/>
      </a:accent2>
      <a:accent3>
        <a:srgbClr val="FFFFFF"/>
      </a:accent3>
      <a:accent4>
        <a:srgbClr val="002E54"/>
      </a:accent4>
      <a:accent5>
        <a:srgbClr val="95B3D7"/>
      </a:accent5>
      <a:accent6>
        <a:srgbClr val="FF9933"/>
      </a:accent6>
      <a:hlink>
        <a:srgbClr val="FFCC00"/>
      </a:hlink>
      <a:folHlink>
        <a:srgbClr val="7FBE00"/>
      </a:folHlink>
    </a:clrScheme>
    <a:fontScheme name="convegni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 w="12700">
          <a:solidFill>
            <a:schemeClr val="accent4"/>
          </a:solidFill>
        </a:ln>
      </a:spPr>
      <a:bodyPr wrap="square" rtlCol="0" anchor="ctr">
        <a:noAutofit/>
      </a:bodyPr>
      <a:lstStyle>
        <a:defPPr algn="ctr">
          <a:defRPr sz="900" b="1" dirty="0" smtClean="0">
            <a:latin typeface="+mn-lt"/>
          </a:defRPr>
        </a:defPPr>
      </a:lstStyle>
    </a:spDef>
    <a:lnDef>
      <a:spPr bwMode="auto">
        <a:noFill/>
        <a:ln w="12700" cap="flat" cmpd="sng" algn="ctr">
          <a:solidFill>
            <a:schemeClr val="accent6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normAutofit/>
      </a:bodyPr>
      <a:lstStyle>
        <a:defPPr>
          <a:defRPr dirty="0" smtClean="0">
            <a:solidFill>
              <a:schemeClr val="accent4"/>
            </a:solidFill>
            <a:latin typeface="+mn-lt"/>
          </a:defRPr>
        </a:defPPr>
      </a:lstStyle>
    </a:txDef>
  </a:objectDefaults>
  <a:extraClrSchemeLst>
    <a:extraClrScheme>
      <a:clrScheme name="2_Basic_Colour_m1_Strategy 1">
        <a:dk1>
          <a:srgbClr val="000000"/>
        </a:dk1>
        <a:lt1>
          <a:srgbClr val="FFFFFF"/>
        </a:lt1>
        <a:dk2>
          <a:srgbClr val="000000"/>
        </a:dk2>
        <a:lt2>
          <a:srgbClr val="555555"/>
        </a:lt2>
        <a:accent1>
          <a:srgbClr val="787878"/>
        </a:accent1>
        <a:accent2>
          <a:srgbClr val="AAAAAA"/>
        </a:accent2>
        <a:accent3>
          <a:srgbClr val="FFFFFF"/>
        </a:accent3>
        <a:accent4>
          <a:srgbClr val="000000"/>
        </a:accent4>
        <a:accent5>
          <a:srgbClr val="BEBEBE"/>
        </a:accent5>
        <a:accent6>
          <a:srgbClr val="9A9A9A"/>
        </a:accent6>
        <a:hlink>
          <a:srgbClr val="3C3C3C"/>
        </a:hlink>
        <a:folHlink>
          <a:srgbClr val="1E1E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asic_Colour_m1_Strategy 2">
        <a:dk1>
          <a:srgbClr val="000003"/>
        </a:dk1>
        <a:lt1>
          <a:srgbClr val="FFFFFF"/>
        </a:lt1>
        <a:dk2>
          <a:srgbClr val="787878"/>
        </a:dk2>
        <a:lt2>
          <a:srgbClr val="AAAAAA"/>
        </a:lt2>
        <a:accent1>
          <a:srgbClr val="81AEF2"/>
        </a:accent1>
        <a:accent2>
          <a:srgbClr val="FF9933"/>
        </a:accent2>
        <a:accent3>
          <a:srgbClr val="FFFFFF"/>
        </a:accent3>
        <a:accent4>
          <a:srgbClr val="000002"/>
        </a:accent4>
        <a:accent5>
          <a:srgbClr val="C1D3F7"/>
        </a:accent5>
        <a:accent6>
          <a:srgbClr val="E78A2D"/>
        </a:accent6>
        <a:hlink>
          <a:srgbClr val="FFCC00"/>
        </a:hlink>
        <a:folHlink>
          <a:srgbClr val="7FBE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asic_Colour_m1_Strategy 3">
        <a:dk1>
          <a:srgbClr val="AAAAAA"/>
        </a:dk1>
        <a:lt1>
          <a:srgbClr val="FFFFFF"/>
        </a:lt1>
        <a:dk2>
          <a:srgbClr val="000000"/>
        </a:dk2>
        <a:lt2>
          <a:srgbClr val="787878"/>
        </a:lt2>
        <a:accent1>
          <a:srgbClr val="81AEF2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C1D3F7"/>
        </a:accent5>
        <a:accent6>
          <a:srgbClr val="E7B900"/>
        </a:accent6>
        <a:hlink>
          <a:srgbClr val="7FBE00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Grafici Report">
    <a:dk1>
      <a:srgbClr val="003366"/>
    </a:dk1>
    <a:lt1>
      <a:srgbClr val="3399FF"/>
    </a:lt1>
    <a:dk2>
      <a:srgbClr val="FFFFFF"/>
    </a:dk2>
    <a:lt2>
      <a:srgbClr val="E9F2F7"/>
    </a:lt2>
    <a:accent1>
      <a:srgbClr val="FF5050"/>
    </a:accent1>
    <a:accent2>
      <a:srgbClr val="FFCA61"/>
    </a:accent2>
    <a:accent3>
      <a:srgbClr val="54C878"/>
    </a:accent3>
    <a:accent4>
      <a:srgbClr val="3399FF"/>
    </a:accent4>
    <a:accent5>
      <a:srgbClr val="0060C0"/>
    </a:accent5>
    <a:accent6>
      <a:srgbClr val="CC99FF"/>
    </a:accent6>
    <a:hlink>
      <a:srgbClr val="003366"/>
    </a:hlink>
    <a:folHlink>
      <a:srgbClr val="3399FF"/>
    </a:folHlink>
  </a:clrScheme>
  <a:fontScheme name="Grafici Repor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3051</TotalTime>
  <Words>2065</Words>
  <Application>Microsoft Office PowerPoint</Application>
  <PresentationFormat>Presentazione su schermo (4:3)</PresentationFormat>
  <Paragraphs>781</Paragraphs>
  <Slides>35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35</vt:i4>
      </vt:variant>
    </vt:vector>
  </HeadingPairs>
  <TitlesOfParts>
    <vt:vector size="37" baseType="lpstr">
      <vt:lpstr>1_Osservatori_2011_modified</vt:lpstr>
      <vt:lpstr>2_Osservatori_2011_modified</vt:lpstr>
      <vt:lpstr>L'eCommerce B2c in Italia: le prime evidenze per il 2013  Osservatorio eCommerce B2c Netcomm - School of Management Politecnico di Milano </vt:lpstr>
      <vt:lpstr>L’Osservatorio eCommerce B2c</vt:lpstr>
      <vt:lpstr>La base di partenza: il consuntivo 2012  Osservatorio eCommerce B2c Netcomm - School of Management Politecnico di Milano </vt:lpstr>
      <vt:lpstr>La dinamica delle vendite eCommerce B2c in Italia</vt:lpstr>
      <vt:lpstr>La distribuzione delle vendite per comparto merceologico</vt:lpstr>
      <vt:lpstr>La distribuzione delle vendite tra Prodotti e Servizi</vt:lpstr>
      <vt:lpstr>Le stime per il 2013   Osservatorio eCommerce B2c Netcomm - School of Management Politecnico di Milano </vt:lpstr>
      <vt:lpstr>La dinamica delle vendite eCommerce B2c in Italia</vt:lpstr>
      <vt:lpstr>L’andamento dell’eCommerce B2c nelle principali macro aree</vt:lpstr>
      <vt:lpstr>L’andamento dell’eCommerce B2c nelle principali macro aree</vt:lpstr>
      <vt:lpstr>La dinamica delle vendite e i tassi di crescita per comparto merceologico</vt:lpstr>
      <vt:lpstr>La dinamica delle vendite e i tassi di crescita per comparto merceologico</vt:lpstr>
      <vt:lpstr>La dinamica delle vendite e i tassi di crescita per comparto merceologico</vt:lpstr>
      <vt:lpstr>La dinamica delle vendite e i tassi di crescita per comparto merceologico</vt:lpstr>
      <vt:lpstr>La dinamica delle vendite e i tassi di crescita per comparto merceologico</vt:lpstr>
      <vt:lpstr>La dinamica delle vendite e i tassi di crescita per comparto merceologico</vt:lpstr>
      <vt:lpstr>La dinamica delle vendite e i tassi di crescita per comparto merceologico</vt:lpstr>
      <vt:lpstr>La distribuzione delle vendite per comparto merceologico</vt:lpstr>
      <vt:lpstr>La distribuzione delle vendite tra Prodotti e Servizi</vt:lpstr>
      <vt:lpstr>La ripartizione delle vendite per tipologia di player</vt:lpstr>
      <vt:lpstr>La dinamica delle vendite all’estero e il contributo dei diversi comparti</vt:lpstr>
      <vt:lpstr>La domanda in Italia</vt:lpstr>
      <vt:lpstr>Il confronto con i principali mercati internazionali</vt:lpstr>
      <vt:lpstr>I tassi di penetrazione dell’eCommerce sul totale delle vendite retail</vt:lpstr>
      <vt:lpstr>La distribuzione delle vendite per modalità di pagamento</vt:lpstr>
      <vt:lpstr>I trend in atto   Osservatorio eCommerce B2c Netcomm - School of Management Politecnico di Milano </vt:lpstr>
      <vt:lpstr>I trend di sviluppo dell’eCommerce B2c</vt:lpstr>
      <vt:lpstr>La presenza dei merchant eCommerce sul canale mobile</vt:lpstr>
      <vt:lpstr>Il mobile Commerce in Italia</vt:lpstr>
      <vt:lpstr>Il mobile Commerce in Italia</vt:lpstr>
      <vt:lpstr>La presenza dei merchant eCommerce sui principali Social Network</vt:lpstr>
      <vt:lpstr>L’eCommerce a supporto della multicanalità</vt:lpstr>
      <vt:lpstr>Altri trend di sviluppo dell’eCommerce B2c</vt:lpstr>
      <vt:lpstr>Ci rivediamo in autunno …</vt:lpstr>
      <vt:lpstr>L'eCommerce B2c in Italia: le prime evidenze per il 2013  Osservatorio eCommerce B2c Netcomm - School of Management Politecnico di Milano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Politecnico di Milano</dc:title>
  <dc:subject>Titolo della presentazione</dc:subject>
  <dc:creator>Osservatori ICT &amp; Management</dc:creator>
  <cp:lastModifiedBy>Sara</cp:lastModifiedBy>
  <cp:revision>1515</cp:revision>
  <cp:lastPrinted>2013-05-27T15:57:26Z</cp:lastPrinted>
  <dcterms:created xsi:type="dcterms:W3CDTF">2010-09-08T07:18:27Z</dcterms:created>
  <dcterms:modified xsi:type="dcterms:W3CDTF">2013-05-28T11:39:43Z</dcterms:modified>
</cp:coreProperties>
</file>