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2.xml" ContentType="application/vnd.openxmlformats-officedocument.presentationml.notesSlide+xml"/>
  <Override PartName="/ppt/charts/chart8.xml" ContentType="application/vnd.openxmlformats-officedocument.drawingml.chart+xml"/>
  <Override PartName="/ppt/notesSlides/notesSlide3.xml" ContentType="application/vnd.openxmlformats-officedocument.presentationml.notesSlide+xml"/>
  <Override PartName="/ppt/charts/chart9.xml" ContentType="application/vnd.openxmlformats-officedocument.drawingml.chart+xml"/>
  <Override PartName="/ppt/notesSlides/notesSlide4.xml" ContentType="application/vnd.openxmlformats-officedocument.presentationml.notesSlide+xml"/>
  <Override PartName="/ppt/charts/chart10.xml" ContentType="application/vnd.openxmlformats-officedocument.drawingml.chart+xml"/>
  <Override PartName="/ppt/notesSlides/notesSlide5.xml" ContentType="application/vnd.openxmlformats-officedocument.presentationml.notesSlide+xml"/>
  <Override PartName="/ppt/charts/chart11.xml" ContentType="application/vnd.openxmlformats-officedocument.drawingml.chart+xml"/>
  <Override PartName="/ppt/notesSlides/notesSlide6.xml" ContentType="application/vnd.openxmlformats-officedocument.presentationml.notesSlide+xml"/>
  <Override PartName="/ppt/charts/chart12.xml" ContentType="application/vnd.openxmlformats-officedocument.drawingml.chart+xml"/>
  <Override PartName="/ppt/notesSlides/notesSlide7.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charts/chart15.xml" ContentType="application/vnd.openxmlformats-officedocument.drawingml.chart+xml"/>
  <Override PartName="/ppt/charts/chart16.xml" ContentType="application/vnd.openxmlformats-officedocument.drawingml.chart+xml"/>
  <Override PartName="/ppt/theme/themeOverride3.xml" ContentType="application/vnd.openxmlformats-officedocument.themeOverride+xml"/>
  <Override PartName="/ppt/drawings/drawing2.xml" ContentType="application/vnd.openxmlformats-officedocument.drawingml.chartshapes+xml"/>
  <Override PartName="/ppt/charts/chart17.xml" ContentType="application/vnd.openxmlformats-officedocument.drawingml.chart+xml"/>
  <Override PartName="/ppt/theme/themeOverride4.xml" ContentType="application/vnd.openxmlformats-officedocument.themeOverride+xml"/>
  <Override PartName="/ppt/drawings/drawing3.xml" ContentType="application/vnd.openxmlformats-officedocument.drawingml.chartshapes+xml"/>
  <Override PartName="/ppt/tags/tag1.xml" ContentType="application/vnd.openxmlformats-officedocument.presentationml.tags+xml"/>
  <Override PartName="/ppt/charts/chart18.xml" ContentType="application/vnd.openxmlformats-officedocument.drawingml.chart+xml"/>
  <Override PartName="/ppt/tags/tag2.xml" ContentType="application/vnd.openxmlformats-officedocument.presentationml.tags+xml"/>
  <Override PartName="/ppt/charts/chart19.xml" ContentType="application/vnd.openxmlformats-officedocument.drawingml.chart+xml"/>
  <Override PartName="/ppt/drawings/drawing4.xml" ContentType="application/vnd.openxmlformats-officedocument.drawingml.chartshapes+xml"/>
  <Override PartName="/ppt/charts/chart20.xml" ContentType="application/vnd.openxmlformats-officedocument.drawingml.chart+xml"/>
  <Override PartName="/ppt/charts/chart21.xml" ContentType="application/vnd.openxmlformats-officedocument.drawingml.chart+xml"/>
  <Override PartName="/ppt/theme/themeOverride5.xml" ContentType="application/vnd.openxmlformats-officedocument.themeOverr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6.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8" r:id="rId2"/>
    <p:sldId id="306" r:id="rId3"/>
    <p:sldId id="267" r:id="rId4"/>
    <p:sldId id="270" r:id="rId5"/>
    <p:sldId id="272" r:id="rId6"/>
    <p:sldId id="273" r:id="rId7"/>
    <p:sldId id="329" r:id="rId8"/>
    <p:sldId id="276" r:id="rId9"/>
    <p:sldId id="277" r:id="rId10"/>
    <p:sldId id="310" r:id="rId11"/>
    <p:sldId id="323" r:id="rId12"/>
    <p:sldId id="314" r:id="rId13"/>
    <p:sldId id="312" r:id="rId14"/>
    <p:sldId id="324" r:id="rId15"/>
    <p:sldId id="325" r:id="rId16"/>
    <p:sldId id="326" r:id="rId17"/>
    <p:sldId id="304" r:id="rId18"/>
    <p:sldId id="305" r:id="rId19"/>
    <p:sldId id="330" r:id="rId20"/>
    <p:sldId id="339" r:id="rId21"/>
    <p:sldId id="337" r:id="rId22"/>
    <p:sldId id="332" r:id="rId23"/>
    <p:sldId id="333" r:id="rId24"/>
    <p:sldId id="331" r:id="rId25"/>
    <p:sldId id="334" r:id="rId26"/>
    <p:sldId id="335" r:id="rId27"/>
    <p:sldId id="340" r:id="rId28"/>
    <p:sldId id="341" r:id="rId29"/>
    <p:sldId id="298"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tente"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80708" autoAdjust="0"/>
  </p:normalViewPr>
  <p:slideViewPr>
    <p:cSldViewPr>
      <p:cViewPr>
        <p:scale>
          <a:sx n="80" d="100"/>
          <a:sy n="80" d="100"/>
        </p:scale>
        <p:origin x="-1536" y="792"/>
      </p:cViewPr>
      <p:guideLst>
        <p:guide orient="horz" pos="2160"/>
        <p:guide pos="2880"/>
      </p:guideLst>
    </p:cSldViewPr>
  </p:slideViewPr>
  <p:notesTextViewPr>
    <p:cViewPr>
      <p:scale>
        <a:sx n="1" d="1"/>
        <a:sy n="1" d="1"/>
      </p:scale>
      <p:origin x="0" y="0"/>
    </p:cViewPr>
  </p:notesTextViewPr>
  <p:sorterViewPr>
    <p:cViewPr>
      <p:scale>
        <a:sx n="100" d="100"/>
        <a:sy n="100" d="100"/>
      </p:scale>
      <p:origin x="0" y="967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Foglio_di_lavoro_di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Foglio_di_lavoro_di_Microsoft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Foglio_di_lavoro_di_Microsoft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Foglio_di_lavoro_di_Microsoft_Excel4.xlsx"/></Relationships>
</file>

<file path=ppt/charts/_rels/chart5.xml.rels><?xml version="1.0" encoding="UTF-8" standalone="yes"?>
<Relationships xmlns="http://schemas.openxmlformats.org/package/2006/relationships"><Relationship Id="rId1" Type="http://schemas.openxmlformats.org/officeDocument/2006/relationships/package" Target="../embeddings/Foglio_di_lavoro_di_Microsoft_Excel5.xlsx"/></Relationships>
</file>

<file path=ppt/charts/_rels/chart6.xml.rels><?xml version="1.0" encoding="UTF-8" standalone="yes"?>
<Relationships xmlns="http://schemas.openxmlformats.org/package/2006/relationships"><Relationship Id="rId1" Type="http://schemas.openxmlformats.org/officeDocument/2006/relationships/package" Target="../embeddings/Foglio_di_lavoro_di_Microsoft_Excel6.xlsx"/></Relationships>
</file>

<file path=ppt/charts/_rels/chart7.xml.rels><?xml version="1.0" encoding="UTF-8" standalone="yes"?>
<Relationships xmlns="http://schemas.openxmlformats.org/package/2006/relationships"><Relationship Id="rId1" Type="http://schemas.openxmlformats.org/officeDocument/2006/relationships/package" Target="../embeddings/Foglio_di_lavoro_di_Microsoft_Excel7.xlsx"/></Relationships>
</file>

<file path=ppt/charts/_rels/chart8.xml.rels><?xml version="1.0" encoding="UTF-8" standalone="yes"?>
<Relationships xmlns="http://schemas.openxmlformats.org/package/2006/relationships"><Relationship Id="rId1" Type="http://schemas.openxmlformats.org/officeDocument/2006/relationships/package" Target="../embeddings/Foglio_di_lavoro_di_Microsoft_Excel8.xlsx"/></Relationships>
</file>

<file path=ppt/charts/_rels/chart9.xml.rels><?xml version="1.0" encoding="UTF-8" standalone="yes"?>
<Relationships xmlns="http://schemas.openxmlformats.org/package/2006/relationships"><Relationship Id="rId1" Type="http://schemas.openxmlformats.org/officeDocument/2006/relationships/package" Target="../embeddings/Foglio_di_lavoro_di_Microsoft_Excel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Foglio_di_lavoro_di_Microsoft_Excel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Foglio_di_lavoro_di_Microsoft_Excel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Foglio_di_lavoro_di_Microsoft_Excel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Foglio_di_lavoro_di_Microsoft_Excel13.xlsx"/></Relationships>
</file>

<file path=ppt/charts/_rels/chart14.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Users\andrea.franchini\Desktop\edb2013\xGraf_netcommer.xlsx" TargetMode="External"/><Relationship Id="rId1" Type="http://schemas.openxmlformats.org/officeDocument/2006/relationships/themeOverride" Target="../theme/themeOverride2.xml"/></Relationships>
</file>

<file path=ppt/charts/_rels/chart15.xml.rels><?xml version="1.0" encoding="UTF-8" standalone="yes"?>
<Relationships xmlns="http://schemas.openxmlformats.org/package/2006/relationships"><Relationship Id="rId1" Type="http://schemas.openxmlformats.org/officeDocument/2006/relationships/oleObject" Target="file:///C:\Users\Public\Documents\File%204e5\Files4\Netcomm\Evento%20Netcomm%20Forum%2028%20maggio%202013\Europe%20Mobile%20e%20Tablet.xlsx" TargetMode="External"/></Relationships>
</file>

<file path=ppt/charts/_rels/chart16.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tomatowin.local\tomato\Public\edb%202013\xGraf_primi%20dati_03052013.xlsx" TargetMode="External"/><Relationship Id="rId1" Type="http://schemas.openxmlformats.org/officeDocument/2006/relationships/themeOverride" Target="../theme/themeOverride3.xml"/></Relationships>
</file>

<file path=ppt/charts/_rels/chart17.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oleObject" Target="file:///\\tomatowin.local\tomato\Public\edb%202013\xGraf_primi%20dati_03052013.xlsx" TargetMode="External"/><Relationship Id="rId1" Type="http://schemas.openxmlformats.org/officeDocument/2006/relationships/themeOverride" Target="../theme/themeOverride4.xml"/></Relationships>
</file>

<file path=ppt/charts/_rels/chart18.xml.rels><?xml version="1.0" encoding="UTF-8" standalone="yes"?>
<Relationships xmlns="http://schemas.openxmlformats.org/package/2006/relationships"><Relationship Id="rId1" Type="http://schemas.openxmlformats.org/officeDocument/2006/relationships/package" Target="../embeddings/Foglio_di_lavoro_di_Microsoft_Excel14.xlsx"/></Relationships>
</file>

<file path=ppt/charts/_rels/chart19.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Foglio_di_lavoro_di_Microsoft_Excel15.xlsx"/></Relationships>
</file>

<file path=ppt/charts/_rels/chart20.xml.rels><?xml version="1.0" encoding="UTF-8" standalone="yes"?>
<Relationships xmlns="http://schemas.openxmlformats.org/package/2006/relationships"><Relationship Id="rId1" Type="http://schemas.openxmlformats.org/officeDocument/2006/relationships/package" Target="../embeddings/Foglio_di_lavoro_di_Microsoft_Excel16.xlsx"/></Relationships>
</file>

<file path=ppt/charts/_rels/chart21.xml.rels><?xml version="1.0" encoding="UTF-8" standalone="yes"?>
<Relationships xmlns="http://schemas.openxmlformats.org/package/2006/relationships"><Relationship Id="rId1" Type="http://schemas.openxmlformats.org/officeDocument/2006/relationships/package" Target="../embeddings/Foglio_di_lavoro_di_Microsoft_Excel1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Tabelle1!$B$1</c:f>
              <c:strCache>
                <c:ptCount val="1"/>
                <c:pt idx="0">
                  <c:v>Data series 1</c:v>
                </c:pt>
              </c:strCache>
            </c:strRef>
          </c:tx>
          <c:spPr>
            <a:scene3d>
              <a:camera prst="orthographicFront"/>
              <a:lightRig rig="threePt" dir="t"/>
            </a:scene3d>
            <a:sp3d>
              <a:bevelT w="50800" h="50800"/>
            </a:sp3d>
          </c:spPr>
          <c:invertIfNegative val="0"/>
          <c:dLbls>
            <c:txPr>
              <a:bodyPr/>
              <a:lstStyle/>
              <a:p>
                <a:pPr>
                  <a:defRPr sz="1200" b="1"/>
                </a:pPr>
                <a:endParaRPr lang="it-IT"/>
              </a:p>
            </c:txPr>
            <c:dLblPos val="outEnd"/>
            <c:showLegendKey val="0"/>
            <c:showVal val="1"/>
            <c:showCatName val="0"/>
            <c:showSerName val="0"/>
            <c:showPercent val="0"/>
            <c:showBubbleSize val="0"/>
            <c:showLeaderLines val="0"/>
          </c:dLbls>
          <c:cat>
            <c:strRef>
              <c:f>Tabelle1!$A$2:$A$3</c:f>
              <c:strCache>
                <c:ptCount val="2"/>
                <c:pt idx="0">
                  <c:v>2012</c:v>
                </c:pt>
                <c:pt idx="1">
                  <c:v>2013E</c:v>
                </c:pt>
              </c:strCache>
            </c:strRef>
          </c:cat>
          <c:val>
            <c:numRef>
              <c:f>Tabelle1!$B$2:$B$3</c:f>
              <c:numCache>
                <c:formatCode>#.#00%</c:formatCode>
                <c:ptCount val="2"/>
                <c:pt idx="0">
                  <c:v>2.3E-2</c:v>
                </c:pt>
                <c:pt idx="1">
                  <c:v>2.0000000000000011E-2</c:v>
                </c:pt>
              </c:numCache>
            </c:numRef>
          </c:val>
        </c:ser>
        <c:dLbls>
          <c:showLegendKey val="0"/>
          <c:showVal val="1"/>
          <c:showCatName val="0"/>
          <c:showSerName val="0"/>
          <c:showPercent val="0"/>
          <c:showBubbleSize val="0"/>
        </c:dLbls>
        <c:gapWidth val="70"/>
        <c:axId val="6172672"/>
        <c:axId val="6175360"/>
      </c:barChart>
      <c:catAx>
        <c:axId val="6172672"/>
        <c:scaling>
          <c:orientation val="minMax"/>
        </c:scaling>
        <c:delete val="0"/>
        <c:axPos val="b"/>
        <c:majorTickMark val="none"/>
        <c:minorTickMark val="none"/>
        <c:tickLblPos val="nextTo"/>
        <c:spPr>
          <a:ln w="28575">
            <a:solidFill>
              <a:schemeClr val="tx1"/>
            </a:solidFill>
          </a:ln>
        </c:spPr>
        <c:txPr>
          <a:bodyPr/>
          <a:lstStyle/>
          <a:p>
            <a:pPr>
              <a:defRPr sz="900" b="1"/>
            </a:pPr>
            <a:endParaRPr lang="it-IT"/>
          </a:p>
        </c:txPr>
        <c:crossAx val="6175360"/>
        <c:crosses val="autoZero"/>
        <c:auto val="1"/>
        <c:lblAlgn val="ctr"/>
        <c:lblOffset val="100"/>
        <c:noMultiLvlLbl val="0"/>
      </c:catAx>
      <c:valAx>
        <c:axId val="6175360"/>
        <c:scaling>
          <c:orientation val="minMax"/>
          <c:max val="0.1"/>
          <c:min val="0"/>
        </c:scaling>
        <c:delete val="1"/>
        <c:axPos val="l"/>
        <c:numFmt formatCode="#.#00%" sourceLinked="1"/>
        <c:majorTickMark val="out"/>
        <c:minorTickMark val="none"/>
        <c:tickLblPos val="none"/>
        <c:crossAx val="6172672"/>
        <c:crosses val="autoZero"/>
        <c:crossBetween val="between"/>
      </c:valAx>
    </c:plotArea>
    <c:plotVisOnly val="1"/>
    <c:dispBlanksAs val="gap"/>
    <c:showDLblsOverMax val="0"/>
  </c:chart>
  <c:spPr>
    <a:scene3d>
      <a:camera prst="orthographicFront"/>
      <a:lightRig rig="threePt" dir="t"/>
    </a:scene3d>
    <a:sp3d>
      <a:bevelT h="3175000"/>
    </a:sp3d>
  </c:spPr>
  <c:txPr>
    <a:bodyPr/>
    <a:lstStyle/>
    <a:p>
      <a:pPr>
        <a:defRPr sz="1800"/>
      </a:pPr>
      <a:endParaRPr lang="it-IT"/>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Tabelle1!$B$1</c:f>
              <c:strCache>
                <c:ptCount val="1"/>
                <c:pt idx="0">
                  <c:v>Data series 1</c:v>
                </c:pt>
              </c:strCache>
            </c:strRef>
          </c:tx>
          <c:spPr>
            <a:scene3d>
              <a:camera prst="orthographicFront"/>
              <a:lightRig rig="threePt" dir="t"/>
            </a:scene3d>
            <a:sp3d>
              <a:bevelT w="50800" h="50800"/>
            </a:sp3d>
          </c:spPr>
          <c:invertIfNegative val="0"/>
          <c:dLbls>
            <c:txPr>
              <a:bodyPr/>
              <a:lstStyle/>
              <a:p>
                <a:pPr>
                  <a:defRPr sz="1200" b="1"/>
                </a:pPr>
                <a:endParaRPr lang="it-IT"/>
              </a:p>
            </c:txPr>
            <c:dLblPos val="outEnd"/>
            <c:showLegendKey val="0"/>
            <c:showVal val="1"/>
            <c:showCatName val="0"/>
            <c:showSerName val="0"/>
            <c:showPercent val="0"/>
            <c:showBubbleSize val="0"/>
            <c:showLeaderLines val="0"/>
          </c:dLbls>
          <c:cat>
            <c:strRef>
              <c:f>Tabelle1!$A$2:$A$3</c:f>
              <c:strCache>
                <c:ptCount val="2"/>
                <c:pt idx="0">
                  <c:v>2012</c:v>
                </c:pt>
                <c:pt idx="1">
                  <c:v>2013E</c:v>
                </c:pt>
              </c:strCache>
            </c:strRef>
          </c:cat>
          <c:val>
            <c:numRef>
              <c:f>Tabelle1!$B$2:$B$3</c:f>
              <c:numCache>
                <c:formatCode>#.#00%</c:formatCode>
                <c:ptCount val="2"/>
                <c:pt idx="0">
                  <c:v>7.8000000000000014E-2</c:v>
                </c:pt>
                <c:pt idx="1">
                  <c:v>8.2000000000000003E-2</c:v>
                </c:pt>
              </c:numCache>
            </c:numRef>
          </c:val>
        </c:ser>
        <c:dLbls>
          <c:showLegendKey val="0"/>
          <c:showVal val="1"/>
          <c:showCatName val="0"/>
          <c:showSerName val="0"/>
          <c:showPercent val="0"/>
          <c:showBubbleSize val="0"/>
        </c:dLbls>
        <c:gapWidth val="70"/>
        <c:axId val="24347776"/>
        <c:axId val="24358912"/>
      </c:barChart>
      <c:catAx>
        <c:axId val="24347776"/>
        <c:scaling>
          <c:orientation val="minMax"/>
        </c:scaling>
        <c:delete val="0"/>
        <c:axPos val="b"/>
        <c:majorTickMark val="none"/>
        <c:minorTickMark val="none"/>
        <c:tickLblPos val="nextTo"/>
        <c:spPr>
          <a:ln w="28575">
            <a:solidFill>
              <a:schemeClr val="tx1"/>
            </a:solidFill>
          </a:ln>
        </c:spPr>
        <c:txPr>
          <a:bodyPr/>
          <a:lstStyle/>
          <a:p>
            <a:pPr>
              <a:defRPr sz="900" b="1"/>
            </a:pPr>
            <a:endParaRPr lang="it-IT"/>
          </a:p>
        </c:txPr>
        <c:crossAx val="24358912"/>
        <c:crosses val="autoZero"/>
        <c:auto val="1"/>
        <c:lblAlgn val="ctr"/>
        <c:lblOffset val="100"/>
        <c:noMultiLvlLbl val="0"/>
      </c:catAx>
      <c:valAx>
        <c:axId val="24358912"/>
        <c:scaling>
          <c:orientation val="minMax"/>
          <c:max val="0.1"/>
          <c:min val="0"/>
        </c:scaling>
        <c:delete val="1"/>
        <c:axPos val="l"/>
        <c:numFmt formatCode="#.#00%" sourceLinked="1"/>
        <c:majorTickMark val="out"/>
        <c:minorTickMark val="none"/>
        <c:tickLblPos val="none"/>
        <c:crossAx val="24347776"/>
        <c:crosses val="autoZero"/>
        <c:crossBetween val="between"/>
      </c:valAx>
    </c:plotArea>
    <c:plotVisOnly val="1"/>
    <c:dispBlanksAs val="gap"/>
    <c:showDLblsOverMax val="0"/>
  </c:chart>
  <c:txPr>
    <a:bodyPr/>
    <a:lstStyle/>
    <a:p>
      <a:pPr>
        <a:defRPr sz="1800"/>
      </a:pPr>
      <a:endParaRPr lang="it-IT"/>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Tabelle1!$B$1</c:f>
              <c:strCache>
                <c:ptCount val="1"/>
                <c:pt idx="0">
                  <c:v>Data series 1</c:v>
                </c:pt>
              </c:strCache>
            </c:strRef>
          </c:tx>
          <c:spPr>
            <a:scene3d>
              <a:camera prst="orthographicFront"/>
              <a:lightRig rig="threePt" dir="t"/>
            </a:scene3d>
            <a:sp3d>
              <a:bevelT w="50800" h="50800"/>
            </a:sp3d>
          </c:spPr>
          <c:invertIfNegative val="0"/>
          <c:dLbls>
            <c:txPr>
              <a:bodyPr/>
              <a:lstStyle/>
              <a:p>
                <a:pPr>
                  <a:defRPr sz="1200" b="1"/>
                </a:pPr>
                <a:endParaRPr lang="it-IT"/>
              </a:p>
            </c:txPr>
            <c:dLblPos val="outEnd"/>
            <c:showLegendKey val="0"/>
            <c:showVal val="1"/>
            <c:showCatName val="0"/>
            <c:showSerName val="0"/>
            <c:showPercent val="0"/>
            <c:showBubbleSize val="0"/>
            <c:showLeaderLines val="0"/>
          </c:dLbls>
          <c:cat>
            <c:strRef>
              <c:f>Tabelle1!$A$2:$A$3</c:f>
              <c:strCache>
                <c:ptCount val="2"/>
                <c:pt idx="0">
                  <c:v>2012</c:v>
                </c:pt>
                <c:pt idx="1">
                  <c:v>2013E</c:v>
                </c:pt>
              </c:strCache>
            </c:strRef>
          </c:cat>
          <c:val>
            <c:numRef>
              <c:f>Tabelle1!$B$2:$B$3</c:f>
              <c:numCache>
                <c:formatCode>#.#00%</c:formatCode>
                <c:ptCount val="2"/>
                <c:pt idx="0">
                  <c:v>3.7999999999999999E-2</c:v>
                </c:pt>
                <c:pt idx="1">
                  <c:v>3.500000000000001E-2</c:v>
                </c:pt>
              </c:numCache>
            </c:numRef>
          </c:val>
        </c:ser>
        <c:dLbls>
          <c:showLegendKey val="0"/>
          <c:showVal val="1"/>
          <c:showCatName val="0"/>
          <c:showSerName val="0"/>
          <c:showPercent val="0"/>
          <c:showBubbleSize val="0"/>
        </c:dLbls>
        <c:gapWidth val="70"/>
        <c:axId val="22126592"/>
        <c:axId val="22127744"/>
      </c:barChart>
      <c:catAx>
        <c:axId val="22126592"/>
        <c:scaling>
          <c:orientation val="minMax"/>
        </c:scaling>
        <c:delete val="0"/>
        <c:axPos val="b"/>
        <c:majorTickMark val="none"/>
        <c:minorTickMark val="none"/>
        <c:tickLblPos val="nextTo"/>
        <c:spPr>
          <a:ln w="28575">
            <a:solidFill>
              <a:schemeClr val="tx1"/>
            </a:solidFill>
          </a:ln>
        </c:spPr>
        <c:txPr>
          <a:bodyPr/>
          <a:lstStyle/>
          <a:p>
            <a:pPr>
              <a:defRPr sz="900" b="1"/>
            </a:pPr>
            <a:endParaRPr lang="it-IT"/>
          </a:p>
        </c:txPr>
        <c:crossAx val="22127744"/>
        <c:crosses val="autoZero"/>
        <c:auto val="1"/>
        <c:lblAlgn val="ctr"/>
        <c:lblOffset val="100"/>
        <c:noMultiLvlLbl val="0"/>
      </c:catAx>
      <c:valAx>
        <c:axId val="22127744"/>
        <c:scaling>
          <c:orientation val="minMax"/>
          <c:max val="0.1"/>
          <c:min val="0"/>
        </c:scaling>
        <c:delete val="1"/>
        <c:axPos val="l"/>
        <c:numFmt formatCode="#.#00%" sourceLinked="1"/>
        <c:majorTickMark val="out"/>
        <c:minorTickMark val="none"/>
        <c:tickLblPos val="none"/>
        <c:crossAx val="22126592"/>
        <c:crosses val="autoZero"/>
        <c:crossBetween val="between"/>
      </c:valAx>
    </c:plotArea>
    <c:plotVisOnly val="1"/>
    <c:dispBlanksAs val="gap"/>
    <c:showDLblsOverMax val="0"/>
  </c:chart>
  <c:spPr>
    <a:scene3d>
      <a:camera prst="orthographicFront"/>
      <a:lightRig rig="threePt" dir="t"/>
    </a:scene3d>
    <a:sp3d>
      <a:bevelT h="3175000"/>
    </a:sp3d>
  </c:spPr>
  <c:txPr>
    <a:bodyPr/>
    <a:lstStyle/>
    <a:p>
      <a:pPr>
        <a:defRPr sz="1800"/>
      </a:pPr>
      <a:endParaRPr lang="it-IT"/>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Tabelle1!$B$1</c:f>
              <c:strCache>
                <c:ptCount val="1"/>
                <c:pt idx="0">
                  <c:v>Data series 1</c:v>
                </c:pt>
              </c:strCache>
            </c:strRef>
          </c:tx>
          <c:spPr>
            <a:scene3d>
              <a:camera prst="orthographicFront"/>
              <a:lightRig rig="threePt" dir="t"/>
            </a:scene3d>
            <a:sp3d>
              <a:bevelT w="50800" h="50800"/>
            </a:sp3d>
          </c:spPr>
          <c:invertIfNegative val="0"/>
          <c:dLbls>
            <c:txPr>
              <a:bodyPr/>
              <a:lstStyle/>
              <a:p>
                <a:pPr>
                  <a:defRPr sz="1200" b="1"/>
                </a:pPr>
                <a:endParaRPr lang="it-IT"/>
              </a:p>
            </c:txPr>
            <c:dLblPos val="outEnd"/>
            <c:showLegendKey val="0"/>
            <c:showVal val="1"/>
            <c:showCatName val="0"/>
            <c:showSerName val="0"/>
            <c:showPercent val="0"/>
            <c:showBubbleSize val="0"/>
            <c:showLeaderLines val="0"/>
          </c:dLbls>
          <c:cat>
            <c:strRef>
              <c:f>Tabelle1!$A$2:$A$3</c:f>
              <c:strCache>
                <c:ptCount val="2"/>
                <c:pt idx="0">
                  <c:v>2012</c:v>
                </c:pt>
                <c:pt idx="1">
                  <c:v>2013E</c:v>
                </c:pt>
              </c:strCache>
            </c:strRef>
          </c:cat>
          <c:val>
            <c:numRef>
              <c:f>Tabelle1!$B$2:$B$3</c:f>
              <c:numCache>
                <c:formatCode>#.#00%</c:formatCode>
                <c:ptCount val="2"/>
                <c:pt idx="0">
                  <c:v>4.0000000000000022E-2</c:v>
                </c:pt>
                <c:pt idx="1">
                  <c:v>3.500000000000001E-2</c:v>
                </c:pt>
              </c:numCache>
            </c:numRef>
          </c:val>
        </c:ser>
        <c:dLbls>
          <c:showLegendKey val="0"/>
          <c:showVal val="1"/>
          <c:showCatName val="0"/>
          <c:showSerName val="0"/>
          <c:showPercent val="0"/>
          <c:showBubbleSize val="0"/>
        </c:dLbls>
        <c:gapWidth val="70"/>
        <c:axId val="6247552"/>
        <c:axId val="22146432"/>
      </c:barChart>
      <c:catAx>
        <c:axId val="6247552"/>
        <c:scaling>
          <c:orientation val="minMax"/>
        </c:scaling>
        <c:delete val="0"/>
        <c:axPos val="b"/>
        <c:majorTickMark val="none"/>
        <c:minorTickMark val="none"/>
        <c:tickLblPos val="nextTo"/>
        <c:spPr>
          <a:ln w="28575">
            <a:solidFill>
              <a:schemeClr val="tx1"/>
            </a:solidFill>
          </a:ln>
        </c:spPr>
        <c:txPr>
          <a:bodyPr/>
          <a:lstStyle/>
          <a:p>
            <a:pPr>
              <a:defRPr sz="900" b="1"/>
            </a:pPr>
            <a:endParaRPr lang="it-IT"/>
          </a:p>
        </c:txPr>
        <c:crossAx val="22146432"/>
        <c:crosses val="autoZero"/>
        <c:auto val="1"/>
        <c:lblAlgn val="ctr"/>
        <c:lblOffset val="100"/>
        <c:noMultiLvlLbl val="0"/>
      </c:catAx>
      <c:valAx>
        <c:axId val="22146432"/>
        <c:scaling>
          <c:orientation val="minMax"/>
          <c:max val="0.1"/>
          <c:min val="0"/>
        </c:scaling>
        <c:delete val="1"/>
        <c:axPos val="l"/>
        <c:numFmt formatCode="#.#00%" sourceLinked="1"/>
        <c:majorTickMark val="out"/>
        <c:minorTickMark val="none"/>
        <c:tickLblPos val="none"/>
        <c:crossAx val="6247552"/>
        <c:crosses val="autoZero"/>
        <c:crossBetween val="between"/>
      </c:valAx>
    </c:plotArea>
    <c:plotVisOnly val="1"/>
    <c:dispBlanksAs val="gap"/>
    <c:showDLblsOverMax val="0"/>
  </c:chart>
  <c:spPr>
    <a:scene3d>
      <a:camera prst="orthographicFront"/>
      <a:lightRig rig="threePt" dir="t"/>
    </a:scene3d>
    <a:sp3d>
      <a:bevelT h="3175000"/>
    </a:sp3d>
  </c:spPr>
  <c:txPr>
    <a:bodyPr/>
    <a:lstStyle/>
    <a:p>
      <a:pPr>
        <a:defRPr sz="1800"/>
      </a:pPr>
      <a:endParaRPr lang="it-IT"/>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Tabelle1!$B$1</c:f>
              <c:strCache>
                <c:ptCount val="1"/>
                <c:pt idx="0">
                  <c:v>Data series 1</c:v>
                </c:pt>
              </c:strCache>
            </c:strRef>
          </c:tx>
          <c:spPr>
            <a:scene3d>
              <a:camera prst="orthographicFront"/>
              <a:lightRig rig="threePt" dir="t"/>
            </a:scene3d>
            <a:sp3d>
              <a:bevelT w="50800" h="50800"/>
            </a:sp3d>
          </c:spPr>
          <c:invertIfNegative val="0"/>
          <c:dLbls>
            <c:txPr>
              <a:bodyPr/>
              <a:lstStyle/>
              <a:p>
                <a:pPr>
                  <a:defRPr sz="1200" b="1"/>
                </a:pPr>
                <a:endParaRPr lang="it-IT"/>
              </a:p>
            </c:txPr>
            <c:dLblPos val="outEnd"/>
            <c:showLegendKey val="0"/>
            <c:showVal val="1"/>
            <c:showCatName val="0"/>
            <c:showSerName val="0"/>
            <c:showPercent val="0"/>
            <c:showBubbleSize val="0"/>
            <c:showLeaderLines val="0"/>
          </c:dLbls>
          <c:cat>
            <c:strRef>
              <c:f>Tabelle1!$A$2:$A$3</c:f>
              <c:strCache>
                <c:ptCount val="2"/>
                <c:pt idx="0">
                  <c:v>2012</c:v>
                </c:pt>
                <c:pt idx="1">
                  <c:v>2013E</c:v>
                </c:pt>
              </c:strCache>
            </c:strRef>
          </c:cat>
          <c:val>
            <c:numRef>
              <c:f>Tabelle1!$B$2:$B$3</c:f>
              <c:numCache>
                <c:formatCode>#.#00%</c:formatCode>
                <c:ptCount val="2"/>
                <c:pt idx="0">
                  <c:v>3.5999999999999997E-2</c:v>
                </c:pt>
                <c:pt idx="1">
                  <c:v>3.6999999999999998E-2</c:v>
                </c:pt>
              </c:numCache>
            </c:numRef>
          </c:val>
        </c:ser>
        <c:dLbls>
          <c:showLegendKey val="0"/>
          <c:showVal val="1"/>
          <c:showCatName val="0"/>
          <c:showSerName val="0"/>
          <c:showPercent val="0"/>
          <c:showBubbleSize val="0"/>
        </c:dLbls>
        <c:gapWidth val="70"/>
        <c:axId val="22320256"/>
        <c:axId val="22327296"/>
      </c:barChart>
      <c:catAx>
        <c:axId val="22320256"/>
        <c:scaling>
          <c:orientation val="minMax"/>
        </c:scaling>
        <c:delete val="0"/>
        <c:axPos val="b"/>
        <c:majorTickMark val="none"/>
        <c:minorTickMark val="none"/>
        <c:tickLblPos val="nextTo"/>
        <c:spPr>
          <a:ln w="28575">
            <a:solidFill>
              <a:schemeClr val="tx1"/>
            </a:solidFill>
          </a:ln>
        </c:spPr>
        <c:txPr>
          <a:bodyPr/>
          <a:lstStyle/>
          <a:p>
            <a:pPr>
              <a:defRPr sz="900" b="1"/>
            </a:pPr>
            <a:endParaRPr lang="it-IT"/>
          </a:p>
        </c:txPr>
        <c:crossAx val="22327296"/>
        <c:crosses val="autoZero"/>
        <c:auto val="1"/>
        <c:lblAlgn val="ctr"/>
        <c:lblOffset val="100"/>
        <c:noMultiLvlLbl val="0"/>
      </c:catAx>
      <c:valAx>
        <c:axId val="22327296"/>
        <c:scaling>
          <c:orientation val="minMax"/>
          <c:max val="0.1"/>
          <c:min val="0"/>
        </c:scaling>
        <c:delete val="1"/>
        <c:axPos val="l"/>
        <c:numFmt formatCode="#.#00%" sourceLinked="1"/>
        <c:majorTickMark val="out"/>
        <c:minorTickMark val="none"/>
        <c:tickLblPos val="none"/>
        <c:crossAx val="22320256"/>
        <c:crosses val="autoZero"/>
        <c:crossBetween val="between"/>
      </c:valAx>
    </c:plotArea>
    <c:plotVisOnly val="1"/>
    <c:dispBlanksAs val="gap"/>
    <c:showDLblsOverMax val="0"/>
  </c:chart>
  <c:txPr>
    <a:bodyPr/>
    <a:lstStyle/>
    <a:p>
      <a:pPr>
        <a:defRPr sz="1800"/>
      </a:pPr>
      <a:endParaRPr lang="it-IT"/>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Tabelle1!$B$1</c:f>
              <c:strCache>
                <c:ptCount val="1"/>
                <c:pt idx="0">
                  <c:v>Data series 1</c:v>
                </c:pt>
              </c:strCache>
            </c:strRef>
          </c:tx>
          <c:spPr>
            <a:scene3d>
              <a:camera prst="orthographicFront"/>
              <a:lightRig rig="threePt" dir="t"/>
            </a:scene3d>
            <a:sp3d>
              <a:bevelT w="50800" h="50800"/>
            </a:sp3d>
          </c:spPr>
          <c:invertIfNegative val="0"/>
          <c:dLbls>
            <c:txPr>
              <a:bodyPr/>
              <a:lstStyle/>
              <a:p>
                <a:pPr>
                  <a:defRPr sz="1200" b="1"/>
                </a:pPr>
                <a:endParaRPr lang="it-IT"/>
              </a:p>
            </c:txPr>
            <c:dLblPos val="outEnd"/>
            <c:showLegendKey val="0"/>
            <c:showVal val="1"/>
            <c:showCatName val="0"/>
            <c:showSerName val="0"/>
            <c:showPercent val="0"/>
            <c:showBubbleSize val="0"/>
            <c:showLeaderLines val="0"/>
          </c:dLbls>
          <c:cat>
            <c:strRef>
              <c:f>Tabelle1!$A$2:$A$3</c:f>
              <c:strCache>
                <c:ptCount val="2"/>
                <c:pt idx="0">
                  <c:v>2012</c:v>
                </c:pt>
                <c:pt idx="1">
                  <c:v>2013E</c:v>
                </c:pt>
              </c:strCache>
            </c:strRef>
          </c:cat>
          <c:val>
            <c:numRef>
              <c:f>Tabelle1!$B$2:$B$3</c:f>
              <c:numCache>
                <c:formatCode>#.#00%</c:formatCode>
                <c:ptCount val="2"/>
                <c:pt idx="0">
                  <c:v>4.5000000000000012E-2</c:v>
                </c:pt>
                <c:pt idx="1">
                  <c:v>5.900000000000017E-2</c:v>
                </c:pt>
              </c:numCache>
            </c:numRef>
          </c:val>
        </c:ser>
        <c:dLbls>
          <c:showLegendKey val="0"/>
          <c:showVal val="1"/>
          <c:showCatName val="0"/>
          <c:showSerName val="0"/>
          <c:showPercent val="0"/>
          <c:showBubbleSize val="0"/>
        </c:dLbls>
        <c:gapWidth val="70"/>
        <c:axId val="22227200"/>
        <c:axId val="22234240"/>
      </c:barChart>
      <c:catAx>
        <c:axId val="22227200"/>
        <c:scaling>
          <c:orientation val="minMax"/>
        </c:scaling>
        <c:delete val="0"/>
        <c:axPos val="b"/>
        <c:majorTickMark val="none"/>
        <c:minorTickMark val="none"/>
        <c:tickLblPos val="nextTo"/>
        <c:spPr>
          <a:ln w="28575">
            <a:solidFill>
              <a:schemeClr val="tx1"/>
            </a:solidFill>
          </a:ln>
        </c:spPr>
        <c:txPr>
          <a:bodyPr/>
          <a:lstStyle/>
          <a:p>
            <a:pPr>
              <a:defRPr sz="900" b="1"/>
            </a:pPr>
            <a:endParaRPr lang="it-IT"/>
          </a:p>
        </c:txPr>
        <c:crossAx val="22234240"/>
        <c:crosses val="autoZero"/>
        <c:auto val="1"/>
        <c:lblAlgn val="ctr"/>
        <c:lblOffset val="100"/>
        <c:noMultiLvlLbl val="0"/>
      </c:catAx>
      <c:valAx>
        <c:axId val="22234240"/>
        <c:scaling>
          <c:orientation val="minMax"/>
          <c:max val="0.1"/>
          <c:min val="0"/>
        </c:scaling>
        <c:delete val="1"/>
        <c:axPos val="l"/>
        <c:numFmt formatCode="#.#00%" sourceLinked="1"/>
        <c:majorTickMark val="out"/>
        <c:minorTickMark val="none"/>
        <c:tickLblPos val="none"/>
        <c:crossAx val="22227200"/>
        <c:crosses val="autoZero"/>
        <c:crossBetween val="between"/>
      </c:valAx>
    </c:plotArea>
    <c:plotVisOnly val="1"/>
    <c:dispBlanksAs val="gap"/>
    <c:showDLblsOverMax val="0"/>
  </c:chart>
  <c:spPr>
    <a:scene3d>
      <a:camera prst="orthographicFront"/>
      <a:lightRig rig="threePt" dir="t"/>
    </a:scene3d>
    <a:sp3d>
      <a:bevelT h="3175000"/>
    </a:sp3d>
  </c:spPr>
  <c:txPr>
    <a:bodyPr/>
    <a:lstStyle/>
    <a:p>
      <a:pPr>
        <a:defRPr sz="1800"/>
      </a:pPr>
      <a:endParaRPr lang="it-IT"/>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Tabelle1!$B$1</c:f>
              <c:strCache>
                <c:ptCount val="1"/>
                <c:pt idx="0">
                  <c:v>Data series 1</c:v>
                </c:pt>
              </c:strCache>
            </c:strRef>
          </c:tx>
          <c:spPr>
            <a:scene3d>
              <a:camera prst="orthographicFront"/>
              <a:lightRig rig="threePt" dir="t"/>
            </a:scene3d>
            <a:sp3d>
              <a:bevelT w="50800" h="50800"/>
            </a:sp3d>
          </c:spPr>
          <c:invertIfNegative val="0"/>
          <c:dLbls>
            <c:txPr>
              <a:bodyPr/>
              <a:lstStyle/>
              <a:p>
                <a:pPr>
                  <a:defRPr sz="1100" b="1"/>
                </a:pPr>
                <a:endParaRPr lang="it-IT"/>
              </a:p>
            </c:txPr>
            <c:dLblPos val="outEnd"/>
            <c:showLegendKey val="0"/>
            <c:showVal val="1"/>
            <c:showCatName val="0"/>
            <c:showSerName val="0"/>
            <c:showPercent val="0"/>
            <c:showBubbleSize val="0"/>
            <c:showLeaderLines val="0"/>
          </c:dLbls>
          <c:cat>
            <c:strRef>
              <c:f>Tabelle1!$A$2:$A$3</c:f>
              <c:strCache>
                <c:ptCount val="2"/>
                <c:pt idx="0">
                  <c:v>2012</c:v>
                </c:pt>
                <c:pt idx="1">
                  <c:v>2013E</c:v>
                </c:pt>
              </c:strCache>
            </c:strRef>
          </c:cat>
          <c:val>
            <c:numRef>
              <c:f>Tabelle1!$B$2:$B$3</c:f>
              <c:numCache>
                <c:formatCode>#.#00%</c:formatCode>
                <c:ptCount val="2"/>
                <c:pt idx="0">
                  <c:v>-4.0000000000000114E-3</c:v>
                </c:pt>
                <c:pt idx="1">
                  <c:v>-2.0000000000000052E-3</c:v>
                </c:pt>
              </c:numCache>
            </c:numRef>
          </c:val>
        </c:ser>
        <c:dLbls>
          <c:showLegendKey val="0"/>
          <c:showVal val="1"/>
          <c:showCatName val="0"/>
          <c:showSerName val="0"/>
          <c:showPercent val="0"/>
          <c:showBubbleSize val="0"/>
        </c:dLbls>
        <c:gapWidth val="70"/>
        <c:axId val="22257024"/>
        <c:axId val="22427904"/>
      </c:barChart>
      <c:catAx>
        <c:axId val="22257024"/>
        <c:scaling>
          <c:orientation val="minMax"/>
        </c:scaling>
        <c:delete val="0"/>
        <c:axPos val="b"/>
        <c:majorTickMark val="none"/>
        <c:minorTickMark val="none"/>
        <c:tickLblPos val="high"/>
        <c:spPr>
          <a:ln w="28575">
            <a:solidFill>
              <a:schemeClr val="tx1"/>
            </a:solidFill>
          </a:ln>
        </c:spPr>
        <c:txPr>
          <a:bodyPr/>
          <a:lstStyle/>
          <a:p>
            <a:pPr>
              <a:defRPr sz="900" b="1"/>
            </a:pPr>
            <a:endParaRPr lang="it-IT"/>
          </a:p>
        </c:txPr>
        <c:crossAx val="22427904"/>
        <c:crosses val="autoZero"/>
        <c:auto val="1"/>
        <c:lblAlgn val="ctr"/>
        <c:lblOffset val="100"/>
        <c:noMultiLvlLbl val="0"/>
      </c:catAx>
      <c:valAx>
        <c:axId val="22427904"/>
        <c:scaling>
          <c:orientation val="minMax"/>
          <c:max val="2.0000000000000011E-2"/>
          <c:min val="-2.0000000000000011E-2"/>
        </c:scaling>
        <c:delete val="1"/>
        <c:axPos val="l"/>
        <c:numFmt formatCode="#.#00%" sourceLinked="1"/>
        <c:majorTickMark val="out"/>
        <c:minorTickMark val="none"/>
        <c:tickLblPos val="none"/>
        <c:crossAx val="22257024"/>
        <c:crosses val="autoZero"/>
        <c:crossBetween val="between"/>
      </c:valAx>
    </c:plotArea>
    <c:plotVisOnly val="1"/>
    <c:dispBlanksAs val="gap"/>
    <c:showDLblsOverMax val="0"/>
  </c:chart>
  <c:spPr>
    <a:scene3d>
      <a:camera prst="orthographicFront"/>
      <a:lightRig rig="threePt" dir="t"/>
    </a:scene3d>
    <a:sp3d>
      <a:bevelT h="3175000"/>
    </a:sp3d>
  </c:spPr>
  <c:txPr>
    <a:bodyPr/>
    <a:lstStyle/>
    <a:p>
      <a:pPr>
        <a:defRPr sz="1800"/>
      </a:pPr>
      <a:endParaRPr lang="it-IT"/>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75"/>
      <c:rotY val="0"/>
      <c:rAngAx val="0"/>
      <c:perspective val="30"/>
    </c:view3D>
    <c:floor>
      <c:thickness val="0"/>
    </c:floor>
    <c:sideWall>
      <c:thickness val="0"/>
    </c:sideWall>
    <c:backWall>
      <c:thickness val="0"/>
    </c:backWall>
    <c:plotArea>
      <c:layout>
        <c:manualLayout>
          <c:layoutTarget val="inner"/>
          <c:xMode val="edge"/>
          <c:yMode val="edge"/>
          <c:x val="8.2019454219151119E-2"/>
          <c:y val="1.2364843448767216E-2"/>
          <c:w val="0.8702594360734236"/>
          <c:h val="0.92877833835456514"/>
        </c:manualLayout>
      </c:layout>
      <c:pie3DChart>
        <c:varyColors val="1"/>
        <c:ser>
          <c:idx val="0"/>
          <c:order val="0"/>
          <c:tx>
            <c:strRef>
              <c:f>Foglio1!$B$1</c:f>
              <c:strCache>
                <c:ptCount val="1"/>
                <c:pt idx="0">
                  <c:v>Colonna1</c:v>
                </c:pt>
              </c:strCache>
            </c:strRef>
          </c:tx>
          <c:spPr>
            <a:scene3d>
              <a:camera prst="orthographicFront"/>
              <a:lightRig rig="threePt" dir="t"/>
            </a:scene3d>
            <a:sp3d>
              <a:bevelT/>
            </a:sp3d>
          </c:spPr>
          <c:explosion val="25"/>
          <c:dPt>
            <c:idx val="0"/>
            <c:bubble3D val="0"/>
            <c:spPr>
              <a:solidFill>
                <a:schemeClr val="accent2">
                  <a:lumMod val="75000"/>
                </a:schemeClr>
              </a:solidFill>
              <a:scene3d>
                <a:camera prst="orthographicFront"/>
                <a:lightRig rig="threePt" dir="t"/>
              </a:scene3d>
              <a:sp3d>
                <a:bevelT/>
              </a:sp3d>
            </c:spPr>
          </c:dPt>
          <c:dPt>
            <c:idx val="1"/>
            <c:bubble3D val="0"/>
            <c:spPr>
              <a:solidFill>
                <a:schemeClr val="accent3">
                  <a:lumMod val="75000"/>
                </a:schemeClr>
              </a:solidFill>
              <a:scene3d>
                <a:camera prst="orthographicFront"/>
                <a:lightRig rig="threePt" dir="t"/>
              </a:scene3d>
              <a:sp3d>
                <a:bevelT/>
              </a:sp3d>
            </c:spPr>
          </c:dPt>
          <c:dPt>
            <c:idx val="2"/>
            <c:bubble3D val="0"/>
            <c:spPr>
              <a:solidFill>
                <a:schemeClr val="accent1">
                  <a:lumMod val="75000"/>
                </a:schemeClr>
              </a:solidFill>
              <a:scene3d>
                <a:camera prst="orthographicFront"/>
                <a:lightRig rig="threePt" dir="t"/>
              </a:scene3d>
              <a:sp3d>
                <a:bevelT/>
              </a:sp3d>
            </c:spPr>
          </c:dPt>
          <c:dPt>
            <c:idx val="3"/>
            <c:bubble3D val="0"/>
            <c:spPr>
              <a:solidFill>
                <a:schemeClr val="accent6">
                  <a:lumMod val="75000"/>
                </a:schemeClr>
              </a:solidFill>
              <a:scene3d>
                <a:camera prst="orthographicFront"/>
                <a:lightRig rig="threePt" dir="t"/>
              </a:scene3d>
              <a:sp3d>
                <a:bevelT/>
              </a:sp3d>
            </c:spPr>
          </c:dPt>
          <c:dPt>
            <c:idx val="4"/>
            <c:bubble3D val="0"/>
            <c:spPr>
              <a:solidFill>
                <a:schemeClr val="bg1">
                  <a:lumMod val="75000"/>
                </a:schemeClr>
              </a:solidFill>
              <a:scene3d>
                <a:camera prst="orthographicFront"/>
                <a:lightRig rig="threePt" dir="t"/>
              </a:scene3d>
              <a:sp3d>
                <a:bevelT/>
              </a:sp3d>
            </c:spPr>
          </c:dPt>
          <c:dLbls>
            <c:dLbl>
              <c:idx val="1"/>
              <c:layout>
                <c:manualLayout>
                  <c:x val="-4.2384542943611526E-2"/>
                  <c:y val="-7.780998189743692E-3"/>
                </c:manualLayout>
              </c:layout>
              <c:dLblPos val="bestFit"/>
              <c:showLegendKey val="0"/>
              <c:showVal val="0"/>
              <c:showCatName val="1"/>
              <c:showSerName val="0"/>
              <c:showPercent val="1"/>
              <c:showBubbleSize val="0"/>
            </c:dLbl>
            <c:numFmt formatCode="#.#00%" sourceLinked="0"/>
            <c:txPr>
              <a:bodyPr/>
              <a:lstStyle/>
              <a:p>
                <a:pPr>
                  <a:defRPr sz="1400" b="1"/>
                </a:pPr>
                <a:endParaRPr lang="it-IT"/>
              </a:p>
            </c:txPr>
            <c:dLblPos val="outEnd"/>
            <c:showLegendKey val="0"/>
            <c:showVal val="0"/>
            <c:showCatName val="1"/>
            <c:showSerName val="0"/>
            <c:showPercent val="1"/>
            <c:showBubbleSize val="0"/>
            <c:showLeaderLines val="1"/>
          </c:dLbls>
          <c:cat>
            <c:strRef>
              <c:f>Foglio1!$A$2:$A$6</c:f>
              <c:strCache>
                <c:ptCount val="5"/>
                <c:pt idx="0">
                  <c:v>Asia Pacific</c:v>
                </c:pt>
                <c:pt idx="1">
                  <c:v>Europa</c:v>
                </c:pt>
                <c:pt idx="2">
                  <c:v>Nord America</c:v>
                </c:pt>
                <c:pt idx="3">
                  <c:v>America Latina</c:v>
                </c:pt>
                <c:pt idx="4">
                  <c:v>Resto del mondo</c:v>
                </c:pt>
              </c:strCache>
            </c:strRef>
          </c:cat>
          <c:val>
            <c:numRef>
              <c:f>Foglio1!$B$2:$B$6</c:f>
              <c:numCache>
                <c:formatCode>General</c:formatCode>
                <c:ptCount val="5"/>
                <c:pt idx="0">
                  <c:v>391.1</c:v>
                </c:pt>
                <c:pt idx="1">
                  <c:v>168.6</c:v>
                </c:pt>
                <c:pt idx="2">
                  <c:v>164.2</c:v>
                </c:pt>
                <c:pt idx="3">
                  <c:v>63.6</c:v>
                </c:pt>
                <c:pt idx="4">
                  <c:v>116.1</c:v>
                </c:pt>
              </c:numCache>
            </c:numRef>
          </c:val>
        </c:ser>
        <c:dLbls>
          <c:showLegendKey val="0"/>
          <c:showVal val="0"/>
          <c:showCatName val="0"/>
          <c:showSerName val="0"/>
          <c:showPercent val="0"/>
          <c:showBubbleSize val="0"/>
          <c:showLeaderLines val="1"/>
        </c:dLbls>
      </c:pie3DChart>
    </c:plotArea>
    <c:plotVisOnly val="1"/>
    <c:dispBlanksAs val="zero"/>
    <c:showDLblsOverMax val="0"/>
  </c:chart>
  <c:txPr>
    <a:bodyPr/>
    <a:lstStyle/>
    <a:p>
      <a:pPr>
        <a:defRPr sz="1800"/>
      </a:pPr>
      <a:endParaRPr lang="it-IT"/>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330491153039382"/>
          <c:y val="2.7871454579570432E-4"/>
          <c:w val="0.58605513534245357"/>
          <c:h val="0.98690102489464526"/>
        </c:manualLayout>
      </c:layout>
      <c:pieChart>
        <c:varyColors val="1"/>
        <c:ser>
          <c:idx val="0"/>
          <c:order val="0"/>
          <c:tx>
            <c:strRef>
              <c:f>Sheet1!$B$1</c:f>
              <c:strCache>
                <c:ptCount val="1"/>
                <c:pt idx="0">
                  <c:v>Column2</c:v>
                </c:pt>
              </c:strCache>
            </c:strRef>
          </c:tx>
          <c:spPr>
            <a:effectLst>
              <a:innerShdw blurRad="63500" dist="50800">
                <a:prstClr val="black">
                  <a:alpha val="50000"/>
                </a:prstClr>
              </a:innerShdw>
            </a:effectLst>
            <a:scene3d>
              <a:camera prst="orthographicFront"/>
              <a:lightRig rig="soft" dir="t"/>
            </a:scene3d>
            <a:sp3d prstMaterial="metal">
              <a:bevelT/>
            </a:sp3d>
          </c:spPr>
          <c:dPt>
            <c:idx val="0"/>
            <c:bubble3D val="0"/>
            <c:spPr>
              <a:solidFill>
                <a:srgbClr val="46A0C8"/>
              </a:solidFill>
              <a:effectLst>
                <a:innerShdw blurRad="63500" dist="50800">
                  <a:prstClr val="black">
                    <a:alpha val="50000"/>
                  </a:prstClr>
                </a:innerShdw>
              </a:effectLst>
              <a:scene3d>
                <a:camera prst="orthographicFront"/>
                <a:lightRig rig="soft" dir="t"/>
              </a:scene3d>
              <a:sp3d prstMaterial="metal">
                <a:bevelT/>
              </a:sp3d>
            </c:spPr>
          </c:dPt>
          <c:dPt>
            <c:idx val="1"/>
            <c:bubble3D val="0"/>
            <c:spPr>
              <a:solidFill>
                <a:srgbClr val="FF0000"/>
              </a:solidFill>
              <a:effectLst>
                <a:innerShdw blurRad="63500" dist="50800">
                  <a:prstClr val="black">
                    <a:alpha val="50000"/>
                  </a:prstClr>
                </a:innerShdw>
              </a:effectLst>
              <a:scene3d>
                <a:camera prst="orthographicFront"/>
                <a:lightRig rig="soft" dir="t"/>
              </a:scene3d>
              <a:sp3d prstMaterial="metal">
                <a:bevelT/>
              </a:sp3d>
            </c:spPr>
          </c:dPt>
          <c:dPt>
            <c:idx val="2"/>
            <c:bubble3D val="0"/>
            <c:spPr>
              <a:solidFill>
                <a:srgbClr val="33CC33"/>
              </a:solidFill>
              <a:effectLst>
                <a:innerShdw blurRad="63500" dist="50800">
                  <a:prstClr val="black">
                    <a:alpha val="50000"/>
                  </a:prstClr>
                </a:innerShdw>
              </a:effectLst>
              <a:scene3d>
                <a:camera prst="orthographicFront"/>
                <a:lightRig rig="soft" dir="t"/>
              </a:scene3d>
              <a:sp3d prstMaterial="metal">
                <a:bevelT/>
              </a:sp3d>
            </c:spPr>
          </c:dPt>
          <c:dPt>
            <c:idx val="3"/>
            <c:bubble3D val="0"/>
            <c:spPr>
              <a:solidFill>
                <a:srgbClr val="C00000"/>
              </a:solidFill>
              <a:effectLst>
                <a:innerShdw blurRad="63500" dist="50800">
                  <a:prstClr val="black">
                    <a:alpha val="50000"/>
                  </a:prstClr>
                </a:innerShdw>
              </a:effectLst>
              <a:scene3d>
                <a:camera prst="orthographicFront"/>
                <a:lightRig rig="soft" dir="t"/>
              </a:scene3d>
              <a:sp3d prstMaterial="metal">
                <a:bevelT/>
              </a:sp3d>
            </c:spPr>
          </c:dPt>
          <c:dPt>
            <c:idx val="4"/>
            <c:bubble3D val="0"/>
            <c:spPr>
              <a:solidFill>
                <a:srgbClr val="7030A0"/>
              </a:solidFill>
              <a:effectLst>
                <a:innerShdw blurRad="63500" dist="50800">
                  <a:prstClr val="black">
                    <a:alpha val="50000"/>
                  </a:prstClr>
                </a:innerShdw>
              </a:effectLst>
              <a:scene3d>
                <a:camera prst="orthographicFront"/>
                <a:lightRig rig="soft" dir="t"/>
              </a:scene3d>
              <a:sp3d prstMaterial="metal">
                <a:bevelT/>
              </a:sp3d>
            </c:spPr>
          </c:dPt>
          <c:dPt>
            <c:idx val="5"/>
            <c:bubble3D val="0"/>
            <c:spPr>
              <a:solidFill>
                <a:srgbClr val="FF9900"/>
              </a:solidFill>
              <a:effectLst>
                <a:innerShdw blurRad="63500" dist="50800">
                  <a:prstClr val="black">
                    <a:alpha val="50000"/>
                  </a:prstClr>
                </a:innerShdw>
              </a:effectLst>
              <a:scene3d>
                <a:camera prst="orthographicFront"/>
                <a:lightRig rig="soft" dir="t"/>
              </a:scene3d>
              <a:sp3d prstMaterial="metal">
                <a:bevelT/>
              </a:sp3d>
            </c:spPr>
          </c:dPt>
          <c:dPt>
            <c:idx val="6"/>
            <c:bubble3D val="0"/>
            <c:spPr>
              <a:solidFill>
                <a:srgbClr val="FFFF00"/>
              </a:solidFill>
              <a:effectLst>
                <a:innerShdw blurRad="63500" dist="50800">
                  <a:prstClr val="black">
                    <a:alpha val="50000"/>
                  </a:prstClr>
                </a:innerShdw>
              </a:effectLst>
              <a:scene3d>
                <a:camera prst="orthographicFront"/>
                <a:lightRig rig="soft" dir="t"/>
              </a:scene3d>
              <a:sp3d prstMaterial="metal">
                <a:bevelT/>
              </a:sp3d>
            </c:spPr>
          </c:dPt>
          <c:dPt>
            <c:idx val="7"/>
            <c:bubble3D val="0"/>
            <c:spPr>
              <a:solidFill>
                <a:srgbClr val="002060"/>
              </a:solidFill>
              <a:effectLst>
                <a:innerShdw blurRad="63500" dist="50800">
                  <a:prstClr val="black">
                    <a:alpha val="50000"/>
                  </a:prstClr>
                </a:innerShdw>
              </a:effectLst>
              <a:scene3d>
                <a:camera prst="orthographicFront"/>
                <a:lightRig rig="soft" dir="t"/>
              </a:scene3d>
              <a:sp3d prstMaterial="metal">
                <a:bevelT/>
              </a:sp3d>
            </c:spPr>
          </c:dPt>
          <c:dPt>
            <c:idx val="8"/>
            <c:bubble3D val="0"/>
            <c:explosion val="20"/>
            <c:spPr>
              <a:solidFill>
                <a:srgbClr val="00B0F0"/>
              </a:solidFill>
              <a:effectLst>
                <a:innerShdw blurRad="63500" dist="50800">
                  <a:prstClr val="black">
                    <a:alpha val="50000"/>
                  </a:prstClr>
                </a:innerShdw>
              </a:effectLst>
              <a:scene3d>
                <a:camera prst="orthographicFront"/>
                <a:lightRig rig="soft" dir="t"/>
              </a:scene3d>
              <a:sp3d prstMaterial="metal">
                <a:bevelT/>
              </a:sp3d>
            </c:spPr>
          </c:dPt>
          <c:dPt>
            <c:idx val="9"/>
            <c:bubble3D val="0"/>
            <c:spPr>
              <a:solidFill>
                <a:srgbClr val="FF66CC"/>
              </a:solidFill>
              <a:effectLst>
                <a:innerShdw blurRad="63500" dist="50800">
                  <a:prstClr val="black">
                    <a:alpha val="50000"/>
                  </a:prstClr>
                </a:innerShdw>
              </a:effectLst>
              <a:scene3d>
                <a:camera prst="orthographicFront"/>
                <a:lightRig rig="soft" dir="t"/>
              </a:scene3d>
              <a:sp3d prstMaterial="metal">
                <a:bevelT/>
              </a:sp3d>
            </c:spPr>
          </c:dPt>
          <c:dPt>
            <c:idx val="10"/>
            <c:bubble3D val="0"/>
            <c:spPr>
              <a:solidFill>
                <a:schemeClr val="bg2">
                  <a:lumMod val="75000"/>
                </a:schemeClr>
              </a:solidFill>
              <a:effectLst>
                <a:innerShdw blurRad="63500" dist="50800">
                  <a:prstClr val="black">
                    <a:alpha val="50000"/>
                  </a:prstClr>
                </a:innerShdw>
              </a:effectLst>
              <a:scene3d>
                <a:camera prst="orthographicFront"/>
                <a:lightRig rig="soft" dir="t"/>
              </a:scene3d>
              <a:sp3d prstMaterial="metal">
                <a:bevelT/>
              </a:sp3d>
            </c:spPr>
          </c:dPt>
          <c:dLbls>
            <c:delete val="1"/>
          </c:dLbls>
          <c:cat>
            <c:strRef>
              <c:f>Sheet1!$A$2:$A$12</c:f>
              <c:strCache>
                <c:ptCount val="11"/>
                <c:pt idx="0">
                  <c:v>UK</c:v>
                </c:pt>
                <c:pt idx="1">
                  <c:v>France</c:v>
                </c:pt>
                <c:pt idx="2">
                  <c:v>Germany</c:v>
                </c:pt>
                <c:pt idx="3">
                  <c:v>Scandinavia</c:v>
                </c:pt>
                <c:pt idx="4">
                  <c:v>A/CH</c:v>
                </c:pt>
                <c:pt idx="5">
                  <c:v>Benelux</c:v>
                </c:pt>
                <c:pt idx="6">
                  <c:v>Spain</c:v>
                </c:pt>
                <c:pt idx="7">
                  <c:v>Russia</c:v>
                </c:pt>
                <c:pt idx="8">
                  <c:v>Italy</c:v>
                </c:pt>
                <c:pt idx="9">
                  <c:v>Eastern Europe</c:v>
                </c:pt>
                <c:pt idx="10">
                  <c:v>Other</c:v>
                </c:pt>
              </c:strCache>
            </c:strRef>
          </c:cat>
          <c:val>
            <c:numRef>
              <c:f>Sheet1!$B$2:$B$12</c:f>
              <c:numCache>
                <c:formatCode>_-* #,##0_-;\-* #,##0_-;_-* "-"??_-;_-@_-</c:formatCode>
                <c:ptCount val="11"/>
                <c:pt idx="0">
                  <c:v>90</c:v>
                </c:pt>
                <c:pt idx="1">
                  <c:v>46</c:v>
                </c:pt>
                <c:pt idx="2">
                  <c:v>45</c:v>
                </c:pt>
                <c:pt idx="3">
                  <c:v>29.4</c:v>
                </c:pt>
                <c:pt idx="4">
                  <c:v>17.3</c:v>
                </c:pt>
                <c:pt idx="5">
                  <c:v>14.6</c:v>
                </c:pt>
                <c:pt idx="6">
                  <c:v>11</c:v>
                </c:pt>
                <c:pt idx="7">
                  <c:v>10</c:v>
                </c:pt>
                <c:pt idx="8">
                  <c:v>9.6</c:v>
                </c:pt>
                <c:pt idx="9">
                  <c:v>14.9</c:v>
                </c:pt>
                <c:pt idx="10">
                  <c:v>12.2</c:v>
                </c:pt>
              </c:numCache>
            </c:numRef>
          </c:val>
        </c:ser>
        <c:dLbls>
          <c:showLegendKey val="0"/>
          <c:showVal val="0"/>
          <c:showCatName val="1"/>
          <c:showSerName val="0"/>
          <c:showPercent val="0"/>
          <c:showBubbleSize val="0"/>
          <c:showLeaderLines val="1"/>
        </c:dLbls>
        <c:firstSliceAng val="0"/>
      </c:pieChart>
      <c:spPr>
        <a:scene3d>
          <a:camera prst="orthographicFront"/>
          <a:lightRig rig="threePt" dir="t"/>
        </a:scene3d>
      </c:spPr>
    </c:plotArea>
    <c:plotVisOnly val="1"/>
    <c:dispBlanksAs val="zero"/>
    <c:showDLblsOverMax val="0"/>
  </c:chart>
  <c:txPr>
    <a:bodyPr/>
    <a:lstStyle/>
    <a:p>
      <a:pPr>
        <a:defRPr sz="1800"/>
      </a:pPr>
      <a:endParaRPr lang="it-IT"/>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Sheet1!$B$1</c:f>
              <c:strCache>
                <c:ptCount val="1"/>
                <c:pt idx="0">
                  <c:v>Series 1</c:v>
                </c:pt>
              </c:strCache>
            </c:strRef>
          </c:tx>
          <c:invertIfNegative val="0"/>
          <c:dPt>
            <c:idx val="0"/>
            <c:invertIfNegative val="0"/>
            <c:bubble3D val="0"/>
            <c:spPr>
              <a:solidFill>
                <a:srgbClr val="46A0C8"/>
              </a:solidFill>
            </c:spPr>
          </c:dPt>
          <c:dPt>
            <c:idx val="1"/>
            <c:invertIfNegative val="0"/>
            <c:bubble3D val="0"/>
            <c:spPr>
              <a:solidFill>
                <a:srgbClr val="FF0000"/>
              </a:solidFill>
            </c:spPr>
          </c:dPt>
          <c:dPt>
            <c:idx val="2"/>
            <c:invertIfNegative val="0"/>
            <c:bubble3D val="0"/>
            <c:spPr>
              <a:solidFill>
                <a:srgbClr val="33CC33"/>
              </a:solidFill>
            </c:spPr>
          </c:dPt>
          <c:dPt>
            <c:idx val="3"/>
            <c:invertIfNegative val="0"/>
            <c:bubble3D val="0"/>
            <c:spPr>
              <a:solidFill>
                <a:srgbClr val="C00000"/>
              </a:solidFill>
            </c:spPr>
          </c:dPt>
          <c:dPt>
            <c:idx val="4"/>
            <c:invertIfNegative val="0"/>
            <c:bubble3D val="0"/>
            <c:spPr>
              <a:solidFill>
                <a:srgbClr val="7030A0"/>
              </a:solidFill>
            </c:spPr>
          </c:dPt>
          <c:dPt>
            <c:idx val="5"/>
            <c:invertIfNegative val="0"/>
            <c:bubble3D val="0"/>
            <c:spPr>
              <a:solidFill>
                <a:srgbClr val="F89D18"/>
              </a:solidFill>
            </c:spPr>
          </c:dPt>
          <c:dPt>
            <c:idx val="6"/>
            <c:invertIfNegative val="0"/>
            <c:bubble3D val="0"/>
            <c:spPr>
              <a:solidFill>
                <a:srgbClr val="FFFF00"/>
              </a:solidFill>
            </c:spPr>
          </c:dPt>
          <c:dPt>
            <c:idx val="7"/>
            <c:invertIfNegative val="0"/>
            <c:bubble3D val="0"/>
            <c:spPr>
              <a:solidFill>
                <a:srgbClr val="00B0F0"/>
              </a:solidFill>
            </c:spPr>
          </c:dPt>
          <c:dPt>
            <c:idx val="8"/>
            <c:invertIfNegative val="0"/>
            <c:bubble3D val="0"/>
            <c:spPr>
              <a:solidFill>
                <a:srgbClr val="FF66CC"/>
              </a:solidFill>
            </c:spPr>
          </c:dPt>
          <c:dLbls>
            <c:dLbl>
              <c:idx val="0"/>
              <c:layout>
                <c:manualLayout>
                  <c:x val="1.3888888888888959E-2"/>
                  <c:y val="-0.42953024457817679"/>
                </c:manualLayout>
              </c:layout>
              <c:showLegendKey val="0"/>
              <c:showVal val="1"/>
              <c:showCatName val="0"/>
              <c:showSerName val="0"/>
              <c:showPercent val="0"/>
              <c:showBubbleSize val="0"/>
            </c:dLbl>
            <c:dLbl>
              <c:idx val="1"/>
              <c:layout>
                <c:manualLayout>
                  <c:x val="4.6296296296296823E-3"/>
                  <c:y val="-0.2352189434594788"/>
                </c:manualLayout>
              </c:layout>
              <c:showLegendKey val="0"/>
              <c:showVal val="1"/>
              <c:showCatName val="0"/>
              <c:showSerName val="0"/>
              <c:showPercent val="0"/>
              <c:showBubbleSize val="0"/>
            </c:dLbl>
            <c:dLbl>
              <c:idx val="2"/>
              <c:layout>
                <c:manualLayout>
                  <c:x val="1.3888888888888959E-2"/>
                  <c:y val="-0.2352189434594788"/>
                </c:manualLayout>
              </c:layout>
              <c:showLegendKey val="0"/>
              <c:showVal val="1"/>
              <c:showCatName val="0"/>
              <c:showSerName val="0"/>
              <c:showPercent val="0"/>
              <c:showBubbleSize val="0"/>
            </c:dLbl>
            <c:dLbl>
              <c:idx val="3"/>
              <c:layout>
                <c:manualLayout>
                  <c:x val="6.1728395061728392E-3"/>
                  <c:y val="-0.28891022403175032"/>
                </c:manualLayout>
              </c:layout>
              <c:showLegendKey val="0"/>
              <c:showVal val="1"/>
              <c:showCatName val="0"/>
              <c:showSerName val="0"/>
              <c:showPercent val="0"/>
              <c:showBubbleSize val="0"/>
            </c:dLbl>
            <c:dLbl>
              <c:idx val="4"/>
              <c:layout>
                <c:manualLayout>
                  <c:x val="6.1728395061728392E-3"/>
                  <c:y val="-0.2352189434594788"/>
                </c:manualLayout>
              </c:layout>
              <c:showLegendKey val="0"/>
              <c:showVal val="1"/>
              <c:showCatName val="0"/>
              <c:showSerName val="0"/>
              <c:showPercent val="0"/>
              <c:showBubbleSize val="0"/>
            </c:dLbl>
            <c:dLbl>
              <c:idx val="5"/>
              <c:layout>
                <c:manualLayout>
                  <c:x val="6.015432061156201E-3"/>
                  <c:y val="-0.22248617325964987"/>
                </c:manualLayout>
              </c:layout>
              <c:showLegendKey val="0"/>
              <c:showVal val="1"/>
              <c:showCatName val="0"/>
              <c:showSerName val="0"/>
              <c:showPercent val="0"/>
              <c:showBubbleSize val="0"/>
            </c:dLbl>
            <c:dLbl>
              <c:idx val="6"/>
              <c:layout>
                <c:manualLayout>
                  <c:x val="7.7160493827160932E-3"/>
                  <c:y val="-0.15851711407051791"/>
                </c:manualLayout>
              </c:layout>
              <c:showLegendKey val="0"/>
              <c:showVal val="1"/>
              <c:showCatName val="0"/>
              <c:showSerName val="0"/>
              <c:showPercent val="0"/>
              <c:showBubbleSize val="0"/>
            </c:dLbl>
            <c:dLbl>
              <c:idx val="7"/>
              <c:layout>
                <c:manualLayout>
                  <c:x val="9.2592592592593264E-3"/>
                  <c:y val="-0.10226910585194712"/>
                </c:manualLayout>
              </c:layout>
              <c:showLegendKey val="0"/>
              <c:showVal val="1"/>
              <c:showCatName val="0"/>
              <c:showSerName val="0"/>
              <c:showPercent val="0"/>
              <c:showBubbleSize val="0"/>
            </c:dLbl>
            <c:dLbl>
              <c:idx val="8"/>
              <c:layout>
                <c:manualLayout>
                  <c:x val="9.2592592592591946E-3"/>
                  <c:y val="-0.14062002054642744"/>
                </c:manualLayout>
              </c:layout>
              <c:showLegendKey val="0"/>
              <c:showVal val="1"/>
              <c:showCatName val="0"/>
              <c:showSerName val="0"/>
              <c:showPercent val="0"/>
              <c:showBubbleSize val="0"/>
            </c:dLbl>
            <c:txPr>
              <a:bodyPr/>
              <a:lstStyle/>
              <a:p>
                <a:pPr>
                  <a:defRPr sz="1600"/>
                </a:pPr>
                <a:endParaRPr lang="it-IT"/>
              </a:p>
            </c:txPr>
            <c:showLegendKey val="0"/>
            <c:showVal val="1"/>
            <c:showCatName val="0"/>
            <c:showSerName val="0"/>
            <c:showPercent val="0"/>
            <c:showBubbleSize val="0"/>
            <c:showLeaderLines val="0"/>
          </c:dLbls>
          <c:cat>
            <c:strRef>
              <c:f>Sheet1!$A$2:$A$10</c:f>
              <c:strCache>
                <c:ptCount val="9"/>
                <c:pt idx="0">
                  <c:v>UK</c:v>
                </c:pt>
                <c:pt idx="1">
                  <c:v>France</c:v>
                </c:pt>
                <c:pt idx="2">
                  <c:v>Germany</c:v>
                </c:pt>
                <c:pt idx="3">
                  <c:v>Scandin.</c:v>
                </c:pt>
                <c:pt idx="4">
                  <c:v>A/CH</c:v>
                </c:pt>
                <c:pt idx="5">
                  <c:v>Benelux</c:v>
                </c:pt>
                <c:pt idx="6">
                  <c:v>Spain</c:v>
                </c:pt>
                <c:pt idx="7">
                  <c:v>Italy</c:v>
                </c:pt>
                <c:pt idx="8">
                  <c:v>East.Eur.</c:v>
                </c:pt>
              </c:strCache>
            </c:strRef>
          </c:cat>
          <c:val>
            <c:numRef>
              <c:f>Sheet1!$B$2:$B$10</c:f>
              <c:numCache>
                <c:formatCode>0%</c:formatCode>
                <c:ptCount val="9"/>
                <c:pt idx="0">
                  <c:v>0.22</c:v>
                </c:pt>
                <c:pt idx="1">
                  <c:v>0.1</c:v>
                </c:pt>
                <c:pt idx="2">
                  <c:v>0.1</c:v>
                </c:pt>
                <c:pt idx="3">
                  <c:v>0.14000000000000001</c:v>
                </c:pt>
                <c:pt idx="4">
                  <c:v>0.1</c:v>
                </c:pt>
                <c:pt idx="5">
                  <c:v>8.0000000000000043E-2</c:v>
                </c:pt>
                <c:pt idx="6">
                  <c:v>0.05</c:v>
                </c:pt>
                <c:pt idx="7">
                  <c:v>3.0000000000000002E-2</c:v>
                </c:pt>
                <c:pt idx="8">
                  <c:v>6.0000000000000032E-2</c:v>
                </c:pt>
              </c:numCache>
            </c:numRef>
          </c:val>
        </c:ser>
        <c:dLbls>
          <c:showLegendKey val="0"/>
          <c:showVal val="1"/>
          <c:showCatName val="0"/>
          <c:showSerName val="0"/>
          <c:showPercent val="0"/>
          <c:showBubbleSize val="0"/>
        </c:dLbls>
        <c:gapWidth val="150"/>
        <c:shape val="cylinder"/>
        <c:axId val="21847424"/>
        <c:axId val="21886848"/>
        <c:axId val="0"/>
      </c:bar3DChart>
      <c:catAx>
        <c:axId val="21847424"/>
        <c:scaling>
          <c:orientation val="minMax"/>
        </c:scaling>
        <c:delete val="0"/>
        <c:axPos val="b"/>
        <c:majorTickMark val="out"/>
        <c:minorTickMark val="none"/>
        <c:tickLblPos val="nextTo"/>
        <c:txPr>
          <a:bodyPr/>
          <a:lstStyle/>
          <a:p>
            <a:pPr>
              <a:defRPr sz="1200" b="0">
                <a:solidFill>
                  <a:schemeClr val="tx1"/>
                </a:solidFill>
              </a:defRPr>
            </a:pPr>
            <a:endParaRPr lang="it-IT"/>
          </a:p>
        </c:txPr>
        <c:crossAx val="21886848"/>
        <c:crosses val="autoZero"/>
        <c:auto val="1"/>
        <c:lblAlgn val="ctr"/>
        <c:lblOffset val="100"/>
        <c:noMultiLvlLbl val="0"/>
      </c:catAx>
      <c:valAx>
        <c:axId val="21886848"/>
        <c:scaling>
          <c:orientation val="minMax"/>
        </c:scaling>
        <c:delete val="0"/>
        <c:axPos val="l"/>
        <c:majorGridlines/>
        <c:numFmt formatCode="0%" sourceLinked="1"/>
        <c:majorTickMark val="out"/>
        <c:minorTickMark val="none"/>
        <c:tickLblPos val="nextTo"/>
        <c:txPr>
          <a:bodyPr/>
          <a:lstStyle/>
          <a:p>
            <a:pPr>
              <a:defRPr lang="en-US" sz="1200" b="0" kern="1200">
                <a:solidFill>
                  <a:schemeClr val="tx1"/>
                </a:solidFill>
                <a:latin typeface="+mn-lt"/>
                <a:ea typeface="+mn-ea"/>
                <a:cs typeface="+mn-cs"/>
              </a:defRPr>
            </a:pPr>
            <a:endParaRPr lang="it-IT"/>
          </a:p>
        </c:txPr>
        <c:crossAx val="21847424"/>
        <c:crosses val="autoZero"/>
        <c:crossBetween val="between"/>
        <c:majorUnit val="5.0000000000000024E-2"/>
      </c:valAx>
    </c:plotArea>
    <c:plotVisOnly val="1"/>
    <c:dispBlanksAs val="gap"/>
    <c:showDLblsOverMax val="0"/>
  </c:chart>
  <c:txPr>
    <a:bodyPr/>
    <a:lstStyle/>
    <a:p>
      <a:pPr>
        <a:defRPr sz="1800"/>
      </a:pPr>
      <a:endParaRPr lang="it-IT"/>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051262572426894E-2"/>
          <c:y val="4.0875632915915824E-2"/>
          <c:w val="0.8733398991703627"/>
          <c:h val="0.85710670633688302"/>
        </c:manualLayout>
      </c:layout>
      <c:scatterChart>
        <c:scatterStyle val="lineMarker"/>
        <c:varyColors val="0"/>
        <c:ser>
          <c:idx val="0"/>
          <c:order val="0"/>
          <c:tx>
            <c:strRef>
              <c:f>Sheet1!$C$1</c:f>
              <c:strCache>
                <c:ptCount val="1"/>
                <c:pt idx="0">
                  <c:v>E-comm.penetration</c:v>
                </c:pt>
              </c:strCache>
            </c:strRef>
          </c:tx>
          <c:spPr>
            <a:ln w="28575">
              <a:noFill/>
            </a:ln>
          </c:spPr>
          <c:xVal>
            <c:numRef>
              <c:f>Sheet1!$B$2:$B$10</c:f>
              <c:numCache>
                <c:formatCode>_-* #,##0_-;\-* #,##0_-;_-* "-"??_-;_-@_-</c:formatCode>
                <c:ptCount val="9"/>
                <c:pt idx="0">
                  <c:v>2383.4569576086296</c:v>
                </c:pt>
                <c:pt idx="1">
                  <c:v>1505.3209129072136</c:v>
                </c:pt>
                <c:pt idx="2">
                  <c:v>887.46918252199794</c:v>
                </c:pt>
                <c:pt idx="3">
                  <c:v>1976.1773586988445</c:v>
                </c:pt>
                <c:pt idx="4">
                  <c:v>2789.0478596133103</c:v>
                </c:pt>
                <c:pt idx="5">
                  <c:v>1071.9201298826101</c:v>
                </c:pt>
                <c:pt idx="6">
                  <c:v>966.67339768562852</c:v>
                </c:pt>
                <c:pt idx="7">
                  <c:v>1185.4969065748348</c:v>
                </c:pt>
                <c:pt idx="8">
                  <c:v>540.84349167597338</c:v>
                </c:pt>
              </c:numCache>
            </c:numRef>
          </c:xVal>
          <c:yVal>
            <c:numRef>
              <c:f>Sheet1!$C$2:$C$10</c:f>
              <c:numCache>
                <c:formatCode>0%</c:formatCode>
                <c:ptCount val="9"/>
                <c:pt idx="0">
                  <c:v>0.71000000000000063</c:v>
                </c:pt>
                <c:pt idx="1">
                  <c:v>0.53</c:v>
                </c:pt>
                <c:pt idx="2">
                  <c:v>0.64000000000000334</c:v>
                </c:pt>
                <c:pt idx="3">
                  <c:v>0.69242336231307866</c:v>
                </c:pt>
                <c:pt idx="4">
                  <c:v>0.42060266049048589</c:v>
                </c:pt>
                <c:pt idx="5">
                  <c:v>0.5870491154851587</c:v>
                </c:pt>
                <c:pt idx="6">
                  <c:v>0.27</c:v>
                </c:pt>
                <c:pt idx="7">
                  <c:v>0.15000000000000024</c:v>
                </c:pt>
                <c:pt idx="8">
                  <c:v>0.13226999522134941</c:v>
                </c:pt>
              </c:numCache>
            </c:numRef>
          </c:yVal>
          <c:smooth val="0"/>
        </c:ser>
        <c:dLbls>
          <c:showLegendKey val="0"/>
          <c:showVal val="0"/>
          <c:showCatName val="0"/>
          <c:showSerName val="0"/>
          <c:showPercent val="0"/>
          <c:showBubbleSize val="0"/>
        </c:dLbls>
        <c:axId val="23885312"/>
        <c:axId val="23886848"/>
      </c:scatterChart>
      <c:valAx>
        <c:axId val="23885312"/>
        <c:scaling>
          <c:orientation val="minMax"/>
          <c:max val="3500"/>
        </c:scaling>
        <c:delete val="0"/>
        <c:axPos val="b"/>
        <c:numFmt formatCode="_-* #,##0_-;\-* #,##0_-;_-* &quot;-&quot;??_-;_-@_-" sourceLinked="1"/>
        <c:majorTickMark val="out"/>
        <c:minorTickMark val="none"/>
        <c:tickLblPos val="nextTo"/>
        <c:txPr>
          <a:bodyPr/>
          <a:lstStyle/>
          <a:p>
            <a:pPr>
              <a:defRPr sz="1200" b="1">
                <a:solidFill>
                  <a:schemeClr val="tx1"/>
                </a:solidFill>
              </a:defRPr>
            </a:pPr>
            <a:endParaRPr lang="it-IT"/>
          </a:p>
        </c:txPr>
        <c:crossAx val="23886848"/>
        <c:crosses val="autoZero"/>
        <c:crossBetween val="midCat"/>
      </c:valAx>
      <c:valAx>
        <c:axId val="23886848"/>
        <c:scaling>
          <c:orientation val="minMax"/>
        </c:scaling>
        <c:delete val="0"/>
        <c:axPos val="l"/>
        <c:majorGridlines/>
        <c:numFmt formatCode="0%" sourceLinked="1"/>
        <c:majorTickMark val="out"/>
        <c:minorTickMark val="none"/>
        <c:tickLblPos val="nextTo"/>
        <c:txPr>
          <a:bodyPr/>
          <a:lstStyle/>
          <a:p>
            <a:pPr>
              <a:defRPr sz="1200" b="1">
                <a:solidFill>
                  <a:schemeClr val="tx1"/>
                </a:solidFill>
              </a:defRPr>
            </a:pPr>
            <a:endParaRPr lang="it-IT"/>
          </a:p>
        </c:txPr>
        <c:crossAx val="23885312"/>
        <c:crossesAt val="1"/>
        <c:crossBetween val="midCat"/>
      </c:valAx>
    </c:plotArea>
    <c:plotVisOnly val="1"/>
    <c:dispBlanksAs val="gap"/>
    <c:showDLblsOverMax val="0"/>
  </c:chart>
  <c:txPr>
    <a:bodyPr/>
    <a:lstStyle/>
    <a:p>
      <a:pPr>
        <a:defRPr sz="1800"/>
      </a:pPr>
      <a:endParaRPr lang="it-IT"/>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051262572426894E-2"/>
          <c:y val="4.0875632915915824E-2"/>
          <c:w val="0.8733398991703627"/>
          <c:h val="0.85710670633688291"/>
        </c:manualLayout>
      </c:layout>
      <c:scatterChart>
        <c:scatterStyle val="lineMarker"/>
        <c:varyColors val="0"/>
        <c:ser>
          <c:idx val="0"/>
          <c:order val="0"/>
          <c:tx>
            <c:strRef>
              <c:f>Sheet1!$C$1</c:f>
              <c:strCache>
                <c:ptCount val="1"/>
                <c:pt idx="0">
                  <c:v>% of turnover</c:v>
                </c:pt>
              </c:strCache>
            </c:strRef>
          </c:tx>
          <c:spPr>
            <a:ln w="28575">
              <a:noFill/>
            </a:ln>
          </c:spPr>
          <c:xVal>
            <c:numRef>
              <c:f>Sheet1!$B$2:$B$17</c:f>
              <c:numCache>
                <c:formatCode>0%</c:formatCode>
                <c:ptCount val="16"/>
                <c:pt idx="0">
                  <c:v>0.13</c:v>
                </c:pt>
                <c:pt idx="1">
                  <c:v>0.25</c:v>
                </c:pt>
                <c:pt idx="2">
                  <c:v>0.17</c:v>
                </c:pt>
                <c:pt idx="3">
                  <c:v>0.17</c:v>
                </c:pt>
                <c:pt idx="4">
                  <c:v>4.0000000000000022E-2</c:v>
                </c:pt>
                <c:pt idx="5">
                  <c:v>0.11</c:v>
                </c:pt>
                <c:pt idx="6">
                  <c:v>0.14000000000000001</c:v>
                </c:pt>
                <c:pt idx="7">
                  <c:v>0.05</c:v>
                </c:pt>
                <c:pt idx="8">
                  <c:v>0.19</c:v>
                </c:pt>
                <c:pt idx="9">
                  <c:v>0.11</c:v>
                </c:pt>
                <c:pt idx="10">
                  <c:v>0.14000000000000001</c:v>
                </c:pt>
                <c:pt idx="11">
                  <c:v>0.11</c:v>
                </c:pt>
                <c:pt idx="12">
                  <c:v>0.11</c:v>
                </c:pt>
                <c:pt idx="13">
                  <c:v>0.2</c:v>
                </c:pt>
                <c:pt idx="14">
                  <c:v>0.19</c:v>
                </c:pt>
                <c:pt idx="15">
                  <c:v>0.17</c:v>
                </c:pt>
              </c:numCache>
            </c:numRef>
          </c:xVal>
          <c:yVal>
            <c:numRef>
              <c:f>Sheet1!$C$2:$C$17</c:f>
              <c:numCache>
                <c:formatCode>0%</c:formatCode>
                <c:ptCount val="16"/>
                <c:pt idx="0">
                  <c:v>0.27</c:v>
                </c:pt>
                <c:pt idx="1">
                  <c:v>0.27</c:v>
                </c:pt>
                <c:pt idx="2">
                  <c:v>0.28000000000000008</c:v>
                </c:pt>
                <c:pt idx="3">
                  <c:v>0.22</c:v>
                </c:pt>
                <c:pt idx="4">
                  <c:v>9.0000000000000024E-2</c:v>
                </c:pt>
                <c:pt idx="5">
                  <c:v>0.12000000000000002</c:v>
                </c:pt>
                <c:pt idx="6">
                  <c:v>0.13</c:v>
                </c:pt>
                <c:pt idx="7">
                  <c:v>0.05</c:v>
                </c:pt>
                <c:pt idx="8">
                  <c:v>0.12000000000000002</c:v>
                </c:pt>
                <c:pt idx="9">
                  <c:v>0.24000000000000021</c:v>
                </c:pt>
                <c:pt idx="10">
                  <c:v>0.15000000000000024</c:v>
                </c:pt>
                <c:pt idx="11">
                  <c:v>0.1</c:v>
                </c:pt>
                <c:pt idx="12">
                  <c:v>0.16</c:v>
                </c:pt>
                <c:pt idx="13">
                  <c:v>0.21000000000000021</c:v>
                </c:pt>
                <c:pt idx="14">
                  <c:v>0.26</c:v>
                </c:pt>
                <c:pt idx="15">
                  <c:v>0.19</c:v>
                </c:pt>
              </c:numCache>
            </c:numRef>
          </c:yVal>
          <c:smooth val="0"/>
        </c:ser>
        <c:dLbls>
          <c:showLegendKey val="0"/>
          <c:showVal val="0"/>
          <c:showCatName val="0"/>
          <c:showSerName val="0"/>
          <c:showPercent val="0"/>
          <c:showBubbleSize val="0"/>
        </c:dLbls>
        <c:axId val="23785472"/>
        <c:axId val="23787008"/>
      </c:scatterChart>
      <c:valAx>
        <c:axId val="23785472"/>
        <c:scaling>
          <c:orientation val="minMax"/>
        </c:scaling>
        <c:delete val="0"/>
        <c:axPos val="b"/>
        <c:numFmt formatCode="0%" sourceLinked="1"/>
        <c:majorTickMark val="out"/>
        <c:minorTickMark val="none"/>
        <c:tickLblPos val="nextTo"/>
        <c:txPr>
          <a:bodyPr/>
          <a:lstStyle/>
          <a:p>
            <a:pPr>
              <a:defRPr sz="1200" b="1">
                <a:solidFill>
                  <a:schemeClr val="tx1"/>
                </a:solidFill>
              </a:defRPr>
            </a:pPr>
            <a:endParaRPr lang="it-IT"/>
          </a:p>
        </c:txPr>
        <c:crossAx val="23787008"/>
        <c:crosses val="autoZero"/>
        <c:crossBetween val="midCat"/>
      </c:valAx>
      <c:valAx>
        <c:axId val="23787008"/>
        <c:scaling>
          <c:orientation val="minMax"/>
        </c:scaling>
        <c:delete val="0"/>
        <c:axPos val="l"/>
        <c:majorGridlines/>
        <c:numFmt formatCode="0%" sourceLinked="1"/>
        <c:majorTickMark val="out"/>
        <c:minorTickMark val="none"/>
        <c:tickLblPos val="nextTo"/>
        <c:txPr>
          <a:bodyPr/>
          <a:lstStyle/>
          <a:p>
            <a:pPr>
              <a:defRPr sz="1200" b="1">
                <a:solidFill>
                  <a:schemeClr val="tx1"/>
                </a:solidFill>
              </a:defRPr>
            </a:pPr>
            <a:endParaRPr lang="it-IT"/>
          </a:p>
        </c:txPr>
        <c:crossAx val="23785472"/>
        <c:crosses val="autoZero"/>
        <c:crossBetween val="midCat"/>
      </c:valAx>
    </c:plotArea>
    <c:plotVisOnly val="1"/>
    <c:dispBlanksAs val="gap"/>
    <c:showDLblsOverMax val="0"/>
  </c:chart>
  <c:txPr>
    <a:bodyPr/>
    <a:lstStyle/>
    <a:p>
      <a:pPr>
        <a:defRPr sz="1800"/>
      </a:pPr>
      <a:endParaRPr lang="it-IT"/>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bar"/>
        <c:grouping val="stacked"/>
        <c:varyColors val="0"/>
        <c:ser>
          <c:idx val="0"/>
          <c:order val="0"/>
          <c:tx>
            <c:strRef>
              <c:f>Sheet1!$B$1</c:f>
              <c:strCache>
                <c:ptCount val="1"/>
                <c:pt idx="0">
                  <c:v>Important</c:v>
                </c:pt>
              </c:strCache>
            </c:strRef>
          </c:tx>
          <c:spPr>
            <a:solidFill>
              <a:srgbClr val="FF0000"/>
            </a:solidFill>
          </c:spPr>
          <c:invertIfNegative val="0"/>
          <c:cat>
            <c:strRef>
              <c:f>Sheet1!$A$2:$A$9</c:f>
              <c:strCache>
                <c:ptCount val="8"/>
                <c:pt idx="0">
                  <c:v>Differenze linguistiche</c:v>
                </c:pt>
                <c:pt idx="1">
                  <c:v>Customer service</c:v>
                </c:pt>
                <c:pt idx="2">
                  <c:v>Restrizioni distributive</c:v>
                </c:pt>
                <c:pt idx="3">
                  <c:v>Risoluzione reclami</c:v>
                </c:pt>
                <c:pt idx="4">
                  <c:v>Costi di logistica</c:v>
                </c:pt>
                <c:pt idx="5">
                  <c:v>Differenze impositive</c:v>
                </c:pt>
                <c:pt idx="6">
                  <c:v>Rischi di frode</c:v>
                </c:pt>
                <c:pt idx="7">
                  <c:v>Differenti leggi sul consumo</c:v>
                </c:pt>
              </c:strCache>
            </c:strRef>
          </c:cat>
          <c:val>
            <c:numRef>
              <c:f>Sheet1!$B$2:$B$9</c:f>
              <c:numCache>
                <c:formatCode>0%</c:formatCode>
                <c:ptCount val="8"/>
                <c:pt idx="0">
                  <c:v>0.2</c:v>
                </c:pt>
                <c:pt idx="1">
                  <c:v>0.22</c:v>
                </c:pt>
                <c:pt idx="2">
                  <c:v>0.23</c:v>
                </c:pt>
                <c:pt idx="3">
                  <c:v>0.25</c:v>
                </c:pt>
                <c:pt idx="4">
                  <c:v>0.27</c:v>
                </c:pt>
                <c:pt idx="5">
                  <c:v>0.29000000000000031</c:v>
                </c:pt>
                <c:pt idx="6">
                  <c:v>0.32000000000000145</c:v>
                </c:pt>
                <c:pt idx="7">
                  <c:v>0.34</c:v>
                </c:pt>
              </c:numCache>
            </c:numRef>
          </c:val>
        </c:ser>
        <c:dLbls>
          <c:showLegendKey val="0"/>
          <c:showVal val="0"/>
          <c:showCatName val="0"/>
          <c:showSerName val="0"/>
          <c:showPercent val="0"/>
          <c:showBubbleSize val="0"/>
        </c:dLbls>
        <c:gapWidth val="150"/>
        <c:shape val="cylinder"/>
        <c:axId val="28045696"/>
        <c:axId val="28047232"/>
        <c:axId val="0"/>
      </c:bar3DChart>
      <c:catAx>
        <c:axId val="28045696"/>
        <c:scaling>
          <c:orientation val="minMax"/>
        </c:scaling>
        <c:delete val="0"/>
        <c:axPos val="l"/>
        <c:numFmt formatCode="General" sourceLinked="1"/>
        <c:majorTickMark val="out"/>
        <c:minorTickMark val="none"/>
        <c:tickLblPos val="nextTo"/>
        <c:txPr>
          <a:bodyPr/>
          <a:lstStyle/>
          <a:p>
            <a:pPr>
              <a:defRPr sz="1400" b="1">
                <a:solidFill>
                  <a:schemeClr val="tx1"/>
                </a:solidFill>
              </a:defRPr>
            </a:pPr>
            <a:endParaRPr lang="it-IT"/>
          </a:p>
        </c:txPr>
        <c:crossAx val="28047232"/>
        <c:crosses val="autoZero"/>
        <c:auto val="1"/>
        <c:lblAlgn val="ctr"/>
        <c:lblOffset val="100"/>
        <c:noMultiLvlLbl val="0"/>
      </c:catAx>
      <c:valAx>
        <c:axId val="28047232"/>
        <c:scaling>
          <c:orientation val="minMax"/>
        </c:scaling>
        <c:delete val="0"/>
        <c:axPos val="b"/>
        <c:majorGridlines/>
        <c:numFmt formatCode="0%" sourceLinked="1"/>
        <c:majorTickMark val="out"/>
        <c:minorTickMark val="none"/>
        <c:tickLblPos val="nextTo"/>
        <c:txPr>
          <a:bodyPr/>
          <a:lstStyle/>
          <a:p>
            <a:pPr>
              <a:defRPr sz="1200">
                <a:solidFill>
                  <a:schemeClr val="tx1"/>
                </a:solidFill>
              </a:defRPr>
            </a:pPr>
            <a:endParaRPr lang="it-IT"/>
          </a:p>
        </c:txPr>
        <c:crossAx val="28045696"/>
        <c:crosses val="autoZero"/>
        <c:crossBetween val="between"/>
      </c:valAx>
    </c:plotArea>
    <c:plotVisOnly val="1"/>
    <c:dispBlanksAs val="gap"/>
    <c:showDLblsOverMax val="0"/>
  </c:chart>
  <c:txPr>
    <a:bodyPr/>
    <a:lstStyle/>
    <a:p>
      <a:pPr>
        <a:defRPr sz="1800"/>
      </a:pPr>
      <a:endParaRPr lang="it-IT"/>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684922195665092"/>
          <c:y val="0.11786189758968472"/>
          <c:w val="0.85916077985051342"/>
          <c:h val="0.79997664939880364"/>
        </c:manualLayout>
      </c:layout>
      <c:barChart>
        <c:barDir val="col"/>
        <c:grouping val="clustered"/>
        <c:varyColors val="0"/>
        <c:ser>
          <c:idx val="0"/>
          <c:order val="0"/>
          <c:tx>
            <c:strRef>
              <c:f>GRAF_intro!$B$52</c:f>
              <c:strCache>
                <c:ptCount val="1"/>
                <c:pt idx="0">
                  <c:v>ITALY (n= 57.336)</c:v>
                </c:pt>
              </c:strCache>
            </c:strRef>
          </c:tx>
          <c:invertIfNegative val="0"/>
          <c:dLbls>
            <c:dLbl>
              <c:idx val="0"/>
              <c:layout/>
              <c:tx>
                <c:rich>
                  <a:bodyPr/>
                  <a:lstStyle/>
                  <a:p>
                    <a:r>
                      <a:rPr lang="en-US" smtClean="0"/>
                      <a:t>99</a:t>
                    </a:r>
                    <a:endParaRPr lang="en-US"/>
                  </a:p>
                </c:rich>
              </c:tx>
              <c:showLegendKey val="0"/>
              <c:showVal val="1"/>
              <c:showCatName val="0"/>
              <c:showSerName val="0"/>
              <c:showPercent val="0"/>
              <c:showBubbleSize val="0"/>
            </c:dLbl>
            <c:dLbl>
              <c:idx val="1"/>
              <c:layout/>
              <c:tx>
                <c:rich>
                  <a:bodyPr/>
                  <a:lstStyle/>
                  <a:p>
                    <a:r>
                      <a:rPr lang="en-US" smtClean="0"/>
                      <a:t>73</a:t>
                    </a:r>
                    <a:endParaRPr lang="en-US"/>
                  </a:p>
                </c:rich>
              </c:tx>
              <c:showLegendKey val="0"/>
              <c:showVal val="1"/>
              <c:showCatName val="0"/>
              <c:showSerName val="0"/>
              <c:showPercent val="0"/>
              <c:showBubbleSize val="0"/>
            </c:dLbl>
            <c:dLbl>
              <c:idx val="2"/>
              <c:layout/>
              <c:tx>
                <c:rich>
                  <a:bodyPr/>
                  <a:lstStyle/>
                  <a:p>
                    <a:r>
                      <a:rPr lang="en-US" smtClean="0"/>
                      <a:t>34</a:t>
                    </a:r>
                    <a:endParaRPr lang="en-US"/>
                  </a:p>
                </c:rich>
              </c:tx>
              <c:showLegendKey val="0"/>
              <c:showVal val="1"/>
              <c:showCatName val="0"/>
              <c:showSerName val="0"/>
              <c:showPercent val="0"/>
              <c:showBubbleSize val="0"/>
            </c:dLbl>
            <c:dLbl>
              <c:idx val="3"/>
              <c:layout/>
              <c:tx>
                <c:rich>
                  <a:bodyPr/>
                  <a:lstStyle/>
                  <a:p>
                    <a:r>
                      <a:rPr lang="en-US" smtClean="0"/>
                      <a:t>89</a:t>
                    </a:r>
                    <a:endParaRPr lang="en-US"/>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GRAF_intro!$C$51:$F$51</c:f>
              <c:strCache>
                <c:ptCount val="4"/>
                <c:pt idx="0">
                  <c:v>Email</c:v>
                </c:pt>
                <c:pt idx="1">
                  <c:v>Social Network</c:v>
                </c:pt>
                <c:pt idx="2">
                  <c:v>Acquisti Online</c:v>
                </c:pt>
                <c:pt idx="3">
                  <c:v>Info Online su prodotti, brand</c:v>
                </c:pt>
              </c:strCache>
            </c:strRef>
          </c:cat>
          <c:val>
            <c:numRef>
              <c:f>GRAF_intro!$C$52:$F$52</c:f>
              <c:numCache>
                <c:formatCode>#,##0</c:formatCode>
                <c:ptCount val="4"/>
                <c:pt idx="0">
                  <c:v>99</c:v>
                </c:pt>
                <c:pt idx="1">
                  <c:v>73</c:v>
                </c:pt>
                <c:pt idx="2">
                  <c:v>34</c:v>
                </c:pt>
                <c:pt idx="3">
                  <c:v>89</c:v>
                </c:pt>
              </c:numCache>
            </c:numRef>
          </c:val>
        </c:ser>
        <c:ser>
          <c:idx val="1"/>
          <c:order val="1"/>
          <c:tx>
            <c:strRef>
              <c:f>GRAF_intro!$B$53</c:f>
              <c:strCache>
                <c:ptCount val="1"/>
                <c:pt idx="0">
                  <c:v>UK (n= 1.158)</c:v>
                </c:pt>
              </c:strCache>
            </c:strRef>
          </c:tx>
          <c:invertIfNegative val="0"/>
          <c:dLbls>
            <c:dLbl>
              <c:idx val="0"/>
              <c:layout/>
              <c:tx>
                <c:rich>
                  <a:bodyPr/>
                  <a:lstStyle/>
                  <a:p>
                    <a:r>
                      <a:rPr lang="en-US" smtClean="0"/>
                      <a:t>99</a:t>
                    </a:r>
                    <a:endParaRPr lang="en-US"/>
                  </a:p>
                </c:rich>
              </c:tx>
              <c:showLegendKey val="0"/>
              <c:showVal val="1"/>
              <c:showCatName val="0"/>
              <c:showSerName val="0"/>
              <c:showPercent val="0"/>
              <c:showBubbleSize val="0"/>
            </c:dLbl>
            <c:dLbl>
              <c:idx val="1"/>
              <c:layout/>
              <c:tx>
                <c:rich>
                  <a:bodyPr/>
                  <a:lstStyle/>
                  <a:p>
                    <a:r>
                      <a:rPr lang="en-US" smtClean="0"/>
                      <a:t>87</a:t>
                    </a:r>
                    <a:endParaRPr lang="en-US"/>
                  </a:p>
                </c:rich>
              </c:tx>
              <c:showLegendKey val="0"/>
              <c:showVal val="1"/>
              <c:showCatName val="0"/>
              <c:showSerName val="0"/>
              <c:showPercent val="0"/>
              <c:showBubbleSize val="0"/>
            </c:dLbl>
            <c:dLbl>
              <c:idx val="2"/>
              <c:layout/>
              <c:tx>
                <c:rich>
                  <a:bodyPr/>
                  <a:lstStyle/>
                  <a:p>
                    <a:r>
                      <a:rPr lang="en-US" smtClean="0"/>
                      <a:t>90</a:t>
                    </a:r>
                    <a:endParaRPr lang="en-US"/>
                  </a:p>
                </c:rich>
              </c:tx>
              <c:showLegendKey val="0"/>
              <c:showVal val="1"/>
              <c:showCatName val="0"/>
              <c:showSerName val="0"/>
              <c:showPercent val="0"/>
              <c:showBubbleSize val="0"/>
            </c:dLbl>
            <c:dLbl>
              <c:idx val="3"/>
              <c:layout/>
              <c:tx>
                <c:rich>
                  <a:bodyPr/>
                  <a:lstStyle/>
                  <a:p>
                    <a:r>
                      <a:rPr lang="en-US" smtClean="0"/>
                      <a:t>96</a:t>
                    </a:r>
                    <a:endParaRPr lang="en-US"/>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GRAF_intro!$C$51:$F$51</c:f>
              <c:strCache>
                <c:ptCount val="4"/>
                <c:pt idx="0">
                  <c:v>Email</c:v>
                </c:pt>
                <c:pt idx="1">
                  <c:v>Social Network</c:v>
                </c:pt>
                <c:pt idx="2">
                  <c:v>Acquisti Online</c:v>
                </c:pt>
                <c:pt idx="3">
                  <c:v>Info Online su prodotti, brand</c:v>
                </c:pt>
              </c:strCache>
            </c:strRef>
          </c:cat>
          <c:val>
            <c:numRef>
              <c:f>GRAF_intro!$C$53:$F$53</c:f>
              <c:numCache>
                <c:formatCode>#,##0</c:formatCode>
                <c:ptCount val="4"/>
                <c:pt idx="0">
                  <c:v>99</c:v>
                </c:pt>
                <c:pt idx="1">
                  <c:v>87</c:v>
                </c:pt>
                <c:pt idx="2">
                  <c:v>90</c:v>
                </c:pt>
                <c:pt idx="3">
                  <c:v>96</c:v>
                </c:pt>
              </c:numCache>
            </c:numRef>
          </c:val>
        </c:ser>
        <c:ser>
          <c:idx val="2"/>
          <c:order val="2"/>
          <c:tx>
            <c:strRef>
              <c:f>GRAF_intro!$B$54</c:f>
              <c:strCache>
                <c:ptCount val="1"/>
                <c:pt idx="0">
                  <c:v>GERMANY (n= 1.055)</c:v>
                </c:pt>
              </c:strCache>
            </c:strRef>
          </c:tx>
          <c:invertIfNegative val="0"/>
          <c:dLbls>
            <c:dLbl>
              <c:idx val="0"/>
              <c:layout/>
              <c:tx>
                <c:rich>
                  <a:bodyPr/>
                  <a:lstStyle/>
                  <a:p>
                    <a:r>
                      <a:rPr lang="en-US" smtClean="0"/>
                      <a:t>100</a:t>
                    </a:r>
                    <a:endParaRPr lang="en-US"/>
                  </a:p>
                </c:rich>
              </c:tx>
              <c:showLegendKey val="0"/>
              <c:showVal val="1"/>
              <c:showCatName val="0"/>
              <c:showSerName val="0"/>
              <c:showPercent val="0"/>
              <c:showBubbleSize val="0"/>
            </c:dLbl>
            <c:dLbl>
              <c:idx val="1"/>
              <c:layout/>
              <c:tx>
                <c:rich>
                  <a:bodyPr/>
                  <a:lstStyle/>
                  <a:p>
                    <a:r>
                      <a:rPr lang="en-US" smtClean="0"/>
                      <a:t>82</a:t>
                    </a:r>
                    <a:endParaRPr lang="en-US"/>
                  </a:p>
                </c:rich>
              </c:tx>
              <c:showLegendKey val="0"/>
              <c:showVal val="1"/>
              <c:showCatName val="0"/>
              <c:showSerName val="0"/>
              <c:showPercent val="0"/>
              <c:showBubbleSize val="0"/>
            </c:dLbl>
            <c:dLbl>
              <c:idx val="2"/>
              <c:layout/>
              <c:tx>
                <c:rich>
                  <a:bodyPr/>
                  <a:lstStyle/>
                  <a:p>
                    <a:r>
                      <a:rPr lang="en-US" smtClean="0"/>
                      <a:t>87</a:t>
                    </a:r>
                    <a:endParaRPr lang="en-US"/>
                  </a:p>
                </c:rich>
              </c:tx>
              <c:showLegendKey val="0"/>
              <c:showVal val="1"/>
              <c:showCatName val="0"/>
              <c:showSerName val="0"/>
              <c:showPercent val="0"/>
              <c:showBubbleSize val="0"/>
            </c:dLbl>
            <c:dLbl>
              <c:idx val="3"/>
              <c:layout/>
              <c:tx>
                <c:rich>
                  <a:bodyPr/>
                  <a:lstStyle/>
                  <a:p>
                    <a:r>
                      <a:rPr lang="en-US" smtClean="0"/>
                      <a:t>91</a:t>
                    </a:r>
                    <a:endParaRPr lang="en-US"/>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GRAF_intro!$C$51:$F$51</c:f>
              <c:strCache>
                <c:ptCount val="4"/>
                <c:pt idx="0">
                  <c:v>Email</c:v>
                </c:pt>
                <c:pt idx="1">
                  <c:v>Social Network</c:v>
                </c:pt>
                <c:pt idx="2">
                  <c:v>Acquisti Online</c:v>
                </c:pt>
                <c:pt idx="3">
                  <c:v>Info Online su prodotti, brand</c:v>
                </c:pt>
              </c:strCache>
            </c:strRef>
          </c:cat>
          <c:val>
            <c:numRef>
              <c:f>GRAF_intro!$C$54:$F$54</c:f>
              <c:numCache>
                <c:formatCode>#,##0</c:formatCode>
                <c:ptCount val="4"/>
                <c:pt idx="0">
                  <c:v>100</c:v>
                </c:pt>
                <c:pt idx="1">
                  <c:v>82</c:v>
                </c:pt>
                <c:pt idx="2">
                  <c:v>87</c:v>
                </c:pt>
                <c:pt idx="3">
                  <c:v>91</c:v>
                </c:pt>
              </c:numCache>
            </c:numRef>
          </c:val>
        </c:ser>
        <c:ser>
          <c:idx val="3"/>
          <c:order val="3"/>
          <c:tx>
            <c:strRef>
              <c:f>GRAF_intro!$B$55</c:f>
              <c:strCache>
                <c:ptCount val="1"/>
                <c:pt idx="0">
                  <c:v>FRANCE (n= 1.033)</c:v>
                </c:pt>
              </c:strCache>
            </c:strRef>
          </c:tx>
          <c:invertIfNegative val="0"/>
          <c:dLbls>
            <c:dLbl>
              <c:idx val="0"/>
              <c:layout/>
              <c:tx>
                <c:rich>
                  <a:bodyPr/>
                  <a:lstStyle/>
                  <a:p>
                    <a:r>
                      <a:rPr lang="en-US" smtClean="0"/>
                      <a:t>99</a:t>
                    </a:r>
                    <a:endParaRPr lang="en-US"/>
                  </a:p>
                </c:rich>
              </c:tx>
              <c:showLegendKey val="0"/>
              <c:showVal val="1"/>
              <c:showCatName val="0"/>
              <c:showSerName val="0"/>
              <c:showPercent val="0"/>
              <c:showBubbleSize val="0"/>
            </c:dLbl>
            <c:dLbl>
              <c:idx val="1"/>
              <c:layout/>
              <c:tx>
                <c:rich>
                  <a:bodyPr/>
                  <a:lstStyle/>
                  <a:p>
                    <a:r>
                      <a:rPr lang="en-US" smtClean="0"/>
                      <a:t>80</a:t>
                    </a:r>
                    <a:endParaRPr lang="en-US"/>
                  </a:p>
                </c:rich>
              </c:tx>
              <c:showLegendKey val="0"/>
              <c:showVal val="1"/>
              <c:showCatName val="0"/>
              <c:showSerName val="0"/>
              <c:showPercent val="0"/>
              <c:showBubbleSize val="0"/>
            </c:dLbl>
            <c:dLbl>
              <c:idx val="2"/>
              <c:layout/>
              <c:tx>
                <c:rich>
                  <a:bodyPr/>
                  <a:lstStyle/>
                  <a:p>
                    <a:r>
                      <a:rPr lang="en-US" smtClean="0"/>
                      <a:t>79</a:t>
                    </a:r>
                    <a:endParaRPr lang="en-US"/>
                  </a:p>
                </c:rich>
              </c:tx>
              <c:showLegendKey val="0"/>
              <c:showVal val="1"/>
              <c:showCatName val="0"/>
              <c:showSerName val="0"/>
              <c:showPercent val="0"/>
              <c:showBubbleSize val="0"/>
            </c:dLbl>
            <c:dLbl>
              <c:idx val="3"/>
              <c:layout/>
              <c:tx>
                <c:rich>
                  <a:bodyPr/>
                  <a:lstStyle/>
                  <a:p>
                    <a:r>
                      <a:rPr lang="en-US" smtClean="0"/>
                      <a:t>90</a:t>
                    </a:r>
                    <a:endParaRPr lang="en-US"/>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GRAF_intro!$C$51:$F$51</c:f>
              <c:strCache>
                <c:ptCount val="4"/>
                <c:pt idx="0">
                  <c:v>Email</c:v>
                </c:pt>
                <c:pt idx="1">
                  <c:v>Social Network</c:v>
                </c:pt>
                <c:pt idx="2">
                  <c:v>Acquisti Online</c:v>
                </c:pt>
                <c:pt idx="3">
                  <c:v>Info Online su prodotti, brand</c:v>
                </c:pt>
              </c:strCache>
            </c:strRef>
          </c:cat>
          <c:val>
            <c:numRef>
              <c:f>GRAF_intro!$C$55:$F$55</c:f>
              <c:numCache>
                <c:formatCode>#,##0</c:formatCode>
                <c:ptCount val="4"/>
                <c:pt idx="0">
                  <c:v>99</c:v>
                </c:pt>
                <c:pt idx="1">
                  <c:v>80</c:v>
                </c:pt>
                <c:pt idx="2">
                  <c:v>79</c:v>
                </c:pt>
                <c:pt idx="3">
                  <c:v>90</c:v>
                </c:pt>
              </c:numCache>
            </c:numRef>
          </c:val>
        </c:ser>
        <c:ser>
          <c:idx val="5"/>
          <c:order val="4"/>
          <c:tx>
            <c:strRef>
              <c:f>GRAF_intro!$B$56</c:f>
              <c:strCache>
                <c:ptCount val="1"/>
                <c:pt idx="0">
                  <c:v>SPAIN (n= 1.003)</c:v>
                </c:pt>
              </c:strCache>
            </c:strRef>
          </c:tx>
          <c:invertIfNegative val="0"/>
          <c:dLbls>
            <c:dLbl>
              <c:idx val="0"/>
              <c:layout/>
              <c:tx>
                <c:rich>
                  <a:bodyPr/>
                  <a:lstStyle/>
                  <a:p>
                    <a:r>
                      <a:rPr lang="en-US" smtClean="0"/>
                      <a:t>99</a:t>
                    </a:r>
                    <a:endParaRPr lang="en-US"/>
                  </a:p>
                </c:rich>
              </c:tx>
              <c:showLegendKey val="0"/>
              <c:showVal val="1"/>
              <c:showCatName val="0"/>
              <c:showSerName val="0"/>
              <c:showPercent val="0"/>
              <c:showBubbleSize val="0"/>
            </c:dLbl>
            <c:dLbl>
              <c:idx val="1"/>
              <c:layout/>
              <c:tx>
                <c:rich>
                  <a:bodyPr/>
                  <a:lstStyle/>
                  <a:p>
                    <a:r>
                      <a:rPr lang="en-US" smtClean="0"/>
                      <a:t>94</a:t>
                    </a:r>
                    <a:endParaRPr lang="en-US"/>
                  </a:p>
                </c:rich>
              </c:tx>
              <c:showLegendKey val="0"/>
              <c:showVal val="1"/>
              <c:showCatName val="0"/>
              <c:showSerName val="0"/>
              <c:showPercent val="0"/>
              <c:showBubbleSize val="0"/>
            </c:dLbl>
            <c:dLbl>
              <c:idx val="2"/>
              <c:layout/>
              <c:tx>
                <c:rich>
                  <a:bodyPr/>
                  <a:lstStyle/>
                  <a:p>
                    <a:r>
                      <a:rPr lang="en-US" smtClean="0"/>
                      <a:t>52</a:t>
                    </a:r>
                    <a:endParaRPr lang="en-US"/>
                  </a:p>
                </c:rich>
              </c:tx>
              <c:showLegendKey val="0"/>
              <c:showVal val="1"/>
              <c:showCatName val="0"/>
              <c:showSerName val="0"/>
              <c:showPercent val="0"/>
              <c:showBubbleSize val="0"/>
            </c:dLbl>
            <c:dLbl>
              <c:idx val="3"/>
              <c:layout/>
              <c:tx>
                <c:rich>
                  <a:bodyPr/>
                  <a:lstStyle/>
                  <a:p>
                    <a:r>
                      <a:rPr lang="en-US" smtClean="0"/>
                      <a:t>87</a:t>
                    </a:r>
                    <a:endParaRPr lang="en-US"/>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GRAF_intro!$C$51:$F$51</c:f>
              <c:strCache>
                <c:ptCount val="4"/>
                <c:pt idx="0">
                  <c:v>Email</c:v>
                </c:pt>
                <c:pt idx="1">
                  <c:v>Social Network</c:v>
                </c:pt>
                <c:pt idx="2">
                  <c:v>Acquisti Online</c:v>
                </c:pt>
                <c:pt idx="3">
                  <c:v>Info Online su prodotti, brand</c:v>
                </c:pt>
              </c:strCache>
            </c:strRef>
          </c:cat>
          <c:val>
            <c:numRef>
              <c:f>GRAF_intro!$C$56:$F$56</c:f>
              <c:numCache>
                <c:formatCode>#,##0</c:formatCode>
                <c:ptCount val="4"/>
                <c:pt idx="0">
                  <c:v>99</c:v>
                </c:pt>
                <c:pt idx="1">
                  <c:v>94</c:v>
                </c:pt>
                <c:pt idx="2">
                  <c:v>52</c:v>
                </c:pt>
                <c:pt idx="3">
                  <c:v>87</c:v>
                </c:pt>
              </c:numCache>
            </c:numRef>
          </c:val>
        </c:ser>
        <c:dLbls>
          <c:showLegendKey val="0"/>
          <c:showVal val="0"/>
          <c:showCatName val="0"/>
          <c:showSerName val="0"/>
          <c:showPercent val="0"/>
          <c:showBubbleSize val="0"/>
        </c:dLbls>
        <c:gapWidth val="267"/>
        <c:axId val="25205760"/>
        <c:axId val="25109248"/>
      </c:barChart>
      <c:catAx>
        <c:axId val="25205760"/>
        <c:scaling>
          <c:orientation val="minMax"/>
        </c:scaling>
        <c:delete val="0"/>
        <c:axPos val="b"/>
        <c:majorTickMark val="out"/>
        <c:minorTickMark val="none"/>
        <c:tickLblPos val="nextTo"/>
        <c:crossAx val="25109248"/>
        <c:crosses val="autoZero"/>
        <c:auto val="1"/>
        <c:lblAlgn val="ctr"/>
        <c:lblOffset val="100"/>
        <c:noMultiLvlLbl val="0"/>
      </c:catAx>
      <c:valAx>
        <c:axId val="25109248"/>
        <c:scaling>
          <c:orientation val="minMax"/>
          <c:max val="100"/>
        </c:scaling>
        <c:delete val="1"/>
        <c:axPos val="l"/>
        <c:numFmt formatCode="#,##0" sourceLinked="1"/>
        <c:majorTickMark val="out"/>
        <c:minorTickMark val="none"/>
        <c:tickLblPos val="none"/>
        <c:crossAx val="25205760"/>
        <c:crosses val="autoZero"/>
        <c:crossBetween val="between"/>
      </c:valAx>
    </c:plotArea>
    <c:legend>
      <c:legendPos val="t"/>
      <c:layout>
        <c:manualLayout>
          <c:xMode val="edge"/>
          <c:yMode val="edge"/>
          <c:x val="0"/>
          <c:y val="0.22264114640205204"/>
          <c:w val="0.11541376520923557"/>
          <c:h val="0.58538107802610961"/>
        </c:manualLayout>
      </c:layout>
      <c:overlay val="0"/>
    </c:legend>
    <c:plotVisOnly val="1"/>
    <c:dispBlanksAs val="gap"/>
    <c:showDLblsOverMax val="0"/>
  </c:chart>
  <c:txPr>
    <a:bodyPr/>
    <a:lstStyle/>
    <a:p>
      <a:pPr>
        <a:defRPr sz="1400" b="1" baseline="0"/>
      </a:pPr>
      <a:endParaRPr lang="it-IT"/>
    </a:p>
  </c:txPr>
  <c:externalData r:id="rId2">
    <c:autoUpdate val="0"/>
  </c:externalData>
  <c:userShapes r:id="rId3"/>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0"/>
      <c:rotY val="0"/>
      <c:rAngAx val="1"/>
    </c:view3D>
    <c:floor>
      <c:thickness val="0"/>
    </c:floor>
    <c:sideWall>
      <c:thickness val="0"/>
      <c:spPr>
        <a:noFill/>
      </c:spPr>
    </c:sideWall>
    <c:backWall>
      <c:thickness val="0"/>
      <c:spPr>
        <a:noFill/>
      </c:spPr>
    </c:backWall>
    <c:plotArea>
      <c:layout>
        <c:manualLayout>
          <c:layoutTarget val="inner"/>
          <c:xMode val="edge"/>
          <c:yMode val="edge"/>
          <c:x val="4.5012771650607783E-2"/>
          <c:y val="1.4283428601829845E-2"/>
          <c:w val="0.9285617276046535"/>
          <c:h val="0.8297763472290246"/>
        </c:manualLayout>
      </c:layout>
      <c:bar3DChart>
        <c:barDir val="col"/>
        <c:grouping val="clustered"/>
        <c:varyColors val="0"/>
        <c:ser>
          <c:idx val="0"/>
          <c:order val="0"/>
          <c:tx>
            <c:strRef>
              <c:f>Foglio1!$C$10</c:f>
              <c:strCache>
                <c:ptCount val="1"/>
                <c:pt idx="0">
                  <c:v>Italia</c:v>
                </c:pt>
              </c:strCache>
            </c:strRef>
          </c:tx>
          <c:spPr>
            <a:solidFill>
              <a:srgbClr val="FF0000"/>
            </a:solidFill>
          </c:spPr>
          <c:invertIfNegative val="0"/>
          <c:dLbls>
            <c:txPr>
              <a:bodyPr/>
              <a:lstStyle/>
              <a:p>
                <a:pPr>
                  <a:defRPr b="1">
                    <a:solidFill>
                      <a:srgbClr val="FFFF00"/>
                    </a:solidFill>
                  </a:defRPr>
                </a:pPr>
                <a:endParaRPr lang="it-IT"/>
              </a:p>
            </c:txPr>
            <c:showLegendKey val="0"/>
            <c:showVal val="1"/>
            <c:showCatName val="0"/>
            <c:showSerName val="0"/>
            <c:showPercent val="0"/>
            <c:showBubbleSize val="0"/>
            <c:showLeaderLines val="0"/>
          </c:dLbls>
          <c:cat>
            <c:strRef>
              <c:f>Foglio1!$B$11:$B$18</c:f>
              <c:strCache>
                <c:ptCount val="7"/>
                <c:pt idx="0">
                  <c:v>Poss. Smartphone</c:v>
                </c:pt>
                <c:pt idx="1">
                  <c:v>Possessori tablet</c:v>
                </c:pt>
                <c:pt idx="2">
                  <c:v>Mobile user</c:v>
                </c:pt>
                <c:pt idx="3">
                  <c:v>Mail</c:v>
                </c:pt>
                <c:pt idx="4">
                  <c:v>Social networking</c:v>
                </c:pt>
                <c:pt idx="5">
                  <c:v>Informarsi online</c:v>
                </c:pt>
                <c:pt idx="6">
                  <c:v>Ecommerce</c:v>
                </c:pt>
              </c:strCache>
            </c:strRef>
          </c:cat>
          <c:val>
            <c:numRef>
              <c:f>Foglio1!$C$11:$C$18</c:f>
              <c:numCache>
                <c:formatCode>0%</c:formatCode>
                <c:ptCount val="7"/>
                <c:pt idx="0">
                  <c:v>0.52</c:v>
                </c:pt>
                <c:pt idx="1">
                  <c:v>0.25</c:v>
                </c:pt>
                <c:pt idx="2">
                  <c:v>0.34</c:v>
                </c:pt>
                <c:pt idx="3">
                  <c:v>0.82000000000000062</c:v>
                </c:pt>
                <c:pt idx="4">
                  <c:v>0.72000000000000064</c:v>
                </c:pt>
                <c:pt idx="5">
                  <c:v>0.61000000000000065</c:v>
                </c:pt>
                <c:pt idx="6">
                  <c:v>0.2</c:v>
                </c:pt>
              </c:numCache>
            </c:numRef>
          </c:val>
        </c:ser>
        <c:ser>
          <c:idx val="1"/>
          <c:order val="1"/>
          <c:tx>
            <c:strRef>
              <c:f>Foglio1!$D$10</c:f>
              <c:strCache>
                <c:ptCount val="1"/>
                <c:pt idx="0">
                  <c:v>UK</c:v>
                </c:pt>
              </c:strCache>
            </c:strRef>
          </c:tx>
          <c:spPr>
            <a:solidFill>
              <a:schemeClr val="bg1">
                <a:lumMod val="50000"/>
              </a:schemeClr>
            </a:solidFill>
          </c:spPr>
          <c:invertIfNegative val="0"/>
          <c:dLbls>
            <c:txPr>
              <a:bodyPr/>
              <a:lstStyle/>
              <a:p>
                <a:pPr>
                  <a:defRPr b="1">
                    <a:solidFill>
                      <a:srgbClr val="FFFF00"/>
                    </a:solidFill>
                  </a:defRPr>
                </a:pPr>
                <a:endParaRPr lang="it-IT"/>
              </a:p>
            </c:txPr>
            <c:showLegendKey val="0"/>
            <c:showVal val="1"/>
            <c:showCatName val="0"/>
            <c:showSerName val="0"/>
            <c:showPercent val="0"/>
            <c:showBubbleSize val="0"/>
            <c:showLeaderLines val="0"/>
          </c:dLbls>
          <c:cat>
            <c:strRef>
              <c:f>Foglio1!$B$11:$B$18</c:f>
              <c:strCache>
                <c:ptCount val="7"/>
                <c:pt idx="0">
                  <c:v>Poss. Smartphone</c:v>
                </c:pt>
                <c:pt idx="1">
                  <c:v>Possessori tablet</c:v>
                </c:pt>
                <c:pt idx="2">
                  <c:v>Mobile user</c:v>
                </c:pt>
                <c:pt idx="3">
                  <c:v>Mail</c:v>
                </c:pt>
                <c:pt idx="4">
                  <c:v>Social networking</c:v>
                </c:pt>
                <c:pt idx="5">
                  <c:v>Informarsi online</c:v>
                </c:pt>
                <c:pt idx="6">
                  <c:v>Ecommerce</c:v>
                </c:pt>
              </c:strCache>
            </c:strRef>
          </c:cat>
          <c:val>
            <c:numRef>
              <c:f>Foglio1!$D$11:$D$18</c:f>
              <c:numCache>
                <c:formatCode>0%</c:formatCode>
                <c:ptCount val="7"/>
                <c:pt idx="0">
                  <c:v>0.70000000000000062</c:v>
                </c:pt>
                <c:pt idx="1">
                  <c:v>0.38000000000000084</c:v>
                </c:pt>
                <c:pt idx="2">
                  <c:v>0.58000000000000007</c:v>
                </c:pt>
                <c:pt idx="3">
                  <c:v>0.88</c:v>
                </c:pt>
                <c:pt idx="4">
                  <c:v>0.79</c:v>
                </c:pt>
                <c:pt idx="5">
                  <c:v>0.73000000000000065</c:v>
                </c:pt>
                <c:pt idx="6">
                  <c:v>0.61000000000000065</c:v>
                </c:pt>
              </c:numCache>
            </c:numRef>
          </c:val>
        </c:ser>
        <c:ser>
          <c:idx val="2"/>
          <c:order val="2"/>
          <c:tx>
            <c:strRef>
              <c:f>Foglio1!$E$10</c:f>
              <c:strCache>
                <c:ptCount val="1"/>
                <c:pt idx="0">
                  <c:v>Germania</c:v>
                </c:pt>
              </c:strCache>
            </c:strRef>
          </c:tx>
          <c:invertIfNegative val="0"/>
          <c:dLbls>
            <c:dLbl>
              <c:idx val="0"/>
              <c:layout>
                <c:manualLayout>
                  <c:x val="9.0456806874717206E-3"/>
                  <c:y val="-1.2845215157353884E-2"/>
                </c:manualLayout>
              </c:layout>
              <c:showLegendKey val="0"/>
              <c:showVal val="1"/>
              <c:showCatName val="0"/>
              <c:showSerName val="0"/>
              <c:showPercent val="0"/>
              <c:showBubbleSize val="0"/>
            </c:dLbl>
            <c:dLbl>
              <c:idx val="1"/>
              <c:layout>
                <c:manualLayout>
                  <c:x val="1.3568521031207674E-2"/>
                  <c:y val="0"/>
                </c:manualLayout>
              </c:layout>
              <c:showLegendKey val="0"/>
              <c:showVal val="1"/>
              <c:showCatName val="0"/>
              <c:showSerName val="0"/>
              <c:showPercent val="0"/>
              <c:showBubbleSize val="0"/>
            </c:dLbl>
            <c:dLbl>
              <c:idx val="2"/>
              <c:layout>
                <c:manualLayout>
                  <c:x val="1.1957240155990196E-2"/>
                  <c:y val="-2.4842701358690992E-3"/>
                </c:manualLayout>
              </c:layout>
              <c:showLegendKey val="0"/>
              <c:showVal val="1"/>
              <c:showCatName val="0"/>
              <c:showSerName val="0"/>
              <c:showPercent val="0"/>
              <c:showBubbleSize val="0"/>
            </c:dLbl>
            <c:dLbl>
              <c:idx val="3"/>
              <c:layout>
                <c:manualLayout>
                  <c:x val="9.0456806874717327E-3"/>
                  <c:y val="9.6339113680154135E-3"/>
                </c:manualLayout>
              </c:layout>
              <c:showLegendKey val="0"/>
              <c:showVal val="1"/>
              <c:showCatName val="0"/>
              <c:showSerName val="0"/>
              <c:showPercent val="0"/>
              <c:showBubbleSize val="0"/>
            </c:dLbl>
            <c:dLbl>
              <c:idx val="4"/>
              <c:layout>
                <c:manualLayout>
                  <c:x val="1.1307100859339681E-2"/>
                  <c:y val="0"/>
                </c:manualLayout>
              </c:layout>
              <c:showLegendKey val="0"/>
              <c:showVal val="1"/>
              <c:showCatName val="0"/>
              <c:showSerName val="0"/>
              <c:showPercent val="0"/>
              <c:showBubbleSize val="0"/>
            </c:dLbl>
            <c:dLbl>
              <c:idx val="5"/>
              <c:layout>
                <c:manualLayout>
                  <c:x val="8.9679301169926767E-3"/>
                  <c:y val="-4.9681490788973433E-3"/>
                </c:manualLayout>
              </c:layout>
              <c:showLegendKey val="0"/>
              <c:showVal val="1"/>
              <c:showCatName val="0"/>
              <c:showSerName val="0"/>
              <c:showPercent val="0"/>
              <c:showBubbleSize val="0"/>
            </c:dLbl>
            <c:dLbl>
              <c:idx val="6"/>
              <c:layout>
                <c:manualLayout>
                  <c:x val="7.4732750974939111E-3"/>
                  <c:y val="-1.2420372697243345E-2"/>
                </c:manualLayout>
              </c:layout>
              <c:showLegendKey val="0"/>
              <c:showVal val="1"/>
              <c:showCatName val="0"/>
              <c:showSerName val="0"/>
              <c:showPercent val="0"/>
              <c:showBubbleSize val="0"/>
            </c:dLbl>
            <c:txPr>
              <a:bodyPr/>
              <a:lstStyle/>
              <a:p>
                <a:pPr>
                  <a:defRPr b="1">
                    <a:solidFill>
                      <a:srgbClr val="FFFF00"/>
                    </a:solidFill>
                  </a:defRPr>
                </a:pPr>
                <a:endParaRPr lang="it-IT"/>
              </a:p>
            </c:txPr>
            <c:showLegendKey val="0"/>
            <c:showVal val="1"/>
            <c:showCatName val="0"/>
            <c:showSerName val="0"/>
            <c:showPercent val="0"/>
            <c:showBubbleSize val="0"/>
            <c:showLeaderLines val="0"/>
          </c:dLbls>
          <c:cat>
            <c:strRef>
              <c:f>Foglio1!$B$11:$B$18</c:f>
              <c:strCache>
                <c:ptCount val="7"/>
                <c:pt idx="0">
                  <c:v>Poss. Smartphone</c:v>
                </c:pt>
                <c:pt idx="1">
                  <c:v>Possessori tablet</c:v>
                </c:pt>
                <c:pt idx="2">
                  <c:v>Mobile user</c:v>
                </c:pt>
                <c:pt idx="3">
                  <c:v>Mail</c:v>
                </c:pt>
                <c:pt idx="4">
                  <c:v>Social networking</c:v>
                </c:pt>
                <c:pt idx="5">
                  <c:v>Informarsi online</c:v>
                </c:pt>
                <c:pt idx="6">
                  <c:v>Ecommerce</c:v>
                </c:pt>
              </c:strCache>
            </c:strRef>
          </c:cat>
          <c:val>
            <c:numRef>
              <c:f>Foglio1!$E$11:$E$18</c:f>
              <c:numCache>
                <c:formatCode>0%</c:formatCode>
                <c:ptCount val="7"/>
                <c:pt idx="0">
                  <c:v>0.64000000000000168</c:v>
                </c:pt>
                <c:pt idx="1">
                  <c:v>0.26</c:v>
                </c:pt>
                <c:pt idx="2">
                  <c:v>0.49000000000000032</c:v>
                </c:pt>
                <c:pt idx="3">
                  <c:v>0.83000000000000063</c:v>
                </c:pt>
                <c:pt idx="4">
                  <c:v>0.70000000000000062</c:v>
                </c:pt>
                <c:pt idx="5">
                  <c:v>0.60000000000000064</c:v>
                </c:pt>
                <c:pt idx="6">
                  <c:v>0.38000000000000084</c:v>
                </c:pt>
              </c:numCache>
            </c:numRef>
          </c:val>
        </c:ser>
        <c:ser>
          <c:idx val="3"/>
          <c:order val="3"/>
          <c:tx>
            <c:strRef>
              <c:f>Foglio1!$F$10</c:f>
              <c:strCache>
                <c:ptCount val="1"/>
                <c:pt idx="0">
                  <c:v>Francia</c:v>
                </c:pt>
              </c:strCache>
            </c:strRef>
          </c:tx>
          <c:invertIfNegative val="0"/>
          <c:dLbls>
            <c:dLbl>
              <c:idx val="0"/>
              <c:layout>
                <c:manualLayout>
                  <c:x val="9.0456806874717327E-3"/>
                  <c:y val="-1.2845215157353944E-2"/>
                </c:manualLayout>
              </c:layout>
              <c:showLegendKey val="0"/>
              <c:showVal val="1"/>
              <c:showCatName val="0"/>
              <c:showSerName val="0"/>
              <c:showPercent val="0"/>
              <c:showBubbleSize val="0"/>
            </c:dLbl>
            <c:dLbl>
              <c:idx val="1"/>
              <c:layout>
                <c:manualLayout>
                  <c:x val="4.5228403437358664E-3"/>
                  <c:y val="-2.4813032346438307E-2"/>
                </c:manualLayout>
              </c:layout>
              <c:showLegendKey val="0"/>
              <c:showVal val="1"/>
              <c:showCatName val="0"/>
              <c:showSerName val="0"/>
              <c:showPercent val="0"/>
              <c:showBubbleSize val="0"/>
            </c:dLbl>
            <c:dLbl>
              <c:idx val="2"/>
              <c:layout>
                <c:manualLayout>
                  <c:x val="4.4838473691247134E-3"/>
                  <c:y val="9.9362981577946746E-3"/>
                </c:manualLayout>
              </c:layout>
              <c:showLegendKey val="0"/>
              <c:showVal val="1"/>
              <c:showCatName val="0"/>
              <c:showSerName val="0"/>
              <c:showPercent val="0"/>
              <c:showBubbleSize val="0"/>
            </c:dLbl>
            <c:dLbl>
              <c:idx val="3"/>
              <c:layout>
                <c:manualLayout>
                  <c:x val="1.0355696345630157E-2"/>
                  <c:y val="-3.2112929841738247E-2"/>
                </c:manualLayout>
              </c:layout>
              <c:showLegendKey val="0"/>
              <c:showVal val="1"/>
              <c:showCatName val="0"/>
              <c:showSerName val="0"/>
              <c:showPercent val="0"/>
              <c:showBubbleSize val="0"/>
            </c:dLbl>
            <c:dLbl>
              <c:idx val="4"/>
              <c:layout>
                <c:manualLayout>
                  <c:x val="2.8572604993207383E-3"/>
                  <c:y val="-2.6269702276707604E-2"/>
                </c:manualLayout>
              </c:layout>
              <c:showLegendKey val="0"/>
              <c:showVal val="1"/>
              <c:showCatName val="0"/>
              <c:showSerName val="0"/>
              <c:showPercent val="0"/>
              <c:showBubbleSize val="0"/>
            </c:dLbl>
            <c:dLbl>
              <c:idx val="5"/>
              <c:layout>
                <c:manualLayout>
                  <c:x val="1.1307124067194073E-2"/>
                  <c:y val="-1.9562380392788986E-2"/>
                </c:manualLayout>
              </c:layout>
              <c:showLegendKey val="0"/>
              <c:showVal val="1"/>
              <c:showCatName val="0"/>
              <c:showSerName val="0"/>
              <c:showPercent val="0"/>
              <c:showBubbleSize val="0"/>
            </c:dLbl>
            <c:dLbl>
              <c:idx val="6"/>
              <c:layout>
                <c:manualLayout>
                  <c:x val="5.9786200779950024E-3"/>
                  <c:y val="-2.4840745394486686E-3"/>
                </c:manualLayout>
              </c:layout>
              <c:showLegendKey val="0"/>
              <c:showVal val="1"/>
              <c:showCatName val="0"/>
              <c:showSerName val="0"/>
              <c:showPercent val="0"/>
              <c:showBubbleSize val="0"/>
            </c:dLbl>
            <c:txPr>
              <a:bodyPr/>
              <a:lstStyle/>
              <a:p>
                <a:pPr>
                  <a:defRPr b="1">
                    <a:solidFill>
                      <a:srgbClr val="FFFF00"/>
                    </a:solidFill>
                  </a:defRPr>
                </a:pPr>
                <a:endParaRPr lang="it-IT"/>
              </a:p>
            </c:txPr>
            <c:showLegendKey val="0"/>
            <c:showVal val="1"/>
            <c:showCatName val="0"/>
            <c:showSerName val="0"/>
            <c:showPercent val="0"/>
            <c:showBubbleSize val="0"/>
            <c:showLeaderLines val="0"/>
          </c:dLbls>
          <c:cat>
            <c:strRef>
              <c:f>Foglio1!$B$11:$B$18</c:f>
              <c:strCache>
                <c:ptCount val="7"/>
                <c:pt idx="0">
                  <c:v>Poss. Smartphone</c:v>
                </c:pt>
                <c:pt idx="1">
                  <c:v>Possessori tablet</c:v>
                </c:pt>
                <c:pt idx="2">
                  <c:v>Mobile user</c:v>
                </c:pt>
                <c:pt idx="3">
                  <c:v>Mail</c:v>
                </c:pt>
                <c:pt idx="4">
                  <c:v>Social networking</c:v>
                </c:pt>
                <c:pt idx="5">
                  <c:v>Informarsi online</c:v>
                </c:pt>
                <c:pt idx="6">
                  <c:v>Ecommerce</c:v>
                </c:pt>
              </c:strCache>
            </c:strRef>
          </c:cat>
          <c:val>
            <c:numRef>
              <c:f>Foglio1!$F$11:$F$18</c:f>
              <c:numCache>
                <c:formatCode>0%</c:formatCode>
                <c:ptCount val="7"/>
                <c:pt idx="0">
                  <c:v>0.49000000000000032</c:v>
                </c:pt>
                <c:pt idx="1">
                  <c:v>0.26</c:v>
                </c:pt>
                <c:pt idx="2">
                  <c:v>0.36000000000000032</c:v>
                </c:pt>
                <c:pt idx="3">
                  <c:v>0.85000000000000064</c:v>
                </c:pt>
                <c:pt idx="4">
                  <c:v>0.70000000000000062</c:v>
                </c:pt>
                <c:pt idx="5">
                  <c:v>0.60000000000000064</c:v>
                </c:pt>
                <c:pt idx="6">
                  <c:v>0.31000000000000072</c:v>
                </c:pt>
              </c:numCache>
            </c:numRef>
          </c:val>
        </c:ser>
        <c:ser>
          <c:idx val="4"/>
          <c:order val="4"/>
          <c:tx>
            <c:strRef>
              <c:f>Foglio1!$G$10</c:f>
              <c:strCache>
                <c:ptCount val="1"/>
                <c:pt idx="0">
                  <c:v>Spagna</c:v>
                </c:pt>
              </c:strCache>
            </c:strRef>
          </c:tx>
          <c:spPr>
            <a:solidFill>
              <a:schemeClr val="accent1"/>
            </a:solidFill>
          </c:spPr>
          <c:invertIfNegative val="0"/>
          <c:dLbls>
            <c:dLbl>
              <c:idx val="0"/>
              <c:layout>
                <c:manualLayout>
                  <c:x val="1.1307100859339681E-2"/>
                  <c:y val="-9.6339113680154135E-3"/>
                </c:manualLayout>
              </c:layout>
              <c:showLegendKey val="0"/>
              <c:showVal val="1"/>
              <c:showCatName val="0"/>
              <c:showSerName val="0"/>
              <c:showPercent val="0"/>
              <c:showBubbleSize val="0"/>
            </c:dLbl>
            <c:dLbl>
              <c:idx val="1"/>
              <c:layout>
                <c:manualLayout>
                  <c:x val="2.2612421072874794E-3"/>
                  <c:y val="-2.2983116602543995E-7"/>
                </c:manualLayout>
              </c:layout>
              <c:showLegendKey val="0"/>
              <c:showVal val="1"/>
              <c:showCatName val="0"/>
              <c:showSerName val="0"/>
              <c:showPercent val="0"/>
              <c:showBubbleSize val="0"/>
            </c:dLbl>
            <c:dLbl>
              <c:idx val="2"/>
              <c:layout>
                <c:manualLayout>
                  <c:x val="1.8091361374943465E-2"/>
                  <c:y val="-3.0581039755351682E-3"/>
                </c:manualLayout>
              </c:layout>
              <c:showLegendKey val="0"/>
              <c:showVal val="1"/>
              <c:showCatName val="0"/>
              <c:showSerName val="0"/>
              <c:showPercent val="0"/>
              <c:showBubbleSize val="0"/>
            </c:dLbl>
            <c:dLbl>
              <c:idx val="3"/>
              <c:layout>
                <c:manualLayout>
                  <c:x val="9.0456806874718246E-3"/>
                  <c:y val="0"/>
                </c:manualLayout>
              </c:layout>
              <c:showLegendKey val="0"/>
              <c:showVal val="1"/>
              <c:showCatName val="0"/>
              <c:showSerName val="0"/>
              <c:showPercent val="0"/>
              <c:showBubbleSize val="0"/>
            </c:dLbl>
            <c:dLbl>
              <c:idx val="4"/>
              <c:layout>
                <c:manualLayout>
                  <c:x val="1.1307100859339681E-2"/>
                  <c:y val="0"/>
                </c:manualLayout>
              </c:layout>
              <c:showLegendKey val="0"/>
              <c:showVal val="1"/>
              <c:showCatName val="0"/>
              <c:showSerName val="0"/>
              <c:showPercent val="0"/>
              <c:showBubbleSize val="0"/>
            </c:dLbl>
            <c:dLbl>
              <c:idx val="5"/>
              <c:layout>
                <c:manualLayout>
                  <c:x val="8.9679301169926767E-3"/>
                  <c:y val="1.2420372697243401E-2"/>
                </c:manualLayout>
              </c:layout>
              <c:showLegendKey val="0"/>
              <c:showVal val="1"/>
              <c:showCatName val="0"/>
              <c:showSerName val="0"/>
              <c:showPercent val="0"/>
              <c:showBubbleSize val="0"/>
            </c:dLbl>
            <c:dLbl>
              <c:idx val="6"/>
              <c:layout>
                <c:manualLayout>
                  <c:x val="4.4839650584963314E-3"/>
                  <c:y val="2.4840745394486686E-3"/>
                </c:manualLayout>
              </c:layout>
              <c:showLegendKey val="0"/>
              <c:showVal val="1"/>
              <c:showCatName val="0"/>
              <c:showSerName val="0"/>
              <c:showPercent val="0"/>
              <c:showBubbleSize val="0"/>
            </c:dLbl>
            <c:txPr>
              <a:bodyPr/>
              <a:lstStyle/>
              <a:p>
                <a:pPr>
                  <a:defRPr b="1">
                    <a:solidFill>
                      <a:srgbClr val="FFFF00"/>
                    </a:solidFill>
                  </a:defRPr>
                </a:pPr>
                <a:endParaRPr lang="it-IT"/>
              </a:p>
            </c:txPr>
            <c:showLegendKey val="0"/>
            <c:showVal val="1"/>
            <c:showCatName val="0"/>
            <c:showSerName val="0"/>
            <c:showPercent val="0"/>
            <c:showBubbleSize val="0"/>
            <c:showLeaderLines val="0"/>
          </c:dLbls>
          <c:cat>
            <c:strRef>
              <c:f>Foglio1!$B$11:$B$18</c:f>
              <c:strCache>
                <c:ptCount val="7"/>
                <c:pt idx="0">
                  <c:v>Poss. Smartphone</c:v>
                </c:pt>
                <c:pt idx="1">
                  <c:v>Possessori tablet</c:v>
                </c:pt>
                <c:pt idx="2">
                  <c:v>Mobile user</c:v>
                </c:pt>
                <c:pt idx="3">
                  <c:v>Mail</c:v>
                </c:pt>
                <c:pt idx="4">
                  <c:v>Social networking</c:v>
                </c:pt>
                <c:pt idx="5">
                  <c:v>Informarsi online</c:v>
                </c:pt>
                <c:pt idx="6">
                  <c:v>Ecommerce</c:v>
                </c:pt>
              </c:strCache>
            </c:strRef>
          </c:cat>
          <c:val>
            <c:numRef>
              <c:f>Foglio1!$G$11:$G$18</c:f>
              <c:numCache>
                <c:formatCode>0%</c:formatCode>
                <c:ptCount val="7"/>
                <c:pt idx="0">
                  <c:v>0.62000000000000144</c:v>
                </c:pt>
                <c:pt idx="1">
                  <c:v>0.35000000000000031</c:v>
                </c:pt>
                <c:pt idx="2">
                  <c:v>0.48000000000000032</c:v>
                </c:pt>
                <c:pt idx="3">
                  <c:v>0.85000000000000064</c:v>
                </c:pt>
                <c:pt idx="4">
                  <c:v>0.77000000000000168</c:v>
                </c:pt>
                <c:pt idx="5">
                  <c:v>0.54</c:v>
                </c:pt>
                <c:pt idx="6">
                  <c:v>0.27</c:v>
                </c:pt>
              </c:numCache>
            </c:numRef>
          </c:val>
        </c:ser>
        <c:dLbls>
          <c:showLegendKey val="0"/>
          <c:showVal val="0"/>
          <c:showCatName val="0"/>
          <c:showSerName val="0"/>
          <c:showPercent val="0"/>
          <c:showBubbleSize val="0"/>
        </c:dLbls>
        <c:gapWidth val="150"/>
        <c:shape val="box"/>
        <c:axId val="25416064"/>
        <c:axId val="25417600"/>
        <c:axId val="0"/>
      </c:bar3DChart>
      <c:catAx>
        <c:axId val="25416064"/>
        <c:scaling>
          <c:orientation val="minMax"/>
        </c:scaling>
        <c:delete val="0"/>
        <c:axPos val="b"/>
        <c:majorTickMark val="out"/>
        <c:minorTickMark val="none"/>
        <c:tickLblPos val="nextTo"/>
        <c:txPr>
          <a:bodyPr rot="1080000"/>
          <a:lstStyle/>
          <a:p>
            <a:pPr>
              <a:defRPr b="1">
                <a:solidFill>
                  <a:srgbClr val="FFFF00"/>
                </a:solidFill>
              </a:defRPr>
            </a:pPr>
            <a:endParaRPr lang="it-IT"/>
          </a:p>
        </c:txPr>
        <c:crossAx val="25417600"/>
        <c:crosses val="autoZero"/>
        <c:auto val="1"/>
        <c:lblAlgn val="ctr"/>
        <c:lblOffset val="100"/>
        <c:noMultiLvlLbl val="0"/>
      </c:catAx>
      <c:valAx>
        <c:axId val="25417600"/>
        <c:scaling>
          <c:orientation val="minMax"/>
        </c:scaling>
        <c:delete val="0"/>
        <c:axPos val="l"/>
        <c:numFmt formatCode="0%" sourceLinked="1"/>
        <c:majorTickMark val="out"/>
        <c:minorTickMark val="none"/>
        <c:tickLblPos val="nextTo"/>
        <c:txPr>
          <a:bodyPr/>
          <a:lstStyle/>
          <a:p>
            <a:pPr>
              <a:defRPr>
                <a:solidFill>
                  <a:srgbClr val="FFFF00"/>
                </a:solidFill>
              </a:defRPr>
            </a:pPr>
            <a:endParaRPr lang="it-IT"/>
          </a:p>
        </c:txPr>
        <c:crossAx val="25416064"/>
        <c:crosses val="autoZero"/>
        <c:crossBetween val="between"/>
      </c:valAx>
      <c:spPr>
        <a:solidFill>
          <a:srgbClr val="0070C0"/>
        </a:solidFill>
      </c:spPr>
    </c:plotArea>
    <c:legend>
      <c:legendPos val="r"/>
      <c:layout>
        <c:manualLayout>
          <c:xMode val="edge"/>
          <c:yMode val="edge"/>
          <c:x val="5.9041994750656411E-3"/>
          <c:y val="0.94818929516401562"/>
          <c:w val="0.68298468941382362"/>
          <c:h val="5.1514499452750599E-2"/>
        </c:manualLayout>
      </c:layout>
      <c:overlay val="0"/>
      <c:txPr>
        <a:bodyPr/>
        <a:lstStyle/>
        <a:p>
          <a:pPr>
            <a:defRPr b="1"/>
          </a:pPr>
          <a:endParaRPr lang="it-IT"/>
        </a:p>
      </c:txPr>
    </c:legend>
    <c:plotVisOnly val="1"/>
    <c:dispBlanksAs val="gap"/>
    <c:showDLblsOverMax val="0"/>
  </c:chart>
  <c:spPr>
    <a:solidFill>
      <a:schemeClr val="bg1"/>
    </a:solidFill>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1.5708675473045341E-2"/>
          <c:y val="2.7770058350915752E-2"/>
          <c:w val="0.89926095011061857"/>
          <c:h val="0.73789636937795222"/>
        </c:manualLayout>
      </c:layout>
      <c:barChart>
        <c:barDir val="col"/>
        <c:grouping val="clustered"/>
        <c:varyColors val="0"/>
        <c:ser>
          <c:idx val="0"/>
          <c:order val="0"/>
          <c:tx>
            <c:strRef>
              <c:f>GRAF_intro!$C$312</c:f>
              <c:strCache>
                <c:ptCount val="1"/>
                <c:pt idx="0">
                  <c:v>ITALY (n= 57.336)</c:v>
                </c:pt>
              </c:strCache>
            </c:strRef>
          </c:tx>
          <c:invertIfNegative val="0"/>
          <c:dLbls>
            <c:txPr>
              <a:bodyPr/>
              <a:lstStyle/>
              <a:p>
                <a:pPr>
                  <a:defRPr sz="800">
                    <a:latin typeface="Arial Narrow" pitchFamily="34" charset="0"/>
                  </a:defRPr>
                </a:pPr>
                <a:endParaRPr lang="it-IT"/>
              </a:p>
            </c:txPr>
            <c:showLegendKey val="0"/>
            <c:showVal val="1"/>
            <c:showCatName val="0"/>
            <c:showSerName val="0"/>
            <c:showPercent val="0"/>
            <c:showBubbleSize val="0"/>
            <c:showLeaderLines val="0"/>
          </c:dLbls>
          <c:cat>
            <c:strRef>
              <c:f>GRAF_intro!$B$313:$B$320</c:f>
              <c:strCache>
                <c:ptCount val="7"/>
                <c:pt idx="0">
                  <c:v>Preferisco accertarmi direttamente della qualità del prodotto e farmi consigliare dal mio venditore di fiducia</c:v>
                </c:pt>
                <c:pt idx="1">
                  <c:v>Preferisco pagare in contanti</c:v>
                </c:pt>
                <c:pt idx="2">
                  <c:v>Ho poca fiducia nei metodi di pagamento online</c:v>
                </c:pt>
                <c:pt idx="3">
                  <c:v>Ho timore di avere problemi o di non ricevere il prodotto</c:v>
                </c:pt>
                <c:pt idx="4">
                  <c:v>Ritengo che le procedure per un eventuale recesso siano spesso poco chiare e complicate</c:v>
                </c:pt>
                <c:pt idx="5">
                  <c:v>Considero i costi di spedizione troppo elevati</c:v>
                </c:pt>
                <c:pt idx="6">
                  <c:v>Ritengo che la possibilità di restituire la merce, se non soddisfatti, non sia chiaramente espressa</c:v>
                </c:pt>
              </c:strCache>
            </c:strRef>
          </c:cat>
          <c:val>
            <c:numRef>
              <c:f>GRAF_intro!$C$313:$C$320</c:f>
              <c:numCache>
                <c:formatCode>#,##0</c:formatCode>
                <c:ptCount val="8"/>
                <c:pt idx="0">
                  <c:v>40</c:v>
                </c:pt>
                <c:pt idx="1">
                  <c:v>31</c:v>
                </c:pt>
                <c:pt idx="2">
                  <c:v>31</c:v>
                </c:pt>
                <c:pt idx="3">
                  <c:v>27</c:v>
                </c:pt>
                <c:pt idx="4">
                  <c:v>26</c:v>
                </c:pt>
                <c:pt idx="5">
                  <c:v>18</c:v>
                </c:pt>
                <c:pt idx="6">
                  <c:v>23</c:v>
                </c:pt>
              </c:numCache>
            </c:numRef>
          </c:val>
        </c:ser>
        <c:ser>
          <c:idx val="1"/>
          <c:order val="1"/>
          <c:tx>
            <c:strRef>
              <c:f>GRAF_intro!$D$312</c:f>
              <c:strCache>
                <c:ptCount val="1"/>
                <c:pt idx="0">
                  <c:v>UK (n= 1.158)</c:v>
                </c:pt>
              </c:strCache>
            </c:strRef>
          </c:tx>
          <c:invertIfNegative val="0"/>
          <c:dLbls>
            <c:txPr>
              <a:bodyPr/>
              <a:lstStyle/>
              <a:p>
                <a:pPr>
                  <a:defRPr sz="800">
                    <a:latin typeface="Arial Narrow" pitchFamily="34" charset="0"/>
                  </a:defRPr>
                </a:pPr>
                <a:endParaRPr lang="it-IT"/>
              </a:p>
            </c:txPr>
            <c:showLegendKey val="0"/>
            <c:showVal val="1"/>
            <c:showCatName val="0"/>
            <c:showSerName val="0"/>
            <c:showPercent val="0"/>
            <c:showBubbleSize val="0"/>
            <c:showLeaderLines val="0"/>
          </c:dLbls>
          <c:cat>
            <c:strRef>
              <c:f>GRAF_intro!$B$313:$B$320</c:f>
              <c:strCache>
                <c:ptCount val="7"/>
                <c:pt idx="0">
                  <c:v>Preferisco accertarmi direttamente della qualità del prodotto e farmi consigliare dal mio venditore di fiducia</c:v>
                </c:pt>
                <c:pt idx="1">
                  <c:v>Preferisco pagare in contanti</c:v>
                </c:pt>
                <c:pt idx="2">
                  <c:v>Ho poca fiducia nei metodi di pagamento online</c:v>
                </c:pt>
                <c:pt idx="3">
                  <c:v>Ho timore di avere problemi o di non ricevere il prodotto</c:v>
                </c:pt>
                <c:pt idx="4">
                  <c:v>Ritengo che le procedure per un eventuale recesso siano spesso poco chiare e complicate</c:v>
                </c:pt>
                <c:pt idx="5">
                  <c:v>Considero i costi di spedizione troppo elevati</c:v>
                </c:pt>
                <c:pt idx="6">
                  <c:v>Ritengo che la possibilità di restituire la merce, se non soddisfatti, non sia chiaramente espressa</c:v>
                </c:pt>
              </c:strCache>
            </c:strRef>
          </c:cat>
          <c:val>
            <c:numRef>
              <c:f>GRAF_intro!$D$313:$D$320</c:f>
              <c:numCache>
                <c:formatCode>#,##0</c:formatCode>
                <c:ptCount val="8"/>
                <c:pt idx="0">
                  <c:v>12</c:v>
                </c:pt>
                <c:pt idx="1">
                  <c:v>7</c:v>
                </c:pt>
                <c:pt idx="2">
                  <c:v>8</c:v>
                </c:pt>
                <c:pt idx="3">
                  <c:v>7</c:v>
                </c:pt>
                <c:pt idx="4">
                  <c:v>8</c:v>
                </c:pt>
                <c:pt idx="5">
                  <c:v>11</c:v>
                </c:pt>
                <c:pt idx="6">
                  <c:v>9</c:v>
                </c:pt>
              </c:numCache>
            </c:numRef>
          </c:val>
        </c:ser>
        <c:ser>
          <c:idx val="2"/>
          <c:order val="2"/>
          <c:tx>
            <c:strRef>
              <c:f>GRAF_intro!$E$312</c:f>
              <c:strCache>
                <c:ptCount val="1"/>
                <c:pt idx="0">
                  <c:v>GERMANY (n= 1.055)</c:v>
                </c:pt>
              </c:strCache>
            </c:strRef>
          </c:tx>
          <c:invertIfNegative val="0"/>
          <c:dLbls>
            <c:txPr>
              <a:bodyPr/>
              <a:lstStyle/>
              <a:p>
                <a:pPr>
                  <a:defRPr sz="800">
                    <a:latin typeface="Arial Narrow" pitchFamily="34" charset="0"/>
                  </a:defRPr>
                </a:pPr>
                <a:endParaRPr lang="it-IT"/>
              </a:p>
            </c:txPr>
            <c:showLegendKey val="0"/>
            <c:showVal val="1"/>
            <c:showCatName val="0"/>
            <c:showSerName val="0"/>
            <c:showPercent val="0"/>
            <c:showBubbleSize val="0"/>
            <c:showLeaderLines val="0"/>
          </c:dLbls>
          <c:cat>
            <c:strRef>
              <c:f>GRAF_intro!$B$313:$B$320</c:f>
              <c:strCache>
                <c:ptCount val="7"/>
                <c:pt idx="0">
                  <c:v>Preferisco accertarmi direttamente della qualità del prodotto e farmi consigliare dal mio venditore di fiducia</c:v>
                </c:pt>
                <c:pt idx="1">
                  <c:v>Preferisco pagare in contanti</c:v>
                </c:pt>
                <c:pt idx="2">
                  <c:v>Ho poca fiducia nei metodi di pagamento online</c:v>
                </c:pt>
                <c:pt idx="3">
                  <c:v>Ho timore di avere problemi o di non ricevere il prodotto</c:v>
                </c:pt>
                <c:pt idx="4">
                  <c:v>Ritengo che le procedure per un eventuale recesso siano spesso poco chiare e complicate</c:v>
                </c:pt>
                <c:pt idx="5">
                  <c:v>Considero i costi di spedizione troppo elevati</c:v>
                </c:pt>
                <c:pt idx="6">
                  <c:v>Ritengo che la possibilità di restituire la merce, se non soddisfatti, non sia chiaramente espressa</c:v>
                </c:pt>
              </c:strCache>
            </c:strRef>
          </c:cat>
          <c:val>
            <c:numRef>
              <c:f>GRAF_intro!$E$313:$E$320</c:f>
              <c:numCache>
                <c:formatCode>#,##0</c:formatCode>
                <c:ptCount val="8"/>
                <c:pt idx="0">
                  <c:v>12</c:v>
                </c:pt>
                <c:pt idx="1">
                  <c:v>11</c:v>
                </c:pt>
                <c:pt idx="2">
                  <c:v>7</c:v>
                </c:pt>
                <c:pt idx="3">
                  <c:v>6</c:v>
                </c:pt>
                <c:pt idx="4">
                  <c:v>7</c:v>
                </c:pt>
                <c:pt idx="5">
                  <c:v>7</c:v>
                </c:pt>
                <c:pt idx="6">
                  <c:v>5</c:v>
                </c:pt>
              </c:numCache>
            </c:numRef>
          </c:val>
        </c:ser>
        <c:ser>
          <c:idx val="3"/>
          <c:order val="3"/>
          <c:tx>
            <c:strRef>
              <c:f>GRAF_intro!$F$312</c:f>
              <c:strCache>
                <c:ptCount val="1"/>
                <c:pt idx="0">
                  <c:v>FRANCE (n= 1.033)</c:v>
                </c:pt>
              </c:strCache>
            </c:strRef>
          </c:tx>
          <c:invertIfNegative val="0"/>
          <c:dLbls>
            <c:txPr>
              <a:bodyPr/>
              <a:lstStyle/>
              <a:p>
                <a:pPr>
                  <a:defRPr sz="800">
                    <a:latin typeface="Arial Narrow" pitchFamily="34" charset="0"/>
                  </a:defRPr>
                </a:pPr>
                <a:endParaRPr lang="it-IT"/>
              </a:p>
            </c:txPr>
            <c:showLegendKey val="0"/>
            <c:showVal val="1"/>
            <c:showCatName val="0"/>
            <c:showSerName val="0"/>
            <c:showPercent val="0"/>
            <c:showBubbleSize val="0"/>
            <c:showLeaderLines val="0"/>
          </c:dLbls>
          <c:cat>
            <c:strRef>
              <c:f>GRAF_intro!$B$313:$B$320</c:f>
              <c:strCache>
                <c:ptCount val="7"/>
                <c:pt idx="0">
                  <c:v>Preferisco accertarmi direttamente della qualità del prodotto e farmi consigliare dal mio venditore di fiducia</c:v>
                </c:pt>
                <c:pt idx="1">
                  <c:v>Preferisco pagare in contanti</c:v>
                </c:pt>
                <c:pt idx="2">
                  <c:v>Ho poca fiducia nei metodi di pagamento online</c:v>
                </c:pt>
                <c:pt idx="3">
                  <c:v>Ho timore di avere problemi o di non ricevere il prodotto</c:v>
                </c:pt>
                <c:pt idx="4">
                  <c:v>Ritengo che le procedure per un eventuale recesso siano spesso poco chiare e complicate</c:v>
                </c:pt>
                <c:pt idx="5">
                  <c:v>Considero i costi di spedizione troppo elevati</c:v>
                </c:pt>
                <c:pt idx="6">
                  <c:v>Ritengo che la possibilità di restituire la merce, se non soddisfatti, non sia chiaramente espressa</c:v>
                </c:pt>
              </c:strCache>
            </c:strRef>
          </c:cat>
          <c:val>
            <c:numRef>
              <c:f>GRAF_intro!$F$313:$F$320</c:f>
              <c:numCache>
                <c:formatCode>#,##0</c:formatCode>
                <c:ptCount val="8"/>
                <c:pt idx="0">
                  <c:v>22</c:v>
                </c:pt>
                <c:pt idx="1">
                  <c:v>12</c:v>
                </c:pt>
                <c:pt idx="2">
                  <c:v>17</c:v>
                </c:pt>
                <c:pt idx="3">
                  <c:v>13</c:v>
                </c:pt>
                <c:pt idx="4">
                  <c:v>16</c:v>
                </c:pt>
                <c:pt idx="5">
                  <c:v>22</c:v>
                </c:pt>
                <c:pt idx="6">
                  <c:v>14</c:v>
                </c:pt>
              </c:numCache>
            </c:numRef>
          </c:val>
        </c:ser>
        <c:ser>
          <c:idx val="4"/>
          <c:order val="4"/>
          <c:tx>
            <c:strRef>
              <c:f>GRAF_intro!$G$312</c:f>
              <c:strCache>
                <c:ptCount val="1"/>
                <c:pt idx="0">
                  <c:v>SPAIN (n= 1.003)</c:v>
                </c:pt>
              </c:strCache>
            </c:strRef>
          </c:tx>
          <c:spPr>
            <a:solidFill>
              <a:schemeClr val="accent6">
                <a:lumMod val="75000"/>
              </a:schemeClr>
            </a:solidFill>
          </c:spPr>
          <c:invertIfNegative val="0"/>
          <c:dLbls>
            <c:txPr>
              <a:bodyPr/>
              <a:lstStyle/>
              <a:p>
                <a:pPr>
                  <a:defRPr sz="800">
                    <a:latin typeface="Arial Narrow" pitchFamily="34" charset="0"/>
                  </a:defRPr>
                </a:pPr>
                <a:endParaRPr lang="it-IT"/>
              </a:p>
            </c:txPr>
            <c:showLegendKey val="0"/>
            <c:showVal val="1"/>
            <c:showCatName val="0"/>
            <c:showSerName val="0"/>
            <c:showPercent val="0"/>
            <c:showBubbleSize val="0"/>
            <c:showLeaderLines val="0"/>
          </c:dLbls>
          <c:cat>
            <c:strRef>
              <c:f>GRAF_intro!$B$313:$B$320</c:f>
              <c:strCache>
                <c:ptCount val="7"/>
                <c:pt idx="0">
                  <c:v>Preferisco accertarmi direttamente della qualità del prodotto e farmi consigliare dal mio venditore di fiducia</c:v>
                </c:pt>
                <c:pt idx="1">
                  <c:v>Preferisco pagare in contanti</c:v>
                </c:pt>
                <c:pt idx="2">
                  <c:v>Ho poca fiducia nei metodi di pagamento online</c:v>
                </c:pt>
                <c:pt idx="3">
                  <c:v>Ho timore di avere problemi o di non ricevere il prodotto</c:v>
                </c:pt>
                <c:pt idx="4">
                  <c:v>Ritengo che le procedure per un eventuale recesso siano spesso poco chiare e complicate</c:v>
                </c:pt>
                <c:pt idx="5">
                  <c:v>Considero i costi di spedizione troppo elevati</c:v>
                </c:pt>
                <c:pt idx="6">
                  <c:v>Ritengo che la possibilità di restituire la merce, se non soddisfatti, non sia chiaramente espressa</c:v>
                </c:pt>
              </c:strCache>
            </c:strRef>
          </c:cat>
          <c:val>
            <c:numRef>
              <c:f>GRAF_intro!$G$313:$G$320</c:f>
              <c:numCache>
                <c:formatCode>#,##0</c:formatCode>
                <c:ptCount val="8"/>
                <c:pt idx="0">
                  <c:v>26</c:v>
                </c:pt>
                <c:pt idx="1">
                  <c:v>23</c:v>
                </c:pt>
                <c:pt idx="2">
                  <c:v>17</c:v>
                </c:pt>
                <c:pt idx="3">
                  <c:v>20</c:v>
                </c:pt>
                <c:pt idx="4">
                  <c:v>18</c:v>
                </c:pt>
                <c:pt idx="5">
                  <c:v>19</c:v>
                </c:pt>
                <c:pt idx="6">
                  <c:v>20</c:v>
                </c:pt>
              </c:numCache>
            </c:numRef>
          </c:val>
        </c:ser>
        <c:dLbls>
          <c:showLegendKey val="0"/>
          <c:showVal val="0"/>
          <c:showCatName val="0"/>
          <c:showSerName val="0"/>
          <c:showPercent val="0"/>
          <c:showBubbleSize val="0"/>
        </c:dLbls>
        <c:gapWidth val="150"/>
        <c:axId val="25244800"/>
        <c:axId val="25246336"/>
      </c:barChart>
      <c:catAx>
        <c:axId val="25244800"/>
        <c:scaling>
          <c:orientation val="minMax"/>
        </c:scaling>
        <c:delete val="0"/>
        <c:axPos val="b"/>
        <c:majorTickMark val="out"/>
        <c:minorTickMark val="none"/>
        <c:tickLblPos val="nextTo"/>
        <c:spPr>
          <a:ln>
            <a:noFill/>
          </a:ln>
        </c:spPr>
        <c:txPr>
          <a:bodyPr/>
          <a:lstStyle/>
          <a:p>
            <a:pPr>
              <a:defRPr>
                <a:latin typeface="Arial Narrow" pitchFamily="34" charset="0"/>
              </a:defRPr>
            </a:pPr>
            <a:endParaRPr lang="it-IT"/>
          </a:p>
        </c:txPr>
        <c:crossAx val="25246336"/>
        <c:crosses val="autoZero"/>
        <c:auto val="1"/>
        <c:lblAlgn val="ctr"/>
        <c:lblOffset val="100"/>
        <c:noMultiLvlLbl val="0"/>
      </c:catAx>
      <c:valAx>
        <c:axId val="25246336"/>
        <c:scaling>
          <c:orientation val="minMax"/>
        </c:scaling>
        <c:delete val="1"/>
        <c:axPos val="l"/>
        <c:numFmt formatCode="#,##0" sourceLinked="1"/>
        <c:majorTickMark val="out"/>
        <c:minorTickMark val="none"/>
        <c:tickLblPos val="none"/>
        <c:crossAx val="25244800"/>
        <c:crosses val="autoZero"/>
        <c:crossBetween val="between"/>
      </c:valAx>
    </c:plotArea>
    <c:legend>
      <c:legendPos val="r"/>
      <c:layout>
        <c:manualLayout>
          <c:xMode val="edge"/>
          <c:yMode val="edge"/>
          <c:x val="0.82500175696531364"/>
          <c:y val="0.39894382337845596"/>
          <c:w val="0.13929670786867471"/>
          <c:h val="0.21725945901461421"/>
        </c:manualLayout>
      </c:layout>
      <c:overlay val="0"/>
      <c:txPr>
        <a:bodyPr/>
        <a:lstStyle/>
        <a:p>
          <a:pPr>
            <a:defRPr b="1">
              <a:latin typeface="Arial Narrow" pitchFamily="34" charset="0"/>
            </a:defRPr>
          </a:pPr>
          <a:endParaRPr lang="it-IT"/>
        </a:p>
      </c:txPr>
    </c:legend>
    <c:plotVisOnly val="1"/>
    <c:dispBlanksAs val="gap"/>
    <c:showDLblsOverMax val="0"/>
  </c:chart>
  <c:externalData r:id="rId2">
    <c:autoUpdate val="0"/>
  </c:externalData>
  <c:userShapes r:id="rId3"/>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0"/>
        <c:ser>
          <c:idx val="0"/>
          <c:order val="0"/>
          <c:tx>
            <c:strRef>
              <c:f>GRAF_intro!$C$330</c:f>
              <c:strCache>
                <c:ptCount val="1"/>
                <c:pt idx="0">
                  <c:v>ITALY (n= 19.351)</c:v>
                </c:pt>
              </c:strCache>
            </c:strRef>
          </c:tx>
          <c:invertIfNegative val="0"/>
          <c:dLbls>
            <c:txPr>
              <a:bodyPr/>
              <a:lstStyle/>
              <a:p>
                <a:pPr>
                  <a:defRPr sz="1100" b="1"/>
                </a:pPr>
                <a:endParaRPr lang="it-IT"/>
              </a:p>
            </c:txPr>
            <c:showLegendKey val="0"/>
            <c:showVal val="1"/>
            <c:showCatName val="0"/>
            <c:showSerName val="0"/>
            <c:showPercent val="0"/>
            <c:showBubbleSize val="0"/>
            <c:showLeaderLines val="0"/>
          </c:dLbls>
          <c:cat>
            <c:strRef>
              <c:f>GRAF_intro!$B$331:$B$338</c:f>
              <c:strCache>
                <c:ptCount val="8"/>
                <c:pt idx="0">
                  <c:v>Carta di credito prepagata o ricaricabile</c:v>
                </c:pt>
                <c:pt idx="1">
                  <c:v>Paypal</c:v>
                </c:pt>
                <c:pt idx="2">
                  <c:v>Pagamento alla consegna</c:v>
                </c:pt>
                <c:pt idx="3">
                  <c:v>Carta di credito tradizionale</c:v>
                </c:pt>
                <c:pt idx="4">
                  <c:v>Bonifico bancario (online)</c:v>
                </c:pt>
                <c:pt idx="5">
                  <c:v>Pagamento in negozio, dopo aver prenotato online</c:v>
                </c:pt>
                <c:pt idx="6">
                  <c:v>Bollettino postale</c:v>
                </c:pt>
                <c:pt idx="7">
                  <c:v>Bonifico bancario allo sportello</c:v>
                </c:pt>
              </c:strCache>
            </c:strRef>
          </c:cat>
          <c:val>
            <c:numRef>
              <c:f>GRAF_intro!$C$331:$C$338</c:f>
              <c:numCache>
                <c:formatCode>#,##0</c:formatCode>
                <c:ptCount val="8"/>
                <c:pt idx="0">
                  <c:v>48</c:v>
                </c:pt>
                <c:pt idx="1">
                  <c:v>43</c:v>
                </c:pt>
                <c:pt idx="2">
                  <c:v>31</c:v>
                </c:pt>
                <c:pt idx="3">
                  <c:v>26</c:v>
                </c:pt>
                <c:pt idx="4">
                  <c:v>16</c:v>
                </c:pt>
                <c:pt idx="5">
                  <c:v>10</c:v>
                </c:pt>
                <c:pt idx="6">
                  <c:v>6</c:v>
                </c:pt>
                <c:pt idx="7">
                  <c:v>2</c:v>
                </c:pt>
              </c:numCache>
            </c:numRef>
          </c:val>
        </c:ser>
        <c:ser>
          <c:idx val="1"/>
          <c:order val="1"/>
          <c:tx>
            <c:strRef>
              <c:f>GRAF_intro!$D$330</c:f>
              <c:strCache>
                <c:ptCount val="1"/>
                <c:pt idx="0">
                  <c:v>UK (n= 1.042)</c:v>
                </c:pt>
              </c:strCache>
            </c:strRef>
          </c:tx>
          <c:invertIfNegative val="0"/>
          <c:dLbls>
            <c:txPr>
              <a:bodyPr/>
              <a:lstStyle/>
              <a:p>
                <a:pPr>
                  <a:defRPr sz="1100" b="1"/>
                </a:pPr>
                <a:endParaRPr lang="it-IT"/>
              </a:p>
            </c:txPr>
            <c:showLegendKey val="0"/>
            <c:showVal val="1"/>
            <c:showCatName val="0"/>
            <c:showSerName val="0"/>
            <c:showPercent val="0"/>
            <c:showBubbleSize val="0"/>
            <c:showLeaderLines val="0"/>
          </c:dLbls>
          <c:cat>
            <c:strRef>
              <c:f>GRAF_intro!$B$331:$B$338</c:f>
              <c:strCache>
                <c:ptCount val="8"/>
                <c:pt idx="0">
                  <c:v>Carta di credito prepagata o ricaricabile</c:v>
                </c:pt>
                <c:pt idx="1">
                  <c:v>Paypal</c:v>
                </c:pt>
                <c:pt idx="2">
                  <c:v>Pagamento alla consegna</c:v>
                </c:pt>
                <c:pt idx="3">
                  <c:v>Carta di credito tradizionale</c:v>
                </c:pt>
                <c:pt idx="4">
                  <c:v>Bonifico bancario (online)</c:v>
                </c:pt>
                <c:pt idx="5">
                  <c:v>Pagamento in negozio, dopo aver prenotato online</c:v>
                </c:pt>
                <c:pt idx="6">
                  <c:v>Bollettino postale</c:v>
                </c:pt>
                <c:pt idx="7">
                  <c:v>Bonifico bancario allo sportello</c:v>
                </c:pt>
              </c:strCache>
            </c:strRef>
          </c:cat>
          <c:val>
            <c:numRef>
              <c:f>GRAF_intro!$D$331:$D$338</c:f>
              <c:numCache>
                <c:formatCode>#,##0</c:formatCode>
                <c:ptCount val="8"/>
                <c:pt idx="0">
                  <c:v>7</c:v>
                </c:pt>
                <c:pt idx="1">
                  <c:v>68</c:v>
                </c:pt>
                <c:pt idx="2">
                  <c:v>6</c:v>
                </c:pt>
                <c:pt idx="3">
                  <c:v>44</c:v>
                </c:pt>
                <c:pt idx="4">
                  <c:v>22</c:v>
                </c:pt>
                <c:pt idx="5">
                  <c:v>12</c:v>
                </c:pt>
                <c:pt idx="6">
                  <c:v>2</c:v>
                </c:pt>
                <c:pt idx="7">
                  <c:v>7</c:v>
                </c:pt>
              </c:numCache>
            </c:numRef>
          </c:val>
        </c:ser>
        <c:ser>
          <c:idx val="2"/>
          <c:order val="2"/>
          <c:tx>
            <c:strRef>
              <c:f>GRAF_intro!$E$330</c:f>
              <c:strCache>
                <c:ptCount val="1"/>
                <c:pt idx="0">
                  <c:v>GERMANY (n= 918)</c:v>
                </c:pt>
              </c:strCache>
            </c:strRef>
          </c:tx>
          <c:invertIfNegative val="0"/>
          <c:dLbls>
            <c:txPr>
              <a:bodyPr/>
              <a:lstStyle/>
              <a:p>
                <a:pPr>
                  <a:defRPr sz="1100" b="1"/>
                </a:pPr>
                <a:endParaRPr lang="it-IT"/>
              </a:p>
            </c:txPr>
            <c:showLegendKey val="0"/>
            <c:showVal val="1"/>
            <c:showCatName val="0"/>
            <c:showSerName val="0"/>
            <c:showPercent val="0"/>
            <c:showBubbleSize val="0"/>
            <c:showLeaderLines val="0"/>
          </c:dLbls>
          <c:cat>
            <c:strRef>
              <c:f>GRAF_intro!$B$331:$B$338</c:f>
              <c:strCache>
                <c:ptCount val="8"/>
                <c:pt idx="0">
                  <c:v>Carta di credito prepagata o ricaricabile</c:v>
                </c:pt>
                <c:pt idx="1">
                  <c:v>Paypal</c:v>
                </c:pt>
                <c:pt idx="2">
                  <c:v>Pagamento alla consegna</c:v>
                </c:pt>
                <c:pt idx="3">
                  <c:v>Carta di credito tradizionale</c:v>
                </c:pt>
                <c:pt idx="4">
                  <c:v>Bonifico bancario (online)</c:v>
                </c:pt>
                <c:pt idx="5">
                  <c:v>Pagamento in negozio, dopo aver prenotato online</c:v>
                </c:pt>
                <c:pt idx="6">
                  <c:v>Bollettino postale</c:v>
                </c:pt>
                <c:pt idx="7">
                  <c:v>Bonifico bancario allo sportello</c:v>
                </c:pt>
              </c:strCache>
            </c:strRef>
          </c:cat>
          <c:val>
            <c:numRef>
              <c:f>GRAF_intro!$E$331:$E$338</c:f>
              <c:numCache>
                <c:formatCode>#,##0</c:formatCode>
                <c:ptCount val="8"/>
                <c:pt idx="0">
                  <c:v>5</c:v>
                </c:pt>
                <c:pt idx="1">
                  <c:v>65</c:v>
                </c:pt>
                <c:pt idx="2">
                  <c:v>13</c:v>
                </c:pt>
                <c:pt idx="3">
                  <c:v>22</c:v>
                </c:pt>
                <c:pt idx="4">
                  <c:v>48</c:v>
                </c:pt>
                <c:pt idx="5">
                  <c:v>8</c:v>
                </c:pt>
                <c:pt idx="6">
                  <c:v>3</c:v>
                </c:pt>
                <c:pt idx="7">
                  <c:v>20</c:v>
                </c:pt>
              </c:numCache>
            </c:numRef>
          </c:val>
        </c:ser>
        <c:ser>
          <c:idx val="3"/>
          <c:order val="3"/>
          <c:tx>
            <c:strRef>
              <c:f>GRAF_intro!$F$330</c:f>
              <c:strCache>
                <c:ptCount val="1"/>
                <c:pt idx="0">
                  <c:v>FRANCE (n= 816)</c:v>
                </c:pt>
              </c:strCache>
            </c:strRef>
          </c:tx>
          <c:invertIfNegative val="0"/>
          <c:dLbls>
            <c:txPr>
              <a:bodyPr/>
              <a:lstStyle/>
              <a:p>
                <a:pPr>
                  <a:defRPr sz="1100" b="1"/>
                </a:pPr>
                <a:endParaRPr lang="it-IT"/>
              </a:p>
            </c:txPr>
            <c:showLegendKey val="0"/>
            <c:showVal val="1"/>
            <c:showCatName val="0"/>
            <c:showSerName val="0"/>
            <c:showPercent val="0"/>
            <c:showBubbleSize val="0"/>
            <c:showLeaderLines val="0"/>
          </c:dLbls>
          <c:cat>
            <c:strRef>
              <c:f>GRAF_intro!$B$331:$B$338</c:f>
              <c:strCache>
                <c:ptCount val="8"/>
                <c:pt idx="0">
                  <c:v>Carta di credito prepagata o ricaricabile</c:v>
                </c:pt>
                <c:pt idx="1">
                  <c:v>Paypal</c:v>
                </c:pt>
                <c:pt idx="2">
                  <c:v>Pagamento alla consegna</c:v>
                </c:pt>
                <c:pt idx="3">
                  <c:v>Carta di credito tradizionale</c:v>
                </c:pt>
                <c:pt idx="4">
                  <c:v>Bonifico bancario (online)</c:v>
                </c:pt>
                <c:pt idx="5">
                  <c:v>Pagamento in negozio, dopo aver prenotato online</c:v>
                </c:pt>
                <c:pt idx="6">
                  <c:v>Bollettino postale</c:v>
                </c:pt>
                <c:pt idx="7">
                  <c:v>Bonifico bancario allo sportello</c:v>
                </c:pt>
              </c:strCache>
            </c:strRef>
          </c:cat>
          <c:val>
            <c:numRef>
              <c:f>GRAF_intro!$F$331:$F$338</c:f>
              <c:numCache>
                <c:formatCode>#,##0</c:formatCode>
                <c:ptCount val="8"/>
                <c:pt idx="0">
                  <c:v>10</c:v>
                </c:pt>
                <c:pt idx="1">
                  <c:v>55</c:v>
                </c:pt>
                <c:pt idx="2">
                  <c:v>11</c:v>
                </c:pt>
                <c:pt idx="3">
                  <c:v>51</c:v>
                </c:pt>
                <c:pt idx="4">
                  <c:v>18</c:v>
                </c:pt>
                <c:pt idx="5">
                  <c:v>8</c:v>
                </c:pt>
                <c:pt idx="6">
                  <c:v>2</c:v>
                </c:pt>
                <c:pt idx="7">
                  <c:v>3</c:v>
                </c:pt>
              </c:numCache>
            </c:numRef>
          </c:val>
        </c:ser>
        <c:ser>
          <c:idx val="4"/>
          <c:order val="4"/>
          <c:tx>
            <c:strRef>
              <c:f>GRAF_intro!$G$330</c:f>
              <c:strCache>
                <c:ptCount val="1"/>
                <c:pt idx="0">
                  <c:v>SPAIN (n= 522)</c:v>
                </c:pt>
              </c:strCache>
            </c:strRef>
          </c:tx>
          <c:spPr>
            <a:solidFill>
              <a:schemeClr val="accent6">
                <a:lumMod val="75000"/>
              </a:schemeClr>
            </a:solidFill>
          </c:spPr>
          <c:invertIfNegative val="0"/>
          <c:dLbls>
            <c:txPr>
              <a:bodyPr/>
              <a:lstStyle/>
              <a:p>
                <a:pPr>
                  <a:defRPr sz="1100" b="1"/>
                </a:pPr>
                <a:endParaRPr lang="it-IT"/>
              </a:p>
            </c:txPr>
            <c:showLegendKey val="0"/>
            <c:showVal val="1"/>
            <c:showCatName val="0"/>
            <c:showSerName val="0"/>
            <c:showPercent val="0"/>
            <c:showBubbleSize val="0"/>
            <c:showLeaderLines val="0"/>
          </c:dLbls>
          <c:cat>
            <c:strRef>
              <c:f>GRAF_intro!$B$331:$B$338</c:f>
              <c:strCache>
                <c:ptCount val="8"/>
                <c:pt idx="0">
                  <c:v>Carta di credito prepagata o ricaricabile</c:v>
                </c:pt>
                <c:pt idx="1">
                  <c:v>Paypal</c:v>
                </c:pt>
                <c:pt idx="2">
                  <c:v>Pagamento alla consegna</c:v>
                </c:pt>
                <c:pt idx="3">
                  <c:v>Carta di credito tradizionale</c:v>
                </c:pt>
                <c:pt idx="4">
                  <c:v>Bonifico bancario (online)</c:v>
                </c:pt>
                <c:pt idx="5">
                  <c:v>Pagamento in negozio, dopo aver prenotato online</c:v>
                </c:pt>
                <c:pt idx="6">
                  <c:v>Bollettino postale</c:v>
                </c:pt>
                <c:pt idx="7">
                  <c:v>Bonifico bancario allo sportello</c:v>
                </c:pt>
              </c:strCache>
            </c:strRef>
          </c:cat>
          <c:val>
            <c:numRef>
              <c:f>GRAF_intro!$G$331:$G$338</c:f>
              <c:numCache>
                <c:formatCode>#,##0</c:formatCode>
                <c:ptCount val="8"/>
                <c:pt idx="0">
                  <c:v>14</c:v>
                </c:pt>
                <c:pt idx="1">
                  <c:v>62</c:v>
                </c:pt>
                <c:pt idx="2">
                  <c:v>31</c:v>
                </c:pt>
                <c:pt idx="3">
                  <c:v>30</c:v>
                </c:pt>
                <c:pt idx="4">
                  <c:v>11</c:v>
                </c:pt>
                <c:pt idx="5">
                  <c:v>9</c:v>
                </c:pt>
                <c:pt idx="6">
                  <c:v>6</c:v>
                </c:pt>
                <c:pt idx="7">
                  <c:v>9</c:v>
                </c:pt>
              </c:numCache>
            </c:numRef>
          </c:val>
        </c:ser>
        <c:dLbls>
          <c:showLegendKey val="0"/>
          <c:showVal val="0"/>
          <c:showCatName val="0"/>
          <c:showSerName val="0"/>
          <c:showPercent val="0"/>
          <c:showBubbleSize val="0"/>
        </c:dLbls>
        <c:gapWidth val="150"/>
        <c:axId val="24405504"/>
        <c:axId val="24407040"/>
      </c:barChart>
      <c:catAx>
        <c:axId val="24405504"/>
        <c:scaling>
          <c:orientation val="maxMin"/>
        </c:scaling>
        <c:delete val="0"/>
        <c:axPos val="l"/>
        <c:majorTickMark val="out"/>
        <c:minorTickMark val="none"/>
        <c:tickLblPos val="nextTo"/>
        <c:spPr>
          <a:ln>
            <a:noFill/>
          </a:ln>
        </c:spPr>
        <c:txPr>
          <a:bodyPr/>
          <a:lstStyle/>
          <a:p>
            <a:pPr>
              <a:defRPr sz="1600" b="1">
                <a:latin typeface="Arial Narrow" pitchFamily="34" charset="0"/>
              </a:defRPr>
            </a:pPr>
            <a:endParaRPr lang="it-IT"/>
          </a:p>
        </c:txPr>
        <c:crossAx val="24407040"/>
        <c:crosses val="autoZero"/>
        <c:auto val="1"/>
        <c:lblAlgn val="ctr"/>
        <c:lblOffset val="100"/>
        <c:noMultiLvlLbl val="0"/>
      </c:catAx>
      <c:valAx>
        <c:axId val="24407040"/>
        <c:scaling>
          <c:orientation val="minMax"/>
        </c:scaling>
        <c:delete val="1"/>
        <c:axPos val="t"/>
        <c:numFmt formatCode="#,##0" sourceLinked="1"/>
        <c:majorTickMark val="out"/>
        <c:minorTickMark val="none"/>
        <c:tickLblPos val="none"/>
        <c:crossAx val="24405504"/>
        <c:crosses val="autoZero"/>
        <c:crossBetween val="between"/>
      </c:valAx>
    </c:plotArea>
    <c:legend>
      <c:legendPos val="r"/>
      <c:layout>
        <c:manualLayout>
          <c:xMode val="edge"/>
          <c:yMode val="edge"/>
          <c:x val="0.62874008732224063"/>
          <c:y val="0.76952952520944962"/>
          <c:w val="0.36793220080264366"/>
          <c:h val="0.23041172063502921"/>
        </c:manualLayout>
      </c:layout>
      <c:overlay val="0"/>
      <c:txPr>
        <a:bodyPr/>
        <a:lstStyle/>
        <a:p>
          <a:pPr>
            <a:defRPr sz="1400" b="1" i="0" baseline="0"/>
          </a:pPr>
          <a:endParaRPr lang="it-IT"/>
        </a:p>
      </c:txPr>
    </c:legend>
    <c:plotVisOnly val="1"/>
    <c:dispBlanksAs val="gap"/>
    <c:showDLblsOverMax val="0"/>
  </c:chart>
  <c:externalData r:id="rId2">
    <c:autoUpdate val="0"/>
  </c:externalData>
  <c:userShapes r:id="rId3"/>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538461538461584E-2"/>
          <c:y val="0.12757973733583489"/>
          <c:w val="0.93931623931623587"/>
          <c:h val="0.77110694183864859"/>
        </c:manualLayout>
      </c:layout>
      <c:lineChart>
        <c:grouping val="standard"/>
        <c:varyColors val="0"/>
        <c:ser>
          <c:idx val="0"/>
          <c:order val="0"/>
          <c:tx>
            <c:strRef>
              <c:f>Sheet1!$A$2</c:f>
              <c:strCache>
                <c:ptCount val="1"/>
                <c:pt idx="0">
                  <c:v>Acquirenti online (M)</c:v>
                </c:pt>
              </c:strCache>
            </c:strRef>
          </c:tx>
          <c:spPr>
            <a:ln w="63500"/>
          </c:spPr>
          <c:marker>
            <c:symbol val="circle"/>
            <c:size val="5"/>
            <c:spPr>
              <a:solidFill>
                <a:schemeClr val="bg1"/>
              </a:solidFill>
              <a:ln>
                <a:solidFill>
                  <a:schemeClr val="tx2">
                    <a:lumMod val="50000"/>
                  </a:schemeClr>
                </a:solidFill>
              </a:ln>
            </c:spPr>
          </c:marker>
          <c:dLbls>
            <c:dLbl>
              <c:idx val="10"/>
              <c:layout>
                <c:manualLayout>
                  <c:x val="1.4270424545130302E-3"/>
                  <c:y val="7.5176194205168384E-2"/>
                </c:manualLayout>
              </c:layout>
              <c:tx>
                <c:rich>
                  <a:bodyPr/>
                  <a:lstStyle/>
                  <a:p>
                    <a:r>
                      <a:rPr lang="en-US" sz="1800" dirty="0" smtClean="0">
                        <a:latin typeface="+mn-lt"/>
                      </a:rPr>
                      <a:t>9</a:t>
                    </a:r>
                    <a:endParaRPr lang="en-US" dirty="0"/>
                  </a:p>
                </c:rich>
              </c:tx>
              <c:showLegendKey val="0"/>
              <c:showVal val="1"/>
              <c:showCatName val="0"/>
              <c:showSerName val="0"/>
              <c:showPercent val="0"/>
              <c:showBubbleSize val="0"/>
            </c:dLbl>
            <c:dLbl>
              <c:idx val="22"/>
              <c:layout>
                <c:manualLayout>
                  <c:x val="-8.5622547270781547E-3"/>
                  <c:y val="-5.0117462803445999E-2"/>
                </c:manualLayout>
              </c:layout>
              <c:tx>
                <c:rich>
                  <a:bodyPr/>
                  <a:lstStyle/>
                  <a:p>
                    <a:r>
                      <a:rPr lang="en-US" sz="1800" dirty="0" smtClean="0">
                        <a:latin typeface="+mn-lt"/>
                      </a:rPr>
                      <a:t>14</a:t>
                    </a:r>
                    <a:endParaRPr lang="en-US" dirty="0"/>
                  </a:p>
                </c:rich>
              </c:tx>
              <c:showLegendKey val="0"/>
              <c:showVal val="1"/>
              <c:showCatName val="0"/>
              <c:showSerName val="0"/>
              <c:showPercent val="0"/>
              <c:showBubbleSize val="0"/>
            </c:dLbl>
            <c:showLegendKey val="0"/>
            <c:showVal val="0"/>
            <c:showCatName val="0"/>
            <c:showSerName val="0"/>
            <c:showPercent val="0"/>
            <c:showBubbleSize val="0"/>
          </c:dLbls>
          <c:cat>
            <c:strRef>
              <c:f>Sheet1!$B$1:$X$1</c:f>
              <c:strCache>
                <c:ptCount val="23"/>
                <c:pt idx="0">
                  <c:v>Apr</c:v>
                </c:pt>
                <c:pt idx="1">
                  <c:v>Mag</c:v>
                </c:pt>
                <c:pt idx="2">
                  <c:v>Giu</c:v>
                </c:pt>
                <c:pt idx="3">
                  <c:v>Lug</c:v>
                </c:pt>
                <c:pt idx="4">
                  <c:v>Ago</c:v>
                </c:pt>
                <c:pt idx="5">
                  <c:v>Sett</c:v>
                </c:pt>
                <c:pt idx="6">
                  <c:v>Ott</c:v>
                </c:pt>
                <c:pt idx="7">
                  <c:v>Nov</c:v>
                </c:pt>
                <c:pt idx="8">
                  <c:v>Dic</c:v>
                </c:pt>
                <c:pt idx="9">
                  <c:v>Gen</c:v>
                </c:pt>
                <c:pt idx="10">
                  <c:v>Feb</c:v>
                </c:pt>
                <c:pt idx="11">
                  <c:v>Mar</c:v>
                </c:pt>
                <c:pt idx="12">
                  <c:v>Apr</c:v>
                </c:pt>
                <c:pt idx="13">
                  <c:v>Mag</c:v>
                </c:pt>
                <c:pt idx="14">
                  <c:v>Giu</c:v>
                </c:pt>
                <c:pt idx="15">
                  <c:v>Lug</c:v>
                </c:pt>
                <c:pt idx="16">
                  <c:v>Ago</c:v>
                </c:pt>
                <c:pt idx="17">
                  <c:v>Sett</c:v>
                </c:pt>
                <c:pt idx="18">
                  <c:v>Ott</c:v>
                </c:pt>
                <c:pt idx="19">
                  <c:v>Nov</c:v>
                </c:pt>
                <c:pt idx="20">
                  <c:v>Dic</c:v>
                </c:pt>
                <c:pt idx="21">
                  <c:v>Gen</c:v>
                </c:pt>
                <c:pt idx="22">
                  <c:v>Feb</c:v>
                </c:pt>
              </c:strCache>
            </c:strRef>
          </c:cat>
          <c:val>
            <c:numRef>
              <c:f>Sheet1!$B$2:$X$2</c:f>
              <c:numCache>
                <c:formatCode>General</c:formatCode>
                <c:ptCount val="23"/>
                <c:pt idx="0">
                  <c:v>9</c:v>
                </c:pt>
                <c:pt idx="1">
                  <c:v>8.6</c:v>
                </c:pt>
                <c:pt idx="2">
                  <c:v>9</c:v>
                </c:pt>
                <c:pt idx="3">
                  <c:v>9.8000000000000007</c:v>
                </c:pt>
                <c:pt idx="4">
                  <c:v>9.3000000000000007</c:v>
                </c:pt>
                <c:pt idx="5">
                  <c:v>8.9</c:v>
                </c:pt>
                <c:pt idx="6" formatCode="#.000">
                  <c:v>9.2399999999999984</c:v>
                </c:pt>
                <c:pt idx="7" formatCode="#.000">
                  <c:v>8.83</c:v>
                </c:pt>
                <c:pt idx="8" formatCode="#.000">
                  <c:v>9.32</c:v>
                </c:pt>
                <c:pt idx="9">
                  <c:v>9.81</c:v>
                </c:pt>
                <c:pt idx="10">
                  <c:v>9.3000000000000007</c:v>
                </c:pt>
                <c:pt idx="11">
                  <c:v>10.4</c:v>
                </c:pt>
                <c:pt idx="12">
                  <c:v>10.120000000000001</c:v>
                </c:pt>
                <c:pt idx="13">
                  <c:v>11.16</c:v>
                </c:pt>
                <c:pt idx="14">
                  <c:v>11.350000000000026</c:v>
                </c:pt>
                <c:pt idx="15">
                  <c:v>12</c:v>
                </c:pt>
                <c:pt idx="16">
                  <c:v>12.014000000000001</c:v>
                </c:pt>
                <c:pt idx="17">
                  <c:v>12.029</c:v>
                </c:pt>
                <c:pt idx="18">
                  <c:v>12.341000000000001</c:v>
                </c:pt>
                <c:pt idx="19">
                  <c:v>12.336</c:v>
                </c:pt>
                <c:pt idx="20">
                  <c:v>13.185</c:v>
                </c:pt>
                <c:pt idx="21" formatCode="#,##0">
                  <c:v>13.167</c:v>
                </c:pt>
                <c:pt idx="22" formatCode="#,##0">
                  <c:v>13.837</c:v>
                </c:pt>
              </c:numCache>
            </c:numRef>
          </c:val>
          <c:smooth val="1"/>
        </c:ser>
        <c:dLbls>
          <c:showLegendKey val="0"/>
          <c:showVal val="0"/>
          <c:showCatName val="0"/>
          <c:showSerName val="0"/>
          <c:showPercent val="0"/>
          <c:showBubbleSize val="0"/>
        </c:dLbls>
        <c:marker val="1"/>
        <c:smooth val="0"/>
        <c:axId val="28091136"/>
        <c:axId val="28092672"/>
      </c:lineChart>
      <c:catAx>
        <c:axId val="28091136"/>
        <c:scaling>
          <c:orientation val="minMax"/>
        </c:scaling>
        <c:delete val="0"/>
        <c:axPos val="b"/>
        <c:numFmt formatCode="General" sourceLinked="1"/>
        <c:majorTickMark val="out"/>
        <c:minorTickMark val="none"/>
        <c:tickLblPos val="nextTo"/>
        <c:spPr>
          <a:ln w="25307">
            <a:solidFill>
              <a:srgbClr val="C0C0C0"/>
            </a:solidFill>
            <a:prstDash val="solid"/>
          </a:ln>
        </c:spPr>
        <c:txPr>
          <a:bodyPr rot="0" vert="horz"/>
          <a:lstStyle/>
          <a:p>
            <a:pPr>
              <a:defRPr sz="1096" b="1" i="0" u="none" strike="noStrike" baseline="0">
                <a:solidFill>
                  <a:schemeClr val="tx1"/>
                </a:solidFill>
                <a:latin typeface="+mn-lt"/>
                <a:ea typeface="Calibri"/>
                <a:cs typeface="Calibri"/>
              </a:defRPr>
            </a:pPr>
            <a:endParaRPr lang="it-IT"/>
          </a:p>
        </c:txPr>
        <c:crossAx val="28092672"/>
        <c:crosses val="autoZero"/>
        <c:auto val="1"/>
        <c:lblAlgn val="ctr"/>
        <c:lblOffset val="20"/>
        <c:tickLblSkip val="1"/>
        <c:tickMarkSkip val="1"/>
        <c:noMultiLvlLbl val="0"/>
      </c:catAx>
      <c:valAx>
        <c:axId val="28092672"/>
        <c:scaling>
          <c:orientation val="minMax"/>
          <c:max val="14"/>
          <c:min val="8"/>
        </c:scaling>
        <c:delete val="0"/>
        <c:axPos val="l"/>
        <c:numFmt formatCode="0" sourceLinked="0"/>
        <c:majorTickMark val="out"/>
        <c:minorTickMark val="none"/>
        <c:tickLblPos val="nextTo"/>
        <c:spPr>
          <a:ln w="9490">
            <a:noFill/>
          </a:ln>
        </c:spPr>
        <c:txPr>
          <a:bodyPr rot="0" vert="horz"/>
          <a:lstStyle/>
          <a:p>
            <a:pPr>
              <a:defRPr sz="1200" b="0" i="0" u="none" strike="noStrike" baseline="0">
                <a:solidFill>
                  <a:schemeClr val="tx1"/>
                </a:solidFill>
                <a:latin typeface="+mn-lt"/>
                <a:ea typeface="Calibri"/>
                <a:cs typeface="Calibri" pitchFamily="34" charset="0"/>
              </a:defRPr>
            </a:pPr>
            <a:endParaRPr lang="it-IT"/>
          </a:p>
        </c:txPr>
        <c:crossAx val="28091136"/>
        <c:crosses val="autoZero"/>
        <c:crossBetween val="between"/>
        <c:majorUnit val="1"/>
        <c:minorUnit val="1"/>
      </c:valAx>
      <c:spPr>
        <a:noFill/>
        <a:ln w="25307">
          <a:noFill/>
        </a:ln>
      </c:spPr>
    </c:plotArea>
    <c:plotVisOnly val="1"/>
    <c:dispBlanksAs val="gap"/>
    <c:showDLblsOverMax val="0"/>
  </c:chart>
  <c:spPr>
    <a:noFill/>
    <a:ln>
      <a:noFill/>
    </a:ln>
  </c:spPr>
  <c:txPr>
    <a:bodyPr/>
    <a:lstStyle/>
    <a:p>
      <a:pPr>
        <a:defRPr sz="1843" b="1" i="0" u="none" strike="noStrike" baseline="0">
          <a:solidFill>
            <a:schemeClr val="tx1"/>
          </a:solidFill>
          <a:latin typeface="MS P????"/>
          <a:ea typeface="MS P????"/>
          <a:cs typeface="MS P????"/>
        </a:defRPr>
      </a:pPr>
      <a:endParaRPr lang="it-IT"/>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6.6666666666666693E-2"/>
          <c:y val="0.1341681574239714"/>
          <c:w val="0.93418803418803464"/>
          <c:h val="0.71019677996422159"/>
        </c:manualLayout>
      </c:layout>
      <c:barChart>
        <c:barDir val="col"/>
        <c:grouping val="stacked"/>
        <c:varyColors val="0"/>
        <c:ser>
          <c:idx val="2"/>
          <c:order val="0"/>
          <c:tx>
            <c:strRef>
              <c:f>Sheet1!$A$4</c:f>
              <c:strCache>
                <c:ptCount val="1"/>
                <c:pt idx="0">
                  <c:v>Da un Tablet PC</c:v>
                </c:pt>
              </c:strCache>
            </c:strRef>
          </c:tx>
          <c:spPr>
            <a:solidFill>
              <a:schemeClr val="bg1">
                <a:lumMod val="75000"/>
              </a:schemeClr>
            </a:solidFill>
          </c:spPr>
          <c:invertIfNegative val="0"/>
          <c:dLbls>
            <c:txPr>
              <a:bodyPr/>
              <a:lstStyle/>
              <a:p>
                <a:pPr>
                  <a:defRPr sz="1600"/>
                </a:pPr>
                <a:endParaRPr lang="it-IT"/>
              </a:p>
            </c:txPr>
            <c:showLegendKey val="0"/>
            <c:showVal val="1"/>
            <c:showCatName val="0"/>
            <c:showSerName val="0"/>
            <c:showPercent val="0"/>
            <c:showBubbleSize val="0"/>
            <c:showLeaderLines val="0"/>
          </c:dLbls>
          <c:cat>
            <c:numRef>
              <c:f>Sheet1!$B$1:$D$1</c:f>
              <c:numCache>
                <c:formatCode>General</c:formatCode>
                <c:ptCount val="3"/>
                <c:pt idx="0">
                  <c:v>2012</c:v>
                </c:pt>
                <c:pt idx="2">
                  <c:v>2013</c:v>
                </c:pt>
              </c:numCache>
            </c:numRef>
          </c:cat>
          <c:val>
            <c:numRef>
              <c:f>Sheet1!$B$4:$D$4</c:f>
              <c:numCache>
                <c:formatCode>General</c:formatCode>
                <c:ptCount val="3"/>
                <c:pt idx="0" formatCode="#.000%">
                  <c:v>2.7000000000000156E-2</c:v>
                </c:pt>
                <c:pt idx="2" formatCode="#.000%">
                  <c:v>4.7000000000000014E-2</c:v>
                </c:pt>
              </c:numCache>
            </c:numRef>
          </c:val>
        </c:ser>
        <c:ser>
          <c:idx val="3"/>
          <c:order val="1"/>
          <c:tx>
            <c:strRef>
              <c:f>Sheet1!$A$5</c:f>
              <c:strCache>
                <c:ptCount val="1"/>
                <c:pt idx="0">
                  <c:v>Da uno smartphone/iPhone</c:v>
                </c:pt>
              </c:strCache>
            </c:strRef>
          </c:tx>
          <c:spPr>
            <a:solidFill>
              <a:schemeClr val="accent1"/>
            </a:solidFill>
          </c:spPr>
          <c:invertIfNegative val="0"/>
          <c:dLbls>
            <c:txPr>
              <a:bodyPr/>
              <a:lstStyle/>
              <a:p>
                <a:pPr>
                  <a:defRPr sz="1600">
                    <a:solidFill>
                      <a:schemeClr val="bg1"/>
                    </a:solidFill>
                  </a:defRPr>
                </a:pPr>
                <a:endParaRPr lang="it-IT"/>
              </a:p>
            </c:txPr>
            <c:showLegendKey val="0"/>
            <c:showVal val="1"/>
            <c:showCatName val="0"/>
            <c:showSerName val="0"/>
            <c:showPercent val="0"/>
            <c:showBubbleSize val="0"/>
            <c:showLeaderLines val="0"/>
          </c:dLbls>
          <c:cat>
            <c:numRef>
              <c:f>Sheet1!$B$1:$D$1</c:f>
              <c:numCache>
                <c:formatCode>General</c:formatCode>
                <c:ptCount val="3"/>
                <c:pt idx="0">
                  <c:v>2012</c:v>
                </c:pt>
                <c:pt idx="2">
                  <c:v>2013</c:v>
                </c:pt>
              </c:numCache>
            </c:numRef>
          </c:cat>
          <c:val>
            <c:numRef>
              <c:f>Sheet1!$B$5:$D$5</c:f>
              <c:numCache>
                <c:formatCode>General</c:formatCode>
                <c:ptCount val="3"/>
                <c:pt idx="0" formatCode="#.000%">
                  <c:v>1.2999999999999998E-2</c:v>
                </c:pt>
                <c:pt idx="2" formatCode="#.000%">
                  <c:v>5.9000000000000302E-2</c:v>
                </c:pt>
              </c:numCache>
            </c:numRef>
          </c:val>
        </c:ser>
        <c:dLbls>
          <c:showLegendKey val="0"/>
          <c:showVal val="0"/>
          <c:showCatName val="0"/>
          <c:showSerName val="0"/>
          <c:showPercent val="0"/>
          <c:showBubbleSize val="0"/>
        </c:dLbls>
        <c:gapWidth val="40"/>
        <c:overlap val="100"/>
        <c:axId val="27681920"/>
        <c:axId val="27683456"/>
      </c:barChart>
      <c:catAx>
        <c:axId val="27681920"/>
        <c:scaling>
          <c:orientation val="minMax"/>
        </c:scaling>
        <c:delete val="0"/>
        <c:axPos val="b"/>
        <c:numFmt formatCode="General" sourceLinked="1"/>
        <c:majorTickMark val="none"/>
        <c:minorTickMark val="none"/>
        <c:tickLblPos val="nextTo"/>
        <c:txPr>
          <a:bodyPr rot="0" vert="horz"/>
          <a:lstStyle/>
          <a:p>
            <a:pPr>
              <a:defRPr sz="1600"/>
            </a:pPr>
            <a:endParaRPr lang="it-IT"/>
          </a:p>
        </c:txPr>
        <c:crossAx val="27683456"/>
        <c:crosses val="autoZero"/>
        <c:auto val="1"/>
        <c:lblAlgn val="ctr"/>
        <c:lblOffset val="20"/>
        <c:tickLblSkip val="1"/>
        <c:tickMarkSkip val="1"/>
        <c:noMultiLvlLbl val="0"/>
      </c:catAx>
      <c:valAx>
        <c:axId val="27683456"/>
        <c:scaling>
          <c:orientation val="minMax"/>
          <c:max val="0.12000000000000002"/>
          <c:min val="0"/>
        </c:scaling>
        <c:delete val="1"/>
        <c:axPos val="l"/>
        <c:numFmt formatCode="0%" sourceLinked="0"/>
        <c:majorTickMark val="out"/>
        <c:minorTickMark val="none"/>
        <c:tickLblPos val="none"/>
        <c:crossAx val="27681920"/>
        <c:crosses val="autoZero"/>
        <c:crossBetween val="between"/>
        <c:majorUnit val="2.0000000000000011E-2"/>
        <c:minorUnit val="1.0000000000000005E-2"/>
      </c:valAx>
    </c:plotArea>
    <c:legend>
      <c:legendPos val="l"/>
      <c:layout>
        <c:manualLayout>
          <c:xMode val="edge"/>
          <c:yMode val="edge"/>
          <c:x val="5.0481385252233904E-2"/>
          <c:y val="3.3715344639520542E-2"/>
          <c:w val="0.32205300007669241"/>
          <c:h val="0.18342360001316521"/>
        </c:manualLayout>
      </c:layout>
      <c:overlay val="0"/>
      <c:txPr>
        <a:bodyPr/>
        <a:lstStyle/>
        <a:p>
          <a:pPr>
            <a:defRPr sz="1600"/>
          </a:pPr>
          <a:endParaRPr lang="it-IT"/>
        </a:p>
      </c:txPr>
    </c:legend>
    <c:plotVisOnly val="1"/>
    <c:dispBlanksAs val="gap"/>
    <c:showDLblsOverMax val="0"/>
  </c:chart>
  <c:txPr>
    <a:bodyPr/>
    <a:lstStyle/>
    <a:p>
      <a:pPr>
        <a:defRPr sz="1800"/>
      </a:pPr>
      <a:endParaRPr lang="it-IT"/>
    </a:p>
  </c:txPr>
  <c:externalData r:id="rId1">
    <c:autoUpdate val="0"/>
  </c:externalData>
  <c:userShapes r:id="rId2"/>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27"/>
    </mc:Choice>
    <mc:Fallback>
      <c:style val="27"/>
    </mc:Fallback>
  </mc:AlternateContent>
  <c:chart>
    <c:autoTitleDeleted val="1"/>
    <c:plotArea>
      <c:layout/>
      <c:pieChart>
        <c:varyColors val="1"/>
        <c:ser>
          <c:idx val="0"/>
          <c:order val="0"/>
          <c:tx>
            <c:strRef>
              <c:f>Foglio1!$B$1</c:f>
              <c:strCache>
                <c:ptCount val="1"/>
                <c:pt idx="0">
                  <c:v>Gradimento</c:v>
                </c:pt>
              </c:strCache>
            </c:strRef>
          </c:tx>
          <c:dPt>
            <c:idx val="1"/>
            <c:bubble3D val="0"/>
            <c:spPr>
              <a:solidFill>
                <a:schemeClr val="accent2"/>
              </a:solidFill>
            </c:spPr>
          </c:dPt>
          <c:dLbls>
            <c:dLbl>
              <c:idx val="0"/>
              <c:layout>
                <c:manualLayout>
                  <c:x val="-0.12883435582822145"/>
                  <c:y val="3.3201911279787397E-3"/>
                </c:manualLayout>
              </c:layout>
              <c:tx>
                <c:rich>
                  <a:bodyPr/>
                  <a:lstStyle/>
                  <a:p>
                    <a:pPr>
                      <a:defRPr sz="1600">
                        <a:solidFill>
                          <a:schemeClr val="bg1"/>
                        </a:solidFill>
                      </a:defRPr>
                    </a:pPr>
                    <a:r>
                      <a:rPr lang="en-US" dirty="0" err="1"/>
                      <a:t>Sì</a:t>
                    </a:r>
                    <a:r>
                      <a:rPr lang="en-US" dirty="0"/>
                      <a:t>
</a:t>
                    </a:r>
                    <a:r>
                      <a:rPr lang="en-US" dirty="0" smtClean="0"/>
                      <a:t>47,7%</a:t>
                    </a:r>
                    <a:endParaRPr lang="en-US" dirty="0"/>
                  </a:p>
                </c:rich>
              </c:tx>
              <c:spPr/>
              <c:dLblPos val="bestFit"/>
              <c:showLegendKey val="0"/>
              <c:showVal val="1"/>
              <c:showCatName val="1"/>
              <c:showSerName val="0"/>
              <c:showPercent val="0"/>
              <c:showBubbleSize val="0"/>
              <c:separator>
</c:separator>
            </c:dLbl>
            <c:dLbl>
              <c:idx val="1"/>
              <c:layout/>
              <c:tx>
                <c:rich>
                  <a:bodyPr/>
                  <a:lstStyle/>
                  <a:p>
                    <a:r>
                      <a:rPr lang="en-US"/>
                      <a:t>No</a:t>
                    </a:r>
                    <a:r>
                      <a:rPr lang="en-US"/>
                      <a:t>
</a:t>
                    </a:r>
                    <a:r>
                      <a:rPr lang="en-US" smtClean="0"/>
                      <a:t>36,4%</a:t>
                    </a:r>
                    <a:endParaRPr lang="en-US"/>
                  </a:p>
                </c:rich>
              </c:tx>
              <c:dLblPos val="outEnd"/>
              <c:showLegendKey val="0"/>
              <c:showVal val="1"/>
              <c:showCatName val="1"/>
              <c:showSerName val="0"/>
              <c:showPercent val="0"/>
              <c:showBubbleSize val="0"/>
              <c:separator>
</c:separator>
            </c:dLbl>
            <c:dLbl>
              <c:idx val="2"/>
              <c:layout/>
              <c:tx>
                <c:rich>
                  <a:bodyPr/>
                  <a:lstStyle/>
                  <a:p>
                    <a:r>
                      <a:rPr lang="it-IT"/>
                      <a:t>Sì, ma più di 3 mesi fa</a:t>
                    </a:r>
                    <a:r>
                      <a:rPr lang="it-IT"/>
                      <a:t>
</a:t>
                    </a:r>
                    <a:r>
                      <a:rPr lang="it-IT" smtClean="0"/>
                      <a:t>15,9%</a:t>
                    </a:r>
                    <a:endParaRPr lang="it-IT"/>
                  </a:p>
                </c:rich>
              </c:tx>
              <c:dLblPos val="outEnd"/>
              <c:showLegendKey val="0"/>
              <c:showVal val="1"/>
              <c:showCatName val="1"/>
              <c:showSerName val="0"/>
              <c:showPercent val="0"/>
              <c:showBubbleSize val="0"/>
              <c:separator>
</c:separator>
            </c:dLbl>
            <c:txPr>
              <a:bodyPr/>
              <a:lstStyle/>
              <a:p>
                <a:pPr>
                  <a:defRPr sz="1600"/>
                </a:pPr>
                <a:endParaRPr lang="it-IT"/>
              </a:p>
            </c:txPr>
            <c:dLblPos val="outEnd"/>
            <c:showLegendKey val="0"/>
            <c:showVal val="1"/>
            <c:showCatName val="1"/>
            <c:showSerName val="0"/>
            <c:showPercent val="0"/>
            <c:showBubbleSize val="0"/>
            <c:separator>
</c:separator>
            <c:showLeaderLines val="1"/>
          </c:dLbls>
          <c:cat>
            <c:strRef>
              <c:f>Foglio1!$A$2:$A$4</c:f>
              <c:strCache>
                <c:ptCount val="3"/>
                <c:pt idx="0">
                  <c:v>Sì</c:v>
                </c:pt>
                <c:pt idx="1">
                  <c:v>No</c:v>
                </c:pt>
                <c:pt idx="2">
                  <c:v>Sì, ma più di 3 mesi fa</c:v>
                </c:pt>
              </c:strCache>
            </c:strRef>
          </c:cat>
          <c:val>
            <c:numRef>
              <c:f>Foglio1!$B$2:$B$4</c:f>
              <c:numCache>
                <c:formatCode>#.#00%</c:formatCode>
                <c:ptCount val="3"/>
                <c:pt idx="0">
                  <c:v>0.47700000000000031</c:v>
                </c:pt>
                <c:pt idx="1">
                  <c:v>0.36400000000000032</c:v>
                </c:pt>
                <c:pt idx="2">
                  <c:v>0.15900000000000059</c:v>
                </c:pt>
              </c:numCache>
            </c:numRef>
          </c:val>
        </c:ser>
        <c:dLbls>
          <c:showLegendKey val="0"/>
          <c:showVal val="1"/>
          <c:showCatName val="0"/>
          <c:showSerName val="0"/>
          <c:showPercent val="0"/>
          <c:showBubbleSize val="0"/>
          <c:showLeaderLines val="1"/>
        </c:dLbls>
        <c:firstSliceAng val="0"/>
      </c:pieChart>
    </c:plotArea>
    <c:plotVisOnly val="1"/>
    <c:dispBlanksAs val="zero"/>
    <c:showDLblsOverMax val="0"/>
  </c:chart>
  <c:txPr>
    <a:bodyPr/>
    <a:lstStyle/>
    <a:p>
      <a:pPr>
        <a:defRPr sz="1800"/>
      </a:pPr>
      <a:endParaRPr lang="it-IT"/>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barChart>
        <c:barDir val="bar"/>
        <c:grouping val="clustered"/>
        <c:varyColors val="0"/>
        <c:ser>
          <c:idx val="0"/>
          <c:order val="0"/>
          <c:tx>
            <c:strRef>
              <c:f>Foglio1!$B$1</c:f>
              <c:strCache>
                <c:ptCount val="1"/>
                <c:pt idx="0">
                  <c:v>Serie 1</c:v>
                </c:pt>
              </c:strCache>
            </c:strRef>
          </c:tx>
          <c:invertIfNegative val="0"/>
          <c:dLbls>
            <c:dLbl>
              <c:idx val="0"/>
              <c:layout/>
              <c:tx>
                <c:rich>
                  <a:bodyPr/>
                  <a:lstStyle/>
                  <a:p>
                    <a:pPr>
                      <a:defRPr sz="1400" b="1">
                        <a:solidFill>
                          <a:schemeClr val="tx1"/>
                        </a:solidFill>
                      </a:defRPr>
                    </a:pPr>
                    <a:r>
                      <a:rPr lang="en-US" smtClean="0"/>
                      <a:t>0,0%</a:t>
                    </a:r>
                    <a:endParaRPr lang="en-US"/>
                  </a:p>
                </c:rich>
              </c:tx>
              <c:spPr/>
              <c:dLblPos val="inEnd"/>
              <c:showLegendKey val="0"/>
              <c:showVal val="1"/>
              <c:showCatName val="0"/>
              <c:showSerName val="0"/>
              <c:showPercent val="0"/>
              <c:showBubbleSize val="0"/>
            </c:dLbl>
            <c:dLbl>
              <c:idx val="1"/>
              <c:layout/>
              <c:tx>
                <c:rich>
                  <a:bodyPr/>
                  <a:lstStyle/>
                  <a:p>
                    <a:pPr>
                      <a:defRPr sz="1400" b="1">
                        <a:solidFill>
                          <a:schemeClr val="tx1"/>
                        </a:solidFill>
                      </a:defRPr>
                    </a:pPr>
                    <a:r>
                      <a:rPr lang="en-US" smtClean="0"/>
                      <a:t>0,6%</a:t>
                    </a:r>
                    <a:endParaRPr lang="en-US"/>
                  </a:p>
                </c:rich>
              </c:tx>
              <c:spPr/>
              <c:dLblPos val="inEnd"/>
              <c:showLegendKey val="0"/>
              <c:showVal val="1"/>
              <c:showCatName val="0"/>
              <c:showSerName val="0"/>
              <c:showPercent val="0"/>
              <c:showBubbleSize val="0"/>
            </c:dLbl>
            <c:dLbl>
              <c:idx val="2"/>
              <c:layout/>
              <c:tx>
                <c:rich>
                  <a:bodyPr/>
                  <a:lstStyle/>
                  <a:p>
                    <a:r>
                      <a:rPr lang="en-US" dirty="0" smtClean="0"/>
                      <a:t>0,3%</a:t>
                    </a:r>
                    <a:endParaRPr lang="en-US" dirty="0"/>
                  </a:p>
                </c:rich>
              </c:tx>
              <c:dLblPos val="outEnd"/>
              <c:showLegendKey val="0"/>
              <c:showVal val="1"/>
              <c:showCatName val="0"/>
              <c:showSerName val="0"/>
              <c:showPercent val="0"/>
              <c:showBubbleSize val="0"/>
            </c:dLbl>
            <c:dLbl>
              <c:idx val="3"/>
              <c:layout/>
              <c:tx>
                <c:rich>
                  <a:bodyPr/>
                  <a:lstStyle/>
                  <a:p>
                    <a:r>
                      <a:rPr lang="en-US" dirty="0" smtClean="0"/>
                      <a:t>0,5%</a:t>
                    </a:r>
                    <a:endParaRPr lang="en-US" dirty="0"/>
                  </a:p>
                </c:rich>
              </c:tx>
              <c:dLblPos val="outEnd"/>
              <c:showLegendKey val="0"/>
              <c:showVal val="1"/>
              <c:showCatName val="0"/>
              <c:showSerName val="0"/>
              <c:showPercent val="0"/>
              <c:showBubbleSize val="0"/>
            </c:dLbl>
            <c:dLbl>
              <c:idx val="4"/>
              <c:layout/>
              <c:tx>
                <c:rich>
                  <a:bodyPr/>
                  <a:lstStyle/>
                  <a:p>
                    <a:r>
                      <a:rPr lang="en-US" dirty="0" smtClean="0"/>
                      <a:t>1,9%</a:t>
                    </a:r>
                    <a:endParaRPr lang="en-US" dirty="0"/>
                  </a:p>
                </c:rich>
              </c:tx>
              <c:dLblPos val="outEnd"/>
              <c:showLegendKey val="0"/>
              <c:showVal val="1"/>
              <c:showCatName val="0"/>
              <c:showSerName val="0"/>
              <c:showPercent val="0"/>
              <c:showBubbleSize val="0"/>
            </c:dLbl>
            <c:dLbl>
              <c:idx val="5"/>
              <c:layout/>
              <c:tx>
                <c:rich>
                  <a:bodyPr/>
                  <a:lstStyle/>
                  <a:p>
                    <a:r>
                      <a:rPr lang="en-US" dirty="0" smtClean="0"/>
                      <a:t>5,9%</a:t>
                    </a:r>
                    <a:endParaRPr lang="en-US" dirty="0"/>
                  </a:p>
                </c:rich>
              </c:tx>
              <c:dLblPos val="outEnd"/>
              <c:showLegendKey val="0"/>
              <c:showVal val="1"/>
              <c:showCatName val="0"/>
              <c:showSerName val="0"/>
              <c:showPercent val="0"/>
              <c:showBubbleSize val="0"/>
            </c:dLbl>
            <c:dLbl>
              <c:idx val="6"/>
              <c:layout/>
              <c:tx>
                <c:rich>
                  <a:bodyPr/>
                  <a:lstStyle/>
                  <a:p>
                    <a:r>
                      <a:rPr lang="en-US" dirty="0" smtClean="0"/>
                      <a:t>12,0%</a:t>
                    </a:r>
                    <a:endParaRPr lang="en-US" dirty="0"/>
                  </a:p>
                </c:rich>
              </c:tx>
              <c:dLblPos val="outEnd"/>
              <c:showLegendKey val="0"/>
              <c:showVal val="1"/>
              <c:showCatName val="0"/>
              <c:showSerName val="0"/>
              <c:showPercent val="0"/>
              <c:showBubbleSize val="0"/>
            </c:dLbl>
            <c:dLbl>
              <c:idx val="7"/>
              <c:layout/>
              <c:tx>
                <c:rich>
                  <a:bodyPr/>
                  <a:lstStyle/>
                  <a:p>
                    <a:pPr>
                      <a:defRPr sz="1400" b="1">
                        <a:solidFill>
                          <a:schemeClr val="bg1"/>
                        </a:solidFill>
                      </a:defRPr>
                    </a:pPr>
                    <a:r>
                      <a:rPr lang="en-US" smtClean="0"/>
                      <a:t>30,5%</a:t>
                    </a:r>
                    <a:endParaRPr lang="en-US" dirty="0"/>
                  </a:p>
                </c:rich>
              </c:tx>
              <c:spPr/>
              <c:dLblPos val="inEnd"/>
              <c:showLegendKey val="0"/>
              <c:showVal val="1"/>
              <c:showCatName val="0"/>
              <c:showSerName val="0"/>
              <c:showPercent val="0"/>
              <c:showBubbleSize val="0"/>
            </c:dLbl>
            <c:dLbl>
              <c:idx val="8"/>
              <c:layout/>
              <c:tx>
                <c:rich>
                  <a:bodyPr/>
                  <a:lstStyle/>
                  <a:p>
                    <a:pPr>
                      <a:defRPr sz="1400" b="1">
                        <a:solidFill>
                          <a:schemeClr val="bg1"/>
                        </a:solidFill>
                      </a:defRPr>
                    </a:pPr>
                    <a:r>
                      <a:rPr lang="en-US" smtClean="0"/>
                      <a:t>34,6%</a:t>
                    </a:r>
                    <a:endParaRPr lang="en-US" dirty="0"/>
                  </a:p>
                </c:rich>
              </c:tx>
              <c:spPr/>
              <c:dLblPos val="inEnd"/>
              <c:showLegendKey val="0"/>
              <c:showVal val="1"/>
              <c:showCatName val="0"/>
              <c:showSerName val="0"/>
              <c:showPercent val="0"/>
              <c:showBubbleSize val="0"/>
            </c:dLbl>
            <c:dLbl>
              <c:idx val="9"/>
              <c:layout/>
              <c:tx>
                <c:rich>
                  <a:bodyPr/>
                  <a:lstStyle/>
                  <a:p>
                    <a:pPr>
                      <a:defRPr sz="1400" b="1">
                        <a:solidFill>
                          <a:schemeClr val="bg1"/>
                        </a:solidFill>
                      </a:defRPr>
                    </a:pPr>
                    <a:r>
                      <a:rPr lang="en-US" smtClean="0"/>
                      <a:t>23,6%</a:t>
                    </a:r>
                    <a:endParaRPr lang="en-US" dirty="0"/>
                  </a:p>
                </c:rich>
              </c:tx>
              <c:spPr/>
              <c:dLblPos val="inEnd"/>
              <c:showLegendKey val="0"/>
              <c:showVal val="1"/>
              <c:showCatName val="0"/>
              <c:showSerName val="0"/>
              <c:showPercent val="0"/>
              <c:showBubbleSize val="0"/>
            </c:dLbl>
            <c:txPr>
              <a:bodyPr/>
              <a:lstStyle/>
              <a:p>
                <a:pPr>
                  <a:defRPr sz="1400" b="1"/>
                </a:pPr>
                <a:endParaRPr lang="it-IT"/>
              </a:p>
            </c:txPr>
            <c:dLblPos val="inEnd"/>
            <c:showLegendKey val="0"/>
            <c:showVal val="1"/>
            <c:showCatName val="0"/>
            <c:showSerName val="0"/>
            <c:showPercent val="0"/>
            <c:showBubbleSize val="0"/>
            <c:showLeaderLines val="0"/>
          </c:dLbls>
          <c:cat>
            <c:numRef>
              <c:f>Foglio1!$A$2:$A$11</c:f>
              <c:numCache>
                <c:formatCode>General</c:formatCode>
                <c:ptCount val="10"/>
                <c:pt idx="0">
                  <c:v>1</c:v>
                </c:pt>
                <c:pt idx="1">
                  <c:v>2</c:v>
                </c:pt>
                <c:pt idx="2">
                  <c:v>3</c:v>
                </c:pt>
                <c:pt idx="3">
                  <c:v>4</c:v>
                </c:pt>
                <c:pt idx="4">
                  <c:v>5</c:v>
                </c:pt>
                <c:pt idx="5">
                  <c:v>6</c:v>
                </c:pt>
                <c:pt idx="6">
                  <c:v>7</c:v>
                </c:pt>
                <c:pt idx="7">
                  <c:v>8</c:v>
                </c:pt>
                <c:pt idx="8">
                  <c:v>9</c:v>
                </c:pt>
                <c:pt idx="9">
                  <c:v>10</c:v>
                </c:pt>
              </c:numCache>
            </c:numRef>
          </c:cat>
          <c:val>
            <c:numRef>
              <c:f>Foglio1!$B$2:$B$11</c:f>
              <c:numCache>
                <c:formatCode>#.#00%</c:formatCode>
                <c:ptCount val="10"/>
                <c:pt idx="0">
                  <c:v>0</c:v>
                </c:pt>
                <c:pt idx="1">
                  <c:v>6.0000000000000114E-3</c:v>
                </c:pt>
                <c:pt idx="2">
                  <c:v>3.0000000000000092E-3</c:v>
                </c:pt>
                <c:pt idx="3">
                  <c:v>5.0000000000000114E-3</c:v>
                </c:pt>
                <c:pt idx="4">
                  <c:v>1.9000000000000072E-2</c:v>
                </c:pt>
                <c:pt idx="5">
                  <c:v>5.9000000000000191E-2</c:v>
                </c:pt>
                <c:pt idx="6">
                  <c:v>0.12000000000000002</c:v>
                </c:pt>
                <c:pt idx="7">
                  <c:v>0.30500000000000038</c:v>
                </c:pt>
                <c:pt idx="8">
                  <c:v>0.34600000000000031</c:v>
                </c:pt>
                <c:pt idx="9">
                  <c:v>0.23600000000000004</c:v>
                </c:pt>
              </c:numCache>
            </c:numRef>
          </c:val>
        </c:ser>
        <c:dLbls>
          <c:showLegendKey val="0"/>
          <c:showVal val="1"/>
          <c:showCatName val="0"/>
          <c:showSerName val="0"/>
          <c:showPercent val="0"/>
          <c:showBubbleSize val="0"/>
        </c:dLbls>
        <c:gapWidth val="50"/>
        <c:axId val="27272320"/>
        <c:axId val="27273856"/>
      </c:barChart>
      <c:catAx>
        <c:axId val="27272320"/>
        <c:scaling>
          <c:orientation val="maxMin"/>
        </c:scaling>
        <c:delete val="0"/>
        <c:axPos val="l"/>
        <c:numFmt formatCode="General" sourceLinked="1"/>
        <c:majorTickMark val="none"/>
        <c:minorTickMark val="none"/>
        <c:tickLblPos val="none"/>
        <c:spPr>
          <a:ln w="25400">
            <a:solidFill>
              <a:schemeClr val="tx1"/>
            </a:solidFill>
          </a:ln>
        </c:spPr>
        <c:crossAx val="27273856"/>
        <c:crosses val="autoZero"/>
        <c:auto val="1"/>
        <c:lblAlgn val="ctr"/>
        <c:lblOffset val="100"/>
        <c:noMultiLvlLbl val="0"/>
      </c:catAx>
      <c:valAx>
        <c:axId val="27273856"/>
        <c:scaling>
          <c:orientation val="minMax"/>
        </c:scaling>
        <c:delete val="1"/>
        <c:axPos val="t"/>
        <c:numFmt formatCode="#.#00%" sourceLinked="1"/>
        <c:majorTickMark val="out"/>
        <c:minorTickMark val="none"/>
        <c:tickLblPos val="none"/>
        <c:crossAx val="27272320"/>
        <c:crosses val="autoZero"/>
        <c:crossBetween val="between"/>
      </c:valAx>
    </c:plotArea>
    <c:plotVisOnly val="1"/>
    <c:dispBlanksAs val="gap"/>
    <c:showDLblsOverMax val="0"/>
  </c:chart>
  <c:txPr>
    <a:bodyPr/>
    <a:lstStyle/>
    <a:p>
      <a:pPr>
        <a:defRPr sz="1800"/>
      </a:pPr>
      <a:endParaRPr lang="it-IT"/>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B502BA-49CF-42BD-A87E-190CB6796CF0}" type="doc">
      <dgm:prSet loTypeId="urn:microsoft.com/office/officeart/2005/8/layout/vList3#1" loCatId="picture" qsTypeId="urn:microsoft.com/office/officeart/2005/8/quickstyle/3d4" qsCatId="3D" csTypeId="urn:microsoft.com/office/officeart/2005/8/colors/colorful1#1" csCatId="colorful" phldr="1"/>
      <dgm:spPr/>
      <dgm:t>
        <a:bodyPr/>
        <a:lstStyle/>
        <a:p>
          <a:endParaRPr lang="it-IT"/>
        </a:p>
      </dgm:t>
    </dgm:pt>
    <dgm:pt modelId="{B890CDDC-24DB-4843-8A29-C886AC36BE6B}">
      <dgm:prSet phldrT="[Testo]" custT="1"/>
      <dgm:spPr>
        <a:solidFill>
          <a:srgbClr val="FFC000"/>
        </a:solidFill>
      </dgm:spPr>
      <dgm:t>
        <a:bodyPr lIns="612000"/>
        <a:lstStyle/>
        <a:p>
          <a:pPr algn="l"/>
          <a:r>
            <a:rPr lang="it-IT" sz="1600" b="1" dirty="0" smtClean="0">
              <a:solidFill>
                <a:schemeClr val="accent1">
                  <a:lumMod val="50000"/>
                </a:schemeClr>
              </a:solidFill>
            </a:rPr>
            <a:t>Governo e Parlamento impegnati, rapida attuazione all’Agenda Digitale Italiana e completamento dell’impianto normativo (es. </a:t>
          </a:r>
          <a:r>
            <a:rPr lang="it-IT" sz="1600" b="1" i="1" dirty="0" smtClean="0">
              <a:solidFill>
                <a:schemeClr val="accent1">
                  <a:lumMod val="50000"/>
                </a:schemeClr>
              </a:solidFill>
            </a:rPr>
            <a:t>e-Commerce</a:t>
          </a:r>
          <a:r>
            <a:rPr lang="it-IT" sz="1600" b="1" dirty="0" smtClean="0">
              <a:solidFill>
                <a:schemeClr val="accent1">
                  <a:lumMod val="50000"/>
                </a:schemeClr>
              </a:solidFill>
            </a:rPr>
            <a:t>)   </a:t>
          </a:r>
          <a:endParaRPr lang="it-IT" sz="1600" b="1" dirty="0">
            <a:solidFill>
              <a:schemeClr val="accent1">
                <a:lumMod val="50000"/>
              </a:schemeClr>
            </a:solidFill>
          </a:endParaRPr>
        </a:p>
      </dgm:t>
    </dgm:pt>
    <dgm:pt modelId="{1943341C-A20C-4ECC-ADAD-69916212BCAC}" type="parTrans" cxnId="{079AD2AA-8B34-4BC0-B463-A68B6CBC0B4E}">
      <dgm:prSet/>
      <dgm:spPr/>
      <dgm:t>
        <a:bodyPr/>
        <a:lstStyle/>
        <a:p>
          <a:endParaRPr lang="it-IT" sz="1600">
            <a:solidFill>
              <a:schemeClr val="accent1">
                <a:lumMod val="50000"/>
              </a:schemeClr>
            </a:solidFill>
          </a:endParaRPr>
        </a:p>
      </dgm:t>
    </dgm:pt>
    <dgm:pt modelId="{332CD444-0F53-46C5-8993-FAFCC337E1BC}" type="sibTrans" cxnId="{079AD2AA-8B34-4BC0-B463-A68B6CBC0B4E}">
      <dgm:prSet/>
      <dgm:spPr/>
      <dgm:t>
        <a:bodyPr/>
        <a:lstStyle/>
        <a:p>
          <a:endParaRPr lang="it-IT" sz="1600">
            <a:solidFill>
              <a:schemeClr val="accent1">
                <a:lumMod val="50000"/>
              </a:schemeClr>
            </a:solidFill>
          </a:endParaRPr>
        </a:p>
      </dgm:t>
    </dgm:pt>
    <dgm:pt modelId="{6A143B7E-1319-4EA1-8D46-4D578AE2ECAB}">
      <dgm:prSet custT="1"/>
      <dgm:spPr>
        <a:solidFill>
          <a:schemeClr val="bg2">
            <a:lumMod val="50000"/>
          </a:schemeClr>
        </a:solidFill>
      </dgm:spPr>
      <dgm:t>
        <a:bodyPr lIns="612000"/>
        <a:lstStyle/>
        <a:p>
          <a:pPr algn="l"/>
          <a:r>
            <a:rPr lang="it-IT" sz="1600" b="1" dirty="0" smtClean="0">
              <a:solidFill>
                <a:schemeClr val="accent1">
                  <a:lumMod val="50000"/>
                </a:schemeClr>
              </a:solidFill>
            </a:rPr>
            <a:t>Politiche industriali a favore dell’</a:t>
          </a:r>
          <a:r>
            <a:rPr lang="it-IT" sz="1600" b="1" i="1" dirty="0" smtClean="0">
              <a:solidFill>
                <a:schemeClr val="accent1">
                  <a:lumMod val="50000"/>
                </a:schemeClr>
              </a:solidFill>
            </a:rPr>
            <a:t>e-Commerce</a:t>
          </a:r>
          <a:r>
            <a:rPr lang="it-IT" sz="1600" b="1" dirty="0" smtClean="0">
              <a:solidFill>
                <a:schemeClr val="accent1">
                  <a:lumMod val="50000"/>
                </a:schemeClr>
              </a:solidFill>
            </a:rPr>
            <a:t>, dell’</a:t>
          </a:r>
          <a:r>
            <a:rPr lang="it-IT" sz="1600" b="1" i="1" dirty="0" smtClean="0">
              <a:solidFill>
                <a:schemeClr val="accent1">
                  <a:lumMod val="50000"/>
                </a:schemeClr>
              </a:solidFill>
            </a:rPr>
            <a:t>e-Business</a:t>
          </a:r>
          <a:r>
            <a:rPr lang="it-IT" sz="1600" b="1" dirty="0" smtClean="0">
              <a:solidFill>
                <a:schemeClr val="accent1">
                  <a:lumMod val="50000"/>
                </a:schemeClr>
              </a:solidFill>
            </a:rPr>
            <a:t> e delle transazioni elettroniche anche di tipo mobile</a:t>
          </a:r>
          <a:endParaRPr lang="it-IT" sz="1600" b="1" dirty="0">
            <a:solidFill>
              <a:schemeClr val="accent1">
                <a:lumMod val="50000"/>
              </a:schemeClr>
            </a:solidFill>
          </a:endParaRPr>
        </a:p>
      </dgm:t>
    </dgm:pt>
    <dgm:pt modelId="{FA2B6949-2D99-4517-8265-D264BF8D3836}" type="sibTrans" cxnId="{2CF66CE5-3EB9-44A9-869D-1D7845A12C32}">
      <dgm:prSet/>
      <dgm:spPr/>
      <dgm:t>
        <a:bodyPr/>
        <a:lstStyle/>
        <a:p>
          <a:endParaRPr lang="it-IT" sz="1600">
            <a:solidFill>
              <a:schemeClr val="accent1">
                <a:lumMod val="50000"/>
              </a:schemeClr>
            </a:solidFill>
          </a:endParaRPr>
        </a:p>
      </dgm:t>
    </dgm:pt>
    <dgm:pt modelId="{C9A24D9E-6DA8-4271-B190-A02121E493E2}" type="parTrans" cxnId="{2CF66CE5-3EB9-44A9-869D-1D7845A12C32}">
      <dgm:prSet/>
      <dgm:spPr/>
      <dgm:t>
        <a:bodyPr/>
        <a:lstStyle/>
        <a:p>
          <a:endParaRPr lang="it-IT" sz="1600">
            <a:solidFill>
              <a:schemeClr val="accent1">
                <a:lumMod val="50000"/>
              </a:schemeClr>
            </a:solidFill>
          </a:endParaRPr>
        </a:p>
      </dgm:t>
    </dgm:pt>
    <dgm:pt modelId="{4FE9F779-D62D-4D33-ABD0-9EF2FDC640C9}">
      <dgm:prSet custT="1"/>
      <dgm:spPr>
        <a:solidFill>
          <a:schemeClr val="accent1">
            <a:lumMod val="60000"/>
            <a:lumOff val="40000"/>
          </a:schemeClr>
        </a:solidFill>
      </dgm:spPr>
      <dgm:t>
        <a:bodyPr lIns="612000"/>
        <a:lstStyle/>
        <a:p>
          <a:pPr algn="l"/>
          <a:r>
            <a:rPr lang="it-IT" sz="1600" b="1" dirty="0" smtClean="0">
              <a:solidFill>
                <a:schemeClr val="accent1">
                  <a:lumMod val="50000"/>
                </a:schemeClr>
              </a:solidFill>
            </a:rPr>
            <a:t>Iniziative per creare consapevolezza e conoscenza nelle categorie limitate nella loro crescita dal </a:t>
          </a:r>
          <a:r>
            <a:rPr lang="it-IT" sz="1600" b="1" dirty="0" err="1" smtClean="0">
              <a:solidFill>
                <a:schemeClr val="accent1">
                  <a:lumMod val="50000"/>
                </a:schemeClr>
              </a:solidFill>
            </a:rPr>
            <a:t>digital</a:t>
          </a:r>
          <a:r>
            <a:rPr lang="it-IT" sz="1600" b="1" dirty="0" smtClean="0">
              <a:solidFill>
                <a:schemeClr val="accent1">
                  <a:lumMod val="50000"/>
                </a:schemeClr>
              </a:solidFill>
            </a:rPr>
            <a:t> divide (piccole imprese, cittadini, lavoratori)</a:t>
          </a:r>
          <a:endParaRPr lang="it-IT" sz="1600" b="1" dirty="0">
            <a:solidFill>
              <a:schemeClr val="accent1">
                <a:lumMod val="50000"/>
              </a:schemeClr>
            </a:solidFill>
          </a:endParaRPr>
        </a:p>
      </dgm:t>
    </dgm:pt>
    <dgm:pt modelId="{05590188-5D64-460E-8A89-FD49DB4586A4}" type="sibTrans" cxnId="{F4DEBAC2-F1B8-44D2-8063-D27CAE45FC87}">
      <dgm:prSet/>
      <dgm:spPr/>
      <dgm:t>
        <a:bodyPr/>
        <a:lstStyle/>
        <a:p>
          <a:endParaRPr lang="it-IT" sz="1600">
            <a:solidFill>
              <a:schemeClr val="accent1">
                <a:lumMod val="50000"/>
              </a:schemeClr>
            </a:solidFill>
          </a:endParaRPr>
        </a:p>
      </dgm:t>
    </dgm:pt>
    <dgm:pt modelId="{BE22A0D4-B3C6-42BD-954E-88167D05C3DD}" type="parTrans" cxnId="{F4DEBAC2-F1B8-44D2-8063-D27CAE45FC87}">
      <dgm:prSet/>
      <dgm:spPr/>
      <dgm:t>
        <a:bodyPr/>
        <a:lstStyle/>
        <a:p>
          <a:endParaRPr lang="it-IT" sz="1600">
            <a:solidFill>
              <a:schemeClr val="accent1">
                <a:lumMod val="50000"/>
              </a:schemeClr>
            </a:solidFill>
          </a:endParaRPr>
        </a:p>
      </dgm:t>
    </dgm:pt>
    <dgm:pt modelId="{57DF8FBA-A624-44B3-8593-E0B5DADBFBD7}">
      <dgm:prSet custT="1"/>
      <dgm:spPr>
        <a:solidFill>
          <a:schemeClr val="accent5">
            <a:lumMod val="60000"/>
            <a:lumOff val="40000"/>
          </a:schemeClr>
        </a:solidFill>
      </dgm:spPr>
      <dgm:t>
        <a:bodyPr lIns="612000"/>
        <a:lstStyle/>
        <a:p>
          <a:pPr algn="l"/>
          <a:r>
            <a:rPr lang="it-IT" sz="1600" b="1" dirty="0" smtClean="0">
              <a:solidFill>
                <a:schemeClr val="accent1">
                  <a:lumMod val="50000"/>
                </a:schemeClr>
              </a:solidFill>
              <a:latin typeface="Arial"/>
            </a:rPr>
            <a:t>M</a:t>
          </a:r>
          <a:r>
            <a:rPr lang="it-IT" sz="1600" b="1" dirty="0" smtClean="0">
              <a:solidFill>
                <a:schemeClr val="accent1">
                  <a:lumMod val="50000"/>
                </a:schemeClr>
              </a:solidFill>
              <a:latin typeface="+mn-lt"/>
            </a:rPr>
            <a:t>odernizzazione infrastrutturale e </a:t>
          </a:r>
          <a:r>
            <a:rPr lang="it-IT" sz="1600" b="1" dirty="0" smtClean="0">
              <a:solidFill>
                <a:schemeClr val="accent1">
                  <a:lumMod val="50000"/>
                </a:schemeClr>
              </a:solidFill>
              <a:latin typeface="Arial"/>
            </a:rPr>
            <a:t>crescita </a:t>
          </a:r>
          <a:r>
            <a:rPr lang="it-IT" sz="1600" b="1" dirty="0" smtClean="0">
              <a:solidFill>
                <a:schemeClr val="accent1">
                  <a:lumMod val="50000"/>
                </a:schemeClr>
              </a:solidFill>
              <a:latin typeface="+mn-lt"/>
            </a:rPr>
            <a:t>culturale e digitale nella scuola</a:t>
          </a:r>
          <a:r>
            <a:rPr lang="it-IT" sz="1600" b="1" dirty="0" smtClean="0">
              <a:solidFill>
                <a:schemeClr val="accent1">
                  <a:lumMod val="50000"/>
                </a:schemeClr>
              </a:solidFill>
              <a:latin typeface="Arial"/>
            </a:rPr>
            <a:t>  </a:t>
          </a:r>
          <a:endParaRPr lang="it-IT" sz="1600" dirty="0">
            <a:solidFill>
              <a:schemeClr val="accent1">
                <a:lumMod val="50000"/>
              </a:schemeClr>
            </a:solidFill>
          </a:endParaRPr>
        </a:p>
      </dgm:t>
    </dgm:pt>
    <dgm:pt modelId="{48E4D2C2-2075-4EA2-B1B8-095351D87081}" type="parTrans" cxnId="{4BDDA02F-7C5F-4E04-AD30-7E5EE46602CB}">
      <dgm:prSet/>
      <dgm:spPr/>
      <dgm:t>
        <a:bodyPr/>
        <a:lstStyle/>
        <a:p>
          <a:endParaRPr lang="it-IT" sz="1600">
            <a:solidFill>
              <a:schemeClr val="accent1">
                <a:lumMod val="50000"/>
              </a:schemeClr>
            </a:solidFill>
          </a:endParaRPr>
        </a:p>
      </dgm:t>
    </dgm:pt>
    <dgm:pt modelId="{AD4370BD-E45A-46CE-8AA6-285FF9EACE6A}" type="sibTrans" cxnId="{4BDDA02F-7C5F-4E04-AD30-7E5EE46602CB}">
      <dgm:prSet/>
      <dgm:spPr/>
      <dgm:t>
        <a:bodyPr/>
        <a:lstStyle/>
        <a:p>
          <a:endParaRPr lang="it-IT" sz="1600">
            <a:solidFill>
              <a:schemeClr val="accent1">
                <a:lumMod val="50000"/>
              </a:schemeClr>
            </a:solidFill>
          </a:endParaRPr>
        </a:p>
      </dgm:t>
    </dgm:pt>
    <dgm:pt modelId="{BD0AC4DD-0530-431F-82DA-5F7A52CE0DC7}" type="pres">
      <dgm:prSet presAssocID="{D7B502BA-49CF-42BD-A87E-190CB6796CF0}" presName="linearFlow" presStyleCnt="0">
        <dgm:presLayoutVars>
          <dgm:dir/>
          <dgm:resizeHandles val="exact"/>
        </dgm:presLayoutVars>
      </dgm:prSet>
      <dgm:spPr/>
      <dgm:t>
        <a:bodyPr/>
        <a:lstStyle/>
        <a:p>
          <a:endParaRPr lang="it-IT"/>
        </a:p>
      </dgm:t>
    </dgm:pt>
    <dgm:pt modelId="{1B585444-8BF2-4D69-9B00-F399A3B37FD1}" type="pres">
      <dgm:prSet presAssocID="{B890CDDC-24DB-4843-8A29-C886AC36BE6B}" presName="composite" presStyleCnt="0"/>
      <dgm:spPr/>
      <dgm:t>
        <a:bodyPr/>
        <a:lstStyle/>
        <a:p>
          <a:endParaRPr lang="it-IT"/>
        </a:p>
      </dgm:t>
    </dgm:pt>
    <dgm:pt modelId="{DA0C4870-2B6E-44F4-9314-EB3DF56BF9A9}" type="pres">
      <dgm:prSet presAssocID="{B890CDDC-24DB-4843-8A29-C886AC36BE6B}" presName="imgShp" presStyleLbl="fgImgPlace1" presStyleIdx="0" presStyleCnt="4" custLinFactX="-86444" custLinFactNeighborX="-100000"/>
      <dgm:spPr>
        <a:solidFill>
          <a:schemeClr val="accent6">
            <a:lumMod val="20000"/>
            <a:lumOff val="80000"/>
          </a:schemeClr>
        </a:solidFill>
      </dgm:spPr>
      <dgm:t>
        <a:bodyPr/>
        <a:lstStyle/>
        <a:p>
          <a:endParaRPr lang="it-IT"/>
        </a:p>
      </dgm:t>
    </dgm:pt>
    <dgm:pt modelId="{9281E949-A0B0-4ACD-8295-C2659B054C9D}" type="pres">
      <dgm:prSet presAssocID="{B890CDDC-24DB-4843-8A29-C886AC36BE6B}" presName="txShp" presStyleLbl="node1" presStyleIdx="0" presStyleCnt="4" custScaleX="136193">
        <dgm:presLayoutVars>
          <dgm:bulletEnabled val="1"/>
        </dgm:presLayoutVars>
      </dgm:prSet>
      <dgm:spPr/>
      <dgm:t>
        <a:bodyPr/>
        <a:lstStyle/>
        <a:p>
          <a:endParaRPr lang="it-IT"/>
        </a:p>
      </dgm:t>
    </dgm:pt>
    <dgm:pt modelId="{2D51D900-79FA-432C-B965-BB789530BA08}" type="pres">
      <dgm:prSet presAssocID="{332CD444-0F53-46C5-8993-FAFCC337E1BC}" presName="spacing" presStyleCnt="0"/>
      <dgm:spPr/>
      <dgm:t>
        <a:bodyPr/>
        <a:lstStyle/>
        <a:p>
          <a:endParaRPr lang="it-IT"/>
        </a:p>
      </dgm:t>
    </dgm:pt>
    <dgm:pt modelId="{2A5CB1B2-107D-422C-9758-10BADC9A83AD}" type="pres">
      <dgm:prSet presAssocID="{57DF8FBA-A624-44B3-8593-E0B5DADBFBD7}" presName="composite" presStyleCnt="0"/>
      <dgm:spPr/>
      <dgm:t>
        <a:bodyPr/>
        <a:lstStyle/>
        <a:p>
          <a:endParaRPr lang="it-IT"/>
        </a:p>
      </dgm:t>
    </dgm:pt>
    <dgm:pt modelId="{95D80676-BA5F-40FA-9339-BDCAD64E2E04}" type="pres">
      <dgm:prSet presAssocID="{57DF8FBA-A624-44B3-8593-E0B5DADBFBD7}" presName="imgShp" presStyleLbl="fgImgPlace1" presStyleIdx="1" presStyleCnt="4" custLinFactNeighborX="-96343"/>
      <dgm:spPr>
        <a:solidFill>
          <a:schemeClr val="accent5">
            <a:lumMod val="20000"/>
            <a:lumOff val="80000"/>
          </a:schemeClr>
        </a:solidFill>
      </dgm:spPr>
      <dgm:t>
        <a:bodyPr/>
        <a:lstStyle/>
        <a:p>
          <a:endParaRPr lang="it-IT"/>
        </a:p>
      </dgm:t>
    </dgm:pt>
    <dgm:pt modelId="{EF51E659-A076-4E51-B99D-258B5542DE54}" type="pres">
      <dgm:prSet presAssocID="{57DF8FBA-A624-44B3-8593-E0B5DADBFBD7}" presName="txShp" presStyleLbl="node1" presStyleIdx="1" presStyleCnt="4" custScaleX="136576" custLinFactNeighborX="-174" custLinFactNeighborY="1811">
        <dgm:presLayoutVars>
          <dgm:bulletEnabled val="1"/>
        </dgm:presLayoutVars>
      </dgm:prSet>
      <dgm:spPr/>
      <dgm:t>
        <a:bodyPr/>
        <a:lstStyle/>
        <a:p>
          <a:endParaRPr lang="it-IT"/>
        </a:p>
      </dgm:t>
    </dgm:pt>
    <dgm:pt modelId="{8BD19318-181A-4F91-94FE-F86C7A215772}" type="pres">
      <dgm:prSet presAssocID="{AD4370BD-E45A-46CE-8AA6-285FF9EACE6A}" presName="spacing" presStyleCnt="0"/>
      <dgm:spPr/>
      <dgm:t>
        <a:bodyPr/>
        <a:lstStyle/>
        <a:p>
          <a:endParaRPr lang="it-IT"/>
        </a:p>
      </dgm:t>
    </dgm:pt>
    <dgm:pt modelId="{1AA8649A-99E6-4AB7-A8FC-8E968C4AF849}" type="pres">
      <dgm:prSet presAssocID="{4FE9F779-D62D-4D33-ABD0-9EF2FDC640C9}" presName="composite" presStyleCnt="0"/>
      <dgm:spPr/>
      <dgm:t>
        <a:bodyPr/>
        <a:lstStyle/>
        <a:p>
          <a:endParaRPr lang="it-IT"/>
        </a:p>
      </dgm:t>
    </dgm:pt>
    <dgm:pt modelId="{7A2BA1ED-0E6F-424A-91B5-9E2A2EF4A699}" type="pres">
      <dgm:prSet presAssocID="{4FE9F779-D62D-4D33-ABD0-9EF2FDC640C9}" presName="imgShp" presStyleLbl="fgImgPlace1" presStyleIdx="2" presStyleCnt="4" custLinFactX="-86444" custLinFactNeighborX="-100000"/>
      <dgm:spPr>
        <a:solidFill>
          <a:schemeClr val="accent2">
            <a:lumMod val="20000"/>
            <a:lumOff val="80000"/>
          </a:schemeClr>
        </a:solidFill>
      </dgm:spPr>
      <dgm:t>
        <a:bodyPr/>
        <a:lstStyle/>
        <a:p>
          <a:endParaRPr lang="it-IT"/>
        </a:p>
      </dgm:t>
    </dgm:pt>
    <dgm:pt modelId="{FFA00E38-3F11-4228-A734-21B9BF022544}" type="pres">
      <dgm:prSet presAssocID="{4FE9F779-D62D-4D33-ABD0-9EF2FDC640C9}" presName="txShp" presStyleLbl="node1" presStyleIdx="2" presStyleCnt="4" custScaleX="136193">
        <dgm:presLayoutVars>
          <dgm:bulletEnabled val="1"/>
        </dgm:presLayoutVars>
      </dgm:prSet>
      <dgm:spPr/>
      <dgm:t>
        <a:bodyPr/>
        <a:lstStyle/>
        <a:p>
          <a:endParaRPr lang="it-IT"/>
        </a:p>
      </dgm:t>
    </dgm:pt>
    <dgm:pt modelId="{A9B7EBB9-2B95-44FC-9BAA-3EE1ED7F4FDE}" type="pres">
      <dgm:prSet presAssocID="{05590188-5D64-460E-8A89-FD49DB4586A4}" presName="spacing" presStyleCnt="0"/>
      <dgm:spPr/>
      <dgm:t>
        <a:bodyPr/>
        <a:lstStyle/>
        <a:p>
          <a:endParaRPr lang="it-IT"/>
        </a:p>
      </dgm:t>
    </dgm:pt>
    <dgm:pt modelId="{A7A36156-5EC3-42FD-BAE7-6A4D18D8B81B}" type="pres">
      <dgm:prSet presAssocID="{6A143B7E-1319-4EA1-8D46-4D578AE2ECAB}" presName="composite" presStyleCnt="0"/>
      <dgm:spPr/>
      <dgm:t>
        <a:bodyPr/>
        <a:lstStyle/>
        <a:p>
          <a:endParaRPr lang="it-IT"/>
        </a:p>
      </dgm:t>
    </dgm:pt>
    <dgm:pt modelId="{DAD8366F-EF27-4982-A98B-21B1375FBA8E}" type="pres">
      <dgm:prSet presAssocID="{6A143B7E-1319-4EA1-8D46-4D578AE2ECAB}" presName="imgShp" presStyleLbl="fgImgPlace1" presStyleIdx="3" presStyleCnt="4" custLinFactX="-86444" custLinFactNeighborX="-100000"/>
      <dgm:spPr>
        <a:solidFill>
          <a:schemeClr val="bg2">
            <a:lumMod val="90000"/>
          </a:schemeClr>
        </a:solidFill>
      </dgm:spPr>
      <dgm:t>
        <a:bodyPr/>
        <a:lstStyle/>
        <a:p>
          <a:endParaRPr lang="it-IT"/>
        </a:p>
      </dgm:t>
    </dgm:pt>
    <dgm:pt modelId="{D9165DF5-0153-4B8D-B95C-6326D27025D6}" type="pres">
      <dgm:prSet presAssocID="{6A143B7E-1319-4EA1-8D46-4D578AE2ECAB}" presName="txShp" presStyleLbl="node1" presStyleIdx="3" presStyleCnt="4" custScaleX="136193">
        <dgm:presLayoutVars>
          <dgm:bulletEnabled val="1"/>
        </dgm:presLayoutVars>
      </dgm:prSet>
      <dgm:spPr/>
      <dgm:t>
        <a:bodyPr/>
        <a:lstStyle/>
        <a:p>
          <a:endParaRPr lang="it-IT"/>
        </a:p>
      </dgm:t>
    </dgm:pt>
  </dgm:ptLst>
  <dgm:cxnLst>
    <dgm:cxn modelId="{2CF66CE5-3EB9-44A9-869D-1D7845A12C32}" srcId="{D7B502BA-49CF-42BD-A87E-190CB6796CF0}" destId="{6A143B7E-1319-4EA1-8D46-4D578AE2ECAB}" srcOrd="3" destOrd="0" parTransId="{C9A24D9E-6DA8-4271-B190-A02121E493E2}" sibTransId="{FA2B6949-2D99-4517-8265-D264BF8D3836}"/>
    <dgm:cxn modelId="{F4DEBAC2-F1B8-44D2-8063-D27CAE45FC87}" srcId="{D7B502BA-49CF-42BD-A87E-190CB6796CF0}" destId="{4FE9F779-D62D-4D33-ABD0-9EF2FDC640C9}" srcOrd="2" destOrd="0" parTransId="{BE22A0D4-B3C6-42BD-954E-88167D05C3DD}" sibTransId="{05590188-5D64-460E-8A89-FD49DB4586A4}"/>
    <dgm:cxn modelId="{079AD2AA-8B34-4BC0-B463-A68B6CBC0B4E}" srcId="{D7B502BA-49CF-42BD-A87E-190CB6796CF0}" destId="{B890CDDC-24DB-4843-8A29-C886AC36BE6B}" srcOrd="0" destOrd="0" parTransId="{1943341C-A20C-4ECC-ADAD-69916212BCAC}" sibTransId="{332CD444-0F53-46C5-8993-FAFCC337E1BC}"/>
    <dgm:cxn modelId="{4BDDA02F-7C5F-4E04-AD30-7E5EE46602CB}" srcId="{D7B502BA-49CF-42BD-A87E-190CB6796CF0}" destId="{57DF8FBA-A624-44B3-8593-E0B5DADBFBD7}" srcOrd="1" destOrd="0" parTransId="{48E4D2C2-2075-4EA2-B1B8-095351D87081}" sibTransId="{AD4370BD-E45A-46CE-8AA6-285FF9EACE6A}"/>
    <dgm:cxn modelId="{35D6CC78-A424-40AD-A087-653192287A98}" type="presOf" srcId="{6A143B7E-1319-4EA1-8D46-4D578AE2ECAB}" destId="{D9165DF5-0153-4B8D-B95C-6326D27025D6}" srcOrd="0" destOrd="0" presId="urn:microsoft.com/office/officeart/2005/8/layout/vList3#1"/>
    <dgm:cxn modelId="{09588A10-7BF6-4F3B-8760-4033912BA7A5}" type="presOf" srcId="{D7B502BA-49CF-42BD-A87E-190CB6796CF0}" destId="{BD0AC4DD-0530-431F-82DA-5F7A52CE0DC7}" srcOrd="0" destOrd="0" presId="urn:microsoft.com/office/officeart/2005/8/layout/vList3#1"/>
    <dgm:cxn modelId="{3EC2DCB9-D4D9-4EB3-AC06-EBF198564FF0}" type="presOf" srcId="{4FE9F779-D62D-4D33-ABD0-9EF2FDC640C9}" destId="{FFA00E38-3F11-4228-A734-21B9BF022544}" srcOrd="0" destOrd="0" presId="urn:microsoft.com/office/officeart/2005/8/layout/vList3#1"/>
    <dgm:cxn modelId="{03238A90-EB8F-45DD-A4AF-75C60254EF18}" type="presOf" srcId="{57DF8FBA-A624-44B3-8593-E0B5DADBFBD7}" destId="{EF51E659-A076-4E51-B99D-258B5542DE54}" srcOrd="0" destOrd="0" presId="urn:microsoft.com/office/officeart/2005/8/layout/vList3#1"/>
    <dgm:cxn modelId="{32455042-F687-4FBE-A5C1-42B6F936D9DB}" type="presOf" srcId="{B890CDDC-24DB-4843-8A29-C886AC36BE6B}" destId="{9281E949-A0B0-4ACD-8295-C2659B054C9D}" srcOrd="0" destOrd="0" presId="urn:microsoft.com/office/officeart/2005/8/layout/vList3#1"/>
    <dgm:cxn modelId="{F2A18C6F-3046-41DD-A064-20B4DB3F26B2}" type="presParOf" srcId="{BD0AC4DD-0530-431F-82DA-5F7A52CE0DC7}" destId="{1B585444-8BF2-4D69-9B00-F399A3B37FD1}" srcOrd="0" destOrd="0" presId="urn:microsoft.com/office/officeart/2005/8/layout/vList3#1"/>
    <dgm:cxn modelId="{2D37D3CA-6577-4AF7-A629-0A8891930076}" type="presParOf" srcId="{1B585444-8BF2-4D69-9B00-F399A3B37FD1}" destId="{DA0C4870-2B6E-44F4-9314-EB3DF56BF9A9}" srcOrd="0" destOrd="0" presId="urn:microsoft.com/office/officeart/2005/8/layout/vList3#1"/>
    <dgm:cxn modelId="{63888696-7EFA-48D9-9F2E-EF2939F15DC5}" type="presParOf" srcId="{1B585444-8BF2-4D69-9B00-F399A3B37FD1}" destId="{9281E949-A0B0-4ACD-8295-C2659B054C9D}" srcOrd="1" destOrd="0" presId="urn:microsoft.com/office/officeart/2005/8/layout/vList3#1"/>
    <dgm:cxn modelId="{C5D64D36-3B89-40EF-9B6C-584EE0E0FEE4}" type="presParOf" srcId="{BD0AC4DD-0530-431F-82DA-5F7A52CE0DC7}" destId="{2D51D900-79FA-432C-B965-BB789530BA08}" srcOrd="1" destOrd="0" presId="urn:microsoft.com/office/officeart/2005/8/layout/vList3#1"/>
    <dgm:cxn modelId="{F644FB54-46DA-443D-BA70-80DDC942E670}" type="presParOf" srcId="{BD0AC4DD-0530-431F-82DA-5F7A52CE0DC7}" destId="{2A5CB1B2-107D-422C-9758-10BADC9A83AD}" srcOrd="2" destOrd="0" presId="urn:microsoft.com/office/officeart/2005/8/layout/vList3#1"/>
    <dgm:cxn modelId="{9E12CC92-204D-4416-A23C-E4D2BA218D80}" type="presParOf" srcId="{2A5CB1B2-107D-422C-9758-10BADC9A83AD}" destId="{95D80676-BA5F-40FA-9339-BDCAD64E2E04}" srcOrd="0" destOrd="0" presId="urn:microsoft.com/office/officeart/2005/8/layout/vList3#1"/>
    <dgm:cxn modelId="{90789AB2-9D95-448F-8637-3BF3A879F444}" type="presParOf" srcId="{2A5CB1B2-107D-422C-9758-10BADC9A83AD}" destId="{EF51E659-A076-4E51-B99D-258B5542DE54}" srcOrd="1" destOrd="0" presId="urn:microsoft.com/office/officeart/2005/8/layout/vList3#1"/>
    <dgm:cxn modelId="{6337A20B-5205-48CF-AC89-E31D2CB388E8}" type="presParOf" srcId="{BD0AC4DD-0530-431F-82DA-5F7A52CE0DC7}" destId="{8BD19318-181A-4F91-94FE-F86C7A215772}" srcOrd="3" destOrd="0" presId="urn:microsoft.com/office/officeart/2005/8/layout/vList3#1"/>
    <dgm:cxn modelId="{705CBCC0-389D-4A6F-B7A6-2EE6CEE9E34D}" type="presParOf" srcId="{BD0AC4DD-0530-431F-82DA-5F7A52CE0DC7}" destId="{1AA8649A-99E6-4AB7-A8FC-8E968C4AF849}" srcOrd="4" destOrd="0" presId="urn:microsoft.com/office/officeart/2005/8/layout/vList3#1"/>
    <dgm:cxn modelId="{4839F7F2-0081-45EF-94A0-07232F4072FB}" type="presParOf" srcId="{1AA8649A-99E6-4AB7-A8FC-8E968C4AF849}" destId="{7A2BA1ED-0E6F-424A-91B5-9E2A2EF4A699}" srcOrd="0" destOrd="0" presId="urn:microsoft.com/office/officeart/2005/8/layout/vList3#1"/>
    <dgm:cxn modelId="{49EE7858-8E05-4F4A-BCBA-8D8CE05CC5E9}" type="presParOf" srcId="{1AA8649A-99E6-4AB7-A8FC-8E968C4AF849}" destId="{FFA00E38-3F11-4228-A734-21B9BF022544}" srcOrd="1" destOrd="0" presId="urn:microsoft.com/office/officeart/2005/8/layout/vList3#1"/>
    <dgm:cxn modelId="{5C497861-78D1-4A5C-8DE6-B0C7878C6930}" type="presParOf" srcId="{BD0AC4DD-0530-431F-82DA-5F7A52CE0DC7}" destId="{A9B7EBB9-2B95-44FC-9BAA-3EE1ED7F4FDE}" srcOrd="5" destOrd="0" presId="urn:microsoft.com/office/officeart/2005/8/layout/vList3#1"/>
    <dgm:cxn modelId="{5D2ABAC5-94EB-47F0-9323-E649AD5F7E32}" type="presParOf" srcId="{BD0AC4DD-0530-431F-82DA-5F7A52CE0DC7}" destId="{A7A36156-5EC3-42FD-BAE7-6A4D18D8B81B}" srcOrd="6" destOrd="0" presId="urn:microsoft.com/office/officeart/2005/8/layout/vList3#1"/>
    <dgm:cxn modelId="{26C198F1-A7C5-44F3-97E8-D21CB364A5A3}" type="presParOf" srcId="{A7A36156-5EC3-42FD-BAE7-6A4D18D8B81B}" destId="{DAD8366F-EF27-4982-A98B-21B1375FBA8E}" srcOrd="0" destOrd="0" presId="urn:microsoft.com/office/officeart/2005/8/layout/vList3#1"/>
    <dgm:cxn modelId="{1312C4BA-CC78-48C6-923D-B81EAB17CCD6}" type="presParOf" srcId="{A7A36156-5EC3-42FD-BAE7-6A4D18D8B81B}" destId="{D9165DF5-0153-4B8D-B95C-6326D27025D6}" srcOrd="1" destOrd="0" presId="urn:microsoft.com/office/officeart/2005/8/layout/vList3#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81E949-A0B0-4ACD-8295-C2659B054C9D}">
      <dsp:nvSpPr>
        <dsp:cNvPr id="0" name=""/>
        <dsp:cNvSpPr/>
      </dsp:nvSpPr>
      <dsp:spPr>
        <a:xfrm rot="10800000">
          <a:off x="413761" y="1551"/>
          <a:ext cx="7946374" cy="1011804"/>
        </a:xfrm>
        <a:prstGeom prst="homePlate">
          <a:avLst/>
        </a:prstGeom>
        <a:solidFill>
          <a:srgbClr val="FFC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12000" tIns="60960" rIns="113792" bIns="60960" numCol="1" spcCol="1270" anchor="ctr" anchorCtr="0">
          <a:noAutofit/>
        </a:bodyPr>
        <a:lstStyle/>
        <a:p>
          <a:pPr lvl="0" algn="l" defTabSz="711200">
            <a:lnSpc>
              <a:spcPct val="90000"/>
            </a:lnSpc>
            <a:spcBef>
              <a:spcPct val="0"/>
            </a:spcBef>
            <a:spcAft>
              <a:spcPct val="35000"/>
            </a:spcAft>
          </a:pPr>
          <a:r>
            <a:rPr lang="it-IT" sz="1600" b="1" kern="1200" dirty="0" smtClean="0">
              <a:solidFill>
                <a:schemeClr val="accent1">
                  <a:lumMod val="50000"/>
                </a:schemeClr>
              </a:solidFill>
            </a:rPr>
            <a:t>Governo e Parlamento impegnati, rapida attuazione all’Agenda Digitale Italiana e completamento dell’impianto normativo (es. </a:t>
          </a:r>
          <a:r>
            <a:rPr lang="it-IT" sz="1600" b="1" i="1" kern="1200" dirty="0" smtClean="0">
              <a:solidFill>
                <a:schemeClr val="accent1">
                  <a:lumMod val="50000"/>
                </a:schemeClr>
              </a:solidFill>
            </a:rPr>
            <a:t>e-Commerce</a:t>
          </a:r>
          <a:r>
            <a:rPr lang="it-IT" sz="1600" b="1" kern="1200" dirty="0" smtClean="0">
              <a:solidFill>
                <a:schemeClr val="accent1">
                  <a:lumMod val="50000"/>
                </a:schemeClr>
              </a:solidFill>
            </a:rPr>
            <a:t>)   </a:t>
          </a:r>
          <a:endParaRPr lang="it-IT" sz="1600" b="1" kern="1200" dirty="0">
            <a:solidFill>
              <a:schemeClr val="accent1">
                <a:lumMod val="50000"/>
              </a:schemeClr>
            </a:solidFill>
          </a:endParaRPr>
        </a:p>
      </dsp:txBody>
      <dsp:txXfrm rot="10800000">
        <a:off x="666712" y="1551"/>
        <a:ext cx="7693423" cy="1011804"/>
      </dsp:txXfrm>
    </dsp:sp>
    <dsp:sp modelId="{DA0C4870-2B6E-44F4-9314-EB3DF56BF9A9}">
      <dsp:nvSpPr>
        <dsp:cNvPr id="0" name=""/>
        <dsp:cNvSpPr/>
      </dsp:nvSpPr>
      <dsp:spPr>
        <a:xfrm>
          <a:off x="0" y="1551"/>
          <a:ext cx="1011804" cy="1011804"/>
        </a:xfrm>
        <a:prstGeom prst="ellipse">
          <a:avLst/>
        </a:prstGeom>
        <a:solidFill>
          <a:schemeClr val="accent6">
            <a:lumMod val="20000"/>
            <a:lumOff val="80000"/>
          </a:schemeClr>
        </a:solidFill>
        <a:ln>
          <a:noFill/>
        </a:ln>
        <a:effectLst/>
        <a:scene3d>
          <a:camera prst="orthographicFront"/>
          <a:lightRig rig="chilly" dir="t"/>
        </a:scene3d>
        <a:sp3d z="12700" extrusionH="12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EF51E659-A076-4E51-B99D-258B5542DE54}">
      <dsp:nvSpPr>
        <dsp:cNvPr id="0" name=""/>
        <dsp:cNvSpPr/>
      </dsp:nvSpPr>
      <dsp:spPr>
        <a:xfrm rot="10800000">
          <a:off x="392436" y="1333710"/>
          <a:ext cx="7968720" cy="1011804"/>
        </a:xfrm>
        <a:prstGeom prst="homePlate">
          <a:avLst/>
        </a:prstGeom>
        <a:solidFill>
          <a:schemeClr val="accent5">
            <a:lumMod val="60000"/>
            <a:lumOff val="40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12000" tIns="60960" rIns="113792" bIns="60960" numCol="1" spcCol="1270" anchor="ctr" anchorCtr="0">
          <a:noAutofit/>
        </a:bodyPr>
        <a:lstStyle/>
        <a:p>
          <a:pPr lvl="0" algn="l" defTabSz="711200">
            <a:lnSpc>
              <a:spcPct val="90000"/>
            </a:lnSpc>
            <a:spcBef>
              <a:spcPct val="0"/>
            </a:spcBef>
            <a:spcAft>
              <a:spcPct val="35000"/>
            </a:spcAft>
          </a:pPr>
          <a:r>
            <a:rPr lang="it-IT" sz="1600" b="1" kern="1200" dirty="0" smtClean="0">
              <a:solidFill>
                <a:schemeClr val="accent1">
                  <a:lumMod val="50000"/>
                </a:schemeClr>
              </a:solidFill>
              <a:latin typeface="Arial"/>
            </a:rPr>
            <a:t>M</a:t>
          </a:r>
          <a:r>
            <a:rPr lang="it-IT" sz="1600" b="1" kern="1200" dirty="0" smtClean="0">
              <a:solidFill>
                <a:schemeClr val="accent1">
                  <a:lumMod val="50000"/>
                </a:schemeClr>
              </a:solidFill>
              <a:latin typeface="+mn-lt"/>
            </a:rPr>
            <a:t>odernizzazione infrastrutturale e </a:t>
          </a:r>
          <a:r>
            <a:rPr lang="it-IT" sz="1600" b="1" kern="1200" dirty="0" smtClean="0">
              <a:solidFill>
                <a:schemeClr val="accent1">
                  <a:lumMod val="50000"/>
                </a:schemeClr>
              </a:solidFill>
              <a:latin typeface="Arial"/>
            </a:rPr>
            <a:t>crescita </a:t>
          </a:r>
          <a:r>
            <a:rPr lang="it-IT" sz="1600" b="1" kern="1200" dirty="0" smtClean="0">
              <a:solidFill>
                <a:schemeClr val="accent1">
                  <a:lumMod val="50000"/>
                </a:schemeClr>
              </a:solidFill>
              <a:latin typeface="+mn-lt"/>
            </a:rPr>
            <a:t>culturale e digitale nella scuola</a:t>
          </a:r>
          <a:r>
            <a:rPr lang="it-IT" sz="1600" b="1" kern="1200" dirty="0" smtClean="0">
              <a:solidFill>
                <a:schemeClr val="accent1">
                  <a:lumMod val="50000"/>
                </a:schemeClr>
              </a:solidFill>
              <a:latin typeface="Arial"/>
            </a:rPr>
            <a:t>  </a:t>
          </a:r>
          <a:endParaRPr lang="it-IT" sz="1600" kern="1200" dirty="0">
            <a:solidFill>
              <a:schemeClr val="accent1">
                <a:lumMod val="50000"/>
              </a:schemeClr>
            </a:solidFill>
          </a:endParaRPr>
        </a:p>
      </dsp:txBody>
      <dsp:txXfrm rot="10800000">
        <a:off x="645387" y="1333710"/>
        <a:ext cx="7715769" cy="1011804"/>
      </dsp:txXfrm>
    </dsp:sp>
    <dsp:sp modelId="{95D80676-BA5F-40FA-9339-BDCAD64E2E04}">
      <dsp:nvSpPr>
        <dsp:cNvPr id="0" name=""/>
        <dsp:cNvSpPr/>
      </dsp:nvSpPr>
      <dsp:spPr>
        <a:xfrm>
          <a:off x="0" y="1315387"/>
          <a:ext cx="1011804" cy="1011804"/>
        </a:xfrm>
        <a:prstGeom prst="ellipse">
          <a:avLst/>
        </a:prstGeom>
        <a:solidFill>
          <a:schemeClr val="accent5">
            <a:lumMod val="20000"/>
            <a:lumOff val="80000"/>
          </a:schemeClr>
        </a:solidFill>
        <a:ln>
          <a:noFill/>
        </a:ln>
        <a:effectLst/>
        <a:scene3d>
          <a:camera prst="orthographicFront"/>
          <a:lightRig rig="chilly" dir="t"/>
        </a:scene3d>
        <a:sp3d z="12700" extrusionH="12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FFA00E38-3F11-4228-A734-21B9BF022544}">
      <dsp:nvSpPr>
        <dsp:cNvPr id="0" name=""/>
        <dsp:cNvSpPr/>
      </dsp:nvSpPr>
      <dsp:spPr>
        <a:xfrm rot="10800000">
          <a:off x="413761" y="2629222"/>
          <a:ext cx="7946374" cy="1011804"/>
        </a:xfrm>
        <a:prstGeom prst="homePlate">
          <a:avLst/>
        </a:prstGeom>
        <a:solidFill>
          <a:schemeClr val="accent1">
            <a:lumMod val="60000"/>
            <a:lumOff val="40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12000" tIns="60960" rIns="113792" bIns="60960" numCol="1" spcCol="1270" anchor="ctr" anchorCtr="0">
          <a:noAutofit/>
        </a:bodyPr>
        <a:lstStyle/>
        <a:p>
          <a:pPr lvl="0" algn="l" defTabSz="711200">
            <a:lnSpc>
              <a:spcPct val="90000"/>
            </a:lnSpc>
            <a:spcBef>
              <a:spcPct val="0"/>
            </a:spcBef>
            <a:spcAft>
              <a:spcPct val="35000"/>
            </a:spcAft>
          </a:pPr>
          <a:r>
            <a:rPr lang="it-IT" sz="1600" b="1" kern="1200" dirty="0" smtClean="0">
              <a:solidFill>
                <a:schemeClr val="accent1">
                  <a:lumMod val="50000"/>
                </a:schemeClr>
              </a:solidFill>
            </a:rPr>
            <a:t>Iniziative per creare consapevolezza e conoscenza nelle categorie limitate nella loro crescita dal </a:t>
          </a:r>
          <a:r>
            <a:rPr lang="it-IT" sz="1600" b="1" kern="1200" dirty="0" err="1" smtClean="0">
              <a:solidFill>
                <a:schemeClr val="accent1">
                  <a:lumMod val="50000"/>
                </a:schemeClr>
              </a:solidFill>
            </a:rPr>
            <a:t>digital</a:t>
          </a:r>
          <a:r>
            <a:rPr lang="it-IT" sz="1600" b="1" kern="1200" dirty="0" smtClean="0">
              <a:solidFill>
                <a:schemeClr val="accent1">
                  <a:lumMod val="50000"/>
                </a:schemeClr>
              </a:solidFill>
            </a:rPr>
            <a:t> divide (piccole imprese, cittadini, lavoratori)</a:t>
          </a:r>
          <a:endParaRPr lang="it-IT" sz="1600" b="1" kern="1200" dirty="0">
            <a:solidFill>
              <a:schemeClr val="accent1">
                <a:lumMod val="50000"/>
              </a:schemeClr>
            </a:solidFill>
          </a:endParaRPr>
        </a:p>
      </dsp:txBody>
      <dsp:txXfrm rot="10800000">
        <a:off x="666712" y="2629222"/>
        <a:ext cx="7693423" cy="1011804"/>
      </dsp:txXfrm>
    </dsp:sp>
    <dsp:sp modelId="{7A2BA1ED-0E6F-424A-91B5-9E2A2EF4A699}">
      <dsp:nvSpPr>
        <dsp:cNvPr id="0" name=""/>
        <dsp:cNvSpPr/>
      </dsp:nvSpPr>
      <dsp:spPr>
        <a:xfrm>
          <a:off x="0" y="2629222"/>
          <a:ext cx="1011804" cy="1011804"/>
        </a:xfrm>
        <a:prstGeom prst="ellipse">
          <a:avLst/>
        </a:prstGeom>
        <a:solidFill>
          <a:schemeClr val="accent2">
            <a:lumMod val="20000"/>
            <a:lumOff val="80000"/>
          </a:schemeClr>
        </a:solidFill>
        <a:ln>
          <a:noFill/>
        </a:ln>
        <a:effectLst/>
        <a:scene3d>
          <a:camera prst="orthographicFront"/>
          <a:lightRig rig="chilly" dir="t"/>
        </a:scene3d>
        <a:sp3d z="12700" extrusionH="12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D9165DF5-0153-4B8D-B95C-6326D27025D6}">
      <dsp:nvSpPr>
        <dsp:cNvPr id="0" name=""/>
        <dsp:cNvSpPr/>
      </dsp:nvSpPr>
      <dsp:spPr>
        <a:xfrm rot="10800000">
          <a:off x="413761" y="3943058"/>
          <a:ext cx="7946374" cy="1011804"/>
        </a:xfrm>
        <a:prstGeom prst="homePlate">
          <a:avLst/>
        </a:prstGeom>
        <a:solidFill>
          <a:schemeClr val="bg2">
            <a:lumMod val="50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12000" tIns="60960" rIns="113792" bIns="60960" numCol="1" spcCol="1270" anchor="ctr" anchorCtr="0">
          <a:noAutofit/>
        </a:bodyPr>
        <a:lstStyle/>
        <a:p>
          <a:pPr lvl="0" algn="l" defTabSz="711200">
            <a:lnSpc>
              <a:spcPct val="90000"/>
            </a:lnSpc>
            <a:spcBef>
              <a:spcPct val="0"/>
            </a:spcBef>
            <a:spcAft>
              <a:spcPct val="35000"/>
            </a:spcAft>
          </a:pPr>
          <a:r>
            <a:rPr lang="it-IT" sz="1600" b="1" kern="1200" dirty="0" smtClean="0">
              <a:solidFill>
                <a:schemeClr val="accent1">
                  <a:lumMod val="50000"/>
                </a:schemeClr>
              </a:solidFill>
            </a:rPr>
            <a:t>Politiche industriali a favore dell’</a:t>
          </a:r>
          <a:r>
            <a:rPr lang="it-IT" sz="1600" b="1" i="1" kern="1200" dirty="0" smtClean="0">
              <a:solidFill>
                <a:schemeClr val="accent1">
                  <a:lumMod val="50000"/>
                </a:schemeClr>
              </a:solidFill>
            </a:rPr>
            <a:t>e-Commerce</a:t>
          </a:r>
          <a:r>
            <a:rPr lang="it-IT" sz="1600" b="1" kern="1200" dirty="0" smtClean="0">
              <a:solidFill>
                <a:schemeClr val="accent1">
                  <a:lumMod val="50000"/>
                </a:schemeClr>
              </a:solidFill>
            </a:rPr>
            <a:t>, dell’</a:t>
          </a:r>
          <a:r>
            <a:rPr lang="it-IT" sz="1600" b="1" i="1" kern="1200" dirty="0" smtClean="0">
              <a:solidFill>
                <a:schemeClr val="accent1">
                  <a:lumMod val="50000"/>
                </a:schemeClr>
              </a:solidFill>
            </a:rPr>
            <a:t>e-Business</a:t>
          </a:r>
          <a:r>
            <a:rPr lang="it-IT" sz="1600" b="1" kern="1200" dirty="0" smtClean="0">
              <a:solidFill>
                <a:schemeClr val="accent1">
                  <a:lumMod val="50000"/>
                </a:schemeClr>
              </a:solidFill>
            </a:rPr>
            <a:t> e delle transazioni elettroniche anche di tipo mobile</a:t>
          </a:r>
          <a:endParaRPr lang="it-IT" sz="1600" b="1" kern="1200" dirty="0">
            <a:solidFill>
              <a:schemeClr val="accent1">
                <a:lumMod val="50000"/>
              </a:schemeClr>
            </a:solidFill>
          </a:endParaRPr>
        </a:p>
      </dsp:txBody>
      <dsp:txXfrm rot="10800000">
        <a:off x="666712" y="3943058"/>
        <a:ext cx="7693423" cy="1011804"/>
      </dsp:txXfrm>
    </dsp:sp>
    <dsp:sp modelId="{DAD8366F-EF27-4982-A98B-21B1375FBA8E}">
      <dsp:nvSpPr>
        <dsp:cNvPr id="0" name=""/>
        <dsp:cNvSpPr/>
      </dsp:nvSpPr>
      <dsp:spPr>
        <a:xfrm>
          <a:off x="0" y="3943058"/>
          <a:ext cx="1011804" cy="1011804"/>
        </a:xfrm>
        <a:prstGeom prst="ellipse">
          <a:avLst/>
        </a:prstGeom>
        <a:solidFill>
          <a:schemeClr val="bg2">
            <a:lumMod val="90000"/>
          </a:schemeClr>
        </a:solidFill>
        <a:ln>
          <a:noFill/>
        </a:ln>
        <a:effectLst/>
        <a:scene3d>
          <a:camera prst="orthographicFront"/>
          <a:lightRig rig="chilly" dir="t"/>
        </a:scene3d>
        <a:sp3d z="12700" extrusionH="12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0.11092</cdr:x>
      <cdr:y>0.8153</cdr:y>
    </cdr:from>
    <cdr:to>
      <cdr:x>0.2216</cdr:x>
      <cdr:y>1</cdr:y>
    </cdr:to>
    <cdr:sp macro="" textlink="">
      <cdr:nvSpPr>
        <cdr:cNvPr id="2" name="CasellaDiTesto 1"/>
        <cdr:cNvSpPr txBox="1"/>
      </cdr:nvSpPr>
      <cdr:spPr>
        <a:xfrm xmlns:a="http://schemas.openxmlformats.org/drawingml/2006/main">
          <a:off x="916386" y="4751858"/>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it-IT" sz="1100" dirty="0"/>
        </a:p>
      </cdr:txBody>
    </cdr:sp>
  </cdr:relSizeAnchor>
  <cdr:relSizeAnchor xmlns:cdr="http://schemas.openxmlformats.org/drawingml/2006/chartDrawing">
    <cdr:from>
      <cdr:x>0.00835</cdr:x>
      <cdr:y>0.27945</cdr:y>
    </cdr:from>
    <cdr:to>
      <cdr:x>0.10023</cdr:x>
      <cdr:y>0.35299</cdr:y>
    </cdr:to>
    <cdr:sp macro="" textlink="">
      <cdr:nvSpPr>
        <cdr:cNvPr id="6" name="Rettangolo 5"/>
        <cdr:cNvSpPr/>
      </cdr:nvSpPr>
      <cdr:spPr>
        <a:xfrm xmlns:a="http://schemas.openxmlformats.org/drawingml/2006/main">
          <a:off x="72008" y="1368152"/>
          <a:ext cx="792088" cy="360040"/>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it-IT"/>
        </a:p>
      </cdr:txBody>
    </cdr:sp>
  </cdr:relSizeAnchor>
</c:userShapes>
</file>

<file path=ppt/drawings/drawing2.xml><?xml version="1.0" encoding="utf-8"?>
<c:userShapes xmlns:c="http://schemas.openxmlformats.org/drawingml/2006/chart">
  <cdr:relSizeAnchor xmlns:cdr="http://schemas.openxmlformats.org/drawingml/2006/chartDrawing">
    <cdr:from>
      <cdr:x>0.01627</cdr:x>
      <cdr:y>0.77296</cdr:y>
    </cdr:from>
    <cdr:to>
      <cdr:x>0.12971</cdr:x>
      <cdr:y>0.95904</cdr:y>
    </cdr:to>
    <cdr:sp macro="" textlink="">
      <cdr:nvSpPr>
        <cdr:cNvPr id="2" name="CasellaDiTesto 1"/>
        <cdr:cNvSpPr txBox="1"/>
      </cdr:nvSpPr>
      <cdr:spPr>
        <a:xfrm xmlns:a="http://schemas.openxmlformats.org/drawingml/2006/main">
          <a:off x="144711" y="3888432"/>
          <a:ext cx="1008807" cy="936104"/>
        </a:xfrm>
        <a:prstGeom xmlns:a="http://schemas.openxmlformats.org/drawingml/2006/main" prst="rect">
          <a:avLst/>
        </a:prstGeom>
        <a:solidFill xmlns:a="http://schemas.openxmlformats.org/drawingml/2006/main">
          <a:srgbClr val="FFFFFF"/>
        </a:solidFill>
      </cdr:spPr>
      <cdr:txBody>
        <a:bodyPr xmlns:a="http://schemas.openxmlformats.org/drawingml/2006/main" wrap="square" lIns="0" tIns="0" rIns="0" bIns="0" rtlCol="0"/>
        <a:lstStyle xmlns:a="http://schemas.openxmlformats.org/drawingml/2006/main"/>
        <a:p xmlns:a="http://schemas.openxmlformats.org/drawingml/2006/main">
          <a:pPr marL="0" indent="0"/>
          <a:r>
            <a:rPr lang="it-IT" sz="1400" b="1" dirty="0" smtClean="0">
              <a:solidFill>
                <a:srgbClr val="1C1C1A"/>
              </a:solidFill>
              <a:latin typeface="Arial"/>
              <a:ea typeface="+mn-ea"/>
              <a:cs typeface="+mn-cs"/>
            </a:rPr>
            <a:t>Toccare </a:t>
          </a:r>
        </a:p>
        <a:p xmlns:a="http://schemas.openxmlformats.org/drawingml/2006/main">
          <a:pPr marL="0" indent="0"/>
          <a:r>
            <a:rPr lang="it-IT" sz="1400" b="1" dirty="0" smtClean="0">
              <a:solidFill>
                <a:srgbClr val="1C1C1A"/>
              </a:solidFill>
              <a:latin typeface="Arial"/>
              <a:ea typeface="+mn-ea"/>
              <a:cs typeface="+mn-cs"/>
            </a:rPr>
            <a:t>la merce</a:t>
          </a:r>
          <a:endParaRPr lang="it-IT" sz="1400" b="1" dirty="0">
            <a:solidFill>
              <a:srgbClr val="1C1C1A"/>
            </a:solidFill>
            <a:latin typeface="Arial"/>
            <a:ea typeface="+mn-ea"/>
            <a:cs typeface="+mn-cs"/>
          </a:endParaRPr>
        </a:p>
      </cdr:txBody>
    </cdr:sp>
  </cdr:relSizeAnchor>
  <cdr:relSizeAnchor xmlns:cdr="http://schemas.openxmlformats.org/drawingml/2006/chartDrawing">
    <cdr:from>
      <cdr:x>0.12963</cdr:x>
      <cdr:y>0.77296</cdr:y>
    </cdr:from>
    <cdr:to>
      <cdr:x>0.24307</cdr:x>
      <cdr:y>0.95904</cdr:y>
    </cdr:to>
    <cdr:sp macro="" textlink="">
      <cdr:nvSpPr>
        <cdr:cNvPr id="3" name="CasellaDiTesto 1"/>
        <cdr:cNvSpPr txBox="1"/>
      </cdr:nvSpPr>
      <cdr:spPr>
        <a:xfrm xmlns:a="http://schemas.openxmlformats.org/drawingml/2006/main">
          <a:off x="1152823" y="3888432"/>
          <a:ext cx="1008807" cy="936104"/>
        </a:xfrm>
        <a:prstGeom xmlns:a="http://schemas.openxmlformats.org/drawingml/2006/main" prst="rect">
          <a:avLst/>
        </a:prstGeom>
        <a:solidFill xmlns:a="http://schemas.openxmlformats.org/drawingml/2006/main">
          <a:srgbClr val="FFFFFF"/>
        </a:solidFill>
      </cdr:spPr>
      <cdr:txBody>
        <a:bodyPr xmlns:a="http://schemas.openxmlformats.org/drawingml/2006/main" wrap="square" lIns="0" tIns="0" rIns="0" bIns="0"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pPr marL="0" indent="0"/>
          <a:r>
            <a:rPr lang="it-IT" sz="1400" b="1" dirty="0" smtClean="0">
              <a:solidFill>
                <a:srgbClr val="1C1C1A"/>
              </a:solidFill>
              <a:latin typeface="Arial"/>
              <a:ea typeface="+mn-ea"/>
              <a:cs typeface="+mn-cs"/>
            </a:rPr>
            <a:t>Pagare in contanti</a:t>
          </a:r>
        </a:p>
      </cdr:txBody>
    </cdr:sp>
  </cdr:relSizeAnchor>
  <cdr:relSizeAnchor xmlns:cdr="http://schemas.openxmlformats.org/drawingml/2006/chartDrawing">
    <cdr:from>
      <cdr:x>0.24299</cdr:x>
      <cdr:y>0.77296</cdr:y>
    </cdr:from>
    <cdr:to>
      <cdr:x>0.35642</cdr:x>
      <cdr:y>0.95904</cdr:y>
    </cdr:to>
    <cdr:sp macro="" textlink="">
      <cdr:nvSpPr>
        <cdr:cNvPr id="4" name="CasellaDiTesto 1"/>
        <cdr:cNvSpPr txBox="1"/>
      </cdr:nvSpPr>
      <cdr:spPr>
        <a:xfrm xmlns:a="http://schemas.openxmlformats.org/drawingml/2006/main">
          <a:off x="2160935" y="3888432"/>
          <a:ext cx="1008807" cy="936104"/>
        </a:xfrm>
        <a:prstGeom xmlns:a="http://schemas.openxmlformats.org/drawingml/2006/main" prst="rect">
          <a:avLst/>
        </a:prstGeom>
        <a:solidFill xmlns:a="http://schemas.openxmlformats.org/drawingml/2006/main">
          <a:srgbClr val="FFFFFF"/>
        </a:solidFill>
      </cdr:spPr>
      <cdr:txBody>
        <a:bodyPr xmlns:a="http://schemas.openxmlformats.org/drawingml/2006/main" wrap="square" lIns="0" tIns="0" rIns="0" bIns="0"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pPr marL="0" indent="0"/>
          <a:r>
            <a:rPr lang="it-IT" sz="1400" b="1" dirty="0" smtClean="0">
              <a:solidFill>
                <a:srgbClr val="1C1C1A"/>
              </a:solidFill>
              <a:latin typeface="Arial"/>
              <a:ea typeface="+mn-ea"/>
              <a:cs typeface="+mn-cs"/>
            </a:rPr>
            <a:t>Scarsa fiducia pagamenti online</a:t>
          </a:r>
        </a:p>
      </cdr:txBody>
    </cdr:sp>
  </cdr:relSizeAnchor>
  <cdr:relSizeAnchor xmlns:cdr="http://schemas.openxmlformats.org/drawingml/2006/chartDrawing">
    <cdr:from>
      <cdr:x>0.35635</cdr:x>
      <cdr:y>0.77296</cdr:y>
    </cdr:from>
    <cdr:to>
      <cdr:x>0.46978</cdr:x>
      <cdr:y>0.95904</cdr:y>
    </cdr:to>
    <cdr:sp macro="" textlink="">
      <cdr:nvSpPr>
        <cdr:cNvPr id="5" name="CasellaDiTesto 1"/>
        <cdr:cNvSpPr txBox="1"/>
      </cdr:nvSpPr>
      <cdr:spPr>
        <a:xfrm xmlns:a="http://schemas.openxmlformats.org/drawingml/2006/main">
          <a:off x="3169047" y="3888432"/>
          <a:ext cx="1008807" cy="936104"/>
        </a:xfrm>
        <a:prstGeom xmlns:a="http://schemas.openxmlformats.org/drawingml/2006/main" prst="rect">
          <a:avLst/>
        </a:prstGeom>
        <a:solidFill xmlns:a="http://schemas.openxmlformats.org/drawingml/2006/main">
          <a:srgbClr val="FFFFFF"/>
        </a:solidFill>
      </cdr:spPr>
      <cdr:txBody>
        <a:bodyPr xmlns:a="http://schemas.openxmlformats.org/drawingml/2006/main" wrap="square" lIns="0" tIns="0" rIns="0" bIns="0"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it-IT" sz="1400" b="1" dirty="0" smtClean="0">
              <a:solidFill>
                <a:srgbClr val="1C1C1A"/>
              </a:solidFill>
            </a:rPr>
            <a:t>Timore non ricevere prodotto</a:t>
          </a:r>
        </a:p>
      </cdr:txBody>
    </cdr:sp>
  </cdr:relSizeAnchor>
</c:userShapes>
</file>

<file path=ppt/drawings/drawing3.xml><?xml version="1.0" encoding="utf-8"?>
<c:userShapes xmlns:c="http://schemas.openxmlformats.org/drawingml/2006/chart">
  <cdr:relSizeAnchor xmlns:cdr="http://schemas.openxmlformats.org/drawingml/2006/chartDrawing">
    <cdr:from>
      <cdr:x>0.83193</cdr:x>
      <cdr:y>0.85897</cdr:y>
    </cdr:from>
    <cdr:to>
      <cdr:x>0.96638</cdr:x>
      <cdr:y>0.91026</cdr:y>
    </cdr:to>
    <cdr:sp macro="" textlink="">
      <cdr:nvSpPr>
        <cdr:cNvPr id="4" name="Rettangolo 3"/>
        <cdr:cNvSpPr/>
      </cdr:nvSpPr>
      <cdr:spPr>
        <a:xfrm xmlns:a="http://schemas.openxmlformats.org/drawingml/2006/main">
          <a:off x="7128792" y="4824536"/>
          <a:ext cx="1152095" cy="288076"/>
        </a:xfrm>
        <a:prstGeom xmlns:a="http://schemas.openxmlformats.org/drawingml/2006/main" prst="rect">
          <a:avLst/>
        </a:prstGeom>
        <a:solidFill xmlns:a="http://schemas.openxmlformats.org/drawingml/2006/main">
          <a:srgbClr val="FFFFFF"/>
        </a:solidFill>
        <a:ln xmlns:a="http://schemas.openxmlformats.org/drawingml/2006/main" w="25400" cap="flat" cmpd="sng" algn="ctr">
          <a:no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rgbClr val="FFFFFF"/>
              </a:solidFill>
              <a:latin typeface="Arial"/>
            </a:defRPr>
          </a:lvl1pPr>
          <a:lvl2pPr marL="457200" indent="0">
            <a:defRPr sz="1100">
              <a:solidFill>
                <a:srgbClr val="FFFFFF"/>
              </a:solidFill>
              <a:latin typeface="Arial"/>
            </a:defRPr>
          </a:lvl2pPr>
          <a:lvl3pPr marL="914400" indent="0">
            <a:defRPr sz="1100">
              <a:solidFill>
                <a:srgbClr val="FFFFFF"/>
              </a:solidFill>
              <a:latin typeface="Arial"/>
            </a:defRPr>
          </a:lvl3pPr>
          <a:lvl4pPr marL="1371600" indent="0">
            <a:defRPr sz="1100">
              <a:solidFill>
                <a:srgbClr val="FFFFFF"/>
              </a:solidFill>
              <a:latin typeface="Arial"/>
            </a:defRPr>
          </a:lvl4pPr>
          <a:lvl5pPr marL="1828800" indent="0">
            <a:defRPr sz="1100">
              <a:solidFill>
                <a:srgbClr val="FFFFFF"/>
              </a:solidFill>
              <a:latin typeface="Arial"/>
            </a:defRPr>
          </a:lvl5pPr>
          <a:lvl6pPr marL="2286000" indent="0">
            <a:defRPr sz="1100">
              <a:solidFill>
                <a:srgbClr val="FFFFFF"/>
              </a:solidFill>
              <a:latin typeface="Arial"/>
            </a:defRPr>
          </a:lvl6pPr>
          <a:lvl7pPr marL="2743200" indent="0">
            <a:defRPr sz="1100">
              <a:solidFill>
                <a:srgbClr val="FFFFFF"/>
              </a:solidFill>
              <a:latin typeface="Arial"/>
            </a:defRPr>
          </a:lvl7pPr>
          <a:lvl8pPr marL="3200400" indent="0">
            <a:defRPr sz="1100">
              <a:solidFill>
                <a:srgbClr val="FFFFFF"/>
              </a:solidFill>
              <a:latin typeface="Arial"/>
            </a:defRPr>
          </a:lvl8pPr>
          <a:lvl9pPr marL="3657600" indent="0">
            <a:defRPr sz="1100">
              <a:solidFill>
                <a:srgbClr val="FFFFFF"/>
              </a:solidFill>
              <a:latin typeface="Arial"/>
            </a:defRPr>
          </a:lvl9pPr>
        </a:lstStyle>
        <a:p xmlns:a="http://schemas.openxmlformats.org/drawingml/2006/main">
          <a:endParaRPr lang="it-IT"/>
        </a:p>
      </cdr:txBody>
    </cdr:sp>
  </cdr:relSizeAnchor>
  <cdr:relSizeAnchor xmlns:cdr="http://schemas.openxmlformats.org/drawingml/2006/chartDrawing">
    <cdr:from>
      <cdr:x>0.76471</cdr:x>
      <cdr:y>0.82051</cdr:y>
    </cdr:from>
    <cdr:to>
      <cdr:x>0.86957</cdr:x>
      <cdr:y>0.85897</cdr:y>
    </cdr:to>
    <cdr:sp macro="" textlink="">
      <cdr:nvSpPr>
        <cdr:cNvPr id="5" name="Rettangolo 4"/>
        <cdr:cNvSpPr/>
      </cdr:nvSpPr>
      <cdr:spPr>
        <a:xfrm xmlns:a="http://schemas.openxmlformats.org/drawingml/2006/main">
          <a:off x="6552728" y="4608512"/>
          <a:ext cx="898569" cy="216024"/>
        </a:xfrm>
        <a:prstGeom xmlns:a="http://schemas.openxmlformats.org/drawingml/2006/main" prst="rect">
          <a:avLst/>
        </a:prstGeom>
        <a:solidFill xmlns:a="http://schemas.openxmlformats.org/drawingml/2006/main">
          <a:srgbClr val="FFFFFF"/>
        </a:solidFill>
        <a:ln xmlns:a="http://schemas.openxmlformats.org/drawingml/2006/main" w="25400" cap="flat" cmpd="sng" algn="ctr">
          <a:no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rgbClr val="FFFFFF"/>
              </a:solidFill>
              <a:latin typeface="Arial"/>
            </a:defRPr>
          </a:lvl1pPr>
          <a:lvl2pPr marL="457200" indent="0">
            <a:defRPr sz="1100">
              <a:solidFill>
                <a:srgbClr val="FFFFFF"/>
              </a:solidFill>
              <a:latin typeface="Arial"/>
            </a:defRPr>
          </a:lvl2pPr>
          <a:lvl3pPr marL="914400" indent="0">
            <a:defRPr sz="1100">
              <a:solidFill>
                <a:srgbClr val="FFFFFF"/>
              </a:solidFill>
              <a:latin typeface="Arial"/>
            </a:defRPr>
          </a:lvl3pPr>
          <a:lvl4pPr marL="1371600" indent="0">
            <a:defRPr sz="1100">
              <a:solidFill>
                <a:srgbClr val="FFFFFF"/>
              </a:solidFill>
              <a:latin typeface="Arial"/>
            </a:defRPr>
          </a:lvl4pPr>
          <a:lvl5pPr marL="1828800" indent="0">
            <a:defRPr sz="1100">
              <a:solidFill>
                <a:srgbClr val="FFFFFF"/>
              </a:solidFill>
              <a:latin typeface="Arial"/>
            </a:defRPr>
          </a:lvl5pPr>
          <a:lvl6pPr marL="2286000" indent="0">
            <a:defRPr sz="1100">
              <a:solidFill>
                <a:srgbClr val="FFFFFF"/>
              </a:solidFill>
              <a:latin typeface="Arial"/>
            </a:defRPr>
          </a:lvl6pPr>
          <a:lvl7pPr marL="2743200" indent="0">
            <a:defRPr sz="1100">
              <a:solidFill>
                <a:srgbClr val="FFFFFF"/>
              </a:solidFill>
              <a:latin typeface="Arial"/>
            </a:defRPr>
          </a:lvl7pPr>
          <a:lvl8pPr marL="3200400" indent="0">
            <a:defRPr sz="1100">
              <a:solidFill>
                <a:srgbClr val="FFFFFF"/>
              </a:solidFill>
              <a:latin typeface="Arial"/>
            </a:defRPr>
          </a:lvl8pPr>
          <a:lvl9pPr marL="3657600" indent="0">
            <a:defRPr sz="1100">
              <a:solidFill>
                <a:srgbClr val="FFFFFF"/>
              </a:solidFill>
              <a:latin typeface="Arial"/>
            </a:defRPr>
          </a:lvl9pPr>
        </a:lstStyle>
        <a:p xmlns:a="http://schemas.openxmlformats.org/drawingml/2006/main">
          <a:endParaRPr lang="it-IT"/>
        </a:p>
      </cdr:txBody>
    </cdr:sp>
  </cdr:relSizeAnchor>
</c:userShapes>
</file>

<file path=ppt/drawings/drawing4.xml><?xml version="1.0" encoding="utf-8"?>
<c:userShapes xmlns:c="http://schemas.openxmlformats.org/drawingml/2006/chart">
  <cdr:relSizeAnchor xmlns:cdr="http://schemas.openxmlformats.org/drawingml/2006/chartDrawing">
    <cdr:from>
      <cdr:x>0.11607</cdr:x>
      <cdr:y>0.47427</cdr:y>
    </cdr:from>
    <cdr:to>
      <cdr:x>0.32653</cdr:x>
      <cdr:y>0.61496</cdr:y>
    </cdr:to>
    <cdr:sp macro="" textlink="">
      <cdr:nvSpPr>
        <cdr:cNvPr id="2" name="CasellaDiTesto 1"/>
        <cdr:cNvSpPr txBox="1"/>
      </cdr:nvSpPr>
      <cdr:spPr>
        <a:xfrm xmlns:a="http://schemas.openxmlformats.org/drawingml/2006/main">
          <a:off x="992807" y="1556272"/>
          <a:ext cx="1800200" cy="461665"/>
        </a:xfrm>
        <a:prstGeom xmlns:a="http://schemas.openxmlformats.org/drawingml/2006/main" prst="rect">
          <a:avLst/>
        </a:prstGeom>
      </cdr:spPr>
      <cdr:txBody>
        <a:bodyPr xmlns:a="http://schemas.openxmlformats.org/drawingml/2006/main" vertOverflow="clip" wrap="square" rtlCol="0">
          <a:spAutoFit/>
        </a:bodyPr>
        <a:lstStyle xmlns:a="http://schemas.openxmlformats.org/drawingml/2006/main"/>
        <a:p xmlns:a="http://schemas.openxmlformats.org/drawingml/2006/main">
          <a:pPr algn="ctr"/>
          <a:r>
            <a:rPr lang="it-IT" sz="2400" b="1" dirty="0" smtClean="0"/>
            <a:t>4%</a:t>
          </a:r>
          <a:endParaRPr lang="it-IT" sz="2400" b="1" dirty="0"/>
        </a:p>
      </cdr:txBody>
    </cdr:sp>
  </cdr:relSizeAnchor>
  <cdr:relSizeAnchor xmlns:cdr="http://schemas.openxmlformats.org/drawingml/2006/chartDrawing">
    <cdr:from>
      <cdr:x>0.73903</cdr:x>
      <cdr:y>0.07732</cdr:y>
    </cdr:from>
    <cdr:to>
      <cdr:x>0.94949</cdr:x>
      <cdr:y>0.21801</cdr:y>
    </cdr:to>
    <cdr:sp macro="" textlink="">
      <cdr:nvSpPr>
        <cdr:cNvPr id="3" name="CasellaDiTesto 2"/>
        <cdr:cNvSpPr txBox="1"/>
      </cdr:nvSpPr>
      <cdr:spPr>
        <a:xfrm xmlns:a="http://schemas.openxmlformats.org/drawingml/2006/main">
          <a:off x="6321399" y="253701"/>
          <a:ext cx="1800200" cy="461665"/>
        </a:xfrm>
        <a:prstGeom xmlns:a="http://schemas.openxmlformats.org/drawingml/2006/main" prst="rect">
          <a:avLst/>
        </a:prstGeom>
      </cdr:spPr>
      <cdr:txBody>
        <a:bodyPr xmlns:a="http://schemas.openxmlformats.org/drawingml/2006/main" vertOverflow="clip" wrap="square" rtlCol="0">
          <a:spAutoFit/>
        </a:bodyPr>
        <a:lstStyle xmlns:a="http://schemas.openxmlformats.org/drawingml/2006/main"/>
        <a:p xmlns:a="http://schemas.openxmlformats.org/drawingml/2006/main">
          <a:pPr algn="ctr"/>
          <a:r>
            <a:rPr lang="it-IT" sz="2400" b="1" u="none" dirty="0" smtClean="0"/>
            <a:t>10,6</a:t>
          </a:r>
          <a:r>
            <a:rPr lang="it-IT" sz="2400" b="1" dirty="0" smtClean="0"/>
            <a:t>%</a:t>
          </a:r>
          <a:endParaRPr lang="it-IT" sz="2400" b="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E75EF7-FDE8-4173-A10E-14DF7A75D1DE}" type="datetimeFigureOut">
              <a:rPr lang="en-GB" smtClean="0"/>
              <a:pPr/>
              <a:t>28/05/2013</a:t>
            </a:fld>
            <a:endParaRPr lang="en-GB"/>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115C95-CC7D-4A28-9DCB-8C913127AB20}" type="slidenum">
              <a:rPr lang="en-GB" smtClean="0"/>
              <a:pPr/>
              <a:t>‹N›</a:t>
            </a:fld>
            <a:endParaRPr lang="en-GB"/>
          </a:p>
        </p:txBody>
      </p:sp>
    </p:spTree>
    <p:extLst>
      <p:ext uri="{BB962C8B-B14F-4D97-AF65-F5344CB8AC3E}">
        <p14:creationId xmlns:p14="http://schemas.microsoft.com/office/powerpoint/2010/main" val="1500082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L'economia reale è, infatti, caratterizzata da un'evidente maturità che si riflette in prima battuta negli andamenti del PIL </a:t>
            </a:r>
          </a:p>
          <a:p>
            <a:r>
              <a:rPr lang="it-IT" dirty="0" smtClean="0"/>
              <a:t>Nel corso del 2012, lo scenario macroeconomico internazionale è apparso ancora complessivamente orientato ad un generale rallentamento delle dinamiche di sviluppo</a:t>
            </a:r>
          </a:p>
          <a:p>
            <a:r>
              <a:rPr lang="it-IT" dirty="0" smtClean="0"/>
              <a:t>A partire dalla seconda metà del 2011, gli indicatori economico-statistici mondiali hanno, infatti, iniziato a mostrare un graduale peggioramento del proprio andamento andando ad aggravare le condizioni economiche globali già duramente provate dallo stato di crisi registrato tra il 2008-2009, rendendo difficile il concretizzarsi di una ripresa, almeno nel breve-medio periodo</a:t>
            </a:r>
          </a:p>
          <a:p>
            <a:r>
              <a:rPr lang="it-IT" dirty="0" smtClean="0"/>
              <a:t>Sono soprattutto i Paesi avanzati ad essere caratterizzati dai trend in maggior sofferenza</a:t>
            </a:r>
          </a:p>
          <a:p>
            <a:r>
              <a:rPr lang="it-IT" dirty="0" smtClean="0"/>
              <a:t>I fattori alla base di questi andamenti sono molteplici ma comunque polarizzati sulle difficoltà registrate, purtroppo per noi, nell’area dell’Euro la cui situazione di crisi rappresenta, senza dubbio, la più importante minaccia allo sviluppo economico mondiale</a:t>
            </a:r>
          </a:p>
          <a:p>
            <a:r>
              <a:rPr lang="it-IT" dirty="0" smtClean="0"/>
              <a:t>Le stime del Fondo Monetario per l'area  vedono un calo dello 0,4% per il 2012 e dello 0,2 per il 2013 e sono state ulteriormente peggiorate dalla Commissione Europea che vede per il 2012-2013 cali rispettivamente del -0,6% e -0,3%</a:t>
            </a:r>
          </a:p>
          <a:p>
            <a:r>
              <a:rPr lang="it-IT" dirty="0" smtClean="0"/>
              <a:t>Al contrario, le altre due economie – quella digitale e quella sociale – hanno caratteristiche del tutto opposte supportate dalla crescente </a:t>
            </a:r>
            <a:r>
              <a:rPr lang="it-IT" dirty="0" err="1" smtClean="0"/>
              <a:t>Mobility</a:t>
            </a:r>
            <a:r>
              <a:rPr lang="it-IT" dirty="0" smtClean="0"/>
              <a:t> e IT </a:t>
            </a:r>
            <a:r>
              <a:rPr lang="it-IT" dirty="0" err="1" smtClean="0"/>
              <a:t>Consumerization</a:t>
            </a:r>
            <a:r>
              <a:rPr lang="it-IT" dirty="0" smtClean="0"/>
              <a:t> degli utenti</a:t>
            </a:r>
          </a:p>
          <a:p>
            <a:r>
              <a:rPr lang="it-IT" dirty="0" smtClean="0"/>
              <a:t>Vediamo alcuni indicatori di dettaglio a questo riguardo…</a:t>
            </a:r>
            <a:endParaRPr lang="en-GB" dirty="0"/>
          </a:p>
        </p:txBody>
      </p:sp>
      <p:sp>
        <p:nvSpPr>
          <p:cNvPr id="4" name="Segnaposto numero diapositiva 3"/>
          <p:cNvSpPr>
            <a:spLocks noGrp="1"/>
          </p:cNvSpPr>
          <p:nvPr>
            <p:ph type="sldNum" sz="quarter" idx="10"/>
          </p:nvPr>
        </p:nvSpPr>
        <p:spPr/>
        <p:txBody>
          <a:bodyPr/>
          <a:lstStyle/>
          <a:p>
            <a:fld id="{8A115C95-CC7D-4A28-9DCB-8C913127AB20}" type="slidenum">
              <a:rPr lang="en-GB" smtClean="0"/>
              <a:pPr/>
              <a:t>3</a:t>
            </a:fld>
            <a:endParaRPr lang="en-GB"/>
          </a:p>
        </p:txBody>
      </p:sp>
    </p:spTree>
    <p:extLst>
      <p:ext uri="{BB962C8B-B14F-4D97-AF65-F5344CB8AC3E}">
        <p14:creationId xmlns:p14="http://schemas.microsoft.com/office/powerpoint/2010/main" val="3437190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smtClean="0"/>
              <a:t>In </a:t>
            </a:r>
            <a:r>
              <a:rPr lang="en-US" b="1" dirty="0" smtClean="0"/>
              <a:t>2012</a:t>
            </a:r>
            <a:r>
              <a:rPr lang="en-US" dirty="0" smtClean="0"/>
              <a:t>, E-commerce in Europe has </a:t>
            </a:r>
            <a:r>
              <a:rPr lang="en-US" b="1" dirty="0" smtClean="0"/>
              <a:t>reached a turnover of around 300 billion euros</a:t>
            </a:r>
            <a:r>
              <a:rPr lang="en-US" dirty="0" smtClean="0"/>
              <a:t>, achieving an impressive </a:t>
            </a:r>
            <a:r>
              <a:rPr lang="en-US" b="1" dirty="0" smtClean="0"/>
              <a:t>growth of 20% </a:t>
            </a:r>
            <a:r>
              <a:rPr lang="en-US" dirty="0" smtClean="0"/>
              <a:t>relative to 2011.</a:t>
            </a:r>
          </a:p>
          <a:p>
            <a:endParaRPr lang="en-US" dirty="0" smtClean="0"/>
          </a:p>
          <a:p>
            <a:r>
              <a:rPr lang="en-US" dirty="0" smtClean="0"/>
              <a:t>In fact, </a:t>
            </a:r>
            <a:r>
              <a:rPr lang="en-US" b="1" baseline="0" dirty="0" smtClean="0"/>
              <a:t>E</a:t>
            </a:r>
            <a:r>
              <a:rPr lang="en-US" b="1" dirty="0" smtClean="0"/>
              <a:t>urope has the largest E-Commerce market </a:t>
            </a:r>
            <a:r>
              <a:rPr lang="en-US" dirty="0" smtClean="0"/>
              <a:t> in the world and it keeps </a:t>
            </a:r>
            <a:r>
              <a:rPr lang="en-US" b="1" dirty="0" smtClean="0"/>
              <a:t>growing faster </a:t>
            </a:r>
            <a:r>
              <a:rPr lang="en-US" baseline="0" dirty="0" smtClean="0"/>
              <a:t>than North America’s.</a:t>
            </a:r>
          </a:p>
          <a:p>
            <a:endParaRPr lang="en-US" baseline="0" dirty="0" smtClean="0"/>
          </a:p>
          <a:p>
            <a:r>
              <a:rPr lang="en-US" baseline="0" dirty="0" smtClean="0"/>
              <a:t>Other regions are also </a:t>
            </a:r>
            <a:r>
              <a:rPr lang="en-US" b="1" baseline="0" dirty="0" smtClean="0"/>
              <a:t>growing very </a:t>
            </a:r>
            <a:r>
              <a:rPr lang="en-US" b="1" dirty="0" smtClean="0"/>
              <a:t>fast</a:t>
            </a:r>
            <a:r>
              <a:rPr lang="en-US" baseline="0" dirty="0" smtClean="0"/>
              <a:t>, especially thanks to the outstanding</a:t>
            </a:r>
            <a:r>
              <a:rPr lang="en-US" dirty="0" smtClean="0"/>
              <a:t> performance of </a:t>
            </a:r>
            <a:r>
              <a:rPr lang="en-US" b="1" baseline="0" dirty="0" smtClean="0"/>
              <a:t>China and Brazil</a:t>
            </a:r>
            <a:r>
              <a:rPr lang="en-US" baseline="0" dirty="0" smtClean="0"/>
              <a:t>.</a:t>
            </a:r>
            <a:endParaRPr lang="en-US" dirty="0" smtClean="0"/>
          </a:p>
        </p:txBody>
      </p:sp>
      <p:sp>
        <p:nvSpPr>
          <p:cNvPr id="4" name="Segnaposto numero diapositiva 3"/>
          <p:cNvSpPr>
            <a:spLocks noGrp="1"/>
          </p:cNvSpPr>
          <p:nvPr>
            <p:ph type="sldNum" sz="quarter" idx="10"/>
          </p:nvPr>
        </p:nvSpPr>
        <p:spPr/>
        <p:txBody>
          <a:bodyPr/>
          <a:lstStyle/>
          <a:p>
            <a:fld id="{8A115C95-CC7D-4A28-9DCB-8C913127AB20}" type="slidenum">
              <a:rPr lang="en-GB" smtClean="0"/>
              <a:pPr/>
              <a:t>4</a:t>
            </a:fld>
            <a:endParaRPr lang="en-GB"/>
          </a:p>
        </p:txBody>
      </p:sp>
    </p:spTree>
    <p:extLst>
      <p:ext uri="{BB962C8B-B14F-4D97-AF65-F5344CB8AC3E}">
        <p14:creationId xmlns:p14="http://schemas.microsoft.com/office/powerpoint/2010/main" val="3817022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smtClean="0"/>
              <a:t>In Europe, the 3 largest countries in</a:t>
            </a:r>
            <a:r>
              <a:rPr lang="en-US" baseline="0" dirty="0" smtClean="0"/>
              <a:t> terms of E-Commerce</a:t>
            </a:r>
            <a:r>
              <a:rPr lang="en-US" dirty="0" smtClean="0"/>
              <a:t> – </a:t>
            </a:r>
            <a:r>
              <a:rPr lang="en-US" b="1" baseline="0" dirty="0" smtClean="0"/>
              <a:t>UK, France and Germany</a:t>
            </a:r>
            <a:r>
              <a:rPr lang="en-US" dirty="0" smtClean="0"/>
              <a:t> – </a:t>
            </a:r>
            <a:r>
              <a:rPr lang="en-US" b="1" baseline="0" dirty="0" smtClean="0"/>
              <a:t>account together for 60%</a:t>
            </a:r>
            <a:r>
              <a:rPr lang="en-US" b="0" baseline="0" dirty="0" smtClean="0"/>
              <a:t> </a:t>
            </a:r>
            <a:r>
              <a:rPr lang="en-US" baseline="0" dirty="0" smtClean="0"/>
              <a:t>of the total European market.</a:t>
            </a:r>
          </a:p>
          <a:p>
            <a:endParaRPr lang="en-US" dirty="0" smtClean="0"/>
          </a:p>
          <a:p>
            <a:r>
              <a:rPr lang="en-US" baseline="0" dirty="0" smtClean="0"/>
              <a:t>Scandinavia, Austria, Switzerland, and Benelux </a:t>
            </a:r>
            <a:r>
              <a:rPr lang="en-US" dirty="0" smtClean="0"/>
              <a:t>represent </a:t>
            </a:r>
            <a:r>
              <a:rPr lang="en-US" b="1" dirty="0" smtClean="0"/>
              <a:t>another 20%</a:t>
            </a:r>
            <a:r>
              <a:rPr lang="en-US" dirty="0" smtClean="0"/>
              <a:t> and all the other Southern and Eastern European countries the </a:t>
            </a:r>
            <a:r>
              <a:rPr lang="en-US" b="1" dirty="0" smtClean="0"/>
              <a:t>remaining 20%.</a:t>
            </a:r>
            <a:endParaRPr lang="en-US" b="1" baseline="0" dirty="0" smtClean="0"/>
          </a:p>
        </p:txBody>
      </p:sp>
      <p:sp>
        <p:nvSpPr>
          <p:cNvPr id="4" name="Segnaposto numero diapositiva 3"/>
          <p:cNvSpPr>
            <a:spLocks noGrp="1"/>
          </p:cNvSpPr>
          <p:nvPr>
            <p:ph type="sldNum" sz="quarter" idx="10"/>
          </p:nvPr>
        </p:nvSpPr>
        <p:spPr/>
        <p:txBody>
          <a:bodyPr/>
          <a:lstStyle/>
          <a:p>
            <a:fld id="{8A115C95-CC7D-4A28-9DCB-8C913127AB20}" type="slidenum">
              <a:rPr lang="en-GB" smtClean="0"/>
              <a:pPr/>
              <a:t>5</a:t>
            </a:fld>
            <a:endParaRPr lang="en-GB"/>
          </a:p>
        </p:txBody>
      </p:sp>
    </p:spTree>
    <p:extLst>
      <p:ext uri="{BB962C8B-B14F-4D97-AF65-F5344CB8AC3E}">
        <p14:creationId xmlns:p14="http://schemas.microsoft.com/office/powerpoint/2010/main" val="17112138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smtClean="0"/>
              <a:t>The online share of retail is quite </a:t>
            </a:r>
            <a:r>
              <a:rPr lang="en-US" b="1" dirty="0" smtClean="0"/>
              <a:t>high in the UK and Scandinavia</a:t>
            </a:r>
            <a:r>
              <a:rPr lang="en-US" dirty="0" smtClean="0"/>
              <a:t>, where e-commerce represents already </a:t>
            </a:r>
            <a:r>
              <a:rPr lang="en-US" b="1" dirty="0" smtClean="0"/>
              <a:t>more than 10% </a:t>
            </a:r>
            <a:r>
              <a:rPr lang="en-US" dirty="0" smtClean="0"/>
              <a:t>of retail sales.</a:t>
            </a:r>
          </a:p>
          <a:p>
            <a:endParaRPr lang="en-US" dirty="0" smtClean="0"/>
          </a:p>
          <a:p>
            <a:r>
              <a:rPr lang="en-US" smtClean="0"/>
              <a:t>On the other hand, e-retail has still </a:t>
            </a:r>
            <a:r>
              <a:rPr lang="en-US" b="1" smtClean="0"/>
              <a:t>huge opportunities for growth in Southern and Eastern Europe</a:t>
            </a:r>
            <a:r>
              <a:rPr lang="en-US" smtClean="0"/>
              <a:t>, where e-commerce penetration is still relatively low.</a:t>
            </a:r>
          </a:p>
        </p:txBody>
      </p:sp>
      <p:sp>
        <p:nvSpPr>
          <p:cNvPr id="4" name="Segnaposto numero diapositiva 3"/>
          <p:cNvSpPr>
            <a:spLocks noGrp="1"/>
          </p:cNvSpPr>
          <p:nvPr>
            <p:ph type="sldNum" sz="quarter" idx="10"/>
          </p:nvPr>
        </p:nvSpPr>
        <p:spPr/>
        <p:txBody>
          <a:bodyPr/>
          <a:lstStyle/>
          <a:p>
            <a:fld id="{8A115C95-CC7D-4A28-9DCB-8C913127AB20}" type="slidenum">
              <a:rPr lang="en-GB" smtClean="0"/>
              <a:pPr/>
              <a:t>6</a:t>
            </a:fld>
            <a:endParaRPr lang="en-GB"/>
          </a:p>
        </p:txBody>
      </p:sp>
    </p:spTree>
    <p:extLst>
      <p:ext uri="{BB962C8B-B14F-4D97-AF65-F5344CB8AC3E}">
        <p14:creationId xmlns:p14="http://schemas.microsoft.com/office/powerpoint/2010/main" val="31220752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smtClean="0"/>
              <a:t>There are significant</a:t>
            </a:r>
            <a:r>
              <a:rPr lang="en-US" b="1" dirty="0" smtClean="0"/>
              <a:t> differences </a:t>
            </a:r>
            <a:r>
              <a:rPr lang="en-US" dirty="0" smtClean="0"/>
              <a:t>in E-commerce </a:t>
            </a:r>
            <a:r>
              <a:rPr lang="en-US" b="1" dirty="0" smtClean="0"/>
              <a:t>penetration</a:t>
            </a:r>
            <a:r>
              <a:rPr lang="en-US" dirty="0" smtClean="0"/>
              <a:t> and average annual </a:t>
            </a:r>
            <a:r>
              <a:rPr lang="en-US" b="1" dirty="0" smtClean="0"/>
              <a:t>expenditure </a:t>
            </a:r>
            <a:r>
              <a:rPr lang="en-US" dirty="0" smtClean="0"/>
              <a:t>across Europe.</a:t>
            </a:r>
          </a:p>
          <a:p>
            <a:endParaRPr lang="en-US" dirty="0" smtClean="0"/>
          </a:p>
          <a:p>
            <a:r>
              <a:rPr lang="en-US" dirty="0" smtClean="0"/>
              <a:t>In particular,</a:t>
            </a:r>
            <a:r>
              <a:rPr lang="en-US" baseline="0" dirty="0" smtClean="0"/>
              <a:t> in Northern and Central</a:t>
            </a:r>
            <a:r>
              <a:rPr lang="en-US" dirty="0" smtClean="0"/>
              <a:t> European countries, E-commerce penetration is already quite </a:t>
            </a:r>
            <a:r>
              <a:rPr lang="en-US" b="1" dirty="0" smtClean="0"/>
              <a:t>high</a:t>
            </a:r>
            <a:r>
              <a:rPr lang="en-US" dirty="0" smtClean="0"/>
              <a:t>.</a:t>
            </a:r>
          </a:p>
          <a:p>
            <a:r>
              <a:rPr lang="en-US" baseline="0" dirty="0" smtClean="0"/>
              <a:t>In</a:t>
            </a:r>
            <a:r>
              <a:rPr lang="en-US" dirty="0" smtClean="0"/>
              <a:t> contrast, </a:t>
            </a:r>
            <a:r>
              <a:rPr lang="en-US" baseline="0" dirty="0" smtClean="0"/>
              <a:t>in </a:t>
            </a:r>
            <a:r>
              <a:rPr lang="en-US" b="1" baseline="0" dirty="0" smtClean="0"/>
              <a:t>Southern and Eastern Europe,</a:t>
            </a:r>
            <a:r>
              <a:rPr lang="en-US" b="1" dirty="0" smtClean="0"/>
              <a:t> </a:t>
            </a:r>
            <a:r>
              <a:rPr lang="en-US" b="1" baseline="0" dirty="0" smtClean="0"/>
              <a:t>only 10-15</a:t>
            </a:r>
            <a:r>
              <a:rPr lang="en-US" baseline="0" dirty="0" smtClean="0"/>
              <a:t>% of consumers are buying online vs. a European average of 43%.</a:t>
            </a:r>
          </a:p>
          <a:p>
            <a:endParaRPr lang="en-US" baseline="0" dirty="0" smtClean="0"/>
          </a:p>
          <a:p>
            <a:r>
              <a:rPr lang="en-US" baseline="0" dirty="0" smtClean="0"/>
              <a:t>In any case, it seems that the </a:t>
            </a:r>
            <a:r>
              <a:rPr lang="en-US" b="1" baseline="0" dirty="0" smtClean="0"/>
              <a:t>target of the Digital Agenda </a:t>
            </a:r>
            <a:r>
              <a:rPr lang="en-US" baseline="0" dirty="0" smtClean="0"/>
              <a:t>– 50% of European consumers buying online – is </a:t>
            </a:r>
            <a:r>
              <a:rPr lang="en-US" b="1" baseline="0" dirty="0" smtClean="0"/>
              <a:t>reachable by 2015</a:t>
            </a:r>
            <a:r>
              <a:rPr lang="en-US" baseline="0" dirty="0" smtClean="0"/>
              <a:t>.</a:t>
            </a:r>
            <a:endParaRPr lang="en-US" dirty="0" smtClean="0"/>
          </a:p>
        </p:txBody>
      </p:sp>
      <p:sp>
        <p:nvSpPr>
          <p:cNvPr id="4" name="Segnaposto numero diapositiva 3"/>
          <p:cNvSpPr>
            <a:spLocks noGrp="1"/>
          </p:cNvSpPr>
          <p:nvPr>
            <p:ph type="sldNum" sz="quarter" idx="10"/>
          </p:nvPr>
        </p:nvSpPr>
        <p:spPr/>
        <p:txBody>
          <a:bodyPr/>
          <a:lstStyle/>
          <a:p>
            <a:fld id="{8A115C95-CC7D-4A28-9DCB-8C913127AB20}" type="slidenum">
              <a:rPr lang="en-GB" smtClean="0"/>
              <a:pPr/>
              <a:t>7</a:t>
            </a:fld>
            <a:endParaRPr lang="en-GB"/>
          </a:p>
        </p:txBody>
      </p:sp>
    </p:spTree>
    <p:extLst>
      <p:ext uri="{BB962C8B-B14F-4D97-AF65-F5344CB8AC3E}">
        <p14:creationId xmlns:p14="http://schemas.microsoft.com/office/powerpoint/2010/main" val="572987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smtClean="0"/>
              <a:t>However, most small and medium companies have still to embrace e-commerce.</a:t>
            </a:r>
          </a:p>
          <a:p>
            <a:endParaRPr lang="en-US" dirty="0" smtClean="0"/>
          </a:p>
          <a:p>
            <a:r>
              <a:rPr lang="en-US" dirty="0" smtClean="0"/>
              <a:t>In fact, </a:t>
            </a:r>
            <a:r>
              <a:rPr lang="en-US" b="1" baseline="0" dirty="0" smtClean="0"/>
              <a:t>only 15% </a:t>
            </a:r>
            <a:r>
              <a:rPr lang="en-US" baseline="0" dirty="0" smtClean="0"/>
              <a:t>of SMEs </a:t>
            </a:r>
            <a:r>
              <a:rPr lang="en-US" b="1" baseline="0" dirty="0" smtClean="0"/>
              <a:t>sell via internet </a:t>
            </a:r>
            <a:r>
              <a:rPr lang="en-US" baseline="0" dirty="0" smtClean="0"/>
              <a:t>and online sales represent </a:t>
            </a:r>
            <a:r>
              <a:rPr lang="en-US" b="1" baseline="0" dirty="0" smtClean="0"/>
              <a:t>only 14% of total turnover</a:t>
            </a:r>
            <a:r>
              <a:rPr lang="en-US" baseline="0" dirty="0" smtClean="0"/>
              <a:t>.</a:t>
            </a:r>
          </a:p>
          <a:p>
            <a:endParaRPr lang="en-US" baseline="0" dirty="0" smtClean="0"/>
          </a:p>
          <a:p>
            <a:r>
              <a:rPr lang="en-US" dirty="0" smtClean="0"/>
              <a:t>It seems likely that the vast majority of countries will be </a:t>
            </a:r>
            <a:r>
              <a:rPr lang="en-US" b="1" dirty="0" smtClean="0"/>
              <a:t>unable to achieve the Digital Agenda target of 33% </a:t>
            </a:r>
            <a:r>
              <a:rPr lang="en-US" dirty="0" smtClean="0"/>
              <a:t>of SMEs selling online.</a:t>
            </a:r>
            <a:endParaRPr lang="en-US" dirty="0"/>
          </a:p>
        </p:txBody>
      </p:sp>
      <p:sp>
        <p:nvSpPr>
          <p:cNvPr id="4" name="Segnaposto numero diapositiva 3"/>
          <p:cNvSpPr>
            <a:spLocks noGrp="1"/>
          </p:cNvSpPr>
          <p:nvPr>
            <p:ph type="sldNum" sz="quarter" idx="10"/>
          </p:nvPr>
        </p:nvSpPr>
        <p:spPr/>
        <p:txBody>
          <a:bodyPr/>
          <a:lstStyle/>
          <a:p>
            <a:fld id="{8A115C95-CC7D-4A28-9DCB-8C913127AB20}" type="slidenum">
              <a:rPr lang="en-GB" smtClean="0"/>
              <a:pPr/>
              <a:t>8</a:t>
            </a:fld>
            <a:endParaRPr lang="en-GB"/>
          </a:p>
        </p:txBody>
      </p:sp>
    </p:spTree>
    <p:extLst>
      <p:ext uri="{BB962C8B-B14F-4D97-AF65-F5344CB8AC3E}">
        <p14:creationId xmlns:p14="http://schemas.microsoft.com/office/powerpoint/2010/main" val="572987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b="0" i="0" u="none" strike="noStrike" kern="1200" baseline="0" dirty="0" smtClean="0">
                <a:solidFill>
                  <a:schemeClr val="tx1"/>
                </a:solidFill>
              </a:rPr>
              <a:t>The most important </a:t>
            </a:r>
            <a:r>
              <a:rPr lang="en-US" b="1" i="0" u="none" strike="noStrike" kern="1200" baseline="0" dirty="0" smtClean="0">
                <a:solidFill>
                  <a:schemeClr val="tx1"/>
                </a:solidFill>
              </a:rPr>
              <a:t>obstacles to cross-border </a:t>
            </a:r>
            <a:r>
              <a:rPr lang="en-US" b="0" i="0" u="none" strike="noStrike" kern="1200" baseline="0" dirty="0" smtClean="0">
                <a:solidFill>
                  <a:schemeClr val="tx1"/>
                </a:solidFill>
              </a:rPr>
              <a:t>trade identified by the retailers are:</a:t>
            </a:r>
          </a:p>
          <a:p>
            <a:pPr marL="285750" indent="-285750">
              <a:buFontTx/>
              <a:buChar char="-"/>
            </a:pPr>
            <a:r>
              <a:rPr lang="en-US" b="0" i="0" u="none" strike="noStrike" kern="1200" baseline="0" dirty="0" smtClean="0">
                <a:solidFill>
                  <a:schemeClr val="tx1"/>
                </a:solidFill>
              </a:rPr>
              <a:t>the </a:t>
            </a:r>
            <a:r>
              <a:rPr lang="en-US" b="1" i="0" u="none" strike="noStrike" kern="1200" baseline="0" dirty="0" smtClean="0">
                <a:solidFill>
                  <a:schemeClr val="tx1"/>
                </a:solidFill>
              </a:rPr>
              <a:t>different national consumer regulations</a:t>
            </a:r>
            <a:r>
              <a:rPr lang="en-US" dirty="0" smtClean="0"/>
              <a:t>,</a:t>
            </a:r>
            <a:endParaRPr lang="en-US" b="0" i="0" u="none" strike="noStrike" kern="1200" baseline="0" dirty="0" smtClean="0">
              <a:solidFill>
                <a:schemeClr val="tx1"/>
              </a:solidFill>
            </a:endParaRPr>
          </a:p>
          <a:p>
            <a:pPr marL="285750" indent="-285750">
              <a:buFontTx/>
              <a:buChar char="-"/>
            </a:pPr>
            <a:r>
              <a:rPr lang="en-US" b="0" i="0" u="none" strike="noStrike" kern="1200" baseline="0" dirty="0" smtClean="0">
                <a:solidFill>
                  <a:schemeClr val="tx1"/>
                </a:solidFill>
              </a:rPr>
              <a:t>the perceived cost of </a:t>
            </a:r>
            <a:r>
              <a:rPr lang="en-US" b="1" i="0" u="none" strike="noStrike" kern="1200" baseline="0" dirty="0" smtClean="0">
                <a:solidFill>
                  <a:schemeClr val="tx1"/>
                </a:solidFill>
              </a:rPr>
              <a:t>fraud and non-payments</a:t>
            </a:r>
            <a:r>
              <a:rPr lang="en-US" dirty="0" smtClean="0"/>
              <a:t>, </a:t>
            </a:r>
            <a:r>
              <a:rPr lang="en-US" b="0" i="0" u="none" strike="noStrike" kern="1200" baseline="0" dirty="0" smtClean="0">
                <a:solidFill>
                  <a:schemeClr val="tx1"/>
                </a:solidFill>
              </a:rPr>
              <a:t>and</a:t>
            </a:r>
          </a:p>
          <a:p>
            <a:pPr marL="285750" indent="-285750">
              <a:buFontTx/>
              <a:buChar char="-"/>
            </a:pPr>
            <a:r>
              <a:rPr lang="en-US" b="0" i="0" u="none" strike="noStrike" kern="1200" baseline="0" dirty="0" smtClean="0">
                <a:solidFill>
                  <a:schemeClr val="tx1"/>
                </a:solidFill>
              </a:rPr>
              <a:t>the </a:t>
            </a:r>
            <a:r>
              <a:rPr lang="en-US" b="1" i="0" u="none" strike="noStrike" kern="1200" baseline="0" dirty="0" smtClean="0">
                <a:solidFill>
                  <a:schemeClr val="tx1"/>
                </a:solidFill>
              </a:rPr>
              <a:t>different tax regulations</a:t>
            </a:r>
            <a:r>
              <a:rPr lang="en-US" b="0" i="0" u="none" strike="noStrike" kern="1200" baseline="0" dirty="0" smtClean="0">
                <a:solidFill>
                  <a:schemeClr val="tx1"/>
                </a:solidFill>
              </a:rPr>
              <a:t>.</a:t>
            </a:r>
          </a:p>
          <a:p>
            <a:endParaRPr lang="en-US" b="0" i="0" u="none" strike="noStrike" kern="1200" baseline="0" dirty="0" smtClean="0">
              <a:solidFill>
                <a:schemeClr val="tx1"/>
              </a:solidFill>
            </a:endParaRPr>
          </a:p>
          <a:p>
            <a:r>
              <a:rPr lang="en-US" b="0" i="0" u="none" strike="noStrike" kern="1200" baseline="0" dirty="0" smtClean="0">
                <a:solidFill>
                  <a:schemeClr val="tx1"/>
                </a:solidFill>
              </a:rPr>
              <a:t>Other barriers are:</a:t>
            </a:r>
          </a:p>
          <a:p>
            <a:pPr marL="285750" indent="-285750">
              <a:buFontTx/>
              <a:buChar char="-"/>
            </a:pPr>
            <a:r>
              <a:rPr lang="en-US" b="0" i="0" u="none" strike="noStrike" kern="1200" baseline="0" dirty="0" smtClean="0">
                <a:solidFill>
                  <a:schemeClr val="tx1"/>
                </a:solidFill>
              </a:rPr>
              <a:t>the potential extra costs in </a:t>
            </a:r>
            <a:r>
              <a:rPr lang="en-US" b="1" i="0" u="none" strike="noStrike" kern="1200" baseline="0" dirty="0" smtClean="0">
                <a:solidFill>
                  <a:schemeClr val="tx1"/>
                </a:solidFill>
              </a:rPr>
              <a:t>cross-border delivery</a:t>
            </a:r>
            <a:r>
              <a:rPr lang="en-US" i="0" u="none" strike="noStrike" kern="1200" baseline="0" dirty="0" smtClean="0">
                <a:solidFill>
                  <a:schemeClr val="tx1"/>
                </a:solidFill>
              </a:rPr>
              <a:t>,</a:t>
            </a:r>
            <a:r>
              <a:rPr lang="en-US" i="0" u="none" strike="noStrike" kern="1200" dirty="0" smtClean="0">
                <a:solidFill>
                  <a:schemeClr val="tx1"/>
                </a:solidFill>
              </a:rPr>
              <a:t> and</a:t>
            </a:r>
            <a:endParaRPr lang="en-US" b="1" i="0" u="none" strike="noStrike" kern="1200" baseline="0" dirty="0" smtClean="0">
              <a:solidFill>
                <a:schemeClr val="tx1"/>
              </a:solidFill>
            </a:endParaRPr>
          </a:p>
          <a:p>
            <a:pPr marL="285750" indent="-285750">
              <a:buFontTx/>
              <a:buChar char="-"/>
            </a:pPr>
            <a:r>
              <a:rPr lang="en-US" b="1" i="0" u="none" strike="noStrike" kern="1200" baseline="0" dirty="0" smtClean="0">
                <a:solidFill>
                  <a:schemeClr val="tx1"/>
                </a:solidFill>
              </a:rPr>
              <a:t>customer service/complaints resolution</a:t>
            </a:r>
            <a:r>
              <a:rPr lang="en-US" b="0" i="0" u="none" strike="noStrike" kern="1200" baseline="0" dirty="0" smtClean="0">
                <a:solidFill>
                  <a:schemeClr val="tx1"/>
                </a:solidFill>
              </a:rPr>
              <a:t>.</a:t>
            </a:r>
            <a:endParaRPr lang="en-US" dirty="0" smtClean="0"/>
          </a:p>
        </p:txBody>
      </p:sp>
      <p:sp>
        <p:nvSpPr>
          <p:cNvPr id="4" name="Segnaposto numero diapositiva 3"/>
          <p:cNvSpPr>
            <a:spLocks noGrp="1"/>
          </p:cNvSpPr>
          <p:nvPr>
            <p:ph type="sldNum" sz="quarter" idx="10"/>
          </p:nvPr>
        </p:nvSpPr>
        <p:spPr/>
        <p:txBody>
          <a:bodyPr/>
          <a:lstStyle/>
          <a:p>
            <a:fld id="{8A115C95-CC7D-4A28-9DCB-8C913127AB20}" type="slidenum">
              <a:rPr lang="en-GB" smtClean="0"/>
              <a:pPr/>
              <a:t>9</a:t>
            </a:fld>
            <a:endParaRPr lang="en-GB"/>
          </a:p>
        </p:txBody>
      </p:sp>
    </p:spTree>
    <p:extLst>
      <p:ext uri="{BB962C8B-B14F-4D97-AF65-F5344CB8AC3E}">
        <p14:creationId xmlns:p14="http://schemas.microsoft.com/office/powerpoint/2010/main" val="1680448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143000" y="685800"/>
            <a:ext cx="4572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1A33E0D5-25B3-4F75-B005-1872D08F459A}" type="slidenum">
              <a:rPr lang="it-IT" smtClean="0"/>
              <a:pPr/>
              <a:t>17</a:t>
            </a:fld>
            <a:endParaRPr lang="it-IT"/>
          </a:p>
        </p:txBody>
      </p:sp>
    </p:spTree>
    <p:extLst>
      <p:ext uri="{BB962C8B-B14F-4D97-AF65-F5344CB8AC3E}">
        <p14:creationId xmlns:p14="http://schemas.microsoft.com/office/powerpoint/2010/main" val="3117102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95363" y="95250"/>
            <a:ext cx="4503737" cy="3376613"/>
          </a:xfrm>
        </p:spPr>
      </p:sp>
      <p:sp>
        <p:nvSpPr>
          <p:cNvPr id="4" name="Segnaposto note 3"/>
          <p:cNvSpPr>
            <a:spLocks noGrp="1"/>
          </p:cNvSpPr>
          <p:nvPr>
            <p:ph type="body" sz="quarter" idx="3"/>
          </p:nvPr>
        </p:nvSpPr>
        <p:spPr>
          <a:xfrm>
            <a:off x="0" y="3035582"/>
            <a:ext cx="6830216" cy="5974816"/>
          </a:xfrm>
          <a:solidFill>
            <a:schemeClr val="bg1"/>
          </a:solidFill>
        </p:spPr>
        <p:txBody>
          <a:bodyPr/>
          <a:lstStyle/>
          <a:p>
            <a:pPr>
              <a:spcBef>
                <a:spcPts val="0"/>
              </a:spcBef>
            </a:pPr>
            <a:r>
              <a:rPr lang="it-IT" sz="1050" dirty="0"/>
              <a:t>Relativamente alle strategie di diversificazione, l'Agenda Digitale può essere considerato come motore della domanda? Dà spunti per nuovi servizi? Certamente sì anche se appare ancora piuttosto "astratta"</a:t>
            </a:r>
          </a:p>
          <a:p>
            <a:pPr>
              <a:spcBef>
                <a:spcPts val="0"/>
              </a:spcBef>
            </a:pPr>
            <a:r>
              <a:rPr lang="it-IT" sz="1050" dirty="0"/>
              <a:t>Identità Digitale: creazioni di un unico documento digitale unificato (in sostituzione di carta di identità e tessera sanitaria); anagrafe nazionale della popolazione residente (ANPR) e Archivio </a:t>
            </a:r>
            <a:r>
              <a:rPr lang="it-IT" sz="1050" dirty="0" err="1"/>
              <a:t>georefenziato</a:t>
            </a:r>
            <a:r>
              <a:rPr lang="it-IT" sz="1050" dirty="0"/>
              <a:t> delle strade delle strade; censimento continuo della popolazione e delle abitazioni a partire dal 2016; domicilio digitale del cittadini; PEC (obbligo per imprese individuali);</a:t>
            </a:r>
          </a:p>
          <a:p>
            <a:pPr>
              <a:spcBef>
                <a:spcPts val="0"/>
              </a:spcBef>
            </a:pPr>
            <a:r>
              <a:rPr lang="it-IT" sz="1050" dirty="0"/>
              <a:t>PA Digitale: interoperabilità delle </a:t>
            </a:r>
            <a:r>
              <a:rPr lang="it-IT" sz="1050" dirty="0" err="1"/>
              <a:t>anagraﬁ</a:t>
            </a:r>
            <a:r>
              <a:rPr lang="it-IT" sz="1050" dirty="0"/>
              <a:t> di rilevanza nazionale; acquisti della PA esclusivamente per via telematica e impulso al riutilizzo dei programmi informatici; promozione e diffusione di servizi innovativi di trasporto intelligenti (ITS) e di biglietteria automatica; trasmissione telematica delle </a:t>
            </a:r>
            <a:r>
              <a:rPr lang="it-IT" sz="1050" dirty="0" err="1"/>
              <a:t>certiﬁcazioni</a:t>
            </a:r>
            <a:r>
              <a:rPr lang="it-IT" sz="1050" dirty="0"/>
              <a:t> di malattia nel settore pubblico; particolare attenzione all'utilizzo di tecnologie che permettano la fruibilità per le persone con disabilità sensoriali;</a:t>
            </a:r>
          </a:p>
          <a:p>
            <a:pPr>
              <a:spcBef>
                <a:spcPts val="0"/>
              </a:spcBef>
            </a:pPr>
            <a:r>
              <a:rPr lang="it-IT" sz="1050" dirty="0"/>
              <a:t>Open Data: valorizzazione del patrimonio informativo pubblico nazionale attraverso l'obbligo per le PA di rendere disponibili i dati pubblici in formato aperto e l'identificazione di un organismo responsabile che vigili sulla corretta attuazione delle disposizioni di legge</a:t>
            </a:r>
          </a:p>
          <a:p>
            <a:pPr>
              <a:spcBef>
                <a:spcPts val="0"/>
              </a:spcBef>
            </a:pPr>
            <a:r>
              <a:rPr lang="it-IT" sz="1050" dirty="0"/>
              <a:t>Istruzione Digitale: dall'anno accademico 2013/2014 introduzione del fascicolo elettronico dello studente per una gestione più </a:t>
            </a:r>
            <a:r>
              <a:rPr lang="it-IT" sz="1050" dirty="0" err="1"/>
              <a:t>efﬁciente</a:t>
            </a:r>
            <a:r>
              <a:rPr lang="it-IT" sz="1050" dirty="0"/>
              <a:t> dell'intera carriera universitaria e favorendo la mobilità tra diversi atenei; adozione progressiva di testi scolastici in versione digitale dall'anno scolastico 2013/2014; creazione dei centri scolastici digitali utilizzando le nuove tecnologie per il collegamento degli studenti in ambiti territoriali particolarmente isolati (ad esempio piccole isole e comunità montane). Tali centri saranno istituiti con apposite convenzioni dal MIUR;</a:t>
            </a:r>
          </a:p>
          <a:p>
            <a:pPr>
              <a:spcBef>
                <a:spcPts val="0"/>
              </a:spcBef>
            </a:pPr>
            <a:r>
              <a:rPr lang="it-IT" sz="1050" dirty="0"/>
              <a:t>Sanità Digitale: istituzione del fascicolo sanitario elettronico (FSE) inteso come documento digitale unico dei dati socio sanitari del paziente; accelerazione del processo di prescrizioni mediche digitali </a:t>
            </a:r>
            <a:r>
              <a:rPr lang="it-IT" sz="1050" dirty="0" err="1"/>
              <a:t>deﬁnendo</a:t>
            </a:r>
            <a:r>
              <a:rPr lang="it-IT" sz="1050" dirty="0"/>
              <a:t> tempi certi e uguali su tutto il territorio nazionale; possibilità di conservare le cartelle cliniche solo in forma digitale; estensione della spendibilità delle prescrizioni di farmaceutica a tutto il territorio nazionale;</a:t>
            </a:r>
          </a:p>
          <a:p>
            <a:pPr>
              <a:spcBef>
                <a:spcPts val="0"/>
              </a:spcBef>
            </a:pPr>
            <a:r>
              <a:rPr lang="it-IT" sz="1050" dirty="0"/>
              <a:t>Digital Divide: interventi per la diffusione delle tecnologie digitali (completamento Piano Nazionale Banda Larga); alcuni esempi: 150 milioni di Euro stanziati per portare la banda larga in aree depresse nel Centro Nord (es. comunità montane e piccoli comuni); 600 milioni di Euro per lo sviluppo della banda larga ed </a:t>
            </a:r>
            <a:r>
              <a:rPr lang="it-IT" sz="1050" dirty="0" err="1"/>
              <a:t>ultralarga</a:t>
            </a:r>
            <a:r>
              <a:rPr lang="it-IT" sz="1050" dirty="0"/>
              <a:t> nelle zone meridionali; agevolare la diffusione della banda ultra larga </a:t>
            </a:r>
            <a:r>
              <a:rPr lang="it-IT" sz="1050" dirty="0" err="1"/>
              <a:t>sempliﬁcando</a:t>
            </a:r>
            <a:r>
              <a:rPr lang="it-IT" sz="1050" dirty="0"/>
              <a:t> gli adempimenti normativi (es. per le autorizzazioni allo scavo); esenzione dalla tassa per l'occupazione del suolo e del sottosuolo per gli scavi per la posa di </a:t>
            </a:r>
            <a:r>
              <a:rPr lang="it-IT" sz="1050" dirty="0" err="1"/>
              <a:t>ﬁbra</a:t>
            </a:r>
            <a:r>
              <a:rPr lang="it-IT" sz="1050" dirty="0"/>
              <a:t> ottica;</a:t>
            </a:r>
          </a:p>
          <a:p>
            <a:pPr>
              <a:spcBef>
                <a:spcPts val="0"/>
              </a:spcBef>
            </a:pPr>
            <a:r>
              <a:rPr lang="it-IT" sz="1050" dirty="0"/>
              <a:t>Pagamenti elettronici: introduzione dell'obbligo per la PA di accettare pagamenti in formato elettronico e di pubblicare sui siti Internet i codici IBAN; estensione dell’obbligatorietà dell’utilizzo di strumenti elettronici di pagamento a tutte le attività di vendita di prodotti e di prestazione di servizi, anche professionali; i pagamenti elettronici potranno essere eventualmente effettuati tramite tecnologie mobile; utilizzo della moneta elettronica (carte di debito);</a:t>
            </a:r>
          </a:p>
          <a:p>
            <a:pPr>
              <a:spcBef>
                <a:spcPts val="0"/>
              </a:spcBef>
            </a:pPr>
            <a:r>
              <a:rPr lang="it-IT" sz="1050" dirty="0"/>
              <a:t>Giustizia Digitale: snellimento di modalità e tempi in materia di comunicazioni e </a:t>
            </a:r>
            <a:r>
              <a:rPr lang="it-IT" sz="1050" dirty="0" err="1"/>
              <a:t>notiﬁche</a:t>
            </a:r>
            <a:r>
              <a:rPr lang="it-IT" sz="1050" dirty="0"/>
              <a:t>, introducendo processi per via telematica</a:t>
            </a:r>
          </a:p>
          <a:p>
            <a:pPr>
              <a:spcBef>
                <a:spcPts val="0"/>
              </a:spcBef>
            </a:pPr>
            <a:endParaRPr lang="it-IT" sz="1050" dirty="0"/>
          </a:p>
        </p:txBody>
      </p:sp>
    </p:spTree>
    <p:extLst>
      <p:ext uri="{BB962C8B-B14F-4D97-AF65-F5344CB8AC3E}">
        <p14:creationId xmlns:p14="http://schemas.microsoft.com/office/powerpoint/2010/main" val="2472619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egnaposto immagine diapositiva 1"/>
          <p:cNvSpPr>
            <a:spLocks noGrp="1" noRot="1" noChangeAspect="1"/>
          </p:cNvSpPr>
          <p:nvPr>
            <p:ph type="sldImg"/>
          </p:nvPr>
        </p:nvSpPr>
        <p:spPr bwMode="auto">
          <a:noFill/>
          <a:ln>
            <a:solidFill>
              <a:srgbClr val="000000"/>
            </a:solidFill>
            <a:miter lim="800000"/>
            <a:headEnd/>
            <a:tailEnd/>
          </a:ln>
        </p:spPr>
      </p:sp>
      <p:sp>
        <p:nvSpPr>
          <p:cNvPr id="15362"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15363"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403667C-65DD-4ABC-AC13-3FD49EEEC582}" type="slidenum">
              <a:rPr lang="en-GB">
                <a:cs typeface="Arial" charset="0"/>
              </a:rPr>
              <a:pPr fontAlgn="base">
                <a:spcBef>
                  <a:spcPct val="0"/>
                </a:spcBef>
                <a:spcAft>
                  <a:spcPct val="0"/>
                </a:spcAft>
              </a:pPr>
              <a:t>19</a:t>
            </a:fld>
            <a:endParaRPr lang="en-GB">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wmf"/><Relationship Id="rId1" Type="http://schemas.openxmlformats.org/officeDocument/2006/relationships/slideMaster" Target="../slideMasters/slideMaster1.xml"/><Relationship Id="rId4" Type="http://schemas.openxmlformats.org/officeDocument/2006/relationships/image" Target="../media/image3.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w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2376000" y="2268000"/>
            <a:ext cx="6480000" cy="1107996"/>
          </a:xfrm>
        </p:spPr>
        <p:txBody>
          <a:bodyPr/>
          <a:lstStyle>
            <a:lvl1pPr algn="l">
              <a:defRPr sz="3600"/>
            </a:lvl1pPr>
          </a:lstStyle>
          <a:p>
            <a:r>
              <a:rPr lang="it-IT" dirty="0" smtClean="0"/>
              <a:t>Fare clic per modificare lo stile del titolo</a:t>
            </a:r>
            <a:endParaRPr lang="en-GB" dirty="0"/>
          </a:p>
        </p:txBody>
      </p:sp>
      <p:sp>
        <p:nvSpPr>
          <p:cNvPr id="3" name="Sottotitolo 2"/>
          <p:cNvSpPr>
            <a:spLocks noGrp="1"/>
          </p:cNvSpPr>
          <p:nvPr>
            <p:ph type="subTitle" idx="1"/>
          </p:nvPr>
        </p:nvSpPr>
        <p:spPr>
          <a:xfrm>
            <a:off x="3132000" y="3886200"/>
            <a:ext cx="5724000" cy="738664"/>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dirty="0" smtClean="0"/>
              <a:t>Fare clic per modificare lo stile del sottotitolo dello schema</a:t>
            </a:r>
            <a:endParaRPr lang="en-GB" dirty="0"/>
          </a:p>
        </p:txBody>
      </p:sp>
      <p:sp>
        <p:nvSpPr>
          <p:cNvPr id="7" name="Rettangolo 6"/>
          <p:cNvSpPr/>
          <p:nvPr/>
        </p:nvSpPr>
        <p:spPr>
          <a:xfrm>
            <a:off x="0" y="0"/>
            <a:ext cx="9144000" cy="122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pic>
        <p:nvPicPr>
          <p:cNvPr id="8" name="Immagin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2000" y="144000"/>
            <a:ext cx="3499580" cy="890461"/>
          </a:xfrm>
          <a:prstGeom prst="rect">
            <a:avLst/>
          </a:prstGeom>
        </p:spPr>
      </p:pic>
      <p:sp>
        <p:nvSpPr>
          <p:cNvPr id="10" name="Rettangolo 9"/>
          <p:cNvSpPr/>
          <p:nvPr/>
        </p:nvSpPr>
        <p:spPr>
          <a:xfrm>
            <a:off x="0" y="1224000"/>
            <a:ext cx="9144000" cy="64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sp>
        <p:nvSpPr>
          <p:cNvPr id="11" name="Rettangolo 10"/>
          <p:cNvSpPr/>
          <p:nvPr/>
        </p:nvSpPr>
        <p:spPr>
          <a:xfrm>
            <a:off x="7056000" y="6624000"/>
            <a:ext cx="2088000" cy="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pic>
        <p:nvPicPr>
          <p:cNvPr id="12" name="Immagine 11" descr="logo_Netcomm.png"/>
          <p:cNvPicPr>
            <a:picLocks noChangeAspect="1"/>
          </p:cNvPicPr>
          <p:nvPr/>
        </p:nvPicPr>
        <p:blipFill>
          <a:blip r:embed="rId3" cstate="print"/>
          <a:stretch>
            <a:fillRect/>
          </a:stretch>
        </p:blipFill>
        <p:spPr>
          <a:xfrm>
            <a:off x="7056000" y="6156000"/>
            <a:ext cx="1616307" cy="423949"/>
          </a:xfrm>
          <a:prstGeom prst="rect">
            <a:avLst/>
          </a:prstGeom>
        </p:spPr>
      </p:pic>
      <p:sp>
        <p:nvSpPr>
          <p:cNvPr id="4" name="CasellaDiTesto 3"/>
          <p:cNvSpPr txBox="1"/>
          <p:nvPr/>
        </p:nvSpPr>
        <p:spPr>
          <a:xfrm>
            <a:off x="5436096" y="1409501"/>
            <a:ext cx="3456384" cy="276999"/>
          </a:xfrm>
          <a:prstGeom prst="rect">
            <a:avLst/>
          </a:prstGeom>
          <a:noFill/>
        </p:spPr>
        <p:txBody>
          <a:bodyPr wrap="square" lIns="0" tIns="0" rIns="0" bIns="0" rtlCol="0">
            <a:spAutoFit/>
          </a:bodyPr>
          <a:lstStyle/>
          <a:p>
            <a:pPr algn="r"/>
            <a:r>
              <a:rPr lang="it-IT" i="1" dirty="0" smtClean="0">
                <a:solidFill>
                  <a:schemeClr val="bg1"/>
                </a:solidFill>
              </a:rPr>
              <a:t>28 maggio 2013, Milano</a:t>
            </a:r>
            <a:endParaRPr lang="en-GB" i="1" dirty="0">
              <a:solidFill>
                <a:schemeClr val="bg1"/>
              </a:solidFill>
            </a:endParaRPr>
          </a:p>
        </p:txBody>
      </p:sp>
      <p:pic>
        <p:nvPicPr>
          <p:cNvPr id="5" name="Immagin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96952" y="1916832"/>
            <a:ext cx="6926580" cy="6926580"/>
          </a:xfrm>
          <a:prstGeom prst="rect">
            <a:avLst/>
          </a:prstGeom>
        </p:spPr>
      </p:pic>
    </p:spTree>
    <p:extLst>
      <p:ext uri="{BB962C8B-B14F-4D97-AF65-F5344CB8AC3E}">
        <p14:creationId xmlns:p14="http://schemas.microsoft.com/office/powerpoint/2010/main" val="53050143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32000" y="274638"/>
            <a:ext cx="8280000" cy="492443"/>
          </a:xfrm>
        </p:spPr>
        <p:txBody>
          <a:bodyPr/>
          <a:lstStyle/>
          <a:p>
            <a:r>
              <a:rPr lang="it-IT" dirty="0" smtClean="0"/>
              <a:t>Fare clic per modificare lo stile del titolo</a:t>
            </a:r>
            <a:endParaRPr lang="en-GB" dirty="0"/>
          </a:p>
        </p:txBody>
      </p:sp>
      <p:sp>
        <p:nvSpPr>
          <p:cNvPr id="3" name="Segnaposto contenuto 2"/>
          <p:cNvSpPr>
            <a:spLocks noGrp="1"/>
          </p:cNvSpPr>
          <p:nvPr>
            <p:ph idx="1"/>
          </p:nvPr>
        </p:nvSpPr>
        <p:spPr>
          <a:xfrm>
            <a:off x="432000" y="1908000"/>
            <a:ext cx="8280000" cy="127419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GB" dirty="0"/>
          </a:p>
        </p:txBody>
      </p:sp>
      <p:sp>
        <p:nvSpPr>
          <p:cNvPr id="5" name="Segnaposto testo 4"/>
          <p:cNvSpPr>
            <a:spLocks noGrp="1"/>
          </p:cNvSpPr>
          <p:nvPr>
            <p:ph type="body" sz="quarter" idx="10"/>
          </p:nvPr>
        </p:nvSpPr>
        <p:spPr>
          <a:xfrm>
            <a:off x="432000" y="792000"/>
            <a:ext cx="8280400" cy="307777"/>
          </a:xfrm>
        </p:spPr>
        <p:txBody>
          <a:bodyPr/>
          <a:lstStyle>
            <a:lvl1pPr marL="0" indent="0">
              <a:buNone/>
              <a:defRPr sz="2000" i="1"/>
            </a:lvl1pPr>
            <a:lvl2pPr marL="0" indent="0">
              <a:buNone/>
              <a:defRPr/>
            </a:lvl2pPr>
            <a:lvl3pPr marL="539750" indent="0">
              <a:buNone/>
              <a:defRPr/>
            </a:lvl3pPr>
            <a:lvl4pPr marL="804862" indent="0">
              <a:buNone/>
              <a:defRPr/>
            </a:lvl4pPr>
            <a:lvl5pPr marL="1079500" indent="0">
              <a:buNone/>
              <a:defRPr/>
            </a:lvl5pPr>
          </a:lstStyle>
          <a:p>
            <a:pPr lvl="0"/>
            <a:r>
              <a:rPr lang="it-IT" dirty="0" smtClean="0"/>
              <a:t>Fare clic per modificare stili del testo dello schema</a:t>
            </a:r>
          </a:p>
        </p:txBody>
      </p:sp>
      <p:sp>
        <p:nvSpPr>
          <p:cNvPr id="6" name="Rettangolo 5"/>
          <p:cNvSpPr/>
          <p:nvPr userDrawn="1"/>
        </p:nvSpPr>
        <p:spPr>
          <a:xfrm>
            <a:off x="323528" y="6453336"/>
            <a:ext cx="1296144"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89049829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olo e contenuto">
    <p:spTree>
      <p:nvGrpSpPr>
        <p:cNvPr id="1" name=""/>
        <p:cNvGrpSpPr/>
        <p:nvPr/>
      </p:nvGrpSpPr>
      <p:grpSpPr>
        <a:xfrm>
          <a:off x="0" y="0"/>
          <a:ext cx="0" cy="0"/>
          <a:chOff x="0" y="0"/>
          <a:chExt cx="0" cy="0"/>
        </a:xfrm>
      </p:grpSpPr>
      <p:sp>
        <p:nvSpPr>
          <p:cNvPr id="2" name="Titolo 1"/>
          <p:cNvSpPr>
            <a:spLocks noGrp="1"/>
          </p:cNvSpPr>
          <p:nvPr>
            <p:ph type="title" hasCustomPrompt="1"/>
          </p:nvPr>
        </p:nvSpPr>
        <p:spPr>
          <a:xfrm>
            <a:off x="432000" y="274638"/>
            <a:ext cx="8280000" cy="984885"/>
          </a:xfrm>
        </p:spPr>
        <p:txBody>
          <a:bodyPr/>
          <a:lstStyle>
            <a:lvl1pPr>
              <a:defRPr/>
            </a:lvl1pPr>
          </a:lstStyle>
          <a:p>
            <a:r>
              <a:rPr lang="it-IT" dirty="0" smtClean="0"/>
              <a:t>Fare clic per modificare lo stile del titolo</a:t>
            </a:r>
            <a:br>
              <a:rPr lang="it-IT" dirty="0" smtClean="0"/>
            </a:br>
            <a:r>
              <a:rPr lang="it-IT" dirty="0" err="1" smtClean="0"/>
              <a:t>xxxxxx</a:t>
            </a:r>
            <a:endParaRPr lang="en-GB" dirty="0"/>
          </a:p>
        </p:txBody>
      </p:sp>
      <p:sp>
        <p:nvSpPr>
          <p:cNvPr id="3" name="Segnaposto contenuto 2"/>
          <p:cNvSpPr>
            <a:spLocks noGrp="1"/>
          </p:cNvSpPr>
          <p:nvPr>
            <p:ph idx="1"/>
          </p:nvPr>
        </p:nvSpPr>
        <p:spPr>
          <a:xfrm>
            <a:off x="432000" y="1908000"/>
            <a:ext cx="8280000" cy="127419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GB" dirty="0"/>
          </a:p>
        </p:txBody>
      </p:sp>
      <p:sp>
        <p:nvSpPr>
          <p:cNvPr id="5" name="Segnaposto testo 4"/>
          <p:cNvSpPr>
            <a:spLocks noGrp="1"/>
          </p:cNvSpPr>
          <p:nvPr>
            <p:ph type="body" sz="quarter" idx="10"/>
          </p:nvPr>
        </p:nvSpPr>
        <p:spPr>
          <a:xfrm>
            <a:off x="432000" y="1224000"/>
            <a:ext cx="8280400" cy="307777"/>
          </a:xfrm>
        </p:spPr>
        <p:txBody>
          <a:bodyPr/>
          <a:lstStyle>
            <a:lvl1pPr marL="0" indent="0">
              <a:buNone/>
              <a:defRPr sz="2000" i="1"/>
            </a:lvl1pPr>
            <a:lvl2pPr marL="0" indent="0">
              <a:buNone/>
              <a:defRPr/>
            </a:lvl2pPr>
            <a:lvl3pPr marL="539750" indent="0">
              <a:buNone/>
              <a:defRPr/>
            </a:lvl3pPr>
            <a:lvl4pPr marL="804862" indent="0">
              <a:buNone/>
              <a:defRPr/>
            </a:lvl4pPr>
            <a:lvl5pPr marL="1079500" indent="0">
              <a:buNone/>
              <a:defRPr/>
            </a:lvl5pPr>
          </a:lstStyle>
          <a:p>
            <a:pPr lvl="0"/>
            <a:r>
              <a:rPr lang="it-IT" dirty="0" smtClean="0"/>
              <a:t>Fare clic per modificare stili del testo dello schema</a:t>
            </a:r>
          </a:p>
        </p:txBody>
      </p:sp>
      <p:sp>
        <p:nvSpPr>
          <p:cNvPr id="6" name="Rettangolo 5"/>
          <p:cNvSpPr/>
          <p:nvPr userDrawn="1"/>
        </p:nvSpPr>
        <p:spPr>
          <a:xfrm>
            <a:off x="323528" y="6453336"/>
            <a:ext cx="1296144"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20162245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6952" y="1916832"/>
            <a:ext cx="6926580" cy="6926580"/>
          </a:xfrm>
          <a:prstGeom prst="rect">
            <a:avLst/>
          </a:prstGeom>
        </p:spPr>
      </p:pic>
      <p:sp>
        <p:nvSpPr>
          <p:cNvPr id="11" name="Rettangolo 10"/>
          <p:cNvSpPr/>
          <p:nvPr/>
        </p:nvSpPr>
        <p:spPr>
          <a:xfrm>
            <a:off x="0" y="6408000"/>
            <a:ext cx="9144000" cy="449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sp>
        <p:nvSpPr>
          <p:cNvPr id="2" name="Titolo 1"/>
          <p:cNvSpPr>
            <a:spLocks noGrp="1"/>
          </p:cNvSpPr>
          <p:nvPr>
            <p:ph type="title"/>
          </p:nvPr>
        </p:nvSpPr>
        <p:spPr>
          <a:xfrm>
            <a:off x="1259631" y="1607894"/>
            <a:ext cx="7235081" cy="1107996"/>
          </a:xfrm>
        </p:spPr>
        <p:txBody>
          <a:bodyPr anchor="b" anchorCtr="0"/>
          <a:lstStyle>
            <a:lvl1pPr algn="l">
              <a:defRPr sz="3600" b="1" cap="none"/>
            </a:lvl1pPr>
          </a:lstStyle>
          <a:p>
            <a:r>
              <a:rPr lang="it-IT" dirty="0" smtClean="0"/>
              <a:t>Fare clic per modificare lo stile del titolo</a:t>
            </a:r>
            <a:endParaRPr lang="en-GB" dirty="0"/>
          </a:p>
        </p:txBody>
      </p:sp>
      <p:sp>
        <p:nvSpPr>
          <p:cNvPr id="3" name="Segnaposto testo 2"/>
          <p:cNvSpPr>
            <a:spLocks noGrp="1"/>
          </p:cNvSpPr>
          <p:nvPr>
            <p:ph type="body" idx="1"/>
          </p:nvPr>
        </p:nvSpPr>
        <p:spPr>
          <a:xfrm>
            <a:off x="2555776" y="3132000"/>
            <a:ext cx="5938936" cy="738664"/>
          </a:xfrm>
        </p:spPr>
        <p:txBody>
          <a:bodyPr anchor="t" anchorCtr="0"/>
          <a:lstStyle>
            <a:lvl1pPr marL="0" indent="0">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dirty="0" smtClean="0"/>
              <a:t>Fare clic per modificare stili del testo dello schema</a:t>
            </a:r>
          </a:p>
        </p:txBody>
      </p:sp>
      <p:sp>
        <p:nvSpPr>
          <p:cNvPr id="5" name="Rettangolo 4"/>
          <p:cNvSpPr/>
          <p:nvPr/>
        </p:nvSpPr>
        <p:spPr>
          <a:xfrm>
            <a:off x="0" y="0"/>
            <a:ext cx="9144000" cy="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sp>
        <p:nvSpPr>
          <p:cNvPr id="6" name="Rettangolo 5"/>
          <p:cNvSpPr/>
          <p:nvPr/>
        </p:nvSpPr>
        <p:spPr>
          <a:xfrm>
            <a:off x="0" y="6786000"/>
            <a:ext cx="9144000" cy="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sp>
        <p:nvSpPr>
          <p:cNvPr id="7" name="Rettangolo 6"/>
          <p:cNvSpPr/>
          <p:nvPr/>
        </p:nvSpPr>
        <p:spPr>
          <a:xfrm>
            <a:off x="0" y="0"/>
            <a:ext cx="72000" cy="684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sp>
        <p:nvSpPr>
          <p:cNvPr id="8" name="Rettangolo 7"/>
          <p:cNvSpPr/>
          <p:nvPr/>
        </p:nvSpPr>
        <p:spPr>
          <a:xfrm>
            <a:off x="9072000" y="0"/>
            <a:ext cx="72000" cy="684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sp>
        <p:nvSpPr>
          <p:cNvPr id="9" name="Rettangolo 8"/>
          <p:cNvSpPr/>
          <p:nvPr/>
        </p:nvSpPr>
        <p:spPr>
          <a:xfrm>
            <a:off x="432000" y="6372000"/>
            <a:ext cx="8676456" cy="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pic>
        <p:nvPicPr>
          <p:cNvPr id="10" name="Immagine 9" descr="logo_Netcomm.png"/>
          <p:cNvPicPr>
            <a:picLocks noChangeAspect="1"/>
          </p:cNvPicPr>
          <p:nvPr/>
        </p:nvPicPr>
        <p:blipFill>
          <a:blip r:embed="rId3" cstate="print"/>
          <a:stretch>
            <a:fillRect/>
          </a:stretch>
        </p:blipFill>
        <p:spPr>
          <a:xfrm>
            <a:off x="7605323" y="6450459"/>
            <a:ext cx="1056277" cy="277056"/>
          </a:xfrm>
          <a:prstGeom prst="rect">
            <a:avLst/>
          </a:prstGeom>
        </p:spPr>
      </p:pic>
      <p:sp>
        <p:nvSpPr>
          <p:cNvPr id="12" name="Segnaposto testo 2"/>
          <p:cNvSpPr txBox="1">
            <a:spLocks/>
          </p:cNvSpPr>
          <p:nvPr/>
        </p:nvSpPr>
        <p:spPr>
          <a:xfrm>
            <a:off x="684000" y="6484694"/>
            <a:ext cx="3600000" cy="184666"/>
          </a:xfrm>
          <a:prstGeom prst="rect">
            <a:avLst/>
          </a:prstGeom>
        </p:spPr>
        <p:txBody>
          <a:bodyPr vert="horz" lIns="0" tIns="0" rIns="0" bIns="0" rtlCol="0">
            <a:spAutoFit/>
          </a:bodyPr>
          <a:lstStyle>
            <a:lvl1pPr marL="265113" indent="-265113"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539750" indent="-274638"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804863" indent="-265113"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79500" indent="-274638"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1344613" indent="-265113"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t-IT" sz="1200" i="1" dirty="0" smtClean="0"/>
              <a:t>28 Maggio 2013</a:t>
            </a:r>
            <a:endParaRPr lang="en-GB" sz="1200" i="1" dirty="0"/>
          </a:p>
        </p:txBody>
      </p:sp>
    </p:spTree>
    <p:extLst>
      <p:ext uri="{BB962C8B-B14F-4D97-AF65-F5344CB8AC3E}">
        <p14:creationId xmlns:p14="http://schemas.microsoft.com/office/powerpoint/2010/main" val="24061468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contenuto 2"/>
          <p:cNvSpPr>
            <a:spLocks noGrp="1"/>
          </p:cNvSpPr>
          <p:nvPr>
            <p:ph sz="half" idx="1"/>
          </p:nvPr>
        </p:nvSpPr>
        <p:spPr>
          <a:xfrm>
            <a:off x="457200" y="1908000"/>
            <a:ext cx="4038600" cy="1760482"/>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GB" dirty="0"/>
          </a:p>
        </p:txBody>
      </p:sp>
      <p:sp>
        <p:nvSpPr>
          <p:cNvPr id="4" name="Segnaposto contenuto 3"/>
          <p:cNvSpPr>
            <a:spLocks noGrp="1"/>
          </p:cNvSpPr>
          <p:nvPr>
            <p:ph sz="half" idx="2"/>
          </p:nvPr>
        </p:nvSpPr>
        <p:spPr>
          <a:xfrm>
            <a:off x="4648200" y="1908000"/>
            <a:ext cx="4038600" cy="1760482"/>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5" name="Rettangolo 4"/>
          <p:cNvSpPr/>
          <p:nvPr userDrawn="1"/>
        </p:nvSpPr>
        <p:spPr>
          <a:xfrm>
            <a:off x="323528" y="6453336"/>
            <a:ext cx="1296144"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94260381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en-GB"/>
          </a:p>
        </p:txBody>
      </p:sp>
      <p:sp>
        <p:nvSpPr>
          <p:cNvPr id="3" name="Segnaposto testo 2"/>
          <p:cNvSpPr>
            <a:spLocks noGrp="1"/>
          </p:cNvSpPr>
          <p:nvPr>
            <p:ph type="body" idx="1"/>
          </p:nvPr>
        </p:nvSpPr>
        <p:spPr>
          <a:xfrm>
            <a:off x="457200" y="1908000"/>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smtClean="0"/>
              <a:t>Fare clic per modificare stili del testo dello schema</a:t>
            </a:r>
          </a:p>
        </p:txBody>
      </p:sp>
      <p:sp>
        <p:nvSpPr>
          <p:cNvPr id="4" name="Segnaposto contenuto 3"/>
          <p:cNvSpPr>
            <a:spLocks noGrp="1"/>
          </p:cNvSpPr>
          <p:nvPr>
            <p:ph sz="half" idx="2"/>
          </p:nvPr>
        </p:nvSpPr>
        <p:spPr>
          <a:xfrm>
            <a:off x="457200" y="2664000"/>
            <a:ext cx="4040188" cy="1760482"/>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GB" dirty="0"/>
          </a:p>
        </p:txBody>
      </p:sp>
      <p:sp>
        <p:nvSpPr>
          <p:cNvPr id="5" name="Segnaposto testo 4"/>
          <p:cNvSpPr>
            <a:spLocks noGrp="1"/>
          </p:cNvSpPr>
          <p:nvPr>
            <p:ph type="body" sz="quarter" idx="3"/>
          </p:nvPr>
        </p:nvSpPr>
        <p:spPr>
          <a:xfrm>
            <a:off x="4645025" y="1908000"/>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664000"/>
            <a:ext cx="4041775" cy="1760482"/>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Tree>
    <p:extLst>
      <p:ext uri="{BB962C8B-B14F-4D97-AF65-F5344CB8AC3E}">
        <p14:creationId xmlns:p14="http://schemas.microsoft.com/office/powerpoint/2010/main" val="30683611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Tree>
    <p:extLst>
      <p:ext uri="{BB962C8B-B14F-4D97-AF65-F5344CB8AC3E}">
        <p14:creationId xmlns:p14="http://schemas.microsoft.com/office/powerpoint/2010/main" val="55268662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55557651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615553"/>
          </a:xfrm>
        </p:spPr>
        <p:txBody>
          <a:bodyPr anchor="t" anchorCtr="0"/>
          <a:lstStyle>
            <a:lvl1pPr algn="l">
              <a:defRPr sz="2000" b="1"/>
            </a:lvl1pPr>
          </a:lstStyle>
          <a:p>
            <a:r>
              <a:rPr lang="it-IT" smtClean="0"/>
              <a:t>Fare clic per modificare lo stile del titolo</a:t>
            </a:r>
            <a:endParaRPr lang="en-GB"/>
          </a:p>
        </p:txBody>
      </p:sp>
      <p:sp>
        <p:nvSpPr>
          <p:cNvPr id="3" name="Segnaposto contenuto 2"/>
          <p:cNvSpPr>
            <a:spLocks noGrp="1"/>
          </p:cNvSpPr>
          <p:nvPr>
            <p:ph idx="1"/>
          </p:nvPr>
        </p:nvSpPr>
        <p:spPr>
          <a:xfrm>
            <a:off x="3575050" y="273050"/>
            <a:ext cx="5111750" cy="1760482"/>
          </a:xfrm>
        </p:spPr>
        <p:txBody>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testo 3"/>
          <p:cNvSpPr>
            <a:spLocks noGrp="1"/>
          </p:cNvSpPr>
          <p:nvPr>
            <p:ph type="body" sz="half" idx="2"/>
          </p:nvPr>
        </p:nvSpPr>
        <p:spPr>
          <a:xfrm>
            <a:off x="457200" y="104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dirty="0" smtClean="0"/>
              <a:t>Fare clic per modificare stili del testo dello schema</a:t>
            </a:r>
          </a:p>
        </p:txBody>
      </p:sp>
    </p:spTree>
    <p:extLst>
      <p:ext uri="{BB962C8B-B14F-4D97-AF65-F5344CB8AC3E}">
        <p14:creationId xmlns:p14="http://schemas.microsoft.com/office/powerpoint/2010/main" val="149586460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en-GB"/>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Segnaposto testo 3"/>
          <p:cNvSpPr>
            <a:spLocks noGrp="1"/>
          </p:cNvSpPr>
          <p:nvPr>
            <p:ph type="body" sz="half" idx="2"/>
          </p:nvPr>
        </p:nvSpPr>
        <p:spPr>
          <a:xfrm>
            <a:off x="1792288" y="5472000"/>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extLst>
      <p:ext uri="{BB962C8B-B14F-4D97-AF65-F5344CB8AC3E}">
        <p14:creationId xmlns:p14="http://schemas.microsoft.com/office/powerpoint/2010/main" val="345588844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88640"/>
            <a:ext cx="9130618" cy="648072"/>
          </a:xfrm>
          <a:noFill/>
          <a:ln w="9525">
            <a:noFill/>
            <a:miter lim="800000"/>
            <a:headEnd/>
            <a:tailEnd/>
          </a:ln>
          <a:effec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lang="en-US" sz="2400" b="1" dirty="0">
                <a:solidFill>
                  <a:schemeClr val="tx1"/>
                </a:solidFill>
                <a:latin typeface="+mj-lt"/>
                <a:ea typeface="+mj-ea"/>
                <a:cs typeface="+mj-cs"/>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24744"/>
            <a:ext cx="8229600" cy="4968552"/>
          </a:xfrm>
        </p:spPr>
        <p:txBody>
          <a:bodyPr>
            <a:normAutofit/>
          </a:bodyPr>
          <a:lstStyle>
            <a:lvl1pPr>
              <a:defRPr sz="2400" b="1" baseline="0">
                <a:solidFill>
                  <a:schemeClr val="tx1"/>
                </a:solidFill>
              </a:defRPr>
            </a:lvl1pPr>
            <a:lvl2pPr>
              <a:defRPr sz="2400" b="1" baseline="0">
                <a:solidFill>
                  <a:srgbClr val="3CA0C8"/>
                </a:solidFill>
              </a:defRPr>
            </a:lvl2pPr>
            <a:lvl3pPr>
              <a:defRPr sz="2400" b="1" baseline="0">
                <a:solidFill>
                  <a:srgbClr val="3CA0C8"/>
                </a:solidFill>
              </a:defRPr>
            </a:lvl3pPr>
            <a:lvl4pPr>
              <a:defRPr sz="2400" b="1" baseline="0">
                <a:solidFill>
                  <a:srgbClr val="3CA0C8"/>
                </a:solidFill>
              </a:defRPr>
            </a:lvl4pPr>
            <a:lvl5pPr>
              <a:defRPr sz="2400" b="1" baseline="0">
                <a:solidFill>
                  <a:srgbClr val="3CA0C8"/>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ttangolo 5"/>
          <p:cNvSpPr/>
          <p:nvPr/>
        </p:nvSpPr>
        <p:spPr>
          <a:xfrm>
            <a:off x="0" y="0"/>
            <a:ext cx="9144000" cy="11663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it-IT" u="sng">
              <a:solidFill>
                <a:prstClr val="white"/>
              </a:solidFill>
            </a:endParaRPr>
          </a:p>
        </p:txBody>
      </p:sp>
      <p:sp>
        <p:nvSpPr>
          <p:cNvPr id="7" name="Rettangolo 6"/>
          <p:cNvSpPr/>
          <p:nvPr/>
        </p:nvSpPr>
        <p:spPr>
          <a:xfrm>
            <a:off x="0" y="6741368"/>
            <a:ext cx="9144000" cy="11663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it-IT" u="sng">
              <a:solidFill>
                <a:prstClr val="white"/>
              </a:solidFill>
            </a:endParaRPr>
          </a:p>
        </p:txBody>
      </p:sp>
    </p:spTree>
    <p:extLst>
      <p:ext uri="{BB962C8B-B14F-4D97-AF65-F5344CB8AC3E}">
        <p14:creationId xmlns:p14="http://schemas.microsoft.com/office/powerpoint/2010/main" val="152484743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Vu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4059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Vu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42375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2_Vu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9141563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_Vu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1008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uppo 12"/>
          <p:cNvGrpSpPr>
            <a:grpSpLocks noChangeAspect="1"/>
          </p:cNvGrpSpPr>
          <p:nvPr/>
        </p:nvGrpSpPr>
        <p:grpSpPr>
          <a:xfrm rot="60000">
            <a:off x="3258097" y="-864000"/>
            <a:ext cx="5633667" cy="8383063"/>
            <a:chOff x="3709988" y="2146300"/>
            <a:chExt cx="1724025" cy="2565400"/>
          </a:xfrm>
        </p:grpSpPr>
        <p:sp>
          <p:nvSpPr>
            <p:cNvPr id="14" name="Freeform 5"/>
            <p:cNvSpPr>
              <a:spLocks/>
            </p:cNvSpPr>
            <p:nvPr/>
          </p:nvSpPr>
          <p:spPr bwMode="auto">
            <a:xfrm>
              <a:off x="4243388" y="2206625"/>
              <a:ext cx="520700" cy="361950"/>
            </a:xfrm>
            <a:custGeom>
              <a:avLst/>
              <a:gdLst>
                <a:gd name="T0" fmla="*/ 328 w 328"/>
                <a:gd name="T1" fmla="*/ 228 h 228"/>
                <a:gd name="T2" fmla="*/ 152 w 328"/>
                <a:gd name="T3" fmla="*/ 208 h 228"/>
                <a:gd name="T4" fmla="*/ 0 w 328"/>
                <a:gd name="T5" fmla="*/ 102 h 228"/>
                <a:gd name="T6" fmla="*/ 222 w 328"/>
                <a:gd name="T7" fmla="*/ 0 h 228"/>
                <a:gd name="T8" fmla="*/ 328 w 328"/>
                <a:gd name="T9" fmla="*/ 228 h 228"/>
              </a:gdLst>
              <a:ahLst/>
              <a:cxnLst>
                <a:cxn ang="0">
                  <a:pos x="T0" y="T1"/>
                </a:cxn>
                <a:cxn ang="0">
                  <a:pos x="T2" y="T3"/>
                </a:cxn>
                <a:cxn ang="0">
                  <a:pos x="T4" y="T5"/>
                </a:cxn>
                <a:cxn ang="0">
                  <a:pos x="T6" y="T7"/>
                </a:cxn>
                <a:cxn ang="0">
                  <a:pos x="T8" y="T9"/>
                </a:cxn>
              </a:cxnLst>
              <a:rect l="0" t="0" r="r" b="b"/>
              <a:pathLst>
                <a:path w="328" h="228">
                  <a:moveTo>
                    <a:pt x="328" y="228"/>
                  </a:moveTo>
                  <a:lnTo>
                    <a:pt x="152" y="208"/>
                  </a:lnTo>
                  <a:lnTo>
                    <a:pt x="0" y="102"/>
                  </a:lnTo>
                  <a:lnTo>
                    <a:pt x="222" y="0"/>
                  </a:lnTo>
                  <a:lnTo>
                    <a:pt x="328" y="228"/>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6"/>
            <p:cNvSpPr>
              <a:spLocks/>
            </p:cNvSpPr>
            <p:nvPr/>
          </p:nvSpPr>
          <p:spPr bwMode="auto">
            <a:xfrm>
              <a:off x="5011738" y="3521075"/>
              <a:ext cx="361950" cy="520700"/>
            </a:xfrm>
            <a:custGeom>
              <a:avLst/>
              <a:gdLst>
                <a:gd name="T0" fmla="*/ 0 w 228"/>
                <a:gd name="T1" fmla="*/ 328 h 328"/>
                <a:gd name="T2" fmla="*/ 20 w 228"/>
                <a:gd name="T3" fmla="*/ 152 h 328"/>
                <a:gd name="T4" fmla="*/ 126 w 228"/>
                <a:gd name="T5" fmla="*/ 0 h 328"/>
                <a:gd name="T6" fmla="*/ 228 w 228"/>
                <a:gd name="T7" fmla="*/ 222 h 328"/>
                <a:gd name="T8" fmla="*/ 0 w 228"/>
                <a:gd name="T9" fmla="*/ 328 h 328"/>
              </a:gdLst>
              <a:ahLst/>
              <a:cxnLst>
                <a:cxn ang="0">
                  <a:pos x="T0" y="T1"/>
                </a:cxn>
                <a:cxn ang="0">
                  <a:pos x="T2" y="T3"/>
                </a:cxn>
                <a:cxn ang="0">
                  <a:pos x="T4" y="T5"/>
                </a:cxn>
                <a:cxn ang="0">
                  <a:pos x="T6" y="T7"/>
                </a:cxn>
                <a:cxn ang="0">
                  <a:pos x="T8" y="T9"/>
                </a:cxn>
              </a:cxnLst>
              <a:rect l="0" t="0" r="r" b="b"/>
              <a:pathLst>
                <a:path w="228" h="328">
                  <a:moveTo>
                    <a:pt x="0" y="328"/>
                  </a:moveTo>
                  <a:lnTo>
                    <a:pt x="20" y="152"/>
                  </a:lnTo>
                  <a:lnTo>
                    <a:pt x="126" y="0"/>
                  </a:lnTo>
                  <a:lnTo>
                    <a:pt x="228" y="222"/>
                  </a:lnTo>
                  <a:lnTo>
                    <a:pt x="0" y="328"/>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7"/>
            <p:cNvSpPr>
              <a:spLocks/>
            </p:cNvSpPr>
            <p:nvPr/>
          </p:nvSpPr>
          <p:spPr bwMode="auto">
            <a:xfrm>
              <a:off x="3995738" y="2368550"/>
              <a:ext cx="488950" cy="168275"/>
            </a:xfrm>
            <a:custGeom>
              <a:avLst/>
              <a:gdLst>
                <a:gd name="T0" fmla="*/ 0 w 308"/>
                <a:gd name="T1" fmla="*/ 74 h 106"/>
                <a:gd name="T2" fmla="*/ 156 w 308"/>
                <a:gd name="T3" fmla="*/ 0 h 106"/>
                <a:gd name="T4" fmla="*/ 308 w 308"/>
                <a:gd name="T5" fmla="*/ 106 h 106"/>
                <a:gd name="T6" fmla="*/ 0 w 308"/>
                <a:gd name="T7" fmla="*/ 74 h 106"/>
              </a:gdLst>
              <a:ahLst/>
              <a:cxnLst>
                <a:cxn ang="0">
                  <a:pos x="T0" y="T1"/>
                </a:cxn>
                <a:cxn ang="0">
                  <a:pos x="T2" y="T3"/>
                </a:cxn>
                <a:cxn ang="0">
                  <a:pos x="T4" y="T5"/>
                </a:cxn>
                <a:cxn ang="0">
                  <a:pos x="T6" y="T7"/>
                </a:cxn>
              </a:cxnLst>
              <a:rect l="0" t="0" r="r" b="b"/>
              <a:pathLst>
                <a:path w="308" h="106">
                  <a:moveTo>
                    <a:pt x="0" y="74"/>
                  </a:moveTo>
                  <a:lnTo>
                    <a:pt x="156" y="0"/>
                  </a:lnTo>
                  <a:lnTo>
                    <a:pt x="308" y="106"/>
                  </a:lnTo>
                  <a:lnTo>
                    <a:pt x="0" y="74"/>
                  </a:ln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8"/>
            <p:cNvSpPr>
              <a:spLocks/>
            </p:cNvSpPr>
            <p:nvPr/>
          </p:nvSpPr>
          <p:spPr bwMode="auto">
            <a:xfrm>
              <a:off x="3817938" y="4318000"/>
              <a:ext cx="492125" cy="171450"/>
            </a:xfrm>
            <a:custGeom>
              <a:avLst/>
              <a:gdLst>
                <a:gd name="T0" fmla="*/ 0 w 310"/>
                <a:gd name="T1" fmla="*/ 0 h 108"/>
                <a:gd name="T2" fmla="*/ 310 w 310"/>
                <a:gd name="T3" fmla="*/ 34 h 108"/>
                <a:gd name="T4" fmla="*/ 152 w 310"/>
                <a:gd name="T5" fmla="*/ 108 h 108"/>
                <a:gd name="T6" fmla="*/ 0 w 310"/>
                <a:gd name="T7" fmla="*/ 0 h 108"/>
              </a:gdLst>
              <a:ahLst/>
              <a:cxnLst>
                <a:cxn ang="0">
                  <a:pos x="T0" y="T1"/>
                </a:cxn>
                <a:cxn ang="0">
                  <a:pos x="T2" y="T3"/>
                </a:cxn>
                <a:cxn ang="0">
                  <a:pos x="T4" y="T5"/>
                </a:cxn>
                <a:cxn ang="0">
                  <a:pos x="T6" y="T7"/>
                </a:cxn>
              </a:cxnLst>
              <a:rect l="0" t="0" r="r" b="b"/>
              <a:pathLst>
                <a:path w="310" h="108">
                  <a:moveTo>
                    <a:pt x="0" y="0"/>
                  </a:moveTo>
                  <a:lnTo>
                    <a:pt x="310" y="34"/>
                  </a:lnTo>
                  <a:lnTo>
                    <a:pt x="152" y="108"/>
                  </a:lnTo>
                  <a:lnTo>
                    <a:pt x="0" y="0"/>
                  </a:ln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9"/>
            <p:cNvSpPr>
              <a:spLocks/>
            </p:cNvSpPr>
            <p:nvPr/>
          </p:nvSpPr>
          <p:spPr bwMode="auto">
            <a:xfrm>
              <a:off x="5043488" y="3270250"/>
              <a:ext cx="168275" cy="492125"/>
            </a:xfrm>
            <a:custGeom>
              <a:avLst/>
              <a:gdLst>
                <a:gd name="T0" fmla="*/ 0 w 106"/>
                <a:gd name="T1" fmla="*/ 310 h 310"/>
                <a:gd name="T2" fmla="*/ 32 w 106"/>
                <a:gd name="T3" fmla="*/ 0 h 310"/>
                <a:gd name="T4" fmla="*/ 106 w 106"/>
                <a:gd name="T5" fmla="*/ 158 h 310"/>
                <a:gd name="T6" fmla="*/ 0 w 106"/>
                <a:gd name="T7" fmla="*/ 310 h 310"/>
              </a:gdLst>
              <a:ahLst/>
              <a:cxnLst>
                <a:cxn ang="0">
                  <a:pos x="T0" y="T1"/>
                </a:cxn>
                <a:cxn ang="0">
                  <a:pos x="T2" y="T3"/>
                </a:cxn>
                <a:cxn ang="0">
                  <a:pos x="T4" y="T5"/>
                </a:cxn>
                <a:cxn ang="0">
                  <a:pos x="T6" y="T7"/>
                </a:cxn>
              </a:cxnLst>
              <a:rect l="0" t="0" r="r" b="b"/>
              <a:pathLst>
                <a:path w="106" h="310">
                  <a:moveTo>
                    <a:pt x="0" y="310"/>
                  </a:moveTo>
                  <a:lnTo>
                    <a:pt x="32" y="0"/>
                  </a:lnTo>
                  <a:lnTo>
                    <a:pt x="106" y="158"/>
                  </a:lnTo>
                  <a:lnTo>
                    <a:pt x="0" y="310"/>
                  </a:ln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0"/>
            <p:cNvSpPr>
              <a:spLocks/>
            </p:cNvSpPr>
            <p:nvPr/>
          </p:nvSpPr>
          <p:spPr bwMode="auto">
            <a:xfrm>
              <a:off x="4764088" y="2568575"/>
              <a:ext cx="400050" cy="415925"/>
            </a:xfrm>
            <a:custGeom>
              <a:avLst/>
              <a:gdLst>
                <a:gd name="T0" fmla="*/ 74 w 252"/>
                <a:gd name="T1" fmla="*/ 156 h 262"/>
                <a:gd name="T2" fmla="*/ 0 w 252"/>
                <a:gd name="T3" fmla="*/ 0 h 262"/>
                <a:gd name="T4" fmla="*/ 252 w 252"/>
                <a:gd name="T5" fmla="*/ 26 h 262"/>
                <a:gd name="T6" fmla="*/ 226 w 252"/>
                <a:gd name="T7" fmla="*/ 262 h 262"/>
                <a:gd name="T8" fmla="*/ 74 w 252"/>
                <a:gd name="T9" fmla="*/ 156 h 262"/>
              </a:gdLst>
              <a:ahLst/>
              <a:cxnLst>
                <a:cxn ang="0">
                  <a:pos x="T0" y="T1"/>
                </a:cxn>
                <a:cxn ang="0">
                  <a:pos x="T2" y="T3"/>
                </a:cxn>
                <a:cxn ang="0">
                  <a:pos x="T4" y="T5"/>
                </a:cxn>
                <a:cxn ang="0">
                  <a:pos x="T6" y="T7"/>
                </a:cxn>
                <a:cxn ang="0">
                  <a:pos x="T8" y="T9"/>
                </a:cxn>
              </a:cxnLst>
              <a:rect l="0" t="0" r="r" b="b"/>
              <a:pathLst>
                <a:path w="252" h="262">
                  <a:moveTo>
                    <a:pt x="74" y="156"/>
                  </a:moveTo>
                  <a:lnTo>
                    <a:pt x="0" y="0"/>
                  </a:lnTo>
                  <a:lnTo>
                    <a:pt x="252" y="26"/>
                  </a:lnTo>
                  <a:lnTo>
                    <a:pt x="226" y="262"/>
                  </a:lnTo>
                  <a:lnTo>
                    <a:pt x="74" y="156"/>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1"/>
            <p:cNvSpPr>
              <a:spLocks/>
            </p:cNvSpPr>
            <p:nvPr/>
          </p:nvSpPr>
          <p:spPr bwMode="auto">
            <a:xfrm>
              <a:off x="4595813" y="4041775"/>
              <a:ext cx="415925" cy="400050"/>
            </a:xfrm>
            <a:custGeom>
              <a:avLst/>
              <a:gdLst>
                <a:gd name="T0" fmla="*/ 0 w 262"/>
                <a:gd name="T1" fmla="*/ 226 h 252"/>
                <a:gd name="T2" fmla="*/ 106 w 262"/>
                <a:gd name="T3" fmla="*/ 74 h 252"/>
                <a:gd name="T4" fmla="*/ 262 w 262"/>
                <a:gd name="T5" fmla="*/ 0 h 252"/>
                <a:gd name="T6" fmla="*/ 236 w 262"/>
                <a:gd name="T7" fmla="*/ 252 h 252"/>
                <a:gd name="T8" fmla="*/ 0 w 262"/>
                <a:gd name="T9" fmla="*/ 226 h 252"/>
              </a:gdLst>
              <a:ahLst/>
              <a:cxnLst>
                <a:cxn ang="0">
                  <a:pos x="T0" y="T1"/>
                </a:cxn>
                <a:cxn ang="0">
                  <a:pos x="T2" y="T3"/>
                </a:cxn>
                <a:cxn ang="0">
                  <a:pos x="T4" y="T5"/>
                </a:cxn>
                <a:cxn ang="0">
                  <a:pos x="T6" y="T7"/>
                </a:cxn>
                <a:cxn ang="0">
                  <a:pos x="T8" y="T9"/>
                </a:cxn>
              </a:cxnLst>
              <a:rect l="0" t="0" r="r" b="b"/>
              <a:pathLst>
                <a:path w="262" h="252">
                  <a:moveTo>
                    <a:pt x="0" y="226"/>
                  </a:moveTo>
                  <a:lnTo>
                    <a:pt x="106" y="74"/>
                  </a:lnTo>
                  <a:lnTo>
                    <a:pt x="262" y="0"/>
                  </a:lnTo>
                  <a:lnTo>
                    <a:pt x="236" y="252"/>
                  </a:lnTo>
                  <a:lnTo>
                    <a:pt x="0" y="226"/>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2"/>
            <p:cNvSpPr>
              <a:spLocks/>
            </p:cNvSpPr>
            <p:nvPr/>
          </p:nvSpPr>
          <p:spPr bwMode="auto">
            <a:xfrm>
              <a:off x="4484688" y="2536825"/>
              <a:ext cx="396875" cy="279400"/>
            </a:xfrm>
            <a:custGeom>
              <a:avLst/>
              <a:gdLst>
                <a:gd name="T0" fmla="*/ 176 w 250"/>
                <a:gd name="T1" fmla="*/ 20 h 176"/>
                <a:gd name="T2" fmla="*/ 250 w 250"/>
                <a:gd name="T3" fmla="*/ 176 h 176"/>
                <a:gd name="T4" fmla="*/ 0 w 250"/>
                <a:gd name="T5" fmla="*/ 0 h 176"/>
                <a:gd name="T6" fmla="*/ 176 w 250"/>
                <a:gd name="T7" fmla="*/ 20 h 176"/>
              </a:gdLst>
              <a:ahLst/>
              <a:cxnLst>
                <a:cxn ang="0">
                  <a:pos x="T0" y="T1"/>
                </a:cxn>
                <a:cxn ang="0">
                  <a:pos x="T2" y="T3"/>
                </a:cxn>
                <a:cxn ang="0">
                  <a:pos x="T4" y="T5"/>
                </a:cxn>
                <a:cxn ang="0">
                  <a:pos x="T6" y="T7"/>
                </a:cxn>
              </a:cxnLst>
              <a:rect l="0" t="0" r="r" b="b"/>
              <a:pathLst>
                <a:path w="250" h="176">
                  <a:moveTo>
                    <a:pt x="176" y="20"/>
                  </a:moveTo>
                  <a:lnTo>
                    <a:pt x="250" y="176"/>
                  </a:lnTo>
                  <a:lnTo>
                    <a:pt x="0" y="0"/>
                  </a:lnTo>
                  <a:lnTo>
                    <a:pt x="176" y="20"/>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3"/>
            <p:cNvSpPr>
              <a:spLocks/>
            </p:cNvSpPr>
            <p:nvPr/>
          </p:nvSpPr>
          <p:spPr bwMode="auto">
            <a:xfrm>
              <a:off x="4764088" y="3762375"/>
              <a:ext cx="279400" cy="396875"/>
            </a:xfrm>
            <a:custGeom>
              <a:avLst/>
              <a:gdLst>
                <a:gd name="T0" fmla="*/ 0 w 176"/>
                <a:gd name="T1" fmla="*/ 250 h 250"/>
                <a:gd name="T2" fmla="*/ 176 w 176"/>
                <a:gd name="T3" fmla="*/ 0 h 250"/>
                <a:gd name="T4" fmla="*/ 156 w 176"/>
                <a:gd name="T5" fmla="*/ 176 h 250"/>
                <a:gd name="T6" fmla="*/ 0 w 176"/>
                <a:gd name="T7" fmla="*/ 250 h 250"/>
              </a:gdLst>
              <a:ahLst/>
              <a:cxnLst>
                <a:cxn ang="0">
                  <a:pos x="T0" y="T1"/>
                </a:cxn>
                <a:cxn ang="0">
                  <a:pos x="T2" y="T3"/>
                </a:cxn>
                <a:cxn ang="0">
                  <a:pos x="T4" y="T5"/>
                </a:cxn>
                <a:cxn ang="0">
                  <a:pos x="T6" y="T7"/>
                </a:cxn>
              </a:cxnLst>
              <a:rect l="0" t="0" r="r" b="b"/>
              <a:pathLst>
                <a:path w="176" h="250">
                  <a:moveTo>
                    <a:pt x="0" y="250"/>
                  </a:moveTo>
                  <a:lnTo>
                    <a:pt x="176" y="0"/>
                  </a:lnTo>
                  <a:lnTo>
                    <a:pt x="156" y="176"/>
                  </a:lnTo>
                  <a:lnTo>
                    <a:pt x="0" y="250"/>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4"/>
            <p:cNvSpPr>
              <a:spLocks/>
            </p:cNvSpPr>
            <p:nvPr/>
          </p:nvSpPr>
          <p:spPr bwMode="auto">
            <a:xfrm>
              <a:off x="4881563" y="2816225"/>
              <a:ext cx="241300" cy="454025"/>
            </a:xfrm>
            <a:custGeom>
              <a:avLst/>
              <a:gdLst>
                <a:gd name="T0" fmla="*/ 0 w 152"/>
                <a:gd name="T1" fmla="*/ 0 h 286"/>
                <a:gd name="T2" fmla="*/ 152 w 152"/>
                <a:gd name="T3" fmla="*/ 106 h 286"/>
                <a:gd name="T4" fmla="*/ 134 w 152"/>
                <a:gd name="T5" fmla="*/ 286 h 286"/>
                <a:gd name="T6" fmla="*/ 0 w 152"/>
                <a:gd name="T7" fmla="*/ 0 h 286"/>
              </a:gdLst>
              <a:ahLst/>
              <a:cxnLst>
                <a:cxn ang="0">
                  <a:pos x="T0" y="T1"/>
                </a:cxn>
                <a:cxn ang="0">
                  <a:pos x="T2" y="T3"/>
                </a:cxn>
                <a:cxn ang="0">
                  <a:pos x="T4" y="T5"/>
                </a:cxn>
                <a:cxn ang="0">
                  <a:pos x="T6" y="T7"/>
                </a:cxn>
              </a:cxnLst>
              <a:rect l="0" t="0" r="r" b="b"/>
              <a:pathLst>
                <a:path w="152" h="286">
                  <a:moveTo>
                    <a:pt x="0" y="0"/>
                  </a:moveTo>
                  <a:lnTo>
                    <a:pt x="152" y="106"/>
                  </a:lnTo>
                  <a:lnTo>
                    <a:pt x="134" y="286"/>
                  </a:lnTo>
                  <a:lnTo>
                    <a:pt x="0"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5"/>
            <p:cNvSpPr>
              <a:spLocks/>
            </p:cNvSpPr>
            <p:nvPr/>
          </p:nvSpPr>
          <p:spPr bwMode="auto">
            <a:xfrm>
              <a:off x="4310063" y="4159250"/>
              <a:ext cx="454025" cy="241300"/>
            </a:xfrm>
            <a:custGeom>
              <a:avLst/>
              <a:gdLst>
                <a:gd name="T0" fmla="*/ 0 w 286"/>
                <a:gd name="T1" fmla="*/ 134 h 152"/>
                <a:gd name="T2" fmla="*/ 286 w 286"/>
                <a:gd name="T3" fmla="*/ 0 h 152"/>
                <a:gd name="T4" fmla="*/ 180 w 286"/>
                <a:gd name="T5" fmla="*/ 152 h 152"/>
                <a:gd name="T6" fmla="*/ 0 w 286"/>
                <a:gd name="T7" fmla="*/ 134 h 152"/>
              </a:gdLst>
              <a:ahLst/>
              <a:cxnLst>
                <a:cxn ang="0">
                  <a:pos x="T0" y="T1"/>
                </a:cxn>
                <a:cxn ang="0">
                  <a:pos x="T2" y="T3"/>
                </a:cxn>
                <a:cxn ang="0">
                  <a:pos x="T4" y="T5"/>
                </a:cxn>
                <a:cxn ang="0">
                  <a:pos x="T6" y="T7"/>
                </a:cxn>
              </a:cxnLst>
              <a:rect l="0" t="0" r="r" b="b"/>
              <a:pathLst>
                <a:path w="286" h="152">
                  <a:moveTo>
                    <a:pt x="0" y="134"/>
                  </a:moveTo>
                  <a:lnTo>
                    <a:pt x="286" y="0"/>
                  </a:lnTo>
                  <a:lnTo>
                    <a:pt x="180" y="152"/>
                  </a:lnTo>
                  <a:lnTo>
                    <a:pt x="0" y="134"/>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6"/>
            <p:cNvSpPr>
              <a:spLocks/>
            </p:cNvSpPr>
            <p:nvPr/>
          </p:nvSpPr>
          <p:spPr bwMode="auto">
            <a:xfrm>
              <a:off x="5094288" y="2984500"/>
              <a:ext cx="339725" cy="536575"/>
            </a:xfrm>
            <a:custGeom>
              <a:avLst/>
              <a:gdLst>
                <a:gd name="T0" fmla="*/ 74 w 214"/>
                <a:gd name="T1" fmla="*/ 338 h 338"/>
                <a:gd name="T2" fmla="*/ 0 w 214"/>
                <a:gd name="T3" fmla="*/ 180 h 338"/>
                <a:gd name="T4" fmla="*/ 18 w 214"/>
                <a:gd name="T5" fmla="*/ 0 h 338"/>
                <a:gd name="T6" fmla="*/ 214 w 214"/>
                <a:gd name="T7" fmla="*/ 138 h 338"/>
                <a:gd name="T8" fmla="*/ 74 w 214"/>
                <a:gd name="T9" fmla="*/ 338 h 338"/>
              </a:gdLst>
              <a:ahLst/>
              <a:cxnLst>
                <a:cxn ang="0">
                  <a:pos x="T0" y="T1"/>
                </a:cxn>
                <a:cxn ang="0">
                  <a:pos x="T2" y="T3"/>
                </a:cxn>
                <a:cxn ang="0">
                  <a:pos x="T4" y="T5"/>
                </a:cxn>
                <a:cxn ang="0">
                  <a:pos x="T6" y="T7"/>
                </a:cxn>
                <a:cxn ang="0">
                  <a:pos x="T8" y="T9"/>
                </a:cxn>
              </a:cxnLst>
              <a:rect l="0" t="0" r="r" b="b"/>
              <a:pathLst>
                <a:path w="214" h="338">
                  <a:moveTo>
                    <a:pt x="74" y="338"/>
                  </a:moveTo>
                  <a:lnTo>
                    <a:pt x="0" y="180"/>
                  </a:lnTo>
                  <a:lnTo>
                    <a:pt x="18" y="0"/>
                  </a:lnTo>
                  <a:lnTo>
                    <a:pt x="214" y="138"/>
                  </a:lnTo>
                  <a:lnTo>
                    <a:pt x="74" y="338"/>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17"/>
            <p:cNvSpPr>
              <a:spLocks/>
            </p:cNvSpPr>
            <p:nvPr/>
          </p:nvSpPr>
          <p:spPr bwMode="auto">
            <a:xfrm>
              <a:off x="4059238" y="4371975"/>
              <a:ext cx="536575" cy="339725"/>
            </a:xfrm>
            <a:custGeom>
              <a:avLst/>
              <a:gdLst>
                <a:gd name="T0" fmla="*/ 0 w 338"/>
                <a:gd name="T1" fmla="*/ 74 h 214"/>
                <a:gd name="T2" fmla="*/ 158 w 338"/>
                <a:gd name="T3" fmla="*/ 0 h 214"/>
                <a:gd name="T4" fmla="*/ 338 w 338"/>
                <a:gd name="T5" fmla="*/ 18 h 214"/>
                <a:gd name="T6" fmla="*/ 200 w 338"/>
                <a:gd name="T7" fmla="*/ 214 h 214"/>
                <a:gd name="T8" fmla="*/ 0 w 338"/>
                <a:gd name="T9" fmla="*/ 74 h 214"/>
              </a:gdLst>
              <a:ahLst/>
              <a:cxnLst>
                <a:cxn ang="0">
                  <a:pos x="T0" y="T1"/>
                </a:cxn>
                <a:cxn ang="0">
                  <a:pos x="T2" y="T3"/>
                </a:cxn>
                <a:cxn ang="0">
                  <a:pos x="T4" y="T5"/>
                </a:cxn>
                <a:cxn ang="0">
                  <a:pos x="T6" y="T7"/>
                </a:cxn>
                <a:cxn ang="0">
                  <a:pos x="T8" y="T9"/>
                </a:cxn>
              </a:cxnLst>
              <a:rect l="0" t="0" r="r" b="b"/>
              <a:pathLst>
                <a:path w="338" h="214">
                  <a:moveTo>
                    <a:pt x="0" y="74"/>
                  </a:moveTo>
                  <a:lnTo>
                    <a:pt x="158" y="0"/>
                  </a:lnTo>
                  <a:lnTo>
                    <a:pt x="338" y="18"/>
                  </a:lnTo>
                  <a:lnTo>
                    <a:pt x="200" y="214"/>
                  </a:lnTo>
                  <a:lnTo>
                    <a:pt x="0" y="74"/>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8"/>
            <p:cNvSpPr>
              <a:spLocks/>
            </p:cNvSpPr>
            <p:nvPr/>
          </p:nvSpPr>
          <p:spPr bwMode="auto">
            <a:xfrm>
              <a:off x="3709988" y="2146300"/>
              <a:ext cx="533400" cy="339725"/>
            </a:xfrm>
            <a:custGeom>
              <a:avLst/>
              <a:gdLst>
                <a:gd name="T0" fmla="*/ 336 w 336"/>
                <a:gd name="T1" fmla="*/ 140 h 214"/>
                <a:gd name="T2" fmla="*/ 180 w 336"/>
                <a:gd name="T3" fmla="*/ 214 h 214"/>
                <a:gd name="T4" fmla="*/ 0 w 336"/>
                <a:gd name="T5" fmla="*/ 196 h 214"/>
                <a:gd name="T6" fmla="*/ 136 w 336"/>
                <a:gd name="T7" fmla="*/ 0 h 214"/>
                <a:gd name="T8" fmla="*/ 336 w 336"/>
                <a:gd name="T9" fmla="*/ 140 h 214"/>
              </a:gdLst>
              <a:ahLst/>
              <a:cxnLst>
                <a:cxn ang="0">
                  <a:pos x="T0" y="T1"/>
                </a:cxn>
                <a:cxn ang="0">
                  <a:pos x="T2" y="T3"/>
                </a:cxn>
                <a:cxn ang="0">
                  <a:pos x="T4" y="T5"/>
                </a:cxn>
                <a:cxn ang="0">
                  <a:pos x="T6" y="T7"/>
                </a:cxn>
                <a:cxn ang="0">
                  <a:pos x="T8" y="T9"/>
                </a:cxn>
              </a:cxnLst>
              <a:rect l="0" t="0" r="r" b="b"/>
              <a:pathLst>
                <a:path w="336" h="214">
                  <a:moveTo>
                    <a:pt x="336" y="140"/>
                  </a:moveTo>
                  <a:lnTo>
                    <a:pt x="180" y="214"/>
                  </a:lnTo>
                  <a:lnTo>
                    <a:pt x="0" y="196"/>
                  </a:lnTo>
                  <a:lnTo>
                    <a:pt x="136" y="0"/>
                  </a:lnTo>
                  <a:lnTo>
                    <a:pt x="336" y="14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Segnaposto titolo 1"/>
          <p:cNvSpPr>
            <a:spLocks noGrp="1"/>
          </p:cNvSpPr>
          <p:nvPr>
            <p:ph type="title"/>
          </p:nvPr>
        </p:nvSpPr>
        <p:spPr>
          <a:xfrm>
            <a:off x="432000" y="274638"/>
            <a:ext cx="8280000" cy="430887"/>
          </a:xfrm>
          <a:prstGeom prst="rect">
            <a:avLst/>
          </a:prstGeom>
        </p:spPr>
        <p:txBody>
          <a:bodyPr vert="horz" lIns="0" tIns="0" rIns="0" bIns="0" rtlCol="0" anchor="t" anchorCtr="0">
            <a:spAutoFit/>
          </a:bodyPr>
          <a:lstStyle/>
          <a:p>
            <a:r>
              <a:rPr lang="it-IT" dirty="0" smtClean="0"/>
              <a:t>Fare clic per modificare lo stile del titolo</a:t>
            </a:r>
            <a:endParaRPr lang="en-GB" dirty="0"/>
          </a:p>
        </p:txBody>
      </p:sp>
      <p:sp>
        <p:nvSpPr>
          <p:cNvPr id="3" name="Segnaposto testo 2"/>
          <p:cNvSpPr>
            <a:spLocks noGrp="1"/>
          </p:cNvSpPr>
          <p:nvPr>
            <p:ph type="body" idx="1"/>
          </p:nvPr>
        </p:nvSpPr>
        <p:spPr>
          <a:xfrm>
            <a:off x="432000" y="1908000"/>
            <a:ext cx="8280000" cy="1311128"/>
          </a:xfrm>
          <a:prstGeom prst="rect">
            <a:avLst/>
          </a:prstGeom>
        </p:spPr>
        <p:txBody>
          <a:bodyPr vert="horz" lIns="0" tIns="0" rIns="0" bIns="0" rtlCol="0">
            <a:spAutoFit/>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GB" dirty="0"/>
          </a:p>
        </p:txBody>
      </p:sp>
      <p:sp>
        <p:nvSpPr>
          <p:cNvPr id="8" name="Rettangolo 7"/>
          <p:cNvSpPr/>
          <p:nvPr/>
        </p:nvSpPr>
        <p:spPr>
          <a:xfrm>
            <a:off x="432000" y="6372000"/>
            <a:ext cx="8676456" cy="3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sp>
        <p:nvSpPr>
          <p:cNvPr id="9" name="Segnaposto testo 2"/>
          <p:cNvSpPr txBox="1">
            <a:spLocks/>
          </p:cNvSpPr>
          <p:nvPr/>
        </p:nvSpPr>
        <p:spPr>
          <a:xfrm>
            <a:off x="432000" y="6484694"/>
            <a:ext cx="3600000" cy="184666"/>
          </a:xfrm>
          <a:prstGeom prst="rect">
            <a:avLst/>
          </a:prstGeom>
        </p:spPr>
        <p:txBody>
          <a:bodyPr vert="horz" lIns="0" tIns="0" rIns="0" bIns="0" rtlCol="0">
            <a:spAutoFit/>
          </a:bodyPr>
          <a:lstStyle>
            <a:lvl1pPr marL="265113" indent="-265113"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539750" indent="-274638"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804863" indent="-265113"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79500" indent="-274638"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1344613" indent="-265113"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t-IT" sz="1200" i="1" dirty="0" smtClean="0"/>
              <a:t>28 Maggio 2013</a:t>
            </a:r>
            <a:endParaRPr lang="en-GB" sz="1200" i="1" dirty="0"/>
          </a:p>
        </p:txBody>
      </p:sp>
      <p:pic>
        <p:nvPicPr>
          <p:cNvPr id="12" name="Immagine 11" descr="logo_Netcomm.png"/>
          <p:cNvPicPr>
            <a:picLocks noChangeAspect="1"/>
          </p:cNvPicPr>
          <p:nvPr/>
        </p:nvPicPr>
        <p:blipFill>
          <a:blip r:embed="rId17" cstate="print"/>
          <a:stretch>
            <a:fillRect/>
          </a:stretch>
        </p:blipFill>
        <p:spPr>
          <a:xfrm>
            <a:off x="7605323" y="6450459"/>
            <a:ext cx="1056277" cy="277056"/>
          </a:xfrm>
          <a:prstGeom prst="rect">
            <a:avLst/>
          </a:prstGeom>
        </p:spPr>
      </p:pic>
      <p:sp>
        <p:nvSpPr>
          <p:cNvPr id="28" name="Rettangolo 27"/>
          <p:cNvSpPr/>
          <p:nvPr/>
        </p:nvSpPr>
        <p:spPr>
          <a:xfrm>
            <a:off x="0" y="0"/>
            <a:ext cx="9144000" cy="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sp>
        <p:nvSpPr>
          <p:cNvPr id="29" name="Rettangolo 28"/>
          <p:cNvSpPr/>
          <p:nvPr/>
        </p:nvSpPr>
        <p:spPr>
          <a:xfrm>
            <a:off x="0" y="6786000"/>
            <a:ext cx="9144000" cy="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sp>
        <p:nvSpPr>
          <p:cNvPr id="30" name="Rettangolo 29"/>
          <p:cNvSpPr/>
          <p:nvPr/>
        </p:nvSpPr>
        <p:spPr>
          <a:xfrm>
            <a:off x="0" y="0"/>
            <a:ext cx="72000" cy="684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sp>
        <p:nvSpPr>
          <p:cNvPr id="31" name="Rettangolo 30"/>
          <p:cNvSpPr/>
          <p:nvPr/>
        </p:nvSpPr>
        <p:spPr>
          <a:xfrm>
            <a:off x="9072000" y="0"/>
            <a:ext cx="72000" cy="684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spTree>
    <p:extLst>
      <p:ext uri="{BB962C8B-B14F-4D97-AF65-F5344CB8AC3E}">
        <p14:creationId xmlns:p14="http://schemas.microsoft.com/office/powerpoint/2010/main" val="39171316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76" r:id="rId11"/>
    <p:sldLayoutId id="2147483673" r:id="rId12"/>
    <p:sldLayoutId id="2147483674" r:id="rId13"/>
    <p:sldLayoutId id="2147483675" r:id="rId14"/>
    <p:sldLayoutId id="2147483689" r:id="rId15"/>
  </p:sldLayoutIdLst>
  <p:timing>
    <p:tnLst>
      <p:par>
        <p:cTn id="1" dur="indefinite" restart="never" nodeType="tmRoot"/>
      </p:par>
    </p:tnLst>
  </p:timing>
  <p:txStyles>
    <p:titleStyle>
      <a:lvl1pPr algn="l" defTabSz="914400" rtl="0" eaLnBrk="1" latinLnBrk="0" hangingPunct="1">
        <a:spcBef>
          <a:spcPct val="0"/>
        </a:spcBef>
        <a:buNone/>
        <a:defRPr sz="2800" b="1" kern="1200">
          <a:solidFill>
            <a:schemeClr val="accent1"/>
          </a:solidFill>
          <a:latin typeface="+mj-lt"/>
          <a:ea typeface="+mj-ea"/>
          <a:cs typeface="+mj-cs"/>
        </a:defRPr>
      </a:lvl1pPr>
    </p:titleStyle>
    <p:bodyStyle>
      <a:lvl1pPr marL="265113" indent="-265113"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539750" indent="-274638"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804863" indent="-265113"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079500" indent="-274638"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4pPr>
      <a:lvl5pPr marL="1344613" indent="-265113"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image" Target="../media/image4.png"/><Relationship Id="rId7" Type="http://schemas.openxmlformats.org/officeDocument/2006/relationships/chart" Target="../charts/chart4.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chart" Target="../charts/chart3.xml"/><Relationship Id="rId5" Type="http://schemas.openxmlformats.org/officeDocument/2006/relationships/chart" Target="../charts/chart2.xml"/><Relationship Id="rId10" Type="http://schemas.openxmlformats.org/officeDocument/2006/relationships/chart" Target="../charts/chart7.xml"/><Relationship Id="rId4" Type="http://schemas.openxmlformats.org/officeDocument/2006/relationships/chart" Target="../charts/chart1.xml"/><Relationship Id="rId9" Type="http://schemas.openxmlformats.org/officeDocument/2006/relationships/chart" Target="../charts/chart6.xml"/></Relationships>
</file>

<file path=ppt/slides/_rels/slide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9.wmf"/><Relationship Id="rId13" Type="http://schemas.openxmlformats.org/officeDocument/2006/relationships/image" Target="../media/image14.wmf"/><Relationship Id="rId18" Type="http://schemas.openxmlformats.org/officeDocument/2006/relationships/image" Target="../media/image19.jpeg"/><Relationship Id="rId3" Type="http://schemas.openxmlformats.org/officeDocument/2006/relationships/chart" Target="../charts/chart12.xml"/><Relationship Id="rId7" Type="http://schemas.openxmlformats.org/officeDocument/2006/relationships/image" Target="../media/image8.wmf"/><Relationship Id="rId12" Type="http://schemas.openxmlformats.org/officeDocument/2006/relationships/image" Target="../media/image13.wmf"/><Relationship Id="rId17" Type="http://schemas.openxmlformats.org/officeDocument/2006/relationships/image" Target="../media/image18.wmf"/><Relationship Id="rId2" Type="http://schemas.openxmlformats.org/officeDocument/2006/relationships/notesSlide" Target="../notesSlides/notesSlide6.xml"/><Relationship Id="rId16" Type="http://schemas.openxmlformats.org/officeDocument/2006/relationships/image" Target="../media/image17.wmf"/><Relationship Id="rId1" Type="http://schemas.openxmlformats.org/officeDocument/2006/relationships/slideLayout" Target="../slideLayouts/slideLayout3.xml"/><Relationship Id="rId6" Type="http://schemas.openxmlformats.org/officeDocument/2006/relationships/image" Target="../media/image7.jpeg"/><Relationship Id="rId11" Type="http://schemas.openxmlformats.org/officeDocument/2006/relationships/image" Target="../media/image12.wmf"/><Relationship Id="rId5" Type="http://schemas.openxmlformats.org/officeDocument/2006/relationships/image" Target="../media/image6.wmf"/><Relationship Id="rId15" Type="http://schemas.openxmlformats.org/officeDocument/2006/relationships/image" Target="../media/image16.wmf"/><Relationship Id="rId10" Type="http://schemas.openxmlformats.org/officeDocument/2006/relationships/image" Target="../media/image11.wmf"/><Relationship Id="rId19" Type="http://schemas.openxmlformats.org/officeDocument/2006/relationships/image" Target="../media/image20.wmf"/><Relationship Id="rId4" Type="http://schemas.openxmlformats.org/officeDocument/2006/relationships/image" Target="../media/image5.wmf"/><Relationship Id="rId9" Type="http://schemas.openxmlformats.org/officeDocument/2006/relationships/image" Target="../media/image10.wmf"/><Relationship Id="rId14" Type="http://schemas.openxmlformats.org/officeDocument/2006/relationships/image" Target="../media/image15.wmf"/></Relationships>
</file>

<file path=ppt/slides/_rels/slide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chart" Target="../charts/chart14.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chart" Target="../charts/chart16.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chart" Target="../charts/chart17.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chart" Target="../charts/chart19.xml"/></Relationships>
</file>

<file path=ppt/slides/_rels/slide16.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image" Target="../media/image23.png"/><Relationship Id="rId1" Type="http://schemas.openxmlformats.org/officeDocument/2006/relationships/slideLayout" Target="../slideLayouts/slideLayout3.xml"/><Relationship Id="rId5" Type="http://schemas.openxmlformats.org/officeDocument/2006/relationships/image" Target="../media/image22.jpeg"/><Relationship Id="rId4" Type="http://schemas.openxmlformats.org/officeDocument/2006/relationships/chart" Target="../charts/chart21.xml"/></Relationships>
</file>

<file path=ppt/slides/_rels/slide1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8.xml"/><Relationship Id="rId7" Type="http://schemas.openxmlformats.org/officeDocument/2006/relationships/diagramColors" Target="../diagrams/colors1.xml"/><Relationship Id="rId2" Type="http://schemas.openxmlformats.org/officeDocument/2006/relationships/slideLayout" Target="../slideLayouts/slideLayout11.xml"/><Relationship Id="rId1" Type="http://schemas.openxmlformats.org/officeDocument/2006/relationships/themeOverride" Target="../theme/themeOverride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8.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jpeg"/><Relationship Id="rId3" Type="http://schemas.openxmlformats.org/officeDocument/2006/relationships/notesSlide" Target="../notesSlides/notesSlide9.xml"/><Relationship Id="rId7" Type="http://schemas.openxmlformats.org/officeDocument/2006/relationships/image" Target="../media/image27.png"/><Relationship Id="rId12" Type="http://schemas.openxmlformats.org/officeDocument/2006/relationships/image" Target="../media/image32.jpeg"/><Relationship Id="rId2" Type="http://schemas.openxmlformats.org/officeDocument/2006/relationships/slideLayout" Target="../slideLayouts/slideLayout11.xml"/><Relationship Id="rId1" Type="http://schemas.openxmlformats.org/officeDocument/2006/relationships/themeOverride" Target="../theme/themeOverride6.xml"/><Relationship Id="rId6" Type="http://schemas.openxmlformats.org/officeDocument/2006/relationships/image" Target="../media/image26.emf"/><Relationship Id="rId11" Type="http://schemas.openxmlformats.org/officeDocument/2006/relationships/image" Target="../media/image31.emf"/><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jpeg"/><Relationship Id="rId9" Type="http://schemas.openxmlformats.org/officeDocument/2006/relationships/image" Target="../media/image29.png"/></Relationships>
</file>

<file path=ppt/slides/_rels/slide19.xml.rels><?xml version="1.0" encoding="UTF-8" standalone="yes"?>
<Relationships xmlns="http://schemas.openxmlformats.org/package/2006/relationships"><Relationship Id="rId13" Type="http://schemas.openxmlformats.org/officeDocument/2006/relationships/image" Target="../media/image44.jpeg"/><Relationship Id="rId18" Type="http://schemas.openxmlformats.org/officeDocument/2006/relationships/image" Target="../media/image49.jpeg"/><Relationship Id="rId26" Type="http://schemas.openxmlformats.org/officeDocument/2006/relationships/image" Target="../media/image57.wmf"/><Relationship Id="rId39" Type="http://schemas.openxmlformats.org/officeDocument/2006/relationships/image" Target="../media/image70.png"/><Relationship Id="rId21" Type="http://schemas.openxmlformats.org/officeDocument/2006/relationships/image" Target="../media/image52.wmf"/><Relationship Id="rId34" Type="http://schemas.openxmlformats.org/officeDocument/2006/relationships/image" Target="../media/image65.wmf"/><Relationship Id="rId42" Type="http://schemas.openxmlformats.org/officeDocument/2006/relationships/image" Target="../media/image73.png"/><Relationship Id="rId47" Type="http://schemas.openxmlformats.org/officeDocument/2006/relationships/image" Target="../media/image78.jpeg"/><Relationship Id="rId50" Type="http://schemas.openxmlformats.org/officeDocument/2006/relationships/image" Target="../media/image81.jpeg"/><Relationship Id="rId55" Type="http://schemas.openxmlformats.org/officeDocument/2006/relationships/image" Target="../media/image86.png"/><Relationship Id="rId63" Type="http://schemas.openxmlformats.org/officeDocument/2006/relationships/image" Target="../media/image94.png"/><Relationship Id="rId68" Type="http://schemas.openxmlformats.org/officeDocument/2006/relationships/image" Target="../media/image99.jpeg"/><Relationship Id="rId76" Type="http://schemas.openxmlformats.org/officeDocument/2006/relationships/image" Target="../media/image107.png"/><Relationship Id="rId7" Type="http://schemas.openxmlformats.org/officeDocument/2006/relationships/image" Target="../media/image38.wmf"/><Relationship Id="rId71" Type="http://schemas.openxmlformats.org/officeDocument/2006/relationships/image" Target="../media/image102.jpeg"/><Relationship Id="rId2" Type="http://schemas.openxmlformats.org/officeDocument/2006/relationships/notesSlide" Target="../notesSlides/notesSlide10.xml"/><Relationship Id="rId16" Type="http://schemas.openxmlformats.org/officeDocument/2006/relationships/image" Target="../media/image47.jpeg"/><Relationship Id="rId29" Type="http://schemas.openxmlformats.org/officeDocument/2006/relationships/image" Target="../media/image60.wmf"/><Relationship Id="rId11" Type="http://schemas.openxmlformats.org/officeDocument/2006/relationships/image" Target="../media/image42.wmf"/><Relationship Id="rId24" Type="http://schemas.openxmlformats.org/officeDocument/2006/relationships/image" Target="../media/image55.wmf"/><Relationship Id="rId32" Type="http://schemas.openxmlformats.org/officeDocument/2006/relationships/image" Target="../media/image63.wmf"/><Relationship Id="rId37" Type="http://schemas.openxmlformats.org/officeDocument/2006/relationships/image" Target="../media/image68.wmf"/><Relationship Id="rId40" Type="http://schemas.openxmlformats.org/officeDocument/2006/relationships/image" Target="../media/image71.png"/><Relationship Id="rId45" Type="http://schemas.openxmlformats.org/officeDocument/2006/relationships/image" Target="../media/image76.jpeg"/><Relationship Id="rId53" Type="http://schemas.openxmlformats.org/officeDocument/2006/relationships/image" Target="../media/image84.png"/><Relationship Id="rId58" Type="http://schemas.openxmlformats.org/officeDocument/2006/relationships/image" Target="../media/image89.jpeg"/><Relationship Id="rId66" Type="http://schemas.openxmlformats.org/officeDocument/2006/relationships/image" Target="../media/image97.jpeg"/><Relationship Id="rId74" Type="http://schemas.openxmlformats.org/officeDocument/2006/relationships/image" Target="../media/image105.jpeg"/><Relationship Id="rId79" Type="http://schemas.openxmlformats.org/officeDocument/2006/relationships/image" Target="../media/image110.jpeg"/><Relationship Id="rId5" Type="http://schemas.openxmlformats.org/officeDocument/2006/relationships/image" Target="../media/image36.jpeg"/><Relationship Id="rId61" Type="http://schemas.openxmlformats.org/officeDocument/2006/relationships/image" Target="../media/image92.png"/><Relationship Id="rId82" Type="http://schemas.openxmlformats.org/officeDocument/2006/relationships/image" Target="../media/image113.gif"/><Relationship Id="rId10" Type="http://schemas.openxmlformats.org/officeDocument/2006/relationships/image" Target="../media/image41.jpeg"/><Relationship Id="rId19" Type="http://schemas.openxmlformats.org/officeDocument/2006/relationships/image" Target="../media/image50.wmf"/><Relationship Id="rId31" Type="http://schemas.openxmlformats.org/officeDocument/2006/relationships/image" Target="../media/image62.wmf"/><Relationship Id="rId44" Type="http://schemas.openxmlformats.org/officeDocument/2006/relationships/image" Target="../media/image75.png"/><Relationship Id="rId52" Type="http://schemas.openxmlformats.org/officeDocument/2006/relationships/image" Target="../media/image83.jpeg"/><Relationship Id="rId60" Type="http://schemas.openxmlformats.org/officeDocument/2006/relationships/image" Target="../media/image91.jpeg"/><Relationship Id="rId65" Type="http://schemas.openxmlformats.org/officeDocument/2006/relationships/image" Target="../media/image96.png"/><Relationship Id="rId73" Type="http://schemas.openxmlformats.org/officeDocument/2006/relationships/image" Target="../media/image104.png"/><Relationship Id="rId78" Type="http://schemas.openxmlformats.org/officeDocument/2006/relationships/image" Target="../media/image109.png"/><Relationship Id="rId81" Type="http://schemas.openxmlformats.org/officeDocument/2006/relationships/image" Target="../media/image112.jpeg"/><Relationship Id="rId4" Type="http://schemas.openxmlformats.org/officeDocument/2006/relationships/image" Target="../media/image35.jpeg"/><Relationship Id="rId9" Type="http://schemas.openxmlformats.org/officeDocument/2006/relationships/image" Target="../media/image40.jpeg"/><Relationship Id="rId14" Type="http://schemas.openxmlformats.org/officeDocument/2006/relationships/image" Target="../media/image45.wmf"/><Relationship Id="rId22" Type="http://schemas.openxmlformats.org/officeDocument/2006/relationships/image" Target="../media/image53.wmf"/><Relationship Id="rId27" Type="http://schemas.openxmlformats.org/officeDocument/2006/relationships/image" Target="../media/image58.jpeg"/><Relationship Id="rId30" Type="http://schemas.openxmlformats.org/officeDocument/2006/relationships/image" Target="../media/image61.wmf"/><Relationship Id="rId35" Type="http://schemas.openxmlformats.org/officeDocument/2006/relationships/image" Target="../media/image66.wmf"/><Relationship Id="rId43" Type="http://schemas.openxmlformats.org/officeDocument/2006/relationships/image" Target="../media/image74.jpeg"/><Relationship Id="rId48" Type="http://schemas.openxmlformats.org/officeDocument/2006/relationships/image" Target="../media/image79.png"/><Relationship Id="rId56" Type="http://schemas.openxmlformats.org/officeDocument/2006/relationships/image" Target="../media/image87.png"/><Relationship Id="rId64" Type="http://schemas.openxmlformats.org/officeDocument/2006/relationships/image" Target="../media/image95.png"/><Relationship Id="rId69" Type="http://schemas.openxmlformats.org/officeDocument/2006/relationships/image" Target="../media/image100.png"/><Relationship Id="rId77" Type="http://schemas.openxmlformats.org/officeDocument/2006/relationships/image" Target="../media/image108.png"/><Relationship Id="rId8" Type="http://schemas.openxmlformats.org/officeDocument/2006/relationships/image" Target="../media/image39.jpeg"/><Relationship Id="rId51" Type="http://schemas.openxmlformats.org/officeDocument/2006/relationships/image" Target="../media/image82.png"/><Relationship Id="rId72" Type="http://schemas.openxmlformats.org/officeDocument/2006/relationships/image" Target="../media/image103.jpeg"/><Relationship Id="rId80" Type="http://schemas.openxmlformats.org/officeDocument/2006/relationships/image" Target="../media/image111.gif"/><Relationship Id="rId3" Type="http://schemas.openxmlformats.org/officeDocument/2006/relationships/image" Target="../media/image34.jpeg"/><Relationship Id="rId12" Type="http://schemas.openxmlformats.org/officeDocument/2006/relationships/image" Target="../media/image43.png"/><Relationship Id="rId17" Type="http://schemas.openxmlformats.org/officeDocument/2006/relationships/image" Target="../media/image48.wmf"/><Relationship Id="rId25" Type="http://schemas.openxmlformats.org/officeDocument/2006/relationships/image" Target="../media/image56.wmf"/><Relationship Id="rId33" Type="http://schemas.openxmlformats.org/officeDocument/2006/relationships/image" Target="../media/image64.wmf"/><Relationship Id="rId38" Type="http://schemas.openxmlformats.org/officeDocument/2006/relationships/image" Target="../media/image69.png"/><Relationship Id="rId46" Type="http://schemas.openxmlformats.org/officeDocument/2006/relationships/image" Target="../media/image77.jpeg"/><Relationship Id="rId59" Type="http://schemas.openxmlformats.org/officeDocument/2006/relationships/image" Target="../media/image90.png"/><Relationship Id="rId67" Type="http://schemas.openxmlformats.org/officeDocument/2006/relationships/image" Target="../media/image98.png"/><Relationship Id="rId20" Type="http://schemas.openxmlformats.org/officeDocument/2006/relationships/image" Target="../media/image51.wmf"/><Relationship Id="rId41" Type="http://schemas.openxmlformats.org/officeDocument/2006/relationships/image" Target="../media/image72.jpeg"/><Relationship Id="rId54" Type="http://schemas.openxmlformats.org/officeDocument/2006/relationships/image" Target="../media/image85.png"/><Relationship Id="rId62" Type="http://schemas.openxmlformats.org/officeDocument/2006/relationships/image" Target="../media/image93.jpeg"/><Relationship Id="rId70" Type="http://schemas.openxmlformats.org/officeDocument/2006/relationships/image" Target="../media/image101.gif"/><Relationship Id="rId75" Type="http://schemas.openxmlformats.org/officeDocument/2006/relationships/image" Target="../media/image106.jpeg"/><Relationship Id="rId1" Type="http://schemas.openxmlformats.org/officeDocument/2006/relationships/slideLayout" Target="../slideLayouts/slideLayout7.xml"/><Relationship Id="rId6" Type="http://schemas.openxmlformats.org/officeDocument/2006/relationships/image" Target="../media/image37.jpeg"/><Relationship Id="rId15" Type="http://schemas.openxmlformats.org/officeDocument/2006/relationships/image" Target="../media/image46.wmf"/><Relationship Id="rId23" Type="http://schemas.openxmlformats.org/officeDocument/2006/relationships/image" Target="../media/image54.wmf"/><Relationship Id="rId28" Type="http://schemas.openxmlformats.org/officeDocument/2006/relationships/image" Target="../media/image59.wmf"/><Relationship Id="rId36" Type="http://schemas.openxmlformats.org/officeDocument/2006/relationships/image" Target="../media/image67.wmf"/><Relationship Id="rId49" Type="http://schemas.openxmlformats.org/officeDocument/2006/relationships/image" Target="../media/image80.png"/><Relationship Id="rId57" Type="http://schemas.openxmlformats.org/officeDocument/2006/relationships/image" Target="../media/image88.png"/></Relationships>
</file>

<file path=ppt/slides/_rels/slide20.xml.rels><?xml version="1.0" encoding="UTF-8" standalone="yes"?>
<Relationships xmlns="http://schemas.openxmlformats.org/package/2006/relationships"><Relationship Id="rId13" Type="http://schemas.openxmlformats.org/officeDocument/2006/relationships/image" Target="../media/image125.jpeg"/><Relationship Id="rId18" Type="http://schemas.openxmlformats.org/officeDocument/2006/relationships/image" Target="../media/image130.wmf"/><Relationship Id="rId26" Type="http://schemas.openxmlformats.org/officeDocument/2006/relationships/image" Target="../media/image138.wmf"/><Relationship Id="rId39" Type="http://schemas.openxmlformats.org/officeDocument/2006/relationships/image" Target="../media/image151.png"/><Relationship Id="rId21" Type="http://schemas.openxmlformats.org/officeDocument/2006/relationships/image" Target="../media/image133.wmf"/><Relationship Id="rId34" Type="http://schemas.openxmlformats.org/officeDocument/2006/relationships/image" Target="../media/image146.gif"/><Relationship Id="rId42" Type="http://schemas.openxmlformats.org/officeDocument/2006/relationships/image" Target="../media/image154.png"/><Relationship Id="rId47" Type="http://schemas.openxmlformats.org/officeDocument/2006/relationships/image" Target="../media/image159.jpeg"/><Relationship Id="rId50" Type="http://schemas.openxmlformats.org/officeDocument/2006/relationships/image" Target="../media/image162.png"/><Relationship Id="rId55" Type="http://schemas.openxmlformats.org/officeDocument/2006/relationships/image" Target="../media/image167.png"/><Relationship Id="rId63" Type="http://schemas.openxmlformats.org/officeDocument/2006/relationships/image" Target="../media/image175.jpeg"/><Relationship Id="rId68" Type="http://schemas.openxmlformats.org/officeDocument/2006/relationships/image" Target="../media/image180.jpeg"/><Relationship Id="rId7" Type="http://schemas.openxmlformats.org/officeDocument/2006/relationships/image" Target="../media/image119.wmf"/><Relationship Id="rId71" Type="http://schemas.openxmlformats.org/officeDocument/2006/relationships/image" Target="../media/image183.jpeg"/><Relationship Id="rId2" Type="http://schemas.openxmlformats.org/officeDocument/2006/relationships/image" Target="../media/image114.png"/><Relationship Id="rId16" Type="http://schemas.openxmlformats.org/officeDocument/2006/relationships/image" Target="../media/image128.wmf"/><Relationship Id="rId29" Type="http://schemas.openxmlformats.org/officeDocument/2006/relationships/image" Target="../media/image141.wmf"/><Relationship Id="rId11" Type="http://schemas.openxmlformats.org/officeDocument/2006/relationships/image" Target="../media/image123.wmf"/><Relationship Id="rId24" Type="http://schemas.openxmlformats.org/officeDocument/2006/relationships/image" Target="../media/image136.jpeg"/><Relationship Id="rId32" Type="http://schemas.openxmlformats.org/officeDocument/2006/relationships/image" Target="../media/image144.wmf"/><Relationship Id="rId37" Type="http://schemas.openxmlformats.org/officeDocument/2006/relationships/image" Target="../media/image149.jpeg"/><Relationship Id="rId40" Type="http://schemas.openxmlformats.org/officeDocument/2006/relationships/image" Target="../media/image152.png"/><Relationship Id="rId45" Type="http://schemas.openxmlformats.org/officeDocument/2006/relationships/image" Target="../media/image157.jpeg"/><Relationship Id="rId53" Type="http://schemas.openxmlformats.org/officeDocument/2006/relationships/image" Target="../media/image165.png"/><Relationship Id="rId58" Type="http://schemas.openxmlformats.org/officeDocument/2006/relationships/image" Target="../media/image170.jpeg"/><Relationship Id="rId66" Type="http://schemas.openxmlformats.org/officeDocument/2006/relationships/image" Target="../media/image178.jpeg"/><Relationship Id="rId74" Type="http://schemas.openxmlformats.org/officeDocument/2006/relationships/image" Target="../media/image186.jpeg"/><Relationship Id="rId5" Type="http://schemas.openxmlformats.org/officeDocument/2006/relationships/image" Target="../media/image117.wmf"/><Relationship Id="rId15" Type="http://schemas.openxmlformats.org/officeDocument/2006/relationships/image" Target="../media/image127.wmf"/><Relationship Id="rId23" Type="http://schemas.openxmlformats.org/officeDocument/2006/relationships/image" Target="../media/image135.wmf"/><Relationship Id="rId28" Type="http://schemas.openxmlformats.org/officeDocument/2006/relationships/image" Target="../media/image140.wmf"/><Relationship Id="rId36" Type="http://schemas.openxmlformats.org/officeDocument/2006/relationships/image" Target="../media/image148.png"/><Relationship Id="rId49" Type="http://schemas.openxmlformats.org/officeDocument/2006/relationships/image" Target="../media/image161.png"/><Relationship Id="rId57" Type="http://schemas.openxmlformats.org/officeDocument/2006/relationships/image" Target="../media/image169.jpeg"/><Relationship Id="rId61" Type="http://schemas.openxmlformats.org/officeDocument/2006/relationships/image" Target="../media/image173.jpeg"/><Relationship Id="rId10" Type="http://schemas.openxmlformats.org/officeDocument/2006/relationships/image" Target="../media/image122.wmf"/><Relationship Id="rId19" Type="http://schemas.openxmlformats.org/officeDocument/2006/relationships/image" Target="../media/image131.wmf"/><Relationship Id="rId31" Type="http://schemas.openxmlformats.org/officeDocument/2006/relationships/image" Target="../media/image143.wmf"/><Relationship Id="rId44" Type="http://schemas.openxmlformats.org/officeDocument/2006/relationships/image" Target="../media/image156.png"/><Relationship Id="rId52" Type="http://schemas.openxmlformats.org/officeDocument/2006/relationships/image" Target="../media/image164.jpeg"/><Relationship Id="rId60" Type="http://schemas.openxmlformats.org/officeDocument/2006/relationships/image" Target="../media/image172.jpeg"/><Relationship Id="rId65" Type="http://schemas.openxmlformats.org/officeDocument/2006/relationships/image" Target="../media/image177.jpeg"/><Relationship Id="rId73" Type="http://schemas.openxmlformats.org/officeDocument/2006/relationships/image" Target="../media/image185.jpeg"/><Relationship Id="rId4" Type="http://schemas.openxmlformats.org/officeDocument/2006/relationships/image" Target="../media/image116.wmf"/><Relationship Id="rId9" Type="http://schemas.openxmlformats.org/officeDocument/2006/relationships/image" Target="../media/image121.jpeg"/><Relationship Id="rId14" Type="http://schemas.openxmlformats.org/officeDocument/2006/relationships/image" Target="../media/image126.wmf"/><Relationship Id="rId22" Type="http://schemas.openxmlformats.org/officeDocument/2006/relationships/image" Target="../media/image134.wmf"/><Relationship Id="rId27" Type="http://schemas.openxmlformats.org/officeDocument/2006/relationships/image" Target="../media/image139.wmf"/><Relationship Id="rId30" Type="http://schemas.openxmlformats.org/officeDocument/2006/relationships/image" Target="../media/image142.wmf"/><Relationship Id="rId35" Type="http://schemas.openxmlformats.org/officeDocument/2006/relationships/image" Target="../media/image147.jpeg"/><Relationship Id="rId43" Type="http://schemas.openxmlformats.org/officeDocument/2006/relationships/image" Target="../media/image155.jpeg"/><Relationship Id="rId48" Type="http://schemas.openxmlformats.org/officeDocument/2006/relationships/image" Target="../media/image160.jpeg"/><Relationship Id="rId56" Type="http://schemas.openxmlformats.org/officeDocument/2006/relationships/image" Target="../media/image168.png"/><Relationship Id="rId64" Type="http://schemas.openxmlformats.org/officeDocument/2006/relationships/image" Target="../media/image176.jpeg"/><Relationship Id="rId69" Type="http://schemas.openxmlformats.org/officeDocument/2006/relationships/image" Target="../media/image181.jpeg"/><Relationship Id="rId8" Type="http://schemas.openxmlformats.org/officeDocument/2006/relationships/image" Target="../media/image120.wmf"/><Relationship Id="rId51" Type="http://schemas.openxmlformats.org/officeDocument/2006/relationships/image" Target="../media/image163.png"/><Relationship Id="rId72" Type="http://schemas.openxmlformats.org/officeDocument/2006/relationships/image" Target="../media/image184.jpeg"/><Relationship Id="rId3" Type="http://schemas.openxmlformats.org/officeDocument/2006/relationships/image" Target="../media/image115.jpeg"/><Relationship Id="rId12" Type="http://schemas.openxmlformats.org/officeDocument/2006/relationships/image" Target="../media/image124.wmf"/><Relationship Id="rId17" Type="http://schemas.openxmlformats.org/officeDocument/2006/relationships/image" Target="../media/image129.wmf"/><Relationship Id="rId25" Type="http://schemas.openxmlformats.org/officeDocument/2006/relationships/image" Target="../media/image137.wmf"/><Relationship Id="rId33" Type="http://schemas.openxmlformats.org/officeDocument/2006/relationships/image" Target="../media/image145.jpeg"/><Relationship Id="rId38" Type="http://schemas.openxmlformats.org/officeDocument/2006/relationships/image" Target="../media/image150.png"/><Relationship Id="rId46" Type="http://schemas.openxmlformats.org/officeDocument/2006/relationships/image" Target="../media/image158.jpeg"/><Relationship Id="rId59" Type="http://schemas.openxmlformats.org/officeDocument/2006/relationships/image" Target="../media/image171.jpeg"/><Relationship Id="rId67" Type="http://schemas.openxmlformats.org/officeDocument/2006/relationships/image" Target="../media/image179.jpeg"/><Relationship Id="rId20" Type="http://schemas.openxmlformats.org/officeDocument/2006/relationships/image" Target="../media/image132.wmf"/><Relationship Id="rId41" Type="http://schemas.openxmlformats.org/officeDocument/2006/relationships/image" Target="../media/image153.png"/><Relationship Id="rId54" Type="http://schemas.openxmlformats.org/officeDocument/2006/relationships/image" Target="../media/image166.png"/><Relationship Id="rId62" Type="http://schemas.openxmlformats.org/officeDocument/2006/relationships/image" Target="../media/image174.png"/><Relationship Id="rId70" Type="http://schemas.openxmlformats.org/officeDocument/2006/relationships/image" Target="../media/image182.jpeg"/><Relationship Id="rId75" Type="http://schemas.openxmlformats.org/officeDocument/2006/relationships/image" Target="../media/image187.jpeg"/><Relationship Id="rId1" Type="http://schemas.openxmlformats.org/officeDocument/2006/relationships/slideLayout" Target="../slideLayouts/slideLayout8.xml"/><Relationship Id="rId6" Type="http://schemas.openxmlformats.org/officeDocument/2006/relationships/image" Target="../media/image118.wmf"/></Relationships>
</file>

<file path=ppt/slides/_rels/slide21.xml.rels><?xml version="1.0" encoding="UTF-8" standalone="yes"?>
<Relationships xmlns="http://schemas.openxmlformats.org/package/2006/relationships"><Relationship Id="rId8" Type="http://schemas.openxmlformats.org/officeDocument/2006/relationships/image" Target="../media/image194.png"/><Relationship Id="rId3" Type="http://schemas.openxmlformats.org/officeDocument/2006/relationships/image" Target="../media/image189.png"/><Relationship Id="rId7" Type="http://schemas.openxmlformats.org/officeDocument/2006/relationships/image" Target="../media/image193.png"/><Relationship Id="rId12" Type="http://schemas.openxmlformats.org/officeDocument/2006/relationships/image" Target="../media/image198.jpeg"/><Relationship Id="rId2" Type="http://schemas.openxmlformats.org/officeDocument/2006/relationships/image" Target="../media/image188.png"/><Relationship Id="rId1" Type="http://schemas.openxmlformats.org/officeDocument/2006/relationships/slideLayout" Target="../slideLayouts/slideLayout8.xml"/><Relationship Id="rId6" Type="http://schemas.openxmlformats.org/officeDocument/2006/relationships/image" Target="../media/image192.png"/><Relationship Id="rId11" Type="http://schemas.openxmlformats.org/officeDocument/2006/relationships/image" Target="../media/image197.jpeg"/><Relationship Id="rId5" Type="http://schemas.openxmlformats.org/officeDocument/2006/relationships/image" Target="../media/image191.png"/><Relationship Id="rId10" Type="http://schemas.openxmlformats.org/officeDocument/2006/relationships/image" Target="../media/image196.jpeg"/><Relationship Id="rId4" Type="http://schemas.openxmlformats.org/officeDocument/2006/relationships/image" Target="../media/image190.png"/><Relationship Id="rId9" Type="http://schemas.openxmlformats.org/officeDocument/2006/relationships/image" Target="../media/image195.png"/></Relationships>
</file>

<file path=ppt/slides/_rels/slide22.xml.rels><?xml version="1.0" encoding="UTF-8" standalone="yes"?>
<Relationships xmlns="http://schemas.openxmlformats.org/package/2006/relationships"><Relationship Id="rId8" Type="http://schemas.openxmlformats.org/officeDocument/2006/relationships/image" Target="../media/image205.png"/><Relationship Id="rId3" Type="http://schemas.openxmlformats.org/officeDocument/2006/relationships/image" Target="../media/image200.png"/><Relationship Id="rId7" Type="http://schemas.openxmlformats.org/officeDocument/2006/relationships/image" Target="../media/image204.png"/><Relationship Id="rId2" Type="http://schemas.openxmlformats.org/officeDocument/2006/relationships/image" Target="../media/image199.png"/><Relationship Id="rId1" Type="http://schemas.openxmlformats.org/officeDocument/2006/relationships/slideLayout" Target="../slideLayouts/slideLayout2.xml"/><Relationship Id="rId6" Type="http://schemas.openxmlformats.org/officeDocument/2006/relationships/image" Target="../media/image203.wmf"/><Relationship Id="rId5" Type="http://schemas.openxmlformats.org/officeDocument/2006/relationships/image" Target="../media/image202.png"/><Relationship Id="rId4" Type="http://schemas.openxmlformats.org/officeDocument/2006/relationships/image" Target="../media/image201.png"/></Relationships>
</file>

<file path=ppt/slides/_rels/slide23.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image" Target="../media/image206.png"/><Relationship Id="rId1" Type="http://schemas.openxmlformats.org/officeDocument/2006/relationships/slideLayout" Target="../slideLayouts/slideLayout2.xml"/><Relationship Id="rId6" Type="http://schemas.openxmlformats.org/officeDocument/2006/relationships/image" Target="../media/image210.png"/><Relationship Id="rId5" Type="http://schemas.openxmlformats.org/officeDocument/2006/relationships/image" Target="../media/image209.jpeg"/><Relationship Id="rId4" Type="http://schemas.openxmlformats.org/officeDocument/2006/relationships/image" Target="../media/image208.png"/></Relationships>
</file>

<file path=ppt/slides/_rels/slide24.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1.png"/><Relationship Id="rId1" Type="http://schemas.openxmlformats.org/officeDocument/2006/relationships/slideLayout" Target="../slideLayouts/slideLayout2.xml"/><Relationship Id="rId6" Type="http://schemas.openxmlformats.org/officeDocument/2006/relationships/image" Target="../media/image214.png"/><Relationship Id="rId5" Type="http://schemas.openxmlformats.org/officeDocument/2006/relationships/image" Target="../media/image21.png"/><Relationship Id="rId4" Type="http://schemas.openxmlformats.org/officeDocument/2006/relationships/image" Target="../media/image2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16.jpeg"/><Relationship Id="rId2" Type="http://schemas.openxmlformats.org/officeDocument/2006/relationships/image" Target="../media/image215.pn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hyperlink" Target="http://www.consorzionetcomm.it/" TargetMode="External"/><Relationship Id="rId2" Type="http://schemas.openxmlformats.org/officeDocument/2006/relationships/image" Target="../media/image217.png"/><Relationship Id="rId1" Type="http://schemas.openxmlformats.org/officeDocument/2006/relationships/slideLayout" Target="../slideLayouts/slideLayout4.xml"/><Relationship Id="rId4" Type="http://schemas.openxmlformats.org/officeDocument/2006/relationships/hyperlink" Target="mailto:info@consorzionetcomm.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a:t>Le dinamiche del </a:t>
            </a:r>
            <a:r>
              <a:rPr lang="it-IT" dirty="0" smtClean="0"/>
              <a:t>mercato</a:t>
            </a:r>
            <a:br>
              <a:rPr lang="it-IT" dirty="0" smtClean="0"/>
            </a:br>
            <a:r>
              <a:rPr lang="it-IT" dirty="0" smtClean="0"/>
              <a:t>nel </a:t>
            </a:r>
            <a:r>
              <a:rPr lang="it-IT" dirty="0"/>
              <a:t>contesto internazionale</a:t>
            </a:r>
            <a:endParaRPr lang="en-GB" dirty="0"/>
          </a:p>
        </p:txBody>
      </p:sp>
      <p:sp>
        <p:nvSpPr>
          <p:cNvPr id="3" name="Sottotitolo 2"/>
          <p:cNvSpPr>
            <a:spLocks noGrp="1"/>
          </p:cNvSpPr>
          <p:nvPr>
            <p:ph type="subTitle" idx="1"/>
          </p:nvPr>
        </p:nvSpPr>
        <p:spPr>
          <a:xfrm>
            <a:off x="3132000" y="3886200"/>
            <a:ext cx="5724000" cy="874085"/>
          </a:xfrm>
        </p:spPr>
        <p:txBody>
          <a:bodyPr/>
          <a:lstStyle/>
          <a:p>
            <a:r>
              <a:rPr lang="it-IT" sz="2800" b="1" dirty="0"/>
              <a:t>Roberto Liscia</a:t>
            </a:r>
          </a:p>
          <a:p>
            <a:r>
              <a:rPr lang="it-IT" i="1" dirty="0"/>
              <a:t>Presidente Consorzio </a:t>
            </a:r>
            <a:r>
              <a:rPr lang="it-IT" i="1" dirty="0" err="1"/>
              <a:t>Netcomm</a:t>
            </a:r>
            <a:endParaRPr lang="it-IT" dirty="0"/>
          </a:p>
        </p:txBody>
      </p:sp>
    </p:spTree>
    <p:extLst>
      <p:ext uri="{BB962C8B-B14F-4D97-AF65-F5344CB8AC3E}">
        <p14:creationId xmlns:p14="http://schemas.microsoft.com/office/powerpoint/2010/main" val="1781089103"/>
      </p:ext>
    </p:extLst>
  </p:cSld>
  <p:clrMapOvr>
    <a:overrideClrMapping bg1="lt1" tx1="dk1" bg2="lt2" tx2="dk2" accent1="accent1" accent2="accent2" accent3="accent3" accent4="accent4" accent5="accent5" accent6="accent6" hlink="hlink" folHlink="folHlink"/>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 temi</a:t>
            </a:r>
            <a:endParaRPr lang="it-IT" dirty="0"/>
          </a:p>
        </p:txBody>
      </p:sp>
      <p:sp>
        <p:nvSpPr>
          <p:cNvPr id="3" name="CasellaDiTesto 2"/>
          <p:cNvSpPr txBox="1"/>
          <p:nvPr/>
        </p:nvSpPr>
        <p:spPr>
          <a:xfrm>
            <a:off x="1547664" y="1556792"/>
            <a:ext cx="5320687" cy="2954655"/>
          </a:xfrm>
          <a:prstGeom prst="rect">
            <a:avLst/>
          </a:prstGeom>
          <a:noFill/>
        </p:spPr>
        <p:txBody>
          <a:bodyPr wrap="none" rtlCol="0">
            <a:spAutoFit/>
          </a:bodyPr>
          <a:lstStyle/>
          <a:p>
            <a:pPr marL="180000" indent="-457200">
              <a:buFont typeface="Arial" pitchFamily="34" charset="0"/>
              <a:buChar char="•"/>
            </a:pPr>
            <a:r>
              <a:rPr lang="it-IT" sz="2800" b="1" dirty="0" smtClean="0">
                <a:solidFill>
                  <a:schemeClr val="accent1"/>
                </a:solidFill>
                <a:latin typeface="+mj-lt"/>
                <a:ea typeface="+mj-ea"/>
                <a:cs typeface="+mj-cs"/>
              </a:rPr>
              <a:t>Il contesto</a:t>
            </a:r>
          </a:p>
          <a:p>
            <a:pPr marL="180000" indent="-457200">
              <a:buFont typeface="Arial" pitchFamily="34" charset="0"/>
              <a:buChar char="•"/>
            </a:pPr>
            <a:r>
              <a:rPr lang="it-IT" sz="2800" b="1" dirty="0" smtClean="0">
                <a:solidFill>
                  <a:schemeClr val="accent1"/>
                </a:solidFill>
                <a:latin typeface="+mj-lt"/>
                <a:ea typeface="+mj-ea"/>
                <a:cs typeface="+mj-cs"/>
              </a:rPr>
              <a:t>L’Italia e l’Europa</a:t>
            </a:r>
          </a:p>
          <a:p>
            <a:pPr marL="180000" indent="-457200">
              <a:buFont typeface="Arial" pitchFamily="34" charset="0"/>
              <a:buChar char="•"/>
            </a:pPr>
            <a:r>
              <a:rPr lang="it-IT" sz="2800" b="1" dirty="0" smtClean="0">
                <a:solidFill>
                  <a:schemeClr val="accent1"/>
                </a:solidFill>
                <a:latin typeface="+mj-lt"/>
                <a:ea typeface="+mj-ea"/>
                <a:cs typeface="+mj-cs"/>
              </a:rPr>
              <a:t>La crescita Italiana</a:t>
            </a:r>
          </a:p>
          <a:p>
            <a:pPr marL="180000" indent="-457200">
              <a:buFont typeface="Arial" pitchFamily="34" charset="0"/>
              <a:buChar char="•"/>
            </a:pPr>
            <a:r>
              <a:rPr lang="it-IT" sz="2800" b="1" dirty="0" smtClean="0">
                <a:solidFill>
                  <a:schemeClr val="accent1"/>
                </a:solidFill>
                <a:latin typeface="+mj-lt"/>
                <a:ea typeface="+mj-ea"/>
                <a:cs typeface="+mj-cs"/>
              </a:rPr>
              <a:t>Gli inibitori allo sviluppo</a:t>
            </a:r>
          </a:p>
          <a:p>
            <a:pPr marL="180000" indent="-457200">
              <a:buFont typeface="Arial" pitchFamily="34" charset="0"/>
              <a:buChar char="•"/>
            </a:pPr>
            <a:r>
              <a:rPr lang="it-IT" sz="2800" b="1" dirty="0" smtClean="0">
                <a:solidFill>
                  <a:schemeClr val="accent1"/>
                </a:solidFill>
                <a:latin typeface="+mj-lt"/>
                <a:ea typeface="+mj-ea"/>
                <a:cs typeface="+mj-cs"/>
              </a:rPr>
              <a:t>Netcomm e le sue iniziative</a:t>
            </a:r>
          </a:p>
          <a:p>
            <a:pPr marL="180000" indent="-457200">
              <a:buFont typeface="Arial" pitchFamily="34" charset="0"/>
              <a:buChar char="•"/>
            </a:pPr>
            <a:r>
              <a:rPr lang="it-IT" sz="2800" b="1" dirty="0" smtClean="0">
                <a:solidFill>
                  <a:schemeClr val="accent1"/>
                </a:solidFill>
                <a:latin typeface="+mj-lt"/>
                <a:ea typeface="+mj-ea"/>
                <a:cs typeface="+mj-cs"/>
              </a:rPr>
              <a:t>L’agenda digitale </a:t>
            </a:r>
          </a:p>
          <a:p>
            <a:endParaRPr lang="it-IT" dirty="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238" y="1881907"/>
            <a:ext cx="9009524" cy="4571429"/>
          </a:xfrm>
          <a:prstGeom prst="rect">
            <a:avLst/>
          </a:prstGeom>
        </p:spPr>
      </p:pic>
      <p:sp>
        <p:nvSpPr>
          <p:cNvPr id="2" name="Titolo 1"/>
          <p:cNvSpPr>
            <a:spLocks noGrp="1"/>
          </p:cNvSpPr>
          <p:nvPr>
            <p:ph type="title"/>
          </p:nvPr>
        </p:nvSpPr>
        <p:spPr/>
        <p:txBody>
          <a:bodyPr/>
          <a:lstStyle/>
          <a:p>
            <a:r>
              <a:rPr lang="it-IT" dirty="0"/>
              <a:t>Si amplia il gap di crescita tra Paesi avanzati e Paesi emergenti...</a:t>
            </a:r>
            <a:endParaRPr lang="en-GB" dirty="0"/>
          </a:p>
        </p:txBody>
      </p:sp>
      <p:sp>
        <p:nvSpPr>
          <p:cNvPr id="5" name="Segnaposto contenuto 2"/>
          <p:cNvSpPr txBox="1">
            <a:spLocks/>
          </p:cNvSpPr>
          <p:nvPr/>
        </p:nvSpPr>
        <p:spPr>
          <a:xfrm>
            <a:off x="432000" y="6052646"/>
            <a:ext cx="8280000" cy="169277"/>
          </a:xfrm>
          <a:prstGeom prst="rect">
            <a:avLst/>
          </a:prstGeom>
        </p:spPr>
        <p:txBody>
          <a:bodyPr vert="horz" lIns="0" tIns="0" rIns="0" bIns="0" rtlCol="0">
            <a:spAutoFit/>
          </a:bodyPr>
          <a:lstStyle>
            <a:lvl1pPr marL="265113" indent="-265113"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539750" indent="-274638"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804863" indent="-265113"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079500" indent="-274638"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4pPr>
            <a:lvl5pPr marL="1344613" indent="-265113"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100" dirty="0"/>
              <a:t>Fonte: FMI, World Economic Outlook (</a:t>
            </a:r>
            <a:r>
              <a:rPr lang="en-GB" sz="1100" dirty="0" err="1"/>
              <a:t>Gennaio</a:t>
            </a:r>
            <a:r>
              <a:rPr lang="en-GB" sz="1100" dirty="0"/>
              <a:t> 2013)</a:t>
            </a:r>
          </a:p>
        </p:txBody>
      </p:sp>
      <p:grpSp>
        <p:nvGrpSpPr>
          <p:cNvPr id="33" name="Gruppo 32"/>
          <p:cNvGrpSpPr/>
          <p:nvPr/>
        </p:nvGrpSpPr>
        <p:grpSpPr>
          <a:xfrm>
            <a:off x="368726" y="1337063"/>
            <a:ext cx="8674129" cy="4039034"/>
            <a:chOff x="368726" y="1337063"/>
            <a:chExt cx="8674129" cy="4039034"/>
          </a:xfrm>
        </p:grpSpPr>
        <p:sp>
          <p:nvSpPr>
            <p:cNvPr id="10" name="CasellaDiTesto 10"/>
            <p:cNvSpPr txBox="1"/>
            <p:nvPr/>
          </p:nvSpPr>
          <p:spPr>
            <a:xfrm>
              <a:off x="395536" y="2708920"/>
              <a:ext cx="1224000" cy="246221"/>
            </a:xfrm>
            <a:prstGeom prst="rect">
              <a:avLst/>
            </a:prstGeom>
            <a:noFill/>
          </p:spPr>
          <p:txBody>
            <a:bodyPr wrap="square" lIns="0" tIns="0" rIns="0" bIns="0" rtlCol="0" anchor="ctr" anchorCtr="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eaLnBrk="0" hangingPunct="0"/>
              <a:r>
                <a:rPr kumimoji="1" lang="it-IT" sz="1600" b="1" u="none" dirty="0" smtClean="0">
                  <a:solidFill>
                    <a:schemeClr val="accent2"/>
                  </a:solidFill>
                </a:rPr>
                <a:t>USA</a:t>
              </a:r>
              <a:endParaRPr kumimoji="1" lang="it-IT" sz="1600" b="1" u="none" dirty="0">
                <a:solidFill>
                  <a:schemeClr val="accent2"/>
                </a:solidFill>
              </a:endParaRPr>
            </a:p>
          </p:txBody>
        </p:sp>
        <p:graphicFrame>
          <p:nvGraphicFramePr>
            <p:cNvPr id="13" name="Diagramm 5"/>
            <p:cNvGraphicFramePr/>
            <p:nvPr>
              <p:extLst>
                <p:ext uri="{D42A27DB-BD31-4B8C-83A1-F6EECF244321}">
                  <p14:modId xmlns:p14="http://schemas.microsoft.com/office/powerpoint/2010/main" val="3079026470"/>
                </p:ext>
              </p:extLst>
            </p:nvPr>
          </p:nvGraphicFramePr>
          <p:xfrm>
            <a:off x="1151884" y="2132856"/>
            <a:ext cx="2087840" cy="108930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Diagramm 5"/>
            <p:cNvGraphicFramePr/>
            <p:nvPr>
              <p:extLst>
                <p:ext uri="{D42A27DB-BD31-4B8C-83A1-F6EECF244321}">
                  <p14:modId xmlns:p14="http://schemas.microsoft.com/office/powerpoint/2010/main" val="459269107"/>
                </p:ext>
              </p:extLst>
            </p:nvPr>
          </p:nvGraphicFramePr>
          <p:xfrm>
            <a:off x="6955015" y="2852936"/>
            <a:ext cx="2087840" cy="1089308"/>
          </p:xfrm>
          <a:graphic>
            <a:graphicData uri="http://schemas.openxmlformats.org/drawingml/2006/chart">
              <c:chart xmlns:c="http://schemas.openxmlformats.org/drawingml/2006/chart" xmlns:r="http://schemas.openxmlformats.org/officeDocument/2006/relationships" r:id="rId5"/>
            </a:graphicData>
          </a:graphic>
        </p:graphicFrame>
        <p:sp>
          <p:nvSpPr>
            <p:cNvPr id="16" name="CasellaDiTesto 10"/>
            <p:cNvSpPr txBox="1"/>
            <p:nvPr/>
          </p:nvSpPr>
          <p:spPr>
            <a:xfrm>
              <a:off x="6162927" y="3417018"/>
              <a:ext cx="1224000" cy="246221"/>
            </a:xfrm>
            <a:prstGeom prst="rect">
              <a:avLst/>
            </a:prstGeom>
            <a:noFill/>
          </p:spPr>
          <p:txBody>
            <a:bodyPr wrap="square" lIns="0" tIns="0" rIns="0" bIns="0" rtlCol="0" anchor="ctr" anchorCtr="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eaLnBrk="0" hangingPunct="0"/>
              <a:r>
                <a:rPr kumimoji="1" lang="it-IT" sz="1600" b="1" u="none" dirty="0" smtClean="0">
                  <a:solidFill>
                    <a:schemeClr val="tx2"/>
                  </a:solidFill>
                </a:rPr>
                <a:t>Cina</a:t>
              </a:r>
              <a:endParaRPr kumimoji="1" lang="it-IT" sz="1600" b="1" u="none" dirty="0">
                <a:solidFill>
                  <a:schemeClr val="tx2"/>
                </a:solidFill>
              </a:endParaRPr>
            </a:p>
          </p:txBody>
        </p:sp>
        <p:sp>
          <p:nvSpPr>
            <p:cNvPr id="17" name="CasellaDiTesto 10"/>
            <p:cNvSpPr txBox="1"/>
            <p:nvPr/>
          </p:nvSpPr>
          <p:spPr>
            <a:xfrm>
              <a:off x="395536" y="3758843"/>
              <a:ext cx="1224000" cy="246221"/>
            </a:xfrm>
            <a:prstGeom prst="rect">
              <a:avLst/>
            </a:prstGeom>
            <a:noFill/>
          </p:spPr>
          <p:txBody>
            <a:bodyPr wrap="square" lIns="0" tIns="0" rIns="0" bIns="0" rtlCol="0" anchor="ctr" anchorCtr="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eaLnBrk="0" hangingPunct="0"/>
              <a:r>
                <a:rPr kumimoji="1" lang="it-IT" sz="1600" b="1" u="none" dirty="0" smtClean="0">
                  <a:solidFill>
                    <a:schemeClr val="tx2"/>
                  </a:solidFill>
                </a:rPr>
                <a:t>Messico</a:t>
              </a:r>
              <a:endParaRPr kumimoji="1" lang="it-IT" sz="1600" b="1" u="none" dirty="0">
                <a:solidFill>
                  <a:schemeClr val="tx2"/>
                </a:solidFill>
              </a:endParaRPr>
            </a:p>
          </p:txBody>
        </p:sp>
        <p:graphicFrame>
          <p:nvGraphicFramePr>
            <p:cNvPr id="18" name="Diagramm 5"/>
            <p:cNvGraphicFramePr/>
            <p:nvPr>
              <p:extLst>
                <p:ext uri="{D42A27DB-BD31-4B8C-83A1-F6EECF244321}">
                  <p14:modId xmlns:p14="http://schemas.microsoft.com/office/powerpoint/2010/main" val="634951331"/>
                </p:ext>
              </p:extLst>
            </p:nvPr>
          </p:nvGraphicFramePr>
          <p:xfrm>
            <a:off x="1357266" y="3203788"/>
            <a:ext cx="2087840" cy="1089308"/>
          </p:xfrm>
          <a:graphic>
            <a:graphicData uri="http://schemas.openxmlformats.org/drawingml/2006/chart">
              <c:chart xmlns:c="http://schemas.openxmlformats.org/drawingml/2006/chart" xmlns:r="http://schemas.openxmlformats.org/officeDocument/2006/relationships" r:id="rId6"/>
            </a:graphicData>
          </a:graphic>
        </p:graphicFrame>
        <p:sp>
          <p:nvSpPr>
            <p:cNvPr id="19" name="CasellaDiTesto 10"/>
            <p:cNvSpPr txBox="1"/>
            <p:nvPr/>
          </p:nvSpPr>
          <p:spPr>
            <a:xfrm>
              <a:off x="2123864" y="4797152"/>
              <a:ext cx="1224000" cy="246221"/>
            </a:xfrm>
            <a:prstGeom prst="rect">
              <a:avLst/>
            </a:prstGeom>
            <a:noFill/>
          </p:spPr>
          <p:txBody>
            <a:bodyPr wrap="square" lIns="0" tIns="0" rIns="0" bIns="0" rtlCol="0" anchor="ctr" anchorCtr="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eaLnBrk="0" hangingPunct="0"/>
              <a:r>
                <a:rPr kumimoji="1" lang="it-IT" sz="1600" b="1" u="none" dirty="0" smtClean="0">
                  <a:solidFill>
                    <a:schemeClr val="tx2"/>
                  </a:solidFill>
                </a:rPr>
                <a:t>Brasile</a:t>
              </a:r>
              <a:endParaRPr kumimoji="1" lang="it-IT" sz="1600" b="1" u="none" dirty="0">
                <a:solidFill>
                  <a:schemeClr val="tx2"/>
                </a:solidFill>
              </a:endParaRPr>
            </a:p>
          </p:txBody>
        </p:sp>
        <p:graphicFrame>
          <p:nvGraphicFramePr>
            <p:cNvPr id="20" name="Diagramm 5"/>
            <p:cNvGraphicFramePr/>
            <p:nvPr>
              <p:extLst>
                <p:ext uri="{D42A27DB-BD31-4B8C-83A1-F6EECF244321}">
                  <p14:modId xmlns:p14="http://schemas.microsoft.com/office/powerpoint/2010/main" val="3027429595"/>
                </p:ext>
              </p:extLst>
            </p:nvPr>
          </p:nvGraphicFramePr>
          <p:xfrm>
            <a:off x="368726" y="4232841"/>
            <a:ext cx="2087840" cy="1089308"/>
          </p:xfrm>
          <a:graphic>
            <a:graphicData uri="http://schemas.openxmlformats.org/drawingml/2006/chart">
              <c:chart xmlns:c="http://schemas.openxmlformats.org/drawingml/2006/chart" xmlns:r="http://schemas.openxmlformats.org/officeDocument/2006/relationships" r:id="rId7"/>
            </a:graphicData>
          </a:graphic>
        </p:graphicFrame>
        <p:sp>
          <p:nvSpPr>
            <p:cNvPr id="21" name="Rettangolo arrotondato 20"/>
            <p:cNvSpPr/>
            <p:nvPr/>
          </p:nvSpPr>
          <p:spPr bwMode="auto">
            <a:xfrm>
              <a:off x="3131840" y="1337063"/>
              <a:ext cx="1799874" cy="553510"/>
            </a:xfrm>
            <a:prstGeom prst="roundRect">
              <a:avLst/>
            </a:prstGeom>
            <a:noFill/>
            <a:ln w="38100" cap="flat" cmpd="sng" algn="ctr">
              <a:solidFill>
                <a:schemeClr val="tx2"/>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eaLnBrk="0" hangingPunct="0"/>
              <a:r>
                <a:rPr kumimoji="1" lang="it-IT" sz="1400" b="1" u="none" dirty="0" smtClean="0">
                  <a:solidFill>
                    <a:schemeClr val="tx2"/>
                  </a:solidFill>
                </a:rPr>
                <a:t>Paesi emergenti:</a:t>
              </a:r>
              <a:br>
                <a:rPr kumimoji="1" lang="it-IT" sz="1400" b="1" u="none" dirty="0" smtClean="0">
                  <a:solidFill>
                    <a:schemeClr val="tx2"/>
                  </a:solidFill>
                </a:rPr>
              </a:br>
              <a:r>
                <a:rPr kumimoji="1" lang="it-IT" sz="1400" b="1" u="none" dirty="0" smtClean="0">
                  <a:solidFill>
                    <a:schemeClr val="tx2"/>
                  </a:solidFill>
                </a:rPr>
                <a:t> 2013/2012: +5,5%</a:t>
              </a:r>
            </a:p>
          </p:txBody>
        </p:sp>
        <p:sp>
          <p:nvSpPr>
            <p:cNvPr id="22" name="Rettangolo arrotondato 21"/>
            <p:cNvSpPr/>
            <p:nvPr/>
          </p:nvSpPr>
          <p:spPr bwMode="auto">
            <a:xfrm>
              <a:off x="5021983" y="1337063"/>
              <a:ext cx="1799874" cy="553510"/>
            </a:xfrm>
            <a:prstGeom prst="roundRect">
              <a:avLst/>
            </a:prstGeom>
            <a:noFill/>
            <a:ln w="38100" cap="flat" cmpd="sng" algn="ctr">
              <a:solidFill>
                <a:schemeClr val="tx1">
                  <a:lumMod val="95000"/>
                  <a:lumOff val="5000"/>
                </a:schemeClr>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eaLnBrk="0" hangingPunct="0"/>
              <a:r>
                <a:rPr kumimoji="1" lang="it-IT" sz="1400" b="1" u="none" dirty="0" smtClean="0">
                  <a:solidFill>
                    <a:prstClr val="black"/>
                  </a:solidFill>
                </a:rPr>
                <a:t>PIL Mondo:</a:t>
              </a:r>
              <a:br>
                <a:rPr kumimoji="1" lang="it-IT" sz="1400" b="1" u="none" dirty="0" smtClean="0">
                  <a:solidFill>
                    <a:prstClr val="black"/>
                  </a:solidFill>
                </a:rPr>
              </a:br>
              <a:r>
                <a:rPr kumimoji="1" lang="it-IT" sz="1400" b="1" u="none" dirty="0">
                  <a:solidFill>
                    <a:prstClr val="black"/>
                  </a:solidFill>
                </a:rPr>
                <a:t> 2013/2012: </a:t>
              </a:r>
              <a:r>
                <a:rPr kumimoji="1" lang="it-IT" sz="1400" b="1" u="none" dirty="0" smtClean="0">
                  <a:solidFill>
                    <a:prstClr val="black"/>
                  </a:solidFill>
                </a:rPr>
                <a:t>+3,5%</a:t>
              </a:r>
            </a:p>
          </p:txBody>
        </p:sp>
        <p:sp>
          <p:nvSpPr>
            <p:cNvPr id="23" name="Rettangolo arrotondato 22"/>
            <p:cNvSpPr/>
            <p:nvPr/>
          </p:nvSpPr>
          <p:spPr bwMode="auto">
            <a:xfrm>
              <a:off x="6912126" y="1337063"/>
              <a:ext cx="1799874" cy="553510"/>
            </a:xfrm>
            <a:prstGeom prst="roundRect">
              <a:avLst/>
            </a:prstGeom>
            <a:noFill/>
            <a:ln w="38100" cap="flat" cmpd="sng" algn="ctr">
              <a:solidFill>
                <a:schemeClr val="accent2"/>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eaLnBrk="0" hangingPunct="0"/>
              <a:r>
                <a:rPr kumimoji="1" lang="it-IT" sz="1400" b="1" u="none" dirty="0" smtClean="0">
                  <a:solidFill>
                    <a:schemeClr val="accent2"/>
                  </a:solidFill>
                </a:rPr>
                <a:t>Paesi Avanzati:</a:t>
              </a:r>
              <a:br>
                <a:rPr kumimoji="1" lang="it-IT" sz="1400" b="1" u="none" dirty="0" smtClean="0">
                  <a:solidFill>
                    <a:schemeClr val="accent2"/>
                  </a:solidFill>
                </a:rPr>
              </a:br>
              <a:r>
                <a:rPr kumimoji="1" lang="it-IT" sz="1400" b="1" u="none" dirty="0">
                  <a:solidFill>
                    <a:schemeClr val="accent2"/>
                  </a:solidFill>
                </a:rPr>
                <a:t> 2013/2012: </a:t>
              </a:r>
              <a:r>
                <a:rPr kumimoji="1" lang="it-IT" sz="1400" b="1" u="none" dirty="0" smtClean="0">
                  <a:solidFill>
                    <a:schemeClr val="accent2"/>
                  </a:solidFill>
                </a:rPr>
                <a:t>+1,4%</a:t>
              </a:r>
            </a:p>
          </p:txBody>
        </p:sp>
        <p:sp>
          <p:nvSpPr>
            <p:cNvPr id="24" name="Segnaposto contenuto 2"/>
            <p:cNvSpPr txBox="1">
              <a:spLocks/>
            </p:cNvSpPr>
            <p:nvPr/>
          </p:nvSpPr>
          <p:spPr>
            <a:xfrm>
              <a:off x="432001" y="1398375"/>
              <a:ext cx="2555824" cy="430887"/>
            </a:xfrm>
            <a:prstGeom prst="rect">
              <a:avLst/>
            </a:prstGeom>
          </p:spPr>
          <p:txBody>
            <a:bodyPr vert="horz" wrap="square" lIns="0" tIns="0" rIns="0" bIns="0" rtlCol="0">
              <a:spAutoFit/>
            </a:bodyPr>
            <a:lstStyle>
              <a:lvl1pPr marL="265113" indent="-265113"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539750" indent="-274638"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804863" indent="-265113"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079500" indent="-274638"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4pPr>
              <a:lvl5pPr marL="1344613" indent="-265113"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it-IT" sz="1400" dirty="0"/>
                <a:t>Crescita </a:t>
              </a:r>
              <a:r>
                <a:rPr lang="it-IT" sz="1400" dirty="0" smtClean="0"/>
                <a:t>attesa</a:t>
              </a:r>
              <a:br>
                <a:rPr lang="it-IT" sz="1400" dirty="0" smtClean="0"/>
              </a:br>
              <a:r>
                <a:rPr lang="it-IT" sz="1400" dirty="0" smtClean="0"/>
                <a:t>del </a:t>
              </a:r>
              <a:r>
                <a:rPr lang="it-IT" sz="1400" dirty="0"/>
                <a:t>PIL anno su </a:t>
              </a:r>
              <a:r>
                <a:rPr lang="it-IT" sz="1400" dirty="0" smtClean="0"/>
                <a:t>anno</a:t>
              </a:r>
              <a:endParaRPr lang="it-IT" sz="1400" dirty="0"/>
            </a:p>
          </p:txBody>
        </p:sp>
        <p:graphicFrame>
          <p:nvGraphicFramePr>
            <p:cNvPr id="25" name="Diagramm 5"/>
            <p:cNvGraphicFramePr/>
            <p:nvPr>
              <p:extLst>
                <p:ext uri="{D42A27DB-BD31-4B8C-83A1-F6EECF244321}">
                  <p14:modId xmlns:p14="http://schemas.microsoft.com/office/powerpoint/2010/main" val="4119689130"/>
                </p:ext>
              </p:extLst>
            </p:nvPr>
          </p:nvGraphicFramePr>
          <p:xfrm>
            <a:off x="6012552" y="1835636"/>
            <a:ext cx="2087840" cy="1089308"/>
          </p:xfrm>
          <a:graphic>
            <a:graphicData uri="http://schemas.openxmlformats.org/drawingml/2006/chart">
              <c:chart xmlns:c="http://schemas.openxmlformats.org/drawingml/2006/chart" xmlns:r="http://schemas.openxmlformats.org/officeDocument/2006/relationships" r:id="rId8"/>
            </a:graphicData>
          </a:graphic>
        </p:graphicFrame>
        <p:sp>
          <p:nvSpPr>
            <p:cNvPr id="26" name="CasellaDiTesto 10"/>
            <p:cNvSpPr txBox="1"/>
            <p:nvPr/>
          </p:nvSpPr>
          <p:spPr>
            <a:xfrm>
              <a:off x="7769937" y="2399718"/>
              <a:ext cx="1224000" cy="246221"/>
            </a:xfrm>
            <a:prstGeom prst="rect">
              <a:avLst/>
            </a:prstGeom>
            <a:noFill/>
          </p:spPr>
          <p:txBody>
            <a:bodyPr wrap="square" lIns="0" tIns="0" rIns="0" bIns="0" rtlCol="0" anchor="ctr" anchorCtr="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eaLnBrk="0" hangingPunct="0"/>
              <a:r>
                <a:rPr kumimoji="1" lang="it-IT" sz="1600" b="1" u="none" dirty="0" smtClean="0">
                  <a:solidFill>
                    <a:schemeClr val="tx2"/>
                  </a:solidFill>
                </a:rPr>
                <a:t>Russia</a:t>
              </a:r>
              <a:endParaRPr kumimoji="1" lang="it-IT" sz="1600" b="1" u="none" dirty="0">
                <a:solidFill>
                  <a:schemeClr val="tx2"/>
                </a:solidFill>
              </a:endParaRPr>
            </a:p>
          </p:txBody>
        </p:sp>
        <p:sp>
          <p:nvSpPr>
            <p:cNvPr id="27" name="CasellaDiTesto 10"/>
            <p:cNvSpPr txBox="1"/>
            <p:nvPr/>
          </p:nvSpPr>
          <p:spPr>
            <a:xfrm>
              <a:off x="5768926" y="3999981"/>
              <a:ext cx="1224000" cy="246221"/>
            </a:xfrm>
            <a:prstGeom prst="rect">
              <a:avLst/>
            </a:prstGeom>
            <a:noFill/>
          </p:spPr>
          <p:txBody>
            <a:bodyPr wrap="square" lIns="0" tIns="0" rIns="0" bIns="0" rtlCol="0" anchor="ctr" anchorCtr="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eaLnBrk="0" hangingPunct="0"/>
              <a:r>
                <a:rPr kumimoji="1" lang="it-IT" sz="1600" b="1" u="none" dirty="0" smtClean="0">
                  <a:solidFill>
                    <a:schemeClr val="tx2"/>
                  </a:solidFill>
                </a:rPr>
                <a:t>India</a:t>
              </a:r>
              <a:endParaRPr kumimoji="1" lang="it-IT" sz="1600" b="1" u="none" dirty="0">
                <a:solidFill>
                  <a:schemeClr val="tx2"/>
                </a:solidFill>
              </a:endParaRPr>
            </a:p>
          </p:txBody>
        </p:sp>
        <p:graphicFrame>
          <p:nvGraphicFramePr>
            <p:cNvPr id="28" name="Diagramm 5"/>
            <p:cNvGraphicFramePr/>
            <p:nvPr>
              <p:extLst>
                <p:ext uri="{D42A27DB-BD31-4B8C-83A1-F6EECF244321}">
                  <p14:modId xmlns:p14="http://schemas.microsoft.com/office/powerpoint/2010/main" val="44289745"/>
                </p:ext>
              </p:extLst>
            </p:nvPr>
          </p:nvGraphicFramePr>
          <p:xfrm>
            <a:off x="5337006" y="4286789"/>
            <a:ext cx="2087840" cy="1089308"/>
          </p:xfrm>
          <a:graphic>
            <a:graphicData uri="http://schemas.openxmlformats.org/drawingml/2006/chart">
              <c:chart xmlns:c="http://schemas.openxmlformats.org/drawingml/2006/chart" xmlns:r="http://schemas.openxmlformats.org/officeDocument/2006/relationships" r:id="rId9"/>
            </a:graphicData>
          </a:graphic>
        </p:graphicFrame>
      </p:grpSp>
      <p:grpSp>
        <p:nvGrpSpPr>
          <p:cNvPr id="32" name="Gruppo 31"/>
          <p:cNvGrpSpPr/>
          <p:nvPr/>
        </p:nvGrpSpPr>
        <p:grpSpPr>
          <a:xfrm>
            <a:off x="3780304" y="2167518"/>
            <a:ext cx="2231856" cy="1405498"/>
            <a:chOff x="3780304" y="2167518"/>
            <a:chExt cx="2231856" cy="1405498"/>
          </a:xfrm>
        </p:grpSpPr>
        <p:sp>
          <p:nvSpPr>
            <p:cNvPr id="29" name="CasellaDiTesto 10"/>
            <p:cNvSpPr txBox="1"/>
            <p:nvPr/>
          </p:nvSpPr>
          <p:spPr>
            <a:xfrm>
              <a:off x="4212224" y="2167518"/>
              <a:ext cx="1224000" cy="246221"/>
            </a:xfrm>
            <a:prstGeom prst="rect">
              <a:avLst/>
            </a:prstGeom>
            <a:noFill/>
          </p:spPr>
          <p:txBody>
            <a:bodyPr wrap="square" lIns="0" tIns="0" rIns="0" bIns="0" rtlCol="0" anchor="ctr" anchorCtr="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eaLnBrk="0" hangingPunct="0"/>
              <a:r>
                <a:rPr kumimoji="1" lang="it-IT" sz="1600" b="1" u="none" dirty="0" smtClean="0">
                  <a:solidFill>
                    <a:schemeClr val="accent2"/>
                  </a:solidFill>
                </a:rPr>
                <a:t>Zona Euro</a:t>
              </a:r>
              <a:endParaRPr kumimoji="1" lang="it-IT" sz="1600" b="1" u="none" dirty="0">
                <a:solidFill>
                  <a:schemeClr val="accent2"/>
                </a:solidFill>
              </a:endParaRPr>
            </a:p>
          </p:txBody>
        </p:sp>
        <p:graphicFrame>
          <p:nvGraphicFramePr>
            <p:cNvPr id="30" name="Diagramm 5"/>
            <p:cNvGraphicFramePr/>
            <p:nvPr>
              <p:extLst>
                <p:ext uri="{D42A27DB-BD31-4B8C-83A1-F6EECF244321}">
                  <p14:modId xmlns:p14="http://schemas.microsoft.com/office/powerpoint/2010/main" val="905435069"/>
                </p:ext>
              </p:extLst>
            </p:nvPr>
          </p:nvGraphicFramePr>
          <p:xfrm>
            <a:off x="3780304" y="2468236"/>
            <a:ext cx="2231856" cy="1104780"/>
          </p:xfrm>
          <a:graphic>
            <a:graphicData uri="http://schemas.openxmlformats.org/drawingml/2006/chart">
              <c:chart xmlns:c="http://schemas.openxmlformats.org/drawingml/2006/chart" xmlns:r="http://schemas.openxmlformats.org/officeDocument/2006/relationships" r:id="rId10"/>
            </a:graphicData>
          </a:graphic>
        </p:graphicFrame>
      </p:grpSp>
    </p:spTree>
    <p:extLst>
      <p:ext uri="{BB962C8B-B14F-4D97-AF65-F5344CB8AC3E}">
        <p14:creationId xmlns:p14="http://schemas.microsoft.com/office/powerpoint/2010/main" val="969442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ppt_x"/>
                                          </p:val>
                                        </p:tav>
                                        <p:tav tm="100000">
                                          <p:val>
                                            <p:strVal val="#ppt_x"/>
                                          </p:val>
                                        </p:tav>
                                      </p:tavLst>
                                    </p:anim>
                                    <p:anim calcmode="lin" valueType="num">
                                      <p:cBhvr additive="base">
                                        <p:cTn id="1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2000" y="274638"/>
            <a:ext cx="8280000" cy="430887"/>
          </a:xfrm>
        </p:spPr>
        <p:txBody>
          <a:bodyPr/>
          <a:lstStyle/>
          <a:p>
            <a:r>
              <a:rPr lang="en-GB" dirty="0" err="1"/>
              <a:t>Utenti</a:t>
            </a:r>
            <a:r>
              <a:rPr lang="en-GB" dirty="0"/>
              <a:t> di e-Commerce (2012</a:t>
            </a:r>
            <a:r>
              <a:rPr lang="en-GB" dirty="0" smtClean="0"/>
              <a:t>).</a:t>
            </a:r>
            <a:endParaRPr lang="en-GB" dirty="0"/>
          </a:p>
        </p:txBody>
      </p:sp>
      <p:graphicFrame>
        <p:nvGraphicFramePr>
          <p:cNvPr id="5" name="Segnaposto contenuto 3"/>
          <p:cNvGraphicFramePr>
            <a:graphicFrameLocks noGrp="1"/>
          </p:cNvGraphicFramePr>
          <p:nvPr>
            <p:extLst>
              <p:ext uri="{D42A27DB-BD31-4B8C-83A1-F6EECF244321}">
                <p14:modId xmlns:p14="http://schemas.microsoft.com/office/powerpoint/2010/main" val="3897952216"/>
              </p:ext>
            </p:extLst>
          </p:nvPr>
        </p:nvGraphicFramePr>
        <p:xfrm>
          <a:off x="377075" y="980728"/>
          <a:ext cx="8389851" cy="4896544"/>
        </p:xfrm>
        <a:graphic>
          <a:graphicData uri="http://schemas.openxmlformats.org/drawingml/2006/chart">
            <c:chart xmlns:c="http://schemas.openxmlformats.org/drawingml/2006/chart" xmlns:r="http://schemas.openxmlformats.org/officeDocument/2006/relationships" r:id="rId3"/>
          </a:graphicData>
        </a:graphic>
      </p:graphicFrame>
      <p:sp>
        <p:nvSpPr>
          <p:cNvPr id="6" name="Rettangolo arrotondato 5"/>
          <p:cNvSpPr/>
          <p:nvPr/>
        </p:nvSpPr>
        <p:spPr bwMode="auto">
          <a:xfrm>
            <a:off x="6012160" y="836712"/>
            <a:ext cx="1660468" cy="668153"/>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3175">
            <a:solidFill>
              <a:schemeClr val="bg1"/>
            </a:solidFill>
          </a:ln>
          <a:effectLst/>
          <a:scene3d>
            <a:camera prst="orthographicFront"/>
            <a:lightRig rig="balanced" dir="t"/>
          </a:scene3d>
          <a:sp3d>
            <a:bevelT w="0" h="0"/>
          </a:sp3d>
          <a:extLst/>
        </p:spPr>
        <p:txBody>
          <a:bodyPr vert="horz" wrap="square" lIns="0" tIns="18000" rIns="0" bIns="0" numCol="1" rtlCol="0" anchor="ctr" anchorCtr="0" compatLnSpc="1">
            <a:prstTxWarp prst="textNoShape">
              <a:avLst/>
            </a:prstTxWarp>
            <a:noAutofit/>
          </a:bodyPr>
          <a:lstStyle/>
          <a:p>
            <a:pPr algn="ctr" fontAlgn="base">
              <a:lnSpc>
                <a:spcPct val="95000"/>
              </a:lnSpc>
              <a:spcBef>
                <a:spcPct val="0"/>
              </a:spcBef>
              <a:spcAft>
                <a:spcPct val="0"/>
              </a:spcAft>
            </a:pPr>
            <a:r>
              <a:rPr lang="it-IT" b="1" kern="0" dirty="0">
                <a:solidFill>
                  <a:srgbClr val="FFFFFF"/>
                </a:solidFill>
              </a:rPr>
              <a:t>903,6 mln </a:t>
            </a:r>
          </a:p>
        </p:txBody>
      </p:sp>
      <p:sp>
        <p:nvSpPr>
          <p:cNvPr id="7" name="Segnaposto contenuto 2"/>
          <p:cNvSpPr txBox="1">
            <a:spLocks/>
          </p:cNvSpPr>
          <p:nvPr/>
        </p:nvSpPr>
        <p:spPr>
          <a:xfrm>
            <a:off x="432000" y="6052646"/>
            <a:ext cx="8280000" cy="169277"/>
          </a:xfrm>
          <a:prstGeom prst="rect">
            <a:avLst/>
          </a:prstGeom>
        </p:spPr>
        <p:txBody>
          <a:bodyPr vert="horz" lIns="0" tIns="0" rIns="0" bIns="0" rtlCol="0">
            <a:spAutoFit/>
          </a:bodyPr>
          <a:lstStyle>
            <a:lvl1pPr marL="265113" indent="-265113"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539750" indent="-274638"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804863" indent="-265113"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079500" indent="-274638"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4pPr>
            <a:lvl5pPr marL="1344613" indent="-265113"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100" dirty="0" smtClean="0"/>
              <a:t>Fonte: </a:t>
            </a:r>
            <a:r>
              <a:rPr lang="it-IT" sz="1100" dirty="0" err="1"/>
              <a:t>eMarketer</a:t>
            </a:r>
            <a:r>
              <a:rPr lang="it-IT" sz="1100" dirty="0"/>
              <a:t>, Gennaio 2013</a:t>
            </a:r>
          </a:p>
        </p:txBody>
      </p:sp>
    </p:spTree>
    <p:extLst>
      <p:ext uri="{BB962C8B-B14F-4D97-AF65-F5344CB8AC3E}">
        <p14:creationId xmlns:p14="http://schemas.microsoft.com/office/powerpoint/2010/main" val="108246281"/>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56176" y="1484784"/>
            <a:ext cx="3131888" cy="830997"/>
          </a:xfrm>
        </p:spPr>
        <p:txBody>
          <a:bodyPr/>
          <a:lstStyle/>
          <a:p>
            <a:r>
              <a:rPr lang="it-IT" sz="1800" dirty="0"/>
              <a:t>UK, Francia e Germania rappresentano il 60% dell’</a:t>
            </a:r>
            <a:r>
              <a:rPr lang="it-IT" sz="1800" dirty="0" err="1"/>
              <a:t>eCommerce</a:t>
            </a:r>
            <a:r>
              <a:rPr lang="it-IT" sz="1800" dirty="0"/>
              <a:t> </a:t>
            </a:r>
            <a:r>
              <a:rPr lang="it-IT" sz="1800" dirty="0" smtClean="0"/>
              <a:t>europeo.</a:t>
            </a:r>
            <a:endParaRPr lang="en-GB" sz="1800" dirty="0"/>
          </a:p>
        </p:txBody>
      </p:sp>
      <p:graphicFrame>
        <p:nvGraphicFramePr>
          <p:cNvPr id="5" name="Content Placeholder 3"/>
          <p:cNvGraphicFramePr>
            <a:graphicFrameLocks noGrp="1"/>
          </p:cNvGraphicFramePr>
          <p:nvPr>
            <p:extLst>
              <p:ext uri="{D42A27DB-BD31-4B8C-83A1-F6EECF244321}">
                <p14:modId xmlns:p14="http://schemas.microsoft.com/office/powerpoint/2010/main" val="1033618843"/>
              </p:ext>
            </p:extLst>
          </p:nvPr>
        </p:nvGraphicFramePr>
        <p:xfrm>
          <a:off x="827584" y="1624014"/>
          <a:ext cx="6966079" cy="413669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Box 6"/>
          <p:cNvSpPr txBox="1">
            <a:spLocks noChangeArrowheads="1"/>
          </p:cNvSpPr>
          <p:nvPr/>
        </p:nvSpPr>
        <p:spPr bwMode="auto">
          <a:xfrm>
            <a:off x="6444208" y="3200759"/>
            <a:ext cx="245170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a:spcBef>
                <a:spcPts val="0"/>
              </a:spcBef>
            </a:pPr>
            <a:r>
              <a:rPr lang="en-US" sz="2000" b="1" u="none" dirty="0" smtClean="0">
                <a:latin typeface="+mj-lt"/>
              </a:rPr>
              <a:t>2012</a:t>
            </a:r>
          </a:p>
          <a:p>
            <a:pPr algn="ctr">
              <a:spcBef>
                <a:spcPts val="0"/>
              </a:spcBef>
            </a:pPr>
            <a:r>
              <a:rPr lang="en-US" sz="2000" b="1" u="none" dirty="0" smtClean="0">
                <a:latin typeface="+mj-lt"/>
              </a:rPr>
              <a:t>(€ </a:t>
            </a:r>
            <a:r>
              <a:rPr lang="en-US" sz="2000" b="1" u="none" dirty="0" err="1" smtClean="0">
                <a:latin typeface="+mj-lt"/>
              </a:rPr>
              <a:t>miliardi</a:t>
            </a:r>
            <a:r>
              <a:rPr lang="en-US" sz="2000" b="1" u="none" dirty="0" smtClean="0">
                <a:latin typeface="+mj-lt"/>
              </a:rPr>
              <a:t>)</a:t>
            </a:r>
          </a:p>
        </p:txBody>
      </p:sp>
      <p:sp>
        <p:nvSpPr>
          <p:cNvPr id="7" name="Text Box 6"/>
          <p:cNvSpPr txBox="1">
            <a:spLocks noChangeArrowheads="1"/>
          </p:cNvSpPr>
          <p:nvPr/>
        </p:nvSpPr>
        <p:spPr bwMode="auto">
          <a:xfrm>
            <a:off x="5593402" y="2756098"/>
            <a:ext cx="221214"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spcBef>
                <a:spcPts val="1200"/>
              </a:spcBef>
            </a:pPr>
            <a:r>
              <a:rPr lang="en-US" sz="1200" b="1" u="none" dirty="0">
                <a:latin typeface="+mn-lt"/>
              </a:rPr>
              <a:t>UK</a:t>
            </a:r>
          </a:p>
        </p:txBody>
      </p:sp>
      <p:sp>
        <p:nvSpPr>
          <p:cNvPr id="8" name="Text Box 6"/>
          <p:cNvSpPr txBox="1">
            <a:spLocks noChangeArrowheads="1"/>
          </p:cNvSpPr>
          <p:nvPr/>
        </p:nvSpPr>
        <p:spPr bwMode="auto">
          <a:xfrm>
            <a:off x="5157020" y="4559775"/>
            <a:ext cx="725084"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a:r>
              <a:rPr lang="en-US" sz="1200" b="1" u="none" dirty="0">
                <a:solidFill>
                  <a:schemeClr val="tx1"/>
                </a:solidFill>
                <a:latin typeface="+mn-lt"/>
              </a:rPr>
              <a:t>France</a:t>
            </a:r>
          </a:p>
        </p:txBody>
      </p:sp>
      <p:sp>
        <p:nvSpPr>
          <p:cNvPr id="9" name="Text Box 6"/>
          <p:cNvSpPr txBox="1">
            <a:spLocks noChangeArrowheads="1"/>
          </p:cNvSpPr>
          <p:nvPr/>
        </p:nvSpPr>
        <p:spPr bwMode="auto">
          <a:xfrm>
            <a:off x="4081321" y="4986979"/>
            <a:ext cx="665247"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a:spcBef>
                <a:spcPts val="1200"/>
              </a:spcBef>
            </a:pPr>
            <a:r>
              <a:rPr lang="en-US" sz="1200" b="1" u="none" dirty="0">
                <a:latin typeface="+mn-lt"/>
              </a:rPr>
              <a:t>Germany</a:t>
            </a:r>
          </a:p>
        </p:txBody>
      </p:sp>
      <p:sp>
        <p:nvSpPr>
          <p:cNvPr id="10" name="Text Box 6"/>
          <p:cNvSpPr txBox="1">
            <a:spLocks noChangeArrowheads="1"/>
          </p:cNvSpPr>
          <p:nvPr/>
        </p:nvSpPr>
        <p:spPr bwMode="auto">
          <a:xfrm>
            <a:off x="2900738" y="4526014"/>
            <a:ext cx="897682"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a:spcBef>
                <a:spcPts val="1200"/>
              </a:spcBef>
            </a:pPr>
            <a:r>
              <a:rPr lang="en-US" sz="1200" b="1" u="none" dirty="0">
                <a:latin typeface="+mn-lt"/>
              </a:rPr>
              <a:t>Scandinavia</a:t>
            </a:r>
          </a:p>
        </p:txBody>
      </p:sp>
      <p:sp>
        <p:nvSpPr>
          <p:cNvPr id="11" name="Text Box 6"/>
          <p:cNvSpPr txBox="1">
            <a:spLocks noChangeArrowheads="1"/>
          </p:cNvSpPr>
          <p:nvPr/>
        </p:nvSpPr>
        <p:spPr bwMode="auto">
          <a:xfrm>
            <a:off x="977775" y="3760921"/>
            <a:ext cx="14715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r">
              <a:spcBef>
                <a:spcPts val="1200"/>
              </a:spcBef>
            </a:pPr>
            <a:r>
              <a:rPr lang="en-US" sz="1200" b="1" u="none" dirty="0" smtClean="0">
                <a:latin typeface="+mn-lt"/>
              </a:rPr>
              <a:t>Austria / </a:t>
            </a:r>
            <a:r>
              <a:rPr lang="en-US" sz="1200" b="1" u="none" dirty="0">
                <a:latin typeface="+mn-lt"/>
              </a:rPr>
              <a:t>Switzerland</a:t>
            </a:r>
          </a:p>
        </p:txBody>
      </p:sp>
      <p:sp>
        <p:nvSpPr>
          <p:cNvPr id="12" name="Text Box 6"/>
          <p:cNvSpPr txBox="1">
            <a:spLocks noChangeArrowheads="1"/>
          </p:cNvSpPr>
          <p:nvPr/>
        </p:nvSpPr>
        <p:spPr bwMode="auto">
          <a:xfrm>
            <a:off x="1831271" y="3175649"/>
            <a:ext cx="597920"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r">
              <a:spcBef>
                <a:spcPts val="1200"/>
              </a:spcBef>
            </a:pPr>
            <a:r>
              <a:rPr lang="en-US" sz="1200" b="1" u="none" dirty="0">
                <a:latin typeface="+mn-lt"/>
              </a:rPr>
              <a:t>Benelux</a:t>
            </a:r>
          </a:p>
        </p:txBody>
      </p:sp>
      <p:sp>
        <p:nvSpPr>
          <p:cNvPr id="13" name="Text Box 6"/>
          <p:cNvSpPr txBox="1">
            <a:spLocks noChangeArrowheads="1"/>
          </p:cNvSpPr>
          <p:nvPr/>
        </p:nvSpPr>
        <p:spPr bwMode="auto">
          <a:xfrm>
            <a:off x="2203966" y="2570296"/>
            <a:ext cx="419987"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r">
              <a:spcBef>
                <a:spcPts val="1200"/>
              </a:spcBef>
            </a:pPr>
            <a:r>
              <a:rPr lang="en-US" sz="1200" b="1" u="none" dirty="0">
                <a:latin typeface="+mn-lt"/>
              </a:rPr>
              <a:t>Spain</a:t>
            </a:r>
          </a:p>
        </p:txBody>
      </p:sp>
      <p:sp>
        <p:nvSpPr>
          <p:cNvPr id="14" name="Text Box 6"/>
          <p:cNvSpPr txBox="1">
            <a:spLocks noChangeArrowheads="1"/>
          </p:cNvSpPr>
          <p:nvPr/>
        </p:nvSpPr>
        <p:spPr bwMode="auto">
          <a:xfrm>
            <a:off x="2383736" y="2205555"/>
            <a:ext cx="503343"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r">
              <a:spcBef>
                <a:spcPts val="1200"/>
              </a:spcBef>
            </a:pPr>
            <a:r>
              <a:rPr lang="en-US" sz="1200" b="1" u="none" dirty="0">
                <a:latin typeface="+mn-lt"/>
              </a:rPr>
              <a:t>Russia</a:t>
            </a:r>
          </a:p>
        </p:txBody>
      </p:sp>
      <p:sp>
        <p:nvSpPr>
          <p:cNvPr id="15" name="Text Box 6"/>
          <p:cNvSpPr txBox="1">
            <a:spLocks noChangeArrowheads="1"/>
          </p:cNvSpPr>
          <p:nvPr/>
        </p:nvSpPr>
        <p:spPr bwMode="auto">
          <a:xfrm>
            <a:off x="2520000" y="1511780"/>
            <a:ext cx="351057"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r">
              <a:spcBef>
                <a:spcPts val="1200"/>
              </a:spcBef>
            </a:pPr>
            <a:r>
              <a:rPr lang="en-US" sz="1200" b="1" u="none" dirty="0" smtClean="0">
                <a:latin typeface="+mn-lt"/>
              </a:rPr>
              <a:t>Italia</a:t>
            </a:r>
            <a:endParaRPr lang="en-US" sz="1200" b="1" u="none" dirty="0">
              <a:latin typeface="+mn-lt"/>
            </a:endParaRPr>
          </a:p>
        </p:txBody>
      </p:sp>
      <p:sp>
        <p:nvSpPr>
          <p:cNvPr id="16" name="Text Box 6"/>
          <p:cNvSpPr txBox="1">
            <a:spLocks noChangeArrowheads="1"/>
          </p:cNvSpPr>
          <p:nvPr/>
        </p:nvSpPr>
        <p:spPr bwMode="auto">
          <a:xfrm>
            <a:off x="3121779" y="1340768"/>
            <a:ext cx="113652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a:spcBef>
                <a:spcPts val="0"/>
              </a:spcBef>
            </a:pPr>
            <a:r>
              <a:rPr lang="en-US" sz="1200" b="1" u="none" dirty="0" smtClean="0">
                <a:latin typeface="+mn-lt"/>
              </a:rPr>
              <a:t>Eastern</a:t>
            </a:r>
            <a:endParaRPr lang="en-US" sz="1200" b="1" u="none" dirty="0">
              <a:latin typeface="+mn-lt"/>
            </a:endParaRPr>
          </a:p>
          <a:p>
            <a:pPr algn="ctr">
              <a:spcBef>
                <a:spcPts val="0"/>
              </a:spcBef>
            </a:pPr>
            <a:r>
              <a:rPr lang="en-US" sz="1200" b="1" u="none" dirty="0" smtClean="0">
                <a:latin typeface="+mn-lt"/>
              </a:rPr>
              <a:t>Europe</a:t>
            </a:r>
            <a:endParaRPr lang="en-US" sz="1200" b="1" u="none" dirty="0">
              <a:latin typeface="+mn-lt"/>
            </a:endParaRPr>
          </a:p>
        </p:txBody>
      </p:sp>
      <p:sp>
        <p:nvSpPr>
          <p:cNvPr id="17" name="Text Box 6"/>
          <p:cNvSpPr txBox="1">
            <a:spLocks noChangeArrowheads="1"/>
          </p:cNvSpPr>
          <p:nvPr/>
        </p:nvSpPr>
        <p:spPr bwMode="auto">
          <a:xfrm>
            <a:off x="4208759" y="1355866"/>
            <a:ext cx="410369"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a:spcBef>
                <a:spcPts val="1200"/>
              </a:spcBef>
            </a:pPr>
            <a:r>
              <a:rPr lang="en-US" sz="1200" b="1" u="none" dirty="0">
                <a:latin typeface="+mn-lt"/>
              </a:rPr>
              <a:t>Other</a:t>
            </a:r>
          </a:p>
        </p:txBody>
      </p:sp>
      <p:sp>
        <p:nvSpPr>
          <p:cNvPr id="18" name="Text Box 6"/>
          <p:cNvSpPr txBox="1">
            <a:spLocks noChangeArrowheads="1"/>
          </p:cNvSpPr>
          <p:nvPr/>
        </p:nvSpPr>
        <p:spPr bwMode="auto">
          <a:xfrm>
            <a:off x="5216934" y="3094652"/>
            <a:ext cx="54791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a:spcBef>
                <a:spcPts val="1200"/>
              </a:spcBef>
            </a:pPr>
            <a:r>
              <a:rPr lang="en-US" sz="1600" b="1" u="none" dirty="0" smtClean="0">
                <a:latin typeface="+mn-lt"/>
              </a:rPr>
              <a:t>90</a:t>
            </a:r>
          </a:p>
        </p:txBody>
      </p:sp>
      <p:sp>
        <p:nvSpPr>
          <p:cNvPr id="19" name="Text Box 6"/>
          <p:cNvSpPr txBox="1">
            <a:spLocks noChangeArrowheads="1"/>
          </p:cNvSpPr>
          <p:nvPr/>
        </p:nvSpPr>
        <p:spPr bwMode="auto">
          <a:xfrm>
            <a:off x="5245604" y="4300011"/>
            <a:ext cx="54791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a:spcBef>
                <a:spcPts val="1200"/>
              </a:spcBef>
            </a:pPr>
            <a:r>
              <a:rPr lang="en-US" sz="1600" b="1" u="none" dirty="0" smtClean="0">
                <a:latin typeface="+mn-lt"/>
              </a:rPr>
              <a:t>46</a:t>
            </a:r>
          </a:p>
        </p:txBody>
      </p:sp>
      <p:sp>
        <p:nvSpPr>
          <p:cNvPr id="20" name="Text Box 6"/>
          <p:cNvSpPr txBox="1">
            <a:spLocks noChangeArrowheads="1"/>
          </p:cNvSpPr>
          <p:nvPr/>
        </p:nvSpPr>
        <p:spPr bwMode="auto">
          <a:xfrm>
            <a:off x="4139987" y="4719984"/>
            <a:ext cx="54791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a:spcBef>
                <a:spcPts val="1200"/>
              </a:spcBef>
            </a:pPr>
            <a:r>
              <a:rPr lang="en-US" sz="1600" b="1" u="none" dirty="0" smtClean="0">
                <a:latin typeface="+mn-lt"/>
              </a:rPr>
              <a:t>45</a:t>
            </a:r>
          </a:p>
        </p:txBody>
      </p:sp>
      <p:sp>
        <p:nvSpPr>
          <p:cNvPr id="21" name="Text Box 6"/>
          <p:cNvSpPr txBox="1">
            <a:spLocks noChangeArrowheads="1"/>
          </p:cNvSpPr>
          <p:nvPr/>
        </p:nvSpPr>
        <p:spPr bwMode="auto">
          <a:xfrm>
            <a:off x="3088540" y="4264608"/>
            <a:ext cx="54791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a:spcBef>
                <a:spcPts val="1200"/>
              </a:spcBef>
            </a:pPr>
            <a:r>
              <a:rPr lang="en-US" sz="1600" b="1" u="none" dirty="0" smtClean="0">
                <a:latin typeface="+mn-lt"/>
              </a:rPr>
              <a:t>29</a:t>
            </a:r>
          </a:p>
        </p:txBody>
      </p:sp>
      <p:sp>
        <p:nvSpPr>
          <p:cNvPr id="22" name="Text Box 6"/>
          <p:cNvSpPr txBox="1">
            <a:spLocks noChangeArrowheads="1"/>
          </p:cNvSpPr>
          <p:nvPr/>
        </p:nvSpPr>
        <p:spPr bwMode="auto">
          <a:xfrm>
            <a:off x="2663878" y="3760921"/>
            <a:ext cx="54791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a:spcBef>
                <a:spcPts val="1200"/>
              </a:spcBef>
            </a:pPr>
            <a:r>
              <a:rPr lang="en-US" sz="1600" b="1" u="none" dirty="0" smtClean="0">
                <a:latin typeface="+mn-lt"/>
              </a:rPr>
              <a:t>17</a:t>
            </a:r>
          </a:p>
        </p:txBody>
      </p:sp>
      <p:sp>
        <p:nvSpPr>
          <p:cNvPr id="23" name="Text Box 6"/>
          <p:cNvSpPr txBox="1">
            <a:spLocks noChangeArrowheads="1"/>
          </p:cNvSpPr>
          <p:nvPr/>
        </p:nvSpPr>
        <p:spPr bwMode="auto">
          <a:xfrm>
            <a:off x="2652463" y="3217762"/>
            <a:ext cx="54791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a:spcBef>
                <a:spcPts val="1200"/>
              </a:spcBef>
            </a:pPr>
            <a:r>
              <a:rPr lang="en-US" sz="1600" b="1" u="none" dirty="0" smtClean="0">
                <a:latin typeface="+mn-lt"/>
              </a:rPr>
              <a:t>15</a:t>
            </a:r>
          </a:p>
        </p:txBody>
      </p:sp>
      <p:sp>
        <p:nvSpPr>
          <p:cNvPr id="24" name="Text Box 6"/>
          <p:cNvSpPr txBox="1">
            <a:spLocks noChangeArrowheads="1"/>
          </p:cNvSpPr>
          <p:nvPr/>
        </p:nvSpPr>
        <p:spPr bwMode="auto">
          <a:xfrm>
            <a:off x="2744033" y="2725320"/>
            <a:ext cx="54791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a:spcBef>
                <a:spcPts val="1200"/>
              </a:spcBef>
            </a:pPr>
            <a:r>
              <a:rPr lang="en-US" sz="1600" b="1" u="none" dirty="0" smtClean="0">
                <a:latin typeface="+mn-lt"/>
              </a:rPr>
              <a:t>11</a:t>
            </a:r>
          </a:p>
        </p:txBody>
      </p:sp>
      <p:sp>
        <p:nvSpPr>
          <p:cNvPr id="25" name="Text Box 6"/>
          <p:cNvSpPr txBox="1">
            <a:spLocks noChangeArrowheads="1"/>
          </p:cNvSpPr>
          <p:nvPr/>
        </p:nvSpPr>
        <p:spPr bwMode="auto">
          <a:xfrm>
            <a:off x="2942220" y="2376471"/>
            <a:ext cx="452129"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a:spcBef>
                <a:spcPts val="1200"/>
              </a:spcBef>
            </a:pPr>
            <a:r>
              <a:rPr lang="en-US" sz="1600" b="1" u="none" dirty="0" smtClean="0">
                <a:solidFill>
                  <a:schemeClr val="bg1"/>
                </a:solidFill>
                <a:latin typeface="+mn-lt"/>
              </a:rPr>
              <a:t>10</a:t>
            </a:r>
          </a:p>
        </p:txBody>
      </p:sp>
      <p:sp>
        <p:nvSpPr>
          <p:cNvPr id="26" name="Text Box 6"/>
          <p:cNvSpPr txBox="1">
            <a:spLocks noChangeArrowheads="1"/>
          </p:cNvSpPr>
          <p:nvPr/>
        </p:nvSpPr>
        <p:spPr bwMode="auto">
          <a:xfrm>
            <a:off x="2699792" y="1735624"/>
            <a:ext cx="88713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a:spcBef>
                <a:spcPts val="1200"/>
              </a:spcBef>
            </a:pPr>
            <a:r>
              <a:rPr lang="en-US" sz="2000" b="1" u="none" dirty="0"/>
              <a:t>10</a:t>
            </a:r>
            <a:endParaRPr lang="en-US" sz="2000" b="1" u="none" dirty="0" smtClean="0">
              <a:latin typeface="+mj-lt"/>
            </a:endParaRPr>
          </a:p>
        </p:txBody>
      </p:sp>
      <p:sp>
        <p:nvSpPr>
          <p:cNvPr id="27" name="Text Box 6"/>
          <p:cNvSpPr txBox="1">
            <a:spLocks noChangeArrowheads="1"/>
          </p:cNvSpPr>
          <p:nvPr/>
        </p:nvSpPr>
        <p:spPr bwMode="auto">
          <a:xfrm>
            <a:off x="3629192" y="1870483"/>
            <a:ext cx="452129"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a:spcBef>
                <a:spcPts val="1200"/>
              </a:spcBef>
            </a:pPr>
            <a:r>
              <a:rPr lang="en-US" sz="1600" b="1" u="none" dirty="0" smtClean="0">
                <a:latin typeface="+mn-lt"/>
              </a:rPr>
              <a:t>15</a:t>
            </a:r>
          </a:p>
        </p:txBody>
      </p:sp>
      <p:sp>
        <p:nvSpPr>
          <p:cNvPr id="28" name="Text Box 6"/>
          <p:cNvSpPr txBox="1">
            <a:spLocks noChangeArrowheads="1"/>
          </p:cNvSpPr>
          <p:nvPr/>
        </p:nvSpPr>
        <p:spPr bwMode="auto">
          <a:xfrm>
            <a:off x="4139987" y="1832920"/>
            <a:ext cx="452129"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a:spcBef>
                <a:spcPts val="1200"/>
              </a:spcBef>
            </a:pPr>
            <a:r>
              <a:rPr lang="en-US" sz="1600" b="1" u="none" dirty="0">
                <a:latin typeface="+mn-lt"/>
              </a:rPr>
              <a:t>12</a:t>
            </a:r>
          </a:p>
        </p:txBody>
      </p:sp>
      <p:sp>
        <p:nvSpPr>
          <p:cNvPr id="37" name="Segnaposto contenuto 2"/>
          <p:cNvSpPr txBox="1">
            <a:spLocks/>
          </p:cNvSpPr>
          <p:nvPr/>
        </p:nvSpPr>
        <p:spPr>
          <a:xfrm>
            <a:off x="432000" y="5714092"/>
            <a:ext cx="8280000" cy="507831"/>
          </a:xfrm>
          <a:prstGeom prst="rect">
            <a:avLst/>
          </a:prstGeom>
        </p:spPr>
        <p:txBody>
          <a:bodyPr vert="horz" lIns="0" tIns="0" rIns="0" bIns="0" rtlCol="0" anchor="b" anchorCtr="0">
            <a:spAutoFit/>
          </a:bodyPr>
          <a:lstStyle>
            <a:lvl1pPr marL="265113" indent="-265113"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539750" indent="-274638"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804863" indent="-265113"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079500" indent="-274638"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4pPr>
            <a:lvl5pPr marL="1344613" indent="-265113"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GB" sz="1100" dirty="0" err="1"/>
              <a:t>Fonte</a:t>
            </a:r>
            <a:r>
              <a:rPr lang="en-GB" sz="1100" dirty="0"/>
              <a:t>: EMOTA, 2012</a:t>
            </a:r>
          </a:p>
          <a:p>
            <a:pPr marL="0" indent="0">
              <a:spcBef>
                <a:spcPts val="0"/>
              </a:spcBef>
              <a:buNone/>
            </a:pPr>
            <a:r>
              <a:rPr lang="en-GB" sz="1100" dirty="0"/>
              <a:t>Note: B2C E-commerce turnover includes online travel, digital downloads and event tickets; excludes online </a:t>
            </a:r>
            <a:r>
              <a:rPr lang="en-GB" sz="1100" dirty="0" smtClean="0"/>
              <a:t>gaming and </a:t>
            </a:r>
            <a:r>
              <a:rPr lang="en-GB" sz="1100" dirty="0"/>
              <a:t>financial services</a:t>
            </a:r>
          </a:p>
        </p:txBody>
      </p:sp>
      <p:sp>
        <p:nvSpPr>
          <p:cNvPr id="31" name="Titolo 4"/>
          <p:cNvSpPr txBox="1">
            <a:spLocks/>
          </p:cNvSpPr>
          <p:nvPr/>
        </p:nvSpPr>
        <p:spPr>
          <a:xfrm>
            <a:off x="432000" y="274638"/>
            <a:ext cx="8280000" cy="861774"/>
          </a:xfrm>
          <a:prstGeom prst="rect">
            <a:avLst/>
          </a:prstGeom>
        </p:spPr>
        <p:txBody>
          <a:bodyPr vert="horz" lIns="0" tIns="0" rIns="0" bIns="0" rtlCol="0" anchor="t" anchorCtr="0">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err="1" smtClean="0">
                <a:ln>
                  <a:noFill/>
                </a:ln>
                <a:solidFill>
                  <a:schemeClr val="accent1"/>
                </a:solidFill>
                <a:effectLst/>
                <a:uLnTx/>
                <a:uFillTx/>
                <a:latin typeface="+mj-lt"/>
                <a:ea typeface="+mj-ea"/>
                <a:cs typeface="+mj-cs"/>
              </a:rPr>
              <a:t>L’eCommerce</a:t>
            </a:r>
            <a:r>
              <a:rPr kumimoji="0" lang="en-US" sz="2800" b="1" i="0" u="none" strike="noStrike" kern="1200" cap="none" spc="0" normalizeH="0" baseline="0" noProof="0" dirty="0" smtClean="0">
                <a:ln>
                  <a:noFill/>
                </a:ln>
                <a:solidFill>
                  <a:schemeClr val="accent1"/>
                </a:solidFill>
                <a:effectLst/>
                <a:uLnTx/>
                <a:uFillTx/>
                <a:latin typeface="+mj-lt"/>
                <a:ea typeface="+mj-ea"/>
                <a:cs typeface="+mj-cs"/>
              </a:rPr>
              <a:t> in </a:t>
            </a:r>
            <a:r>
              <a:rPr kumimoji="0" lang="en-US" sz="2800" b="1" i="0" u="none" strike="noStrike" kern="1200" cap="none" spc="0" normalizeH="0" baseline="0" noProof="0" dirty="0" err="1" smtClean="0">
                <a:ln>
                  <a:noFill/>
                </a:ln>
                <a:solidFill>
                  <a:schemeClr val="accent1"/>
                </a:solidFill>
                <a:effectLst/>
                <a:uLnTx/>
                <a:uFillTx/>
                <a:latin typeface="+mj-lt"/>
                <a:ea typeface="+mj-ea"/>
                <a:cs typeface="+mj-cs"/>
              </a:rPr>
              <a:t>Europa</a:t>
            </a:r>
            <a:r>
              <a:rPr kumimoji="0" lang="en-US" sz="2800" b="1" i="0" u="none" strike="noStrike" kern="1200" cap="none" spc="0" normalizeH="0" baseline="0" noProof="0" dirty="0" smtClean="0">
                <a:ln>
                  <a:noFill/>
                </a:ln>
                <a:solidFill>
                  <a:schemeClr val="accent1"/>
                </a:solidFill>
                <a:effectLst/>
                <a:uLnTx/>
                <a:uFillTx/>
                <a:latin typeface="+mj-lt"/>
                <a:ea typeface="+mj-ea"/>
                <a:cs typeface="+mj-cs"/>
              </a:rPr>
              <a:t> ha </a:t>
            </a:r>
            <a:r>
              <a:rPr kumimoji="0" lang="en-US" sz="2800" b="1" i="0" u="none" strike="noStrike" kern="1200" cap="none" spc="0" normalizeH="0" baseline="0" noProof="0" dirty="0" err="1" smtClean="0">
                <a:ln>
                  <a:noFill/>
                </a:ln>
                <a:solidFill>
                  <a:schemeClr val="accent1"/>
                </a:solidFill>
                <a:effectLst/>
                <a:uLnTx/>
                <a:uFillTx/>
                <a:latin typeface="+mj-lt"/>
                <a:ea typeface="+mj-ea"/>
                <a:cs typeface="+mj-cs"/>
              </a:rPr>
              <a:t>raggiunto</a:t>
            </a:r>
            <a:r>
              <a:rPr kumimoji="0" lang="en-US" sz="2800" b="1" i="0" u="none" strike="noStrike" kern="1200" cap="none" spc="0" normalizeH="0" baseline="0" noProof="0" dirty="0" smtClean="0">
                <a:ln>
                  <a:noFill/>
                </a:ln>
                <a:solidFill>
                  <a:schemeClr val="accent1"/>
                </a:solidFill>
                <a:effectLst/>
                <a:uLnTx/>
                <a:uFillTx/>
                <a:latin typeface="+mj-lt"/>
                <a:ea typeface="+mj-ea"/>
                <a:cs typeface="+mj-cs"/>
              </a:rPr>
              <a:t> </a:t>
            </a:r>
            <a:r>
              <a:rPr kumimoji="0" lang="en-US" sz="2800" b="1" i="0" u="none" strike="noStrike" kern="1200" cap="none" spc="0" normalizeH="0" baseline="0" noProof="0" dirty="0" err="1" smtClean="0">
                <a:ln>
                  <a:noFill/>
                </a:ln>
                <a:solidFill>
                  <a:schemeClr val="accent1"/>
                </a:solidFill>
                <a:effectLst/>
                <a:uLnTx/>
                <a:uFillTx/>
                <a:latin typeface="+mj-lt"/>
                <a:ea typeface="+mj-ea"/>
                <a:cs typeface="+mj-cs"/>
              </a:rPr>
              <a:t>nel</a:t>
            </a:r>
            <a:r>
              <a:rPr kumimoji="0" lang="en-US" sz="2800" b="1" i="0" u="none" strike="noStrike" kern="1200" cap="none" spc="0" normalizeH="0" baseline="0" noProof="0" dirty="0" smtClean="0">
                <a:ln>
                  <a:noFill/>
                </a:ln>
                <a:solidFill>
                  <a:schemeClr val="accent1"/>
                </a:solidFill>
                <a:effectLst/>
                <a:uLnTx/>
                <a:uFillTx/>
                <a:latin typeface="+mj-lt"/>
                <a:ea typeface="+mj-ea"/>
                <a:cs typeface="+mj-cs"/>
              </a:rPr>
              <a:t> 2012 </a:t>
            </a:r>
            <a:r>
              <a:rPr kumimoji="0" lang="en-US" sz="2800" b="1" i="0" u="none" strike="noStrike" kern="1200" cap="none" spc="0" normalizeH="0" baseline="0" noProof="0" dirty="0" err="1" smtClean="0">
                <a:ln>
                  <a:noFill/>
                </a:ln>
                <a:solidFill>
                  <a:schemeClr val="accent1"/>
                </a:solidFill>
                <a:effectLst/>
                <a:uLnTx/>
                <a:uFillTx/>
                <a:latin typeface="+mj-lt"/>
                <a:ea typeface="+mj-ea"/>
                <a:cs typeface="+mj-cs"/>
              </a:rPr>
              <a:t>i</a:t>
            </a:r>
            <a:r>
              <a:rPr kumimoji="0" lang="en-US" sz="2800" b="1" i="0" u="none" strike="noStrike" kern="1200" cap="none" spc="0" normalizeH="0" baseline="0" noProof="0" dirty="0" smtClean="0">
                <a:ln>
                  <a:noFill/>
                </a:ln>
                <a:solidFill>
                  <a:schemeClr val="accent1"/>
                </a:solidFill>
                <a:effectLst/>
                <a:uLnTx/>
                <a:uFillTx/>
                <a:latin typeface="+mj-lt"/>
                <a:ea typeface="+mj-ea"/>
                <a:cs typeface="+mj-cs"/>
              </a:rPr>
              <a:t> 300 </a:t>
            </a:r>
            <a:r>
              <a:rPr kumimoji="0" lang="en-US" sz="2800" b="1" i="0" u="none" strike="noStrike" kern="1200" cap="none" spc="0" normalizeH="0" baseline="0" noProof="0" dirty="0" err="1" smtClean="0">
                <a:ln>
                  <a:noFill/>
                </a:ln>
                <a:solidFill>
                  <a:schemeClr val="accent1"/>
                </a:solidFill>
                <a:effectLst/>
                <a:uLnTx/>
                <a:uFillTx/>
                <a:latin typeface="+mj-lt"/>
                <a:ea typeface="+mj-ea"/>
                <a:cs typeface="+mj-cs"/>
              </a:rPr>
              <a:t>miliardi</a:t>
            </a:r>
            <a:r>
              <a:rPr kumimoji="0" lang="en-US" sz="2800" b="1" i="0" u="none" strike="noStrike" kern="1200" cap="none" spc="0" normalizeH="0" baseline="0" noProof="0" dirty="0" smtClean="0">
                <a:ln>
                  <a:noFill/>
                </a:ln>
                <a:solidFill>
                  <a:schemeClr val="accent1"/>
                </a:solidFill>
                <a:effectLst/>
                <a:uLnTx/>
                <a:uFillTx/>
                <a:latin typeface="+mj-lt"/>
                <a:ea typeface="+mj-ea"/>
                <a:cs typeface="+mj-cs"/>
              </a:rPr>
              <a:t> di €, con 20% di </a:t>
            </a:r>
            <a:r>
              <a:rPr kumimoji="0" lang="en-US" sz="2800" b="1" i="0" u="none" strike="noStrike" kern="1200" cap="none" spc="0" normalizeH="0" baseline="0" noProof="0" dirty="0" err="1" smtClean="0">
                <a:ln>
                  <a:noFill/>
                </a:ln>
                <a:solidFill>
                  <a:schemeClr val="accent1"/>
                </a:solidFill>
                <a:effectLst/>
                <a:uLnTx/>
                <a:uFillTx/>
                <a:latin typeface="+mj-lt"/>
                <a:ea typeface="+mj-ea"/>
                <a:cs typeface="+mj-cs"/>
              </a:rPr>
              <a:t>crescita</a:t>
            </a:r>
            <a:r>
              <a:rPr kumimoji="0" lang="en-US" sz="2800" b="1" i="0" u="none" strike="noStrike" kern="1200" cap="none" spc="0" normalizeH="0" baseline="0" noProof="0" dirty="0" smtClean="0">
                <a:ln>
                  <a:noFill/>
                </a:ln>
                <a:solidFill>
                  <a:schemeClr val="accent1"/>
                </a:solidFill>
                <a:effectLst/>
                <a:uLnTx/>
                <a:uFillTx/>
                <a:latin typeface="+mj-lt"/>
                <a:ea typeface="+mj-ea"/>
                <a:cs typeface="+mj-cs"/>
              </a:rPr>
              <a:t>.</a:t>
            </a:r>
            <a:endParaRPr kumimoji="0" lang="en-GB" sz="2800" b="1" i="0" u="none" strike="noStrike" kern="1200" cap="none" spc="0" normalizeH="0" baseline="0" noProof="0" dirty="0">
              <a:ln>
                <a:noFill/>
              </a:ln>
              <a:solidFill>
                <a:schemeClr val="accent1"/>
              </a:solidFill>
              <a:effectLst/>
              <a:uLnTx/>
              <a:uFillTx/>
              <a:latin typeface="+mj-lt"/>
              <a:ea typeface="+mj-ea"/>
              <a:cs typeface="+mj-cs"/>
            </a:endParaRPr>
          </a:p>
        </p:txBody>
      </p:sp>
    </p:spTree>
    <p:extLst>
      <p:ext uri="{BB962C8B-B14F-4D97-AF65-F5344CB8AC3E}">
        <p14:creationId xmlns:p14="http://schemas.microsoft.com/office/powerpoint/2010/main" val="2444285206"/>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2000" y="274638"/>
            <a:ext cx="8280000" cy="861774"/>
          </a:xfrm>
        </p:spPr>
        <p:txBody>
          <a:bodyPr/>
          <a:lstStyle/>
          <a:p>
            <a:r>
              <a:rPr lang="it-IT" dirty="0"/>
              <a:t>Quota dell’</a:t>
            </a:r>
            <a:r>
              <a:rPr lang="it-IT" dirty="0" err="1"/>
              <a:t>eCommerce</a:t>
            </a:r>
            <a:r>
              <a:rPr lang="it-IT" dirty="0"/>
              <a:t> sul totale </a:t>
            </a:r>
            <a:r>
              <a:rPr lang="it-IT" dirty="0" err="1" smtClean="0"/>
              <a:t>retail</a:t>
            </a:r>
            <a:r>
              <a:rPr lang="it-IT" dirty="0" smtClean="0"/>
              <a:t/>
            </a:r>
            <a:br>
              <a:rPr lang="it-IT" dirty="0" smtClean="0"/>
            </a:br>
            <a:r>
              <a:rPr lang="it-IT" dirty="0" smtClean="0"/>
              <a:t>in </a:t>
            </a:r>
            <a:r>
              <a:rPr lang="it-IT" dirty="0"/>
              <a:t>Europa nel </a:t>
            </a:r>
            <a:r>
              <a:rPr lang="it-IT" dirty="0" smtClean="0"/>
              <a:t>2012.</a:t>
            </a:r>
            <a:endParaRPr lang="en-GB" dirty="0"/>
          </a:p>
        </p:txBody>
      </p:sp>
      <p:graphicFrame>
        <p:nvGraphicFramePr>
          <p:cNvPr id="5" name="Content Placeholder 5"/>
          <p:cNvGraphicFramePr>
            <a:graphicFrameLocks noGrp="1"/>
          </p:cNvGraphicFramePr>
          <p:nvPr>
            <p:extLst>
              <p:ext uri="{D42A27DB-BD31-4B8C-83A1-F6EECF244321}">
                <p14:modId xmlns:p14="http://schemas.microsoft.com/office/powerpoint/2010/main" val="428748775"/>
              </p:ext>
            </p:extLst>
          </p:nvPr>
        </p:nvGraphicFramePr>
        <p:xfrm>
          <a:off x="432000" y="1225686"/>
          <a:ext cx="7467959" cy="450757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Box 6"/>
          <p:cNvSpPr txBox="1">
            <a:spLocks noChangeArrowheads="1"/>
          </p:cNvSpPr>
          <p:nvPr/>
        </p:nvSpPr>
        <p:spPr bwMode="auto">
          <a:xfrm>
            <a:off x="7923938" y="3692214"/>
            <a:ext cx="111255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a:spcBef>
                <a:spcPts val="1200"/>
              </a:spcBef>
            </a:pPr>
            <a:r>
              <a:rPr lang="en-US" sz="1600" b="1" u="none" smtClean="0">
                <a:latin typeface="+mn-lt"/>
              </a:rPr>
              <a:t>Media </a:t>
            </a:r>
            <a:r>
              <a:rPr lang="en-US" sz="1600" b="1" u="none" dirty="0" err="1" smtClean="0">
                <a:latin typeface="+mn-lt"/>
              </a:rPr>
              <a:t>Europea</a:t>
            </a:r>
            <a:endParaRPr lang="en-US" sz="1600" b="1" u="none" dirty="0" smtClean="0">
              <a:latin typeface="+mn-lt"/>
            </a:endParaRPr>
          </a:p>
        </p:txBody>
      </p:sp>
      <p:cxnSp>
        <p:nvCxnSpPr>
          <p:cNvPr id="7" name="Straight Connector 21"/>
          <p:cNvCxnSpPr/>
          <p:nvPr/>
        </p:nvCxnSpPr>
        <p:spPr>
          <a:xfrm>
            <a:off x="1043608" y="3861048"/>
            <a:ext cx="6880330" cy="0"/>
          </a:xfrm>
          <a:prstGeom prst="line">
            <a:avLst/>
          </a:prstGeom>
          <a:ln w="28575">
            <a:solidFill>
              <a:schemeClr val="tx1"/>
            </a:solidFill>
            <a:prstDash val="dash"/>
          </a:ln>
        </p:spPr>
        <p:style>
          <a:lnRef idx="2">
            <a:schemeClr val="accent5"/>
          </a:lnRef>
          <a:fillRef idx="0">
            <a:schemeClr val="accent5"/>
          </a:fillRef>
          <a:effectRef idx="1">
            <a:schemeClr val="accent5"/>
          </a:effectRef>
          <a:fontRef idx="minor">
            <a:schemeClr val="tx1"/>
          </a:fontRef>
        </p:style>
      </p:cxnSp>
      <p:sp>
        <p:nvSpPr>
          <p:cNvPr id="11" name="Segnaposto contenuto 2"/>
          <p:cNvSpPr txBox="1">
            <a:spLocks/>
          </p:cNvSpPr>
          <p:nvPr/>
        </p:nvSpPr>
        <p:spPr>
          <a:xfrm>
            <a:off x="432000" y="5883369"/>
            <a:ext cx="8280000" cy="338554"/>
          </a:xfrm>
          <a:prstGeom prst="rect">
            <a:avLst/>
          </a:prstGeom>
        </p:spPr>
        <p:txBody>
          <a:bodyPr vert="horz" lIns="0" tIns="0" rIns="0" bIns="0" rtlCol="0" anchor="b" anchorCtr="0">
            <a:spAutoFit/>
          </a:bodyPr>
          <a:lstStyle>
            <a:lvl1pPr marL="265113" indent="-265113"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539750" indent="-274638"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804863" indent="-265113"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079500" indent="-274638"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4pPr>
            <a:lvl5pPr marL="1344613" indent="-265113"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GB" sz="1100" dirty="0" err="1"/>
              <a:t>Fonte</a:t>
            </a:r>
            <a:r>
              <a:rPr lang="en-GB" sz="1100" dirty="0"/>
              <a:t>: EMOTA, 2012</a:t>
            </a:r>
          </a:p>
          <a:p>
            <a:pPr marL="0" indent="0">
              <a:spcBef>
                <a:spcPts val="0"/>
              </a:spcBef>
              <a:buNone/>
            </a:pPr>
            <a:r>
              <a:rPr lang="en-GB" sz="1100" dirty="0"/>
              <a:t>Note: % of e-commerce turnover on total retail trade</a:t>
            </a:r>
          </a:p>
        </p:txBody>
      </p:sp>
    </p:spTree>
    <p:extLst>
      <p:ext uri="{BB962C8B-B14F-4D97-AF65-F5344CB8AC3E}">
        <p14:creationId xmlns:p14="http://schemas.microsoft.com/office/powerpoint/2010/main" val="792122521"/>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2000" y="274638"/>
            <a:ext cx="8280000" cy="861774"/>
          </a:xfrm>
        </p:spPr>
        <p:txBody>
          <a:bodyPr/>
          <a:lstStyle/>
          <a:p>
            <a:r>
              <a:rPr lang="it-IT" dirty="0"/>
              <a:t>Vi sono significative differenze nella percentuale di </a:t>
            </a:r>
            <a:r>
              <a:rPr lang="it-IT" dirty="0" err="1"/>
              <a:t>eShoppers</a:t>
            </a:r>
            <a:r>
              <a:rPr lang="it-IT" dirty="0"/>
              <a:t> e nella </a:t>
            </a:r>
            <a:r>
              <a:rPr lang="it-IT" dirty="0" smtClean="0"/>
              <a:t>spesa.</a:t>
            </a:r>
            <a:endParaRPr lang="en-GB" dirty="0"/>
          </a:p>
        </p:txBody>
      </p:sp>
      <p:sp>
        <p:nvSpPr>
          <p:cNvPr id="5" name="Segnaposto contenuto 2"/>
          <p:cNvSpPr txBox="1">
            <a:spLocks/>
          </p:cNvSpPr>
          <p:nvPr/>
        </p:nvSpPr>
        <p:spPr>
          <a:xfrm>
            <a:off x="432000" y="5883369"/>
            <a:ext cx="8280000" cy="338554"/>
          </a:xfrm>
          <a:prstGeom prst="rect">
            <a:avLst/>
          </a:prstGeom>
        </p:spPr>
        <p:txBody>
          <a:bodyPr vert="horz" lIns="0" tIns="0" rIns="0" bIns="0" rtlCol="0" anchor="b" anchorCtr="0">
            <a:spAutoFit/>
          </a:bodyPr>
          <a:lstStyle>
            <a:lvl1pPr marL="265113" indent="-265113"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539750" indent="-274638"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804863" indent="-265113"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079500" indent="-274638"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4pPr>
            <a:lvl5pPr marL="1344613" indent="-265113"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GB" sz="1100" dirty="0" err="1"/>
              <a:t>Fonte</a:t>
            </a:r>
            <a:r>
              <a:rPr lang="en-GB" sz="1100" dirty="0"/>
              <a:t>: EMOTA, Eurostat, 2011</a:t>
            </a:r>
          </a:p>
          <a:p>
            <a:pPr marL="0" indent="0">
              <a:spcBef>
                <a:spcPts val="0"/>
              </a:spcBef>
              <a:buNone/>
            </a:pPr>
            <a:r>
              <a:rPr lang="en-GB" sz="1100" dirty="0"/>
              <a:t>Note: E-commerce penetration: % of population aged 14-74 years buying online</a:t>
            </a:r>
          </a:p>
        </p:txBody>
      </p:sp>
      <p:graphicFrame>
        <p:nvGraphicFramePr>
          <p:cNvPr id="6" name="Content Placeholder 3"/>
          <p:cNvGraphicFramePr>
            <a:graphicFrameLocks noGrp="1"/>
          </p:cNvGraphicFramePr>
          <p:nvPr>
            <p:extLst>
              <p:ext uri="{D42A27DB-BD31-4B8C-83A1-F6EECF244321}">
                <p14:modId xmlns:p14="http://schemas.microsoft.com/office/powerpoint/2010/main" val="752688271"/>
              </p:ext>
            </p:extLst>
          </p:nvPr>
        </p:nvGraphicFramePr>
        <p:xfrm>
          <a:off x="755576" y="1361877"/>
          <a:ext cx="7110796" cy="4358134"/>
        </p:xfrm>
        <a:graphic>
          <a:graphicData uri="http://schemas.openxmlformats.org/drawingml/2006/chart">
            <c:chart xmlns:c="http://schemas.openxmlformats.org/drawingml/2006/chart" xmlns:r="http://schemas.openxmlformats.org/officeDocument/2006/relationships" r:id="rId3"/>
          </a:graphicData>
        </a:graphic>
      </p:graphicFrame>
      <p:cxnSp>
        <p:nvCxnSpPr>
          <p:cNvPr id="7" name="Straight Connector 12"/>
          <p:cNvCxnSpPr/>
          <p:nvPr/>
        </p:nvCxnSpPr>
        <p:spPr>
          <a:xfrm>
            <a:off x="1321375" y="3266227"/>
            <a:ext cx="6192000" cy="0"/>
          </a:xfrm>
          <a:prstGeom prst="line">
            <a:avLst/>
          </a:prstGeom>
          <a:ln w="28575">
            <a:prstDash val="dash"/>
          </a:ln>
        </p:spPr>
        <p:style>
          <a:lnRef idx="2">
            <a:schemeClr val="accent5"/>
          </a:lnRef>
          <a:fillRef idx="0">
            <a:schemeClr val="accent5"/>
          </a:fillRef>
          <a:effectRef idx="1">
            <a:schemeClr val="accent5"/>
          </a:effectRef>
          <a:fontRef idx="minor">
            <a:schemeClr val="tx1"/>
          </a:fontRef>
        </p:style>
      </p:cxnSp>
      <p:cxnSp>
        <p:nvCxnSpPr>
          <p:cNvPr id="8" name="Straight Connector 13"/>
          <p:cNvCxnSpPr/>
          <p:nvPr/>
        </p:nvCxnSpPr>
        <p:spPr>
          <a:xfrm flipV="1">
            <a:off x="3859451" y="1584000"/>
            <a:ext cx="0" cy="3700016"/>
          </a:xfrm>
          <a:prstGeom prst="line">
            <a:avLst/>
          </a:prstGeom>
          <a:ln w="28575">
            <a:prstDash val="dash"/>
          </a:ln>
        </p:spPr>
        <p:style>
          <a:lnRef idx="2">
            <a:schemeClr val="accent5"/>
          </a:lnRef>
          <a:fillRef idx="0">
            <a:schemeClr val="accent5"/>
          </a:fillRef>
          <a:effectRef idx="1">
            <a:schemeClr val="accent5"/>
          </a:effectRef>
          <a:fontRef idx="minor">
            <a:schemeClr val="tx1"/>
          </a:fontRef>
        </p:style>
      </p:cxnSp>
      <p:sp>
        <p:nvSpPr>
          <p:cNvPr id="9" name="Text Box 6"/>
          <p:cNvSpPr txBox="1">
            <a:spLocks noChangeArrowheads="1"/>
          </p:cNvSpPr>
          <p:nvPr/>
        </p:nvSpPr>
        <p:spPr bwMode="auto">
          <a:xfrm>
            <a:off x="4644008" y="5620598"/>
            <a:ext cx="316575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r">
              <a:spcBef>
                <a:spcPts val="1200"/>
              </a:spcBef>
            </a:pPr>
            <a:r>
              <a:rPr lang="en-US" sz="1600" b="1" u="none" dirty="0" err="1" smtClean="0">
                <a:latin typeface="+mn-lt"/>
              </a:rPr>
              <a:t>Spesa</a:t>
            </a:r>
            <a:r>
              <a:rPr lang="en-US" sz="1600" b="1" u="none" dirty="0" smtClean="0">
                <a:latin typeface="+mn-lt"/>
              </a:rPr>
              <a:t> media </a:t>
            </a:r>
            <a:r>
              <a:rPr lang="en-US" sz="1600" b="1" u="none" dirty="0" err="1" smtClean="0">
                <a:latin typeface="+mn-lt"/>
              </a:rPr>
              <a:t>annua</a:t>
            </a:r>
            <a:r>
              <a:rPr lang="en-US" sz="1600" b="1" u="none" dirty="0" smtClean="0">
                <a:latin typeface="+mn-lt"/>
              </a:rPr>
              <a:t>(€)</a:t>
            </a:r>
          </a:p>
        </p:txBody>
      </p:sp>
      <p:sp>
        <p:nvSpPr>
          <p:cNvPr id="11" name="Text Box 6"/>
          <p:cNvSpPr txBox="1">
            <a:spLocks noChangeArrowheads="1"/>
          </p:cNvSpPr>
          <p:nvPr/>
        </p:nvSpPr>
        <p:spPr bwMode="auto">
          <a:xfrm>
            <a:off x="5679501" y="1767580"/>
            <a:ext cx="620691"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spcBef>
                <a:spcPts val="0"/>
              </a:spcBef>
            </a:pPr>
            <a:r>
              <a:rPr lang="en-US" sz="1400" b="1" u="none" dirty="0" smtClean="0">
                <a:latin typeface="+mn-lt"/>
              </a:rPr>
              <a:t>UK</a:t>
            </a:r>
          </a:p>
        </p:txBody>
      </p:sp>
      <p:sp>
        <p:nvSpPr>
          <p:cNvPr id="12" name="Text Box 6"/>
          <p:cNvSpPr txBox="1">
            <a:spLocks noChangeArrowheads="1"/>
          </p:cNvSpPr>
          <p:nvPr/>
        </p:nvSpPr>
        <p:spPr bwMode="auto">
          <a:xfrm>
            <a:off x="4139952" y="2142784"/>
            <a:ext cx="1368152"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a:spcBef>
                <a:spcPts val="0"/>
              </a:spcBef>
            </a:pPr>
            <a:r>
              <a:rPr lang="en-US" sz="1400" b="1" u="none" dirty="0" smtClean="0">
                <a:latin typeface="+mn-lt"/>
              </a:rPr>
              <a:t>Scandinavia</a:t>
            </a:r>
          </a:p>
        </p:txBody>
      </p:sp>
      <p:sp>
        <p:nvSpPr>
          <p:cNvPr id="13" name="Text Box 6"/>
          <p:cNvSpPr txBox="1">
            <a:spLocks noChangeArrowheads="1"/>
          </p:cNvSpPr>
          <p:nvPr/>
        </p:nvSpPr>
        <p:spPr bwMode="auto">
          <a:xfrm>
            <a:off x="5364088" y="3539729"/>
            <a:ext cx="1728600"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a:spcBef>
                <a:spcPts val="0"/>
              </a:spcBef>
            </a:pPr>
            <a:r>
              <a:rPr lang="en-US" sz="1200" b="1" u="none" dirty="0" smtClean="0">
                <a:latin typeface="+mn-lt"/>
              </a:rPr>
              <a:t>Austria/</a:t>
            </a:r>
            <a:r>
              <a:rPr lang="en-US" sz="1200" b="1" u="none" dirty="0" err="1" smtClean="0">
                <a:latin typeface="+mn-lt"/>
              </a:rPr>
              <a:t>Svizzera</a:t>
            </a:r>
            <a:endParaRPr lang="en-US" sz="1200" b="1" u="none" dirty="0" smtClean="0">
              <a:latin typeface="+mn-lt"/>
            </a:endParaRPr>
          </a:p>
        </p:txBody>
      </p:sp>
      <p:sp>
        <p:nvSpPr>
          <p:cNvPr id="14" name="Text Box 6"/>
          <p:cNvSpPr txBox="1">
            <a:spLocks noChangeArrowheads="1"/>
          </p:cNvSpPr>
          <p:nvPr/>
        </p:nvSpPr>
        <p:spPr bwMode="auto">
          <a:xfrm>
            <a:off x="4175038" y="2708920"/>
            <a:ext cx="931916"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spcBef>
                <a:spcPts val="0"/>
              </a:spcBef>
            </a:pPr>
            <a:r>
              <a:rPr lang="en-US" sz="1400" b="1" u="none" dirty="0" smtClean="0">
                <a:latin typeface="+mn-lt"/>
              </a:rPr>
              <a:t>France</a:t>
            </a:r>
          </a:p>
        </p:txBody>
      </p:sp>
      <p:sp>
        <p:nvSpPr>
          <p:cNvPr id="15" name="Text Box 6"/>
          <p:cNvSpPr txBox="1">
            <a:spLocks noChangeArrowheads="1"/>
          </p:cNvSpPr>
          <p:nvPr/>
        </p:nvSpPr>
        <p:spPr bwMode="auto">
          <a:xfrm>
            <a:off x="1619672" y="2067362"/>
            <a:ext cx="1095086"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r">
              <a:spcBef>
                <a:spcPts val="0"/>
              </a:spcBef>
            </a:pPr>
            <a:r>
              <a:rPr lang="en-US" sz="1400" b="1" u="none" dirty="0" smtClean="0">
                <a:latin typeface="+mn-lt"/>
              </a:rPr>
              <a:t>Germany</a:t>
            </a:r>
          </a:p>
        </p:txBody>
      </p:sp>
      <p:sp>
        <p:nvSpPr>
          <p:cNvPr id="16" name="Text Box 6"/>
          <p:cNvSpPr txBox="1">
            <a:spLocks noChangeArrowheads="1"/>
          </p:cNvSpPr>
          <p:nvPr/>
        </p:nvSpPr>
        <p:spPr bwMode="auto">
          <a:xfrm>
            <a:off x="3693287" y="4458063"/>
            <a:ext cx="95711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spcBef>
                <a:spcPts val="1200"/>
              </a:spcBef>
            </a:pPr>
            <a:r>
              <a:rPr lang="en-US" b="1" u="none" dirty="0" smtClean="0">
                <a:latin typeface="+mn-lt"/>
              </a:rPr>
              <a:t>Italia</a:t>
            </a:r>
          </a:p>
        </p:txBody>
      </p:sp>
      <p:sp>
        <p:nvSpPr>
          <p:cNvPr id="17" name="Text Box 6"/>
          <p:cNvSpPr txBox="1">
            <a:spLocks noChangeArrowheads="1"/>
          </p:cNvSpPr>
          <p:nvPr/>
        </p:nvSpPr>
        <p:spPr bwMode="auto">
          <a:xfrm>
            <a:off x="1907704" y="2565056"/>
            <a:ext cx="116538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r">
              <a:spcBef>
                <a:spcPts val="0"/>
              </a:spcBef>
            </a:pPr>
            <a:r>
              <a:rPr lang="en-US" sz="1400" b="1" u="none" dirty="0" smtClean="0">
                <a:latin typeface="+mn-lt"/>
              </a:rPr>
              <a:t>Benelux</a:t>
            </a:r>
          </a:p>
        </p:txBody>
      </p:sp>
      <p:sp>
        <p:nvSpPr>
          <p:cNvPr id="18" name="Text Box 6"/>
          <p:cNvSpPr txBox="1">
            <a:spLocks noChangeArrowheads="1"/>
          </p:cNvSpPr>
          <p:nvPr/>
        </p:nvSpPr>
        <p:spPr bwMode="auto">
          <a:xfrm>
            <a:off x="1758299" y="4084669"/>
            <a:ext cx="931916"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ctr"/>
            <a:r>
              <a:rPr lang="en-US" sz="1400" b="1" u="none" dirty="0" smtClean="0">
                <a:latin typeface="+mn-lt"/>
              </a:rPr>
              <a:t>Eastern Europe</a:t>
            </a:r>
          </a:p>
        </p:txBody>
      </p:sp>
      <p:sp>
        <p:nvSpPr>
          <p:cNvPr id="19" name="Oval 15"/>
          <p:cNvSpPr>
            <a:spLocks noChangeAspect="1"/>
          </p:cNvSpPr>
          <p:nvPr/>
        </p:nvSpPr>
        <p:spPr>
          <a:xfrm>
            <a:off x="2947029" y="3923507"/>
            <a:ext cx="180000" cy="180000"/>
          </a:xfrm>
          <a:prstGeom prst="ellipse">
            <a:avLst/>
          </a:prstGeom>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3500000" scaled="1"/>
            <a:tileRect/>
          </a:gradFill>
          <a:ln w="3175">
            <a:noFill/>
          </a:ln>
          <a:scene3d>
            <a:camera prst="orthographicFront">
              <a:rot lat="0" lon="0" rev="0"/>
            </a:camera>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defPPr>
              <a:defRPr lang="it-IT"/>
            </a:defPPr>
            <a:lvl1pPr algn="l" rtl="0" fontAlgn="base">
              <a:spcBef>
                <a:spcPct val="0"/>
              </a:spcBef>
              <a:spcAft>
                <a:spcPct val="0"/>
              </a:spcAft>
              <a:defRPr u="sng" kern="1200">
                <a:solidFill>
                  <a:schemeClr val="lt1"/>
                </a:solidFill>
                <a:latin typeface="+mn-lt"/>
                <a:ea typeface="+mn-ea"/>
                <a:cs typeface="+mn-cs"/>
              </a:defRPr>
            </a:lvl1pPr>
            <a:lvl2pPr marL="457200" algn="l" rtl="0" fontAlgn="base">
              <a:spcBef>
                <a:spcPct val="0"/>
              </a:spcBef>
              <a:spcAft>
                <a:spcPct val="0"/>
              </a:spcAft>
              <a:defRPr u="sng" kern="1200">
                <a:solidFill>
                  <a:schemeClr val="lt1"/>
                </a:solidFill>
                <a:latin typeface="+mn-lt"/>
                <a:ea typeface="+mn-ea"/>
                <a:cs typeface="+mn-cs"/>
              </a:defRPr>
            </a:lvl2pPr>
            <a:lvl3pPr marL="914400" algn="l" rtl="0" fontAlgn="base">
              <a:spcBef>
                <a:spcPct val="0"/>
              </a:spcBef>
              <a:spcAft>
                <a:spcPct val="0"/>
              </a:spcAft>
              <a:defRPr u="sng" kern="1200">
                <a:solidFill>
                  <a:schemeClr val="lt1"/>
                </a:solidFill>
                <a:latin typeface="+mn-lt"/>
                <a:ea typeface="+mn-ea"/>
                <a:cs typeface="+mn-cs"/>
              </a:defRPr>
            </a:lvl3pPr>
            <a:lvl4pPr marL="1371600" algn="l" rtl="0" fontAlgn="base">
              <a:spcBef>
                <a:spcPct val="0"/>
              </a:spcBef>
              <a:spcAft>
                <a:spcPct val="0"/>
              </a:spcAft>
              <a:defRPr u="sng" kern="1200">
                <a:solidFill>
                  <a:schemeClr val="lt1"/>
                </a:solidFill>
                <a:latin typeface="+mn-lt"/>
                <a:ea typeface="+mn-ea"/>
                <a:cs typeface="+mn-cs"/>
              </a:defRPr>
            </a:lvl4pPr>
            <a:lvl5pPr marL="1828800" algn="l" rtl="0" fontAlgn="base">
              <a:spcBef>
                <a:spcPct val="0"/>
              </a:spcBef>
              <a:spcAft>
                <a:spcPct val="0"/>
              </a:spcAft>
              <a:defRPr u="sng" kern="1200">
                <a:solidFill>
                  <a:schemeClr val="lt1"/>
                </a:solidFill>
                <a:latin typeface="+mn-lt"/>
                <a:ea typeface="+mn-ea"/>
                <a:cs typeface="+mn-cs"/>
              </a:defRPr>
            </a:lvl5pPr>
            <a:lvl6pPr marL="2286000" algn="l" defTabSz="914400" rtl="0" eaLnBrk="1" latinLnBrk="0" hangingPunct="1">
              <a:defRPr u="sng" kern="1200">
                <a:solidFill>
                  <a:schemeClr val="lt1"/>
                </a:solidFill>
                <a:latin typeface="+mn-lt"/>
                <a:ea typeface="+mn-ea"/>
                <a:cs typeface="+mn-cs"/>
              </a:defRPr>
            </a:lvl6pPr>
            <a:lvl7pPr marL="2743200" algn="l" defTabSz="914400" rtl="0" eaLnBrk="1" latinLnBrk="0" hangingPunct="1">
              <a:defRPr u="sng" kern="1200">
                <a:solidFill>
                  <a:schemeClr val="lt1"/>
                </a:solidFill>
                <a:latin typeface="+mn-lt"/>
                <a:ea typeface="+mn-ea"/>
                <a:cs typeface="+mn-cs"/>
              </a:defRPr>
            </a:lvl7pPr>
            <a:lvl8pPr marL="3200400" algn="l" defTabSz="914400" rtl="0" eaLnBrk="1" latinLnBrk="0" hangingPunct="1">
              <a:defRPr u="sng" kern="1200">
                <a:solidFill>
                  <a:schemeClr val="lt1"/>
                </a:solidFill>
                <a:latin typeface="+mn-lt"/>
                <a:ea typeface="+mn-ea"/>
                <a:cs typeface="+mn-cs"/>
              </a:defRPr>
            </a:lvl8pPr>
            <a:lvl9pPr marL="3657600" algn="l" defTabSz="914400" rtl="0" eaLnBrk="1" latinLnBrk="0" hangingPunct="1">
              <a:defRPr u="sng" kern="1200">
                <a:solidFill>
                  <a:schemeClr val="lt1"/>
                </a:solidFill>
                <a:latin typeface="+mn-lt"/>
                <a:ea typeface="+mn-ea"/>
                <a:cs typeface="+mn-cs"/>
              </a:defRPr>
            </a:lvl9pPr>
          </a:lstStyle>
          <a:p>
            <a:pPr algn="ctr"/>
            <a:endParaRPr lang="en-US" sz="1400" b="1" u="none" dirty="0">
              <a:solidFill>
                <a:schemeClr val="tx1"/>
              </a:solidFill>
            </a:endParaRPr>
          </a:p>
        </p:txBody>
      </p:sp>
      <p:sp>
        <p:nvSpPr>
          <p:cNvPr id="20" name="Oval 39"/>
          <p:cNvSpPr>
            <a:spLocks noChangeAspect="1"/>
          </p:cNvSpPr>
          <p:nvPr/>
        </p:nvSpPr>
        <p:spPr>
          <a:xfrm>
            <a:off x="3313854" y="4458063"/>
            <a:ext cx="252000" cy="252000"/>
          </a:xfrm>
          <a:prstGeom prst="ellipse">
            <a:avLst/>
          </a:prstGeom>
          <a:solidFill>
            <a:srgbClr val="00B0F0"/>
          </a:solidFill>
          <a:ln w="3175">
            <a:noFill/>
          </a:ln>
          <a:scene3d>
            <a:camera prst="orthographicFront">
              <a:rot lat="0" lon="0" rev="0"/>
            </a:camera>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defPPr>
              <a:defRPr lang="it-IT"/>
            </a:defPPr>
            <a:lvl1pPr algn="l" rtl="0" fontAlgn="base">
              <a:spcBef>
                <a:spcPct val="0"/>
              </a:spcBef>
              <a:spcAft>
                <a:spcPct val="0"/>
              </a:spcAft>
              <a:defRPr u="sng" kern="1200">
                <a:solidFill>
                  <a:schemeClr val="lt1"/>
                </a:solidFill>
                <a:latin typeface="+mn-lt"/>
                <a:ea typeface="+mn-ea"/>
                <a:cs typeface="+mn-cs"/>
              </a:defRPr>
            </a:lvl1pPr>
            <a:lvl2pPr marL="457200" algn="l" rtl="0" fontAlgn="base">
              <a:spcBef>
                <a:spcPct val="0"/>
              </a:spcBef>
              <a:spcAft>
                <a:spcPct val="0"/>
              </a:spcAft>
              <a:defRPr u="sng" kern="1200">
                <a:solidFill>
                  <a:schemeClr val="lt1"/>
                </a:solidFill>
                <a:latin typeface="+mn-lt"/>
                <a:ea typeface="+mn-ea"/>
                <a:cs typeface="+mn-cs"/>
              </a:defRPr>
            </a:lvl2pPr>
            <a:lvl3pPr marL="914400" algn="l" rtl="0" fontAlgn="base">
              <a:spcBef>
                <a:spcPct val="0"/>
              </a:spcBef>
              <a:spcAft>
                <a:spcPct val="0"/>
              </a:spcAft>
              <a:defRPr u="sng" kern="1200">
                <a:solidFill>
                  <a:schemeClr val="lt1"/>
                </a:solidFill>
                <a:latin typeface="+mn-lt"/>
                <a:ea typeface="+mn-ea"/>
                <a:cs typeface="+mn-cs"/>
              </a:defRPr>
            </a:lvl3pPr>
            <a:lvl4pPr marL="1371600" algn="l" rtl="0" fontAlgn="base">
              <a:spcBef>
                <a:spcPct val="0"/>
              </a:spcBef>
              <a:spcAft>
                <a:spcPct val="0"/>
              </a:spcAft>
              <a:defRPr u="sng" kern="1200">
                <a:solidFill>
                  <a:schemeClr val="lt1"/>
                </a:solidFill>
                <a:latin typeface="+mn-lt"/>
                <a:ea typeface="+mn-ea"/>
                <a:cs typeface="+mn-cs"/>
              </a:defRPr>
            </a:lvl4pPr>
            <a:lvl5pPr marL="1828800" algn="l" rtl="0" fontAlgn="base">
              <a:spcBef>
                <a:spcPct val="0"/>
              </a:spcBef>
              <a:spcAft>
                <a:spcPct val="0"/>
              </a:spcAft>
              <a:defRPr u="sng" kern="1200">
                <a:solidFill>
                  <a:schemeClr val="lt1"/>
                </a:solidFill>
                <a:latin typeface="+mn-lt"/>
                <a:ea typeface="+mn-ea"/>
                <a:cs typeface="+mn-cs"/>
              </a:defRPr>
            </a:lvl5pPr>
            <a:lvl6pPr marL="2286000" algn="l" defTabSz="914400" rtl="0" eaLnBrk="1" latinLnBrk="0" hangingPunct="1">
              <a:defRPr u="sng" kern="1200">
                <a:solidFill>
                  <a:schemeClr val="lt1"/>
                </a:solidFill>
                <a:latin typeface="+mn-lt"/>
                <a:ea typeface="+mn-ea"/>
                <a:cs typeface="+mn-cs"/>
              </a:defRPr>
            </a:lvl6pPr>
            <a:lvl7pPr marL="2743200" algn="l" defTabSz="914400" rtl="0" eaLnBrk="1" latinLnBrk="0" hangingPunct="1">
              <a:defRPr u="sng" kern="1200">
                <a:solidFill>
                  <a:schemeClr val="lt1"/>
                </a:solidFill>
                <a:latin typeface="+mn-lt"/>
                <a:ea typeface="+mn-ea"/>
                <a:cs typeface="+mn-cs"/>
              </a:defRPr>
            </a:lvl7pPr>
            <a:lvl8pPr marL="3200400" algn="l" defTabSz="914400" rtl="0" eaLnBrk="1" latinLnBrk="0" hangingPunct="1">
              <a:defRPr u="sng" kern="1200">
                <a:solidFill>
                  <a:schemeClr val="lt1"/>
                </a:solidFill>
                <a:latin typeface="+mn-lt"/>
                <a:ea typeface="+mn-ea"/>
                <a:cs typeface="+mn-cs"/>
              </a:defRPr>
            </a:lvl8pPr>
            <a:lvl9pPr marL="3657600" algn="l" defTabSz="914400" rtl="0" eaLnBrk="1" latinLnBrk="0" hangingPunct="1">
              <a:defRPr u="sng" kern="1200">
                <a:solidFill>
                  <a:schemeClr val="lt1"/>
                </a:solidFill>
                <a:latin typeface="+mn-lt"/>
                <a:ea typeface="+mn-ea"/>
                <a:cs typeface="+mn-cs"/>
              </a:defRPr>
            </a:lvl9pPr>
          </a:lstStyle>
          <a:p>
            <a:pPr algn="ctr"/>
            <a:endParaRPr lang="en-US" sz="1400" b="1" u="none" dirty="0">
              <a:solidFill>
                <a:schemeClr val="tx1"/>
              </a:solidFill>
            </a:endParaRPr>
          </a:p>
        </p:txBody>
      </p:sp>
      <p:sp>
        <p:nvSpPr>
          <p:cNvPr id="21" name="Oval 40"/>
          <p:cNvSpPr>
            <a:spLocks noChangeAspect="1"/>
          </p:cNvSpPr>
          <p:nvPr/>
        </p:nvSpPr>
        <p:spPr>
          <a:xfrm>
            <a:off x="6136883" y="3254008"/>
            <a:ext cx="180000" cy="180000"/>
          </a:xfrm>
          <a:prstGeom prst="ellipse">
            <a:avLst/>
          </a:prstGeom>
          <a:solidFill>
            <a:srgbClr val="7030A0"/>
          </a:solidFill>
          <a:ln w="3175">
            <a:noFill/>
          </a:ln>
          <a:scene3d>
            <a:camera prst="orthographicFront">
              <a:rot lat="0" lon="0" rev="0"/>
            </a:camera>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defPPr>
              <a:defRPr lang="it-IT"/>
            </a:defPPr>
            <a:lvl1pPr algn="l" rtl="0" fontAlgn="base">
              <a:spcBef>
                <a:spcPct val="0"/>
              </a:spcBef>
              <a:spcAft>
                <a:spcPct val="0"/>
              </a:spcAft>
              <a:defRPr u="sng" kern="1200">
                <a:solidFill>
                  <a:schemeClr val="lt1"/>
                </a:solidFill>
                <a:latin typeface="+mn-lt"/>
                <a:ea typeface="+mn-ea"/>
                <a:cs typeface="+mn-cs"/>
              </a:defRPr>
            </a:lvl1pPr>
            <a:lvl2pPr marL="457200" algn="l" rtl="0" fontAlgn="base">
              <a:spcBef>
                <a:spcPct val="0"/>
              </a:spcBef>
              <a:spcAft>
                <a:spcPct val="0"/>
              </a:spcAft>
              <a:defRPr u="sng" kern="1200">
                <a:solidFill>
                  <a:schemeClr val="lt1"/>
                </a:solidFill>
                <a:latin typeface="+mn-lt"/>
                <a:ea typeface="+mn-ea"/>
                <a:cs typeface="+mn-cs"/>
              </a:defRPr>
            </a:lvl2pPr>
            <a:lvl3pPr marL="914400" algn="l" rtl="0" fontAlgn="base">
              <a:spcBef>
                <a:spcPct val="0"/>
              </a:spcBef>
              <a:spcAft>
                <a:spcPct val="0"/>
              </a:spcAft>
              <a:defRPr u="sng" kern="1200">
                <a:solidFill>
                  <a:schemeClr val="lt1"/>
                </a:solidFill>
                <a:latin typeface="+mn-lt"/>
                <a:ea typeface="+mn-ea"/>
                <a:cs typeface="+mn-cs"/>
              </a:defRPr>
            </a:lvl3pPr>
            <a:lvl4pPr marL="1371600" algn="l" rtl="0" fontAlgn="base">
              <a:spcBef>
                <a:spcPct val="0"/>
              </a:spcBef>
              <a:spcAft>
                <a:spcPct val="0"/>
              </a:spcAft>
              <a:defRPr u="sng" kern="1200">
                <a:solidFill>
                  <a:schemeClr val="lt1"/>
                </a:solidFill>
                <a:latin typeface="+mn-lt"/>
                <a:ea typeface="+mn-ea"/>
                <a:cs typeface="+mn-cs"/>
              </a:defRPr>
            </a:lvl4pPr>
            <a:lvl5pPr marL="1828800" algn="l" rtl="0" fontAlgn="base">
              <a:spcBef>
                <a:spcPct val="0"/>
              </a:spcBef>
              <a:spcAft>
                <a:spcPct val="0"/>
              </a:spcAft>
              <a:defRPr u="sng" kern="1200">
                <a:solidFill>
                  <a:schemeClr val="lt1"/>
                </a:solidFill>
                <a:latin typeface="+mn-lt"/>
                <a:ea typeface="+mn-ea"/>
                <a:cs typeface="+mn-cs"/>
              </a:defRPr>
            </a:lvl5pPr>
            <a:lvl6pPr marL="2286000" algn="l" defTabSz="914400" rtl="0" eaLnBrk="1" latinLnBrk="0" hangingPunct="1">
              <a:defRPr u="sng" kern="1200">
                <a:solidFill>
                  <a:schemeClr val="lt1"/>
                </a:solidFill>
                <a:latin typeface="+mn-lt"/>
                <a:ea typeface="+mn-ea"/>
                <a:cs typeface="+mn-cs"/>
              </a:defRPr>
            </a:lvl6pPr>
            <a:lvl7pPr marL="2743200" algn="l" defTabSz="914400" rtl="0" eaLnBrk="1" latinLnBrk="0" hangingPunct="1">
              <a:defRPr u="sng" kern="1200">
                <a:solidFill>
                  <a:schemeClr val="lt1"/>
                </a:solidFill>
                <a:latin typeface="+mn-lt"/>
                <a:ea typeface="+mn-ea"/>
                <a:cs typeface="+mn-cs"/>
              </a:defRPr>
            </a:lvl7pPr>
            <a:lvl8pPr marL="3200400" algn="l" defTabSz="914400" rtl="0" eaLnBrk="1" latinLnBrk="0" hangingPunct="1">
              <a:defRPr u="sng" kern="1200">
                <a:solidFill>
                  <a:schemeClr val="lt1"/>
                </a:solidFill>
                <a:latin typeface="+mn-lt"/>
                <a:ea typeface="+mn-ea"/>
                <a:cs typeface="+mn-cs"/>
              </a:defRPr>
            </a:lvl8pPr>
            <a:lvl9pPr marL="3657600" algn="l" defTabSz="914400" rtl="0" eaLnBrk="1" latinLnBrk="0" hangingPunct="1">
              <a:defRPr u="sng" kern="1200">
                <a:solidFill>
                  <a:schemeClr val="lt1"/>
                </a:solidFill>
                <a:latin typeface="+mn-lt"/>
                <a:ea typeface="+mn-ea"/>
                <a:cs typeface="+mn-cs"/>
              </a:defRPr>
            </a:lvl9pPr>
          </a:lstStyle>
          <a:p>
            <a:pPr algn="ctr"/>
            <a:endParaRPr lang="en-US" sz="1400" b="1" u="none" dirty="0">
              <a:solidFill>
                <a:schemeClr val="tx1"/>
              </a:solidFill>
            </a:endParaRPr>
          </a:p>
        </p:txBody>
      </p:sp>
      <p:sp>
        <p:nvSpPr>
          <p:cNvPr id="22" name="Oval 41"/>
          <p:cNvSpPr>
            <a:spLocks noChangeAspect="1"/>
          </p:cNvSpPr>
          <p:nvPr/>
        </p:nvSpPr>
        <p:spPr>
          <a:xfrm>
            <a:off x="4716016" y="1944526"/>
            <a:ext cx="180000" cy="180000"/>
          </a:xfrm>
          <a:prstGeom prst="ellipse">
            <a:avLst/>
          </a:prstGeom>
          <a:solidFill>
            <a:srgbClr val="C00000"/>
          </a:solidFill>
          <a:ln w="3175">
            <a:noFill/>
          </a:ln>
          <a:scene3d>
            <a:camera prst="orthographicFront">
              <a:rot lat="0" lon="0" rev="0"/>
            </a:camera>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defPPr>
              <a:defRPr lang="it-IT"/>
            </a:defPPr>
            <a:lvl1pPr algn="l" rtl="0" fontAlgn="base">
              <a:spcBef>
                <a:spcPct val="0"/>
              </a:spcBef>
              <a:spcAft>
                <a:spcPct val="0"/>
              </a:spcAft>
              <a:defRPr u="sng" kern="1200">
                <a:solidFill>
                  <a:schemeClr val="lt1"/>
                </a:solidFill>
                <a:latin typeface="+mn-lt"/>
                <a:ea typeface="+mn-ea"/>
                <a:cs typeface="+mn-cs"/>
              </a:defRPr>
            </a:lvl1pPr>
            <a:lvl2pPr marL="457200" algn="l" rtl="0" fontAlgn="base">
              <a:spcBef>
                <a:spcPct val="0"/>
              </a:spcBef>
              <a:spcAft>
                <a:spcPct val="0"/>
              </a:spcAft>
              <a:defRPr u="sng" kern="1200">
                <a:solidFill>
                  <a:schemeClr val="lt1"/>
                </a:solidFill>
                <a:latin typeface="+mn-lt"/>
                <a:ea typeface="+mn-ea"/>
                <a:cs typeface="+mn-cs"/>
              </a:defRPr>
            </a:lvl2pPr>
            <a:lvl3pPr marL="914400" algn="l" rtl="0" fontAlgn="base">
              <a:spcBef>
                <a:spcPct val="0"/>
              </a:spcBef>
              <a:spcAft>
                <a:spcPct val="0"/>
              </a:spcAft>
              <a:defRPr u="sng" kern="1200">
                <a:solidFill>
                  <a:schemeClr val="lt1"/>
                </a:solidFill>
                <a:latin typeface="+mn-lt"/>
                <a:ea typeface="+mn-ea"/>
                <a:cs typeface="+mn-cs"/>
              </a:defRPr>
            </a:lvl3pPr>
            <a:lvl4pPr marL="1371600" algn="l" rtl="0" fontAlgn="base">
              <a:spcBef>
                <a:spcPct val="0"/>
              </a:spcBef>
              <a:spcAft>
                <a:spcPct val="0"/>
              </a:spcAft>
              <a:defRPr u="sng" kern="1200">
                <a:solidFill>
                  <a:schemeClr val="lt1"/>
                </a:solidFill>
                <a:latin typeface="+mn-lt"/>
                <a:ea typeface="+mn-ea"/>
                <a:cs typeface="+mn-cs"/>
              </a:defRPr>
            </a:lvl4pPr>
            <a:lvl5pPr marL="1828800" algn="l" rtl="0" fontAlgn="base">
              <a:spcBef>
                <a:spcPct val="0"/>
              </a:spcBef>
              <a:spcAft>
                <a:spcPct val="0"/>
              </a:spcAft>
              <a:defRPr u="sng" kern="1200">
                <a:solidFill>
                  <a:schemeClr val="lt1"/>
                </a:solidFill>
                <a:latin typeface="+mn-lt"/>
                <a:ea typeface="+mn-ea"/>
                <a:cs typeface="+mn-cs"/>
              </a:defRPr>
            </a:lvl5pPr>
            <a:lvl6pPr marL="2286000" algn="l" defTabSz="914400" rtl="0" eaLnBrk="1" latinLnBrk="0" hangingPunct="1">
              <a:defRPr u="sng" kern="1200">
                <a:solidFill>
                  <a:schemeClr val="lt1"/>
                </a:solidFill>
                <a:latin typeface="+mn-lt"/>
                <a:ea typeface="+mn-ea"/>
                <a:cs typeface="+mn-cs"/>
              </a:defRPr>
            </a:lvl6pPr>
            <a:lvl7pPr marL="2743200" algn="l" defTabSz="914400" rtl="0" eaLnBrk="1" latinLnBrk="0" hangingPunct="1">
              <a:defRPr u="sng" kern="1200">
                <a:solidFill>
                  <a:schemeClr val="lt1"/>
                </a:solidFill>
                <a:latin typeface="+mn-lt"/>
                <a:ea typeface="+mn-ea"/>
                <a:cs typeface="+mn-cs"/>
              </a:defRPr>
            </a:lvl7pPr>
            <a:lvl8pPr marL="3200400" algn="l" defTabSz="914400" rtl="0" eaLnBrk="1" latinLnBrk="0" hangingPunct="1">
              <a:defRPr u="sng" kern="1200">
                <a:solidFill>
                  <a:schemeClr val="lt1"/>
                </a:solidFill>
                <a:latin typeface="+mn-lt"/>
                <a:ea typeface="+mn-ea"/>
                <a:cs typeface="+mn-cs"/>
              </a:defRPr>
            </a:lvl8pPr>
            <a:lvl9pPr marL="3657600" algn="l" defTabSz="914400" rtl="0" eaLnBrk="1" latinLnBrk="0" hangingPunct="1">
              <a:defRPr u="sng" kern="1200">
                <a:solidFill>
                  <a:schemeClr val="lt1"/>
                </a:solidFill>
                <a:latin typeface="+mn-lt"/>
                <a:ea typeface="+mn-ea"/>
                <a:cs typeface="+mn-cs"/>
              </a:defRPr>
            </a:lvl9pPr>
          </a:lstStyle>
          <a:p>
            <a:pPr algn="ctr"/>
            <a:endParaRPr lang="en-US" sz="1400" b="1" u="none" dirty="0">
              <a:solidFill>
                <a:schemeClr val="tx1"/>
              </a:solidFill>
            </a:endParaRPr>
          </a:p>
        </p:txBody>
      </p:sp>
      <p:sp>
        <p:nvSpPr>
          <p:cNvPr id="23" name="Oval 42"/>
          <p:cNvSpPr>
            <a:spLocks noChangeAspect="1"/>
          </p:cNvSpPr>
          <p:nvPr/>
        </p:nvSpPr>
        <p:spPr>
          <a:xfrm>
            <a:off x="3889719" y="2733541"/>
            <a:ext cx="180000" cy="180000"/>
          </a:xfrm>
          <a:prstGeom prst="ellipse">
            <a:avLst/>
          </a:prstGeom>
          <a:solidFill>
            <a:srgbClr val="FF0000"/>
          </a:solidFill>
          <a:ln w="3175">
            <a:noFill/>
          </a:ln>
          <a:scene3d>
            <a:camera prst="orthographicFront">
              <a:rot lat="0" lon="0" rev="0"/>
            </a:camera>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defPPr>
              <a:defRPr lang="it-IT"/>
            </a:defPPr>
            <a:lvl1pPr algn="l" rtl="0" fontAlgn="base">
              <a:spcBef>
                <a:spcPct val="0"/>
              </a:spcBef>
              <a:spcAft>
                <a:spcPct val="0"/>
              </a:spcAft>
              <a:defRPr u="sng" kern="1200">
                <a:solidFill>
                  <a:schemeClr val="lt1"/>
                </a:solidFill>
                <a:latin typeface="+mn-lt"/>
                <a:ea typeface="+mn-ea"/>
                <a:cs typeface="+mn-cs"/>
              </a:defRPr>
            </a:lvl1pPr>
            <a:lvl2pPr marL="457200" algn="l" rtl="0" fontAlgn="base">
              <a:spcBef>
                <a:spcPct val="0"/>
              </a:spcBef>
              <a:spcAft>
                <a:spcPct val="0"/>
              </a:spcAft>
              <a:defRPr u="sng" kern="1200">
                <a:solidFill>
                  <a:schemeClr val="lt1"/>
                </a:solidFill>
                <a:latin typeface="+mn-lt"/>
                <a:ea typeface="+mn-ea"/>
                <a:cs typeface="+mn-cs"/>
              </a:defRPr>
            </a:lvl2pPr>
            <a:lvl3pPr marL="914400" algn="l" rtl="0" fontAlgn="base">
              <a:spcBef>
                <a:spcPct val="0"/>
              </a:spcBef>
              <a:spcAft>
                <a:spcPct val="0"/>
              </a:spcAft>
              <a:defRPr u="sng" kern="1200">
                <a:solidFill>
                  <a:schemeClr val="lt1"/>
                </a:solidFill>
                <a:latin typeface="+mn-lt"/>
                <a:ea typeface="+mn-ea"/>
                <a:cs typeface="+mn-cs"/>
              </a:defRPr>
            </a:lvl3pPr>
            <a:lvl4pPr marL="1371600" algn="l" rtl="0" fontAlgn="base">
              <a:spcBef>
                <a:spcPct val="0"/>
              </a:spcBef>
              <a:spcAft>
                <a:spcPct val="0"/>
              </a:spcAft>
              <a:defRPr u="sng" kern="1200">
                <a:solidFill>
                  <a:schemeClr val="lt1"/>
                </a:solidFill>
                <a:latin typeface="+mn-lt"/>
                <a:ea typeface="+mn-ea"/>
                <a:cs typeface="+mn-cs"/>
              </a:defRPr>
            </a:lvl4pPr>
            <a:lvl5pPr marL="1828800" algn="l" rtl="0" fontAlgn="base">
              <a:spcBef>
                <a:spcPct val="0"/>
              </a:spcBef>
              <a:spcAft>
                <a:spcPct val="0"/>
              </a:spcAft>
              <a:defRPr u="sng" kern="1200">
                <a:solidFill>
                  <a:schemeClr val="lt1"/>
                </a:solidFill>
                <a:latin typeface="+mn-lt"/>
                <a:ea typeface="+mn-ea"/>
                <a:cs typeface="+mn-cs"/>
              </a:defRPr>
            </a:lvl5pPr>
            <a:lvl6pPr marL="2286000" algn="l" defTabSz="914400" rtl="0" eaLnBrk="1" latinLnBrk="0" hangingPunct="1">
              <a:defRPr u="sng" kern="1200">
                <a:solidFill>
                  <a:schemeClr val="lt1"/>
                </a:solidFill>
                <a:latin typeface="+mn-lt"/>
                <a:ea typeface="+mn-ea"/>
                <a:cs typeface="+mn-cs"/>
              </a:defRPr>
            </a:lvl6pPr>
            <a:lvl7pPr marL="2743200" algn="l" defTabSz="914400" rtl="0" eaLnBrk="1" latinLnBrk="0" hangingPunct="1">
              <a:defRPr u="sng" kern="1200">
                <a:solidFill>
                  <a:schemeClr val="lt1"/>
                </a:solidFill>
                <a:latin typeface="+mn-lt"/>
                <a:ea typeface="+mn-ea"/>
                <a:cs typeface="+mn-cs"/>
              </a:defRPr>
            </a:lvl7pPr>
            <a:lvl8pPr marL="3200400" algn="l" defTabSz="914400" rtl="0" eaLnBrk="1" latinLnBrk="0" hangingPunct="1">
              <a:defRPr u="sng" kern="1200">
                <a:solidFill>
                  <a:schemeClr val="lt1"/>
                </a:solidFill>
                <a:latin typeface="+mn-lt"/>
                <a:ea typeface="+mn-ea"/>
                <a:cs typeface="+mn-cs"/>
              </a:defRPr>
            </a:lvl8pPr>
            <a:lvl9pPr marL="3657600" algn="l" defTabSz="914400" rtl="0" eaLnBrk="1" latinLnBrk="0" hangingPunct="1">
              <a:defRPr u="sng" kern="1200">
                <a:solidFill>
                  <a:schemeClr val="lt1"/>
                </a:solidFill>
                <a:latin typeface="+mn-lt"/>
                <a:ea typeface="+mn-ea"/>
                <a:cs typeface="+mn-cs"/>
              </a:defRPr>
            </a:lvl9pPr>
          </a:lstStyle>
          <a:p>
            <a:pPr algn="ctr"/>
            <a:endParaRPr lang="en-US" sz="1400" b="1" u="none" dirty="0">
              <a:solidFill>
                <a:schemeClr val="tx1"/>
              </a:solidFill>
            </a:endParaRPr>
          </a:p>
        </p:txBody>
      </p:sp>
      <p:sp>
        <p:nvSpPr>
          <p:cNvPr id="24" name="Oval 43"/>
          <p:cNvSpPr>
            <a:spLocks noChangeAspect="1"/>
          </p:cNvSpPr>
          <p:nvPr/>
        </p:nvSpPr>
        <p:spPr>
          <a:xfrm>
            <a:off x="3127029" y="2448000"/>
            <a:ext cx="180000" cy="180000"/>
          </a:xfrm>
          <a:prstGeom prst="ellipse">
            <a:avLst/>
          </a:prstGeom>
          <a:solidFill>
            <a:srgbClr val="F89D18"/>
          </a:solidFill>
          <a:ln w="3175">
            <a:noFill/>
          </a:ln>
          <a:scene3d>
            <a:camera prst="orthographicFront">
              <a:rot lat="0" lon="0" rev="0"/>
            </a:camera>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defPPr>
              <a:defRPr lang="it-IT"/>
            </a:defPPr>
            <a:lvl1pPr algn="l" rtl="0" fontAlgn="base">
              <a:spcBef>
                <a:spcPct val="0"/>
              </a:spcBef>
              <a:spcAft>
                <a:spcPct val="0"/>
              </a:spcAft>
              <a:defRPr u="sng" kern="1200">
                <a:solidFill>
                  <a:schemeClr val="lt1"/>
                </a:solidFill>
                <a:latin typeface="+mn-lt"/>
                <a:ea typeface="+mn-ea"/>
                <a:cs typeface="+mn-cs"/>
              </a:defRPr>
            </a:lvl1pPr>
            <a:lvl2pPr marL="457200" algn="l" rtl="0" fontAlgn="base">
              <a:spcBef>
                <a:spcPct val="0"/>
              </a:spcBef>
              <a:spcAft>
                <a:spcPct val="0"/>
              </a:spcAft>
              <a:defRPr u="sng" kern="1200">
                <a:solidFill>
                  <a:schemeClr val="lt1"/>
                </a:solidFill>
                <a:latin typeface="+mn-lt"/>
                <a:ea typeface="+mn-ea"/>
                <a:cs typeface="+mn-cs"/>
              </a:defRPr>
            </a:lvl2pPr>
            <a:lvl3pPr marL="914400" algn="l" rtl="0" fontAlgn="base">
              <a:spcBef>
                <a:spcPct val="0"/>
              </a:spcBef>
              <a:spcAft>
                <a:spcPct val="0"/>
              </a:spcAft>
              <a:defRPr u="sng" kern="1200">
                <a:solidFill>
                  <a:schemeClr val="lt1"/>
                </a:solidFill>
                <a:latin typeface="+mn-lt"/>
                <a:ea typeface="+mn-ea"/>
                <a:cs typeface="+mn-cs"/>
              </a:defRPr>
            </a:lvl3pPr>
            <a:lvl4pPr marL="1371600" algn="l" rtl="0" fontAlgn="base">
              <a:spcBef>
                <a:spcPct val="0"/>
              </a:spcBef>
              <a:spcAft>
                <a:spcPct val="0"/>
              </a:spcAft>
              <a:defRPr u="sng" kern="1200">
                <a:solidFill>
                  <a:schemeClr val="lt1"/>
                </a:solidFill>
                <a:latin typeface="+mn-lt"/>
                <a:ea typeface="+mn-ea"/>
                <a:cs typeface="+mn-cs"/>
              </a:defRPr>
            </a:lvl4pPr>
            <a:lvl5pPr marL="1828800" algn="l" rtl="0" fontAlgn="base">
              <a:spcBef>
                <a:spcPct val="0"/>
              </a:spcBef>
              <a:spcAft>
                <a:spcPct val="0"/>
              </a:spcAft>
              <a:defRPr u="sng" kern="1200">
                <a:solidFill>
                  <a:schemeClr val="lt1"/>
                </a:solidFill>
                <a:latin typeface="+mn-lt"/>
                <a:ea typeface="+mn-ea"/>
                <a:cs typeface="+mn-cs"/>
              </a:defRPr>
            </a:lvl5pPr>
            <a:lvl6pPr marL="2286000" algn="l" defTabSz="914400" rtl="0" eaLnBrk="1" latinLnBrk="0" hangingPunct="1">
              <a:defRPr u="sng" kern="1200">
                <a:solidFill>
                  <a:schemeClr val="lt1"/>
                </a:solidFill>
                <a:latin typeface="+mn-lt"/>
                <a:ea typeface="+mn-ea"/>
                <a:cs typeface="+mn-cs"/>
              </a:defRPr>
            </a:lvl6pPr>
            <a:lvl7pPr marL="2743200" algn="l" defTabSz="914400" rtl="0" eaLnBrk="1" latinLnBrk="0" hangingPunct="1">
              <a:defRPr u="sng" kern="1200">
                <a:solidFill>
                  <a:schemeClr val="lt1"/>
                </a:solidFill>
                <a:latin typeface="+mn-lt"/>
                <a:ea typeface="+mn-ea"/>
                <a:cs typeface="+mn-cs"/>
              </a:defRPr>
            </a:lvl7pPr>
            <a:lvl8pPr marL="3200400" algn="l" defTabSz="914400" rtl="0" eaLnBrk="1" latinLnBrk="0" hangingPunct="1">
              <a:defRPr u="sng" kern="1200">
                <a:solidFill>
                  <a:schemeClr val="lt1"/>
                </a:solidFill>
                <a:latin typeface="+mn-lt"/>
                <a:ea typeface="+mn-ea"/>
                <a:cs typeface="+mn-cs"/>
              </a:defRPr>
            </a:lvl8pPr>
            <a:lvl9pPr marL="3657600" algn="l" defTabSz="914400" rtl="0" eaLnBrk="1" latinLnBrk="0" hangingPunct="1">
              <a:defRPr u="sng" kern="1200">
                <a:solidFill>
                  <a:schemeClr val="lt1"/>
                </a:solidFill>
                <a:latin typeface="+mn-lt"/>
                <a:ea typeface="+mn-ea"/>
                <a:cs typeface="+mn-cs"/>
              </a:defRPr>
            </a:lvl9pPr>
          </a:lstStyle>
          <a:p>
            <a:pPr algn="ctr"/>
            <a:endParaRPr lang="en-US" sz="1400" b="1" u="none" dirty="0">
              <a:solidFill>
                <a:schemeClr val="tx1"/>
              </a:solidFill>
            </a:endParaRPr>
          </a:p>
        </p:txBody>
      </p:sp>
      <p:sp>
        <p:nvSpPr>
          <p:cNvPr id="25" name="Oval 44"/>
          <p:cNvSpPr>
            <a:spLocks noChangeAspect="1"/>
          </p:cNvSpPr>
          <p:nvPr/>
        </p:nvSpPr>
        <p:spPr>
          <a:xfrm>
            <a:off x="5409143" y="1859913"/>
            <a:ext cx="180000" cy="180000"/>
          </a:xfrm>
          <a:prstGeom prst="ellipse">
            <a:avLst/>
          </a:prstGeom>
          <a:solidFill>
            <a:srgbClr val="3CA0C8"/>
          </a:solidFill>
          <a:ln w="3175">
            <a:noFill/>
          </a:ln>
          <a:scene3d>
            <a:camera prst="orthographicFront">
              <a:rot lat="0" lon="0" rev="0"/>
            </a:camera>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defPPr>
              <a:defRPr lang="it-IT"/>
            </a:defPPr>
            <a:lvl1pPr algn="l" rtl="0" fontAlgn="base">
              <a:spcBef>
                <a:spcPct val="0"/>
              </a:spcBef>
              <a:spcAft>
                <a:spcPct val="0"/>
              </a:spcAft>
              <a:defRPr u="sng" kern="1200">
                <a:solidFill>
                  <a:schemeClr val="lt1"/>
                </a:solidFill>
                <a:latin typeface="+mn-lt"/>
                <a:ea typeface="+mn-ea"/>
                <a:cs typeface="+mn-cs"/>
              </a:defRPr>
            </a:lvl1pPr>
            <a:lvl2pPr marL="457200" algn="l" rtl="0" fontAlgn="base">
              <a:spcBef>
                <a:spcPct val="0"/>
              </a:spcBef>
              <a:spcAft>
                <a:spcPct val="0"/>
              </a:spcAft>
              <a:defRPr u="sng" kern="1200">
                <a:solidFill>
                  <a:schemeClr val="lt1"/>
                </a:solidFill>
                <a:latin typeface="+mn-lt"/>
                <a:ea typeface="+mn-ea"/>
                <a:cs typeface="+mn-cs"/>
              </a:defRPr>
            </a:lvl2pPr>
            <a:lvl3pPr marL="914400" algn="l" rtl="0" fontAlgn="base">
              <a:spcBef>
                <a:spcPct val="0"/>
              </a:spcBef>
              <a:spcAft>
                <a:spcPct val="0"/>
              </a:spcAft>
              <a:defRPr u="sng" kern="1200">
                <a:solidFill>
                  <a:schemeClr val="lt1"/>
                </a:solidFill>
                <a:latin typeface="+mn-lt"/>
                <a:ea typeface="+mn-ea"/>
                <a:cs typeface="+mn-cs"/>
              </a:defRPr>
            </a:lvl3pPr>
            <a:lvl4pPr marL="1371600" algn="l" rtl="0" fontAlgn="base">
              <a:spcBef>
                <a:spcPct val="0"/>
              </a:spcBef>
              <a:spcAft>
                <a:spcPct val="0"/>
              </a:spcAft>
              <a:defRPr u="sng" kern="1200">
                <a:solidFill>
                  <a:schemeClr val="lt1"/>
                </a:solidFill>
                <a:latin typeface="+mn-lt"/>
                <a:ea typeface="+mn-ea"/>
                <a:cs typeface="+mn-cs"/>
              </a:defRPr>
            </a:lvl4pPr>
            <a:lvl5pPr marL="1828800" algn="l" rtl="0" fontAlgn="base">
              <a:spcBef>
                <a:spcPct val="0"/>
              </a:spcBef>
              <a:spcAft>
                <a:spcPct val="0"/>
              </a:spcAft>
              <a:defRPr u="sng" kern="1200">
                <a:solidFill>
                  <a:schemeClr val="lt1"/>
                </a:solidFill>
                <a:latin typeface="+mn-lt"/>
                <a:ea typeface="+mn-ea"/>
                <a:cs typeface="+mn-cs"/>
              </a:defRPr>
            </a:lvl5pPr>
            <a:lvl6pPr marL="2286000" algn="l" defTabSz="914400" rtl="0" eaLnBrk="1" latinLnBrk="0" hangingPunct="1">
              <a:defRPr u="sng" kern="1200">
                <a:solidFill>
                  <a:schemeClr val="lt1"/>
                </a:solidFill>
                <a:latin typeface="+mn-lt"/>
                <a:ea typeface="+mn-ea"/>
                <a:cs typeface="+mn-cs"/>
              </a:defRPr>
            </a:lvl6pPr>
            <a:lvl7pPr marL="2743200" algn="l" defTabSz="914400" rtl="0" eaLnBrk="1" latinLnBrk="0" hangingPunct="1">
              <a:defRPr u="sng" kern="1200">
                <a:solidFill>
                  <a:schemeClr val="lt1"/>
                </a:solidFill>
                <a:latin typeface="+mn-lt"/>
                <a:ea typeface="+mn-ea"/>
                <a:cs typeface="+mn-cs"/>
              </a:defRPr>
            </a:lvl7pPr>
            <a:lvl8pPr marL="3200400" algn="l" defTabSz="914400" rtl="0" eaLnBrk="1" latinLnBrk="0" hangingPunct="1">
              <a:defRPr u="sng" kern="1200">
                <a:solidFill>
                  <a:schemeClr val="lt1"/>
                </a:solidFill>
                <a:latin typeface="+mn-lt"/>
                <a:ea typeface="+mn-ea"/>
                <a:cs typeface="+mn-cs"/>
              </a:defRPr>
            </a:lvl8pPr>
            <a:lvl9pPr marL="3657600" algn="l" defTabSz="914400" rtl="0" eaLnBrk="1" latinLnBrk="0" hangingPunct="1">
              <a:defRPr u="sng" kern="1200">
                <a:solidFill>
                  <a:schemeClr val="lt1"/>
                </a:solidFill>
                <a:latin typeface="+mn-lt"/>
                <a:ea typeface="+mn-ea"/>
                <a:cs typeface="+mn-cs"/>
              </a:defRPr>
            </a:lvl9pPr>
          </a:lstStyle>
          <a:p>
            <a:pPr algn="ctr"/>
            <a:endParaRPr lang="en-US" sz="1400" b="1" u="none" dirty="0">
              <a:solidFill>
                <a:schemeClr val="tx1"/>
              </a:solidFill>
            </a:endParaRPr>
          </a:p>
        </p:txBody>
      </p:sp>
      <p:sp>
        <p:nvSpPr>
          <p:cNvPr id="26" name="Oval 45"/>
          <p:cNvSpPr>
            <a:spLocks noChangeAspect="1"/>
          </p:cNvSpPr>
          <p:nvPr/>
        </p:nvSpPr>
        <p:spPr>
          <a:xfrm>
            <a:off x="2807999" y="2209253"/>
            <a:ext cx="180000" cy="180000"/>
          </a:xfrm>
          <a:prstGeom prst="ellipse">
            <a:avLst/>
          </a:prstGeom>
          <a:solidFill>
            <a:srgbClr val="33CC33"/>
          </a:solidFill>
          <a:ln w="3175">
            <a:noFill/>
          </a:ln>
          <a:scene3d>
            <a:camera prst="orthographicFront">
              <a:rot lat="0" lon="0" rev="0"/>
            </a:camera>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defPPr>
              <a:defRPr lang="it-IT"/>
            </a:defPPr>
            <a:lvl1pPr algn="l" rtl="0" fontAlgn="base">
              <a:spcBef>
                <a:spcPct val="0"/>
              </a:spcBef>
              <a:spcAft>
                <a:spcPct val="0"/>
              </a:spcAft>
              <a:defRPr u="sng" kern="1200">
                <a:solidFill>
                  <a:schemeClr val="lt1"/>
                </a:solidFill>
                <a:latin typeface="+mn-lt"/>
                <a:ea typeface="+mn-ea"/>
                <a:cs typeface="+mn-cs"/>
              </a:defRPr>
            </a:lvl1pPr>
            <a:lvl2pPr marL="457200" algn="l" rtl="0" fontAlgn="base">
              <a:spcBef>
                <a:spcPct val="0"/>
              </a:spcBef>
              <a:spcAft>
                <a:spcPct val="0"/>
              </a:spcAft>
              <a:defRPr u="sng" kern="1200">
                <a:solidFill>
                  <a:schemeClr val="lt1"/>
                </a:solidFill>
                <a:latin typeface="+mn-lt"/>
                <a:ea typeface="+mn-ea"/>
                <a:cs typeface="+mn-cs"/>
              </a:defRPr>
            </a:lvl2pPr>
            <a:lvl3pPr marL="914400" algn="l" rtl="0" fontAlgn="base">
              <a:spcBef>
                <a:spcPct val="0"/>
              </a:spcBef>
              <a:spcAft>
                <a:spcPct val="0"/>
              </a:spcAft>
              <a:defRPr u="sng" kern="1200">
                <a:solidFill>
                  <a:schemeClr val="lt1"/>
                </a:solidFill>
                <a:latin typeface="+mn-lt"/>
                <a:ea typeface="+mn-ea"/>
                <a:cs typeface="+mn-cs"/>
              </a:defRPr>
            </a:lvl3pPr>
            <a:lvl4pPr marL="1371600" algn="l" rtl="0" fontAlgn="base">
              <a:spcBef>
                <a:spcPct val="0"/>
              </a:spcBef>
              <a:spcAft>
                <a:spcPct val="0"/>
              </a:spcAft>
              <a:defRPr u="sng" kern="1200">
                <a:solidFill>
                  <a:schemeClr val="lt1"/>
                </a:solidFill>
                <a:latin typeface="+mn-lt"/>
                <a:ea typeface="+mn-ea"/>
                <a:cs typeface="+mn-cs"/>
              </a:defRPr>
            </a:lvl4pPr>
            <a:lvl5pPr marL="1828800" algn="l" rtl="0" fontAlgn="base">
              <a:spcBef>
                <a:spcPct val="0"/>
              </a:spcBef>
              <a:spcAft>
                <a:spcPct val="0"/>
              </a:spcAft>
              <a:defRPr u="sng" kern="1200">
                <a:solidFill>
                  <a:schemeClr val="lt1"/>
                </a:solidFill>
                <a:latin typeface="+mn-lt"/>
                <a:ea typeface="+mn-ea"/>
                <a:cs typeface="+mn-cs"/>
              </a:defRPr>
            </a:lvl5pPr>
            <a:lvl6pPr marL="2286000" algn="l" defTabSz="914400" rtl="0" eaLnBrk="1" latinLnBrk="0" hangingPunct="1">
              <a:defRPr u="sng" kern="1200">
                <a:solidFill>
                  <a:schemeClr val="lt1"/>
                </a:solidFill>
                <a:latin typeface="+mn-lt"/>
                <a:ea typeface="+mn-ea"/>
                <a:cs typeface="+mn-cs"/>
              </a:defRPr>
            </a:lvl6pPr>
            <a:lvl7pPr marL="2743200" algn="l" defTabSz="914400" rtl="0" eaLnBrk="1" latinLnBrk="0" hangingPunct="1">
              <a:defRPr u="sng" kern="1200">
                <a:solidFill>
                  <a:schemeClr val="lt1"/>
                </a:solidFill>
                <a:latin typeface="+mn-lt"/>
                <a:ea typeface="+mn-ea"/>
                <a:cs typeface="+mn-cs"/>
              </a:defRPr>
            </a:lvl7pPr>
            <a:lvl8pPr marL="3200400" algn="l" defTabSz="914400" rtl="0" eaLnBrk="1" latinLnBrk="0" hangingPunct="1">
              <a:defRPr u="sng" kern="1200">
                <a:solidFill>
                  <a:schemeClr val="lt1"/>
                </a:solidFill>
                <a:latin typeface="+mn-lt"/>
                <a:ea typeface="+mn-ea"/>
                <a:cs typeface="+mn-cs"/>
              </a:defRPr>
            </a:lvl8pPr>
            <a:lvl9pPr marL="3657600" algn="l" defTabSz="914400" rtl="0" eaLnBrk="1" latinLnBrk="0" hangingPunct="1">
              <a:defRPr u="sng" kern="1200">
                <a:solidFill>
                  <a:schemeClr val="lt1"/>
                </a:solidFill>
                <a:latin typeface="+mn-lt"/>
                <a:ea typeface="+mn-ea"/>
                <a:cs typeface="+mn-cs"/>
              </a:defRPr>
            </a:lvl9pPr>
          </a:lstStyle>
          <a:p>
            <a:pPr algn="ctr"/>
            <a:endParaRPr lang="en-US" sz="1400" b="1" u="none" dirty="0">
              <a:solidFill>
                <a:schemeClr val="tx1"/>
              </a:solidFill>
            </a:endParaRPr>
          </a:p>
        </p:txBody>
      </p:sp>
      <p:sp>
        <p:nvSpPr>
          <p:cNvPr id="27" name="Text Box 6"/>
          <p:cNvSpPr txBox="1">
            <a:spLocks noChangeArrowheads="1"/>
          </p:cNvSpPr>
          <p:nvPr/>
        </p:nvSpPr>
        <p:spPr bwMode="auto">
          <a:xfrm>
            <a:off x="7632848" y="3067029"/>
            <a:ext cx="133164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spcBef>
                <a:spcPts val="0"/>
              </a:spcBef>
            </a:pPr>
            <a:r>
              <a:rPr lang="en-US" sz="1400" b="1" u="none" dirty="0" smtClean="0">
                <a:latin typeface="+mn-lt"/>
              </a:rPr>
              <a:t>EU media</a:t>
            </a:r>
          </a:p>
          <a:p>
            <a:pPr>
              <a:spcBef>
                <a:spcPts val="0"/>
              </a:spcBef>
            </a:pPr>
            <a:r>
              <a:rPr lang="en-US" sz="1400" b="1" u="none" dirty="0" smtClean="0">
                <a:latin typeface="+mn-lt"/>
              </a:rPr>
              <a:t>2011</a:t>
            </a:r>
          </a:p>
        </p:txBody>
      </p:sp>
      <p:sp>
        <p:nvSpPr>
          <p:cNvPr id="28" name="Text Box 6"/>
          <p:cNvSpPr txBox="1">
            <a:spLocks noChangeArrowheads="1"/>
          </p:cNvSpPr>
          <p:nvPr/>
        </p:nvSpPr>
        <p:spPr bwMode="auto">
          <a:xfrm>
            <a:off x="3073084" y="3644175"/>
            <a:ext cx="73354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spcBef>
                <a:spcPts val="0"/>
              </a:spcBef>
            </a:pPr>
            <a:r>
              <a:rPr lang="en-US" sz="1400" b="1" u="none" dirty="0" smtClean="0">
                <a:latin typeface="+mn-lt"/>
              </a:rPr>
              <a:t>Spain</a:t>
            </a:r>
          </a:p>
        </p:txBody>
      </p:sp>
      <p:sp>
        <p:nvSpPr>
          <p:cNvPr id="29" name="Oval 47"/>
          <p:cNvSpPr>
            <a:spLocks noChangeAspect="1"/>
          </p:cNvSpPr>
          <p:nvPr/>
        </p:nvSpPr>
        <p:spPr>
          <a:xfrm>
            <a:off x="2134257" y="4584063"/>
            <a:ext cx="180000" cy="180000"/>
          </a:xfrm>
          <a:prstGeom prst="ellipse">
            <a:avLst/>
          </a:prstGeom>
          <a:solidFill>
            <a:srgbClr val="FF66CC"/>
          </a:solidFill>
          <a:ln w="3175">
            <a:noFill/>
          </a:ln>
          <a:scene3d>
            <a:camera prst="orthographicFront">
              <a:rot lat="0" lon="0" rev="0"/>
            </a:camera>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defPPr>
              <a:defRPr lang="it-IT"/>
            </a:defPPr>
            <a:lvl1pPr algn="l" rtl="0" fontAlgn="base">
              <a:spcBef>
                <a:spcPct val="0"/>
              </a:spcBef>
              <a:spcAft>
                <a:spcPct val="0"/>
              </a:spcAft>
              <a:defRPr u="sng" kern="1200">
                <a:solidFill>
                  <a:schemeClr val="lt1"/>
                </a:solidFill>
                <a:latin typeface="+mn-lt"/>
                <a:ea typeface="+mn-ea"/>
                <a:cs typeface="+mn-cs"/>
              </a:defRPr>
            </a:lvl1pPr>
            <a:lvl2pPr marL="457200" algn="l" rtl="0" fontAlgn="base">
              <a:spcBef>
                <a:spcPct val="0"/>
              </a:spcBef>
              <a:spcAft>
                <a:spcPct val="0"/>
              </a:spcAft>
              <a:defRPr u="sng" kern="1200">
                <a:solidFill>
                  <a:schemeClr val="lt1"/>
                </a:solidFill>
                <a:latin typeface="+mn-lt"/>
                <a:ea typeface="+mn-ea"/>
                <a:cs typeface="+mn-cs"/>
              </a:defRPr>
            </a:lvl2pPr>
            <a:lvl3pPr marL="914400" algn="l" rtl="0" fontAlgn="base">
              <a:spcBef>
                <a:spcPct val="0"/>
              </a:spcBef>
              <a:spcAft>
                <a:spcPct val="0"/>
              </a:spcAft>
              <a:defRPr u="sng" kern="1200">
                <a:solidFill>
                  <a:schemeClr val="lt1"/>
                </a:solidFill>
                <a:latin typeface="+mn-lt"/>
                <a:ea typeface="+mn-ea"/>
                <a:cs typeface="+mn-cs"/>
              </a:defRPr>
            </a:lvl3pPr>
            <a:lvl4pPr marL="1371600" algn="l" rtl="0" fontAlgn="base">
              <a:spcBef>
                <a:spcPct val="0"/>
              </a:spcBef>
              <a:spcAft>
                <a:spcPct val="0"/>
              </a:spcAft>
              <a:defRPr u="sng" kern="1200">
                <a:solidFill>
                  <a:schemeClr val="lt1"/>
                </a:solidFill>
                <a:latin typeface="+mn-lt"/>
                <a:ea typeface="+mn-ea"/>
                <a:cs typeface="+mn-cs"/>
              </a:defRPr>
            </a:lvl4pPr>
            <a:lvl5pPr marL="1828800" algn="l" rtl="0" fontAlgn="base">
              <a:spcBef>
                <a:spcPct val="0"/>
              </a:spcBef>
              <a:spcAft>
                <a:spcPct val="0"/>
              </a:spcAft>
              <a:defRPr u="sng" kern="1200">
                <a:solidFill>
                  <a:schemeClr val="lt1"/>
                </a:solidFill>
                <a:latin typeface="+mn-lt"/>
                <a:ea typeface="+mn-ea"/>
                <a:cs typeface="+mn-cs"/>
              </a:defRPr>
            </a:lvl5pPr>
            <a:lvl6pPr marL="2286000" algn="l" defTabSz="914400" rtl="0" eaLnBrk="1" latinLnBrk="0" hangingPunct="1">
              <a:defRPr u="sng" kern="1200">
                <a:solidFill>
                  <a:schemeClr val="lt1"/>
                </a:solidFill>
                <a:latin typeface="+mn-lt"/>
                <a:ea typeface="+mn-ea"/>
                <a:cs typeface="+mn-cs"/>
              </a:defRPr>
            </a:lvl6pPr>
            <a:lvl7pPr marL="2743200" algn="l" defTabSz="914400" rtl="0" eaLnBrk="1" latinLnBrk="0" hangingPunct="1">
              <a:defRPr u="sng" kern="1200">
                <a:solidFill>
                  <a:schemeClr val="lt1"/>
                </a:solidFill>
                <a:latin typeface="+mn-lt"/>
                <a:ea typeface="+mn-ea"/>
                <a:cs typeface="+mn-cs"/>
              </a:defRPr>
            </a:lvl7pPr>
            <a:lvl8pPr marL="3200400" algn="l" defTabSz="914400" rtl="0" eaLnBrk="1" latinLnBrk="0" hangingPunct="1">
              <a:defRPr u="sng" kern="1200">
                <a:solidFill>
                  <a:schemeClr val="lt1"/>
                </a:solidFill>
                <a:latin typeface="+mn-lt"/>
                <a:ea typeface="+mn-ea"/>
                <a:cs typeface="+mn-cs"/>
              </a:defRPr>
            </a:lvl8pPr>
            <a:lvl9pPr marL="3657600" algn="l" defTabSz="914400" rtl="0" eaLnBrk="1" latinLnBrk="0" hangingPunct="1">
              <a:defRPr u="sng" kern="1200">
                <a:solidFill>
                  <a:schemeClr val="lt1"/>
                </a:solidFill>
                <a:latin typeface="+mn-lt"/>
                <a:ea typeface="+mn-ea"/>
                <a:cs typeface="+mn-cs"/>
              </a:defRPr>
            </a:lvl9pPr>
          </a:lstStyle>
          <a:p>
            <a:pPr algn="ctr"/>
            <a:endParaRPr lang="en-US" sz="1400" b="1" u="none" dirty="0">
              <a:solidFill>
                <a:schemeClr val="tx1"/>
              </a:solidFill>
            </a:endParaRPr>
          </a:p>
        </p:txBody>
      </p:sp>
      <p:sp>
        <p:nvSpPr>
          <p:cNvPr id="30" name="Text Box 6"/>
          <p:cNvSpPr txBox="1">
            <a:spLocks noChangeArrowheads="1"/>
          </p:cNvSpPr>
          <p:nvPr/>
        </p:nvSpPr>
        <p:spPr bwMode="auto">
          <a:xfrm>
            <a:off x="576000" y="3132000"/>
            <a:ext cx="590454"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r">
              <a:spcBef>
                <a:spcPts val="1200"/>
              </a:spcBef>
            </a:pPr>
            <a:r>
              <a:rPr lang="en-US" sz="1200" b="1" u="none" dirty="0" smtClean="0">
                <a:latin typeface="+mn-lt"/>
              </a:rPr>
              <a:t>43%</a:t>
            </a:r>
          </a:p>
        </p:txBody>
      </p:sp>
      <p:cxnSp>
        <p:nvCxnSpPr>
          <p:cNvPr id="33" name="Connettore 2 32"/>
          <p:cNvCxnSpPr/>
          <p:nvPr/>
        </p:nvCxnSpPr>
        <p:spPr>
          <a:xfrm flipH="1">
            <a:off x="3707904" y="3284984"/>
            <a:ext cx="1512168" cy="1080120"/>
          </a:xfrm>
          <a:prstGeom prst="straightConnector1">
            <a:avLst/>
          </a:prstGeom>
          <a:ln w="1270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4" name="Text Box 6"/>
          <p:cNvSpPr txBox="1">
            <a:spLocks noChangeArrowheads="1"/>
          </p:cNvSpPr>
          <p:nvPr/>
        </p:nvSpPr>
        <p:spPr bwMode="auto">
          <a:xfrm rot="5400000">
            <a:off x="-65693" y="1821141"/>
            <a:ext cx="1180053"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spcBef>
                <a:spcPts val="0"/>
              </a:spcBef>
            </a:pPr>
            <a:r>
              <a:rPr lang="en-US" sz="1600" b="1" u="none" dirty="0" smtClean="0">
                <a:latin typeface="+mn-lt"/>
              </a:rPr>
              <a:t>% </a:t>
            </a:r>
            <a:r>
              <a:rPr lang="en-US" sz="1600" b="1" u="none" dirty="0" err="1" smtClean="0">
                <a:latin typeface="+mn-lt"/>
              </a:rPr>
              <a:t>eShoppers</a:t>
            </a:r>
            <a:endParaRPr lang="en-US" sz="1600" b="1" u="none" dirty="0" smtClean="0">
              <a:latin typeface="+mn-lt"/>
            </a:endParaRPr>
          </a:p>
        </p:txBody>
      </p:sp>
    </p:spTree>
    <p:extLst>
      <p:ext uri="{BB962C8B-B14F-4D97-AF65-F5344CB8AC3E}">
        <p14:creationId xmlns:p14="http://schemas.microsoft.com/office/powerpoint/2010/main" val="416732622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274638"/>
            <a:ext cx="8856984" cy="430887"/>
          </a:xfrm>
        </p:spPr>
        <p:txBody>
          <a:bodyPr/>
          <a:lstStyle/>
          <a:p>
            <a:pPr algn="ctr"/>
            <a:r>
              <a:rPr lang="it-IT" dirty="0"/>
              <a:t>Percentuale aziende che vendono </a:t>
            </a:r>
            <a:r>
              <a:rPr lang="it-IT" dirty="0" smtClean="0"/>
              <a:t>online in Europa</a:t>
            </a:r>
            <a:endParaRPr lang="en-GB" dirty="0"/>
          </a:p>
        </p:txBody>
      </p:sp>
      <p:sp>
        <p:nvSpPr>
          <p:cNvPr id="5" name="Segnaposto contenuto 2"/>
          <p:cNvSpPr txBox="1">
            <a:spLocks/>
          </p:cNvSpPr>
          <p:nvPr/>
        </p:nvSpPr>
        <p:spPr>
          <a:xfrm>
            <a:off x="432000" y="6052646"/>
            <a:ext cx="8280000" cy="169277"/>
          </a:xfrm>
          <a:prstGeom prst="rect">
            <a:avLst/>
          </a:prstGeom>
        </p:spPr>
        <p:txBody>
          <a:bodyPr vert="horz" lIns="0" tIns="0" rIns="0" bIns="0" rtlCol="0" anchor="b" anchorCtr="0">
            <a:spAutoFit/>
          </a:bodyPr>
          <a:lstStyle>
            <a:lvl1pPr marL="265113" indent="-265113"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539750" indent="-274638"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804863" indent="-265113"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079500" indent="-274638"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4pPr>
            <a:lvl5pPr marL="1344613" indent="-265113"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GB" sz="1100" dirty="0" err="1"/>
              <a:t>Fonte</a:t>
            </a:r>
            <a:r>
              <a:rPr lang="en-GB" sz="1100" dirty="0"/>
              <a:t>: EMOTA, Eurostat, </a:t>
            </a:r>
            <a:r>
              <a:rPr lang="en-GB" sz="1100" dirty="0" smtClean="0"/>
              <a:t>2011</a:t>
            </a:r>
            <a:endParaRPr lang="en-GB" sz="1100" dirty="0"/>
          </a:p>
        </p:txBody>
      </p:sp>
      <p:graphicFrame>
        <p:nvGraphicFramePr>
          <p:cNvPr id="6" name="Content Placeholder 3"/>
          <p:cNvGraphicFramePr>
            <a:graphicFrameLocks noGrp="1"/>
          </p:cNvGraphicFramePr>
          <p:nvPr>
            <p:extLst>
              <p:ext uri="{D42A27DB-BD31-4B8C-83A1-F6EECF244321}">
                <p14:modId xmlns:p14="http://schemas.microsoft.com/office/powerpoint/2010/main" val="2138511827"/>
              </p:ext>
            </p:extLst>
          </p:nvPr>
        </p:nvGraphicFramePr>
        <p:xfrm>
          <a:off x="755576" y="1361877"/>
          <a:ext cx="7110796" cy="4358134"/>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Box 6"/>
          <p:cNvSpPr txBox="1">
            <a:spLocks noChangeArrowheads="1"/>
          </p:cNvSpPr>
          <p:nvPr/>
        </p:nvSpPr>
        <p:spPr bwMode="auto">
          <a:xfrm>
            <a:off x="4499992" y="5620598"/>
            <a:ext cx="316575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lgn="r">
              <a:spcBef>
                <a:spcPts val="0"/>
              </a:spcBef>
            </a:pPr>
            <a:r>
              <a:rPr lang="en-US" sz="1600" b="1" u="none" dirty="0">
                <a:latin typeface="+mn-lt"/>
              </a:rPr>
              <a:t>% del </a:t>
            </a:r>
            <a:r>
              <a:rPr lang="en-US" sz="1600" b="1" u="none" dirty="0" err="1">
                <a:latin typeface="+mn-lt"/>
              </a:rPr>
              <a:t>fatturato</a:t>
            </a:r>
            <a:endParaRPr lang="en-US" sz="1600" b="1" u="none" dirty="0">
              <a:latin typeface="+mn-lt"/>
            </a:endParaRPr>
          </a:p>
        </p:txBody>
      </p:sp>
      <p:sp>
        <p:nvSpPr>
          <p:cNvPr id="32" name="Text Box 6"/>
          <p:cNvSpPr txBox="1">
            <a:spLocks noChangeArrowheads="1"/>
          </p:cNvSpPr>
          <p:nvPr/>
        </p:nvSpPr>
        <p:spPr bwMode="auto">
          <a:xfrm>
            <a:off x="7632848" y="3142129"/>
            <a:ext cx="133164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spcBef>
                <a:spcPts val="0"/>
              </a:spcBef>
            </a:pPr>
            <a:r>
              <a:rPr lang="en-US" sz="1400" b="1" u="none" dirty="0">
                <a:latin typeface="+mn-lt"/>
              </a:rPr>
              <a:t>Media </a:t>
            </a:r>
            <a:r>
              <a:rPr lang="en-US" sz="1400" b="1" u="none" dirty="0" err="1">
                <a:latin typeface="+mn-lt"/>
              </a:rPr>
              <a:t>europea</a:t>
            </a:r>
            <a:r>
              <a:rPr lang="en-US" sz="1400" b="1" u="none" dirty="0">
                <a:latin typeface="+mn-lt"/>
              </a:rPr>
              <a:t> </a:t>
            </a:r>
            <a:r>
              <a:rPr lang="en-US" sz="1400" b="1" u="none" dirty="0" smtClean="0">
                <a:latin typeface="+mn-lt"/>
              </a:rPr>
              <a:t>2011</a:t>
            </a:r>
            <a:endParaRPr lang="en-US" sz="1400" b="1" u="none" dirty="0">
              <a:latin typeface="+mn-lt"/>
            </a:endParaRPr>
          </a:p>
        </p:txBody>
      </p:sp>
      <p:cxnSp>
        <p:nvCxnSpPr>
          <p:cNvPr id="48" name="Straight Connector 12"/>
          <p:cNvCxnSpPr/>
          <p:nvPr/>
        </p:nvCxnSpPr>
        <p:spPr>
          <a:xfrm>
            <a:off x="1321375" y="3384000"/>
            <a:ext cx="6192000" cy="0"/>
          </a:xfrm>
          <a:prstGeom prst="line">
            <a:avLst/>
          </a:prstGeom>
          <a:ln w="28575">
            <a:prstDash val="dash"/>
          </a:ln>
        </p:spPr>
        <p:style>
          <a:lnRef idx="2">
            <a:schemeClr val="accent5"/>
          </a:lnRef>
          <a:fillRef idx="0">
            <a:schemeClr val="accent5"/>
          </a:fillRef>
          <a:effectRef idx="1">
            <a:schemeClr val="accent5"/>
          </a:effectRef>
          <a:fontRef idx="minor">
            <a:schemeClr val="tx1"/>
          </a:fontRef>
        </p:style>
      </p:cxnSp>
      <p:cxnSp>
        <p:nvCxnSpPr>
          <p:cNvPr id="49" name="Straight Connector 13"/>
          <p:cNvCxnSpPr/>
          <p:nvPr/>
        </p:nvCxnSpPr>
        <p:spPr>
          <a:xfrm flipV="1">
            <a:off x="4284000" y="1584000"/>
            <a:ext cx="0" cy="3700016"/>
          </a:xfrm>
          <a:prstGeom prst="line">
            <a:avLst/>
          </a:prstGeom>
          <a:ln w="28575">
            <a:prstDash val="dash"/>
          </a:ln>
        </p:spPr>
        <p:style>
          <a:lnRef idx="2">
            <a:schemeClr val="accent5"/>
          </a:lnRef>
          <a:fillRef idx="0">
            <a:schemeClr val="accent5"/>
          </a:fillRef>
          <a:effectRef idx="1">
            <a:schemeClr val="accent5"/>
          </a:effectRef>
          <a:fontRef idx="minor">
            <a:schemeClr val="tx1"/>
          </a:fontRef>
        </p:style>
      </p:cxnSp>
      <p:pic>
        <p:nvPicPr>
          <p:cNvPr id="33" name="Picture 18" descr="C:\Documents and Settings\WDE\Local Settings\Temporary Internet Files\Content.IE5\F0CB98NG\MC90000121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70529" y="3988132"/>
            <a:ext cx="443123" cy="288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34" name="Picture 25" descr="C:\Documents and Settings\WDE\Local Settings\Temporary Internet Files\Content.IE5\8X9ZZNH8\MC900001011[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2289" y="3975058"/>
            <a:ext cx="419660" cy="288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35" name="Picture 20" descr="C:\Documents and Settings\WDE\Local Settings\Temporary Internet Files\Content.IE5\UVU5PW7F\MP900362833[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5438" y="3573048"/>
            <a:ext cx="413712" cy="288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36" name="Picture 26" descr="C:\Documents and Settings\WDE\Local Settings\Temporary Internet Files\Content.IE5\77W00PAM\MC900024355[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77036" y="3067029"/>
            <a:ext cx="429392" cy="288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37" name="Picture 21" descr="C:\Documents and Settings\WDE\Local Settings\Temporary Internet Files\Content.IE5\EFILQ5HV\MC900001209[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030852" y="3573016"/>
            <a:ext cx="429207" cy="288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38" name="Picture 24" descr="C:\Documents and Settings\WDE\Local Settings\Temporary Internet Files\Content.IE5\F0CB98NG\MC900024342[1].wm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030852" y="3200463"/>
            <a:ext cx="430670" cy="288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39" name="Picture 22" descr="C:\Documents and Settings\WDE\Local Settings\Temporary Internet Files\Content.IE5\11UIY643\MC900001214[1].wm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04048" y="3687058"/>
            <a:ext cx="429335" cy="288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40" name="Picture 11" descr="C:\Documents and Settings\WDE\Local Settings\Temporary Internet Files\Content.IE5\O46GFXVC\MC900001203[1].wmf"/>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204823" y="1768277"/>
            <a:ext cx="428510" cy="288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41" name="Picture 12" descr="C:\Documents and Settings\WDE\Local Settings\Temporary Internet Files\Content.IE5\AF33WECR\MC900024343[1].wmf"/>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805666" y="1766766"/>
            <a:ext cx="439789" cy="288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42" name="Picture 15" descr="C:\Documents and Settings\WDE\Local Settings\Temporary Internet Files\Content.IE5\03V57T00\MC900001204[1].wmf"/>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599627" y="1645089"/>
            <a:ext cx="443196" cy="288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43" name="Picture 16" descr="C:\Documents and Settings\WDE\Local Settings\Temporary Internet Files\Content.IE5\AF33WECR\MC900024350[1].wmf"/>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614608" y="2393754"/>
            <a:ext cx="413235" cy="288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44" name="Picture 23" descr="C:\Documents and Settings\WDE\Local Settings\Temporary Internet Files\Content.IE5\UVU5PW7F\MC900001020[1].wmf"/>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395438" y="2139920"/>
            <a:ext cx="429037" cy="288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45" name="Picture 27" descr="C:\Documents and Settings\WDE\Local Settings\Temporary Internet Files\Content.IE5\VFZSK7WK\MC900001208[1].wmf"/>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232915" y="2526791"/>
            <a:ext cx="400936" cy="288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46" name="Picture 28" descr="C:\Documents and Settings\WDE\Local Settings\Temporary Internet Files\Content.IE5\77W00PAM\MC900024358[1].wmf"/>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5082441" y="1902909"/>
            <a:ext cx="419175" cy="288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47" name="Picture 31" descr="C:\Documents and Settings\WDE\Local Settings\Temporary Internet Files\Content.IE5\PROW68LK\MP900362858[1].jp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629328" y="2764135"/>
            <a:ext cx="383795" cy="288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50" name="Picture 13" descr="C:\Documents and Settings\WDE\Local Settings\Temporary Internet Files\Content.IE5\1L31H6EN\MC900001219[1].wmf"/>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092091" y="4509120"/>
            <a:ext cx="442979" cy="288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cxnSp>
        <p:nvCxnSpPr>
          <p:cNvPr id="29" name="Connettore 2 28"/>
          <p:cNvCxnSpPr>
            <a:stCxn id="38" idx="0"/>
          </p:cNvCxnSpPr>
          <p:nvPr/>
        </p:nvCxnSpPr>
        <p:spPr>
          <a:xfrm flipH="1">
            <a:off x="2627784" y="3200463"/>
            <a:ext cx="1618403" cy="1236649"/>
          </a:xfrm>
          <a:prstGeom prst="straightConnector1">
            <a:avLst/>
          </a:prstGeom>
          <a:ln w="1270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0" name="Text Box 6"/>
          <p:cNvSpPr txBox="1">
            <a:spLocks noChangeArrowheads="1"/>
          </p:cNvSpPr>
          <p:nvPr/>
        </p:nvSpPr>
        <p:spPr bwMode="auto">
          <a:xfrm rot="5400000">
            <a:off x="113866" y="1879693"/>
            <a:ext cx="118005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it-IT"/>
            </a:defPPr>
            <a:lvl1pPr algn="l" rtl="0" fontAlgn="base">
              <a:spcBef>
                <a:spcPct val="0"/>
              </a:spcBef>
              <a:spcAft>
                <a:spcPct val="0"/>
              </a:spcAft>
              <a:defRPr u="sng" kern="1200">
                <a:solidFill>
                  <a:schemeClr val="tx1"/>
                </a:solidFill>
                <a:latin typeface="Arial" charset="0"/>
                <a:ea typeface="+mn-ea"/>
                <a:cs typeface="+mn-cs"/>
              </a:defRPr>
            </a:lvl1pPr>
            <a:lvl2pPr marL="457200" algn="l" rtl="0" fontAlgn="base">
              <a:spcBef>
                <a:spcPct val="0"/>
              </a:spcBef>
              <a:spcAft>
                <a:spcPct val="0"/>
              </a:spcAft>
              <a:defRPr u="sng" kern="1200">
                <a:solidFill>
                  <a:schemeClr val="tx1"/>
                </a:solidFill>
                <a:latin typeface="Arial" charset="0"/>
                <a:ea typeface="+mn-ea"/>
                <a:cs typeface="+mn-cs"/>
              </a:defRPr>
            </a:lvl2pPr>
            <a:lvl3pPr marL="914400" algn="l" rtl="0" fontAlgn="base">
              <a:spcBef>
                <a:spcPct val="0"/>
              </a:spcBef>
              <a:spcAft>
                <a:spcPct val="0"/>
              </a:spcAft>
              <a:defRPr u="sng" kern="1200">
                <a:solidFill>
                  <a:schemeClr val="tx1"/>
                </a:solidFill>
                <a:latin typeface="Arial" charset="0"/>
                <a:ea typeface="+mn-ea"/>
                <a:cs typeface="+mn-cs"/>
              </a:defRPr>
            </a:lvl3pPr>
            <a:lvl4pPr marL="1371600" algn="l" rtl="0" fontAlgn="base">
              <a:spcBef>
                <a:spcPct val="0"/>
              </a:spcBef>
              <a:spcAft>
                <a:spcPct val="0"/>
              </a:spcAft>
              <a:defRPr u="sng" kern="1200">
                <a:solidFill>
                  <a:schemeClr val="tx1"/>
                </a:solidFill>
                <a:latin typeface="Arial" charset="0"/>
                <a:ea typeface="+mn-ea"/>
                <a:cs typeface="+mn-cs"/>
              </a:defRPr>
            </a:lvl4pPr>
            <a:lvl5pPr marL="1828800" algn="l" rtl="0" fontAlgn="base">
              <a:spcBef>
                <a:spcPct val="0"/>
              </a:spcBef>
              <a:spcAft>
                <a:spcPct val="0"/>
              </a:spcAft>
              <a:defRPr u="sng" kern="1200">
                <a:solidFill>
                  <a:schemeClr val="tx1"/>
                </a:solidFill>
                <a:latin typeface="Arial" charset="0"/>
                <a:ea typeface="+mn-ea"/>
                <a:cs typeface="+mn-cs"/>
              </a:defRPr>
            </a:lvl5pPr>
            <a:lvl6pPr marL="2286000" algn="l" defTabSz="914400" rtl="0" eaLnBrk="1" latinLnBrk="0" hangingPunct="1">
              <a:defRPr u="sng" kern="1200">
                <a:solidFill>
                  <a:schemeClr val="tx1"/>
                </a:solidFill>
                <a:latin typeface="Arial" charset="0"/>
                <a:ea typeface="+mn-ea"/>
                <a:cs typeface="+mn-cs"/>
              </a:defRPr>
            </a:lvl6pPr>
            <a:lvl7pPr marL="2743200" algn="l" defTabSz="914400" rtl="0" eaLnBrk="1" latinLnBrk="0" hangingPunct="1">
              <a:defRPr u="sng" kern="1200">
                <a:solidFill>
                  <a:schemeClr val="tx1"/>
                </a:solidFill>
                <a:latin typeface="Arial" charset="0"/>
                <a:ea typeface="+mn-ea"/>
                <a:cs typeface="+mn-cs"/>
              </a:defRPr>
            </a:lvl7pPr>
            <a:lvl8pPr marL="3200400" algn="l" defTabSz="914400" rtl="0" eaLnBrk="1" latinLnBrk="0" hangingPunct="1">
              <a:defRPr u="sng" kern="1200">
                <a:solidFill>
                  <a:schemeClr val="tx1"/>
                </a:solidFill>
                <a:latin typeface="Arial" charset="0"/>
                <a:ea typeface="+mn-ea"/>
                <a:cs typeface="+mn-cs"/>
              </a:defRPr>
            </a:lvl8pPr>
            <a:lvl9pPr marL="3657600" algn="l" defTabSz="914400" rtl="0" eaLnBrk="1" latinLnBrk="0" hangingPunct="1">
              <a:defRPr u="sng" kern="1200">
                <a:solidFill>
                  <a:schemeClr val="tx1"/>
                </a:solidFill>
                <a:latin typeface="Arial" charset="0"/>
                <a:ea typeface="+mn-ea"/>
                <a:cs typeface="+mn-cs"/>
              </a:defRPr>
            </a:lvl9pPr>
          </a:lstStyle>
          <a:p>
            <a:pPr>
              <a:spcBef>
                <a:spcPts val="0"/>
              </a:spcBef>
            </a:pPr>
            <a:r>
              <a:rPr lang="en-US" sz="1600" b="1" u="none" dirty="0" smtClean="0">
                <a:latin typeface="+mn-lt"/>
              </a:rPr>
              <a:t>% of SMEs</a:t>
            </a:r>
          </a:p>
        </p:txBody>
      </p:sp>
    </p:spTree>
    <p:extLst>
      <p:ext uri="{BB962C8B-B14F-4D97-AF65-F5344CB8AC3E}">
        <p14:creationId xmlns:p14="http://schemas.microsoft.com/office/powerpoint/2010/main" val="267073146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2000"/>
                                        <p:tgtEl>
                                          <p:spTgt spid="29"/>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2000" y="274638"/>
            <a:ext cx="8280000" cy="861774"/>
          </a:xfrm>
        </p:spPr>
        <p:txBody>
          <a:bodyPr/>
          <a:lstStyle/>
          <a:p>
            <a:r>
              <a:rPr lang="en-US" dirty="0" err="1"/>
              <a:t>Molte</a:t>
            </a:r>
            <a:r>
              <a:rPr lang="en-US" dirty="0"/>
              <a:t> </a:t>
            </a:r>
            <a:r>
              <a:rPr lang="en-US" dirty="0" err="1"/>
              <a:t>sono</a:t>
            </a:r>
            <a:r>
              <a:rPr lang="en-US" dirty="0"/>
              <a:t> </a:t>
            </a:r>
            <a:r>
              <a:rPr lang="en-US" dirty="0" err="1"/>
              <a:t>ancora</a:t>
            </a:r>
            <a:r>
              <a:rPr lang="en-US" dirty="0"/>
              <a:t> le </a:t>
            </a:r>
            <a:r>
              <a:rPr lang="en-US" dirty="0" err="1"/>
              <a:t>barriere</a:t>
            </a:r>
            <a:r>
              <a:rPr lang="en-US" dirty="0"/>
              <a:t> per le </a:t>
            </a:r>
            <a:r>
              <a:rPr lang="en-US" dirty="0" err="1"/>
              <a:t>vendite</a:t>
            </a:r>
            <a:r>
              <a:rPr lang="en-US" dirty="0"/>
              <a:t> </a:t>
            </a:r>
            <a:r>
              <a:rPr lang="en-US" dirty="0" smtClean="0"/>
              <a:t>cross-border.</a:t>
            </a:r>
            <a:endParaRPr lang="en-GB" dirty="0"/>
          </a:p>
        </p:txBody>
      </p:sp>
      <p:sp>
        <p:nvSpPr>
          <p:cNvPr id="5" name="Segnaposto contenuto 2"/>
          <p:cNvSpPr txBox="1">
            <a:spLocks/>
          </p:cNvSpPr>
          <p:nvPr/>
        </p:nvSpPr>
        <p:spPr>
          <a:xfrm>
            <a:off x="432000" y="5883369"/>
            <a:ext cx="8280000" cy="338554"/>
          </a:xfrm>
          <a:prstGeom prst="rect">
            <a:avLst/>
          </a:prstGeom>
        </p:spPr>
        <p:txBody>
          <a:bodyPr vert="horz" lIns="0" tIns="0" rIns="0" bIns="0" rtlCol="0" anchor="b" anchorCtr="0">
            <a:spAutoFit/>
          </a:bodyPr>
          <a:lstStyle>
            <a:lvl1pPr marL="265113" indent="-265113"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539750" indent="-274638"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804863" indent="-265113"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079500" indent="-274638"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4pPr>
            <a:lvl5pPr marL="1344613" indent="-265113"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GB" sz="1100" dirty="0" err="1"/>
              <a:t>Fonte</a:t>
            </a:r>
            <a:r>
              <a:rPr lang="en-GB" sz="1100" dirty="0"/>
              <a:t>: TNS, Flash </a:t>
            </a:r>
            <a:r>
              <a:rPr lang="en-GB" sz="1100" dirty="0" err="1"/>
              <a:t>Eurobarometer</a:t>
            </a:r>
            <a:r>
              <a:rPr lang="en-GB" sz="1100" dirty="0"/>
              <a:t> 331, </a:t>
            </a:r>
            <a:r>
              <a:rPr lang="en-GB" sz="1100" dirty="0" smtClean="0"/>
              <a:t>2012</a:t>
            </a:r>
          </a:p>
          <a:p>
            <a:pPr marL="0" indent="0">
              <a:spcBef>
                <a:spcPts val="0"/>
              </a:spcBef>
              <a:buNone/>
            </a:pPr>
            <a:r>
              <a:rPr lang="en-GB" sz="1100" dirty="0" smtClean="0"/>
              <a:t>Note</a:t>
            </a:r>
            <a:r>
              <a:rPr lang="en-GB" sz="1100" dirty="0"/>
              <a:t>: % of retailers reporting obstacles to cross-border sales to other EU countries</a:t>
            </a:r>
          </a:p>
        </p:txBody>
      </p:sp>
      <p:graphicFrame>
        <p:nvGraphicFramePr>
          <p:cNvPr id="6" name="Content Placeholder 4"/>
          <p:cNvGraphicFramePr>
            <a:graphicFrameLocks/>
          </p:cNvGraphicFramePr>
          <p:nvPr>
            <p:extLst>
              <p:ext uri="{D42A27DB-BD31-4B8C-83A1-F6EECF244321}">
                <p14:modId xmlns:p14="http://schemas.microsoft.com/office/powerpoint/2010/main" val="4228550122"/>
              </p:ext>
            </p:extLst>
          </p:nvPr>
        </p:nvGraphicFramePr>
        <p:xfrm>
          <a:off x="457200" y="1196752"/>
          <a:ext cx="7643192" cy="4613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66788105"/>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Connettore 2 16"/>
          <p:cNvCxnSpPr/>
          <p:nvPr/>
        </p:nvCxnSpPr>
        <p:spPr>
          <a:xfrm>
            <a:off x="5076056" y="2204864"/>
            <a:ext cx="0" cy="1944216"/>
          </a:xfrm>
          <a:prstGeom prst="straightConnector1">
            <a:avLst/>
          </a:prstGeom>
          <a:ln w="1270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CasellaDiTesto 5"/>
          <p:cNvSpPr txBox="1"/>
          <p:nvPr/>
        </p:nvSpPr>
        <p:spPr>
          <a:xfrm>
            <a:off x="107504" y="116632"/>
            <a:ext cx="8928992" cy="830997"/>
          </a:xfrm>
          <a:prstGeom prst="rect">
            <a:avLst/>
          </a:prstGeom>
          <a:noFill/>
        </p:spPr>
        <p:txBody>
          <a:bodyPr wrap="square" rtlCol="0">
            <a:spAutoFit/>
          </a:bodyPr>
          <a:lstStyle/>
          <a:p>
            <a:pPr algn="ctr"/>
            <a:r>
              <a:rPr lang="it-IT" sz="2400" b="1" dirty="0" smtClean="0">
                <a:solidFill>
                  <a:schemeClr val="accent1"/>
                </a:solidFill>
                <a:latin typeface="+mj-lt"/>
                <a:ea typeface="+mj-ea"/>
                <a:cs typeface="+mj-cs"/>
              </a:rPr>
              <a:t>L’ECOMMERCE E LE ALTRE PRINCIPALI OCCASIONI D’USO </a:t>
            </a:r>
            <a:r>
              <a:rPr lang="it-IT" sz="2400" b="1" dirty="0" err="1" smtClean="0">
                <a:solidFill>
                  <a:schemeClr val="accent1"/>
                </a:solidFill>
                <a:latin typeface="+mj-lt"/>
                <a:ea typeface="+mj-ea"/>
                <a:cs typeface="+mj-cs"/>
              </a:rPr>
              <a:t>DI</a:t>
            </a:r>
            <a:r>
              <a:rPr lang="it-IT" sz="2400" b="1" dirty="0" smtClean="0">
                <a:solidFill>
                  <a:schemeClr val="accent1"/>
                </a:solidFill>
                <a:latin typeface="+mj-lt"/>
                <a:ea typeface="+mj-ea"/>
                <a:cs typeface="+mj-cs"/>
              </a:rPr>
              <a:t> INTERNET</a:t>
            </a:r>
          </a:p>
        </p:txBody>
      </p:sp>
      <p:graphicFrame>
        <p:nvGraphicFramePr>
          <p:cNvPr id="7" name="Grafico 6"/>
          <p:cNvGraphicFramePr>
            <a:graphicFrameLocks noGrp="1"/>
          </p:cNvGraphicFramePr>
          <p:nvPr>
            <p:extLst>
              <p:ext uri="{D42A27DB-BD31-4B8C-83A1-F6EECF244321}">
                <p14:modId xmlns:p14="http://schemas.microsoft.com/office/powerpoint/2010/main" val="3963215825"/>
              </p:ext>
            </p:extLst>
          </p:nvPr>
        </p:nvGraphicFramePr>
        <p:xfrm>
          <a:off x="179512" y="1484784"/>
          <a:ext cx="8621242" cy="4895874"/>
        </p:xfrm>
        <a:graphic>
          <a:graphicData uri="http://schemas.openxmlformats.org/drawingml/2006/chart">
            <c:chart xmlns:c="http://schemas.openxmlformats.org/drawingml/2006/chart" xmlns:r="http://schemas.openxmlformats.org/officeDocument/2006/relationships" r:id="rId2"/>
          </a:graphicData>
        </a:graphic>
      </p:graphicFrame>
      <p:sp>
        <p:nvSpPr>
          <p:cNvPr id="8" name="Rettangolo 7"/>
          <p:cNvSpPr/>
          <p:nvPr/>
        </p:nvSpPr>
        <p:spPr>
          <a:xfrm>
            <a:off x="4355976" y="1052736"/>
            <a:ext cx="2088232" cy="83099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it-IT" sz="1600" b="1" i="1" dirty="0" smtClean="0">
                <a:solidFill>
                  <a:schemeClr val="tx1"/>
                </a:solidFill>
                <a:latin typeface="Arial Narrow" pitchFamily="34" charset="0"/>
              </a:rPr>
              <a:t>Oggi le maggiori possibilità di crescita si trovano in Italia</a:t>
            </a:r>
            <a:endParaRPr lang="it-IT" sz="1600" b="1" i="1" dirty="0">
              <a:solidFill>
                <a:schemeClr val="tx1"/>
              </a:solidFill>
              <a:latin typeface="Arial Narrow" pitchFamily="34" charset="0"/>
            </a:endParaRPr>
          </a:p>
        </p:txBody>
      </p:sp>
      <p:pic>
        <p:nvPicPr>
          <p:cNvPr id="16"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6453336"/>
            <a:ext cx="1335203" cy="301872"/>
          </a:xfrm>
          <a:prstGeom prst="rect">
            <a:avLst/>
          </a:prstGeom>
          <a:solidFill>
            <a:schemeClr val="bg1"/>
          </a:solidFill>
        </p:spPr>
      </p:pic>
      <p:sp>
        <p:nvSpPr>
          <p:cNvPr id="18" name="Rettangolo 17"/>
          <p:cNvSpPr/>
          <p:nvPr/>
        </p:nvSpPr>
        <p:spPr>
          <a:xfrm>
            <a:off x="251520" y="3429000"/>
            <a:ext cx="792088"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it-IT"/>
          </a:p>
        </p:txBody>
      </p:sp>
      <p:sp>
        <p:nvSpPr>
          <p:cNvPr id="19" name="Rettangolo 18"/>
          <p:cNvSpPr/>
          <p:nvPr/>
        </p:nvSpPr>
        <p:spPr>
          <a:xfrm>
            <a:off x="395536" y="4005064"/>
            <a:ext cx="792088"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it-IT"/>
          </a:p>
        </p:txBody>
      </p:sp>
      <p:sp>
        <p:nvSpPr>
          <p:cNvPr id="20" name="Rettangolo 19"/>
          <p:cNvSpPr/>
          <p:nvPr/>
        </p:nvSpPr>
        <p:spPr>
          <a:xfrm>
            <a:off x="395536" y="4581128"/>
            <a:ext cx="792088"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it-IT"/>
          </a:p>
        </p:txBody>
      </p:sp>
      <p:sp>
        <p:nvSpPr>
          <p:cNvPr id="21" name="Rettangolo 20"/>
          <p:cNvSpPr/>
          <p:nvPr/>
        </p:nvSpPr>
        <p:spPr>
          <a:xfrm>
            <a:off x="251520" y="5157192"/>
            <a:ext cx="792088"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it-IT"/>
          </a:p>
        </p:txBody>
      </p:sp>
      <p:sp>
        <p:nvSpPr>
          <p:cNvPr id="22" name="Rettangolo 21"/>
          <p:cNvSpPr/>
          <p:nvPr/>
        </p:nvSpPr>
        <p:spPr>
          <a:xfrm>
            <a:off x="827584" y="2636912"/>
            <a:ext cx="252028"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it-IT"/>
          </a:p>
        </p:txBody>
      </p:sp>
      <p:sp>
        <p:nvSpPr>
          <p:cNvPr id="23" name="Rettangolo 22"/>
          <p:cNvSpPr/>
          <p:nvPr/>
        </p:nvSpPr>
        <p:spPr>
          <a:xfrm>
            <a:off x="611560" y="3212976"/>
            <a:ext cx="28803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it-IT"/>
          </a:p>
        </p:txBody>
      </p:sp>
      <p:sp>
        <p:nvSpPr>
          <p:cNvPr id="24" name="Rettangolo 23"/>
          <p:cNvSpPr/>
          <p:nvPr/>
        </p:nvSpPr>
        <p:spPr>
          <a:xfrm>
            <a:off x="899592" y="4941168"/>
            <a:ext cx="252028"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it-IT"/>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51520" y="260648"/>
            <a:ext cx="8568952" cy="523220"/>
          </a:xfrm>
          <a:prstGeom prst="rect">
            <a:avLst/>
          </a:prstGeom>
          <a:noFill/>
        </p:spPr>
        <p:txBody>
          <a:bodyPr wrap="square" rtlCol="0">
            <a:spAutoFit/>
          </a:bodyPr>
          <a:lstStyle/>
          <a:p>
            <a:pPr algn="ctr"/>
            <a:r>
              <a:rPr lang="it-IT" sz="2800" b="1" dirty="0">
                <a:solidFill>
                  <a:schemeClr val="accent1"/>
                </a:solidFill>
                <a:latin typeface="+mj-lt"/>
                <a:ea typeface="+mj-ea"/>
                <a:cs typeface="+mj-cs"/>
              </a:rPr>
              <a:t>MOBILE USER: POSSESSO </a:t>
            </a:r>
            <a:r>
              <a:rPr lang="it-IT" sz="2800" b="1" dirty="0" smtClean="0">
                <a:solidFill>
                  <a:schemeClr val="accent1"/>
                </a:solidFill>
                <a:latin typeface="+mj-lt"/>
                <a:ea typeface="+mj-ea"/>
                <a:cs typeface="+mj-cs"/>
              </a:rPr>
              <a:t>E UTILIZZO</a:t>
            </a:r>
            <a:endParaRPr lang="it-IT" sz="2800" b="1" dirty="0">
              <a:solidFill>
                <a:schemeClr val="accent1"/>
              </a:solidFill>
              <a:latin typeface="+mj-lt"/>
              <a:ea typeface="+mj-ea"/>
              <a:cs typeface="+mj-cs"/>
            </a:endParaRPr>
          </a:p>
        </p:txBody>
      </p:sp>
      <p:graphicFrame>
        <p:nvGraphicFramePr>
          <p:cNvPr id="8" name="Grafico 7"/>
          <p:cNvGraphicFramePr/>
          <p:nvPr/>
        </p:nvGraphicFramePr>
        <p:xfrm>
          <a:off x="395536" y="908720"/>
          <a:ext cx="8496944" cy="5112568"/>
        </p:xfrm>
        <a:graphic>
          <a:graphicData uri="http://schemas.openxmlformats.org/drawingml/2006/chart">
            <c:chart xmlns:c="http://schemas.openxmlformats.org/drawingml/2006/chart" xmlns:r="http://schemas.openxmlformats.org/officeDocument/2006/relationships" r:id="rId2"/>
          </a:graphicData>
        </a:graphic>
      </p:graphicFrame>
      <p:cxnSp>
        <p:nvCxnSpPr>
          <p:cNvPr id="18" name="Connettore 2 17"/>
          <p:cNvCxnSpPr/>
          <p:nvPr/>
        </p:nvCxnSpPr>
        <p:spPr>
          <a:xfrm>
            <a:off x="7668344" y="1412776"/>
            <a:ext cx="0" cy="2520280"/>
          </a:xfrm>
          <a:prstGeom prst="straightConnector1">
            <a:avLst/>
          </a:prstGeom>
          <a:ln w="1270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51520" y="116632"/>
            <a:ext cx="8641655" cy="523220"/>
          </a:xfrm>
          <a:prstGeom prst="rect">
            <a:avLst/>
          </a:prstGeom>
          <a:noFill/>
        </p:spPr>
        <p:txBody>
          <a:bodyPr wrap="square" rtlCol="0">
            <a:spAutoFit/>
          </a:bodyPr>
          <a:lstStyle/>
          <a:p>
            <a:pPr algn="ctr"/>
            <a:r>
              <a:rPr lang="it-IT" sz="2800" b="1" dirty="0" smtClean="0">
                <a:solidFill>
                  <a:schemeClr val="accent1"/>
                </a:solidFill>
                <a:latin typeface="+mj-lt"/>
                <a:ea typeface="+mj-ea"/>
                <a:cs typeface="+mj-cs"/>
              </a:rPr>
              <a:t>TOP 5 BARRIERE ALL’ECOMMERCE</a:t>
            </a:r>
          </a:p>
        </p:txBody>
      </p:sp>
      <p:graphicFrame>
        <p:nvGraphicFramePr>
          <p:cNvPr id="3" name="Grafico 2"/>
          <p:cNvGraphicFramePr>
            <a:graphicFrameLocks noGrp="1"/>
          </p:cNvGraphicFramePr>
          <p:nvPr>
            <p:extLst>
              <p:ext uri="{D42A27DB-BD31-4B8C-83A1-F6EECF244321}">
                <p14:modId xmlns:p14="http://schemas.microsoft.com/office/powerpoint/2010/main" val="2001396369"/>
              </p:ext>
            </p:extLst>
          </p:nvPr>
        </p:nvGraphicFramePr>
        <p:xfrm>
          <a:off x="215329" y="1119227"/>
          <a:ext cx="8893175" cy="5030598"/>
        </p:xfrm>
        <a:graphic>
          <a:graphicData uri="http://schemas.openxmlformats.org/drawingml/2006/chart">
            <c:chart xmlns:c="http://schemas.openxmlformats.org/drawingml/2006/chart" xmlns:r="http://schemas.openxmlformats.org/officeDocument/2006/relationships" r:id="rId2"/>
          </a:graphicData>
        </a:graphic>
      </p:graphicFrame>
      <p:sp>
        <p:nvSpPr>
          <p:cNvPr id="4" name="Rettangolo 3"/>
          <p:cNvSpPr/>
          <p:nvPr/>
        </p:nvSpPr>
        <p:spPr>
          <a:xfrm>
            <a:off x="1368152" y="746120"/>
            <a:ext cx="1734838" cy="73866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it-IT" sz="1400" b="1" i="1" dirty="0" smtClean="0">
                <a:solidFill>
                  <a:schemeClr val="tx1"/>
                </a:solidFill>
                <a:latin typeface="Arial Narrow" pitchFamily="34" charset="0"/>
              </a:rPr>
              <a:t>Diffidenze nei confronti dei pagamenti online</a:t>
            </a:r>
          </a:p>
        </p:txBody>
      </p:sp>
      <p:sp>
        <p:nvSpPr>
          <p:cNvPr id="5" name="Rettangolo 4"/>
          <p:cNvSpPr/>
          <p:nvPr/>
        </p:nvSpPr>
        <p:spPr>
          <a:xfrm>
            <a:off x="144016" y="759187"/>
            <a:ext cx="1296144" cy="73866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it-IT" sz="1400" b="1" i="1" dirty="0" smtClean="0">
                <a:solidFill>
                  <a:schemeClr val="tx1"/>
                </a:solidFill>
                <a:latin typeface="Arial Narrow" pitchFamily="34" charset="0"/>
              </a:rPr>
              <a:t>Non confidenza con il prodotto «digitalizzato»</a:t>
            </a:r>
            <a:endParaRPr lang="it-IT" sz="1400" b="1" i="1" dirty="0">
              <a:solidFill>
                <a:schemeClr val="tx1"/>
              </a:solidFill>
              <a:latin typeface="Arial Narrow" pitchFamily="34" charset="0"/>
            </a:endParaRPr>
          </a:p>
        </p:txBody>
      </p:sp>
      <p:sp>
        <p:nvSpPr>
          <p:cNvPr id="6" name="Rettangolo 5"/>
          <p:cNvSpPr/>
          <p:nvPr/>
        </p:nvSpPr>
        <p:spPr>
          <a:xfrm>
            <a:off x="3456384" y="800418"/>
            <a:ext cx="3816424" cy="52322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it-IT" sz="1400" b="1" i="1" dirty="0" smtClean="0">
                <a:solidFill>
                  <a:schemeClr val="tx1"/>
                </a:solidFill>
                <a:latin typeface="Arial Narrow" pitchFamily="34" charset="0"/>
              </a:rPr>
              <a:t>Timori sull’effettiva ricezione del prodotto/ sensazione di perdita di controllo sulla «logistica»</a:t>
            </a:r>
          </a:p>
        </p:txBody>
      </p:sp>
      <p:sp>
        <p:nvSpPr>
          <p:cNvPr id="7" name="CasellaDiTesto 1"/>
          <p:cNvSpPr txBox="1"/>
          <p:nvPr/>
        </p:nvSpPr>
        <p:spPr>
          <a:xfrm>
            <a:off x="4392488" y="5007659"/>
            <a:ext cx="1008807" cy="936104"/>
          </a:xfrm>
          <a:prstGeom prst="rect">
            <a:avLst/>
          </a:prstGeom>
          <a:solidFill>
            <a:srgbClr val="FFFFFF"/>
          </a:solidFill>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it-IT" sz="1400" b="1" dirty="0" smtClean="0">
                <a:solidFill>
                  <a:srgbClr val="1C1C1A"/>
                </a:solidFill>
              </a:rPr>
              <a:t>Recesso complicato</a:t>
            </a:r>
          </a:p>
        </p:txBody>
      </p:sp>
      <p:sp>
        <p:nvSpPr>
          <p:cNvPr id="8" name="CasellaDiTesto 1"/>
          <p:cNvSpPr txBox="1"/>
          <p:nvPr/>
        </p:nvSpPr>
        <p:spPr>
          <a:xfrm>
            <a:off x="5400600" y="5007659"/>
            <a:ext cx="1008807" cy="936104"/>
          </a:xfrm>
          <a:prstGeom prst="rect">
            <a:avLst/>
          </a:prstGeom>
          <a:solidFill>
            <a:srgbClr val="FFFFFF"/>
          </a:solidFill>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it-IT" sz="1400" b="1" dirty="0" smtClean="0">
                <a:solidFill>
                  <a:srgbClr val="1C1C1A"/>
                </a:solidFill>
              </a:rPr>
              <a:t>Costi spedizione elevati</a:t>
            </a:r>
          </a:p>
        </p:txBody>
      </p:sp>
      <p:sp>
        <p:nvSpPr>
          <p:cNvPr id="9" name="CasellaDiTesto 1"/>
          <p:cNvSpPr txBox="1"/>
          <p:nvPr/>
        </p:nvSpPr>
        <p:spPr>
          <a:xfrm>
            <a:off x="6408712" y="5007659"/>
            <a:ext cx="1008112" cy="936104"/>
          </a:xfrm>
          <a:prstGeom prst="rect">
            <a:avLst/>
          </a:prstGeom>
          <a:solidFill>
            <a:srgbClr val="FFFFFF"/>
          </a:solidFill>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it-IT" sz="1400" b="1" dirty="0" smtClean="0">
                <a:solidFill>
                  <a:srgbClr val="1C1C1A"/>
                </a:solidFill>
              </a:rPr>
              <a:t>Poco chiare procedure restituzione merce </a:t>
            </a:r>
          </a:p>
        </p:txBody>
      </p:sp>
      <p:sp>
        <p:nvSpPr>
          <p:cNvPr id="10" name="Rettangolo 9"/>
          <p:cNvSpPr/>
          <p:nvPr/>
        </p:nvSpPr>
        <p:spPr>
          <a:xfrm>
            <a:off x="8244000" y="3567499"/>
            <a:ext cx="64807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1" name="Gruppo 25"/>
          <p:cNvGrpSpPr/>
          <p:nvPr/>
        </p:nvGrpSpPr>
        <p:grpSpPr>
          <a:xfrm>
            <a:off x="7858148" y="3135451"/>
            <a:ext cx="925924" cy="1080120"/>
            <a:chOff x="7893644" y="3573016"/>
            <a:chExt cx="925924" cy="1080120"/>
          </a:xfrm>
        </p:grpSpPr>
        <p:sp>
          <p:nvSpPr>
            <p:cNvPr id="12" name="Rettangolo 11"/>
            <p:cNvSpPr/>
            <p:nvPr/>
          </p:nvSpPr>
          <p:spPr>
            <a:xfrm>
              <a:off x="8036520" y="3573016"/>
              <a:ext cx="64807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12"/>
            <p:cNvSpPr/>
            <p:nvPr/>
          </p:nvSpPr>
          <p:spPr>
            <a:xfrm>
              <a:off x="7893644" y="3789040"/>
              <a:ext cx="64807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13"/>
            <p:cNvSpPr/>
            <p:nvPr/>
          </p:nvSpPr>
          <p:spPr>
            <a:xfrm>
              <a:off x="8171496" y="4221088"/>
              <a:ext cx="64807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Rettangolo 14"/>
            <p:cNvSpPr/>
            <p:nvPr/>
          </p:nvSpPr>
          <p:spPr>
            <a:xfrm>
              <a:off x="8063496" y="4437112"/>
              <a:ext cx="64807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pic>
        <p:nvPicPr>
          <p:cNvPr id="23"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6453336"/>
            <a:ext cx="1335203" cy="301872"/>
          </a:xfrm>
          <a:prstGeom prst="rect">
            <a:avLst/>
          </a:prstGeom>
          <a:solidFill>
            <a:schemeClr val="bg1"/>
          </a:solid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79512" y="116632"/>
            <a:ext cx="8712968" cy="523220"/>
          </a:xfrm>
          <a:prstGeom prst="rect">
            <a:avLst/>
          </a:prstGeom>
          <a:noFill/>
        </p:spPr>
        <p:txBody>
          <a:bodyPr wrap="square" rtlCol="0">
            <a:spAutoFit/>
          </a:bodyPr>
          <a:lstStyle/>
          <a:p>
            <a:pPr algn="ctr"/>
            <a:r>
              <a:rPr lang="it-IT" sz="2800" b="1" dirty="0" smtClean="0">
                <a:solidFill>
                  <a:schemeClr val="accent1"/>
                </a:solidFill>
                <a:latin typeface="+mj-lt"/>
                <a:ea typeface="+mj-ea"/>
                <a:cs typeface="+mj-cs"/>
              </a:rPr>
              <a:t>MODALITA’ DI PAGAMENTO PREFERITE</a:t>
            </a:r>
          </a:p>
        </p:txBody>
      </p:sp>
      <p:graphicFrame>
        <p:nvGraphicFramePr>
          <p:cNvPr id="3" name="Grafico 2"/>
          <p:cNvGraphicFramePr>
            <a:graphicFrameLocks noGrp="1"/>
          </p:cNvGraphicFramePr>
          <p:nvPr>
            <p:extLst>
              <p:ext uri="{D42A27DB-BD31-4B8C-83A1-F6EECF244321}">
                <p14:modId xmlns:p14="http://schemas.microsoft.com/office/powerpoint/2010/main" val="2557250404"/>
              </p:ext>
            </p:extLst>
          </p:nvPr>
        </p:nvGraphicFramePr>
        <p:xfrm>
          <a:off x="251520" y="764704"/>
          <a:ext cx="8568951" cy="5616624"/>
        </p:xfrm>
        <a:graphic>
          <a:graphicData uri="http://schemas.openxmlformats.org/drawingml/2006/chart">
            <c:chart xmlns:c="http://schemas.openxmlformats.org/drawingml/2006/chart" xmlns:r="http://schemas.openxmlformats.org/officeDocument/2006/relationships" r:id="rId2"/>
          </a:graphicData>
        </a:graphic>
      </p:graphicFrame>
      <p:sp>
        <p:nvSpPr>
          <p:cNvPr id="4" name="CasellaDiTesto 3"/>
          <p:cNvSpPr txBox="1"/>
          <p:nvPr/>
        </p:nvSpPr>
        <p:spPr>
          <a:xfrm>
            <a:off x="6516216" y="725354"/>
            <a:ext cx="1656184" cy="923330"/>
          </a:xfrm>
          <a:prstGeom prst="rect">
            <a:avLst/>
          </a:prstGeom>
          <a:noFill/>
        </p:spPr>
        <p:txBody>
          <a:bodyPr wrap="square" rtlCol="0">
            <a:spAutoFit/>
          </a:bodyPr>
          <a:lstStyle/>
          <a:p>
            <a:r>
              <a:rPr lang="it-IT" b="1" dirty="0" smtClean="0"/>
              <a:t>Fenomeno rilevante solo in Italia</a:t>
            </a:r>
            <a:endParaRPr lang="it-IT" b="1" dirty="0"/>
          </a:p>
        </p:txBody>
      </p:sp>
      <p:sp>
        <p:nvSpPr>
          <p:cNvPr id="5" name="Rettangolo 4"/>
          <p:cNvSpPr/>
          <p:nvPr/>
        </p:nvSpPr>
        <p:spPr>
          <a:xfrm>
            <a:off x="7215206" y="5805264"/>
            <a:ext cx="826571" cy="432048"/>
          </a:xfrm>
          <a:prstGeom prst="rect">
            <a:avLst/>
          </a:prstGeom>
          <a:solidFill>
            <a:srgbClr val="FFFFFF"/>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it-IT"/>
          </a:p>
        </p:txBody>
      </p:sp>
      <p:sp>
        <p:nvSpPr>
          <p:cNvPr id="6" name="Rettangolo 5"/>
          <p:cNvSpPr/>
          <p:nvPr/>
        </p:nvSpPr>
        <p:spPr>
          <a:xfrm>
            <a:off x="7236296" y="6215540"/>
            <a:ext cx="826571" cy="144016"/>
          </a:xfrm>
          <a:prstGeom prst="rect">
            <a:avLst/>
          </a:prstGeom>
          <a:solidFill>
            <a:srgbClr val="FFFFFF"/>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it-IT"/>
          </a:p>
        </p:txBody>
      </p:sp>
      <p:pic>
        <p:nvPicPr>
          <p:cNvPr id="9"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6453336"/>
            <a:ext cx="1335203" cy="301872"/>
          </a:xfrm>
          <a:prstGeom prst="rect">
            <a:avLst/>
          </a:prstGeom>
          <a:solidFill>
            <a:schemeClr val="bg1"/>
          </a:solidFill>
        </p:spPr>
      </p:pic>
      <p:sp>
        <p:nvSpPr>
          <p:cNvPr id="13" name="Rettangolo 12"/>
          <p:cNvSpPr/>
          <p:nvPr/>
        </p:nvSpPr>
        <p:spPr>
          <a:xfrm>
            <a:off x="7020272" y="5085184"/>
            <a:ext cx="936104" cy="288032"/>
          </a:xfrm>
          <a:prstGeom prst="rect">
            <a:avLst/>
          </a:prstGeom>
          <a:solidFill>
            <a:srgbClr val="FFFFFF"/>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it-IT"/>
          </a:p>
        </p:txBody>
      </p:sp>
      <p:sp>
        <p:nvSpPr>
          <p:cNvPr id="14" name="Rettangolo 13"/>
          <p:cNvSpPr/>
          <p:nvPr/>
        </p:nvSpPr>
        <p:spPr>
          <a:xfrm>
            <a:off x="7072330" y="6141940"/>
            <a:ext cx="826561" cy="216018"/>
          </a:xfrm>
          <a:prstGeom prst="rect">
            <a:avLst/>
          </a:prstGeom>
          <a:solidFill>
            <a:srgbClr val="FFFFFF"/>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it-IT"/>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2000" y="274638"/>
            <a:ext cx="8280000" cy="430887"/>
          </a:xfrm>
        </p:spPr>
        <p:txBody>
          <a:bodyPr/>
          <a:lstStyle/>
          <a:p>
            <a:r>
              <a:rPr lang="en-GB" dirty="0" smtClean="0"/>
              <a:t>Trend </a:t>
            </a:r>
            <a:r>
              <a:rPr lang="en-GB" dirty="0" err="1"/>
              <a:t>acquirenti</a:t>
            </a:r>
            <a:r>
              <a:rPr lang="en-GB" dirty="0"/>
              <a:t> </a:t>
            </a:r>
            <a:r>
              <a:rPr lang="en-GB" dirty="0" smtClean="0"/>
              <a:t>online.</a:t>
            </a:r>
            <a:endParaRPr lang="en-GB" dirty="0"/>
          </a:p>
        </p:txBody>
      </p:sp>
      <p:sp>
        <p:nvSpPr>
          <p:cNvPr id="6" name="CasellaDiTesto 5"/>
          <p:cNvSpPr txBox="1"/>
          <p:nvPr/>
        </p:nvSpPr>
        <p:spPr>
          <a:xfrm>
            <a:off x="1835696" y="2204864"/>
            <a:ext cx="4248472" cy="400110"/>
          </a:xfrm>
          <a:prstGeom prst="rect">
            <a:avLst/>
          </a:prstGeom>
          <a:noFill/>
        </p:spPr>
        <p:txBody>
          <a:bodyPr wrap="square" rtlCol="0">
            <a:spAutoFit/>
          </a:bodyPr>
          <a:lstStyle/>
          <a:p>
            <a:pPr algn="ctr"/>
            <a:r>
              <a:rPr lang="it-IT" sz="2000" b="1" u="none" dirty="0" smtClean="0"/>
              <a:t>+ 55% di incremento in un anno</a:t>
            </a:r>
            <a:endParaRPr lang="it-IT" sz="2000" b="1" u="none" dirty="0"/>
          </a:p>
        </p:txBody>
      </p:sp>
      <p:grpSp>
        <p:nvGrpSpPr>
          <p:cNvPr id="3" name="Gruppo 12"/>
          <p:cNvGrpSpPr/>
          <p:nvPr/>
        </p:nvGrpSpPr>
        <p:grpSpPr>
          <a:xfrm>
            <a:off x="50800" y="1175544"/>
            <a:ext cx="8899525" cy="4257773"/>
            <a:chOff x="50800" y="1175544"/>
            <a:chExt cx="8899525" cy="4257773"/>
          </a:xfrm>
        </p:grpSpPr>
        <p:graphicFrame>
          <p:nvGraphicFramePr>
            <p:cNvPr id="5" name="Object 2"/>
            <p:cNvGraphicFramePr>
              <a:graphicFrameLocks noChangeAspect="1"/>
            </p:cNvGraphicFramePr>
            <p:nvPr>
              <p:custDataLst>
                <p:tags r:id="rId1"/>
              </p:custDataLst>
              <p:extLst>
                <p:ext uri="{D42A27DB-BD31-4B8C-83A1-F6EECF244321}">
                  <p14:modId xmlns:p14="http://schemas.microsoft.com/office/powerpoint/2010/main" val="2471035721"/>
                </p:ext>
              </p:extLst>
            </p:nvPr>
          </p:nvGraphicFramePr>
          <p:xfrm>
            <a:off x="50800" y="1175544"/>
            <a:ext cx="8899525" cy="4054475"/>
          </p:xfrm>
          <a:graphic>
            <a:graphicData uri="http://schemas.openxmlformats.org/drawingml/2006/chart">
              <c:chart xmlns:c="http://schemas.openxmlformats.org/drawingml/2006/chart" xmlns:r="http://schemas.openxmlformats.org/officeDocument/2006/relationships" r:id="rId3"/>
            </a:graphicData>
          </a:graphic>
        </p:graphicFrame>
        <p:sp>
          <p:nvSpPr>
            <p:cNvPr id="7" name="Rettangolo arrotondato 6"/>
            <p:cNvSpPr/>
            <p:nvPr/>
          </p:nvSpPr>
          <p:spPr bwMode="auto">
            <a:xfrm>
              <a:off x="563302" y="5145317"/>
              <a:ext cx="3240000" cy="288000"/>
            </a:xfrm>
            <a:prstGeom prst="roundRect">
              <a:avLst/>
            </a:prstGeom>
            <a:solidFill>
              <a:schemeClr val="bg1">
                <a:lumMod val="95000"/>
              </a:schemeClr>
            </a:solidFill>
            <a:ln w="9525"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it-IT" sz="1600" b="1" u="none" dirty="0" smtClean="0">
                  <a:cs typeface="Calibri" pitchFamily="34" charset="0"/>
                </a:rPr>
                <a:t>2011</a:t>
              </a:r>
            </a:p>
          </p:txBody>
        </p:sp>
        <p:sp>
          <p:nvSpPr>
            <p:cNvPr id="8" name="Rettangolo arrotondato 7"/>
            <p:cNvSpPr/>
            <p:nvPr/>
          </p:nvSpPr>
          <p:spPr bwMode="auto">
            <a:xfrm>
              <a:off x="3864259" y="5145317"/>
              <a:ext cx="4320000" cy="288000"/>
            </a:xfrm>
            <a:prstGeom prst="roundRect">
              <a:avLst/>
            </a:prstGeom>
            <a:solidFill>
              <a:schemeClr val="bg1">
                <a:lumMod val="95000"/>
              </a:schemeClr>
            </a:solidFill>
            <a:ln w="9525"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it-IT" sz="1600" b="1" u="none" dirty="0" smtClean="0">
                  <a:cs typeface="Calibri" pitchFamily="34" charset="0"/>
                </a:rPr>
                <a:t>2012</a:t>
              </a:r>
            </a:p>
          </p:txBody>
        </p:sp>
        <p:sp>
          <p:nvSpPr>
            <p:cNvPr id="9" name="Rettangolo arrotondato 8"/>
            <p:cNvSpPr/>
            <p:nvPr/>
          </p:nvSpPr>
          <p:spPr bwMode="auto">
            <a:xfrm>
              <a:off x="8244488" y="5145317"/>
              <a:ext cx="684000" cy="288000"/>
            </a:xfrm>
            <a:prstGeom prst="roundRect">
              <a:avLst/>
            </a:prstGeom>
            <a:solidFill>
              <a:schemeClr val="bg1">
                <a:lumMod val="95000"/>
              </a:schemeClr>
            </a:solidFill>
            <a:ln w="9525"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it-IT" sz="1600" b="1" u="none" dirty="0" smtClean="0">
                  <a:cs typeface="Calibri" pitchFamily="34" charset="0"/>
                </a:rPr>
                <a:t>2013</a:t>
              </a:r>
            </a:p>
          </p:txBody>
        </p:sp>
      </p:grpSp>
      <p:grpSp>
        <p:nvGrpSpPr>
          <p:cNvPr id="4" name="Gruppo 13"/>
          <p:cNvGrpSpPr/>
          <p:nvPr/>
        </p:nvGrpSpPr>
        <p:grpSpPr>
          <a:xfrm>
            <a:off x="94920" y="6345234"/>
            <a:ext cx="1463757" cy="412750"/>
            <a:chOff x="207963" y="6184602"/>
            <a:chExt cx="1463757" cy="412750"/>
          </a:xfrm>
        </p:grpSpPr>
        <p:pic>
          <p:nvPicPr>
            <p:cNvPr id="15" name="Picture 56" descr="Logo senza scritta"/>
            <p:cNvPicPr>
              <a:picLocks noChangeAspect="1" noChangeArrowheads="1"/>
            </p:cNvPicPr>
            <p:nvPr/>
          </p:nvPicPr>
          <p:blipFill>
            <a:blip r:embed="rId4" cstate="print"/>
            <a:srcRect/>
            <a:stretch>
              <a:fillRect/>
            </a:stretch>
          </p:blipFill>
          <p:spPr bwMode="auto">
            <a:xfrm>
              <a:off x="207963" y="6184602"/>
              <a:ext cx="301625" cy="412750"/>
            </a:xfrm>
            <a:prstGeom prst="rect">
              <a:avLst/>
            </a:prstGeom>
            <a:noFill/>
            <a:ln w="9525">
              <a:noFill/>
              <a:miter lim="800000"/>
              <a:headEnd/>
              <a:tailEnd/>
            </a:ln>
          </p:spPr>
        </p:pic>
        <p:sp>
          <p:nvSpPr>
            <p:cNvPr id="16" name="Rettangolo 15"/>
            <p:cNvSpPr/>
            <p:nvPr/>
          </p:nvSpPr>
          <p:spPr>
            <a:xfrm>
              <a:off x="467544" y="6366520"/>
              <a:ext cx="1204176" cy="230832"/>
            </a:xfrm>
            <a:prstGeom prst="rect">
              <a:avLst/>
            </a:prstGeom>
          </p:spPr>
          <p:txBody>
            <a:bodyPr wrap="none">
              <a:spAutoFit/>
            </a:bodyPr>
            <a:lstStyle/>
            <a:p>
              <a:r>
                <a:rPr lang="it-IT" sz="900" b="1" i="0" u="none" strike="noStrike" kern="1200" cap="all" dirty="0" smtClean="0">
                  <a:solidFill>
                    <a:schemeClr val="tx1"/>
                  </a:solidFill>
                  <a:latin typeface="Arial" charset="0"/>
                  <a:ea typeface="+mn-ea"/>
                  <a:cs typeface="+mn-cs"/>
                </a:rPr>
                <a:t>HUMAN HIGHWAY</a:t>
              </a:r>
              <a:endParaRPr lang="it-IT" sz="900" b="1" dirty="0"/>
            </a:p>
          </p:txBody>
        </p:sp>
      </p:grpSp>
    </p:spTree>
    <p:extLst>
      <p:ext uri="{BB962C8B-B14F-4D97-AF65-F5344CB8AC3E}">
        <p14:creationId xmlns:p14="http://schemas.microsoft.com/office/powerpoint/2010/main" val="102887067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2000" y="274638"/>
            <a:ext cx="8280000" cy="430887"/>
          </a:xfrm>
        </p:spPr>
        <p:txBody>
          <a:bodyPr/>
          <a:lstStyle/>
          <a:p>
            <a:r>
              <a:rPr lang="it-IT" dirty="0"/>
              <a:t>Acquisti da Dispositivo Mobile – Incremento </a:t>
            </a:r>
            <a:r>
              <a:rPr lang="it-IT" dirty="0" smtClean="0"/>
              <a:t>Y/Y.</a:t>
            </a:r>
            <a:endParaRPr lang="en-GB" dirty="0"/>
          </a:p>
        </p:txBody>
      </p:sp>
      <p:sp>
        <p:nvSpPr>
          <p:cNvPr id="4" name="Segnaposto testo 3"/>
          <p:cNvSpPr>
            <a:spLocks noGrp="1"/>
          </p:cNvSpPr>
          <p:nvPr>
            <p:ph type="body" sz="quarter" idx="10"/>
          </p:nvPr>
        </p:nvSpPr>
        <p:spPr>
          <a:xfrm>
            <a:off x="432000" y="792000"/>
            <a:ext cx="8280400" cy="615553"/>
          </a:xfrm>
        </p:spPr>
        <p:txBody>
          <a:bodyPr/>
          <a:lstStyle/>
          <a:p>
            <a:r>
              <a:rPr lang="it-IT" dirty="0"/>
              <a:t>Aumento dell’incidenza degli acquisti da mobile sul totale degli acquisti </a:t>
            </a:r>
            <a:r>
              <a:rPr lang="it-IT" dirty="0" smtClean="0"/>
              <a:t>online.</a:t>
            </a:r>
            <a:endParaRPr lang="it-IT" dirty="0"/>
          </a:p>
        </p:txBody>
      </p:sp>
      <p:grpSp>
        <p:nvGrpSpPr>
          <p:cNvPr id="3" name="Gruppo 4"/>
          <p:cNvGrpSpPr/>
          <p:nvPr/>
        </p:nvGrpSpPr>
        <p:grpSpPr>
          <a:xfrm>
            <a:off x="94920" y="6345234"/>
            <a:ext cx="1463757" cy="412750"/>
            <a:chOff x="207963" y="6184602"/>
            <a:chExt cx="1463757" cy="412750"/>
          </a:xfrm>
        </p:grpSpPr>
        <p:pic>
          <p:nvPicPr>
            <p:cNvPr id="6" name="Picture 56" descr="Logo senza scritta"/>
            <p:cNvPicPr>
              <a:picLocks noChangeAspect="1" noChangeArrowheads="1"/>
            </p:cNvPicPr>
            <p:nvPr/>
          </p:nvPicPr>
          <p:blipFill>
            <a:blip r:embed="rId3" cstate="print"/>
            <a:srcRect/>
            <a:stretch>
              <a:fillRect/>
            </a:stretch>
          </p:blipFill>
          <p:spPr bwMode="auto">
            <a:xfrm>
              <a:off x="207963" y="6184602"/>
              <a:ext cx="301625" cy="412750"/>
            </a:xfrm>
            <a:prstGeom prst="rect">
              <a:avLst/>
            </a:prstGeom>
            <a:noFill/>
            <a:ln w="9525">
              <a:noFill/>
              <a:miter lim="800000"/>
              <a:headEnd/>
              <a:tailEnd/>
            </a:ln>
          </p:spPr>
        </p:pic>
        <p:sp>
          <p:nvSpPr>
            <p:cNvPr id="7" name="Rettangolo 6"/>
            <p:cNvSpPr/>
            <p:nvPr/>
          </p:nvSpPr>
          <p:spPr>
            <a:xfrm>
              <a:off x="467544" y="6366520"/>
              <a:ext cx="1204176" cy="230832"/>
            </a:xfrm>
            <a:prstGeom prst="rect">
              <a:avLst/>
            </a:prstGeom>
          </p:spPr>
          <p:txBody>
            <a:bodyPr wrap="none">
              <a:spAutoFit/>
            </a:bodyPr>
            <a:lstStyle/>
            <a:p>
              <a:r>
                <a:rPr lang="it-IT" sz="900" b="1" i="0" u="none" strike="noStrike" kern="1200" cap="all" dirty="0" smtClean="0">
                  <a:solidFill>
                    <a:schemeClr val="tx1"/>
                  </a:solidFill>
                  <a:latin typeface="Arial" charset="0"/>
                  <a:ea typeface="+mn-ea"/>
                  <a:cs typeface="+mn-cs"/>
                </a:rPr>
                <a:t>HUMAN HIGHWAY</a:t>
              </a:r>
              <a:endParaRPr lang="it-IT" sz="900" b="1" dirty="0"/>
            </a:p>
          </p:txBody>
        </p:sp>
      </p:grpSp>
      <p:graphicFrame>
        <p:nvGraphicFramePr>
          <p:cNvPr id="8" name="Object 2"/>
          <p:cNvGraphicFramePr>
            <a:graphicFrameLocks noChangeAspect="1"/>
          </p:cNvGraphicFramePr>
          <p:nvPr>
            <p:custDataLst>
              <p:tags r:id="rId1"/>
            </p:custDataLst>
            <p:extLst>
              <p:ext uri="{D42A27DB-BD31-4B8C-83A1-F6EECF244321}">
                <p14:modId xmlns:p14="http://schemas.microsoft.com/office/powerpoint/2010/main" val="2435971783"/>
              </p:ext>
            </p:extLst>
          </p:nvPr>
        </p:nvGraphicFramePr>
        <p:xfrm>
          <a:off x="50801" y="1587772"/>
          <a:ext cx="8553648" cy="3281388"/>
        </p:xfrm>
        <a:graphic>
          <a:graphicData uri="http://schemas.openxmlformats.org/drawingml/2006/chart">
            <c:chart xmlns:c="http://schemas.openxmlformats.org/drawingml/2006/chart" xmlns:r="http://schemas.openxmlformats.org/officeDocument/2006/relationships" r:id="rId4"/>
          </a:graphicData>
        </a:graphic>
      </p:graphicFrame>
      <p:sp>
        <p:nvSpPr>
          <p:cNvPr id="9" name="Freccia a destra 8"/>
          <p:cNvSpPr/>
          <p:nvPr/>
        </p:nvSpPr>
        <p:spPr>
          <a:xfrm rot="20700000">
            <a:off x="2963079" y="2900778"/>
            <a:ext cx="3204000" cy="396000"/>
          </a:xfrm>
          <a:prstGeom prst="rightArrow">
            <a:avLst>
              <a:gd name="adj1" fmla="val 100000"/>
              <a:gd name="adj2" fmla="val 50000"/>
            </a:avLst>
          </a:prstGeom>
          <a:gradFill flip="none" rotWithShape="1">
            <a:gsLst>
              <a:gs pos="0">
                <a:schemeClr val="accent2">
                  <a:lumMod val="50000"/>
                </a:schemeClr>
              </a:gs>
              <a:gs pos="50000">
                <a:schemeClr val="accent2"/>
              </a:gs>
              <a:gs pos="100000">
                <a:schemeClr val="accent2">
                  <a:lumMod val="60000"/>
                  <a:lumOff val="40000"/>
                </a:schemeClr>
              </a:gs>
            </a:gsLst>
            <a:lin ang="18900000" scaled="1"/>
            <a:tileRect/>
          </a:gradFill>
          <a:ln w="3175">
            <a:solidFill>
              <a:schemeClr val="bg1"/>
            </a:solidFill>
          </a:ln>
          <a:effectLst/>
          <a:scene3d>
            <a:camera prst="orthographicFront"/>
            <a:lightRig rig="balanced" dir="t"/>
          </a:scene3d>
          <a:sp3d>
            <a:bevelT w="0" h="0"/>
          </a:sp3d>
        </p:spPr>
        <p:txBody>
          <a:bodyPr vert="horz" wrap="square" lIns="0" tIns="18000" rIns="0" bIns="0" numCol="1" rtlCol="0" anchor="ctr" anchorCtr="0" compatLnSpc="1">
            <a:prstTxWarp prst="textNoShape">
              <a:avLst/>
            </a:prstTxWarp>
            <a:noAutofit/>
          </a:bodyPr>
          <a:lstStyle/>
          <a:p>
            <a:pPr algn="ctr" fontAlgn="base">
              <a:lnSpc>
                <a:spcPct val="95000"/>
              </a:lnSpc>
              <a:spcBef>
                <a:spcPct val="0"/>
              </a:spcBef>
              <a:spcAft>
                <a:spcPct val="0"/>
              </a:spcAft>
            </a:pPr>
            <a:r>
              <a:rPr lang="it-IT" sz="2000" b="1" kern="0" dirty="0">
                <a:solidFill>
                  <a:srgbClr val="FFFFFF"/>
                </a:solidFill>
              </a:rPr>
              <a:t>+ 165% Y/Y</a:t>
            </a:r>
          </a:p>
        </p:txBody>
      </p:sp>
      <p:sp>
        <p:nvSpPr>
          <p:cNvPr id="10" name="Segnaposto contenuto 2"/>
          <p:cNvSpPr>
            <a:spLocks noGrp="1"/>
          </p:cNvSpPr>
          <p:nvPr>
            <p:ph idx="1"/>
          </p:nvPr>
        </p:nvSpPr>
        <p:spPr>
          <a:xfrm>
            <a:off x="432000" y="4869161"/>
            <a:ext cx="8604496" cy="792088"/>
          </a:xfrm>
        </p:spPr>
        <p:txBody>
          <a:bodyPr/>
          <a:lstStyle/>
          <a:p>
            <a:pPr marL="0" indent="0">
              <a:buNone/>
            </a:pPr>
            <a:r>
              <a:rPr lang="it-IT" sz="1600" b="1" dirty="0" smtClean="0"/>
              <a:t>L’aumento di </a:t>
            </a:r>
            <a:r>
              <a:rPr lang="it-IT" sz="1600" b="1" dirty="0"/>
              <a:t>transazioni </a:t>
            </a:r>
            <a:r>
              <a:rPr lang="it-IT" sz="1600" b="1" dirty="0" err="1"/>
              <a:t>eCommerce</a:t>
            </a:r>
            <a:r>
              <a:rPr lang="it-IT" sz="1600" b="1" dirty="0"/>
              <a:t> prodotte su dispositivo mobile è impressionante</a:t>
            </a:r>
            <a:r>
              <a:rPr lang="it-IT" sz="1600" dirty="0" smtClean="0"/>
              <a:t>:</a:t>
            </a:r>
            <a:br>
              <a:rPr lang="it-IT" sz="1600" dirty="0" smtClean="0"/>
            </a:br>
            <a:r>
              <a:rPr lang="it-IT" sz="1600" b="1" dirty="0" smtClean="0"/>
              <a:t>in </a:t>
            </a:r>
            <a:r>
              <a:rPr lang="it-IT" sz="1600" b="1" dirty="0"/>
              <a:t>soli 12 mesi l’incidenza degli acquisti da Smartphone e </a:t>
            </a:r>
            <a:r>
              <a:rPr lang="it-IT" sz="1600" b="1" dirty="0" err="1"/>
              <a:t>TabletPC</a:t>
            </a:r>
            <a:r>
              <a:rPr lang="it-IT" sz="1600" b="1" dirty="0"/>
              <a:t> è più che raddoppiata, passando dal 4% del 2012 a oltre il 10% del </a:t>
            </a:r>
            <a:r>
              <a:rPr lang="it-IT" sz="1600" b="1" dirty="0" smtClean="0"/>
              <a:t>2013</a:t>
            </a:r>
            <a:r>
              <a:rPr lang="it-IT" sz="1600" dirty="0" smtClean="0"/>
              <a:t>.</a:t>
            </a:r>
            <a:endParaRPr lang="it-IT" sz="1600" dirty="0"/>
          </a:p>
        </p:txBody>
      </p:sp>
    </p:spTree>
    <p:extLst>
      <p:ext uri="{BB962C8B-B14F-4D97-AF65-F5344CB8AC3E}">
        <p14:creationId xmlns:p14="http://schemas.microsoft.com/office/powerpoint/2010/main" val="2932348784"/>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ornice 18"/>
          <p:cNvSpPr/>
          <p:nvPr/>
        </p:nvSpPr>
        <p:spPr>
          <a:xfrm>
            <a:off x="4427984" y="1436576"/>
            <a:ext cx="872480" cy="4378269"/>
          </a:xfrm>
          <a:prstGeom prst="fram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w="3175">
            <a:solidFill>
              <a:schemeClr val="bg1"/>
            </a:solidFill>
          </a:ln>
          <a:effectLst/>
          <a:scene3d>
            <a:camera prst="orthographicFront"/>
            <a:lightRig rig="balanced" dir="t"/>
          </a:scene3d>
          <a:sp3d>
            <a:bevelT w="0" h="0"/>
          </a:sp3d>
        </p:spPr>
        <p:txBody>
          <a:bodyPr vert="horz" wrap="square" lIns="0" tIns="18000" rIns="0" bIns="0" numCol="1" rtlCol="0" anchor="ctr" anchorCtr="0" compatLnSpc="1">
            <a:prstTxWarp prst="textNoShape">
              <a:avLst/>
            </a:prstTxWarp>
            <a:noAutofit/>
          </a:bodyPr>
          <a:lstStyle/>
          <a:p>
            <a:pPr algn="ctr" fontAlgn="base">
              <a:lnSpc>
                <a:spcPct val="95000"/>
              </a:lnSpc>
              <a:spcBef>
                <a:spcPct val="0"/>
              </a:spcBef>
              <a:spcAft>
                <a:spcPct val="0"/>
              </a:spcAft>
            </a:pPr>
            <a:endParaRPr lang="en-GB" b="1" kern="0">
              <a:solidFill>
                <a:srgbClr val="FFFFFF"/>
              </a:solidFill>
            </a:endParaRPr>
          </a:p>
        </p:txBody>
      </p:sp>
      <p:pic>
        <p:nvPicPr>
          <p:cNvPr id="10" name="Picture 34"/>
          <p:cNvPicPr>
            <a:picLocks noChangeAspect="1" noChangeArrowheads="1"/>
          </p:cNvPicPr>
          <p:nvPr/>
        </p:nvPicPr>
        <p:blipFill>
          <a:blip r:embed="rId2" cstate="print">
            <a:lum bright="24000"/>
            <a:extLst>
              <a:ext uri="{28A0092B-C50C-407E-A947-70E740481C1C}">
                <a14:useLocalDpi xmlns:a14="http://schemas.microsoft.com/office/drawing/2010/main" val="0"/>
              </a:ext>
            </a:extLst>
          </a:blip>
          <a:srcRect/>
          <a:stretch>
            <a:fillRect/>
          </a:stretch>
        </p:blipFill>
        <p:spPr bwMode="auto">
          <a:xfrm>
            <a:off x="890828" y="4957723"/>
            <a:ext cx="3321132" cy="70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 name="Titolo 1"/>
          <p:cNvSpPr>
            <a:spLocks noGrp="1"/>
          </p:cNvSpPr>
          <p:nvPr>
            <p:ph type="title"/>
          </p:nvPr>
        </p:nvSpPr>
        <p:spPr>
          <a:xfrm>
            <a:off x="432000" y="274638"/>
            <a:ext cx="8280000" cy="430887"/>
          </a:xfrm>
        </p:spPr>
        <p:txBody>
          <a:bodyPr/>
          <a:lstStyle/>
          <a:p>
            <a:r>
              <a:rPr lang="it-IT" dirty="0"/>
              <a:t>Gradimento dell’esperienza di </a:t>
            </a:r>
            <a:r>
              <a:rPr lang="it-IT" dirty="0" smtClean="0"/>
              <a:t>acquisto.</a:t>
            </a:r>
            <a:endParaRPr lang="en-GB" dirty="0"/>
          </a:p>
        </p:txBody>
      </p:sp>
      <p:graphicFrame>
        <p:nvGraphicFramePr>
          <p:cNvPr id="5" name="Segnaposto contenuto 4"/>
          <p:cNvGraphicFramePr>
            <a:graphicFrameLocks noGrp="1"/>
          </p:cNvGraphicFramePr>
          <p:nvPr>
            <p:ph idx="1"/>
            <p:extLst>
              <p:ext uri="{D42A27DB-BD31-4B8C-83A1-F6EECF244321}">
                <p14:modId xmlns:p14="http://schemas.microsoft.com/office/powerpoint/2010/main" val="1101173873"/>
              </p:ext>
            </p:extLst>
          </p:nvPr>
        </p:nvGraphicFramePr>
        <p:xfrm>
          <a:off x="-1620688" y="1908175"/>
          <a:ext cx="8280400" cy="3825081"/>
        </p:xfrm>
        <a:graphic>
          <a:graphicData uri="http://schemas.openxmlformats.org/drawingml/2006/chart">
            <c:chart xmlns:c="http://schemas.openxmlformats.org/drawingml/2006/chart" xmlns:r="http://schemas.openxmlformats.org/officeDocument/2006/relationships" r:id="rId3"/>
          </a:graphicData>
        </a:graphic>
      </p:graphicFrame>
      <p:sp>
        <p:nvSpPr>
          <p:cNvPr id="4" name="Segnaposto testo 3"/>
          <p:cNvSpPr>
            <a:spLocks noGrp="1"/>
          </p:cNvSpPr>
          <p:nvPr>
            <p:ph type="body" sz="quarter" idx="10"/>
          </p:nvPr>
        </p:nvSpPr>
        <p:spPr>
          <a:xfrm>
            <a:off x="432000" y="792000"/>
            <a:ext cx="8280400" cy="307777"/>
          </a:xfrm>
        </p:spPr>
        <p:txBody>
          <a:bodyPr/>
          <a:lstStyle/>
          <a:p>
            <a:r>
              <a:rPr lang="it-IT" dirty="0"/>
              <a:t>Distribuzione dello score di soddisfazione – Febbraio </a:t>
            </a:r>
            <a:r>
              <a:rPr lang="it-IT" dirty="0" smtClean="0"/>
              <a:t>2013.</a:t>
            </a:r>
            <a:endParaRPr lang="it-IT" dirty="0"/>
          </a:p>
        </p:txBody>
      </p:sp>
      <p:sp>
        <p:nvSpPr>
          <p:cNvPr id="20" name="Rettangolo 19"/>
          <p:cNvSpPr/>
          <p:nvPr/>
        </p:nvSpPr>
        <p:spPr>
          <a:xfrm>
            <a:off x="4864224" y="1196752"/>
            <a:ext cx="787896" cy="48534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1" name="Grafico 10"/>
          <p:cNvGraphicFramePr/>
          <p:nvPr>
            <p:extLst>
              <p:ext uri="{D42A27DB-BD31-4B8C-83A1-F6EECF244321}">
                <p14:modId xmlns:p14="http://schemas.microsoft.com/office/powerpoint/2010/main" val="2965975608"/>
              </p:ext>
            </p:extLst>
          </p:nvPr>
        </p:nvGraphicFramePr>
        <p:xfrm>
          <a:off x="4968000" y="1436575"/>
          <a:ext cx="4428536" cy="4378269"/>
        </p:xfrm>
        <a:graphic>
          <a:graphicData uri="http://schemas.openxmlformats.org/drawingml/2006/chart">
            <c:chart xmlns:c="http://schemas.openxmlformats.org/drawingml/2006/chart" xmlns:r="http://schemas.openxmlformats.org/officeDocument/2006/relationships" r:id="rId4"/>
          </a:graphicData>
        </a:graphic>
      </p:graphicFrame>
      <p:sp>
        <p:nvSpPr>
          <p:cNvPr id="12" name="Segnaposto testo 3"/>
          <p:cNvSpPr txBox="1">
            <a:spLocks/>
          </p:cNvSpPr>
          <p:nvPr/>
        </p:nvSpPr>
        <p:spPr>
          <a:xfrm>
            <a:off x="4572000" y="1656000"/>
            <a:ext cx="396000" cy="4001095"/>
          </a:xfrm>
          <a:prstGeom prst="rect">
            <a:avLst/>
          </a:prstGeom>
        </p:spPr>
        <p:txBody>
          <a:bodyPr vert="horz" wrap="square" lIns="0" tIns="0" rIns="0" bIns="0" rtlCol="0">
            <a:spAutoFit/>
          </a:bodyPr>
          <a:lstStyle>
            <a:lvl1pPr marL="0" indent="0" algn="l" defTabSz="914400" rtl="0" eaLnBrk="1" latinLnBrk="0" hangingPunct="1">
              <a:spcBef>
                <a:spcPct val="20000"/>
              </a:spcBef>
              <a:buFont typeface="Arial" pitchFamily="34" charset="0"/>
              <a:buNone/>
              <a:defRPr sz="2000" i="1" kern="1200">
                <a:solidFill>
                  <a:schemeClr val="tx1"/>
                </a:solidFill>
                <a:latin typeface="+mn-lt"/>
                <a:ea typeface="+mn-ea"/>
                <a:cs typeface="+mn-cs"/>
              </a:defRPr>
            </a:lvl1pPr>
            <a:lvl2pPr marL="0" indent="0" algn="l" defTabSz="914400" rtl="0" eaLnBrk="1" latinLnBrk="0" hangingPunct="1">
              <a:spcBef>
                <a:spcPct val="20000"/>
              </a:spcBef>
              <a:buFont typeface="Arial" pitchFamily="34" charset="0"/>
              <a:buNone/>
              <a:defRPr sz="1600" kern="1200">
                <a:solidFill>
                  <a:schemeClr val="tx1"/>
                </a:solidFill>
                <a:latin typeface="+mn-lt"/>
                <a:ea typeface="+mn-ea"/>
                <a:cs typeface="+mn-cs"/>
              </a:defRPr>
            </a:lvl2pPr>
            <a:lvl3pPr marL="539750" indent="0" algn="l" defTabSz="914400" rtl="0" eaLnBrk="1" latinLnBrk="0" hangingPunct="1">
              <a:spcBef>
                <a:spcPct val="20000"/>
              </a:spcBef>
              <a:buFont typeface="Arial" pitchFamily="34" charset="0"/>
              <a:buNone/>
              <a:defRPr sz="1400" kern="1200">
                <a:solidFill>
                  <a:schemeClr val="tx1"/>
                </a:solidFill>
                <a:latin typeface="+mn-lt"/>
                <a:ea typeface="+mn-ea"/>
                <a:cs typeface="+mn-cs"/>
              </a:defRPr>
            </a:lvl3pPr>
            <a:lvl4pPr marL="804862"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4pPr>
            <a:lvl5pPr marL="10795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spcBef>
                <a:spcPts val="0"/>
              </a:spcBef>
              <a:spcAft>
                <a:spcPts val="1600"/>
              </a:spcAft>
            </a:pPr>
            <a:r>
              <a:rPr lang="it-IT" sz="1400" i="0" dirty="0" smtClean="0"/>
              <a:t>1</a:t>
            </a:r>
          </a:p>
          <a:p>
            <a:pPr algn="r">
              <a:spcBef>
                <a:spcPts val="0"/>
              </a:spcBef>
              <a:spcAft>
                <a:spcPts val="1600"/>
              </a:spcAft>
            </a:pPr>
            <a:r>
              <a:rPr lang="it-IT" sz="1400" i="0" dirty="0" smtClean="0"/>
              <a:t>2</a:t>
            </a:r>
          </a:p>
          <a:p>
            <a:pPr algn="r">
              <a:spcBef>
                <a:spcPts val="0"/>
              </a:spcBef>
              <a:spcAft>
                <a:spcPts val="1600"/>
              </a:spcAft>
            </a:pPr>
            <a:r>
              <a:rPr lang="it-IT" sz="1400" i="0" dirty="0" smtClean="0"/>
              <a:t>3</a:t>
            </a:r>
          </a:p>
          <a:p>
            <a:pPr algn="r">
              <a:spcBef>
                <a:spcPts val="0"/>
              </a:spcBef>
              <a:spcAft>
                <a:spcPts val="1600"/>
              </a:spcAft>
            </a:pPr>
            <a:r>
              <a:rPr lang="it-IT" sz="1400" i="0" dirty="0" smtClean="0"/>
              <a:t>4</a:t>
            </a:r>
          </a:p>
          <a:p>
            <a:pPr algn="r">
              <a:spcBef>
                <a:spcPts val="0"/>
              </a:spcBef>
              <a:spcAft>
                <a:spcPts val="1600"/>
              </a:spcAft>
            </a:pPr>
            <a:r>
              <a:rPr lang="it-IT" sz="1400" i="0" dirty="0" smtClean="0"/>
              <a:t>5</a:t>
            </a:r>
          </a:p>
          <a:p>
            <a:pPr algn="r">
              <a:spcBef>
                <a:spcPts val="0"/>
              </a:spcBef>
              <a:spcAft>
                <a:spcPts val="1600"/>
              </a:spcAft>
            </a:pPr>
            <a:r>
              <a:rPr lang="it-IT" sz="1400" i="0" dirty="0" smtClean="0"/>
              <a:t>6</a:t>
            </a:r>
          </a:p>
          <a:p>
            <a:pPr algn="r">
              <a:spcBef>
                <a:spcPts val="0"/>
              </a:spcBef>
              <a:spcAft>
                <a:spcPts val="1600"/>
              </a:spcAft>
            </a:pPr>
            <a:r>
              <a:rPr lang="it-IT" sz="1400" i="0" dirty="0" smtClean="0"/>
              <a:t>7</a:t>
            </a:r>
          </a:p>
          <a:p>
            <a:pPr algn="r">
              <a:spcBef>
                <a:spcPts val="0"/>
              </a:spcBef>
              <a:spcAft>
                <a:spcPts val="1600"/>
              </a:spcAft>
            </a:pPr>
            <a:r>
              <a:rPr lang="it-IT" sz="1400" i="0" dirty="0" smtClean="0"/>
              <a:t>8</a:t>
            </a:r>
          </a:p>
          <a:p>
            <a:pPr algn="r">
              <a:spcBef>
                <a:spcPts val="0"/>
              </a:spcBef>
              <a:spcAft>
                <a:spcPts val="1600"/>
              </a:spcAft>
            </a:pPr>
            <a:r>
              <a:rPr lang="it-IT" sz="1400" i="0" dirty="0" smtClean="0"/>
              <a:t>9</a:t>
            </a:r>
          </a:p>
          <a:p>
            <a:pPr algn="r">
              <a:spcBef>
                <a:spcPts val="0"/>
              </a:spcBef>
              <a:spcAft>
                <a:spcPts val="1600"/>
              </a:spcAft>
            </a:pPr>
            <a:r>
              <a:rPr lang="it-IT" sz="1400" i="0" dirty="0" smtClean="0"/>
              <a:t>10</a:t>
            </a:r>
          </a:p>
        </p:txBody>
      </p:sp>
      <p:sp>
        <p:nvSpPr>
          <p:cNvPr id="3" name="Rettangolo 2"/>
          <p:cNvSpPr/>
          <p:nvPr/>
        </p:nvSpPr>
        <p:spPr>
          <a:xfrm>
            <a:off x="6255915" y="2996952"/>
            <a:ext cx="2736304" cy="2846908"/>
          </a:xfrm>
          <a:prstGeom prst="rect">
            <a:avLst/>
          </a:prstGeom>
          <a:solidFill>
            <a:schemeClr val="tx2">
              <a:lumMod val="20000"/>
              <a:lumOff val="80000"/>
              <a:alpha val="41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rtlCol="0" anchor="t" anchorCtr="0"/>
          <a:lstStyle/>
          <a:p>
            <a:pPr algn="r"/>
            <a:r>
              <a:rPr lang="it-IT" b="1" dirty="0">
                <a:solidFill>
                  <a:schemeClr val="tx1"/>
                </a:solidFill>
              </a:rPr>
              <a:t>91% degli </a:t>
            </a:r>
            <a:r>
              <a:rPr lang="it-IT" b="1" dirty="0" smtClean="0">
                <a:solidFill>
                  <a:schemeClr val="tx1"/>
                </a:solidFill>
              </a:rPr>
              <a:t>acquirenti da </a:t>
            </a:r>
            <a:r>
              <a:rPr lang="it-IT" b="1" dirty="0">
                <a:solidFill>
                  <a:schemeClr val="tx1"/>
                </a:solidFill>
              </a:rPr>
              <a:t>un voto </a:t>
            </a:r>
            <a:r>
              <a:rPr lang="it-IT" b="1" dirty="0" smtClean="0">
                <a:solidFill>
                  <a:schemeClr val="tx1"/>
                </a:solidFill>
              </a:rPr>
              <a:t>superiore</a:t>
            </a:r>
            <a:br>
              <a:rPr lang="it-IT" b="1" dirty="0" smtClean="0">
                <a:solidFill>
                  <a:schemeClr val="tx1"/>
                </a:solidFill>
              </a:rPr>
            </a:br>
            <a:r>
              <a:rPr lang="it-IT" b="1" dirty="0" smtClean="0">
                <a:solidFill>
                  <a:schemeClr val="tx1"/>
                </a:solidFill>
              </a:rPr>
              <a:t>a 7 </a:t>
            </a:r>
            <a:r>
              <a:rPr lang="it-IT" b="1" dirty="0">
                <a:solidFill>
                  <a:schemeClr val="tx1"/>
                </a:solidFill>
              </a:rPr>
              <a:t>al canale</a:t>
            </a:r>
          </a:p>
        </p:txBody>
      </p:sp>
      <p:grpSp>
        <p:nvGrpSpPr>
          <p:cNvPr id="6" name="Gruppo 13"/>
          <p:cNvGrpSpPr/>
          <p:nvPr/>
        </p:nvGrpSpPr>
        <p:grpSpPr>
          <a:xfrm>
            <a:off x="94920" y="6345234"/>
            <a:ext cx="1463757" cy="412750"/>
            <a:chOff x="207963" y="6184602"/>
            <a:chExt cx="1463757" cy="412750"/>
          </a:xfrm>
        </p:grpSpPr>
        <p:pic>
          <p:nvPicPr>
            <p:cNvPr id="15" name="Picture 56" descr="Logo senza scritta"/>
            <p:cNvPicPr>
              <a:picLocks noChangeAspect="1" noChangeArrowheads="1"/>
            </p:cNvPicPr>
            <p:nvPr/>
          </p:nvPicPr>
          <p:blipFill>
            <a:blip r:embed="rId5" cstate="print"/>
            <a:srcRect/>
            <a:stretch>
              <a:fillRect/>
            </a:stretch>
          </p:blipFill>
          <p:spPr bwMode="auto">
            <a:xfrm>
              <a:off x="207963" y="6184602"/>
              <a:ext cx="301625" cy="412750"/>
            </a:xfrm>
            <a:prstGeom prst="rect">
              <a:avLst/>
            </a:prstGeom>
            <a:noFill/>
            <a:ln w="9525">
              <a:noFill/>
              <a:miter lim="800000"/>
              <a:headEnd/>
              <a:tailEnd/>
            </a:ln>
          </p:spPr>
        </p:pic>
        <p:sp>
          <p:nvSpPr>
            <p:cNvPr id="16" name="Rettangolo 15"/>
            <p:cNvSpPr/>
            <p:nvPr/>
          </p:nvSpPr>
          <p:spPr>
            <a:xfrm>
              <a:off x="467544" y="6366520"/>
              <a:ext cx="1204176" cy="230832"/>
            </a:xfrm>
            <a:prstGeom prst="rect">
              <a:avLst/>
            </a:prstGeom>
          </p:spPr>
          <p:txBody>
            <a:bodyPr wrap="none">
              <a:spAutoFit/>
            </a:bodyPr>
            <a:lstStyle/>
            <a:p>
              <a:r>
                <a:rPr lang="it-IT" sz="900" b="1" i="0" u="none" strike="noStrike" kern="1200" cap="all" dirty="0" smtClean="0">
                  <a:solidFill>
                    <a:schemeClr val="tx1"/>
                  </a:solidFill>
                  <a:latin typeface="Arial" charset="0"/>
                  <a:ea typeface="+mn-ea"/>
                  <a:cs typeface="+mn-cs"/>
                </a:rPr>
                <a:t>HUMAN HIGHWAY</a:t>
              </a:r>
              <a:endParaRPr lang="it-IT" sz="900" b="1" dirty="0"/>
            </a:p>
          </p:txBody>
        </p:sp>
      </p:grpSp>
    </p:spTree>
    <p:extLst>
      <p:ext uri="{BB962C8B-B14F-4D97-AF65-F5344CB8AC3E}">
        <p14:creationId xmlns:p14="http://schemas.microsoft.com/office/powerpoint/2010/main" val="219733640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118582" y="72010"/>
            <a:ext cx="9025418" cy="764705"/>
          </a:xfrm>
        </p:spPr>
        <p:txBody>
          <a:bodyPr/>
          <a:lstStyle/>
          <a:p>
            <a:r>
              <a:rPr lang="it-IT" sz="3000" i="1" dirty="0" smtClean="0"/>
              <a:t>La “Politica” può fare molto</a:t>
            </a:r>
            <a:endParaRPr lang="it-IT" sz="3000" dirty="0"/>
          </a:p>
        </p:txBody>
      </p:sp>
      <p:graphicFrame>
        <p:nvGraphicFramePr>
          <p:cNvPr id="40" name="Diagramma 39"/>
          <p:cNvGraphicFramePr/>
          <p:nvPr>
            <p:extLst>
              <p:ext uri="{D42A27DB-BD31-4B8C-83A1-F6EECF244321}">
                <p14:modId xmlns:p14="http://schemas.microsoft.com/office/powerpoint/2010/main" val="337191307"/>
              </p:ext>
            </p:extLst>
          </p:nvPr>
        </p:nvGraphicFramePr>
        <p:xfrm>
          <a:off x="334606" y="1124744"/>
          <a:ext cx="8773898" cy="49564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4" name="CasellaDiTesto 43"/>
          <p:cNvSpPr txBox="1"/>
          <p:nvPr/>
        </p:nvSpPr>
        <p:spPr>
          <a:xfrm>
            <a:off x="565146" y="1150622"/>
            <a:ext cx="569387" cy="923330"/>
          </a:xfrm>
          <a:prstGeom prst="rect">
            <a:avLst/>
          </a:prstGeom>
          <a:noFill/>
        </p:spPr>
        <p:txBody>
          <a:bodyPr wrap="none" rtlCol="0">
            <a:spAutoFit/>
          </a:bodyPr>
          <a:lstStyle/>
          <a:p>
            <a:r>
              <a:rPr lang="it-IT" sz="5400" b="1" dirty="0">
                <a:solidFill>
                  <a:srgbClr val="0070C0"/>
                </a:solidFill>
              </a:rPr>
              <a:t>1</a:t>
            </a:r>
            <a:endParaRPr lang="it-IT" sz="3600" b="1" dirty="0">
              <a:solidFill>
                <a:srgbClr val="0070C0"/>
              </a:solidFill>
            </a:endParaRPr>
          </a:p>
        </p:txBody>
      </p:sp>
      <p:sp>
        <p:nvSpPr>
          <p:cNvPr id="45" name="CasellaDiTesto 44"/>
          <p:cNvSpPr txBox="1"/>
          <p:nvPr/>
        </p:nvSpPr>
        <p:spPr>
          <a:xfrm>
            <a:off x="585359" y="2488418"/>
            <a:ext cx="569387" cy="923330"/>
          </a:xfrm>
          <a:prstGeom prst="rect">
            <a:avLst/>
          </a:prstGeom>
          <a:noFill/>
        </p:spPr>
        <p:txBody>
          <a:bodyPr wrap="none" rtlCol="0">
            <a:spAutoFit/>
          </a:bodyPr>
          <a:lstStyle/>
          <a:p>
            <a:r>
              <a:rPr lang="it-IT" sz="5400" b="1" dirty="0">
                <a:solidFill>
                  <a:srgbClr val="0070C0"/>
                </a:solidFill>
              </a:rPr>
              <a:t>2</a:t>
            </a:r>
            <a:endParaRPr lang="it-IT" sz="3600" b="1" dirty="0">
              <a:solidFill>
                <a:srgbClr val="0070C0"/>
              </a:solidFill>
            </a:endParaRPr>
          </a:p>
        </p:txBody>
      </p:sp>
      <p:sp>
        <p:nvSpPr>
          <p:cNvPr id="46" name="CasellaDiTesto 45"/>
          <p:cNvSpPr txBox="1"/>
          <p:nvPr/>
        </p:nvSpPr>
        <p:spPr>
          <a:xfrm>
            <a:off x="576758" y="3775715"/>
            <a:ext cx="569387" cy="923330"/>
          </a:xfrm>
          <a:prstGeom prst="rect">
            <a:avLst/>
          </a:prstGeom>
          <a:noFill/>
        </p:spPr>
        <p:txBody>
          <a:bodyPr wrap="none" rtlCol="0">
            <a:spAutoFit/>
          </a:bodyPr>
          <a:lstStyle/>
          <a:p>
            <a:r>
              <a:rPr lang="it-IT" sz="5400" b="1" dirty="0">
                <a:solidFill>
                  <a:srgbClr val="0070C0"/>
                </a:solidFill>
              </a:rPr>
              <a:t>3</a:t>
            </a:r>
            <a:endParaRPr lang="it-IT" sz="3600" b="1" dirty="0">
              <a:solidFill>
                <a:srgbClr val="0070C0"/>
              </a:solidFill>
            </a:endParaRPr>
          </a:p>
        </p:txBody>
      </p:sp>
      <p:sp>
        <p:nvSpPr>
          <p:cNvPr id="47" name="CasellaDiTesto 46"/>
          <p:cNvSpPr txBox="1"/>
          <p:nvPr/>
        </p:nvSpPr>
        <p:spPr>
          <a:xfrm>
            <a:off x="565703" y="5097958"/>
            <a:ext cx="569387" cy="923330"/>
          </a:xfrm>
          <a:prstGeom prst="rect">
            <a:avLst/>
          </a:prstGeom>
          <a:noFill/>
        </p:spPr>
        <p:txBody>
          <a:bodyPr wrap="none" rtlCol="0">
            <a:spAutoFit/>
          </a:bodyPr>
          <a:lstStyle/>
          <a:p>
            <a:r>
              <a:rPr lang="it-IT" sz="5400" b="1" dirty="0">
                <a:solidFill>
                  <a:srgbClr val="0070C0"/>
                </a:solidFill>
              </a:rPr>
              <a:t>4</a:t>
            </a:r>
            <a:endParaRPr lang="it-IT" sz="3600" b="1" dirty="0">
              <a:solidFill>
                <a:srgbClr val="0070C0"/>
              </a:solidFill>
            </a:endParaRPr>
          </a:p>
        </p:txBody>
      </p:sp>
    </p:spTree>
    <p:extLst>
      <p:ext uri="{BB962C8B-B14F-4D97-AF65-F5344CB8AC3E}">
        <p14:creationId xmlns:p14="http://schemas.microsoft.com/office/powerpoint/2010/main" val="2628533602"/>
      </p:ext>
    </p:extLst>
  </p:cSld>
  <p:clrMapOvr>
    <a:overrideClrMapping bg1="lt1" tx1="dk1" bg2="lt2" tx2="dk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0">
                                            <p:graphicEl>
                                              <a:dgm id="{DA0C4870-2B6E-44F4-9314-EB3DF56BF9A9}"/>
                                            </p:graphicEl>
                                          </p:spTgt>
                                        </p:tgtEl>
                                        <p:attrNameLst>
                                          <p:attrName>style.visibility</p:attrName>
                                        </p:attrNameLst>
                                      </p:cBhvr>
                                      <p:to>
                                        <p:strVal val="visible"/>
                                      </p:to>
                                    </p:set>
                                    <p:animEffect transition="in" filter="fade">
                                      <p:cBhvr>
                                        <p:cTn id="7" dur="1000"/>
                                        <p:tgtEl>
                                          <p:spTgt spid="40">
                                            <p:graphicEl>
                                              <a:dgm id="{DA0C4870-2B6E-44F4-9314-EB3DF56BF9A9}"/>
                                            </p:graphicEl>
                                          </p:spTgt>
                                        </p:tgtEl>
                                      </p:cBhvr>
                                    </p:animEffect>
                                    <p:anim calcmode="lin" valueType="num">
                                      <p:cBhvr>
                                        <p:cTn id="8" dur="1000" fill="hold"/>
                                        <p:tgtEl>
                                          <p:spTgt spid="40">
                                            <p:graphicEl>
                                              <a:dgm id="{DA0C4870-2B6E-44F4-9314-EB3DF56BF9A9}"/>
                                            </p:graphicEl>
                                          </p:spTgt>
                                        </p:tgtEl>
                                        <p:attrNameLst>
                                          <p:attrName>ppt_x</p:attrName>
                                        </p:attrNameLst>
                                      </p:cBhvr>
                                      <p:tavLst>
                                        <p:tav tm="0">
                                          <p:val>
                                            <p:strVal val="#ppt_x"/>
                                          </p:val>
                                        </p:tav>
                                        <p:tav tm="100000">
                                          <p:val>
                                            <p:strVal val="#ppt_x"/>
                                          </p:val>
                                        </p:tav>
                                      </p:tavLst>
                                    </p:anim>
                                    <p:anim calcmode="lin" valueType="num">
                                      <p:cBhvr>
                                        <p:cTn id="9" dur="1000" fill="hold"/>
                                        <p:tgtEl>
                                          <p:spTgt spid="40">
                                            <p:graphicEl>
                                              <a:dgm id="{DA0C4870-2B6E-44F4-9314-EB3DF56BF9A9}"/>
                                            </p:graphic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0">
                                            <p:graphicEl>
                                              <a:dgm id="{9281E949-A0B0-4ACD-8295-C2659B054C9D}"/>
                                            </p:graphicEl>
                                          </p:spTgt>
                                        </p:tgtEl>
                                        <p:attrNameLst>
                                          <p:attrName>style.visibility</p:attrName>
                                        </p:attrNameLst>
                                      </p:cBhvr>
                                      <p:to>
                                        <p:strVal val="visible"/>
                                      </p:to>
                                    </p:set>
                                    <p:animEffect transition="in" filter="fade">
                                      <p:cBhvr>
                                        <p:cTn id="12" dur="1000"/>
                                        <p:tgtEl>
                                          <p:spTgt spid="40">
                                            <p:graphicEl>
                                              <a:dgm id="{9281E949-A0B0-4ACD-8295-C2659B054C9D}"/>
                                            </p:graphicEl>
                                          </p:spTgt>
                                        </p:tgtEl>
                                      </p:cBhvr>
                                    </p:animEffect>
                                    <p:anim calcmode="lin" valueType="num">
                                      <p:cBhvr>
                                        <p:cTn id="13" dur="1000" fill="hold"/>
                                        <p:tgtEl>
                                          <p:spTgt spid="40">
                                            <p:graphicEl>
                                              <a:dgm id="{9281E949-A0B0-4ACD-8295-C2659B054C9D}"/>
                                            </p:graphicEl>
                                          </p:spTgt>
                                        </p:tgtEl>
                                        <p:attrNameLst>
                                          <p:attrName>ppt_x</p:attrName>
                                        </p:attrNameLst>
                                      </p:cBhvr>
                                      <p:tavLst>
                                        <p:tav tm="0">
                                          <p:val>
                                            <p:strVal val="#ppt_x"/>
                                          </p:val>
                                        </p:tav>
                                        <p:tav tm="100000">
                                          <p:val>
                                            <p:strVal val="#ppt_x"/>
                                          </p:val>
                                        </p:tav>
                                      </p:tavLst>
                                    </p:anim>
                                    <p:anim calcmode="lin" valueType="num">
                                      <p:cBhvr>
                                        <p:cTn id="14" dur="1000" fill="hold"/>
                                        <p:tgtEl>
                                          <p:spTgt spid="40">
                                            <p:graphicEl>
                                              <a:dgm id="{9281E949-A0B0-4ACD-8295-C2659B054C9D}"/>
                                            </p:graphic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0">
                                            <p:graphicEl>
                                              <a:dgm id="{95D80676-BA5F-40FA-9339-BDCAD64E2E04}"/>
                                            </p:graphicEl>
                                          </p:spTgt>
                                        </p:tgtEl>
                                        <p:attrNameLst>
                                          <p:attrName>style.visibility</p:attrName>
                                        </p:attrNameLst>
                                      </p:cBhvr>
                                      <p:to>
                                        <p:strVal val="visible"/>
                                      </p:to>
                                    </p:set>
                                    <p:animEffect transition="in" filter="fade">
                                      <p:cBhvr>
                                        <p:cTn id="19" dur="1000"/>
                                        <p:tgtEl>
                                          <p:spTgt spid="40">
                                            <p:graphicEl>
                                              <a:dgm id="{95D80676-BA5F-40FA-9339-BDCAD64E2E04}"/>
                                            </p:graphicEl>
                                          </p:spTgt>
                                        </p:tgtEl>
                                      </p:cBhvr>
                                    </p:animEffect>
                                    <p:anim calcmode="lin" valueType="num">
                                      <p:cBhvr>
                                        <p:cTn id="20" dur="1000" fill="hold"/>
                                        <p:tgtEl>
                                          <p:spTgt spid="40">
                                            <p:graphicEl>
                                              <a:dgm id="{95D80676-BA5F-40FA-9339-BDCAD64E2E04}"/>
                                            </p:graphicEl>
                                          </p:spTgt>
                                        </p:tgtEl>
                                        <p:attrNameLst>
                                          <p:attrName>ppt_x</p:attrName>
                                        </p:attrNameLst>
                                      </p:cBhvr>
                                      <p:tavLst>
                                        <p:tav tm="0">
                                          <p:val>
                                            <p:strVal val="#ppt_x"/>
                                          </p:val>
                                        </p:tav>
                                        <p:tav tm="100000">
                                          <p:val>
                                            <p:strVal val="#ppt_x"/>
                                          </p:val>
                                        </p:tav>
                                      </p:tavLst>
                                    </p:anim>
                                    <p:anim calcmode="lin" valueType="num">
                                      <p:cBhvr>
                                        <p:cTn id="21" dur="1000" fill="hold"/>
                                        <p:tgtEl>
                                          <p:spTgt spid="40">
                                            <p:graphicEl>
                                              <a:dgm id="{95D80676-BA5F-40FA-9339-BDCAD64E2E04}"/>
                                            </p:graphic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40">
                                            <p:graphicEl>
                                              <a:dgm id="{EF51E659-A076-4E51-B99D-258B5542DE54}"/>
                                            </p:graphicEl>
                                          </p:spTgt>
                                        </p:tgtEl>
                                        <p:attrNameLst>
                                          <p:attrName>style.visibility</p:attrName>
                                        </p:attrNameLst>
                                      </p:cBhvr>
                                      <p:to>
                                        <p:strVal val="visible"/>
                                      </p:to>
                                    </p:set>
                                    <p:animEffect transition="in" filter="fade">
                                      <p:cBhvr>
                                        <p:cTn id="24" dur="1000"/>
                                        <p:tgtEl>
                                          <p:spTgt spid="40">
                                            <p:graphicEl>
                                              <a:dgm id="{EF51E659-A076-4E51-B99D-258B5542DE54}"/>
                                            </p:graphicEl>
                                          </p:spTgt>
                                        </p:tgtEl>
                                      </p:cBhvr>
                                    </p:animEffect>
                                    <p:anim calcmode="lin" valueType="num">
                                      <p:cBhvr>
                                        <p:cTn id="25" dur="1000" fill="hold"/>
                                        <p:tgtEl>
                                          <p:spTgt spid="40">
                                            <p:graphicEl>
                                              <a:dgm id="{EF51E659-A076-4E51-B99D-258B5542DE54}"/>
                                            </p:graphicEl>
                                          </p:spTgt>
                                        </p:tgtEl>
                                        <p:attrNameLst>
                                          <p:attrName>ppt_x</p:attrName>
                                        </p:attrNameLst>
                                      </p:cBhvr>
                                      <p:tavLst>
                                        <p:tav tm="0">
                                          <p:val>
                                            <p:strVal val="#ppt_x"/>
                                          </p:val>
                                        </p:tav>
                                        <p:tav tm="100000">
                                          <p:val>
                                            <p:strVal val="#ppt_x"/>
                                          </p:val>
                                        </p:tav>
                                      </p:tavLst>
                                    </p:anim>
                                    <p:anim calcmode="lin" valueType="num">
                                      <p:cBhvr>
                                        <p:cTn id="26" dur="1000" fill="hold"/>
                                        <p:tgtEl>
                                          <p:spTgt spid="40">
                                            <p:graphicEl>
                                              <a:dgm id="{EF51E659-A076-4E51-B99D-258B5542DE54}"/>
                                            </p:graphic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40">
                                            <p:graphicEl>
                                              <a:dgm id="{7A2BA1ED-0E6F-424A-91B5-9E2A2EF4A699}"/>
                                            </p:graphicEl>
                                          </p:spTgt>
                                        </p:tgtEl>
                                        <p:attrNameLst>
                                          <p:attrName>style.visibility</p:attrName>
                                        </p:attrNameLst>
                                      </p:cBhvr>
                                      <p:to>
                                        <p:strVal val="visible"/>
                                      </p:to>
                                    </p:set>
                                    <p:animEffect transition="in" filter="fade">
                                      <p:cBhvr>
                                        <p:cTn id="31" dur="1000"/>
                                        <p:tgtEl>
                                          <p:spTgt spid="40">
                                            <p:graphicEl>
                                              <a:dgm id="{7A2BA1ED-0E6F-424A-91B5-9E2A2EF4A699}"/>
                                            </p:graphicEl>
                                          </p:spTgt>
                                        </p:tgtEl>
                                      </p:cBhvr>
                                    </p:animEffect>
                                    <p:anim calcmode="lin" valueType="num">
                                      <p:cBhvr>
                                        <p:cTn id="32" dur="1000" fill="hold"/>
                                        <p:tgtEl>
                                          <p:spTgt spid="40">
                                            <p:graphicEl>
                                              <a:dgm id="{7A2BA1ED-0E6F-424A-91B5-9E2A2EF4A699}"/>
                                            </p:graphicEl>
                                          </p:spTgt>
                                        </p:tgtEl>
                                        <p:attrNameLst>
                                          <p:attrName>ppt_x</p:attrName>
                                        </p:attrNameLst>
                                      </p:cBhvr>
                                      <p:tavLst>
                                        <p:tav tm="0">
                                          <p:val>
                                            <p:strVal val="#ppt_x"/>
                                          </p:val>
                                        </p:tav>
                                        <p:tav tm="100000">
                                          <p:val>
                                            <p:strVal val="#ppt_x"/>
                                          </p:val>
                                        </p:tav>
                                      </p:tavLst>
                                    </p:anim>
                                    <p:anim calcmode="lin" valueType="num">
                                      <p:cBhvr>
                                        <p:cTn id="33" dur="1000" fill="hold"/>
                                        <p:tgtEl>
                                          <p:spTgt spid="40">
                                            <p:graphicEl>
                                              <a:dgm id="{7A2BA1ED-0E6F-424A-91B5-9E2A2EF4A699}"/>
                                            </p:graphic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0">
                                            <p:graphicEl>
                                              <a:dgm id="{FFA00E38-3F11-4228-A734-21B9BF022544}"/>
                                            </p:graphicEl>
                                          </p:spTgt>
                                        </p:tgtEl>
                                        <p:attrNameLst>
                                          <p:attrName>style.visibility</p:attrName>
                                        </p:attrNameLst>
                                      </p:cBhvr>
                                      <p:to>
                                        <p:strVal val="visible"/>
                                      </p:to>
                                    </p:set>
                                    <p:animEffect transition="in" filter="fade">
                                      <p:cBhvr>
                                        <p:cTn id="36" dur="1000"/>
                                        <p:tgtEl>
                                          <p:spTgt spid="40">
                                            <p:graphicEl>
                                              <a:dgm id="{FFA00E38-3F11-4228-A734-21B9BF022544}"/>
                                            </p:graphicEl>
                                          </p:spTgt>
                                        </p:tgtEl>
                                      </p:cBhvr>
                                    </p:animEffect>
                                    <p:anim calcmode="lin" valueType="num">
                                      <p:cBhvr>
                                        <p:cTn id="37" dur="1000" fill="hold"/>
                                        <p:tgtEl>
                                          <p:spTgt spid="40">
                                            <p:graphicEl>
                                              <a:dgm id="{FFA00E38-3F11-4228-A734-21B9BF022544}"/>
                                            </p:graphicEl>
                                          </p:spTgt>
                                        </p:tgtEl>
                                        <p:attrNameLst>
                                          <p:attrName>ppt_x</p:attrName>
                                        </p:attrNameLst>
                                      </p:cBhvr>
                                      <p:tavLst>
                                        <p:tav tm="0">
                                          <p:val>
                                            <p:strVal val="#ppt_x"/>
                                          </p:val>
                                        </p:tav>
                                        <p:tav tm="100000">
                                          <p:val>
                                            <p:strVal val="#ppt_x"/>
                                          </p:val>
                                        </p:tav>
                                      </p:tavLst>
                                    </p:anim>
                                    <p:anim calcmode="lin" valueType="num">
                                      <p:cBhvr>
                                        <p:cTn id="38" dur="1000" fill="hold"/>
                                        <p:tgtEl>
                                          <p:spTgt spid="40">
                                            <p:graphicEl>
                                              <a:dgm id="{FFA00E38-3F11-4228-A734-21B9BF022544}"/>
                                            </p:graphic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40">
                                            <p:graphicEl>
                                              <a:dgm id="{DAD8366F-EF27-4982-A98B-21B1375FBA8E}"/>
                                            </p:graphicEl>
                                          </p:spTgt>
                                        </p:tgtEl>
                                        <p:attrNameLst>
                                          <p:attrName>style.visibility</p:attrName>
                                        </p:attrNameLst>
                                      </p:cBhvr>
                                      <p:to>
                                        <p:strVal val="visible"/>
                                      </p:to>
                                    </p:set>
                                    <p:animEffect transition="in" filter="fade">
                                      <p:cBhvr>
                                        <p:cTn id="43" dur="1000"/>
                                        <p:tgtEl>
                                          <p:spTgt spid="40">
                                            <p:graphicEl>
                                              <a:dgm id="{DAD8366F-EF27-4982-A98B-21B1375FBA8E}"/>
                                            </p:graphicEl>
                                          </p:spTgt>
                                        </p:tgtEl>
                                      </p:cBhvr>
                                    </p:animEffect>
                                    <p:anim calcmode="lin" valueType="num">
                                      <p:cBhvr>
                                        <p:cTn id="44" dur="1000" fill="hold"/>
                                        <p:tgtEl>
                                          <p:spTgt spid="40">
                                            <p:graphicEl>
                                              <a:dgm id="{DAD8366F-EF27-4982-A98B-21B1375FBA8E}"/>
                                            </p:graphicEl>
                                          </p:spTgt>
                                        </p:tgtEl>
                                        <p:attrNameLst>
                                          <p:attrName>ppt_x</p:attrName>
                                        </p:attrNameLst>
                                      </p:cBhvr>
                                      <p:tavLst>
                                        <p:tav tm="0">
                                          <p:val>
                                            <p:strVal val="#ppt_x"/>
                                          </p:val>
                                        </p:tav>
                                        <p:tav tm="100000">
                                          <p:val>
                                            <p:strVal val="#ppt_x"/>
                                          </p:val>
                                        </p:tav>
                                      </p:tavLst>
                                    </p:anim>
                                    <p:anim calcmode="lin" valueType="num">
                                      <p:cBhvr>
                                        <p:cTn id="45" dur="1000" fill="hold"/>
                                        <p:tgtEl>
                                          <p:spTgt spid="40">
                                            <p:graphicEl>
                                              <a:dgm id="{DAD8366F-EF27-4982-A98B-21B1375FBA8E}"/>
                                            </p:graphic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40">
                                            <p:graphicEl>
                                              <a:dgm id="{D9165DF5-0153-4B8D-B95C-6326D27025D6}"/>
                                            </p:graphicEl>
                                          </p:spTgt>
                                        </p:tgtEl>
                                        <p:attrNameLst>
                                          <p:attrName>style.visibility</p:attrName>
                                        </p:attrNameLst>
                                      </p:cBhvr>
                                      <p:to>
                                        <p:strVal val="visible"/>
                                      </p:to>
                                    </p:set>
                                    <p:animEffect transition="in" filter="fade">
                                      <p:cBhvr>
                                        <p:cTn id="48" dur="1000"/>
                                        <p:tgtEl>
                                          <p:spTgt spid="40">
                                            <p:graphicEl>
                                              <a:dgm id="{D9165DF5-0153-4B8D-B95C-6326D27025D6}"/>
                                            </p:graphicEl>
                                          </p:spTgt>
                                        </p:tgtEl>
                                      </p:cBhvr>
                                    </p:animEffect>
                                    <p:anim calcmode="lin" valueType="num">
                                      <p:cBhvr>
                                        <p:cTn id="49" dur="1000" fill="hold"/>
                                        <p:tgtEl>
                                          <p:spTgt spid="40">
                                            <p:graphicEl>
                                              <a:dgm id="{D9165DF5-0153-4B8D-B95C-6326D27025D6}"/>
                                            </p:graphicEl>
                                          </p:spTgt>
                                        </p:tgtEl>
                                        <p:attrNameLst>
                                          <p:attrName>ppt_x</p:attrName>
                                        </p:attrNameLst>
                                      </p:cBhvr>
                                      <p:tavLst>
                                        <p:tav tm="0">
                                          <p:val>
                                            <p:strVal val="#ppt_x"/>
                                          </p:val>
                                        </p:tav>
                                        <p:tav tm="100000">
                                          <p:val>
                                            <p:strVal val="#ppt_x"/>
                                          </p:val>
                                        </p:tav>
                                      </p:tavLst>
                                    </p:anim>
                                    <p:anim calcmode="lin" valueType="num">
                                      <p:cBhvr>
                                        <p:cTn id="50" dur="1000" fill="hold"/>
                                        <p:tgtEl>
                                          <p:spTgt spid="40">
                                            <p:graphicEl>
                                              <a:dgm id="{D9165DF5-0153-4B8D-B95C-6326D27025D6}"/>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0"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L'Agenda Digitale Italiana come motore di domanda</a:t>
            </a:r>
            <a:endParaRPr lang="it-IT" dirty="0"/>
          </a:p>
        </p:txBody>
      </p:sp>
      <p:pic>
        <p:nvPicPr>
          <p:cNvPr id="4" name="Picture 2" descr="https://encrypted-tbn0.google.com/images?q=tbn:ANd9GcSq6xCMAIWCJA2Rfpw3yQL4G-7aM40OTOsVKcLMm9p-Ns-9Ii5eRw"/>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08497" y="980728"/>
            <a:ext cx="1462316" cy="950506"/>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uppo 4"/>
          <p:cNvGrpSpPr/>
          <p:nvPr/>
        </p:nvGrpSpPr>
        <p:grpSpPr>
          <a:xfrm>
            <a:off x="263200" y="1916835"/>
            <a:ext cx="8629281" cy="2041749"/>
            <a:chOff x="285132" y="2065851"/>
            <a:chExt cx="9500622" cy="2170419"/>
          </a:xfrm>
        </p:grpSpPr>
        <p:sp>
          <p:nvSpPr>
            <p:cNvPr id="6" name="Figura a mano libera 5"/>
            <p:cNvSpPr/>
            <p:nvPr/>
          </p:nvSpPr>
          <p:spPr>
            <a:xfrm>
              <a:off x="285132" y="2065851"/>
              <a:ext cx="2322890" cy="2170419"/>
            </a:xfrm>
            <a:custGeom>
              <a:avLst/>
              <a:gdLst>
                <a:gd name="connsiteX0" fmla="*/ 0 w 2322890"/>
                <a:gd name="connsiteY0" fmla="*/ 217042 h 2170419"/>
                <a:gd name="connsiteX1" fmla="*/ 217042 w 2322890"/>
                <a:gd name="connsiteY1" fmla="*/ 0 h 2170419"/>
                <a:gd name="connsiteX2" fmla="*/ 2105848 w 2322890"/>
                <a:gd name="connsiteY2" fmla="*/ 0 h 2170419"/>
                <a:gd name="connsiteX3" fmla="*/ 2322890 w 2322890"/>
                <a:gd name="connsiteY3" fmla="*/ 217042 h 2170419"/>
                <a:gd name="connsiteX4" fmla="*/ 2322890 w 2322890"/>
                <a:gd name="connsiteY4" fmla="*/ 1953377 h 2170419"/>
                <a:gd name="connsiteX5" fmla="*/ 2105848 w 2322890"/>
                <a:gd name="connsiteY5" fmla="*/ 2170419 h 2170419"/>
                <a:gd name="connsiteX6" fmla="*/ 217042 w 2322890"/>
                <a:gd name="connsiteY6" fmla="*/ 2170419 h 2170419"/>
                <a:gd name="connsiteX7" fmla="*/ 0 w 2322890"/>
                <a:gd name="connsiteY7" fmla="*/ 1953377 h 2170419"/>
                <a:gd name="connsiteX8" fmla="*/ 0 w 2322890"/>
                <a:gd name="connsiteY8" fmla="*/ 217042 h 21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22890" h="2170419">
                  <a:moveTo>
                    <a:pt x="0" y="217042"/>
                  </a:moveTo>
                  <a:cubicBezTo>
                    <a:pt x="0" y="97173"/>
                    <a:pt x="97173" y="0"/>
                    <a:pt x="217042" y="0"/>
                  </a:cubicBezTo>
                  <a:lnTo>
                    <a:pt x="2105848" y="0"/>
                  </a:lnTo>
                  <a:cubicBezTo>
                    <a:pt x="2225717" y="0"/>
                    <a:pt x="2322890" y="97173"/>
                    <a:pt x="2322890" y="217042"/>
                  </a:cubicBezTo>
                  <a:lnTo>
                    <a:pt x="2322890" y="1953377"/>
                  </a:lnTo>
                  <a:cubicBezTo>
                    <a:pt x="2322890" y="2073246"/>
                    <a:pt x="2225717" y="2170419"/>
                    <a:pt x="2105848" y="2170419"/>
                  </a:cubicBezTo>
                  <a:lnTo>
                    <a:pt x="217042" y="2170419"/>
                  </a:lnTo>
                  <a:cubicBezTo>
                    <a:pt x="97173" y="2170419"/>
                    <a:pt x="0" y="2073246"/>
                    <a:pt x="0" y="1953377"/>
                  </a:cubicBezTo>
                  <a:lnTo>
                    <a:pt x="0" y="217042"/>
                  </a:lnTo>
                  <a:close/>
                </a:path>
              </a:pathLst>
            </a:custGeom>
          </p:spPr>
          <p:style>
            <a:lnRef idx="0">
              <a:schemeClr val="dk1">
                <a:shade val="80000"/>
                <a:hueOff val="0"/>
                <a:satOff val="0"/>
                <a:lumOff val="0"/>
                <a:alphaOff val="0"/>
              </a:schemeClr>
            </a:lnRef>
            <a:fillRef idx="3">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txBody>
            <a:bodyPr spcFirstLastPara="0" vert="horz" wrap="square" lIns="156464" tIns="1024631" rIns="156464" bIns="590549" numCol="1" spcCol="1270" anchor="ctr" anchorCtr="0">
              <a:noAutofit/>
            </a:bodyPr>
            <a:lstStyle/>
            <a:p>
              <a:pPr lvl="0" algn="ctr" defTabSz="977900">
                <a:lnSpc>
                  <a:spcPct val="90000"/>
                </a:lnSpc>
                <a:spcBef>
                  <a:spcPct val="0"/>
                </a:spcBef>
                <a:spcAft>
                  <a:spcPct val="35000"/>
                </a:spcAft>
              </a:pPr>
              <a:r>
                <a:rPr lang="it-IT" sz="2200" b="1" kern="1200" dirty="0" smtClean="0"/>
                <a:t>Identità Digitale</a:t>
              </a:r>
              <a:endParaRPr lang="it-IT" sz="2200" b="1" kern="1200" dirty="0"/>
            </a:p>
          </p:txBody>
        </p:sp>
        <p:sp>
          <p:nvSpPr>
            <p:cNvPr id="7" name="Figura a mano libera 6"/>
            <p:cNvSpPr/>
            <p:nvPr/>
          </p:nvSpPr>
          <p:spPr>
            <a:xfrm>
              <a:off x="2677709" y="2065851"/>
              <a:ext cx="2322890" cy="2170419"/>
            </a:xfrm>
            <a:custGeom>
              <a:avLst/>
              <a:gdLst>
                <a:gd name="connsiteX0" fmla="*/ 0 w 2322890"/>
                <a:gd name="connsiteY0" fmla="*/ 217042 h 2170419"/>
                <a:gd name="connsiteX1" fmla="*/ 217042 w 2322890"/>
                <a:gd name="connsiteY1" fmla="*/ 0 h 2170419"/>
                <a:gd name="connsiteX2" fmla="*/ 2105848 w 2322890"/>
                <a:gd name="connsiteY2" fmla="*/ 0 h 2170419"/>
                <a:gd name="connsiteX3" fmla="*/ 2322890 w 2322890"/>
                <a:gd name="connsiteY3" fmla="*/ 217042 h 2170419"/>
                <a:gd name="connsiteX4" fmla="*/ 2322890 w 2322890"/>
                <a:gd name="connsiteY4" fmla="*/ 1953377 h 2170419"/>
                <a:gd name="connsiteX5" fmla="*/ 2105848 w 2322890"/>
                <a:gd name="connsiteY5" fmla="*/ 2170419 h 2170419"/>
                <a:gd name="connsiteX6" fmla="*/ 217042 w 2322890"/>
                <a:gd name="connsiteY6" fmla="*/ 2170419 h 2170419"/>
                <a:gd name="connsiteX7" fmla="*/ 0 w 2322890"/>
                <a:gd name="connsiteY7" fmla="*/ 1953377 h 2170419"/>
                <a:gd name="connsiteX8" fmla="*/ 0 w 2322890"/>
                <a:gd name="connsiteY8" fmla="*/ 217042 h 21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22890" h="2170419">
                  <a:moveTo>
                    <a:pt x="0" y="217042"/>
                  </a:moveTo>
                  <a:cubicBezTo>
                    <a:pt x="0" y="97173"/>
                    <a:pt x="97173" y="0"/>
                    <a:pt x="217042" y="0"/>
                  </a:cubicBezTo>
                  <a:lnTo>
                    <a:pt x="2105848" y="0"/>
                  </a:lnTo>
                  <a:cubicBezTo>
                    <a:pt x="2225717" y="0"/>
                    <a:pt x="2322890" y="97173"/>
                    <a:pt x="2322890" y="217042"/>
                  </a:cubicBezTo>
                  <a:lnTo>
                    <a:pt x="2322890" y="1953377"/>
                  </a:lnTo>
                  <a:cubicBezTo>
                    <a:pt x="2322890" y="2073246"/>
                    <a:pt x="2225717" y="2170419"/>
                    <a:pt x="2105848" y="2170419"/>
                  </a:cubicBezTo>
                  <a:lnTo>
                    <a:pt x="217042" y="2170419"/>
                  </a:lnTo>
                  <a:cubicBezTo>
                    <a:pt x="97173" y="2170419"/>
                    <a:pt x="0" y="2073246"/>
                    <a:pt x="0" y="1953377"/>
                  </a:cubicBezTo>
                  <a:lnTo>
                    <a:pt x="0" y="217042"/>
                  </a:lnTo>
                  <a:close/>
                </a:path>
              </a:pathLst>
            </a:custGeom>
          </p:spPr>
          <p:style>
            <a:lnRef idx="0">
              <a:schemeClr val="dk1">
                <a:shade val="80000"/>
                <a:hueOff val="0"/>
                <a:satOff val="0"/>
                <a:lumOff val="0"/>
                <a:alphaOff val="0"/>
              </a:schemeClr>
            </a:lnRef>
            <a:fillRef idx="3">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txBody>
            <a:bodyPr spcFirstLastPara="0" vert="horz" wrap="square" lIns="156464" tIns="1024631" rIns="156464" bIns="590549" numCol="1" spcCol="1270" anchor="ctr" anchorCtr="0">
              <a:noAutofit/>
            </a:bodyPr>
            <a:lstStyle/>
            <a:p>
              <a:pPr lvl="0" algn="ctr" defTabSz="977900">
                <a:lnSpc>
                  <a:spcPct val="90000"/>
                </a:lnSpc>
                <a:spcBef>
                  <a:spcPct val="0"/>
                </a:spcBef>
                <a:spcAft>
                  <a:spcPct val="35000"/>
                </a:spcAft>
              </a:pPr>
              <a:r>
                <a:rPr lang="it-IT" sz="2200" b="1" dirty="0" smtClean="0"/>
                <a:t>PA Digitale</a:t>
              </a:r>
              <a:endParaRPr lang="it-IT" sz="2200" b="1" kern="1200" dirty="0"/>
            </a:p>
          </p:txBody>
        </p:sp>
        <p:sp>
          <p:nvSpPr>
            <p:cNvPr id="8" name="Figura a mano libera 7"/>
            <p:cNvSpPr/>
            <p:nvPr/>
          </p:nvSpPr>
          <p:spPr>
            <a:xfrm>
              <a:off x="5070287" y="2065851"/>
              <a:ext cx="2322890" cy="2170419"/>
            </a:xfrm>
            <a:custGeom>
              <a:avLst/>
              <a:gdLst>
                <a:gd name="connsiteX0" fmla="*/ 0 w 2322890"/>
                <a:gd name="connsiteY0" fmla="*/ 217042 h 2170419"/>
                <a:gd name="connsiteX1" fmla="*/ 217042 w 2322890"/>
                <a:gd name="connsiteY1" fmla="*/ 0 h 2170419"/>
                <a:gd name="connsiteX2" fmla="*/ 2105848 w 2322890"/>
                <a:gd name="connsiteY2" fmla="*/ 0 h 2170419"/>
                <a:gd name="connsiteX3" fmla="*/ 2322890 w 2322890"/>
                <a:gd name="connsiteY3" fmla="*/ 217042 h 2170419"/>
                <a:gd name="connsiteX4" fmla="*/ 2322890 w 2322890"/>
                <a:gd name="connsiteY4" fmla="*/ 1953377 h 2170419"/>
                <a:gd name="connsiteX5" fmla="*/ 2105848 w 2322890"/>
                <a:gd name="connsiteY5" fmla="*/ 2170419 h 2170419"/>
                <a:gd name="connsiteX6" fmla="*/ 217042 w 2322890"/>
                <a:gd name="connsiteY6" fmla="*/ 2170419 h 2170419"/>
                <a:gd name="connsiteX7" fmla="*/ 0 w 2322890"/>
                <a:gd name="connsiteY7" fmla="*/ 1953377 h 2170419"/>
                <a:gd name="connsiteX8" fmla="*/ 0 w 2322890"/>
                <a:gd name="connsiteY8" fmla="*/ 217042 h 21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22890" h="2170419">
                  <a:moveTo>
                    <a:pt x="0" y="217042"/>
                  </a:moveTo>
                  <a:cubicBezTo>
                    <a:pt x="0" y="97173"/>
                    <a:pt x="97173" y="0"/>
                    <a:pt x="217042" y="0"/>
                  </a:cubicBezTo>
                  <a:lnTo>
                    <a:pt x="2105848" y="0"/>
                  </a:lnTo>
                  <a:cubicBezTo>
                    <a:pt x="2225717" y="0"/>
                    <a:pt x="2322890" y="97173"/>
                    <a:pt x="2322890" y="217042"/>
                  </a:cubicBezTo>
                  <a:lnTo>
                    <a:pt x="2322890" y="1953377"/>
                  </a:lnTo>
                  <a:cubicBezTo>
                    <a:pt x="2322890" y="2073246"/>
                    <a:pt x="2225717" y="2170419"/>
                    <a:pt x="2105848" y="2170419"/>
                  </a:cubicBezTo>
                  <a:lnTo>
                    <a:pt x="217042" y="2170419"/>
                  </a:lnTo>
                  <a:cubicBezTo>
                    <a:pt x="97173" y="2170419"/>
                    <a:pt x="0" y="2073246"/>
                    <a:pt x="0" y="1953377"/>
                  </a:cubicBezTo>
                  <a:lnTo>
                    <a:pt x="0" y="217042"/>
                  </a:lnTo>
                  <a:close/>
                </a:path>
              </a:pathLst>
            </a:custGeom>
          </p:spPr>
          <p:style>
            <a:lnRef idx="0">
              <a:schemeClr val="dk1">
                <a:shade val="80000"/>
                <a:hueOff val="0"/>
                <a:satOff val="0"/>
                <a:lumOff val="0"/>
                <a:alphaOff val="0"/>
              </a:schemeClr>
            </a:lnRef>
            <a:fillRef idx="3">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txBody>
            <a:bodyPr spcFirstLastPara="0" vert="horz" wrap="square" lIns="156464" tIns="1024631" rIns="156464" bIns="590549" numCol="1" spcCol="1270" anchor="ctr" anchorCtr="0">
              <a:noAutofit/>
            </a:bodyPr>
            <a:lstStyle/>
            <a:p>
              <a:pPr lvl="0" algn="ctr" defTabSz="977900">
                <a:lnSpc>
                  <a:spcPct val="90000"/>
                </a:lnSpc>
                <a:spcBef>
                  <a:spcPct val="0"/>
                </a:spcBef>
                <a:spcAft>
                  <a:spcPct val="35000"/>
                </a:spcAft>
              </a:pPr>
              <a:r>
                <a:rPr lang="it-IT" sz="2200" b="1" kern="1200" dirty="0" smtClean="0"/>
                <a:t>Open Data</a:t>
              </a:r>
              <a:endParaRPr lang="it-IT" sz="2200" b="1" kern="1200" dirty="0"/>
            </a:p>
          </p:txBody>
        </p:sp>
        <p:sp>
          <p:nvSpPr>
            <p:cNvPr id="9" name="Figura a mano libera 8"/>
            <p:cNvSpPr/>
            <p:nvPr/>
          </p:nvSpPr>
          <p:spPr>
            <a:xfrm>
              <a:off x="7462864" y="2065851"/>
              <a:ext cx="2322890" cy="2170419"/>
            </a:xfrm>
            <a:custGeom>
              <a:avLst/>
              <a:gdLst>
                <a:gd name="connsiteX0" fmla="*/ 0 w 2322890"/>
                <a:gd name="connsiteY0" fmla="*/ 217042 h 2170419"/>
                <a:gd name="connsiteX1" fmla="*/ 217042 w 2322890"/>
                <a:gd name="connsiteY1" fmla="*/ 0 h 2170419"/>
                <a:gd name="connsiteX2" fmla="*/ 2105848 w 2322890"/>
                <a:gd name="connsiteY2" fmla="*/ 0 h 2170419"/>
                <a:gd name="connsiteX3" fmla="*/ 2322890 w 2322890"/>
                <a:gd name="connsiteY3" fmla="*/ 217042 h 2170419"/>
                <a:gd name="connsiteX4" fmla="*/ 2322890 w 2322890"/>
                <a:gd name="connsiteY4" fmla="*/ 1953377 h 2170419"/>
                <a:gd name="connsiteX5" fmla="*/ 2105848 w 2322890"/>
                <a:gd name="connsiteY5" fmla="*/ 2170419 h 2170419"/>
                <a:gd name="connsiteX6" fmla="*/ 217042 w 2322890"/>
                <a:gd name="connsiteY6" fmla="*/ 2170419 h 2170419"/>
                <a:gd name="connsiteX7" fmla="*/ 0 w 2322890"/>
                <a:gd name="connsiteY7" fmla="*/ 1953377 h 2170419"/>
                <a:gd name="connsiteX8" fmla="*/ 0 w 2322890"/>
                <a:gd name="connsiteY8" fmla="*/ 217042 h 21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22890" h="2170419">
                  <a:moveTo>
                    <a:pt x="0" y="217042"/>
                  </a:moveTo>
                  <a:cubicBezTo>
                    <a:pt x="0" y="97173"/>
                    <a:pt x="97173" y="0"/>
                    <a:pt x="217042" y="0"/>
                  </a:cubicBezTo>
                  <a:lnTo>
                    <a:pt x="2105848" y="0"/>
                  </a:lnTo>
                  <a:cubicBezTo>
                    <a:pt x="2225717" y="0"/>
                    <a:pt x="2322890" y="97173"/>
                    <a:pt x="2322890" y="217042"/>
                  </a:cubicBezTo>
                  <a:lnTo>
                    <a:pt x="2322890" y="1953377"/>
                  </a:lnTo>
                  <a:cubicBezTo>
                    <a:pt x="2322890" y="2073246"/>
                    <a:pt x="2225717" y="2170419"/>
                    <a:pt x="2105848" y="2170419"/>
                  </a:cubicBezTo>
                  <a:lnTo>
                    <a:pt x="217042" y="2170419"/>
                  </a:lnTo>
                  <a:cubicBezTo>
                    <a:pt x="97173" y="2170419"/>
                    <a:pt x="0" y="2073246"/>
                    <a:pt x="0" y="1953377"/>
                  </a:cubicBezTo>
                  <a:lnTo>
                    <a:pt x="0" y="217042"/>
                  </a:lnTo>
                  <a:close/>
                </a:path>
              </a:pathLst>
            </a:custGeom>
          </p:spPr>
          <p:style>
            <a:lnRef idx="0">
              <a:schemeClr val="dk1">
                <a:shade val="80000"/>
                <a:hueOff val="0"/>
                <a:satOff val="0"/>
                <a:lumOff val="0"/>
                <a:alphaOff val="0"/>
              </a:schemeClr>
            </a:lnRef>
            <a:fillRef idx="3">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txBody>
            <a:bodyPr spcFirstLastPara="0" vert="horz" wrap="square" lIns="156464" tIns="1024631" rIns="156464" bIns="590549" numCol="1" spcCol="1270" anchor="ctr" anchorCtr="0">
              <a:noAutofit/>
            </a:bodyPr>
            <a:lstStyle/>
            <a:p>
              <a:pPr lvl="0" algn="ctr" defTabSz="977900">
                <a:lnSpc>
                  <a:spcPct val="90000"/>
                </a:lnSpc>
                <a:spcBef>
                  <a:spcPct val="0"/>
                </a:spcBef>
                <a:spcAft>
                  <a:spcPct val="35000"/>
                </a:spcAft>
              </a:pPr>
              <a:r>
                <a:rPr lang="it-IT" sz="2200" b="1" kern="1200" dirty="0" smtClean="0"/>
                <a:t>Istruzione Digitale</a:t>
              </a:r>
              <a:endParaRPr lang="it-IT" sz="2200" b="1" kern="1200" dirty="0"/>
            </a:p>
          </p:txBody>
        </p:sp>
      </p:grpSp>
      <p:grpSp>
        <p:nvGrpSpPr>
          <p:cNvPr id="10" name="Gruppo 9"/>
          <p:cNvGrpSpPr/>
          <p:nvPr/>
        </p:nvGrpSpPr>
        <p:grpSpPr>
          <a:xfrm>
            <a:off x="263200" y="3799385"/>
            <a:ext cx="8629281" cy="2525369"/>
            <a:chOff x="285132" y="3938145"/>
            <a:chExt cx="9500622" cy="2741394"/>
          </a:xfrm>
        </p:grpSpPr>
        <p:sp>
          <p:nvSpPr>
            <p:cNvPr id="11" name="Figura a mano libera 10"/>
            <p:cNvSpPr/>
            <p:nvPr/>
          </p:nvSpPr>
          <p:spPr>
            <a:xfrm>
              <a:off x="285132" y="4509120"/>
              <a:ext cx="2322890" cy="2170419"/>
            </a:xfrm>
            <a:custGeom>
              <a:avLst/>
              <a:gdLst>
                <a:gd name="connsiteX0" fmla="*/ 0 w 2322890"/>
                <a:gd name="connsiteY0" fmla="*/ 217042 h 2170419"/>
                <a:gd name="connsiteX1" fmla="*/ 217042 w 2322890"/>
                <a:gd name="connsiteY1" fmla="*/ 0 h 2170419"/>
                <a:gd name="connsiteX2" fmla="*/ 2105848 w 2322890"/>
                <a:gd name="connsiteY2" fmla="*/ 0 h 2170419"/>
                <a:gd name="connsiteX3" fmla="*/ 2322890 w 2322890"/>
                <a:gd name="connsiteY3" fmla="*/ 217042 h 2170419"/>
                <a:gd name="connsiteX4" fmla="*/ 2322890 w 2322890"/>
                <a:gd name="connsiteY4" fmla="*/ 1953377 h 2170419"/>
                <a:gd name="connsiteX5" fmla="*/ 2105848 w 2322890"/>
                <a:gd name="connsiteY5" fmla="*/ 2170419 h 2170419"/>
                <a:gd name="connsiteX6" fmla="*/ 217042 w 2322890"/>
                <a:gd name="connsiteY6" fmla="*/ 2170419 h 2170419"/>
                <a:gd name="connsiteX7" fmla="*/ 0 w 2322890"/>
                <a:gd name="connsiteY7" fmla="*/ 1953377 h 2170419"/>
                <a:gd name="connsiteX8" fmla="*/ 0 w 2322890"/>
                <a:gd name="connsiteY8" fmla="*/ 217042 h 21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22890" h="2170419">
                  <a:moveTo>
                    <a:pt x="0" y="217042"/>
                  </a:moveTo>
                  <a:cubicBezTo>
                    <a:pt x="0" y="97173"/>
                    <a:pt x="97173" y="0"/>
                    <a:pt x="217042" y="0"/>
                  </a:cubicBezTo>
                  <a:lnTo>
                    <a:pt x="2105848" y="0"/>
                  </a:lnTo>
                  <a:cubicBezTo>
                    <a:pt x="2225717" y="0"/>
                    <a:pt x="2322890" y="97173"/>
                    <a:pt x="2322890" y="217042"/>
                  </a:cubicBezTo>
                  <a:lnTo>
                    <a:pt x="2322890" y="1953377"/>
                  </a:lnTo>
                  <a:cubicBezTo>
                    <a:pt x="2322890" y="2073246"/>
                    <a:pt x="2225717" y="2170419"/>
                    <a:pt x="2105848" y="2170419"/>
                  </a:cubicBezTo>
                  <a:lnTo>
                    <a:pt x="217042" y="2170419"/>
                  </a:lnTo>
                  <a:cubicBezTo>
                    <a:pt x="97173" y="2170419"/>
                    <a:pt x="0" y="2073246"/>
                    <a:pt x="0" y="1953377"/>
                  </a:cubicBezTo>
                  <a:lnTo>
                    <a:pt x="0" y="217042"/>
                  </a:lnTo>
                  <a:close/>
                </a:path>
              </a:pathLst>
            </a:custGeom>
          </p:spPr>
          <p:style>
            <a:lnRef idx="0">
              <a:schemeClr val="dk1">
                <a:shade val="80000"/>
                <a:hueOff val="0"/>
                <a:satOff val="0"/>
                <a:lumOff val="0"/>
                <a:alphaOff val="0"/>
              </a:schemeClr>
            </a:lnRef>
            <a:fillRef idx="3">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txBody>
            <a:bodyPr spcFirstLastPara="0" vert="horz" wrap="square" lIns="220472" tIns="1088639" rIns="220472" bIns="654557" numCol="1" spcCol="1270" anchor="ctr" anchorCtr="0">
              <a:noAutofit/>
            </a:bodyPr>
            <a:lstStyle/>
            <a:p>
              <a:pPr lvl="0" algn="ctr" defTabSz="1377950">
                <a:lnSpc>
                  <a:spcPct val="90000"/>
                </a:lnSpc>
                <a:spcBef>
                  <a:spcPct val="0"/>
                </a:spcBef>
                <a:spcAft>
                  <a:spcPct val="35000"/>
                </a:spcAft>
              </a:pPr>
              <a:r>
                <a:rPr lang="it-IT" sz="2000" b="1" kern="1200" dirty="0" smtClean="0"/>
                <a:t>Sanità Digitale</a:t>
              </a:r>
              <a:endParaRPr lang="it-IT" sz="2000" b="1" kern="1200" dirty="0"/>
            </a:p>
          </p:txBody>
        </p:sp>
        <p:sp>
          <p:nvSpPr>
            <p:cNvPr id="12" name="Figura a mano libera 11"/>
            <p:cNvSpPr/>
            <p:nvPr/>
          </p:nvSpPr>
          <p:spPr>
            <a:xfrm>
              <a:off x="2677709" y="4509120"/>
              <a:ext cx="2322890" cy="2170419"/>
            </a:xfrm>
            <a:custGeom>
              <a:avLst/>
              <a:gdLst>
                <a:gd name="connsiteX0" fmla="*/ 0 w 2322890"/>
                <a:gd name="connsiteY0" fmla="*/ 217042 h 2170419"/>
                <a:gd name="connsiteX1" fmla="*/ 217042 w 2322890"/>
                <a:gd name="connsiteY1" fmla="*/ 0 h 2170419"/>
                <a:gd name="connsiteX2" fmla="*/ 2105848 w 2322890"/>
                <a:gd name="connsiteY2" fmla="*/ 0 h 2170419"/>
                <a:gd name="connsiteX3" fmla="*/ 2322890 w 2322890"/>
                <a:gd name="connsiteY3" fmla="*/ 217042 h 2170419"/>
                <a:gd name="connsiteX4" fmla="*/ 2322890 w 2322890"/>
                <a:gd name="connsiteY4" fmla="*/ 1953377 h 2170419"/>
                <a:gd name="connsiteX5" fmla="*/ 2105848 w 2322890"/>
                <a:gd name="connsiteY5" fmla="*/ 2170419 h 2170419"/>
                <a:gd name="connsiteX6" fmla="*/ 217042 w 2322890"/>
                <a:gd name="connsiteY6" fmla="*/ 2170419 h 2170419"/>
                <a:gd name="connsiteX7" fmla="*/ 0 w 2322890"/>
                <a:gd name="connsiteY7" fmla="*/ 1953377 h 2170419"/>
                <a:gd name="connsiteX8" fmla="*/ 0 w 2322890"/>
                <a:gd name="connsiteY8" fmla="*/ 217042 h 21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22890" h="2170419">
                  <a:moveTo>
                    <a:pt x="0" y="217042"/>
                  </a:moveTo>
                  <a:cubicBezTo>
                    <a:pt x="0" y="97173"/>
                    <a:pt x="97173" y="0"/>
                    <a:pt x="217042" y="0"/>
                  </a:cubicBezTo>
                  <a:lnTo>
                    <a:pt x="2105848" y="0"/>
                  </a:lnTo>
                  <a:cubicBezTo>
                    <a:pt x="2225717" y="0"/>
                    <a:pt x="2322890" y="97173"/>
                    <a:pt x="2322890" y="217042"/>
                  </a:cubicBezTo>
                  <a:lnTo>
                    <a:pt x="2322890" y="1953377"/>
                  </a:lnTo>
                  <a:cubicBezTo>
                    <a:pt x="2322890" y="2073246"/>
                    <a:pt x="2225717" y="2170419"/>
                    <a:pt x="2105848" y="2170419"/>
                  </a:cubicBezTo>
                  <a:lnTo>
                    <a:pt x="217042" y="2170419"/>
                  </a:lnTo>
                  <a:cubicBezTo>
                    <a:pt x="97173" y="2170419"/>
                    <a:pt x="0" y="2073246"/>
                    <a:pt x="0" y="1953377"/>
                  </a:cubicBezTo>
                  <a:lnTo>
                    <a:pt x="0" y="217042"/>
                  </a:lnTo>
                  <a:close/>
                </a:path>
              </a:pathLst>
            </a:custGeom>
          </p:spPr>
          <p:style>
            <a:lnRef idx="0">
              <a:schemeClr val="dk1">
                <a:shade val="80000"/>
                <a:hueOff val="0"/>
                <a:satOff val="0"/>
                <a:lumOff val="0"/>
                <a:alphaOff val="0"/>
              </a:schemeClr>
            </a:lnRef>
            <a:fillRef idx="3">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txBody>
            <a:bodyPr spcFirstLastPara="0" vert="horz" wrap="square" lIns="220472" tIns="1088639" rIns="220472" bIns="654557" numCol="1" spcCol="1270" anchor="ctr" anchorCtr="0">
              <a:noAutofit/>
            </a:bodyPr>
            <a:lstStyle/>
            <a:p>
              <a:pPr lvl="0" algn="ctr" defTabSz="1377950">
                <a:lnSpc>
                  <a:spcPct val="90000"/>
                </a:lnSpc>
                <a:spcBef>
                  <a:spcPct val="0"/>
                </a:spcBef>
                <a:spcAft>
                  <a:spcPct val="35000"/>
                </a:spcAft>
              </a:pPr>
              <a:r>
                <a:rPr lang="it-IT" sz="2000" b="1" kern="1200" dirty="0" smtClean="0"/>
                <a:t>Digital Divide</a:t>
              </a:r>
              <a:endParaRPr lang="it-IT" sz="2000" b="1" kern="1200" dirty="0"/>
            </a:p>
          </p:txBody>
        </p:sp>
        <p:sp>
          <p:nvSpPr>
            <p:cNvPr id="13" name="Figura a mano libera 12"/>
            <p:cNvSpPr/>
            <p:nvPr/>
          </p:nvSpPr>
          <p:spPr>
            <a:xfrm>
              <a:off x="5070287" y="4509120"/>
              <a:ext cx="2322890" cy="2170419"/>
            </a:xfrm>
            <a:custGeom>
              <a:avLst/>
              <a:gdLst>
                <a:gd name="connsiteX0" fmla="*/ 0 w 2322890"/>
                <a:gd name="connsiteY0" fmla="*/ 217042 h 2170419"/>
                <a:gd name="connsiteX1" fmla="*/ 217042 w 2322890"/>
                <a:gd name="connsiteY1" fmla="*/ 0 h 2170419"/>
                <a:gd name="connsiteX2" fmla="*/ 2105848 w 2322890"/>
                <a:gd name="connsiteY2" fmla="*/ 0 h 2170419"/>
                <a:gd name="connsiteX3" fmla="*/ 2322890 w 2322890"/>
                <a:gd name="connsiteY3" fmla="*/ 217042 h 2170419"/>
                <a:gd name="connsiteX4" fmla="*/ 2322890 w 2322890"/>
                <a:gd name="connsiteY4" fmla="*/ 1953377 h 2170419"/>
                <a:gd name="connsiteX5" fmla="*/ 2105848 w 2322890"/>
                <a:gd name="connsiteY5" fmla="*/ 2170419 h 2170419"/>
                <a:gd name="connsiteX6" fmla="*/ 217042 w 2322890"/>
                <a:gd name="connsiteY6" fmla="*/ 2170419 h 2170419"/>
                <a:gd name="connsiteX7" fmla="*/ 0 w 2322890"/>
                <a:gd name="connsiteY7" fmla="*/ 1953377 h 2170419"/>
                <a:gd name="connsiteX8" fmla="*/ 0 w 2322890"/>
                <a:gd name="connsiteY8" fmla="*/ 217042 h 21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22890" h="2170419">
                  <a:moveTo>
                    <a:pt x="0" y="217042"/>
                  </a:moveTo>
                  <a:cubicBezTo>
                    <a:pt x="0" y="97173"/>
                    <a:pt x="97173" y="0"/>
                    <a:pt x="217042" y="0"/>
                  </a:cubicBezTo>
                  <a:lnTo>
                    <a:pt x="2105848" y="0"/>
                  </a:lnTo>
                  <a:cubicBezTo>
                    <a:pt x="2225717" y="0"/>
                    <a:pt x="2322890" y="97173"/>
                    <a:pt x="2322890" y="217042"/>
                  </a:cubicBezTo>
                  <a:lnTo>
                    <a:pt x="2322890" y="1953377"/>
                  </a:lnTo>
                  <a:cubicBezTo>
                    <a:pt x="2322890" y="2073246"/>
                    <a:pt x="2225717" y="2170419"/>
                    <a:pt x="2105848" y="2170419"/>
                  </a:cubicBezTo>
                  <a:lnTo>
                    <a:pt x="217042" y="2170419"/>
                  </a:lnTo>
                  <a:cubicBezTo>
                    <a:pt x="97173" y="2170419"/>
                    <a:pt x="0" y="2073246"/>
                    <a:pt x="0" y="1953377"/>
                  </a:cubicBezTo>
                  <a:lnTo>
                    <a:pt x="0" y="217042"/>
                  </a:lnTo>
                  <a:close/>
                </a:path>
              </a:pathLst>
            </a:custGeom>
          </p:spPr>
          <p:style>
            <a:lnRef idx="0">
              <a:schemeClr val="dk1">
                <a:shade val="80000"/>
                <a:hueOff val="0"/>
                <a:satOff val="0"/>
                <a:lumOff val="0"/>
                <a:alphaOff val="0"/>
              </a:schemeClr>
            </a:lnRef>
            <a:fillRef idx="3">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txBody>
            <a:bodyPr spcFirstLastPara="0" vert="horz" wrap="square" lIns="220472" tIns="1088639" rIns="220472" bIns="654557" numCol="1" spcCol="1270" anchor="ctr" anchorCtr="0">
              <a:noAutofit/>
            </a:bodyPr>
            <a:lstStyle/>
            <a:p>
              <a:pPr lvl="0" algn="ctr" defTabSz="1377950">
                <a:lnSpc>
                  <a:spcPct val="90000"/>
                </a:lnSpc>
                <a:spcBef>
                  <a:spcPct val="0"/>
                </a:spcBef>
                <a:spcAft>
                  <a:spcPct val="35000"/>
                </a:spcAft>
              </a:pPr>
              <a:r>
                <a:rPr lang="it-IT" sz="2000" b="1" kern="1200" dirty="0" smtClean="0"/>
                <a:t>Pagamenti elettronici</a:t>
              </a:r>
              <a:endParaRPr lang="it-IT" sz="2000" b="1" kern="1200" dirty="0"/>
            </a:p>
          </p:txBody>
        </p:sp>
        <p:sp>
          <p:nvSpPr>
            <p:cNvPr id="14" name="Figura a mano libera 13"/>
            <p:cNvSpPr/>
            <p:nvPr/>
          </p:nvSpPr>
          <p:spPr>
            <a:xfrm>
              <a:off x="7462864" y="4509120"/>
              <a:ext cx="2322890" cy="2170419"/>
            </a:xfrm>
            <a:custGeom>
              <a:avLst/>
              <a:gdLst>
                <a:gd name="connsiteX0" fmla="*/ 0 w 2322890"/>
                <a:gd name="connsiteY0" fmla="*/ 217042 h 2170419"/>
                <a:gd name="connsiteX1" fmla="*/ 217042 w 2322890"/>
                <a:gd name="connsiteY1" fmla="*/ 0 h 2170419"/>
                <a:gd name="connsiteX2" fmla="*/ 2105848 w 2322890"/>
                <a:gd name="connsiteY2" fmla="*/ 0 h 2170419"/>
                <a:gd name="connsiteX3" fmla="*/ 2322890 w 2322890"/>
                <a:gd name="connsiteY3" fmla="*/ 217042 h 2170419"/>
                <a:gd name="connsiteX4" fmla="*/ 2322890 w 2322890"/>
                <a:gd name="connsiteY4" fmla="*/ 1953377 h 2170419"/>
                <a:gd name="connsiteX5" fmla="*/ 2105848 w 2322890"/>
                <a:gd name="connsiteY5" fmla="*/ 2170419 h 2170419"/>
                <a:gd name="connsiteX6" fmla="*/ 217042 w 2322890"/>
                <a:gd name="connsiteY6" fmla="*/ 2170419 h 2170419"/>
                <a:gd name="connsiteX7" fmla="*/ 0 w 2322890"/>
                <a:gd name="connsiteY7" fmla="*/ 1953377 h 2170419"/>
                <a:gd name="connsiteX8" fmla="*/ 0 w 2322890"/>
                <a:gd name="connsiteY8" fmla="*/ 217042 h 21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22890" h="2170419">
                  <a:moveTo>
                    <a:pt x="0" y="217042"/>
                  </a:moveTo>
                  <a:cubicBezTo>
                    <a:pt x="0" y="97173"/>
                    <a:pt x="97173" y="0"/>
                    <a:pt x="217042" y="0"/>
                  </a:cubicBezTo>
                  <a:lnTo>
                    <a:pt x="2105848" y="0"/>
                  </a:lnTo>
                  <a:cubicBezTo>
                    <a:pt x="2225717" y="0"/>
                    <a:pt x="2322890" y="97173"/>
                    <a:pt x="2322890" y="217042"/>
                  </a:cubicBezTo>
                  <a:lnTo>
                    <a:pt x="2322890" y="1953377"/>
                  </a:lnTo>
                  <a:cubicBezTo>
                    <a:pt x="2322890" y="2073246"/>
                    <a:pt x="2225717" y="2170419"/>
                    <a:pt x="2105848" y="2170419"/>
                  </a:cubicBezTo>
                  <a:lnTo>
                    <a:pt x="217042" y="2170419"/>
                  </a:lnTo>
                  <a:cubicBezTo>
                    <a:pt x="97173" y="2170419"/>
                    <a:pt x="0" y="2073246"/>
                    <a:pt x="0" y="1953377"/>
                  </a:cubicBezTo>
                  <a:lnTo>
                    <a:pt x="0" y="217042"/>
                  </a:lnTo>
                  <a:close/>
                </a:path>
              </a:pathLst>
            </a:custGeom>
          </p:spPr>
          <p:style>
            <a:lnRef idx="0">
              <a:schemeClr val="dk1">
                <a:shade val="80000"/>
                <a:hueOff val="0"/>
                <a:satOff val="0"/>
                <a:lumOff val="0"/>
                <a:alphaOff val="0"/>
              </a:schemeClr>
            </a:lnRef>
            <a:fillRef idx="3">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txBody>
            <a:bodyPr spcFirstLastPara="0" vert="horz" wrap="square" lIns="220472" tIns="1088639" rIns="220472" bIns="654557" numCol="1" spcCol="1270" anchor="ctr" anchorCtr="0">
              <a:noAutofit/>
            </a:bodyPr>
            <a:lstStyle/>
            <a:p>
              <a:pPr lvl="0" algn="ctr" defTabSz="1377950">
                <a:lnSpc>
                  <a:spcPct val="90000"/>
                </a:lnSpc>
                <a:spcBef>
                  <a:spcPct val="0"/>
                </a:spcBef>
                <a:spcAft>
                  <a:spcPct val="35000"/>
                </a:spcAft>
              </a:pPr>
              <a:r>
                <a:rPr lang="it-IT" sz="2000" b="1" kern="1200" dirty="0" smtClean="0"/>
                <a:t>Giustizia Digitale</a:t>
              </a:r>
              <a:endParaRPr lang="it-IT" sz="2000" b="1" kern="1200" dirty="0"/>
            </a:p>
          </p:txBody>
        </p:sp>
        <p:sp>
          <p:nvSpPr>
            <p:cNvPr id="15" name="Freccia bidirezionale orizzontale 14"/>
            <p:cNvSpPr/>
            <p:nvPr/>
          </p:nvSpPr>
          <p:spPr>
            <a:xfrm>
              <a:off x="285132" y="3938145"/>
              <a:ext cx="9500622" cy="701199"/>
            </a:xfrm>
            <a:prstGeom prst="leftRightArrow">
              <a:avLst/>
            </a:prstGeom>
          </p:spPr>
          <p:style>
            <a:lnRef idx="0">
              <a:schemeClr val="lt1">
                <a:hueOff val="0"/>
                <a:satOff val="0"/>
                <a:lumOff val="0"/>
                <a:alphaOff val="0"/>
              </a:schemeClr>
            </a:lnRef>
            <a:fillRef idx="3">
              <a:schemeClr val="dk1">
                <a:tint val="60000"/>
                <a:hueOff val="0"/>
                <a:satOff val="0"/>
                <a:lumOff val="0"/>
                <a:alphaOff val="0"/>
              </a:schemeClr>
            </a:fillRef>
            <a:effectRef idx="3">
              <a:schemeClr val="dk1">
                <a:tint val="60000"/>
                <a:hueOff val="0"/>
                <a:satOff val="0"/>
                <a:lumOff val="0"/>
                <a:alphaOff val="0"/>
              </a:schemeClr>
            </a:effectRef>
            <a:fontRef idx="minor">
              <a:schemeClr val="dk1">
                <a:hueOff val="0"/>
                <a:satOff val="0"/>
                <a:lumOff val="0"/>
                <a:alphaOff val="0"/>
              </a:schemeClr>
            </a:fontRef>
          </p:style>
          <p:txBody>
            <a:bodyPr/>
            <a:lstStyle/>
            <a:p>
              <a:pPr algn="ctr"/>
              <a:r>
                <a:rPr lang="it-IT" sz="1800" b="1" i="1" dirty="0" smtClean="0"/>
                <a:t>Aree di intervento</a:t>
              </a:r>
              <a:endParaRPr lang="it-IT" sz="1800" b="1" i="1" dirty="0"/>
            </a:p>
          </p:txBody>
        </p:sp>
      </p:grpSp>
      <p:pic>
        <p:nvPicPr>
          <p:cNvPr id="1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8876" y="2225465"/>
            <a:ext cx="852854"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95813" y="1916835"/>
            <a:ext cx="913112" cy="908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44019" y="2057090"/>
            <a:ext cx="1033766" cy="628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4749" y="4314916"/>
            <a:ext cx="1129972" cy="829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78553" y="4357471"/>
            <a:ext cx="930565" cy="82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68891" y="4326542"/>
            <a:ext cx="695777" cy="902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9"/>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574773" y="4358236"/>
            <a:ext cx="772258" cy="94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089013" y="2168149"/>
            <a:ext cx="596325" cy="67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11" descr="https://encrypted-tbn2.gstatic.com/images?q=tbn:ANd9GcRHiRNgS7-3hK-tUXhLm3LiJe7q2jW3kNG0wvEwnsFo8_1ySiJwG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651026" y="2168147"/>
            <a:ext cx="606822" cy="657390"/>
          </a:xfrm>
          <a:prstGeom prst="rect">
            <a:avLst/>
          </a:prstGeom>
          <a:noFill/>
          <a:extLst>
            <a:ext uri="{909E8E84-426E-40DD-AFC4-6F175D3DCCD1}">
              <a14:hiddenFill xmlns:a14="http://schemas.microsoft.com/office/drawing/2010/main">
                <a:solidFill>
                  <a:srgbClr val="FFFFFF"/>
                </a:solidFill>
              </a14:hiddenFill>
            </a:ext>
          </a:extLst>
        </p:spPr>
      </p:pic>
      <p:sp>
        <p:nvSpPr>
          <p:cNvPr id="26" name="Rettangolo 25"/>
          <p:cNvSpPr/>
          <p:nvPr/>
        </p:nvSpPr>
        <p:spPr>
          <a:xfrm>
            <a:off x="7164288" y="6021288"/>
            <a:ext cx="1346844" cy="200055"/>
          </a:xfrm>
          <a:prstGeom prst="rect">
            <a:avLst/>
          </a:prstGeom>
        </p:spPr>
        <p:txBody>
          <a:bodyPr wrap="none">
            <a:spAutoFit/>
          </a:bodyPr>
          <a:lstStyle/>
          <a:p>
            <a:r>
              <a:rPr lang="it-IT" sz="700" b="1" dirty="0" smtClean="0">
                <a:solidFill>
                  <a:schemeClr val="tx2">
                    <a:lumMod val="75000"/>
                  </a:schemeClr>
                </a:solidFill>
              </a:rPr>
              <a:t>Fonte: </a:t>
            </a:r>
            <a:r>
              <a:rPr lang="it-IT" sz="700" b="1" dirty="0" err="1" smtClean="0">
                <a:solidFill>
                  <a:schemeClr val="tx2">
                    <a:lumMod val="75000"/>
                  </a:schemeClr>
                </a:solidFill>
              </a:rPr>
              <a:t>NetConsulting</a:t>
            </a:r>
            <a:r>
              <a:rPr lang="it-IT" sz="700" b="1" dirty="0" smtClean="0">
                <a:solidFill>
                  <a:schemeClr val="tx2">
                    <a:lumMod val="75000"/>
                  </a:schemeClr>
                </a:solidFill>
              </a:rPr>
              <a:t>, 2013</a:t>
            </a:r>
          </a:p>
        </p:txBody>
      </p:sp>
    </p:spTree>
    <p:extLst>
      <p:ext uri="{BB962C8B-B14F-4D97-AF65-F5344CB8AC3E}">
        <p14:creationId xmlns:p14="http://schemas.microsoft.com/office/powerpoint/2010/main" val="2128092056"/>
      </p:ext>
    </p:extLst>
  </p:cSld>
  <p:clrMapOvr>
    <a:overrideClrMapping bg1="lt1" tx1="dk1" bg2="lt2" tx2="dk2" accent1="accent1" accent2="accent2" accent3="accent3" accent4="accent4" accent5="accent5" accent6="accent6" hlink="hlink" folHlink="folHlink"/>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Picture 74" descr="http://www.anved.it/public/contents/logomondolibri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9461" y="698645"/>
            <a:ext cx="1185386" cy="340799"/>
          </a:xfrm>
          <a:prstGeom prst="rect">
            <a:avLst/>
          </a:prstGeom>
          <a:noFill/>
          <a:extLst>
            <a:ext uri="{909E8E84-426E-40DD-AFC4-6F175D3DCCD1}">
              <a14:hiddenFill xmlns:a14="http://schemas.microsoft.com/office/drawing/2010/main">
                <a:solidFill>
                  <a:srgbClr val="FFFFFF"/>
                </a:solidFill>
              </a14:hiddenFill>
            </a:ext>
          </a:extLst>
        </p:spPr>
      </p:pic>
      <p:pic>
        <p:nvPicPr>
          <p:cNvPr id="120" name="Immagine 1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3935" y="2705714"/>
            <a:ext cx="1498445" cy="749223"/>
          </a:xfrm>
          <a:prstGeom prst="rect">
            <a:avLst/>
          </a:prstGeom>
        </p:spPr>
      </p:pic>
      <p:pic>
        <p:nvPicPr>
          <p:cNvPr id="121" name="Picture 7"/>
          <p:cNvPicPr>
            <a:picLocks noChangeAspect="1" noChangeArrowheads="1"/>
          </p:cNvPicPr>
          <p:nvPr/>
        </p:nvPicPr>
        <p:blipFill rotWithShape="1">
          <a:blip r:embed="rId5" cstate="print"/>
          <a:srcRect t="16904" b="27093"/>
          <a:stretch/>
        </p:blipFill>
        <p:spPr bwMode="auto">
          <a:xfrm>
            <a:off x="2119784" y="1227449"/>
            <a:ext cx="1069975" cy="497867"/>
          </a:xfrm>
          <a:prstGeom prst="rect">
            <a:avLst/>
          </a:prstGeom>
          <a:noFill/>
          <a:ln w="9525">
            <a:noFill/>
            <a:round/>
            <a:headEnd/>
            <a:tailEnd/>
          </a:ln>
        </p:spPr>
      </p:pic>
      <p:pic>
        <p:nvPicPr>
          <p:cNvPr id="122" name="Picture 66" descr="http://www.anved.it/public/contents/images/SpringLogo.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56600" y="3191469"/>
            <a:ext cx="1267094" cy="885633"/>
          </a:xfrm>
          <a:prstGeom prst="rect">
            <a:avLst/>
          </a:prstGeom>
          <a:noFill/>
          <a:extLst>
            <a:ext uri="{909E8E84-426E-40DD-AFC4-6F175D3DCCD1}">
              <a14:hiddenFill xmlns:a14="http://schemas.microsoft.com/office/drawing/2010/main">
                <a:solidFill>
                  <a:srgbClr val="FFFFFF"/>
                </a:solidFill>
              </a14:hiddenFill>
            </a:ext>
          </a:extLst>
        </p:spPr>
      </p:pic>
      <p:pic>
        <p:nvPicPr>
          <p:cNvPr id="123" name="Picture 26" descr="C:\Users\SCosta\AppData\Local\Temp\jZip\jZip23150\jZip26234\NPN.eps"/>
          <p:cNvPicPr>
            <a:picLocks noChangeAspect="1" noChangeArrowheads="1"/>
          </p:cNvPicPr>
          <p:nvPr/>
        </p:nvPicPr>
        <p:blipFill rotWithShape="1">
          <a:blip r:embed="rId7">
            <a:extLst>
              <a:ext uri="{28A0092B-C50C-407E-A947-70E740481C1C}">
                <a14:useLocalDpi xmlns:a14="http://schemas.microsoft.com/office/drawing/2010/main" val="0"/>
              </a:ext>
            </a:extLst>
          </a:blip>
          <a:srcRect l="40152" t="33809" r="38642" b="35215"/>
          <a:stretch/>
        </p:blipFill>
        <p:spPr bwMode="auto">
          <a:xfrm>
            <a:off x="5674372" y="5375534"/>
            <a:ext cx="950378" cy="982631"/>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52"/>
          <p:cNvPicPr>
            <a:picLocks noChangeAspect="1" noChangeArrowheads="1"/>
          </p:cNvPicPr>
          <p:nvPr/>
        </p:nvPicPr>
        <p:blipFill>
          <a:blip r:embed="rId8" cstate="print"/>
          <a:srcRect/>
          <a:stretch>
            <a:fillRect/>
          </a:stretch>
        </p:blipFill>
        <p:spPr bwMode="auto">
          <a:xfrm>
            <a:off x="7717378" y="121154"/>
            <a:ext cx="1143000" cy="571500"/>
          </a:xfrm>
          <a:prstGeom prst="rect">
            <a:avLst/>
          </a:prstGeom>
          <a:noFill/>
          <a:ln w="9525">
            <a:noFill/>
            <a:round/>
            <a:headEnd/>
            <a:tailEnd/>
          </a:ln>
        </p:spPr>
      </p:pic>
      <p:pic>
        <p:nvPicPr>
          <p:cNvPr id="125" name="Picture 10"/>
          <p:cNvPicPr>
            <a:picLocks noChangeAspect="1" noChangeArrowheads="1"/>
          </p:cNvPicPr>
          <p:nvPr/>
        </p:nvPicPr>
        <p:blipFill rotWithShape="1">
          <a:blip r:embed="rId9" cstate="print"/>
          <a:srcRect l="11590" t="8527" r="7683" b="13953"/>
          <a:stretch/>
        </p:blipFill>
        <p:spPr bwMode="auto">
          <a:xfrm>
            <a:off x="49530" y="920951"/>
            <a:ext cx="847097" cy="804827"/>
          </a:xfrm>
          <a:prstGeom prst="rect">
            <a:avLst/>
          </a:prstGeom>
          <a:noFill/>
          <a:ln w="9525">
            <a:noFill/>
            <a:round/>
            <a:headEnd/>
            <a:tailEnd/>
          </a:ln>
        </p:spPr>
      </p:pic>
      <p:pic>
        <p:nvPicPr>
          <p:cNvPr id="126" name="Picture 31" descr="C:\Users\SCosta\AppData\Local\Temp\jZip\jZip23150\jZip12E4\REDCATS ITALY.jp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b="42259"/>
          <a:stretch/>
        </p:blipFill>
        <p:spPr bwMode="auto">
          <a:xfrm>
            <a:off x="3772935" y="5193572"/>
            <a:ext cx="1730453" cy="400105"/>
          </a:xfrm>
          <a:prstGeom prst="rect">
            <a:avLst/>
          </a:prstGeom>
          <a:noFill/>
          <a:extLst>
            <a:ext uri="{909E8E84-426E-40DD-AFC4-6F175D3DCCD1}">
              <a14:hiddenFill xmlns:a14="http://schemas.microsoft.com/office/drawing/2010/main">
                <a:solidFill>
                  <a:srgbClr val="FFFFFF"/>
                </a:solidFill>
              </a14:hiddenFill>
            </a:ext>
          </a:extLst>
        </p:spPr>
      </p:pic>
      <p:pic>
        <p:nvPicPr>
          <p:cNvPr id="127" name="Picture 6" descr="C:\Users\SCosta\Documents\Youcam\loghi\A&amp;B (ex C&amp;D).eps"/>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6147" t="18105" r="13018" b="14083"/>
          <a:stretch/>
        </p:blipFill>
        <p:spPr bwMode="auto">
          <a:xfrm>
            <a:off x="3443574" y="1334782"/>
            <a:ext cx="1002888" cy="678756"/>
          </a:xfrm>
          <a:prstGeom prst="rect">
            <a:avLst/>
          </a:prstGeom>
          <a:noFill/>
          <a:extLst>
            <a:ext uri="{909E8E84-426E-40DD-AFC4-6F175D3DCCD1}">
              <a14:hiddenFill xmlns:a14="http://schemas.microsoft.com/office/drawing/2010/main">
                <a:solidFill>
                  <a:srgbClr val="FFFFFF"/>
                </a:solidFill>
              </a14:hiddenFill>
            </a:ext>
          </a:extLst>
        </p:spPr>
      </p:pic>
      <p:pic>
        <p:nvPicPr>
          <p:cNvPr id="128" name="Picture 7" descr="C:\Users\SCosta\AppData\Local\Temp\jZip\jZip3410D\jZip03D7\ACC_hpd_logo_1x_black_rgb.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362271" y="1658016"/>
            <a:ext cx="1411991" cy="785515"/>
          </a:xfrm>
          <a:prstGeom prst="rect">
            <a:avLst/>
          </a:prstGeom>
          <a:noFill/>
          <a:extLst>
            <a:ext uri="{909E8E84-426E-40DD-AFC4-6F175D3DCCD1}">
              <a14:hiddenFill xmlns:a14="http://schemas.microsoft.com/office/drawing/2010/main">
                <a:solidFill>
                  <a:srgbClr val="FFFFFF"/>
                </a:solidFill>
              </a14:hiddenFill>
            </a:ext>
          </a:extLst>
        </p:spPr>
      </p:pic>
      <p:pic>
        <p:nvPicPr>
          <p:cNvPr id="129" name="Picture 9" descr="C:\Users\SCosta\AppData\Local\Temp\jZip\jZip23150\jZip13125\ACTVALUE.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5760" y="5238125"/>
            <a:ext cx="2088000" cy="395824"/>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11" descr="C:\Users\SCosta\AppData\Local\Temp\jZip\jZip23150\jZip3374\AUTOZONA.eps"/>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608715" y="4128763"/>
            <a:ext cx="1304779" cy="298727"/>
          </a:xfrm>
          <a:prstGeom prst="rect">
            <a:avLst/>
          </a:prstGeom>
          <a:noFill/>
          <a:extLst>
            <a:ext uri="{909E8E84-426E-40DD-AFC4-6F175D3DCCD1}">
              <a14:hiddenFill xmlns:a14="http://schemas.microsoft.com/office/drawing/2010/main">
                <a:solidFill>
                  <a:srgbClr val="FFFFFF"/>
                </a:solidFill>
              </a14:hiddenFill>
            </a:ext>
          </a:extLst>
        </p:spPr>
      </p:pic>
      <p:pic>
        <p:nvPicPr>
          <p:cNvPr id="131" name="Picture 12" descr="C:\Users\SCosta\AppData\Local\Temp\jZip\jZip23150\jZip72C5\BOTTEGA VERDE.eps"/>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674372" y="1103133"/>
            <a:ext cx="1538882" cy="370126"/>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13" descr="C:\Users\SCosta\AppData\Local\Temp\jZip\jZip23150\jZip15338\CRIBIS.jpg"/>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t="6307" b="12138"/>
          <a:stretch/>
        </p:blipFill>
        <p:spPr bwMode="auto">
          <a:xfrm>
            <a:off x="135726" y="4145947"/>
            <a:ext cx="1550905" cy="417491"/>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15" descr="C:\Users\SCosta\AppData\Local\Temp\jZip\jZip23150\jZip333\EBA CLEARING.eps"/>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7797814" y="1024234"/>
            <a:ext cx="1192819" cy="565427"/>
          </a:xfrm>
          <a:prstGeom prst="rect">
            <a:avLst/>
          </a:prstGeom>
          <a:noFill/>
          <a:extLst>
            <a:ext uri="{909E8E84-426E-40DD-AFC4-6F175D3DCCD1}">
              <a14:hiddenFill xmlns:a14="http://schemas.microsoft.com/office/drawing/2010/main">
                <a:solidFill>
                  <a:srgbClr val="FFFFFF"/>
                </a:solidFill>
              </a14:hiddenFill>
            </a:ext>
          </a:extLst>
        </p:spPr>
      </p:pic>
      <p:pic>
        <p:nvPicPr>
          <p:cNvPr id="134" name="Picture 17" descr="C:\Users\SCosta\AppData\Local\Temp\jZip\jZip23150\jZip1E41\GROUPON.jp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349387" y="3082672"/>
            <a:ext cx="1136296" cy="499970"/>
          </a:xfrm>
          <a:prstGeom prst="rect">
            <a:avLst/>
          </a:prstGeom>
          <a:noFill/>
          <a:extLst>
            <a:ext uri="{909E8E84-426E-40DD-AFC4-6F175D3DCCD1}">
              <a14:hiddenFill xmlns:a14="http://schemas.microsoft.com/office/drawing/2010/main">
                <a:solidFill>
                  <a:srgbClr val="FFFFFF"/>
                </a:solidFill>
              </a14:hiddenFill>
            </a:ext>
          </a:extLst>
        </p:spPr>
      </p:pic>
      <p:pic>
        <p:nvPicPr>
          <p:cNvPr id="135" name="Picture 18" descr="C:\Users\SCosta\AppData\Local\Temp\jZip\jZip23150\jZip3558\HUMAN HIGHWAY.eps"/>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662651" y="2974666"/>
            <a:ext cx="483978" cy="761166"/>
          </a:xfrm>
          <a:prstGeom prst="rect">
            <a:avLst/>
          </a:prstGeom>
          <a:noFill/>
          <a:extLst>
            <a:ext uri="{909E8E84-426E-40DD-AFC4-6F175D3DCCD1}">
              <a14:hiddenFill xmlns:a14="http://schemas.microsoft.com/office/drawing/2010/main">
                <a:solidFill>
                  <a:srgbClr val="FFFFFF"/>
                </a:solidFill>
              </a14:hiddenFill>
            </a:ext>
          </a:extLst>
        </p:spPr>
      </p:pic>
      <p:pic>
        <p:nvPicPr>
          <p:cNvPr id="136" name="Picture 19" descr="C:\Users\SCosta\AppData\Local\Temp\jZip\jZip23150\jZip8336\IL SOLE 24 ORE.eps"/>
          <p:cNvPicPr>
            <a:picLocks noChangeAspect="1" noChangeArrowheads="1"/>
          </p:cNvPicPr>
          <p:nvPr/>
        </p:nvPicPr>
        <p:blipFill rotWithShape="1">
          <a:blip r:embed="rId20">
            <a:extLst>
              <a:ext uri="{28A0092B-C50C-407E-A947-70E740481C1C}">
                <a14:useLocalDpi xmlns:a14="http://schemas.microsoft.com/office/drawing/2010/main" val="0"/>
              </a:ext>
            </a:extLst>
          </a:blip>
          <a:srcRect t="79443"/>
          <a:stretch/>
        </p:blipFill>
        <p:spPr bwMode="auto">
          <a:xfrm>
            <a:off x="155047" y="5890177"/>
            <a:ext cx="1337768" cy="422018"/>
          </a:xfrm>
          <a:prstGeom prst="rect">
            <a:avLst/>
          </a:prstGeom>
          <a:noFill/>
          <a:extLst>
            <a:ext uri="{909E8E84-426E-40DD-AFC4-6F175D3DCCD1}">
              <a14:hiddenFill xmlns:a14="http://schemas.microsoft.com/office/drawing/2010/main">
                <a:solidFill>
                  <a:srgbClr val="FFFFFF"/>
                </a:solidFill>
              </a14:hiddenFill>
            </a:ext>
          </a:extLst>
        </p:spPr>
      </p:pic>
      <p:pic>
        <p:nvPicPr>
          <p:cNvPr id="137" name="Picture 20" descr="C:\Users\SCosta\AppData\Local\Temp\jZip\jZip23150\jZip9307\ILLY.eps"/>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8170068" y="4529244"/>
            <a:ext cx="520700" cy="508000"/>
          </a:xfrm>
          <a:prstGeom prst="rect">
            <a:avLst/>
          </a:prstGeom>
          <a:noFill/>
          <a:extLst>
            <a:ext uri="{909E8E84-426E-40DD-AFC4-6F175D3DCCD1}">
              <a14:hiddenFill xmlns:a14="http://schemas.microsoft.com/office/drawing/2010/main">
                <a:solidFill>
                  <a:srgbClr val="FFFFFF"/>
                </a:solidFill>
              </a14:hiddenFill>
            </a:ext>
          </a:extLst>
        </p:spPr>
      </p:pic>
      <p:pic>
        <p:nvPicPr>
          <p:cNvPr id="138" name="Picture 25" descr="C:\Users\SCosta\AppData\Local\Temp\jZip\jZip23150\jZipC329\NEOS.eps"/>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12208" y="1710454"/>
            <a:ext cx="1944000" cy="341047"/>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27" descr="C:\Users\SCosta\AppData\Local\Temp\jZip\jZip23150\jZip21366\PERCASSI.eps"/>
          <p:cNvPicPr>
            <a:picLocks noChangeAspect="1" noChangeArrowheads="1"/>
          </p:cNvPicPr>
          <p:nvPr/>
        </p:nvPicPr>
        <p:blipFill rotWithShape="1">
          <a:blip r:embed="rId23" cstate="print">
            <a:extLst>
              <a:ext uri="{28A0092B-C50C-407E-A947-70E740481C1C}">
                <a14:useLocalDpi xmlns:a14="http://schemas.microsoft.com/office/drawing/2010/main" val="0"/>
              </a:ext>
            </a:extLst>
          </a:blip>
          <a:srcRect r="12616" b="59681"/>
          <a:stretch/>
        </p:blipFill>
        <p:spPr bwMode="auto">
          <a:xfrm>
            <a:off x="145437" y="3719470"/>
            <a:ext cx="1404675" cy="312419"/>
          </a:xfrm>
          <a:prstGeom prst="rect">
            <a:avLst/>
          </a:prstGeom>
          <a:noFill/>
          <a:extLst>
            <a:ext uri="{909E8E84-426E-40DD-AFC4-6F175D3DCCD1}">
              <a14:hiddenFill xmlns:a14="http://schemas.microsoft.com/office/drawing/2010/main">
                <a:solidFill>
                  <a:srgbClr val="FFFFFF"/>
                </a:solidFill>
              </a14:hiddenFill>
            </a:ext>
          </a:extLst>
        </p:spPr>
      </p:pic>
      <p:pic>
        <p:nvPicPr>
          <p:cNvPr id="140" name="Picture 28" descr="C:\Users\SCosta\AppData\Local\Temp\jZip\jZip23150\jZip17CA\POINX.eps"/>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096204" y="5704770"/>
            <a:ext cx="1154197" cy="324158"/>
          </a:xfrm>
          <a:prstGeom prst="rect">
            <a:avLst/>
          </a:prstGeom>
          <a:noFill/>
          <a:extLst>
            <a:ext uri="{909E8E84-426E-40DD-AFC4-6F175D3DCCD1}">
              <a14:hiddenFill xmlns:a14="http://schemas.microsoft.com/office/drawing/2010/main">
                <a:solidFill>
                  <a:srgbClr val="FFFFFF"/>
                </a:solidFill>
              </a14:hiddenFill>
            </a:ext>
          </a:extLst>
        </p:spPr>
      </p:pic>
      <p:pic>
        <p:nvPicPr>
          <p:cNvPr id="141" name="Picture 29" descr="C:\Users\SCosta\AppData\Local\Temp\jZip\jZip23150\jZip2734E\POSTEMOBILE.eps"/>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3976032" y="5633949"/>
            <a:ext cx="1604002" cy="761044"/>
          </a:xfrm>
          <a:prstGeom prst="rect">
            <a:avLst/>
          </a:prstGeom>
          <a:noFill/>
          <a:extLst>
            <a:ext uri="{909E8E84-426E-40DD-AFC4-6F175D3DCCD1}">
              <a14:hiddenFill xmlns:a14="http://schemas.microsoft.com/office/drawing/2010/main">
                <a:solidFill>
                  <a:srgbClr val="FFFFFF"/>
                </a:solidFill>
              </a14:hiddenFill>
            </a:ext>
          </a:extLst>
        </p:spPr>
      </p:pic>
      <p:pic>
        <p:nvPicPr>
          <p:cNvPr id="142" name="Picture 30" descr="C:\Users\SCosta\AppData\Local\Temp\jZip\jZip23150\jZip3EA\RAJAPACK.eps"/>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902204" y="2313700"/>
            <a:ext cx="1659812" cy="264921"/>
          </a:xfrm>
          <a:prstGeom prst="rect">
            <a:avLst/>
          </a:prstGeom>
          <a:noFill/>
          <a:extLst>
            <a:ext uri="{909E8E84-426E-40DD-AFC4-6F175D3DCCD1}">
              <a14:hiddenFill xmlns:a14="http://schemas.microsoft.com/office/drawing/2010/main">
                <a:solidFill>
                  <a:srgbClr val="FFFFFF"/>
                </a:solidFill>
              </a14:hiddenFill>
            </a:ext>
          </a:extLst>
        </p:spPr>
      </p:pic>
      <p:pic>
        <p:nvPicPr>
          <p:cNvPr id="143" name="Picture 33" descr="C:\Users\SCosta\AppData\Local\Temp\jZip\jZip23150\jZip25C8\SARENZA.jpg"/>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2777922" y="4155627"/>
            <a:ext cx="1752566" cy="525770"/>
          </a:xfrm>
          <a:prstGeom prst="rect">
            <a:avLst/>
          </a:prstGeom>
          <a:noFill/>
          <a:extLst>
            <a:ext uri="{909E8E84-426E-40DD-AFC4-6F175D3DCCD1}">
              <a14:hiddenFill xmlns:a14="http://schemas.microsoft.com/office/drawing/2010/main">
                <a:solidFill>
                  <a:srgbClr val="FFFFFF"/>
                </a:solidFill>
              </a14:hiddenFill>
            </a:ext>
          </a:extLst>
        </p:spPr>
      </p:pic>
      <p:pic>
        <p:nvPicPr>
          <p:cNvPr id="144" name="Picture 34" descr="C:\Users\SCosta\AppData\Local\Temp\jZip\jZip23150\jZip4A1\SEEONE.eps"/>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16841" y="4705870"/>
            <a:ext cx="1051605" cy="397667"/>
          </a:xfrm>
          <a:prstGeom prst="rect">
            <a:avLst/>
          </a:prstGeom>
          <a:noFill/>
          <a:extLst>
            <a:ext uri="{909E8E84-426E-40DD-AFC4-6F175D3DCCD1}">
              <a14:hiddenFill xmlns:a14="http://schemas.microsoft.com/office/drawing/2010/main">
                <a:solidFill>
                  <a:srgbClr val="FFFFFF"/>
                </a:solidFill>
              </a14:hiddenFill>
            </a:ext>
          </a:extLst>
        </p:spPr>
      </p:pic>
      <p:pic>
        <p:nvPicPr>
          <p:cNvPr id="145" name="Picture 40" descr="C:\Users\SCosta\AppData\Local\Temp\jZip\jZip23150\jZipF2E8\ZOOPLUS.eps"/>
          <p:cNvPicPr>
            <a:picLocks noChangeAspect="1"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5929398" y="2146373"/>
            <a:ext cx="1471782" cy="322288"/>
          </a:xfrm>
          <a:prstGeom prst="rect">
            <a:avLst/>
          </a:prstGeom>
          <a:noFill/>
          <a:extLst>
            <a:ext uri="{909E8E84-426E-40DD-AFC4-6F175D3DCCD1}">
              <a14:hiddenFill xmlns:a14="http://schemas.microsoft.com/office/drawing/2010/main">
                <a:solidFill>
                  <a:srgbClr val="FFFFFF"/>
                </a:solidFill>
              </a14:hiddenFill>
            </a:ext>
          </a:extLst>
        </p:spPr>
      </p:pic>
      <p:pic>
        <p:nvPicPr>
          <p:cNvPr id="146" name="Picture 41" descr="C:\Users\SCosta\AppData\Local\Temp\jZip\jZip23150\jZip3A2C4\ZOORATE.eps"/>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7349540" y="3191470"/>
            <a:ext cx="1627565" cy="585677"/>
          </a:xfrm>
          <a:prstGeom prst="rect">
            <a:avLst/>
          </a:prstGeom>
          <a:noFill/>
          <a:extLst>
            <a:ext uri="{909E8E84-426E-40DD-AFC4-6F175D3DCCD1}">
              <a14:hiddenFill xmlns:a14="http://schemas.microsoft.com/office/drawing/2010/main">
                <a:solidFill>
                  <a:srgbClr val="FFFFFF"/>
                </a:solidFill>
              </a14:hiddenFill>
            </a:ext>
          </a:extLst>
        </p:spPr>
      </p:pic>
      <p:pic>
        <p:nvPicPr>
          <p:cNvPr id="147" name="Picture 44" descr="C:\Users\SCosta\AppData\Local\Temp\jZip\jZip1638A\jZip3119\ACE.EPS"/>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116841" y="2181215"/>
            <a:ext cx="1570727" cy="761124"/>
          </a:xfrm>
          <a:prstGeom prst="rect">
            <a:avLst/>
          </a:prstGeom>
          <a:noFill/>
          <a:extLst>
            <a:ext uri="{909E8E84-426E-40DD-AFC4-6F175D3DCCD1}">
              <a14:hiddenFill xmlns:a14="http://schemas.microsoft.com/office/drawing/2010/main">
                <a:solidFill>
                  <a:srgbClr val="FFFFFF"/>
                </a:solidFill>
              </a14:hiddenFill>
            </a:ext>
          </a:extLst>
        </p:spPr>
      </p:pic>
      <p:pic>
        <p:nvPicPr>
          <p:cNvPr id="148" name="Picture 48" descr="C:\Users\SCosta\AppData\Local\Temp\jZip\jZip1638A\jZip3B2A4\ARTERA.eps"/>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3153082" y="1010243"/>
            <a:ext cx="1012125" cy="412644"/>
          </a:xfrm>
          <a:prstGeom prst="rect">
            <a:avLst/>
          </a:prstGeom>
          <a:noFill/>
          <a:extLst>
            <a:ext uri="{909E8E84-426E-40DD-AFC4-6F175D3DCCD1}">
              <a14:hiddenFill xmlns:a14="http://schemas.microsoft.com/office/drawing/2010/main">
                <a:solidFill>
                  <a:srgbClr val="FFFFFF"/>
                </a:solidFill>
              </a14:hiddenFill>
            </a:ext>
          </a:extLst>
        </p:spPr>
      </p:pic>
      <p:pic>
        <p:nvPicPr>
          <p:cNvPr id="149" name="Picture 50" descr="C:\Users\SCosta\AppData\Local\Temp\jZip\jZip1638A\jZip261B1\BAKKER.eps"/>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219239" y="3157853"/>
            <a:ext cx="1005490" cy="367618"/>
          </a:xfrm>
          <a:prstGeom prst="rect">
            <a:avLst/>
          </a:prstGeom>
          <a:noFill/>
          <a:extLst>
            <a:ext uri="{909E8E84-426E-40DD-AFC4-6F175D3DCCD1}">
              <a14:hiddenFill xmlns:a14="http://schemas.microsoft.com/office/drawing/2010/main">
                <a:solidFill>
                  <a:srgbClr val="FFFFFF"/>
                </a:solidFill>
              </a14:hiddenFill>
            </a:ext>
          </a:extLst>
        </p:spPr>
      </p:pic>
      <p:pic>
        <p:nvPicPr>
          <p:cNvPr id="150" name="Picture 52" descr="C:\Users\SCosta\AppData\Local\Temp\jZip\jZip1638A\jZip2C3E5\BUYONZ.eps"/>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3894598" y="4735115"/>
            <a:ext cx="1051101" cy="528193"/>
          </a:xfrm>
          <a:prstGeom prst="rect">
            <a:avLst/>
          </a:prstGeom>
          <a:noFill/>
          <a:extLst>
            <a:ext uri="{909E8E84-426E-40DD-AFC4-6F175D3DCCD1}">
              <a14:hiddenFill xmlns:a14="http://schemas.microsoft.com/office/drawing/2010/main">
                <a:solidFill>
                  <a:srgbClr val="FFFFFF"/>
                </a:solidFill>
              </a14:hiddenFill>
            </a:ext>
          </a:extLst>
        </p:spPr>
      </p:pic>
      <p:pic>
        <p:nvPicPr>
          <p:cNvPr id="151" name="Picture 54" descr="C:\Users\SCosta\AppData\Local\Temp\jZip\jZip1638A\jZip36EA\CASATTUTTO.eps"/>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5742332" y="4751834"/>
            <a:ext cx="1803356" cy="293972"/>
          </a:xfrm>
          <a:prstGeom prst="rect">
            <a:avLst/>
          </a:prstGeom>
          <a:noFill/>
          <a:extLst>
            <a:ext uri="{909E8E84-426E-40DD-AFC4-6F175D3DCCD1}">
              <a14:hiddenFill xmlns:a14="http://schemas.microsoft.com/office/drawing/2010/main">
                <a:solidFill>
                  <a:srgbClr val="FFFFFF"/>
                </a:solidFill>
              </a14:hiddenFill>
            </a:ext>
          </a:extLst>
        </p:spPr>
      </p:pic>
      <p:pic>
        <p:nvPicPr>
          <p:cNvPr id="152" name="Picture 58" descr="C:\Users\SCosta\AppData\Local\Temp\jZip\jZip1638A\jZip35399\DE AGOSTINI.eps"/>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1902154" y="2725686"/>
            <a:ext cx="1728000" cy="260828"/>
          </a:xfrm>
          <a:prstGeom prst="rect">
            <a:avLst/>
          </a:prstGeom>
          <a:noFill/>
          <a:extLst>
            <a:ext uri="{909E8E84-426E-40DD-AFC4-6F175D3DCCD1}">
              <a14:hiddenFill xmlns:a14="http://schemas.microsoft.com/office/drawing/2010/main">
                <a:solidFill>
                  <a:srgbClr val="FFFFFF"/>
                </a:solidFill>
              </a14:hiddenFill>
            </a:ext>
          </a:extLst>
        </p:spPr>
      </p:pic>
      <p:pic>
        <p:nvPicPr>
          <p:cNvPr id="153" name="Picture 59" descr="C:\Users\SCosta\AppData\Local\Temp\jZip\jZip1638A\jZip36192\EBAY.eps"/>
          <p:cNvPicPr>
            <a:picLocks noChangeAspect="1" noChangeArrowheads="1"/>
          </p:cNvPicPr>
          <p:nvPr/>
        </p:nvPicPr>
        <p:blipFill>
          <a:blip r:embed="rId37" cstate="print">
            <a:extLst>
              <a:ext uri="{28A0092B-C50C-407E-A947-70E740481C1C}">
                <a14:useLocalDpi xmlns:a14="http://schemas.microsoft.com/office/drawing/2010/main" val="0"/>
              </a:ext>
            </a:extLst>
          </a:blip>
          <a:srcRect/>
          <a:stretch>
            <a:fillRect/>
          </a:stretch>
        </p:blipFill>
        <p:spPr bwMode="auto">
          <a:xfrm>
            <a:off x="2585386" y="578750"/>
            <a:ext cx="1140582" cy="423693"/>
          </a:xfrm>
          <a:prstGeom prst="rect">
            <a:avLst/>
          </a:prstGeom>
          <a:noFill/>
          <a:extLst>
            <a:ext uri="{909E8E84-426E-40DD-AFC4-6F175D3DCCD1}">
              <a14:hiddenFill xmlns:a14="http://schemas.microsoft.com/office/drawing/2010/main">
                <a:solidFill>
                  <a:srgbClr val="FFFFFF"/>
                </a:solidFill>
              </a14:hiddenFill>
            </a:ext>
          </a:extLst>
        </p:spPr>
      </p:pic>
      <p:pic>
        <p:nvPicPr>
          <p:cNvPr id="154" name="Picture 25"/>
          <p:cNvPicPr>
            <a:picLocks noChangeAspect="1" noChangeArrowheads="1"/>
          </p:cNvPicPr>
          <p:nvPr/>
        </p:nvPicPr>
        <p:blipFill>
          <a:blip r:embed="rId38" cstate="print"/>
          <a:srcRect/>
          <a:stretch>
            <a:fillRect/>
          </a:stretch>
        </p:blipFill>
        <p:spPr bwMode="auto">
          <a:xfrm>
            <a:off x="5254838" y="3638297"/>
            <a:ext cx="942975" cy="406400"/>
          </a:xfrm>
          <a:prstGeom prst="rect">
            <a:avLst/>
          </a:prstGeom>
          <a:noFill/>
          <a:ln w="9525">
            <a:noFill/>
            <a:round/>
            <a:headEnd/>
            <a:tailEnd/>
          </a:ln>
        </p:spPr>
      </p:pic>
      <p:pic>
        <p:nvPicPr>
          <p:cNvPr id="155" name="Picture 89"/>
          <p:cNvPicPr>
            <a:picLocks noChangeAspect="1" noChangeArrowheads="1"/>
          </p:cNvPicPr>
          <p:nvPr/>
        </p:nvPicPr>
        <p:blipFill>
          <a:blip r:embed="rId39" cstate="print"/>
          <a:srcRect/>
          <a:stretch>
            <a:fillRect/>
          </a:stretch>
        </p:blipFill>
        <p:spPr bwMode="auto">
          <a:xfrm>
            <a:off x="7742894" y="535492"/>
            <a:ext cx="1271588" cy="314325"/>
          </a:xfrm>
          <a:prstGeom prst="rect">
            <a:avLst/>
          </a:prstGeom>
          <a:noFill/>
          <a:ln w="9525">
            <a:noFill/>
            <a:round/>
            <a:headEnd/>
            <a:tailEnd/>
          </a:ln>
        </p:spPr>
      </p:pic>
      <p:pic>
        <p:nvPicPr>
          <p:cNvPr id="156" name="Picture 94"/>
          <p:cNvPicPr>
            <a:picLocks noChangeAspect="1" noChangeArrowheads="1"/>
          </p:cNvPicPr>
          <p:nvPr/>
        </p:nvPicPr>
        <p:blipFill>
          <a:blip r:embed="rId40" cstate="print"/>
          <a:srcRect/>
          <a:stretch>
            <a:fillRect/>
          </a:stretch>
        </p:blipFill>
        <p:spPr bwMode="auto">
          <a:xfrm>
            <a:off x="6345430" y="105229"/>
            <a:ext cx="1068388" cy="533400"/>
          </a:xfrm>
          <a:prstGeom prst="rect">
            <a:avLst/>
          </a:prstGeom>
          <a:noFill/>
          <a:ln w="9525">
            <a:noFill/>
            <a:round/>
            <a:headEnd/>
            <a:tailEnd/>
          </a:ln>
        </p:spPr>
      </p:pic>
      <p:pic>
        <p:nvPicPr>
          <p:cNvPr id="157" name="Picture 113" descr="amazon_buyvip"/>
          <p:cNvPicPr>
            <a:picLocks noChangeAspect="1" noChangeArrowheads="1"/>
          </p:cNvPicPr>
          <p:nvPr/>
        </p:nvPicPr>
        <p:blipFill>
          <a:blip r:embed="rId41" cstate="print"/>
          <a:srcRect/>
          <a:stretch>
            <a:fillRect/>
          </a:stretch>
        </p:blipFill>
        <p:spPr bwMode="auto">
          <a:xfrm>
            <a:off x="6860652" y="5622359"/>
            <a:ext cx="1223962" cy="392112"/>
          </a:xfrm>
          <a:prstGeom prst="rect">
            <a:avLst/>
          </a:prstGeom>
          <a:noFill/>
          <a:ln w="9525">
            <a:noFill/>
            <a:miter lim="800000"/>
            <a:headEnd/>
            <a:tailEnd/>
          </a:ln>
        </p:spPr>
      </p:pic>
      <p:pic>
        <p:nvPicPr>
          <p:cNvPr id="158" name="Picture 35"/>
          <p:cNvPicPr>
            <a:picLocks noChangeAspect="1" noChangeArrowheads="1"/>
          </p:cNvPicPr>
          <p:nvPr/>
        </p:nvPicPr>
        <p:blipFill>
          <a:blip r:embed="rId42" cstate="print"/>
          <a:srcRect/>
          <a:stretch>
            <a:fillRect/>
          </a:stretch>
        </p:blipFill>
        <p:spPr bwMode="auto">
          <a:xfrm>
            <a:off x="7993603" y="5089950"/>
            <a:ext cx="866775" cy="527050"/>
          </a:xfrm>
          <a:prstGeom prst="rect">
            <a:avLst/>
          </a:prstGeom>
          <a:noFill/>
          <a:ln w="9525">
            <a:noFill/>
            <a:round/>
            <a:headEnd/>
            <a:tailEnd/>
          </a:ln>
        </p:spPr>
      </p:pic>
      <p:pic>
        <p:nvPicPr>
          <p:cNvPr id="159" name="Picture 69"/>
          <p:cNvPicPr>
            <a:picLocks noChangeAspect="1" noChangeArrowheads="1"/>
          </p:cNvPicPr>
          <p:nvPr/>
        </p:nvPicPr>
        <p:blipFill>
          <a:blip r:embed="rId43" cstate="print"/>
          <a:srcRect/>
          <a:stretch>
            <a:fillRect/>
          </a:stretch>
        </p:blipFill>
        <p:spPr bwMode="auto">
          <a:xfrm>
            <a:off x="6783617" y="4996865"/>
            <a:ext cx="1079500" cy="542925"/>
          </a:xfrm>
          <a:prstGeom prst="rect">
            <a:avLst/>
          </a:prstGeom>
          <a:noFill/>
          <a:ln w="9525">
            <a:noFill/>
            <a:round/>
            <a:headEnd/>
            <a:tailEnd/>
          </a:ln>
        </p:spPr>
      </p:pic>
      <p:pic>
        <p:nvPicPr>
          <p:cNvPr id="160" name="Picture 27"/>
          <p:cNvPicPr>
            <a:picLocks noChangeAspect="1" noChangeArrowheads="1"/>
          </p:cNvPicPr>
          <p:nvPr/>
        </p:nvPicPr>
        <p:blipFill>
          <a:blip r:embed="rId44" cstate="print"/>
          <a:srcRect/>
          <a:stretch>
            <a:fillRect/>
          </a:stretch>
        </p:blipFill>
        <p:spPr bwMode="auto">
          <a:xfrm>
            <a:off x="3888480" y="3746634"/>
            <a:ext cx="1229620" cy="491848"/>
          </a:xfrm>
          <a:prstGeom prst="rect">
            <a:avLst/>
          </a:prstGeom>
          <a:noFill/>
          <a:ln w="9525">
            <a:noFill/>
            <a:round/>
            <a:headEnd/>
            <a:tailEnd/>
          </a:ln>
        </p:spPr>
      </p:pic>
      <p:pic>
        <p:nvPicPr>
          <p:cNvPr id="161" name="Picture 82"/>
          <p:cNvPicPr>
            <a:picLocks noChangeAspect="1" noChangeArrowheads="1"/>
          </p:cNvPicPr>
          <p:nvPr/>
        </p:nvPicPr>
        <p:blipFill>
          <a:blip r:embed="rId45" cstate="print"/>
          <a:srcRect/>
          <a:stretch>
            <a:fillRect/>
          </a:stretch>
        </p:blipFill>
        <p:spPr bwMode="auto">
          <a:xfrm>
            <a:off x="6393117" y="2558164"/>
            <a:ext cx="1008063" cy="384175"/>
          </a:xfrm>
          <a:prstGeom prst="rect">
            <a:avLst/>
          </a:prstGeom>
          <a:noFill/>
          <a:ln w="9525">
            <a:noFill/>
            <a:round/>
            <a:headEnd/>
            <a:tailEnd/>
          </a:ln>
        </p:spPr>
      </p:pic>
      <p:pic>
        <p:nvPicPr>
          <p:cNvPr id="162" name="Picture 76"/>
          <p:cNvPicPr>
            <a:picLocks noChangeAspect="1" noChangeArrowheads="1"/>
          </p:cNvPicPr>
          <p:nvPr/>
        </p:nvPicPr>
        <p:blipFill>
          <a:blip r:embed="rId46" cstate="print"/>
          <a:srcRect/>
          <a:stretch>
            <a:fillRect/>
          </a:stretch>
        </p:blipFill>
        <p:spPr bwMode="auto">
          <a:xfrm>
            <a:off x="7742894" y="2801762"/>
            <a:ext cx="966787" cy="290512"/>
          </a:xfrm>
          <a:prstGeom prst="rect">
            <a:avLst/>
          </a:prstGeom>
          <a:noFill/>
          <a:ln w="9525">
            <a:noFill/>
            <a:round/>
            <a:headEnd/>
            <a:tailEnd/>
          </a:ln>
        </p:spPr>
      </p:pic>
      <p:pic>
        <p:nvPicPr>
          <p:cNvPr id="163" name="Immagine 162"/>
          <p:cNvPicPr>
            <a:picLocks noChangeAspect="1"/>
          </p:cNvPicPr>
          <p:nvPr/>
        </p:nvPicPr>
        <p:blipFill rotWithShape="1">
          <a:blip r:embed="rId47">
            <a:extLst>
              <a:ext uri="{28A0092B-C50C-407E-A947-70E740481C1C}">
                <a14:useLocalDpi xmlns:a14="http://schemas.microsoft.com/office/drawing/2010/main" val="0"/>
              </a:ext>
            </a:extLst>
          </a:blip>
          <a:srcRect l="5237" t="28757" r="7711" b="35136"/>
          <a:stretch/>
        </p:blipFill>
        <p:spPr>
          <a:xfrm>
            <a:off x="1284228" y="1038339"/>
            <a:ext cx="1580411" cy="327764"/>
          </a:xfrm>
          <a:prstGeom prst="rect">
            <a:avLst/>
          </a:prstGeom>
        </p:spPr>
      </p:pic>
      <p:pic>
        <p:nvPicPr>
          <p:cNvPr id="164" name="Picture 87"/>
          <p:cNvPicPr>
            <a:picLocks noChangeAspect="1" noChangeArrowheads="1"/>
          </p:cNvPicPr>
          <p:nvPr/>
        </p:nvPicPr>
        <p:blipFill>
          <a:blip r:embed="rId48" cstate="print"/>
          <a:srcRect/>
          <a:stretch>
            <a:fillRect/>
          </a:stretch>
        </p:blipFill>
        <p:spPr bwMode="auto">
          <a:xfrm>
            <a:off x="5625065" y="5206007"/>
            <a:ext cx="971550" cy="279400"/>
          </a:xfrm>
          <a:prstGeom prst="rect">
            <a:avLst/>
          </a:prstGeom>
          <a:noFill/>
          <a:ln w="9525">
            <a:noFill/>
            <a:round/>
            <a:headEnd/>
            <a:tailEnd/>
          </a:ln>
        </p:spPr>
      </p:pic>
      <p:pic>
        <p:nvPicPr>
          <p:cNvPr id="165" name="Picture 14"/>
          <p:cNvPicPr>
            <a:picLocks noChangeAspect="1" noChangeArrowheads="1"/>
          </p:cNvPicPr>
          <p:nvPr/>
        </p:nvPicPr>
        <p:blipFill>
          <a:blip r:embed="rId49" cstate="print"/>
          <a:srcRect/>
          <a:stretch>
            <a:fillRect/>
          </a:stretch>
        </p:blipFill>
        <p:spPr bwMode="auto">
          <a:xfrm>
            <a:off x="1874463" y="6027628"/>
            <a:ext cx="962025" cy="344488"/>
          </a:xfrm>
          <a:prstGeom prst="rect">
            <a:avLst/>
          </a:prstGeom>
          <a:noFill/>
          <a:ln w="9525">
            <a:noFill/>
            <a:round/>
            <a:headEnd/>
            <a:tailEnd/>
          </a:ln>
        </p:spPr>
      </p:pic>
      <p:pic>
        <p:nvPicPr>
          <p:cNvPr id="166" name="Picture 85"/>
          <p:cNvPicPr>
            <a:picLocks noChangeAspect="1" noChangeArrowheads="1"/>
          </p:cNvPicPr>
          <p:nvPr/>
        </p:nvPicPr>
        <p:blipFill>
          <a:blip r:embed="rId50" cstate="print"/>
          <a:srcRect/>
          <a:stretch>
            <a:fillRect/>
          </a:stretch>
        </p:blipFill>
        <p:spPr bwMode="auto">
          <a:xfrm>
            <a:off x="3836319" y="3398378"/>
            <a:ext cx="1109380" cy="368527"/>
          </a:xfrm>
          <a:prstGeom prst="rect">
            <a:avLst/>
          </a:prstGeom>
          <a:noFill/>
          <a:ln w="9525">
            <a:noFill/>
            <a:round/>
            <a:headEnd/>
            <a:tailEnd/>
          </a:ln>
        </p:spPr>
      </p:pic>
      <p:pic>
        <p:nvPicPr>
          <p:cNvPr id="167" name="Picture 104"/>
          <p:cNvPicPr>
            <a:picLocks noChangeAspect="1" noChangeArrowheads="1"/>
          </p:cNvPicPr>
          <p:nvPr/>
        </p:nvPicPr>
        <p:blipFill>
          <a:blip r:embed="rId51" cstate="print"/>
          <a:srcRect/>
          <a:stretch>
            <a:fillRect/>
          </a:stretch>
        </p:blipFill>
        <p:spPr bwMode="auto">
          <a:xfrm>
            <a:off x="5503388" y="2391476"/>
            <a:ext cx="550863" cy="550863"/>
          </a:xfrm>
          <a:prstGeom prst="rect">
            <a:avLst/>
          </a:prstGeom>
          <a:noFill/>
          <a:ln w="9525">
            <a:noFill/>
            <a:round/>
            <a:headEnd/>
            <a:tailEnd/>
          </a:ln>
        </p:spPr>
      </p:pic>
      <p:pic>
        <p:nvPicPr>
          <p:cNvPr id="168" name="Immagine 167"/>
          <p:cNvPicPr>
            <a:picLocks noChangeAspect="1"/>
          </p:cNvPicPr>
          <p:nvPr/>
        </p:nvPicPr>
        <p:blipFill rotWithShape="1">
          <a:blip r:embed="rId52">
            <a:extLst>
              <a:ext uri="{28A0092B-C50C-407E-A947-70E740481C1C}">
                <a14:useLocalDpi xmlns:a14="http://schemas.microsoft.com/office/drawing/2010/main" val="0"/>
              </a:ext>
            </a:extLst>
          </a:blip>
          <a:srcRect t="18370" b="16116"/>
          <a:stretch/>
        </p:blipFill>
        <p:spPr>
          <a:xfrm>
            <a:off x="5068265" y="4201244"/>
            <a:ext cx="1392905" cy="456272"/>
          </a:xfrm>
          <a:prstGeom prst="rect">
            <a:avLst/>
          </a:prstGeom>
        </p:spPr>
      </p:pic>
      <p:pic>
        <p:nvPicPr>
          <p:cNvPr id="169" name="Picture 75"/>
          <p:cNvPicPr>
            <a:picLocks noChangeAspect="1" noChangeArrowheads="1"/>
          </p:cNvPicPr>
          <p:nvPr/>
        </p:nvPicPr>
        <p:blipFill>
          <a:blip r:embed="rId53" cstate="print"/>
          <a:srcRect/>
          <a:stretch>
            <a:fillRect/>
          </a:stretch>
        </p:blipFill>
        <p:spPr bwMode="auto">
          <a:xfrm>
            <a:off x="3961955" y="206238"/>
            <a:ext cx="1428750" cy="200025"/>
          </a:xfrm>
          <a:prstGeom prst="rect">
            <a:avLst/>
          </a:prstGeom>
          <a:noFill/>
          <a:ln w="9525">
            <a:noFill/>
            <a:round/>
            <a:headEnd/>
            <a:tailEnd/>
          </a:ln>
        </p:spPr>
      </p:pic>
      <p:pic>
        <p:nvPicPr>
          <p:cNvPr id="170" name="Picture 90"/>
          <p:cNvPicPr>
            <a:picLocks noChangeAspect="1" noChangeArrowheads="1"/>
          </p:cNvPicPr>
          <p:nvPr/>
        </p:nvPicPr>
        <p:blipFill>
          <a:blip r:embed="rId54" cstate="print"/>
          <a:srcRect/>
          <a:stretch>
            <a:fillRect/>
          </a:stretch>
        </p:blipFill>
        <p:spPr bwMode="auto">
          <a:xfrm>
            <a:off x="3443574" y="5818415"/>
            <a:ext cx="720725" cy="539750"/>
          </a:xfrm>
          <a:prstGeom prst="rect">
            <a:avLst/>
          </a:prstGeom>
          <a:noFill/>
          <a:ln w="9525">
            <a:noFill/>
            <a:round/>
            <a:headEnd/>
            <a:tailEnd/>
          </a:ln>
        </p:spPr>
      </p:pic>
      <p:pic>
        <p:nvPicPr>
          <p:cNvPr id="171" name="Picture 61" descr="http://www.tradeinn.com/images/logo_trade.png"/>
          <p:cNvPicPr>
            <a:picLocks noChangeAspect="1" noChangeArrowheads="1"/>
          </p:cNvPicPr>
          <p:nvPr/>
        </p:nvPicPr>
        <p:blipFill>
          <a:blip r:embed="rId55">
            <a:extLst>
              <a:ext uri="{28A0092B-C50C-407E-A947-70E740481C1C}">
                <a14:useLocalDpi xmlns:a14="http://schemas.microsoft.com/office/drawing/2010/main" val="0"/>
              </a:ext>
            </a:extLst>
          </a:blip>
          <a:srcRect/>
          <a:stretch>
            <a:fillRect/>
          </a:stretch>
        </p:blipFill>
        <p:spPr bwMode="auto">
          <a:xfrm>
            <a:off x="1512004" y="3072576"/>
            <a:ext cx="1738397" cy="480347"/>
          </a:xfrm>
          <a:prstGeom prst="rect">
            <a:avLst/>
          </a:prstGeom>
          <a:noFill/>
          <a:extLst>
            <a:ext uri="{909E8E84-426E-40DD-AFC4-6F175D3DCCD1}">
              <a14:hiddenFill xmlns:a14="http://schemas.microsoft.com/office/drawing/2010/main">
                <a:solidFill>
                  <a:srgbClr val="FFFFFF"/>
                </a:solidFill>
              </a14:hiddenFill>
            </a:ext>
          </a:extLst>
        </p:spPr>
      </p:pic>
      <p:pic>
        <p:nvPicPr>
          <p:cNvPr id="172" name="Picture 41"/>
          <p:cNvPicPr>
            <a:picLocks noChangeAspect="1" noChangeArrowheads="1"/>
          </p:cNvPicPr>
          <p:nvPr/>
        </p:nvPicPr>
        <p:blipFill>
          <a:blip r:embed="rId56" cstate="print"/>
          <a:srcRect/>
          <a:stretch>
            <a:fillRect/>
          </a:stretch>
        </p:blipFill>
        <p:spPr bwMode="auto">
          <a:xfrm>
            <a:off x="8155882" y="5830778"/>
            <a:ext cx="801687" cy="393700"/>
          </a:xfrm>
          <a:prstGeom prst="rect">
            <a:avLst/>
          </a:prstGeom>
          <a:noFill/>
          <a:ln w="9525">
            <a:noFill/>
            <a:round/>
            <a:headEnd/>
            <a:tailEnd/>
          </a:ln>
        </p:spPr>
      </p:pic>
      <p:pic>
        <p:nvPicPr>
          <p:cNvPr id="173" name="Picture 70"/>
          <p:cNvPicPr>
            <a:picLocks noChangeAspect="1" noChangeArrowheads="1"/>
          </p:cNvPicPr>
          <p:nvPr/>
        </p:nvPicPr>
        <p:blipFill>
          <a:blip r:embed="rId57" cstate="print"/>
          <a:srcRect/>
          <a:stretch>
            <a:fillRect/>
          </a:stretch>
        </p:blipFill>
        <p:spPr bwMode="auto">
          <a:xfrm>
            <a:off x="6783617" y="6108995"/>
            <a:ext cx="1116013" cy="203200"/>
          </a:xfrm>
          <a:prstGeom prst="rect">
            <a:avLst/>
          </a:prstGeom>
          <a:noFill/>
          <a:ln w="9525">
            <a:noFill/>
            <a:round/>
            <a:headEnd/>
            <a:tailEnd/>
          </a:ln>
        </p:spPr>
      </p:pic>
      <p:pic>
        <p:nvPicPr>
          <p:cNvPr id="174" name="Picture 63" descr="https://encrypted-tbn2.gstatic.com/images?q=tbn:ANd9GcT_H1iYIK57B1KEdpJHvzk5MDdXUo5EoMvzpl-xVBCRo_3JCTLo"/>
          <p:cNvPicPr>
            <a:picLocks noChangeAspect="1" noChangeArrowheads="1"/>
          </p:cNvPicPr>
          <p:nvPr/>
        </p:nvPicPr>
        <p:blipFill>
          <a:blip r:embed="rId58" cstate="print">
            <a:extLst>
              <a:ext uri="{28A0092B-C50C-407E-A947-70E740481C1C}">
                <a14:useLocalDpi xmlns:a14="http://schemas.microsoft.com/office/drawing/2010/main" val="0"/>
              </a:ext>
            </a:extLst>
          </a:blip>
          <a:srcRect/>
          <a:stretch>
            <a:fillRect/>
          </a:stretch>
        </p:blipFill>
        <p:spPr bwMode="auto">
          <a:xfrm>
            <a:off x="3659145" y="2399389"/>
            <a:ext cx="1643236" cy="396395"/>
          </a:xfrm>
          <a:prstGeom prst="rect">
            <a:avLst/>
          </a:prstGeom>
          <a:noFill/>
          <a:extLst>
            <a:ext uri="{909E8E84-426E-40DD-AFC4-6F175D3DCCD1}">
              <a14:hiddenFill xmlns:a14="http://schemas.microsoft.com/office/drawing/2010/main">
                <a:solidFill>
                  <a:srgbClr val="FFFFFF"/>
                </a:solidFill>
              </a14:hiddenFill>
            </a:ext>
          </a:extLst>
        </p:spPr>
      </p:pic>
      <p:pic>
        <p:nvPicPr>
          <p:cNvPr id="175" name="Picture 71"/>
          <p:cNvPicPr>
            <a:picLocks noChangeAspect="1" noChangeArrowheads="1"/>
          </p:cNvPicPr>
          <p:nvPr/>
        </p:nvPicPr>
        <p:blipFill>
          <a:blip r:embed="rId59" cstate="print"/>
          <a:srcRect/>
          <a:stretch>
            <a:fillRect/>
          </a:stretch>
        </p:blipFill>
        <p:spPr bwMode="auto">
          <a:xfrm>
            <a:off x="5877758" y="1458610"/>
            <a:ext cx="1713649" cy="267168"/>
          </a:xfrm>
          <a:prstGeom prst="rect">
            <a:avLst/>
          </a:prstGeom>
          <a:noFill/>
          <a:ln w="9525">
            <a:noFill/>
            <a:round/>
            <a:headEnd/>
            <a:tailEnd/>
          </a:ln>
        </p:spPr>
      </p:pic>
      <p:pic>
        <p:nvPicPr>
          <p:cNvPr id="176" name="Picture 55"/>
          <p:cNvPicPr>
            <a:picLocks noChangeAspect="1" noChangeArrowheads="1"/>
          </p:cNvPicPr>
          <p:nvPr/>
        </p:nvPicPr>
        <p:blipFill>
          <a:blip r:embed="rId60" cstate="print"/>
          <a:srcRect/>
          <a:stretch>
            <a:fillRect/>
          </a:stretch>
        </p:blipFill>
        <p:spPr bwMode="auto">
          <a:xfrm>
            <a:off x="1075882" y="1439496"/>
            <a:ext cx="809625" cy="342900"/>
          </a:xfrm>
          <a:prstGeom prst="rect">
            <a:avLst/>
          </a:prstGeom>
          <a:noFill/>
          <a:ln w="9525">
            <a:noFill/>
            <a:round/>
            <a:headEnd/>
            <a:tailEnd/>
          </a:ln>
        </p:spPr>
      </p:pic>
      <p:pic>
        <p:nvPicPr>
          <p:cNvPr id="177" name="Picture 64" descr="7ca81e6d-46ff-4362-89ee-c2cff693bb81@office"/>
          <p:cNvPicPr>
            <a:picLocks noChangeAspect="1" noChangeArrowheads="1"/>
          </p:cNvPicPr>
          <p:nvPr/>
        </p:nvPicPr>
        <p:blipFill>
          <a:blip r:embed="rId61">
            <a:extLst>
              <a:ext uri="{28A0092B-C50C-407E-A947-70E740481C1C}">
                <a14:useLocalDpi xmlns:a14="http://schemas.microsoft.com/office/drawing/2010/main" val="0"/>
              </a:ext>
            </a:extLst>
          </a:blip>
          <a:srcRect/>
          <a:stretch>
            <a:fillRect/>
          </a:stretch>
        </p:blipFill>
        <p:spPr bwMode="auto">
          <a:xfrm>
            <a:off x="2456834" y="5198726"/>
            <a:ext cx="1280773" cy="394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 name="Picture 22"/>
          <p:cNvPicPr>
            <a:picLocks noChangeAspect="1" noChangeArrowheads="1"/>
          </p:cNvPicPr>
          <p:nvPr/>
        </p:nvPicPr>
        <p:blipFill>
          <a:blip r:embed="rId62" cstate="print"/>
          <a:srcRect/>
          <a:stretch>
            <a:fillRect/>
          </a:stretch>
        </p:blipFill>
        <p:spPr bwMode="auto">
          <a:xfrm>
            <a:off x="7471087" y="2313700"/>
            <a:ext cx="1438679" cy="314632"/>
          </a:xfrm>
          <a:prstGeom prst="rect">
            <a:avLst/>
          </a:prstGeom>
          <a:noFill/>
          <a:ln w="9525">
            <a:noFill/>
            <a:round/>
            <a:headEnd/>
            <a:tailEnd/>
          </a:ln>
        </p:spPr>
      </p:pic>
      <p:pic>
        <p:nvPicPr>
          <p:cNvPr id="179" name="Picture 95"/>
          <p:cNvPicPr>
            <a:picLocks noChangeAspect="1" noChangeArrowheads="1"/>
          </p:cNvPicPr>
          <p:nvPr/>
        </p:nvPicPr>
        <p:blipFill>
          <a:blip r:embed="rId63" cstate="print"/>
          <a:srcRect/>
          <a:stretch>
            <a:fillRect/>
          </a:stretch>
        </p:blipFill>
        <p:spPr bwMode="auto">
          <a:xfrm>
            <a:off x="7623891" y="1725337"/>
            <a:ext cx="1285875" cy="325437"/>
          </a:xfrm>
          <a:prstGeom prst="rect">
            <a:avLst/>
          </a:prstGeom>
          <a:noFill/>
          <a:ln w="9525">
            <a:noFill/>
            <a:round/>
            <a:headEnd/>
            <a:tailEnd/>
          </a:ln>
        </p:spPr>
      </p:pic>
      <p:pic>
        <p:nvPicPr>
          <p:cNvPr id="180" name="Picture 103"/>
          <p:cNvPicPr>
            <a:picLocks noChangeAspect="1" noChangeArrowheads="1"/>
          </p:cNvPicPr>
          <p:nvPr/>
        </p:nvPicPr>
        <p:blipFill>
          <a:blip r:embed="rId64" cstate="print"/>
          <a:srcRect/>
          <a:stretch>
            <a:fillRect/>
          </a:stretch>
        </p:blipFill>
        <p:spPr bwMode="auto">
          <a:xfrm>
            <a:off x="2133415" y="1863355"/>
            <a:ext cx="1223962" cy="238125"/>
          </a:xfrm>
          <a:prstGeom prst="rect">
            <a:avLst/>
          </a:prstGeom>
          <a:noFill/>
          <a:ln w="9525">
            <a:noFill/>
            <a:round/>
            <a:headEnd/>
            <a:tailEnd/>
          </a:ln>
        </p:spPr>
      </p:pic>
      <p:pic>
        <p:nvPicPr>
          <p:cNvPr id="181" name="Picture 109"/>
          <p:cNvPicPr>
            <a:picLocks noChangeAspect="1" noChangeArrowheads="1"/>
          </p:cNvPicPr>
          <p:nvPr/>
        </p:nvPicPr>
        <p:blipFill>
          <a:blip r:embed="rId65" cstate="print"/>
          <a:srcRect/>
          <a:stretch>
            <a:fillRect/>
          </a:stretch>
        </p:blipFill>
        <p:spPr bwMode="auto">
          <a:xfrm>
            <a:off x="5219485" y="245603"/>
            <a:ext cx="900112" cy="347662"/>
          </a:xfrm>
          <a:prstGeom prst="rect">
            <a:avLst/>
          </a:prstGeom>
          <a:noFill/>
          <a:ln w="9525">
            <a:noFill/>
            <a:round/>
            <a:headEnd/>
            <a:tailEnd/>
          </a:ln>
        </p:spPr>
      </p:pic>
      <p:pic>
        <p:nvPicPr>
          <p:cNvPr id="182" name="Picture 42"/>
          <p:cNvPicPr>
            <a:picLocks noChangeAspect="1" noChangeArrowheads="1"/>
          </p:cNvPicPr>
          <p:nvPr/>
        </p:nvPicPr>
        <p:blipFill>
          <a:blip r:embed="rId66" cstate="print"/>
          <a:srcRect/>
          <a:stretch>
            <a:fillRect/>
          </a:stretch>
        </p:blipFill>
        <p:spPr bwMode="auto">
          <a:xfrm>
            <a:off x="5628433" y="576094"/>
            <a:ext cx="857250" cy="438150"/>
          </a:xfrm>
          <a:prstGeom prst="rect">
            <a:avLst/>
          </a:prstGeom>
          <a:noFill/>
          <a:ln w="9525">
            <a:noFill/>
            <a:round/>
            <a:headEnd/>
            <a:tailEnd/>
          </a:ln>
        </p:spPr>
      </p:pic>
      <p:pic>
        <p:nvPicPr>
          <p:cNvPr id="183" name="Picture 48"/>
          <p:cNvPicPr>
            <a:picLocks noChangeAspect="1" noChangeArrowheads="1"/>
          </p:cNvPicPr>
          <p:nvPr/>
        </p:nvPicPr>
        <p:blipFill>
          <a:blip r:embed="rId67" cstate="print"/>
          <a:srcRect/>
          <a:stretch>
            <a:fillRect/>
          </a:stretch>
        </p:blipFill>
        <p:spPr bwMode="auto">
          <a:xfrm>
            <a:off x="1632345" y="3701671"/>
            <a:ext cx="847725" cy="331788"/>
          </a:xfrm>
          <a:prstGeom prst="rect">
            <a:avLst/>
          </a:prstGeom>
          <a:noFill/>
          <a:ln w="9525">
            <a:noFill/>
            <a:round/>
            <a:headEnd/>
            <a:tailEnd/>
          </a:ln>
        </p:spPr>
      </p:pic>
      <p:pic>
        <p:nvPicPr>
          <p:cNvPr id="184" name="Picture 68" descr="http://www.anved.it/public/contents/logoBighunter.jpeg"/>
          <p:cNvPicPr>
            <a:picLocks noChangeAspect="1" noChangeArrowheads="1"/>
          </p:cNvPicPr>
          <p:nvPr/>
        </p:nvPicPr>
        <p:blipFill>
          <a:blip r:embed="rId68">
            <a:extLst>
              <a:ext uri="{28A0092B-C50C-407E-A947-70E740481C1C}">
                <a14:useLocalDpi xmlns:a14="http://schemas.microsoft.com/office/drawing/2010/main" val="0"/>
              </a:ext>
            </a:extLst>
          </a:blip>
          <a:srcRect/>
          <a:stretch>
            <a:fillRect/>
          </a:stretch>
        </p:blipFill>
        <p:spPr bwMode="auto">
          <a:xfrm>
            <a:off x="97774" y="831021"/>
            <a:ext cx="1089737" cy="290597"/>
          </a:xfrm>
          <a:prstGeom prst="rect">
            <a:avLst/>
          </a:prstGeom>
          <a:noFill/>
          <a:extLst>
            <a:ext uri="{909E8E84-426E-40DD-AFC4-6F175D3DCCD1}">
              <a14:hiddenFill xmlns:a14="http://schemas.microsoft.com/office/drawing/2010/main">
                <a:solidFill>
                  <a:srgbClr val="FFFFFF"/>
                </a:solidFill>
              </a14:hiddenFill>
            </a:ext>
          </a:extLst>
        </p:spPr>
      </p:pic>
      <p:pic>
        <p:nvPicPr>
          <p:cNvPr id="185" name="Picture 70" descr="http://www.anved.it/public/contents/bonprixlogo.png"/>
          <p:cNvPicPr>
            <a:picLocks noChangeAspect="1" noChangeArrowheads="1"/>
          </p:cNvPicPr>
          <p:nvPr/>
        </p:nvPicPr>
        <p:blipFill>
          <a:blip r:embed="rId69">
            <a:extLst>
              <a:ext uri="{28A0092B-C50C-407E-A947-70E740481C1C}">
                <a14:useLocalDpi xmlns:a14="http://schemas.microsoft.com/office/drawing/2010/main" val="0"/>
              </a:ext>
            </a:extLst>
          </a:blip>
          <a:srcRect/>
          <a:stretch>
            <a:fillRect/>
          </a:stretch>
        </p:blipFill>
        <p:spPr bwMode="auto">
          <a:xfrm>
            <a:off x="4372160" y="505794"/>
            <a:ext cx="847064" cy="639534"/>
          </a:xfrm>
          <a:prstGeom prst="rect">
            <a:avLst/>
          </a:prstGeom>
          <a:noFill/>
          <a:extLst>
            <a:ext uri="{909E8E84-426E-40DD-AFC4-6F175D3DCCD1}">
              <a14:hiddenFill xmlns:a14="http://schemas.microsoft.com/office/drawing/2010/main">
                <a:solidFill>
                  <a:srgbClr val="FFFFFF"/>
                </a:solidFill>
              </a14:hiddenFill>
            </a:ext>
          </a:extLst>
        </p:spPr>
      </p:pic>
      <p:pic>
        <p:nvPicPr>
          <p:cNvPr id="186" name="Picture 72" descr="http://www.anved.it/public/contents/logocipi.gif"/>
          <p:cNvPicPr>
            <a:picLocks noChangeAspect="1" noChangeArrowheads="1"/>
          </p:cNvPicPr>
          <p:nvPr/>
        </p:nvPicPr>
        <p:blipFill>
          <a:blip r:embed="rId70">
            <a:extLst>
              <a:ext uri="{28A0092B-C50C-407E-A947-70E740481C1C}">
                <a14:useLocalDpi xmlns:a14="http://schemas.microsoft.com/office/drawing/2010/main" val="0"/>
              </a:ext>
            </a:extLst>
          </a:blip>
          <a:srcRect/>
          <a:stretch>
            <a:fillRect/>
          </a:stretch>
        </p:blipFill>
        <p:spPr bwMode="auto">
          <a:xfrm>
            <a:off x="4564900" y="1213081"/>
            <a:ext cx="1178187" cy="512256"/>
          </a:xfrm>
          <a:prstGeom prst="rect">
            <a:avLst/>
          </a:prstGeom>
          <a:noFill/>
          <a:extLst>
            <a:ext uri="{909E8E84-426E-40DD-AFC4-6F175D3DCCD1}">
              <a14:hiddenFill xmlns:a14="http://schemas.microsoft.com/office/drawing/2010/main">
                <a:solidFill>
                  <a:srgbClr val="FFFFFF"/>
                </a:solidFill>
              </a14:hiddenFill>
            </a:ext>
          </a:extLst>
        </p:spPr>
      </p:pic>
      <p:pic>
        <p:nvPicPr>
          <p:cNvPr id="187" name="Picture 76" descr="http://www.anved.it/public/contents/logosito.jpg"/>
          <p:cNvPicPr>
            <a:picLocks noChangeAspect="1" noChangeArrowheads="1"/>
          </p:cNvPicPr>
          <p:nvPr/>
        </p:nvPicPr>
        <p:blipFill>
          <a:blip r:embed="rId71">
            <a:clrChange>
              <a:clrFrom>
                <a:srgbClr val="EFF4F7"/>
              </a:clrFrom>
              <a:clrTo>
                <a:srgbClr val="EFF4F7">
                  <a:alpha val="0"/>
                </a:srgbClr>
              </a:clrTo>
            </a:clrChange>
            <a:extLst>
              <a:ext uri="{28A0092B-C50C-407E-A947-70E740481C1C}">
                <a14:useLocalDpi xmlns:a14="http://schemas.microsoft.com/office/drawing/2010/main" val="0"/>
              </a:ext>
            </a:extLst>
          </a:blip>
          <a:srcRect/>
          <a:stretch>
            <a:fillRect/>
          </a:stretch>
        </p:blipFill>
        <p:spPr bwMode="auto">
          <a:xfrm>
            <a:off x="6613649" y="660189"/>
            <a:ext cx="1103729" cy="379255"/>
          </a:xfrm>
          <a:prstGeom prst="rect">
            <a:avLst/>
          </a:prstGeom>
          <a:noFill/>
          <a:extLst>
            <a:ext uri="{909E8E84-426E-40DD-AFC4-6F175D3DCCD1}">
              <a14:hiddenFill xmlns:a14="http://schemas.microsoft.com/office/drawing/2010/main">
                <a:solidFill>
                  <a:srgbClr val="FFFFFF"/>
                </a:solidFill>
              </a14:hiddenFill>
            </a:ext>
          </a:extLst>
        </p:spPr>
      </p:pic>
      <p:pic>
        <p:nvPicPr>
          <p:cNvPr id="188" name="Picture 78" descr="https://encrypted-tbn2.gstatic.com/images?q=tbn:ANd9GcRT1Q1eFgI-_eBYXRDba-Bv2r_4QCbxAFOoc5kAA8nwDsb62SzW"/>
          <p:cNvPicPr>
            <a:picLocks noChangeAspect="1" noChangeArrowheads="1"/>
          </p:cNvPicPr>
          <p:nvPr/>
        </p:nvPicPr>
        <p:blipFill>
          <a:blip r:embed="rId72" cstate="print">
            <a:extLst>
              <a:ext uri="{28A0092B-C50C-407E-A947-70E740481C1C}">
                <a14:useLocalDpi xmlns:a14="http://schemas.microsoft.com/office/drawing/2010/main" val="0"/>
              </a:ext>
            </a:extLst>
          </a:blip>
          <a:srcRect/>
          <a:stretch>
            <a:fillRect/>
          </a:stretch>
        </p:blipFill>
        <p:spPr bwMode="auto">
          <a:xfrm>
            <a:off x="1691023" y="4143817"/>
            <a:ext cx="1145465" cy="567346"/>
          </a:xfrm>
          <a:prstGeom prst="rect">
            <a:avLst/>
          </a:prstGeom>
          <a:noFill/>
          <a:extLst>
            <a:ext uri="{909E8E84-426E-40DD-AFC4-6F175D3DCCD1}">
              <a14:hiddenFill xmlns:a14="http://schemas.microsoft.com/office/drawing/2010/main">
                <a:solidFill>
                  <a:srgbClr val="FFFFFF"/>
                </a:solidFill>
              </a14:hiddenFill>
            </a:ext>
          </a:extLst>
        </p:spPr>
      </p:pic>
      <p:pic>
        <p:nvPicPr>
          <p:cNvPr id="189" name="Picture 80" descr="http://www.bcomexpo.com/it/ecomplabscheda.png"/>
          <p:cNvPicPr>
            <a:picLocks noChangeAspect="1" noChangeArrowheads="1"/>
          </p:cNvPicPr>
          <p:nvPr/>
        </p:nvPicPr>
        <p:blipFill rotWithShape="1">
          <a:blip r:embed="rId73">
            <a:extLst>
              <a:ext uri="{28A0092B-C50C-407E-A947-70E740481C1C}">
                <a14:useLocalDpi xmlns:a14="http://schemas.microsoft.com/office/drawing/2010/main" val="0"/>
              </a:ext>
            </a:extLst>
          </a:blip>
          <a:srcRect t="30276" b="29189"/>
          <a:stretch/>
        </p:blipFill>
        <p:spPr bwMode="auto">
          <a:xfrm>
            <a:off x="1632345" y="4711496"/>
            <a:ext cx="1788230" cy="543650"/>
          </a:xfrm>
          <a:prstGeom prst="rect">
            <a:avLst/>
          </a:prstGeom>
          <a:noFill/>
          <a:extLst>
            <a:ext uri="{909E8E84-426E-40DD-AFC4-6F175D3DCCD1}">
              <a14:hiddenFill xmlns:a14="http://schemas.microsoft.com/office/drawing/2010/main">
                <a:solidFill>
                  <a:srgbClr val="FFFFFF"/>
                </a:solidFill>
              </a14:hiddenFill>
            </a:ext>
          </a:extLst>
        </p:spPr>
      </p:pic>
      <p:pic>
        <p:nvPicPr>
          <p:cNvPr id="190" name="Picture 82" descr="https://encrypted-tbn2.gstatic.com/images?q=tbn:ANd9GcSJZQGlnSuKqD6Zs5p1iXhlnF0m5jfnZVowspfhAj8fQ-ii4hJu"/>
          <p:cNvPicPr>
            <a:picLocks noChangeAspect="1" noChangeArrowheads="1"/>
          </p:cNvPicPr>
          <p:nvPr/>
        </p:nvPicPr>
        <p:blipFill>
          <a:blip r:embed="rId74" cstate="print">
            <a:extLst>
              <a:ext uri="{28A0092B-C50C-407E-A947-70E740481C1C}">
                <a14:useLocalDpi xmlns:a14="http://schemas.microsoft.com/office/drawing/2010/main" val="0"/>
              </a:ext>
            </a:extLst>
          </a:blip>
          <a:srcRect/>
          <a:stretch>
            <a:fillRect/>
          </a:stretch>
        </p:blipFill>
        <p:spPr bwMode="auto">
          <a:xfrm>
            <a:off x="2817731" y="2060233"/>
            <a:ext cx="1158301" cy="342992"/>
          </a:xfrm>
          <a:prstGeom prst="rect">
            <a:avLst/>
          </a:prstGeom>
          <a:noFill/>
          <a:extLst>
            <a:ext uri="{909E8E84-426E-40DD-AFC4-6F175D3DCCD1}">
              <a14:hiddenFill xmlns:a14="http://schemas.microsoft.com/office/drawing/2010/main">
                <a:solidFill>
                  <a:srgbClr val="FFFFFF"/>
                </a:solidFill>
              </a14:hiddenFill>
            </a:ext>
          </a:extLst>
        </p:spPr>
      </p:pic>
      <p:pic>
        <p:nvPicPr>
          <p:cNvPr id="191" name="Picture 84" descr="http://www.poweremprise.com/poweremprise/img.nsf/CC2C38C4E19EAB1BC125791A004F8E18/$File/LOGO%20MYBESTOPTION%20ITALIA_b.jpg"/>
          <p:cNvPicPr>
            <a:picLocks noChangeAspect="1" noChangeArrowheads="1"/>
          </p:cNvPicPr>
          <p:nvPr/>
        </p:nvPicPr>
        <p:blipFill rotWithShape="1">
          <a:blip r:embed="rId75" cstate="print">
            <a:extLst>
              <a:ext uri="{28A0092B-C50C-407E-A947-70E740481C1C}">
                <a14:useLocalDpi xmlns:a14="http://schemas.microsoft.com/office/drawing/2010/main" val="0"/>
              </a:ext>
            </a:extLst>
          </a:blip>
          <a:srcRect l="8465" t="20797" r="6856" b="23589"/>
          <a:stretch/>
        </p:blipFill>
        <p:spPr bwMode="auto">
          <a:xfrm>
            <a:off x="6463883" y="4192289"/>
            <a:ext cx="1086039" cy="505019"/>
          </a:xfrm>
          <a:prstGeom prst="rect">
            <a:avLst/>
          </a:prstGeom>
          <a:noFill/>
          <a:extLst>
            <a:ext uri="{909E8E84-426E-40DD-AFC4-6F175D3DCCD1}">
              <a14:hiddenFill xmlns:a14="http://schemas.microsoft.com/office/drawing/2010/main">
                <a:solidFill>
                  <a:srgbClr val="FFFFFF"/>
                </a:solidFill>
              </a14:hiddenFill>
            </a:ext>
          </a:extLst>
        </p:spPr>
      </p:pic>
      <p:pic>
        <p:nvPicPr>
          <p:cNvPr id="192" name="Picture 86" descr="http://www.lucisullest.it/images/logo-luci-sull-est.png"/>
          <p:cNvPicPr>
            <a:picLocks noChangeAspect="1" noChangeArrowheads="1"/>
          </p:cNvPicPr>
          <p:nvPr/>
        </p:nvPicPr>
        <p:blipFill>
          <a:blip r:embed="rId76" cstate="print">
            <a:extLst>
              <a:ext uri="{28A0092B-C50C-407E-A947-70E740481C1C}">
                <a14:useLocalDpi xmlns:a14="http://schemas.microsoft.com/office/drawing/2010/main" val="0"/>
              </a:ext>
            </a:extLst>
          </a:blip>
          <a:srcRect/>
          <a:stretch>
            <a:fillRect/>
          </a:stretch>
        </p:blipFill>
        <p:spPr bwMode="auto">
          <a:xfrm>
            <a:off x="1117165" y="235099"/>
            <a:ext cx="1362905" cy="320384"/>
          </a:xfrm>
          <a:prstGeom prst="rect">
            <a:avLst/>
          </a:prstGeom>
          <a:noFill/>
          <a:extLst>
            <a:ext uri="{909E8E84-426E-40DD-AFC4-6F175D3DCCD1}">
              <a14:hiddenFill xmlns:a14="http://schemas.microsoft.com/office/drawing/2010/main">
                <a:solidFill>
                  <a:srgbClr val="FFFFFF"/>
                </a:solidFill>
              </a14:hiddenFill>
            </a:ext>
          </a:extLst>
        </p:spPr>
      </p:pic>
      <p:pic>
        <p:nvPicPr>
          <p:cNvPr id="193" name="Picture 108"/>
          <p:cNvPicPr>
            <a:picLocks noChangeAspect="1" noChangeArrowheads="1"/>
          </p:cNvPicPr>
          <p:nvPr/>
        </p:nvPicPr>
        <p:blipFill>
          <a:blip r:embed="rId77" cstate="print"/>
          <a:srcRect/>
          <a:stretch>
            <a:fillRect/>
          </a:stretch>
        </p:blipFill>
        <p:spPr bwMode="auto">
          <a:xfrm>
            <a:off x="5088683" y="4592638"/>
            <a:ext cx="539750" cy="581025"/>
          </a:xfrm>
          <a:prstGeom prst="rect">
            <a:avLst/>
          </a:prstGeom>
          <a:noFill/>
          <a:ln w="9525">
            <a:noFill/>
            <a:round/>
            <a:headEnd/>
            <a:tailEnd/>
          </a:ln>
        </p:spPr>
      </p:pic>
      <p:pic>
        <p:nvPicPr>
          <p:cNvPr id="194" name="Picture 88" descr="http://m.c.lnkd.licdn.com/media/p/3/000/234/3bd/18f2e07.png"/>
          <p:cNvPicPr>
            <a:picLocks noChangeAspect="1" noChangeArrowheads="1"/>
          </p:cNvPicPr>
          <p:nvPr/>
        </p:nvPicPr>
        <p:blipFill>
          <a:blip r:embed="rId78">
            <a:extLst>
              <a:ext uri="{28A0092B-C50C-407E-A947-70E740481C1C}">
                <a14:useLocalDpi xmlns:a14="http://schemas.microsoft.com/office/drawing/2010/main" val="0"/>
              </a:ext>
            </a:extLst>
          </a:blip>
          <a:srcRect/>
          <a:stretch>
            <a:fillRect/>
          </a:stretch>
        </p:blipFill>
        <p:spPr bwMode="auto">
          <a:xfrm>
            <a:off x="3825165" y="509418"/>
            <a:ext cx="542925" cy="571501"/>
          </a:xfrm>
          <a:prstGeom prst="rect">
            <a:avLst/>
          </a:prstGeom>
          <a:noFill/>
          <a:extLst>
            <a:ext uri="{909E8E84-426E-40DD-AFC4-6F175D3DCCD1}">
              <a14:hiddenFill xmlns:a14="http://schemas.microsoft.com/office/drawing/2010/main">
                <a:solidFill>
                  <a:srgbClr val="FFFFFF"/>
                </a:solidFill>
              </a14:hiddenFill>
            </a:ext>
          </a:extLst>
        </p:spPr>
      </p:pic>
      <p:pic>
        <p:nvPicPr>
          <p:cNvPr id="195" name="Picture 90" descr="http://webapps.micros.com/mrsupportform/images/MICROS-Retail.jpg"/>
          <p:cNvPicPr>
            <a:picLocks noChangeAspect="1" noChangeArrowheads="1"/>
          </p:cNvPicPr>
          <p:nvPr/>
        </p:nvPicPr>
        <p:blipFill>
          <a:blip r:embed="rId79">
            <a:extLst>
              <a:ext uri="{28A0092B-C50C-407E-A947-70E740481C1C}">
                <a14:useLocalDpi xmlns:a14="http://schemas.microsoft.com/office/drawing/2010/main" val="0"/>
              </a:ext>
            </a:extLst>
          </a:blip>
          <a:srcRect/>
          <a:stretch>
            <a:fillRect/>
          </a:stretch>
        </p:blipFill>
        <p:spPr bwMode="auto">
          <a:xfrm>
            <a:off x="6213146" y="3841497"/>
            <a:ext cx="1714084" cy="257113"/>
          </a:xfrm>
          <a:prstGeom prst="rect">
            <a:avLst/>
          </a:prstGeom>
          <a:noFill/>
          <a:extLst>
            <a:ext uri="{909E8E84-426E-40DD-AFC4-6F175D3DCCD1}">
              <a14:hiddenFill xmlns:a14="http://schemas.microsoft.com/office/drawing/2010/main">
                <a:solidFill>
                  <a:srgbClr val="FFFFFF"/>
                </a:solidFill>
              </a14:hiddenFill>
            </a:ext>
          </a:extLst>
        </p:spPr>
      </p:pic>
      <p:pic>
        <p:nvPicPr>
          <p:cNvPr id="196" name="Picture 92" descr="http://www.primeweb.it/media/2/2189/logo_primeweb.gif"/>
          <p:cNvPicPr>
            <a:picLocks noChangeAspect="1" noChangeArrowheads="1"/>
          </p:cNvPicPr>
          <p:nvPr/>
        </p:nvPicPr>
        <p:blipFill>
          <a:blip r:embed="rId80">
            <a:extLst>
              <a:ext uri="{28A0092B-C50C-407E-A947-70E740481C1C}">
                <a14:useLocalDpi xmlns:a14="http://schemas.microsoft.com/office/drawing/2010/main" val="0"/>
              </a:ext>
            </a:extLst>
          </a:blip>
          <a:srcRect/>
          <a:stretch>
            <a:fillRect/>
          </a:stretch>
        </p:blipFill>
        <p:spPr bwMode="auto">
          <a:xfrm>
            <a:off x="6013393" y="1803470"/>
            <a:ext cx="1410030" cy="361166"/>
          </a:xfrm>
          <a:prstGeom prst="rect">
            <a:avLst/>
          </a:prstGeom>
          <a:noFill/>
          <a:extLst>
            <a:ext uri="{909E8E84-426E-40DD-AFC4-6F175D3DCCD1}">
              <a14:hiddenFill xmlns:a14="http://schemas.microsoft.com/office/drawing/2010/main">
                <a:solidFill>
                  <a:srgbClr val="FFFFFF"/>
                </a:solidFill>
              </a14:hiddenFill>
            </a:ext>
          </a:extLst>
        </p:spPr>
      </p:pic>
      <p:pic>
        <p:nvPicPr>
          <p:cNvPr id="197" name="Picture 94" descr="http://www.bimpianti.it/images/stories/sky2010.jpg"/>
          <p:cNvPicPr>
            <a:picLocks noChangeAspect="1" noChangeArrowheads="1"/>
          </p:cNvPicPr>
          <p:nvPr/>
        </p:nvPicPr>
        <p:blipFill>
          <a:blip r:embed="rId81" cstate="print">
            <a:extLst>
              <a:ext uri="{28A0092B-C50C-407E-A947-70E740481C1C}">
                <a14:useLocalDpi xmlns:a14="http://schemas.microsoft.com/office/drawing/2010/main" val="0"/>
              </a:ext>
            </a:extLst>
          </a:blip>
          <a:srcRect/>
          <a:stretch>
            <a:fillRect/>
          </a:stretch>
        </p:blipFill>
        <p:spPr bwMode="auto">
          <a:xfrm>
            <a:off x="96142" y="138741"/>
            <a:ext cx="872478" cy="553913"/>
          </a:xfrm>
          <a:prstGeom prst="rect">
            <a:avLst/>
          </a:prstGeom>
          <a:noFill/>
          <a:extLst>
            <a:ext uri="{909E8E84-426E-40DD-AFC4-6F175D3DCCD1}">
              <a14:hiddenFill xmlns:a14="http://schemas.microsoft.com/office/drawing/2010/main">
                <a:solidFill>
                  <a:srgbClr val="FFFFFF"/>
                </a:solidFill>
              </a14:hiddenFill>
            </a:ext>
          </a:extLst>
        </p:spPr>
      </p:pic>
      <p:pic>
        <p:nvPicPr>
          <p:cNvPr id="198" name="Picture 96" descr="http://www.confimprese.it/images/loghi/smmart-post.gif"/>
          <p:cNvPicPr>
            <a:picLocks noChangeAspect="1" noChangeArrowheads="1"/>
          </p:cNvPicPr>
          <p:nvPr/>
        </p:nvPicPr>
        <p:blipFill>
          <a:blip r:embed="rId82" cstate="print">
            <a:extLst>
              <a:ext uri="{28A0092B-C50C-407E-A947-70E740481C1C}">
                <a14:useLocalDpi xmlns:a14="http://schemas.microsoft.com/office/drawing/2010/main" val="0"/>
              </a:ext>
            </a:extLst>
          </a:blip>
          <a:srcRect/>
          <a:stretch>
            <a:fillRect/>
          </a:stretch>
        </p:blipFill>
        <p:spPr bwMode="auto">
          <a:xfrm>
            <a:off x="2685889" y="159600"/>
            <a:ext cx="1040079" cy="4160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7"/>
          <p:cNvPicPr>
            <a:picLocks noChangeAspect="1" noChangeArrowheads="1"/>
          </p:cNvPicPr>
          <p:nvPr/>
        </p:nvPicPr>
        <p:blipFill>
          <a:blip r:embed="rId2" cstate="print"/>
          <a:srcRect/>
          <a:stretch>
            <a:fillRect/>
          </a:stretch>
        </p:blipFill>
        <p:spPr bwMode="auto">
          <a:xfrm>
            <a:off x="4972079" y="1558425"/>
            <a:ext cx="1079500" cy="642938"/>
          </a:xfrm>
          <a:prstGeom prst="rect">
            <a:avLst/>
          </a:prstGeom>
          <a:noFill/>
          <a:ln w="9525">
            <a:noFill/>
            <a:round/>
            <a:headEnd/>
            <a:tailEnd/>
          </a:ln>
        </p:spPr>
      </p:pic>
      <p:pic>
        <p:nvPicPr>
          <p:cNvPr id="4" name="Picture 51"/>
          <p:cNvPicPr>
            <a:picLocks noChangeAspect="1" noChangeArrowheads="1"/>
          </p:cNvPicPr>
          <p:nvPr/>
        </p:nvPicPr>
        <p:blipFill rotWithShape="1">
          <a:blip r:embed="rId3" cstate="print"/>
          <a:srcRect b="26831"/>
          <a:stretch/>
        </p:blipFill>
        <p:spPr bwMode="auto">
          <a:xfrm>
            <a:off x="3572435" y="4026403"/>
            <a:ext cx="1230864" cy="450971"/>
          </a:xfrm>
          <a:prstGeom prst="rect">
            <a:avLst/>
          </a:prstGeom>
          <a:noFill/>
          <a:ln w="9525">
            <a:noFill/>
            <a:round/>
            <a:headEnd/>
            <a:tailEnd/>
          </a:ln>
        </p:spPr>
      </p:pic>
      <p:pic>
        <p:nvPicPr>
          <p:cNvPr id="5" name="Picture 37" descr="C:\Users\SCosta\AppData\Local\Temp\jZip\jZip1638A\jZip292B7\SKEBBY.eps"/>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970" t="45586" r="7874" b="20718"/>
          <a:stretch/>
        </p:blipFill>
        <p:spPr bwMode="auto">
          <a:xfrm>
            <a:off x="6068667" y="2527358"/>
            <a:ext cx="1303255" cy="44431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SCosta\AppData\Local\Temp\jZip\jZip1638A\jZip35111\EJERO.ep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31816" y="5465474"/>
            <a:ext cx="1008000" cy="48678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SCosta\AppData\Local\Temp\jZip\jZip1638A\jZip339\EMAILVISION.ep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28039" y="5356983"/>
            <a:ext cx="1930915" cy="51433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1" descr="C:\Users\SCosta\AppData\Local\Temp\jZip\jZip1638A\jZip271B3\GLS.ep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18801" y="5331891"/>
            <a:ext cx="1116000" cy="57946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2" descr="C:\Users\SCosta\AppData\Local\Temp\jZip\jZip1638A\jZip19220\GM SERVIZI.ep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1795" y="5594619"/>
            <a:ext cx="800044" cy="63346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3" descr="C:\Users\SCosta\AppData\Local\Temp\jZip\jZip1F3DF\jZip203BD\HumanitasRes.Hosp.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230987" y="6001344"/>
            <a:ext cx="1764000" cy="34718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descr="C:\Users\SCosta\AppData\Local\Temp\jZip\jZip1638A\jZip919F\KAMICERIA.eps"/>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170848" y="5967703"/>
            <a:ext cx="1800000" cy="34761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5" descr="C:\Users\SCosta\AppData\Local\Temp\jZip\jZip1638A\jZip2657\KIABI.eps"/>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178769" y="5983883"/>
            <a:ext cx="1043035" cy="33143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8" descr="C:\Users\SCosta\AppData\Local\Temp\jZip\jZip1638A\jZipC130\LML_company.eps"/>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913444" y="4877142"/>
            <a:ext cx="1840024" cy="37653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9" descr="C:\Users\SCosta\AppData\Local\Temp\jZip\jZip1638A\jZip2723B\MEDITERRANEA.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3153" y="3974346"/>
            <a:ext cx="1518372" cy="30686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2" descr="C:\Users\SCosta\AppData\Local\Temp\jZip\jZip1638A\jZipD6C\MSTYLE.eps"/>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933856" y="3040118"/>
            <a:ext cx="1109403" cy="83455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5" descr="C:\Users\SCosta\AppData\Local\Temp\jZip\jZip1638A\jZip3B327\NICY.eps"/>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068667" y="3775468"/>
            <a:ext cx="764509" cy="43769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6" descr="C:\Users\SCosta\AppData\Local\Temp\jZip\jZip1638A\jZip38136\NStore.eps"/>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12490" r="2318"/>
          <a:stretch/>
        </p:blipFill>
        <p:spPr bwMode="auto">
          <a:xfrm>
            <a:off x="5152179" y="3136443"/>
            <a:ext cx="1346651" cy="38499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7" descr="C:\Users\SCosta\AppData\Local\Temp\jZip\jZip1638A\jZip3A1F5\PAYPAL.eps"/>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352775" y="3379213"/>
            <a:ext cx="1499640" cy="38700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8" descr="C:\Users\SCosta\AppData\Local\Temp\jZip\jZip1638A\jZipB3E6\PHOTOBOX.eps"/>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287615" y="2875665"/>
            <a:ext cx="1629960" cy="28363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9" descr="C:\Users\SCosta\AppData\Local\Temp\jZip\jZip1638A\jZipB3A0\POSTECOM.eps"/>
          <p:cNvPicPr>
            <a:picLocks noChangeAspect="1" noChangeArrowheads="1"/>
          </p:cNvPicPr>
          <p:nvPr/>
        </p:nvPicPr>
        <p:blipFill rotWithShape="1">
          <a:blip r:embed="rId19">
            <a:extLst>
              <a:ext uri="{28A0092B-C50C-407E-A947-70E740481C1C}">
                <a14:useLocalDpi xmlns:a14="http://schemas.microsoft.com/office/drawing/2010/main" val="0"/>
              </a:ext>
            </a:extLst>
          </a:blip>
          <a:srcRect l="10287" t="36830" r="10193" b="37333"/>
          <a:stretch/>
        </p:blipFill>
        <p:spPr bwMode="auto">
          <a:xfrm>
            <a:off x="35816" y="2883547"/>
            <a:ext cx="1800000" cy="21897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0" descr="C:\Users\SCosta\AppData\Local\Temp\jZip\jZip1638A\jZipA37C\PRIVALIA.eps"/>
          <p:cNvPicPr>
            <a:picLocks noChangeAspect="1" noChangeArrowheads="1"/>
          </p:cNvPicPr>
          <p:nvPr/>
        </p:nvPicPr>
        <p:blipFill rotWithShape="1">
          <a:blip r:embed="rId20">
            <a:extLst>
              <a:ext uri="{28A0092B-C50C-407E-A947-70E740481C1C}">
                <a14:useLocalDpi xmlns:a14="http://schemas.microsoft.com/office/drawing/2010/main" val="0"/>
              </a:ext>
            </a:extLst>
          </a:blip>
          <a:srcRect b="90726"/>
          <a:stretch/>
        </p:blipFill>
        <p:spPr bwMode="auto">
          <a:xfrm>
            <a:off x="-234184" y="3317492"/>
            <a:ext cx="2340000" cy="25522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1" descr="C:\Users\SCosta\AppData\Local\Temp\jZip\jZip1638A\jZip341BF\PROFUMERIA DI TANO.eps"/>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b="32714"/>
          <a:stretch/>
        </p:blipFill>
        <p:spPr bwMode="auto">
          <a:xfrm>
            <a:off x="4058304" y="1928059"/>
            <a:ext cx="699737" cy="92112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32" descr="C:\Users\SCosta\AppData\Local\Temp\jZip\jZip1638A\jZip2F2DE\PROFUMERIAWEB.eps"/>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979834" y="3232743"/>
            <a:ext cx="1872000" cy="33885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34" descr="C:\Users\SCosta\AppData\Local\Temp\jZip\jZip31171\jZip34375\SAN MARINO MAIL_logo_fondo blu.eps"/>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7833149" y="2002505"/>
            <a:ext cx="1162445" cy="77223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5" descr="C:\Users\SCosta\AppData\Local\Temp\jZip\jZip18365\jZip1C317\Logotipo DEF SEAT 2009.jpg"/>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7444609" y="1357170"/>
            <a:ext cx="1488655" cy="54989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6" descr="C:\Users\SCosta\AppData\Local\Temp\jZip\jZip1638A\jZip11C0\SIA.eps"/>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5071832" y="2506235"/>
            <a:ext cx="753673" cy="48656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0" descr="C:\Users\SCosta\AppData\Local\Temp\jZip\jZip1638A\jZip1B197\TAXMEN.eps"/>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4473494" y="5621621"/>
            <a:ext cx="556662" cy="69922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1" descr="C:\Users\SCosta\AppData\Local\Temp\jZip\jZip1638A\jZip2E2F0\TERADATA.eps"/>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1116266" y="1958062"/>
            <a:ext cx="1532150" cy="342103"/>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5" descr="C:\Users\SCosta\AppData\Local\Temp\jZip\jZip1638A\jZip361D\TNT CMYK.EPS"/>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1981542" y="1174020"/>
            <a:ext cx="1880966" cy="507482"/>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6" descr="C:\Users\SCosta\AppData\Local\Temp\jZip\jZip1638A\jZip1B88\TUNDA.eps"/>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5837786" y="4281206"/>
            <a:ext cx="1060388" cy="53239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7" descr="C:\Users\SCosta\AppData\Local\Temp\jZip\jZip1638A\jZip31202\VENTEE-PRIVEE.COM.EPS"/>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5671278" y="110307"/>
            <a:ext cx="2124000" cy="475776"/>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9" descr="C:\Users\SCosta\AppData\Local\Temp\jZip\jZip1638A\jZip255D\VINICIO.eps"/>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6150640" y="2252555"/>
            <a:ext cx="1506608" cy="207545"/>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51" descr="C:\Users\SCosta\AppData\Local\Temp\jZip\jZip1638A\jZip1037C\WEBFORMAT.eps"/>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3087856" y="674720"/>
            <a:ext cx="1692000" cy="331633"/>
          </a:xfrm>
          <a:prstGeom prst="rect">
            <a:avLst/>
          </a:prstGeom>
          <a:noFill/>
          <a:extLst>
            <a:ext uri="{909E8E84-426E-40DD-AFC4-6F175D3DCCD1}">
              <a14:hiddenFill xmlns:a14="http://schemas.microsoft.com/office/drawing/2010/main">
                <a:solidFill>
                  <a:srgbClr val="FFFFFF"/>
                </a:solidFill>
              </a14:hiddenFill>
            </a:ext>
          </a:extLst>
        </p:spPr>
      </p:pic>
      <p:pic>
        <p:nvPicPr>
          <p:cNvPr id="34" name="Immagine 33"/>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4857938" y="3786058"/>
            <a:ext cx="945949" cy="530861"/>
          </a:xfrm>
          <a:prstGeom prst="rect">
            <a:avLst/>
          </a:prstGeom>
        </p:spPr>
      </p:pic>
      <p:pic>
        <p:nvPicPr>
          <p:cNvPr id="35" name="Immagine 34"/>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3960292" y="1184048"/>
            <a:ext cx="1583067" cy="440506"/>
          </a:xfrm>
          <a:prstGeom prst="rect">
            <a:avLst/>
          </a:prstGeom>
        </p:spPr>
      </p:pic>
      <p:pic>
        <p:nvPicPr>
          <p:cNvPr id="36" name="Picture 92"/>
          <p:cNvPicPr>
            <a:picLocks noChangeAspect="1" noChangeArrowheads="1"/>
          </p:cNvPicPr>
          <p:nvPr/>
        </p:nvPicPr>
        <p:blipFill>
          <a:blip r:embed="rId35" cstate="print"/>
          <a:srcRect/>
          <a:stretch>
            <a:fillRect/>
          </a:stretch>
        </p:blipFill>
        <p:spPr bwMode="auto">
          <a:xfrm>
            <a:off x="1208305" y="862580"/>
            <a:ext cx="628650" cy="642937"/>
          </a:xfrm>
          <a:prstGeom prst="rect">
            <a:avLst/>
          </a:prstGeom>
          <a:noFill/>
          <a:ln w="9525">
            <a:noFill/>
            <a:round/>
            <a:headEnd/>
            <a:tailEnd/>
          </a:ln>
        </p:spPr>
      </p:pic>
      <p:pic>
        <p:nvPicPr>
          <p:cNvPr id="37" name="Picture 106"/>
          <p:cNvPicPr>
            <a:picLocks noChangeAspect="1" noChangeArrowheads="1"/>
          </p:cNvPicPr>
          <p:nvPr/>
        </p:nvPicPr>
        <p:blipFill>
          <a:blip r:embed="rId36" cstate="print"/>
          <a:srcRect/>
          <a:stretch>
            <a:fillRect/>
          </a:stretch>
        </p:blipFill>
        <p:spPr bwMode="auto">
          <a:xfrm>
            <a:off x="4970102" y="2175484"/>
            <a:ext cx="1071563" cy="157162"/>
          </a:xfrm>
          <a:prstGeom prst="rect">
            <a:avLst/>
          </a:prstGeom>
          <a:noFill/>
          <a:ln w="9525">
            <a:noFill/>
            <a:round/>
            <a:headEnd/>
            <a:tailEnd/>
          </a:ln>
        </p:spPr>
      </p:pic>
      <p:pic>
        <p:nvPicPr>
          <p:cNvPr id="38" name="Picture 36"/>
          <p:cNvPicPr>
            <a:picLocks noChangeAspect="1" noChangeArrowheads="1"/>
          </p:cNvPicPr>
          <p:nvPr/>
        </p:nvPicPr>
        <p:blipFill>
          <a:blip r:embed="rId37" cstate="print"/>
          <a:srcRect/>
          <a:stretch>
            <a:fillRect/>
          </a:stretch>
        </p:blipFill>
        <p:spPr bwMode="auto">
          <a:xfrm>
            <a:off x="4894072" y="4415795"/>
            <a:ext cx="649287" cy="422275"/>
          </a:xfrm>
          <a:prstGeom prst="rect">
            <a:avLst/>
          </a:prstGeom>
          <a:noFill/>
          <a:ln w="9525">
            <a:noFill/>
            <a:round/>
            <a:headEnd/>
            <a:tailEnd/>
          </a:ln>
        </p:spPr>
      </p:pic>
      <p:pic>
        <p:nvPicPr>
          <p:cNvPr id="39" name="Picture 15"/>
          <p:cNvPicPr>
            <a:picLocks noChangeAspect="1" noChangeArrowheads="1"/>
          </p:cNvPicPr>
          <p:nvPr/>
        </p:nvPicPr>
        <p:blipFill>
          <a:blip r:embed="rId38" cstate="print"/>
          <a:srcRect/>
          <a:stretch>
            <a:fillRect/>
          </a:stretch>
        </p:blipFill>
        <p:spPr bwMode="auto">
          <a:xfrm>
            <a:off x="6246710" y="3328938"/>
            <a:ext cx="973137" cy="452437"/>
          </a:xfrm>
          <a:prstGeom prst="rect">
            <a:avLst/>
          </a:prstGeom>
          <a:noFill/>
          <a:ln w="9525">
            <a:noFill/>
            <a:round/>
            <a:headEnd/>
            <a:tailEnd/>
          </a:ln>
        </p:spPr>
      </p:pic>
      <p:pic>
        <p:nvPicPr>
          <p:cNvPr id="40" name="Picture 53"/>
          <p:cNvPicPr>
            <a:picLocks noChangeAspect="1" noChangeArrowheads="1"/>
          </p:cNvPicPr>
          <p:nvPr/>
        </p:nvPicPr>
        <p:blipFill>
          <a:blip r:embed="rId39" cstate="print"/>
          <a:srcRect/>
          <a:stretch>
            <a:fillRect/>
          </a:stretch>
        </p:blipFill>
        <p:spPr bwMode="auto">
          <a:xfrm>
            <a:off x="7062093" y="3899511"/>
            <a:ext cx="1845897" cy="302225"/>
          </a:xfrm>
          <a:prstGeom prst="rect">
            <a:avLst/>
          </a:prstGeom>
          <a:noFill/>
          <a:ln w="9525">
            <a:noFill/>
            <a:round/>
            <a:headEnd/>
            <a:tailEnd/>
          </a:ln>
        </p:spPr>
      </p:pic>
      <p:pic>
        <p:nvPicPr>
          <p:cNvPr id="41" name="Picture 62"/>
          <p:cNvPicPr>
            <a:picLocks noChangeAspect="1" noChangeArrowheads="1"/>
          </p:cNvPicPr>
          <p:nvPr/>
        </p:nvPicPr>
        <p:blipFill>
          <a:blip r:embed="rId40" cstate="print"/>
          <a:srcRect/>
          <a:stretch>
            <a:fillRect/>
          </a:stretch>
        </p:blipFill>
        <p:spPr bwMode="auto">
          <a:xfrm>
            <a:off x="1713722" y="3779109"/>
            <a:ext cx="1295996" cy="272379"/>
          </a:xfrm>
          <a:prstGeom prst="rect">
            <a:avLst/>
          </a:prstGeom>
          <a:noFill/>
          <a:ln w="9525">
            <a:noFill/>
            <a:round/>
            <a:headEnd/>
            <a:tailEnd/>
          </a:ln>
        </p:spPr>
      </p:pic>
      <p:pic>
        <p:nvPicPr>
          <p:cNvPr id="42" name="Picture 98"/>
          <p:cNvPicPr>
            <a:picLocks noChangeAspect="1" noChangeArrowheads="1"/>
          </p:cNvPicPr>
          <p:nvPr/>
        </p:nvPicPr>
        <p:blipFill>
          <a:blip r:embed="rId41" cstate="print"/>
          <a:srcRect/>
          <a:stretch>
            <a:fillRect/>
          </a:stretch>
        </p:blipFill>
        <p:spPr bwMode="auto">
          <a:xfrm>
            <a:off x="173839" y="1879894"/>
            <a:ext cx="697883" cy="805781"/>
          </a:xfrm>
          <a:prstGeom prst="rect">
            <a:avLst/>
          </a:prstGeom>
          <a:noFill/>
          <a:ln w="9525">
            <a:noFill/>
            <a:round/>
            <a:headEnd/>
            <a:tailEnd/>
          </a:ln>
        </p:spPr>
      </p:pic>
      <p:pic>
        <p:nvPicPr>
          <p:cNvPr id="43" name="Picture 61"/>
          <p:cNvPicPr>
            <a:picLocks noChangeAspect="1" noChangeArrowheads="1"/>
          </p:cNvPicPr>
          <p:nvPr/>
        </p:nvPicPr>
        <p:blipFill>
          <a:blip r:embed="rId42" cstate="print"/>
          <a:srcRect/>
          <a:stretch>
            <a:fillRect/>
          </a:stretch>
        </p:blipFill>
        <p:spPr bwMode="auto">
          <a:xfrm>
            <a:off x="5670159" y="1172864"/>
            <a:ext cx="1133475" cy="284162"/>
          </a:xfrm>
          <a:prstGeom prst="rect">
            <a:avLst/>
          </a:prstGeom>
          <a:noFill/>
          <a:ln w="9525">
            <a:noFill/>
            <a:round/>
            <a:headEnd/>
            <a:tailEnd/>
          </a:ln>
        </p:spPr>
      </p:pic>
      <p:pic>
        <p:nvPicPr>
          <p:cNvPr id="44" name="Picture 16"/>
          <p:cNvPicPr>
            <a:picLocks noChangeAspect="1" noChangeArrowheads="1"/>
          </p:cNvPicPr>
          <p:nvPr/>
        </p:nvPicPr>
        <p:blipFill rotWithShape="1">
          <a:blip r:embed="rId43" cstate="print"/>
          <a:srcRect l="10319" b="12002"/>
          <a:stretch/>
        </p:blipFill>
        <p:spPr bwMode="auto">
          <a:xfrm>
            <a:off x="184584" y="745969"/>
            <a:ext cx="1034466" cy="502311"/>
          </a:xfrm>
          <a:prstGeom prst="rect">
            <a:avLst/>
          </a:prstGeom>
          <a:noFill/>
          <a:ln w="9525">
            <a:noFill/>
            <a:round/>
            <a:headEnd/>
            <a:tailEnd/>
          </a:ln>
        </p:spPr>
      </p:pic>
      <p:pic>
        <p:nvPicPr>
          <p:cNvPr id="45" name="Picture 102"/>
          <p:cNvPicPr>
            <a:picLocks noChangeAspect="1" noChangeArrowheads="1"/>
          </p:cNvPicPr>
          <p:nvPr/>
        </p:nvPicPr>
        <p:blipFill>
          <a:blip r:embed="rId44" cstate="print"/>
          <a:srcRect/>
          <a:stretch>
            <a:fillRect/>
          </a:stretch>
        </p:blipFill>
        <p:spPr bwMode="auto">
          <a:xfrm>
            <a:off x="1180523" y="1601034"/>
            <a:ext cx="1331913" cy="327025"/>
          </a:xfrm>
          <a:prstGeom prst="rect">
            <a:avLst/>
          </a:prstGeom>
          <a:noFill/>
          <a:ln w="9525">
            <a:noFill/>
            <a:round/>
            <a:headEnd/>
            <a:tailEnd/>
          </a:ln>
        </p:spPr>
      </p:pic>
      <p:pic>
        <p:nvPicPr>
          <p:cNvPr id="46" name="Picture 53" descr="https://encrypted-tbn1.gstatic.com/images?q=tbn:ANd9GcQ_OwRONoP95zH8Rn33Y5Qc2VhvfFAy-3RAnM38XBLde9Rh7O0-"/>
          <p:cNvPicPr>
            <a:picLocks noChangeAspect="1" noChangeArrowheads="1"/>
          </p:cNvPicPr>
          <p:nvPr/>
        </p:nvPicPr>
        <p:blipFill>
          <a:blip r:embed="rId45" cstate="print">
            <a:extLst>
              <a:ext uri="{28A0092B-C50C-407E-A947-70E740481C1C}">
                <a14:useLocalDpi xmlns:a14="http://schemas.microsoft.com/office/drawing/2010/main" val="0"/>
              </a:ext>
            </a:extLst>
          </a:blip>
          <a:srcRect/>
          <a:stretch>
            <a:fillRect/>
          </a:stretch>
        </p:blipFill>
        <p:spPr bwMode="auto">
          <a:xfrm>
            <a:off x="1884562" y="2732210"/>
            <a:ext cx="1940760" cy="38430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117" descr="verdeWORK"/>
          <p:cNvPicPr>
            <a:picLocks noChangeAspect="1" noChangeArrowheads="1"/>
          </p:cNvPicPr>
          <p:nvPr/>
        </p:nvPicPr>
        <p:blipFill>
          <a:blip r:embed="rId46" cstate="print"/>
          <a:srcRect/>
          <a:stretch>
            <a:fillRect/>
          </a:stretch>
        </p:blipFill>
        <p:spPr bwMode="auto">
          <a:xfrm>
            <a:off x="132277" y="3621775"/>
            <a:ext cx="1478890" cy="319199"/>
          </a:xfrm>
          <a:prstGeom prst="rect">
            <a:avLst/>
          </a:prstGeom>
          <a:noFill/>
          <a:ln w="9525">
            <a:noFill/>
            <a:miter lim="800000"/>
            <a:headEnd/>
            <a:tailEnd/>
          </a:ln>
        </p:spPr>
      </p:pic>
      <p:pic>
        <p:nvPicPr>
          <p:cNvPr id="48" name="Picture 46"/>
          <p:cNvPicPr>
            <a:picLocks noChangeAspect="1" noChangeArrowheads="1"/>
          </p:cNvPicPr>
          <p:nvPr/>
        </p:nvPicPr>
        <p:blipFill>
          <a:blip r:embed="rId47" cstate="print"/>
          <a:srcRect/>
          <a:stretch>
            <a:fillRect/>
          </a:stretch>
        </p:blipFill>
        <p:spPr bwMode="auto">
          <a:xfrm>
            <a:off x="2751324" y="1706875"/>
            <a:ext cx="922338" cy="522287"/>
          </a:xfrm>
          <a:prstGeom prst="rect">
            <a:avLst/>
          </a:prstGeom>
          <a:noFill/>
          <a:ln w="9525">
            <a:noFill/>
            <a:round/>
            <a:headEnd/>
            <a:tailEnd/>
          </a:ln>
        </p:spPr>
      </p:pic>
      <p:pic>
        <p:nvPicPr>
          <p:cNvPr id="49" name="Picture 49"/>
          <p:cNvPicPr>
            <a:picLocks noChangeAspect="1" noChangeArrowheads="1"/>
          </p:cNvPicPr>
          <p:nvPr/>
        </p:nvPicPr>
        <p:blipFill>
          <a:blip r:embed="rId48" cstate="print"/>
          <a:srcRect t="31912" b="31140"/>
          <a:stretch>
            <a:fillRect/>
          </a:stretch>
        </p:blipFill>
        <p:spPr bwMode="auto">
          <a:xfrm>
            <a:off x="1971861" y="709788"/>
            <a:ext cx="779463" cy="287337"/>
          </a:xfrm>
          <a:prstGeom prst="rect">
            <a:avLst/>
          </a:prstGeom>
          <a:noFill/>
          <a:ln w="9525">
            <a:noFill/>
            <a:round/>
            <a:headEnd/>
            <a:tailEnd/>
          </a:ln>
        </p:spPr>
      </p:pic>
      <p:pic>
        <p:nvPicPr>
          <p:cNvPr id="50" name="Picture 59"/>
          <p:cNvPicPr>
            <a:picLocks noChangeAspect="1" noChangeArrowheads="1"/>
          </p:cNvPicPr>
          <p:nvPr/>
        </p:nvPicPr>
        <p:blipFill>
          <a:blip r:embed="rId49" cstate="print"/>
          <a:srcRect/>
          <a:stretch>
            <a:fillRect/>
          </a:stretch>
        </p:blipFill>
        <p:spPr bwMode="auto">
          <a:xfrm>
            <a:off x="1588785" y="6089770"/>
            <a:ext cx="1247775" cy="258762"/>
          </a:xfrm>
          <a:prstGeom prst="rect">
            <a:avLst/>
          </a:prstGeom>
          <a:noFill/>
          <a:ln w="9525">
            <a:noFill/>
            <a:round/>
            <a:headEnd/>
            <a:tailEnd/>
          </a:ln>
        </p:spPr>
      </p:pic>
      <p:pic>
        <p:nvPicPr>
          <p:cNvPr id="51" name="Picture 72"/>
          <p:cNvPicPr>
            <a:picLocks noChangeAspect="1" noChangeArrowheads="1"/>
          </p:cNvPicPr>
          <p:nvPr/>
        </p:nvPicPr>
        <p:blipFill>
          <a:blip r:embed="rId50" cstate="print"/>
          <a:srcRect/>
          <a:stretch>
            <a:fillRect/>
          </a:stretch>
        </p:blipFill>
        <p:spPr bwMode="auto">
          <a:xfrm>
            <a:off x="4646281" y="136557"/>
            <a:ext cx="736600" cy="538163"/>
          </a:xfrm>
          <a:prstGeom prst="rect">
            <a:avLst/>
          </a:prstGeom>
          <a:noFill/>
          <a:ln w="9525">
            <a:noFill/>
            <a:round/>
            <a:headEnd/>
            <a:tailEnd/>
          </a:ln>
        </p:spPr>
      </p:pic>
      <p:pic>
        <p:nvPicPr>
          <p:cNvPr id="52" name="Picture 101"/>
          <p:cNvPicPr>
            <a:picLocks noChangeAspect="1" noChangeArrowheads="1"/>
          </p:cNvPicPr>
          <p:nvPr/>
        </p:nvPicPr>
        <p:blipFill>
          <a:blip r:embed="rId51" cstate="print"/>
          <a:srcRect/>
          <a:stretch>
            <a:fillRect/>
          </a:stretch>
        </p:blipFill>
        <p:spPr bwMode="auto">
          <a:xfrm>
            <a:off x="8016438" y="696868"/>
            <a:ext cx="818091" cy="448689"/>
          </a:xfrm>
          <a:prstGeom prst="rect">
            <a:avLst/>
          </a:prstGeom>
          <a:noFill/>
          <a:ln w="9525">
            <a:noFill/>
            <a:round/>
            <a:headEnd/>
            <a:tailEnd/>
          </a:ln>
        </p:spPr>
      </p:pic>
      <p:pic>
        <p:nvPicPr>
          <p:cNvPr id="53" name="Picture 28"/>
          <p:cNvPicPr>
            <a:picLocks noChangeAspect="1" noChangeArrowheads="1"/>
          </p:cNvPicPr>
          <p:nvPr/>
        </p:nvPicPr>
        <p:blipFill>
          <a:blip r:embed="rId52" cstate="print"/>
          <a:srcRect/>
          <a:stretch>
            <a:fillRect/>
          </a:stretch>
        </p:blipFill>
        <p:spPr bwMode="auto">
          <a:xfrm>
            <a:off x="3101729" y="208258"/>
            <a:ext cx="1223962" cy="377825"/>
          </a:xfrm>
          <a:prstGeom prst="rect">
            <a:avLst/>
          </a:prstGeom>
          <a:noFill/>
          <a:ln w="9525">
            <a:noFill/>
            <a:round/>
            <a:headEnd/>
            <a:tailEnd/>
          </a:ln>
        </p:spPr>
      </p:pic>
      <p:pic>
        <p:nvPicPr>
          <p:cNvPr id="54" name="Picture 3"/>
          <p:cNvPicPr>
            <a:picLocks noChangeAspect="1" noChangeArrowheads="1"/>
          </p:cNvPicPr>
          <p:nvPr/>
        </p:nvPicPr>
        <p:blipFill>
          <a:blip r:embed="rId53" cstate="print"/>
          <a:srcRect/>
          <a:stretch>
            <a:fillRect/>
          </a:stretch>
        </p:blipFill>
        <p:spPr bwMode="auto">
          <a:xfrm>
            <a:off x="7216963" y="4323152"/>
            <a:ext cx="1509789" cy="334644"/>
          </a:xfrm>
          <a:prstGeom prst="rect">
            <a:avLst/>
          </a:prstGeom>
          <a:noFill/>
          <a:ln w="9525">
            <a:noFill/>
            <a:round/>
            <a:headEnd/>
            <a:tailEnd/>
          </a:ln>
        </p:spPr>
      </p:pic>
      <p:pic>
        <p:nvPicPr>
          <p:cNvPr id="55" name="Picture 31"/>
          <p:cNvPicPr>
            <a:picLocks noChangeAspect="1" noChangeArrowheads="1"/>
          </p:cNvPicPr>
          <p:nvPr/>
        </p:nvPicPr>
        <p:blipFill>
          <a:blip r:embed="rId54" cstate="print"/>
          <a:srcRect/>
          <a:stretch>
            <a:fillRect/>
          </a:stretch>
        </p:blipFill>
        <p:spPr bwMode="auto">
          <a:xfrm>
            <a:off x="2046360" y="225468"/>
            <a:ext cx="954219" cy="407988"/>
          </a:xfrm>
          <a:prstGeom prst="rect">
            <a:avLst/>
          </a:prstGeom>
          <a:noFill/>
          <a:ln w="9525">
            <a:noFill/>
            <a:round/>
            <a:headEnd/>
            <a:tailEnd/>
          </a:ln>
        </p:spPr>
      </p:pic>
      <p:pic>
        <p:nvPicPr>
          <p:cNvPr id="56" name="Picture 111"/>
          <p:cNvPicPr>
            <a:picLocks noChangeAspect="1" noChangeArrowheads="1"/>
          </p:cNvPicPr>
          <p:nvPr/>
        </p:nvPicPr>
        <p:blipFill>
          <a:blip r:embed="rId55" cstate="print"/>
          <a:srcRect t="-2" b="23901"/>
          <a:stretch>
            <a:fillRect/>
          </a:stretch>
        </p:blipFill>
        <p:spPr bwMode="auto">
          <a:xfrm>
            <a:off x="3871829" y="4991008"/>
            <a:ext cx="1183511" cy="371074"/>
          </a:xfrm>
          <a:prstGeom prst="rect">
            <a:avLst/>
          </a:prstGeom>
          <a:noFill/>
          <a:ln w="9525">
            <a:noFill/>
            <a:round/>
            <a:headEnd/>
            <a:tailEnd/>
          </a:ln>
        </p:spPr>
      </p:pic>
      <p:pic>
        <p:nvPicPr>
          <p:cNvPr id="57" name="Picture 34"/>
          <p:cNvPicPr>
            <a:picLocks noChangeAspect="1" noChangeArrowheads="1"/>
          </p:cNvPicPr>
          <p:nvPr/>
        </p:nvPicPr>
        <p:blipFill>
          <a:blip r:embed="rId56" cstate="print"/>
          <a:srcRect/>
          <a:stretch>
            <a:fillRect/>
          </a:stretch>
        </p:blipFill>
        <p:spPr bwMode="auto">
          <a:xfrm>
            <a:off x="2509901" y="5444003"/>
            <a:ext cx="1372797" cy="436315"/>
          </a:xfrm>
          <a:prstGeom prst="rect">
            <a:avLst/>
          </a:prstGeom>
          <a:noFill/>
          <a:ln w="9525">
            <a:noFill/>
            <a:round/>
            <a:headEnd/>
            <a:tailEnd/>
          </a:ln>
        </p:spPr>
      </p:pic>
      <p:pic>
        <p:nvPicPr>
          <p:cNvPr id="58" name="Picture 63"/>
          <p:cNvPicPr>
            <a:picLocks noChangeAspect="1" noChangeArrowheads="1"/>
          </p:cNvPicPr>
          <p:nvPr/>
        </p:nvPicPr>
        <p:blipFill>
          <a:blip r:embed="rId57" cstate="print"/>
          <a:srcRect/>
          <a:stretch>
            <a:fillRect/>
          </a:stretch>
        </p:blipFill>
        <p:spPr bwMode="auto">
          <a:xfrm>
            <a:off x="7856423" y="326127"/>
            <a:ext cx="1114425" cy="276225"/>
          </a:xfrm>
          <a:prstGeom prst="rect">
            <a:avLst/>
          </a:prstGeom>
          <a:noFill/>
          <a:ln w="9525">
            <a:noFill/>
            <a:round/>
            <a:headEnd/>
            <a:tailEnd/>
          </a:ln>
        </p:spPr>
      </p:pic>
      <p:pic>
        <p:nvPicPr>
          <p:cNvPr id="59" name="Picture 58"/>
          <p:cNvPicPr>
            <a:picLocks noChangeAspect="1" noChangeArrowheads="1"/>
          </p:cNvPicPr>
          <p:nvPr/>
        </p:nvPicPr>
        <p:blipFill>
          <a:blip r:embed="rId58" cstate="print"/>
          <a:srcRect/>
          <a:stretch>
            <a:fillRect/>
          </a:stretch>
        </p:blipFill>
        <p:spPr bwMode="auto">
          <a:xfrm>
            <a:off x="1133490" y="2341929"/>
            <a:ext cx="1150938" cy="328613"/>
          </a:xfrm>
          <a:prstGeom prst="rect">
            <a:avLst/>
          </a:prstGeom>
          <a:noFill/>
          <a:ln w="9525">
            <a:noFill/>
            <a:round/>
            <a:headEnd/>
            <a:tailEnd/>
          </a:ln>
        </p:spPr>
      </p:pic>
      <p:pic>
        <p:nvPicPr>
          <p:cNvPr id="60" name="Picture 55" descr="https://encrypted-tbn2.gstatic.com/images?q=tbn:ANd9GcQTJNxfEdEL1E6sDPwtWPUX4mxbO2USI7xoU6OLFklDfc5tVWsvJA"/>
          <p:cNvPicPr>
            <a:picLocks noChangeAspect="1" noChangeArrowheads="1"/>
          </p:cNvPicPr>
          <p:nvPr/>
        </p:nvPicPr>
        <p:blipFill rotWithShape="1">
          <a:blip r:embed="rId59">
            <a:extLst>
              <a:ext uri="{28A0092B-C50C-407E-A947-70E740481C1C}">
                <a14:useLocalDpi xmlns:a14="http://schemas.microsoft.com/office/drawing/2010/main" val="0"/>
              </a:ext>
            </a:extLst>
          </a:blip>
          <a:srcRect t="29832" b="35084"/>
          <a:stretch/>
        </p:blipFill>
        <p:spPr bwMode="auto">
          <a:xfrm>
            <a:off x="230533" y="4933590"/>
            <a:ext cx="1552749" cy="428492"/>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122" descr="girdanoshop"/>
          <p:cNvPicPr>
            <a:picLocks noChangeAspect="1" noChangeArrowheads="1"/>
          </p:cNvPicPr>
          <p:nvPr/>
        </p:nvPicPr>
        <p:blipFill>
          <a:blip r:embed="rId60" cstate="print"/>
          <a:srcRect/>
          <a:stretch>
            <a:fillRect/>
          </a:stretch>
        </p:blipFill>
        <p:spPr bwMode="auto">
          <a:xfrm>
            <a:off x="200242" y="4251890"/>
            <a:ext cx="1131574" cy="541730"/>
          </a:xfrm>
          <a:prstGeom prst="rect">
            <a:avLst/>
          </a:prstGeom>
          <a:noFill/>
          <a:ln w="9525">
            <a:noFill/>
            <a:miter lim="800000"/>
            <a:headEnd/>
            <a:tailEnd/>
          </a:ln>
        </p:spPr>
      </p:pic>
      <p:pic>
        <p:nvPicPr>
          <p:cNvPr id="62" name="Picture 33"/>
          <p:cNvPicPr>
            <a:picLocks noChangeAspect="1" noChangeArrowheads="1"/>
          </p:cNvPicPr>
          <p:nvPr/>
        </p:nvPicPr>
        <p:blipFill>
          <a:blip r:embed="rId61" cstate="print"/>
          <a:srcRect/>
          <a:stretch>
            <a:fillRect/>
          </a:stretch>
        </p:blipFill>
        <p:spPr bwMode="auto">
          <a:xfrm>
            <a:off x="194998" y="1265550"/>
            <a:ext cx="847725" cy="441325"/>
          </a:xfrm>
          <a:prstGeom prst="rect">
            <a:avLst/>
          </a:prstGeom>
          <a:noFill/>
          <a:ln w="9525">
            <a:noFill/>
            <a:round/>
            <a:headEnd/>
            <a:tailEnd/>
          </a:ln>
        </p:spPr>
      </p:pic>
      <p:pic>
        <p:nvPicPr>
          <p:cNvPr id="63" name="Picture 29"/>
          <p:cNvPicPr>
            <a:picLocks noChangeAspect="1" noChangeArrowheads="1"/>
          </p:cNvPicPr>
          <p:nvPr/>
        </p:nvPicPr>
        <p:blipFill>
          <a:blip r:embed="rId62" cstate="print"/>
          <a:srcRect/>
          <a:stretch>
            <a:fillRect/>
          </a:stretch>
        </p:blipFill>
        <p:spPr bwMode="auto">
          <a:xfrm>
            <a:off x="3763944" y="4487841"/>
            <a:ext cx="847846" cy="355271"/>
          </a:xfrm>
          <a:prstGeom prst="rect">
            <a:avLst/>
          </a:prstGeom>
          <a:noFill/>
          <a:ln w="9525">
            <a:noFill/>
            <a:round/>
            <a:headEnd/>
            <a:tailEnd/>
          </a:ln>
        </p:spPr>
      </p:pic>
      <p:pic>
        <p:nvPicPr>
          <p:cNvPr id="64" name="Picture 58"/>
          <p:cNvPicPr>
            <a:picLocks noChangeAspect="1" noChangeArrowheads="1"/>
          </p:cNvPicPr>
          <p:nvPr/>
        </p:nvPicPr>
        <p:blipFill>
          <a:blip r:embed="rId58" cstate="print"/>
          <a:srcRect/>
          <a:stretch>
            <a:fillRect/>
          </a:stretch>
        </p:blipFill>
        <p:spPr bwMode="auto">
          <a:xfrm>
            <a:off x="1506655" y="4336864"/>
            <a:ext cx="1150938" cy="328613"/>
          </a:xfrm>
          <a:prstGeom prst="rect">
            <a:avLst/>
          </a:prstGeom>
          <a:noFill/>
          <a:ln w="9525">
            <a:noFill/>
            <a:round/>
            <a:headEnd/>
            <a:tailEnd/>
          </a:ln>
        </p:spPr>
      </p:pic>
      <p:pic>
        <p:nvPicPr>
          <p:cNvPr id="65" name="Picture 57" descr="http://www.anved.it/public/contents/adressvitt.jpeg"/>
          <p:cNvPicPr>
            <a:picLocks noChangeAspect="1" noChangeArrowheads="1"/>
          </p:cNvPicPr>
          <p:nvPr/>
        </p:nvPicPr>
        <p:blipFill>
          <a:blip r:embed="rId63">
            <a:extLst>
              <a:ext uri="{28A0092B-C50C-407E-A947-70E740481C1C}">
                <a14:useLocalDpi xmlns:a14="http://schemas.microsoft.com/office/drawing/2010/main" val="0"/>
              </a:ext>
            </a:extLst>
          </a:blip>
          <a:srcRect/>
          <a:stretch>
            <a:fillRect/>
          </a:stretch>
        </p:blipFill>
        <p:spPr bwMode="auto">
          <a:xfrm>
            <a:off x="2925744" y="2227591"/>
            <a:ext cx="838200" cy="419101"/>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59" descr="http://www.anved.it/public/contents/EVERYPACK.jpeg"/>
          <p:cNvPicPr>
            <a:picLocks noChangeAspect="1" noChangeArrowheads="1"/>
          </p:cNvPicPr>
          <p:nvPr/>
        </p:nvPicPr>
        <p:blipFill>
          <a:blip r:embed="rId64">
            <a:extLst>
              <a:ext uri="{28A0092B-C50C-407E-A947-70E740481C1C}">
                <a14:useLocalDpi xmlns:a14="http://schemas.microsoft.com/office/drawing/2010/main" val="0"/>
              </a:ext>
            </a:extLst>
          </a:blip>
          <a:srcRect/>
          <a:stretch>
            <a:fillRect/>
          </a:stretch>
        </p:blipFill>
        <p:spPr bwMode="auto">
          <a:xfrm>
            <a:off x="5367879" y="4824119"/>
            <a:ext cx="1009650" cy="352426"/>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61" descr="http://www.anved.it/public/contents/bussolinologo.jpeg"/>
          <p:cNvPicPr>
            <a:picLocks noChangeAspect="1" noChangeArrowheads="1"/>
          </p:cNvPicPr>
          <p:nvPr/>
        </p:nvPicPr>
        <p:blipFill>
          <a:blip r:embed="rId65">
            <a:extLst>
              <a:ext uri="{28A0092B-C50C-407E-A947-70E740481C1C}">
                <a14:useLocalDpi xmlns:a14="http://schemas.microsoft.com/office/drawing/2010/main" val="0"/>
              </a:ext>
            </a:extLst>
          </a:blip>
          <a:srcRect/>
          <a:stretch>
            <a:fillRect/>
          </a:stretch>
        </p:blipFill>
        <p:spPr bwMode="auto">
          <a:xfrm>
            <a:off x="6213835" y="1558425"/>
            <a:ext cx="762000" cy="523875"/>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63" descr="http://www.anved.it/public/contents/images/bolaffidef.jpeg"/>
          <p:cNvPicPr>
            <a:picLocks noChangeAspect="1" noChangeArrowheads="1"/>
          </p:cNvPicPr>
          <p:nvPr/>
        </p:nvPicPr>
        <p:blipFill>
          <a:blip r:embed="rId66">
            <a:extLst>
              <a:ext uri="{28A0092B-C50C-407E-A947-70E740481C1C}">
                <a14:useLocalDpi xmlns:a14="http://schemas.microsoft.com/office/drawing/2010/main" val="0"/>
              </a:ext>
            </a:extLst>
          </a:blip>
          <a:srcRect/>
          <a:stretch>
            <a:fillRect/>
          </a:stretch>
        </p:blipFill>
        <p:spPr bwMode="auto">
          <a:xfrm>
            <a:off x="2720729" y="4161660"/>
            <a:ext cx="7620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5" descr="http://www.anved.it/public/contents/g.vinilogo.jpeg"/>
          <p:cNvPicPr>
            <a:picLocks noChangeAspect="1" noChangeArrowheads="1"/>
          </p:cNvPicPr>
          <p:nvPr/>
        </p:nvPicPr>
        <p:blipFill>
          <a:blip r:embed="rId67">
            <a:extLst>
              <a:ext uri="{28A0092B-C50C-407E-A947-70E740481C1C}">
                <a14:useLocalDpi xmlns:a14="http://schemas.microsoft.com/office/drawing/2010/main" val="0"/>
              </a:ext>
            </a:extLst>
          </a:blip>
          <a:srcRect/>
          <a:stretch>
            <a:fillRect/>
          </a:stretch>
        </p:blipFill>
        <p:spPr bwMode="auto">
          <a:xfrm>
            <a:off x="7020509" y="4626932"/>
            <a:ext cx="812640" cy="649121"/>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107"/>
          <p:cNvPicPr>
            <a:picLocks noChangeAspect="1" noChangeArrowheads="1"/>
          </p:cNvPicPr>
          <p:nvPr/>
        </p:nvPicPr>
        <p:blipFill>
          <a:blip r:embed="rId68" cstate="print"/>
          <a:srcRect/>
          <a:stretch>
            <a:fillRect/>
          </a:stretch>
        </p:blipFill>
        <p:spPr bwMode="auto">
          <a:xfrm>
            <a:off x="7971857" y="4781652"/>
            <a:ext cx="1000125" cy="323850"/>
          </a:xfrm>
          <a:prstGeom prst="rect">
            <a:avLst/>
          </a:prstGeom>
          <a:noFill/>
          <a:ln w="9525">
            <a:noFill/>
            <a:round/>
            <a:headEnd/>
            <a:tailEnd/>
          </a:ln>
        </p:spPr>
      </p:pic>
      <p:pic>
        <p:nvPicPr>
          <p:cNvPr id="71" name="Picture 67" descr="http://www.anved.it/public/contents/onedirectlogo.jpeg"/>
          <p:cNvPicPr>
            <a:picLocks noChangeAspect="1" noChangeArrowheads="1"/>
          </p:cNvPicPr>
          <p:nvPr/>
        </p:nvPicPr>
        <p:blipFill>
          <a:blip r:embed="rId69">
            <a:extLst>
              <a:ext uri="{28A0092B-C50C-407E-A947-70E740481C1C}">
                <a14:useLocalDpi xmlns:a14="http://schemas.microsoft.com/office/drawing/2010/main" val="0"/>
              </a:ext>
            </a:extLst>
          </a:blip>
          <a:srcRect/>
          <a:stretch>
            <a:fillRect/>
          </a:stretch>
        </p:blipFill>
        <p:spPr bwMode="auto">
          <a:xfrm>
            <a:off x="6438370" y="721207"/>
            <a:ext cx="1357185" cy="437802"/>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69" descr="http://www.anved.it/public/contents/Dmtarget.jpg"/>
          <p:cNvPicPr>
            <a:picLocks noChangeAspect="1" noChangeArrowheads="1"/>
          </p:cNvPicPr>
          <p:nvPr/>
        </p:nvPicPr>
        <p:blipFill>
          <a:blip r:embed="rId70" cstate="print">
            <a:extLst>
              <a:ext uri="{28A0092B-C50C-407E-A947-70E740481C1C}">
                <a14:useLocalDpi xmlns:a14="http://schemas.microsoft.com/office/drawing/2010/main" val="0"/>
              </a:ext>
            </a:extLst>
          </a:blip>
          <a:srcRect/>
          <a:stretch>
            <a:fillRect/>
          </a:stretch>
        </p:blipFill>
        <p:spPr bwMode="auto">
          <a:xfrm>
            <a:off x="4909705" y="609358"/>
            <a:ext cx="1601812" cy="547494"/>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71" descr="http://www.anved.it/public/contents/images/v.parchi.eu1.jpg"/>
          <p:cNvPicPr>
            <a:picLocks noChangeAspect="1" noChangeArrowheads="1"/>
          </p:cNvPicPr>
          <p:nvPr/>
        </p:nvPicPr>
        <p:blipFill>
          <a:blip r:embed="rId71" cstate="print">
            <a:extLst>
              <a:ext uri="{28A0092B-C50C-407E-A947-70E740481C1C}">
                <a14:useLocalDpi xmlns:a14="http://schemas.microsoft.com/office/drawing/2010/main" val="0"/>
              </a:ext>
            </a:extLst>
          </a:blip>
          <a:srcRect/>
          <a:stretch>
            <a:fillRect/>
          </a:stretch>
        </p:blipFill>
        <p:spPr bwMode="auto">
          <a:xfrm>
            <a:off x="1088169" y="154979"/>
            <a:ext cx="891665" cy="578464"/>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73" descr="http://www.anved.it/public/contents/LOGOEISE.jpeg"/>
          <p:cNvPicPr>
            <a:picLocks noChangeAspect="1" noChangeArrowheads="1"/>
          </p:cNvPicPr>
          <p:nvPr/>
        </p:nvPicPr>
        <p:blipFill>
          <a:blip r:embed="rId72">
            <a:extLst>
              <a:ext uri="{28A0092B-C50C-407E-A947-70E740481C1C}">
                <a14:useLocalDpi xmlns:a14="http://schemas.microsoft.com/office/drawing/2010/main" val="0"/>
              </a:ext>
            </a:extLst>
          </a:blip>
          <a:srcRect/>
          <a:stretch>
            <a:fillRect/>
          </a:stretch>
        </p:blipFill>
        <p:spPr bwMode="auto">
          <a:xfrm>
            <a:off x="3196300" y="3560158"/>
            <a:ext cx="629022" cy="629022"/>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75" descr="http://www.anved.it/public/contents/rslogo.jpeg"/>
          <p:cNvPicPr>
            <a:picLocks noChangeAspect="1" noChangeArrowheads="1"/>
          </p:cNvPicPr>
          <p:nvPr/>
        </p:nvPicPr>
        <p:blipFill>
          <a:blip r:embed="rId73" cstate="print">
            <a:extLst>
              <a:ext uri="{28A0092B-C50C-407E-A947-70E740481C1C}">
                <a14:useLocalDpi xmlns:a14="http://schemas.microsoft.com/office/drawing/2010/main" val="0"/>
              </a:ext>
            </a:extLst>
          </a:blip>
          <a:srcRect/>
          <a:stretch>
            <a:fillRect/>
          </a:stretch>
        </p:blipFill>
        <p:spPr bwMode="auto">
          <a:xfrm>
            <a:off x="230533" y="129874"/>
            <a:ext cx="689914" cy="580091"/>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77" descr="https://encrypted-tbn1.gstatic.com/images?q=tbn:ANd9GcR9N1zO5WINn68IvhkSjS48lhuHPOagpL0i6AjU1ssvswDWS1rT"/>
          <p:cNvPicPr>
            <a:picLocks noChangeAspect="1" noChangeArrowheads="1"/>
          </p:cNvPicPr>
          <p:nvPr/>
        </p:nvPicPr>
        <p:blipFill>
          <a:blip r:embed="rId74">
            <a:extLst>
              <a:ext uri="{28A0092B-C50C-407E-A947-70E740481C1C}">
                <a14:useLocalDpi xmlns:a14="http://schemas.microsoft.com/office/drawing/2010/main" val="0"/>
              </a:ext>
            </a:extLst>
          </a:blip>
          <a:srcRect/>
          <a:stretch>
            <a:fillRect/>
          </a:stretch>
        </p:blipFill>
        <p:spPr bwMode="auto">
          <a:xfrm>
            <a:off x="6649034" y="1220322"/>
            <a:ext cx="742950" cy="552451"/>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2" descr="http://www.orari-di-apertura.it/images/intesa-sanpaolo.jpg"/>
          <p:cNvPicPr>
            <a:picLocks noChangeAspect="1" noChangeArrowheads="1"/>
          </p:cNvPicPr>
          <p:nvPr/>
        </p:nvPicPr>
        <p:blipFill rotWithShape="1">
          <a:blip r:embed="rId75">
            <a:extLst>
              <a:ext uri="{28A0092B-C50C-407E-A947-70E740481C1C}">
                <a14:useLocalDpi xmlns:a14="http://schemas.microsoft.com/office/drawing/2010/main" val="0"/>
              </a:ext>
            </a:extLst>
          </a:blip>
          <a:srcRect t="34669" b="39375"/>
          <a:stretch/>
        </p:blipFill>
        <p:spPr bwMode="auto">
          <a:xfrm>
            <a:off x="5162496" y="5193029"/>
            <a:ext cx="1711963" cy="2777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ttangolo 25"/>
          <p:cNvSpPr/>
          <p:nvPr/>
        </p:nvSpPr>
        <p:spPr>
          <a:xfrm>
            <a:off x="107504" y="6381328"/>
            <a:ext cx="1584176"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Rettangolo 24"/>
          <p:cNvSpPr/>
          <p:nvPr/>
        </p:nvSpPr>
        <p:spPr>
          <a:xfrm>
            <a:off x="117029" y="6021288"/>
            <a:ext cx="8928992"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0658" name="Immagine 3"/>
          <p:cNvPicPr>
            <a:picLocks noChangeAspect="1"/>
          </p:cNvPicPr>
          <p:nvPr/>
        </p:nvPicPr>
        <p:blipFill>
          <a:blip r:embed="rId2" cstate="print"/>
          <a:srcRect/>
          <a:stretch>
            <a:fillRect/>
          </a:stretch>
        </p:blipFill>
        <p:spPr bwMode="auto">
          <a:xfrm>
            <a:off x="323850" y="836712"/>
            <a:ext cx="1152525" cy="747713"/>
          </a:xfrm>
          <a:prstGeom prst="rect">
            <a:avLst/>
          </a:prstGeom>
          <a:noFill/>
          <a:ln w="9525">
            <a:noFill/>
            <a:miter lim="800000"/>
            <a:headEnd/>
            <a:tailEnd/>
          </a:ln>
        </p:spPr>
      </p:pic>
      <p:sp>
        <p:nvSpPr>
          <p:cNvPr id="70659" name="CasellaDiTesto 4"/>
          <p:cNvSpPr txBox="1">
            <a:spLocks noChangeArrowheads="1"/>
          </p:cNvSpPr>
          <p:nvPr/>
        </p:nvSpPr>
        <p:spPr bwMode="auto">
          <a:xfrm>
            <a:off x="1619672" y="887512"/>
            <a:ext cx="2438400" cy="581025"/>
          </a:xfrm>
          <a:prstGeom prst="rect">
            <a:avLst/>
          </a:prstGeom>
          <a:noFill/>
          <a:ln w="9525">
            <a:noFill/>
            <a:miter lim="800000"/>
            <a:headEnd/>
            <a:tailEnd/>
          </a:ln>
        </p:spPr>
        <p:txBody>
          <a:bodyPr>
            <a:spAutoFit/>
          </a:bodyPr>
          <a:lstStyle/>
          <a:p>
            <a:r>
              <a:rPr lang="it-IT" sz="1600" b="1" dirty="0">
                <a:latin typeface="Georgia" pitchFamily="18" charset="0"/>
                <a:cs typeface="Arial" charset="0"/>
              </a:rPr>
              <a:t>Presidente</a:t>
            </a:r>
          </a:p>
          <a:p>
            <a:r>
              <a:rPr lang="it-IT" sz="1600" dirty="0">
                <a:latin typeface="Georgia" pitchFamily="18" charset="0"/>
                <a:cs typeface="Arial" charset="0"/>
              </a:rPr>
              <a:t>Ing. Roberto Liscia</a:t>
            </a:r>
          </a:p>
        </p:txBody>
      </p:sp>
      <p:pic>
        <p:nvPicPr>
          <p:cNvPr id="70660" name="Immagine 8"/>
          <p:cNvPicPr>
            <a:picLocks noChangeAspect="1"/>
          </p:cNvPicPr>
          <p:nvPr/>
        </p:nvPicPr>
        <p:blipFill>
          <a:blip r:embed="rId3" cstate="print"/>
          <a:srcRect/>
          <a:stretch>
            <a:fillRect/>
          </a:stretch>
        </p:blipFill>
        <p:spPr bwMode="auto">
          <a:xfrm>
            <a:off x="371475" y="2605608"/>
            <a:ext cx="1104900" cy="722313"/>
          </a:xfrm>
          <a:prstGeom prst="rect">
            <a:avLst/>
          </a:prstGeom>
          <a:noFill/>
          <a:ln w="9525">
            <a:noFill/>
            <a:miter lim="800000"/>
            <a:headEnd/>
            <a:tailEnd/>
          </a:ln>
        </p:spPr>
      </p:pic>
      <p:pic>
        <p:nvPicPr>
          <p:cNvPr id="70661" name="Immagine 10"/>
          <p:cNvPicPr>
            <a:picLocks noChangeAspect="1"/>
          </p:cNvPicPr>
          <p:nvPr/>
        </p:nvPicPr>
        <p:blipFill>
          <a:blip r:embed="rId4" cstate="print"/>
          <a:srcRect/>
          <a:stretch>
            <a:fillRect/>
          </a:stretch>
        </p:blipFill>
        <p:spPr bwMode="auto">
          <a:xfrm>
            <a:off x="395288" y="3424937"/>
            <a:ext cx="685800" cy="1030287"/>
          </a:xfrm>
          <a:prstGeom prst="rect">
            <a:avLst/>
          </a:prstGeom>
          <a:noFill/>
          <a:ln w="9525">
            <a:noFill/>
            <a:miter lim="800000"/>
            <a:headEnd/>
            <a:tailEnd/>
          </a:ln>
        </p:spPr>
      </p:pic>
      <p:pic>
        <p:nvPicPr>
          <p:cNvPr id="70662" name="Immagine 11"/>
          <p:cNvPicPr>
            <a:picLocks noChangeAspect="1"/>
          </p:cNvPicPr>
          <p:nvPr/>
        </p:nvPicPr>
        <p:blipFill>
          <a:blip r:embed="rId5" cstate="print"/>
          <a:srcRect/>
          <a:stretch>
            <a:fillRect/>
          </a:stretch>
        </p:blipFill>
        <p:spPr bwMode="auto">
          <a:xfrm>
            <a:off x="5168999" y="1484784"/>
            <a:ext cx="914400" cy="914400"/>
          </a:xfrm>
          <a:prstGeom prst="rect">
            <a:avLst/>
          </a:prstGeom>
          <a:noFill/>
          <a:ln w="9525">
            <a:noFill/>
            <a:miter lim="800000"/>
            <a:headEnd/>
            <a:tailEnd/>
          </a:ln>
        </p:spPr>
      </p:pic>
      <p:pic>
        <p:nvPicPr>
          <p:cNvPr id="70663" name="Immagine 12"/>
          <p:cNvPicPr>
            <a:picLocks noChangeAspect="1"/>
          </p:cNvPicPr>
          <p:nvPr/>
        </p:nvPicPr>
        <p:blipFill>
          <a:blip r:embed="rId6" cstate="print"/>
          <a:srcRect/>
          <a:stretch>
            <a:fillRect/>
          </a:stretch>
        </p:blipFill>
        <p:spPr bwMode="auto">
          <a:xfrm>
            <a:off x="346050" y="4511198"/>
            <a:ext cx="762000" cy="1100138"/>
          </a:xfrm>
          <a:prstGeom prst="rect">
            <a:avLst/>
          </a:prstGeom>
          <a:noFill/>
          <a:ln w="9525">
            <a:noFill/>
            <a:miter lim="800000"/>
            <a:headEnd/>
            <a:tailEnd/>
          </a:ln>
        </p:spPr>
      </p:pic>
      <p:pic>
        <p:nvPicPr>
          <p:cNvPr id="70664" name="Immagine 13"/>
          <p:cNvPicPr>
            <a:picLocks noChangeAspect="1"/>
          </p:cNvPicPr>
          <p:nvPr/>
        </p:nvPicPr>
        <p:blipFill>
          <a:blip r:embed="rId7" cstate="print"/>
          <a:srcRect/>
          <a:stretch>
            <a:fillRect/>
          </a:stretch>
        </p:blipFill>
        <p:spPr bwMode="auto">
          <a:xfrm>
            <a:off x="5135563" y="3412237"/>
            <a:ext cx="889000" cy="889000"/>
          </a:xfrm>
          <a:prstGeom prst="rect">
            <a:avLst/>
          </a:prstGeom>
          <a:noFill/>
          <a:ln w="9525">
            <a:noFill/>
            <a:miter lim="800000"/>
            <a:headEnd/>
            <a:tailEnd/>
          </a:ln>
        </p:spPr>
      </p:pic>
      <p:pic>
        <p:nvPicPr>
          <p:cNvPr id="70665" name="Immagine 15"/>
          <p:cNvPicPr>
            <a:picLocks noChangeAspect="1"/>
          </p:cNvPicPr>
          <p:nvPr/>
        </p:nvPicPr>
        <p:blipFill>
          <a:blip r:embed="rId8" cstate="print"/>
          <a:srcRect/>
          <a:stretch>
            <a:fillRect/>
          </a:stretch>
        </p:blipFill>
        <p:spPr bwMode="auto">
          <a:xfrm>
            <a:off x="5219700" y="4501315"/>
            <a:ext cx="704850" cy="1038225"/>
          </a:xfrm>
          <a:prstGeom prst="rect">
            <a:avLst/>
          </a:prstGeom>
          <a:noFill/>
          <a:ln w="9525">
            <a:noFill/>
            <a:miter lim="800000"/>
            <a:headEnd/>
            <a:tailEnd/>
          </a:ln>
        </p:spPr>
      </p:pic>
      <p:pic>
        <p:nvPicPr>
          <p:cNvPr id="70666" name="Immagine 16"/>
          <p:cNvPicPr>
            <a:picLocks noChangeAspect="1"/>
          </p:cNvPicPr>
          <p:nvPr/>
        </p:nvPicPr>
        <p:blipFill>
          <a:blip r:embed="rId9" cstate="print"/>
          <a:srcRect/>
          <a:stretch>
            <a:fillRect/>
          </a:stretch>
        </p:blipFill>
        <p:spPr bwMode="auto">
          <a:xfrm>
            <a:off x="395536" y="1700238"/>
            <a:ext cx="1000125" cy="779462"/>
          </a:xfrm>
          <a:prstGeom prst="rect">
            <a:avLst/>
          </a:prstGeom>
          <a:noFill/>
          <a:ln w="9525">
            <a:noFill/>
            <a:miter lim="800000"/>
            <a:headEnd/>
            <a:tailEnd/>
          </a:ln>
        </p:spPr>
      </p:pic>
      <p:sp>
        <p:nvSpPr>
          <p:cNvPr id="70667" name="CasellaDiTesto 17"/>
          <p:cNvSpPr txBox="1">
            <a:spLocks noChangeArrowheads="1"/>
          </p:cNvSpPr>
          <p:nvPr/>
        </p:nvSpPr>
        <p:spPr bwMode="auto">
          <a:xfrm>
            <a:off x="1619672" y="2554883"/>
            <a:ext cx="2519363" cy="830263"/>
          </a:xfrm>
          <a:prstGeom prst="rect">
            <a:avLst/>
          </a:prstGeom>
          <a:noFill/>
          <a:ln w="9525">
            <a:noFill/>
            <a:miter lim="800000"/>
            <a:headEnd/>
            <a:tailEnd/>
          </a:ln>
        </p:spPr>
        <p:txBody>
          <a:bodyPr>
            <a:spAutoFit/>
          </a:bodyPr>
          <a:lstStyle/>
          <a:p>
            <a:r>
              <a:rPr lang="it-IT" sz="1600" dirty="0">
                <a:latin typeface="Georgia" pitchFamily="18" charset="0"/>
                <a:cs typeface="Arial" charset="0"/>
              </a:rPr>
              <a:t>Francesca Benati</a:t>
            </a:r>
          </a:p>
          <a:p>
            <a:r>
              <a:rPr lang="it-IT" sz="1600" dirty="0" err="1">
                <a:latin typeface="Georgia" pitchFamily="18" charset="0"/>
                <a:cs typeface="Arial" charset="0"/>
              </a:rPr>
              <a:t>Managing</a:t>
            </a:r>
            <a:r>
              <a:rPr lang="it-IT" sz="1600" dirty="0">
                <a:latin typeface="Georgia" pitchFamily="18" charset="0"/>
                <a:cs typeface="Arial" charset="0"/>
              </a:rPr>
              <a:t> </a:t>
            </a:r>
            <a:r>
              <a:rPr lang="it-IT" sz="1600" dirty="0" err="1">
                <a:latin typeface="Georgia" pitchFamily="18" charset="0"/>
                <a:cs typeface="Arial" charset="0"/>
              </a:rPr>
              <a:t>Director</a:t>
            </a:r>
            <a:r>
              <a:rPr lang="it-IT" sz="1600" dirty="0">
                <a:latin typeface="Georgia" pitchFamily="18" charset="0"/>
                <a:cs typeface="Arial" charset="0"/>
              </a:rPr>
              <a:t> Italy &amp; </a:t>
            </a:r>
            <a:r>
              <a:rPr lang="it-IT" sz="1600" dirty="0" err="1">
                <a:latin typeface="Georgia" pitchFamily="18" charset="0"/>
                <a:cs typeface="Arial" charset="0"/>
              </a:rPr>
              <a:t>Spain</a:t>
            </a:r>
            <a:r>
              <a:rPr lang="it-IT" sz="1600" dirty="0">
                <a:latin typeface="Georgia" pitchFamily="18" charset="0"/>
                <a:cs typeface="Arial" charset="0"/>
              </a:rPr>
              <a:t> </a:t>
            </a:r>
            <a:r>
              <a:rPr lang="it-IT" sz="1600" dirty="0" err="1">
                <a:latin typeface="Georgia" pitchFamily="18" charset="0"/>
                <a:cs typeface="Arial" charset="0"/>
              </a:rPr>
              <a:t>Lastminute.com</a:t>
            </a:r>
            <a:endParaRPr lang="it-IT" sz="1600" dirty="0">
              <a:latin typeface="Georgia" pitchFamily="18" charset="0"/>
              <a:cs typeface="Arial" charset="0"/>
            </a:endParaRPr>
          </a:p>
        </p:txBody>
      </p:sp>
      <p:sp>
        <p:nvSpPr>
          <p:cNvPr id="70668" name="CasellaDiTesto 18"/>
          <p:cNvSpPr txBox="1">
            <a:spLocks noChangeArrowheads="1"/>
          </p:cNvSpPr>
          <p:nvPr/>
        </p:nvSpPr>
        <p:spPr bwMode="auto">
          <a:xfrm>
            <a:off x="1619672" y="3539237"/>
            <a:ext cx="2374900" cy="830262"/>
          </a:xfrm>
          <a:prstGeom prst="rect">
            <a:avLst/>
          </a:prstGeom>
          <a:noFill/>
          <a:ln w="9525">
            <a:noFill/>
            <a:miter lim="800000"/>
            <a:headEnd/>
            <a:tailEnd/>
          </a:ln>
        </p:spPr>
        <p:txBody>
          <a:bodyPr>
            <a:spAutoFit/>
          </a:bodyPr>
          <a:lstStyle/>
          <a:p>
            <a:r>
              <a:rPr lang="it-IT" sz="1600" dirty="0">
                <a:latin typeface="Georgia" pitchFamily="18" charset="0"/>
                <a:cs typeface="Arial" charset="0"/>
              </a:rPr>
              <a:t>Lucio Carli</a:t>
            </a:r>
          </a:p>
          <a:p>
            <a:r>
              <a:rPr lang="it-IT" sz="1600" dirty="0">
                <a:latin typeface="Georgia" pitchFamily="18" charset="0"/>
                <a:cs typeface="Arial" charset="0"/>
              </a:rPr>
              <a:t>Consigliere Fratelli Carli spa</a:t>
            </a:r>
          </a:p>
        </p:txBody>
      </p:sp>
      <p:sp>
        <p:nvSpPr>
          <p:cNvPr id="70669" name="CasellaDiTesto 19"/>
          <p:cNvSpPr txBox="1">
            <a:spLocks noChangeArrowheads="1"/>
          </p:cNvSpPr>
          <p:nvPr/>
        </p:nvSpPr>
        <p:spPr bwMode="auto">
          <a:xfrm>
            <a:off x="6228184" y="1568426"/>
            <a:ext cx="2303462" cy="584200"/>
          </a:xfrm>
          <a:prstGeom prst="rect">
            <a:avLst/>
          </a:prstGeom>
          <a:noFill/>
          <a:ln w="9525">
            <a:noFill/>
            <a:miter lim="800000"/>
            <a:headEnd/>
            <a:tailEnd/>
          </a:ln>
        </p:spPr>
        <p:txBody>
          <a:bodyPr>
            <a:spAutoFit/>
          </a:bodyPr>
          <a:lstStyle/>
          <a:p>
            <a:r>
              <a:rPr lang="it-IT" sz="1600" dirty="0">
                <a:latin typeface="Georgia" pitchFamily="18" charset="0"/>
                <a:cs typeface="Arial" charset="0"/>
              </a:rPr>
              <a:t>Edoardo Giorgetti</a:t>
            </a:r>
          </a:p>
          <a:p>
            <a:r>
              <a:rPr lang="it-IT" sz="1600" dirty="0">
                <a:latin typeface="Georgia" pitchFamily="18" charset="0"/>
                <a:cs typeface="Arial" charset="0"/>
              </a:rPr>
              <a:t>CEO Banzai </a:t>
            </a:r>
            <a:r>
              <a:rPr lang="it-IT" sz="1600" dirty="0" err="1">
                <a:latin typeface="Georgia" pitchFamily="18" charset="0"/>
                <a:cs typeface="Arial" charset="0"/>
              </a:rPr>
              <a:t>commerce</a:t>
            </a:r>
            <a:r>
              <a:rPr lang="it-IT" sz="1600" dirty="0">
                <a:latin typeface="Georgia" pitchFamily="18" charset="0"/>
                <a:cs typeface="Arial" charset="0"/>
              </a:rPr>
              <a:t> </a:t>
            </a:r>
          </a:p>
        </p:txBody>
      </p:sp>
      <p:sp>
        <p:nvSpPr>
          <p:cNvPr id="70670" name="CasellaDiTesto 20"/>
          <p:cNvSpPr txBox="1">
            <a:spLocks noChangeArrowheads="1"/>
          </p:cNvSpPr>
          <p:nvPr/>
        </p:nvSpPr>
        <p:spPr bwMode="auto">
          <a:xfrm>
            <a:off x="1619672" y="4757578"/>
            <a:ext cx="2447925" cy="581025"/>
          </a:xfrm>
          <a:prstGeom prst="rect">
            <a:avLst/>
          </a:prstGeom>
          <a:noFill/>
          <a:ln w="9525">
            <a:noFill/>
            <a:miter lim="800000"/>
            <a:headEnd/>
            <a:tailEnd/>
          </a:ln>
        </p:spPr>
        <p:txBody>
          <a:bodyPr>
            <a:spAutoFit/>
          </a:bodyPr>
          <a:lstStyle/>
          <a:p>
            <a:r>
              <a:rPr lang="it-IT" sz="1600" dirty="0">
                <a:latin typeface="Georgia" pitchFamily="18" charset="0"/>
                <a:cs typeface="Arial" charset="0"/>
              </a:rPr>
              <a:t>Edoardo Loewenthal</a:t>
            </a:r>
          </a:p>
          <a:p>
            <a:r>
              <a:rPr lang="it-IT" sz="1600" dirty="0">
                <a:latin typeface="Georgia" pitchFamily="18" charset="0"/>
                <a:cs typeface="Arial" charset="0"/>
              </a:rPr>
              <a:t>Presidente 6sicuro.it</a:t>
            </a:r>
          </a:p>
        </p:txBody>
      </p:sp>
      <p:sp>
        <p:nvSpPr>
          <p:cNvPr id="70671" name="CasellaDiTesto 21"/>
          <p:cNvSpPr txBox="1">
            <a:spLocks noChangeArrowheads="1"/>
          </p:cNvSpPr>
          <p:nvPr/>
        </p:nvSpPr>
        <p:spPr bwMode="auto">
          <a:xfrm>
            <a:off x="6228184" y="4607678"/>
            <a:ext cx="2159000" cy="825500"/>
          </a:xfrm>
          <a:prstGeom prst="rect">
            <a:avLst/>
          </a:prstGeom>
          <a:noFill/>
          <a:ln w="9525">
            <a:noFill/>
            <a:miter lim="800000"/>
            <a:headEnd/>
            <a:tailEnd/>
          </a:ln>
        </p:spPr>
        <p:txBody>
          <a:bodyPr>
            <a:spAutoFit/>
          </a:bodyPr>
          <a:lstStyle/>
          <a:p>
            <a:r>
              <a:rPr lang="it-IT" sz="1600" dirty="0">
                <a:latin typeface="Georgia" pitchFamily="18" charset="0"/>
                <a:cs typeface="Arial" charset="0"/>
              </a:rPr>
              <a:t>Riccardo Porta</a:t>
            </a:r>
          </a:p>
          <a:p>
            <a:r>
              <a:rPr lang="it-IT" sz="1600" dirty="0" err="1">
                <a:latin typeface="Georgia" pitchFamily="18" charset="0"/>
                <a:cs typeface="Arial" charset="0"/>
              </a:rPr>
              <a:t>General</a:t>
            </a:r>
            <a:r>
              <a:rPr lang="it-IT" sz="1600" dirty="0">
                <a:latin typeface="Georgia" pitchFamily="18" charset="0"/>
                <a:cs typeface="Arial" charset="0"/>
              </a:rPr>
              <a:t> Manager </a:t>
            </a:r>
            <a:r>
              <a:rPr lang="it-IT" sz="1600" dirty="0" err="1">
                <a:latin typeface="Georgia" pitchFamily="18" charset="0"/>
                <a:cs typeface="Arial" charset="0"/>
              </a:rPr>
              <a:t>Become</a:t>
            </a:r>
            <a:r>
              <a:rPr lang="it-IT" sz="1600" dirty="0">
                <a:latin typeface="Georgia" pitchFamily="18" charset="0"/>
                <a:cs typeface="Arial" charset="0"/>
              </a:rPr>
              <a:t> Italia</a:t>
            </a:r>
          </a:p>
        </p:txBody>
      </p:sp>
      <p:sp>
        <p:nvSpPr>
          <p:cNvPr id="70672" name="CasellaDiTesto 22"/>
          <p:cNvSpPr txBox="1">
            <a:spLocks noChangeArrowheads="1"/>
          </p:cNvSpPr>
          <p:nvPr/>
        </p:nvSpPr>
        <p:spPr bwMode="auto">
          <a:xfrm>
            <a:off x="1619672" y="1498625"/>
            <a:ext cx="2197100" cy="1077913"/>
          </a:xfrm>
          <a:prstGeom prst="rect">
            <a:avLst/>
          </a:prstGeom>
          <a:noFill/>
          <a:ln w="9525">
            <a:noFill/>
            <a:miter lim="800000"/>
            <a:headEnd/>
            <a:tailEnd/>
          </a:ln>
        </p:spPr>
        <p:txBody>
          <a:bodyPr>
            <a:spAutoFit/>
          </a:bodyPr>
          <a:lstStyle/>
          <a:p>
            <a:r>
              <a:rPr lang="it-IT" sz="1600">
                <a:latin typeface="Georgia" pitchFamily="18" charset="0"/>
                <a:cs typeface="Arial" charset="0"/>
              </a:rPr>
              <a:t>Mauro Zerbini</a:t>
            </a:r>
          </a:p>
          <a:p>
            <a:r>
              <a:rPr lang="it-IT" sz="1600">
                <a:latin typeface="Georgia" pitchFamily="18" charset="0"/>
                <a:cs typeface="Arial" charset="0"/>
              </a:rPr>
              <a:t>Amministratore Delegato e Direttore Generale Ibs.it</a:t>
            </a:r>
          </a:p>
        </p:txBody>
      </p:sp>
      <p:sp>
        <p:nvSpPr>
          <p:cNvPr id="70673" name="CasellaDiTesto 14"/>
          <p:cNvSpPr txBox="1">
            <a:spLocks noChangeArrowheads="1"/>
          </p:cNvSpPr>
          <p:nvPr/>
        </p:nvSpPr>
        <p:spPr bwMode="auto">
          <a:xfrm>
            <a:off x="6228184" y="3377312"/>
            <a:ext cx="2520950" cy="1077912"/>
          </a:xfrm>
          <a:prstGeom prst="rect">
            <a:avLst/>
          </a:prstGeom>
          <a:noFill/>
          <a:ln w="9525">
            <a:noFill/>
            <a:miter lim="800000"/>
            <a:headEnd/>
            <a:tailEnd/>
          </a:ln>
        </p:spPr>
        <p:txBody>
          <a:bodyPr>
            <a:spAutoFit/>
          </a:bodyPr>
          <a:lstStyle/>
          <a:p>
            <a:r>
              <a:rPr lang="it-IT" sz="1600">
                <a:latin typeface="Georgia" pitchFamily="18" charset="0"/>
                <a:cs typeface="Arial" charset="0"/>
              </a:rPr>
              <a:t>Karen Nahum</a:t>
            </a:r>
          </a:p>
          <a:p>
            <a:r>
              <a:rPr lang="it-IT" sz="1600">
                <a:latin typeface="Georgia" pitchFamily="18" charset="0"/>
                <a:cs typeface="Arial" charset="0"/>
              </a:rPr>
              <a:t>Responsabile web e servizi online</a:t>
            </a:r>
          </a:p>
          <a:p>
            <a:r>
              <a:rPr lang="it-IT" sz="1600">
                <a:latin typeface="Georgia" pitchFamily="18" charset="0"/>
                <a:cs typeface="Arial" charset="0"/>
              </a:rPr>
              <a:t>Humanitas Mirasole spa</a:t>
            </a:r>
          </a:p>
        </p:txBody>
      </p:sp>
      <p:sp>
        <p:nvSpPr>
          <p:cNvPr id="70674" name="Rettangolo 18"/>
          <p:cNvSpPr>
            <a:spLocks noChangeArrowheads="1"/>
          </p:cNvSpPr>
          <p:nvPr/>
        </p:nvSpPr>
        <p:spPr bwMode="auto">
          <a:xfrm>
            <a:off x="179512" y="260648"/>
            <a:ext cx="5495925" cy="457200"/>
          </a:xfrm>
          <a:prstGeom prst="rect">
            <a:avLst/>
          </a:prstGeom>
          <a:solidFill>
            <a:srgbClr val="00CC66"/>
          </a:solidFill>
          <a:ln w="9525" algn="ctr">
            <a:solidFill>
              <a:schemeClr val="accent1"/>
            </a:solidFill>
            <a:miter lim="800000"/>
            <a:headEnd/>
            <a:tailEnd/>
          </a:ln>
          <a:effectLst>
            <a:outerShdw dist="25400" dir="5400000" rotWithShape="0">
              <a:srgbClr val="000000">
                <a:alpha val="45000"/>
              </a:srgbClr>
            </a:outerShdw>
          </a:effectLst>
        </p:spPr>
        <p:txBody>
          <a:bodyPr anchor="ctr"/>
          <a:lstStyle/>
          <a:p>
            <a:r>
              <a:rPr lang="it-IT">
                <a:solidFill>
                  <a:srgbClr val="FFFFFF"/>
                </a:solidFill>
                <a:latin typeface="Georgia" pitchFamily="18" charset="0"/>
                <a:cs typeface="Arial" charset="0"/>
              </a:rPr>
              <a:t>CONSIGLIO DI AMMINISTRAZIONE ENTRANTE</a:t>
            </a:r>
          </a:p>
        </p:txBody>
      </p:sp>
      <p:pic>
        <p:nvPicPr>
          <p:cNvPr id="70675" name="Immagine 20"/>
          <p:cNvPicPr>
            <a:picLocks noChangeAspect="1"/>
          </p:cNvPicPr>
          <p:nvPr/>
        </p:nvPicPr>
        <p:blipFill>
          <a:blip r:embed="rId10" cstate="print"/>
          <a:srcRect/>
          <a:stretch>
            <a:fillRect/>
          </a:stretch>
        </p:blipFill>
        <p:spPr bwMode="auto">
          <a:xfrm>
            <a:off x="5127625" y="2499246"/>
            <a:ext cx="847725" cy="847725"/>
          </a:xfrm>
          <a:prstGeom prst="rect">
            <a:avLst/>
          </a:prstGeom>
          <a:noFill/>
          <a:ln w="9525">
            <a:noFill/>
            <a:miter lim="800000"/>
            <a:headEnd/>
            <a:tailEnd/>
          </a:ln>
        </p:spPr>
      </p:pic>
      <p:sp>
        <p:nvSpPr>
          <p:cNvPr id="70676" name="CasellaDiTesto 14"/>
          <p:cNvSpPr txBox="1">
            <a:spLocks noChangeArrowheads="1"/>
          </p:cNvSpPr>
          <p:nvPr/>
        </p:nvSpPr>
        <p:spPr bwMode="auto">
          <a:xfrm>
            <a:off x="6228184" y="2492896"/>
            <a:ext cx="2520950" cy="830262"/>
          </a:xfrm>
          <a:prstGeom prst="rect">
            <a:avLst/>
          </a:prstGeom>
          <a:noFill/>
          <a:ln w="9525">
            <a:noFill/>
            <a:miter lim="800000"/>
            <a:headEnd/>
            <a:tailEnd/>
          </a:ln>
        </p:spPr>
        <p:txBody>
          <a:bodyPr>
            <a:spAutoFit/>
          </a:bodyPr>
          <a:lstStyle/>
          <a:p>
            <a:r>
              <a:rPr lang="it-IT" sz="1600">
                <a:latin typeface="Georgia" pitchFamily="18" charset="0"/>
                <a:cs typeface="Arial" charset="0"/>
              </a:rPr>
              <a:t>Anna Matteo</a:t>
            </a:r>
          </a:p>
          <a:p>
            <a:r>
              <a:rPr lang="en-GB" sz="1600">
                <a:latin typeface="Georgia" pitchFamily="18" charset="0"/>
                <a:cs typeface="Arial" charset="0"/>
              </a:rPr>
              <a:t>Director, Digital Business Gruppo Sole 24 Ore</a:t>
            </a:r>
            <a:endParaRPr lang="it-IT" sz="1600">
              <a:latin typeface="Georgia" pitchFamily="18" charset="0"/>
              <a:cs typeface="Arial" charset="0"/>
            </a:endParaRPr>
          </a:p>
        </p:txBody>
      </p:sp>
      <p:sp>
        <p:nvSpPr>
          <p:cNvPr id="22" name="CasellaDiTesto 17"/>
          <p:cNvSpPr txBox="1">
            <a:spLocks noChangeArrowheads="1"/>
          </p:cNvSpPr>
          <p:nvPr/>
        </p:nvSpPr>
        <p:spPr bwMode="auto">
          <a:xfrm>
            <a:off x="1619672" y="5733256"/>
            <a:ext cx="2519363" cy="830997"/>
          </a:xfrm>
          <a:prstGeom prst="rect">
            <a:avLst/>
          </a:prstGeom>
          <a:noFill/>
          <a:ln w="9525">
            <a:noFill/>
            <a:miter lim="800000"/>
            <a:headEnd/>
            <a:tailEnd/>
          </a:ln>
        </p:spPr>
        <p:txBody>
          <a:bodyPr>
            <a:spAutoFit/>
          </a:bodyPr>
          <a:lstStyle/>
          <a:p>
            <a:r>
              <a:rPr lang="it-IT" sz="1600" dirty="0">
                <a:latin typeface="Georgia" pitchFamily="18" charset="0"/>
                <a:cs typeface="Arial" charset="0"/>
              </a:rPr>
              <a:t>Benedetto </a:t>
            </a:r>
            <a:r>
              <a:rPr lang="it-IT" sz="1600" dirty="0" smtClean="0">
                <a:latin typeface="Georgia" pitchFamily="18" charset="0"/>
                <a:cs typeface="Arial" charset="0"/>
              </a:rPr>
              <a:t>Lavino </a:t>
            </a:r>
            <a:r>
              <a:rPr lang="it-IT" sz="1600" dirty="0" err="1">
                <a:latin typeface="Georgia" pitchFamily="18" charset="0"/>
                <a:cs typeface="Arial" charset="0"/>
              </a:rPr>
              <a:t>Managing</a:t>
            </a:r>
            <a:r>
              <a:rPr lang="it-IT" sz="1600" dirty="0">
                <a:latin typeface="Georgia" pitchFamily="18" charset="0"/>
                <a:cs typeface="Arial" charset="0"/>
              </a:rPr>
              <a:t> </a:t>
            </a:r>
            <a:r>
              <a:rPr lang="it-IT" sz="1600" dirty="0" err="1">
                <a:latin typeface="Georgia" pitchFamily="18" charset="0"/>
                <a:cs typeface="Arial" charset="0"/>
              </a:rPr>
              <a:t>Director</a:t>
            </a:r>
            <a:r>
              <a:rPr lang="it-IT" sz="1600" dirty="0">
                <a:latin typeface="Georgia" pitchFamily="18" charset="0"/>
                <a:cs typeface="Arial" charset="0"/>
              </a:rPr>
              <a:t> di Bottega Verde </a:t>
            </a:r>
          </a:p>
        </p:txBody>
      </p:sp>
      <p:sp>
        <p:nvSpPr>
          <p:cNvPr id="24" name="CasellaDiTesto 17"/>
          <p:cNvSpPr txBox="1">
            <a:spLocks noChangeArrowheads="1"/>
          </p:cNvSpPr>
          <p:nvPr/>
        </p:nvSpPr>
        <p:spPr bwMode="auto">
          <a:xfrm>
            <a:off x="6228184" y="5640928"/>
            <a:ext cx="2519363" cy="830997"/>
          </a:xfrm>
          <a:prstGeom prst="rect">
            <a:avLst/>
          </a:prstGeom>
          <a:noFill/>
          <a:ln w="9525">
            <a:noFill/>
            <a:miter lim="800000"/>
            <a:headEnd/>
            <a:tailEnd/>
          </a:ln>
        </p:spPr>
        <p:txBody>
          <a:bodyPr>
            <a:spAutoFit/>
          </a:bodyPr>
          <a:lstStyle/>
          <a:p>
            <a:r>
              <a:rPr lang="it-IT" sz="1600" dirty="0">
                <a:latin typeface="Georgia" pitchFamily="18" charset="0"/>
                <a:cs typeface="Arial" charset="0"/>
              </a:rPr>
              <a:t>Walter </a:t>
            </a:r>
            <a:r>
              <a:rPr lang="it-IT" sz="1600" dirty="0" smtClean="0">
                <a:latin typeface="Georgia" pitchFamily="18" charset="0"/>
                <a:cs typeface="Arial" charset="0"/>
              </a:rPr>
              <a:t>Devenuto </a:t>
            </a:r>
            <a:r>
              <a:rPr lang="it-IT" sz="1600" dirty="0" err="1" smtClean="0"/>
              <a:t>Managing</a:t>
            </a:r>
            <a:r>
              <a:rPr lang="it-IT" sz="1600" dirty="0" smtClean="0"/>
              <a:t> </a:t>
            </a:r>
            <a:r>
              <a:rPr lang="it-IT" sz="1600" dirty="0" err="1"/>
              <a:t>Director</a:t>
            </a:r>
            <a:r>
              <a:rPr lang="it-IT" sz="1600" dirty="0"/>
              <a:t> </a:t>
            </a:r>
            <a:r>
              <a:rPr lang="it-IT" sz="1600" dirty="0" smtClean="0"/>
              <a:t>di </a:t>
            </a:r>
            <a:r>
              <a:rPr lang="it-IT" sz="1600" dirty="0" err="1" smtClean="0"/>
              <a:t>Bakker</a:t>
            </a:r>
            <a:endParaRPr lang="it-IT" sz="1600" dirty="0"/>
          </a:p>
        </p:txBody>
      </p:sp>
      <p:pic>
        <p:nvPicPr>
          <p:cNvPr id="70680" name="Picture 24" descr="http://eu-ems.com/event_images/speakers/Walter%20Devenuto%20-%20pic_1.jpg"/>
          <p:cNvPicPr>
            <a:picLocks noChangeAspect="1" noChangeArrowheads="1"/>
          </p:cNvPicPr>
          <p:nvPr/>
        </p:nvPicPr>
        <p:blipFill>
          <a:blip r:embed="rId11" cstate="print"/>
          <a:srcRect/>
          <a:stretch>
            <a:fillRect/>
          </a:stretch>
        </p:blipFill>
        <p:spPr bwMode="auto">
          <a:xfrm>
            <a:off x="5220072" y="5733256"/>
            <a:ext cx="691901" cy="867808"/>
          </a:xfrm>
          <a:prstGeom prst="rect">
            <a:avLst/>
          </a:prstGeom>
          <a:noFill/>
        </p:spPr>
      </p:pic>
      <p:pic>
        <p:nvPicPr>
          <p:cNvPr id="27" name="Immagine 26"/>
          <p:cNvPicPr/>
          <p:nvPr/>
        </p:nvPicPr>
        <p:blipFill>
          <a:blip r:embed="rId12" cstate="print"/>
          <a:srcRect/>
          <a:stretch>
            <a:fillRect/>
          </a:stretch>
        </p:blipFill>
        <p:spPr bwMode="auto">
          <a:xfrm>
            <a:off x="323528" y="5661248"/>
            <a:ext cx="792088" cy="936104"/>
          </a:xfrm>
          <a:prstGeom prst="rect">
            <a:avLst/>
          </a:prstGeom>
          <a:noFill/>
        </p:spPr>
      </p:pic>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olo 1"/>
          <p:cNvSpPr>
            <a:spLocks noGrp="1"/>
          </p:cNvSpPr>
          <p:nvPr>
            <p:ph type="title"/>
          </p:nvPr>
        </p:nvSpPr>
        <p:spPr>
          <a:xfrm>
            <a:off x="431800" y="274638"/>
            <a:ext cx="8280400" cy="427037"/>
          </a:xfrm>
        </p:spPr>
        <p:txBody>
          <a:bodyPr/>
          <a:lstStyle/>
          <a:p>
            <a:r>
              <a:rPr lang="it-IT" dirty="0" smtClean="0"/>
              <a:t>Azioni di Netcomm - Il Sigillo e il Codice</a:t>
            </a:r>
            <a:endParaRPr lang="it-IT" sz="2000" dirty="0" smtClean="0"/>
          </a:p>
        </p:txBody>
      </p:sp>
      <p:sp>
        <p:nvSpPr>
          <p:cNvPr id="20482" name="CasellaDiTesto 2"/>
          <p:cNvSpPr txBox="1">
            <a:spLocks noChangeArrowheads="1"/>
          </p:cNvSpPr>
          <p:nvPr/>
        </p:nvSpPr>
        <p:spPr bwMode="auto">
          <a:xfrm>
            <a:off x="468313" y="1016000"/>
            <a:ext cx="2951162" cy="2862263"/>
          </a:xfrm>
          <a:prstGeom prst="rect">
            <a:avLst/>
          </a:prstGeom>
          <a:noFill/>
          <a:ln w="9525">
            <a:noFill/>
            <a:miter lim="800000"/>
            <a:headEnd/>
            <a:tailEnd/>
          </a:ln>
        </p:spPr>
        <p:txBody>
          <a:bodyPr>
            <a:spAutoFit/>
          </a:bodyPr>
          <a:lstStyle/>
          <a:p>
            <a:endParaRPr lang="it-IT">
              <a:latin typeface="Arial (corpo)"/>
            </a:endParaRPr>
          </a:p>
          <a:p>
            <a:endParaRPr lang="it-IT" b="1">
              <a:solidFill>
                <a:schemeClr val="accent1"/>
              </a:solidFill>
              <a:latin typeface="Arial (corpo)"/>
            </a:endParaRPr>
          </a:p>
          <a:p>
            <a:endParaRPr lang="it-IT" b="1">
              <a:solidFill>
                <a:schemeClr val="accent1"/>
              </a:solidFill>
              <a:latin typeface="Arial (corpo)"/>
            </a:endParaRPr>
          </a:p>
          <a:p>
            <a:endParaRPr lang="it-IT" b="1">
              <a:solidFill>
                <a:schemeClr val="accent1"/>
              </a:solidFill>
              <a:latin typeface="Arial (corpo)"/>
            </a:endParaRPr>
          </a:p>
          <a:p>
            <a:endParaRPr lang="it-IT" b="1">
              <a:solidFill>
                <a:schemeClr val="accent1"/>
              </a:solidFill>
              <a:latin typeface="Arial (corpo)"/>
            </a:endParaRPr>
          </a:p>
          <a:p>
            <a:endParaRPr lang="it-IT" b="1">
              <a:solidFill>
                <a:schemeClr val="accent1"/>
              </a:solidFill>
              <a:latin typeface="Arial (corpo)"/>
            </a:endParaRPr>
          </a:p>
          <a:p>
            <a:endParaRPr lang="it-IT" b="1">
              <a:solidFill>
                <a:schemeClr val="accent1"/>
              </a:solidFill>
              <a:latin typeface="Arial (corpo)"/>
            </a:endParaRPr>
          </a:p>
          <a:p>
            <a:endParaRPr lang="it-IT" b="1">
              <a:solidFill>
                <a:schemeClr val="accent1"/>
              </a:solidFill>
              <a:latin typeface="Arial (corpo)"/>
            </a:endParaRPr>
          </a:p>
          <a:p>
            <a:endParaRPr lang="it-IT" b="1">
              <a:solidFill>
                <a:schemeClr val="accent1"/>
              </a:solidFill>
              <a:latin typeface="Arial (corpo)"/>
            </a:endParaRPr>
          </a:p>
          <a:p>
            <a:endParaRPr lang="it-IT"/>
          </a:p>
        </p:txBody>
      </p:sp>
      <p:pic>
        <p:nvPicPr>
          <p:cNvPr id="4" name="Immagine 3"/>
          <p:cNvPicPr>
            <a:picLocks noChangeAspect="1"/>
          </p:cNvPicPr>
          <p:nvPr/>
        </p:nvPicPr>
        <p:blipFill>
          <a:blip r:embed="rId2" cstate="print"/>
          <a:srcRect/>
          <a:stretch>
            <a:fillRect/>
          </a:stretch>
        </p:blipFill>
        <p:spPr bwMode="auto">
          <a:xfrm>
            <a:off x="323850" y="908050"/>
            <a:ext cx="1163638" cy="1157288"/>
          </a:xfrm>
          <a:prstGeom prst="rect">
            <a:avLst/>
          </a:prstGeom>
          <a:noFill/>
          <a:ln w="9525">
            <a:noFill/>
            <a:miter lim="800000"/>
            <a:headEnd/>
            <a:tailEnd/>
          </a:ln>
        </p:spPr>
      </p:pic>
      <p:pic>
        <p:nvPicPr>
          <p:cNvPr id="5" name="Immagine 4"/>
          <p:cNvPicPr>
            <a:picLocks noChangeAspect="1"/>
          </p:cNvPicPr>
          <p:nvPr/>
        </p:nvPicPr>
        <p:blipFill>
          <a:blip r:embed="rId3" cstate="print"/>
          <a:srcRect/>
          <a:stretch>
            <a:fillRect/>
          </a:stretch>
        </p:blipFill>
        <p:spPr bwMode="auto">
          <a:xfrm>
            <a:off x="323850" y="2420938"/>
            <a:ext cx="1077913" cy="1074737"/>
          </a:xfrm>
          <a:prstGeom prst="rect">
            <a:avLst/>
          </a:prstGeom>
          <a:noFill/>
          <a:ln w="9525">
            <a:noFill/>
            <a:miter lim="800000"/>
            <a:headEnd/>
            <a:tailEnd/>
          </a:ln>
        </p:spPr>
      </p:pic>
      <p:sp>
        <p:nvSpPr>
          <p:cNvPr id="9" name="CasellaDiTesto 8"/>
          <p:cNvSpPr txBox="1">
            <a:spLocks noChangeArrowheads="1"/>
          </p:cNvSpPr>
          <p:nvPr/>
        </p:nvSpPr>
        <p:spPr bwMode="auto">
          <a:xfrm>
            <a:off x="1619250" y="981075"/>
            <a:ext cx="7273925" cy="915988"/>
          </a:xfrm>
          <a:prstGeom prst="rect">
            <a:avLst/>
          </a:prstGeom>
          <a:noFill/>
          <a:ln w="9525">
            <a:noFill/>
            <a:miter lim="800000"/>
            <a:headEnd/>
            <a:tailEnd/>
          </a:ln>
        </p:spPr>
        <p:txBody>
          <a:bodyPr>
            <a:spAutoFit/>
          </a:bodyPr>
          <a:lstStyle/>
          <a:p>
            <a:r>
              <a:rPr lang="it-IT" dirty="0" smtClean="0"/>
              <a:t>Per </a:t>
            </a:r>
            <a:r>
              <a:rPr lang="it-IT" dirty="0"/>
              <a:t>dare a chi compra online sicurezza, chiarezza e trasparenza, contribuendo alla creazione di una catena di valore </a:t>
            </a:r>
            <a:r>
              <a:rPr lang="it-IT" dirty="0" smtClean="0"/>
              <a:t>e</a:t>
            </a:r>
            <a:br>
              <a:rPr lang="it-IT" dirty="0" smtClean="0"/>
            </a:br>
            <a:r>
              <a:rPr lang="it-IT" dirty="0" smtClean="0"/>
              <a:t>di </a:t>
            </a:r>
            <a:r>
              <a:rPr lang="it-IT" dirty="0"/>
              <a:t>fiducia tra tutti coloro che </a:t>
            </a:r>
            <a:r>
              <a:rPr lang="it-IT" dirty="0" smtClean="0"/>
              <a:t>operano nell’e-commerce</a:t>
            </a:r>
            <a:r>
              <a:rPr lang="it-IT" dirty="0"/>
              <a:t>. </a:t>
            </a:r>
          </a:p>
        </p:txBody>
      </p:sp>
      <p:sp>
        <p:nvSpPr>
          <p:cNvPr id="10" name="CasellaDiTesto 9"/>
          <p:cNvSpPr txBox="1">
            <a:spLocks noChangeArrowheads="1"/>
          </p:cNvSpPr>
          <p:nvPr/>
        </p:nvSpPr>
        <p:spPr bwMode="auto">
          <a:xfrm>
            <a:off x="1619250" y="2564904"/>
            <a:ext cx="7200205" cy="646331"/>
          </a:xfrm>
          <a:prstGeom prst="rect">
            <a:avLst/>
          </a:prstGeom>
          <a:noFill/>
          <a:ln w="9525">
            <a:noFill/>
            <a:miter lim="800000"/>
            <a:headEnd/>
            <a:tailEnd/>
          </a:ln>
        </p:spPr>
        <p:txBody>
          <a:bodyPr wrap="square">
            <a:spAutoFit/>
          </a:bodyPr>
          <a:lstStyle/>
          <a:p>
            <a:r>
              <a:rPr lang="it-IT" dirty="0" smtClean="0"/>
              <a:t>Il Sigillo </a:t>
            </a:r>
            <a:r>
              <a:rPr lang="it-IT" dirty="0"/>
              <a:t>arricchito </a:t>
            </a:r>
            <a:r>
              <a:rPr lang="it-IT" dirty="0" smtClean="0"/>
              <a:t>dalle valutazioni e </a:t>
            </a:r>
            <a:r>
              <a:rPr lang="it-IT" dirty="0"/>
              <a:t>recensioni dei consumatori </a:t>
            </a:r>
            <a:r>
              <a:rPr lang="it-IT" dirty="0" smtClean="0"/>
              <a:t>finali, dopo che hanno comprato</a:t>
            </a:r>
            <a:endParaRPr lang="it-IT" dirty="0"/>
          </a:p>
        </p:txBody>
      </p:sp>
      <p:sp>
        <p:nvSpPr>
          <p:cNvPr id="20490" name="Text Box 10"/>
          <p:cNvSpPr txBox="1">
            <a:spLocks noChangeArrowheads="1"/>
          </p:cNvSpPr>
          <p:nvPr/>
        </p:nvSpPr>
        <p:spPr bwMode="auto">
          <a:xfrm>
            <a:off x="684213" y="5157788"/>
            <a:ext cx="8135937" cy="549275"/>
          </a:xfrm>
          <a:prstGeom prst="rect">
            <a:avLst/>
          </a:prstGeom>
          <a:noFill/>
          <a:ln w="9525">
            <a:noFill/>
            <a:miter lim="800000"/>
            <a:headEnd/>
            <a:tailEnd/>
          </a:ln>
          <a:effectLst/>
        </p:spPr>
        <p:txBody>
          <a:bodyPr>
            <a:spAutoFit/>
          </a:bodyPr>
          <a:lstStyle/>
          <a:p>
            <a:pPr>
              <a:spcBef>
                <a:spcPct val="50000"/>
              </a:spcBef>
            </a:pPr>
            <a:r>
              <a:rPr lang="it-IT" sz="1200" i="1" dirty="0" smtClean="0"/>
              <a:t>Con il supporto</a:t>
            </a:r>
            <a:endParaRPr lang="it-IT" sz="1200" i="1" dirty="0"/>
          </a:p>
          <a:p>
            <a:pPr>
              <a:spcBef>
                <a:spcPct val="50000"/>
              </a:spcBef>
            </a:pPr>
            <a:endParaRPr lang="it-IT" sz="1200" dirty="0"/>
          </a:p>
        </p:txBody>
      </p:sp>
      <p:pic>
        <p:nvPicPr>
          <p:cNvPr id="20491" name="Immagine 4"/>
          <p:cNvPicPr>
            <a:picLocks noChangeAspect="1"/>
          </p:cNvPicPr>
          <p:nvPr/>
        </p:nvPicPr>
        <p:blipFill>
          <a:blip r:embed="rId4" cstate="print">
            <a:clrChange>
              <a:clrFrom>
                <a:srgbClr val="FFFFFF"/>
              </a:clrFrom>
              <a:clrTo>
                <a:srgbClr val="FFFFFF">
                  <a:alpha val="0"/>
                </a:srgbClr>
              </a:clrTo>
            </a:clrChange>
          </a:blip>
          <a:srcRect l="11559" t="35828" r="10779" b="38654"/>
          <a:stretch>
            <a:fillRect/>
          </a:stretch>
        </p:blipFill>
        <p:spPr bwMode="auto">
          <a:xfrm>
            <a:off x="611188" y="5602288"/>
            <a:ext cx="2016125" cy="439737"/>
          </a:xfrm>
          <a:prstGeom prst="rect">
            <a:avLst/>
          </a:prstGeom>
          <a:noFill/>
          <a:ln w="9525">
            <a:noFill/>
            <a:miter lim="800000"/>
            <a:headEnd/>
            <a:tailEnd/>
          </a:ln>
        </p:spPr>
      </p:pic>
      <p:pic>
        <p:nvPicPr>
          <p:cNvPr id="20493" name="Immagine 5"/>
          <p:cNvPicPr>
            <a:picLocks noChangeAspect="1"/>
          </p:cNvPicPr>
          <p:nvPr/>
        </p:nvPicPr>
        <p:blipFill>
          <a:blip r:embed="rId5" cstate="print">
            <a:clrChange>
              <a:clrFrom>
                <a:srgbClr val="FFFFFE"/>
              </a:clrFrom>
              <a:clrTo>
                <a:srgbClr val="FFFFFE">
                  <a:alpha val="0"/>
                </a:srgbClr>
              </a:clrTo>
            </a:clrChange>
          </a:blip>
          <a:srcRect/>
          <a:stretch>
            <a:fillRect/>
          </a:stretch>
        </p:blipFill>
        <p:spPr bwMode="auto">
          <a:xfrm>
            <a:off x="2987675" y="5445125"/>
            <a:ext cx="1800225" cy="595313"/>
          </a:xfrm>
          <a:prstGeom prst="rect">
            <a:avLst/>
          </a:prstGeom>
          <a:noFill/>
          <a:ln w="9525">
            <a:noFill/>
            <a:miter lim="800000"/>
            <a:headEnd/>
            <a:tailEnd/>
          </a:ln>
        </p:spPr>
      </p:pic>
      <p:pic>
        <p:nvPicPr>
          <p:cNvPr id="20494" name="Immagine 3"/>
          <p:cNvPicPr>
            <a:picLocks noChangeAspect="1"/>
          </p:cNvPicPr>
          <p:nvPr/>
        </p:nvPicPr>
        <p:blipFill>
          <a:blip r:embed="rId6" cstate="print"/>
          <a:srcRect/>
          <a:stretch>
            <a:fillRect/>
          </a:stretch>
        </p:blipFill>
        <p:spPr bwMode="auto">
          <a:xfrm>
            <a:off x="5076825" y="5457825"/>
            <a:ext cx="1800225" cy="647700"/>
          </a:xfrm>
          <a:prstGeom prst="rect">
            <a:avLst/>
          </a:prstGeom>
          <a:noFill/>
          <a:ln w="9525">
            <a:noFill/>
            <a:miter lim="800000"/>
            <a:headEnd/>
            <a:tailEnd/>
          </a:ln>
        </p:spPr>
      </p:pic>
      <p:pic>
        <p:nvPicPr>
          <p:cNvPr id="20495" name="Picture 3"/>
          <p:cNvPicPr>
            <a:picLocks noChangeAspect="1" noChangeArrowheads="1"/>
          </p:cNvPicPr>
          <p:nvPr/>
        </p:nvPicPr>
        <p:blipFill>
          <a:blip r:embed="rId7" cstate="print"/>
          <a:srcRect/>
          <a:stretch>
            <a:fillRect/>
          </a:stretch>
        </p:blipFill>
        <p:spPr bwMode="auto">
          <a:xfrm>
            <a:off x="7148513" y="5157788"/>
            <a:ext cx="1023937" cy="933450"/>
          </a:xfrm>
          <a:prstGeom prst="rect">
            <a:avLst/>
          </a:prstGeom>
          <a:noFill/>
          <a:ln w="9525">
            <a:noFill/>
            <a:miter lim="800000"/>
            <a:headEnd/>
            <a:tailEnd/>
          </a:ln>
        </p:spPr>
      </p:pic>
      <p:sp>
        <p:nvSpPr>
          <p:cNvPr id="15" name="CasellaDiTesto 14"/>
          <p:cNvSpPr txBox="1"/>
          <p:nvPr/>
        </p:nvSpPr>
        <p:spPr>
          <a:xfrm>
            <a:off x="1619250" y="3933056"/>
            <a:ext cx="6264275" cy="923330"/>
          </a:xfrm>
          <a:prstGeom prst="rect">
            <a:avLst/>
          </a:prstGeom>
          <a:noFill/>
        </p:spPr>
        <p:txBody>
          <a:bodyPr>
            <a:spAutoFit/>
          </a:bodyPr>
          <a:lstStyle/>
          <a:p>
            <a:pPr fontAlgn="auto">
              <a:spcBef>
                <a:spcPts val="0"/>
              </a:spcBef>
              <a:spcAft>
                <a:spcPts val="0"/>
              </a:spcAft>
              <a:defRPr/>
            </a:pPr>
            <a:r>
              <a:rPr lang="it-IT" dirty="0"/>
              <a:t>Il Codice di </a:t>
            </a:r>
            <a:r>
              <a:rPr lang="it-IT" dirty="0" smtClean="0"/>
              <a:t>Autoregolamentazione.</a:t>
            </a:r>
            <a:br>
              <a:rPr lang="it-IT" dirty="0" smtClean="0"/>
            </a:br>
            <a:r>
              <a:rPr lang="it-IT" dirty="0" smtClean="0"/>
              <a:t>Le aziende che aderiscono si sono impegnate a dare trasparenza sui prezzi e gli sconti.</a:t>
            </a:r>
            <a:endParaRPr lang="it-IT" dirty="0"/>
          </a:p>
        </p:txBody>
      </p:sp>
      <p:pic>
        <p:nvPicPr>
          <p:cNvPr id="16" name="Picture 2"/>
          <p:cNvPicPr>
            <a:picLocks noChangeAspect="1" noChangeArrowheads="1"/>
          </p:cNvPicPr>
          <p:nvPr/>
        </p:nvPicPr>
        <p:blipFill>
          <a:blip r:embed="rId8" cstate="print"/>
          <a:srcRect/>
          <a:stretch>
            <a:fillRect/>
          </a:stretch>
        </p:blipFill>
        <p:spPr bwMode="auto">
          <a:xfrm>
            <a:off x="467544" y="3861048"/>
            <a:ext cx="785862" cy="1107133"/>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0"/>
                                        <p:tgtEl>
                                          <p:spTgt spid="10"/>
                                        </p:tgtEl>
                                      </p:cBhvr>
                                    </p:animEffect>
                                  </p:childTnLst>
                                </p:cTn>
                              </p:par>
                            </p:childTnLst>
                          </p:cTn>
                        </p:par>
                        <p:par>
                          <p:cTn id="18" fill="hold">
                            <p:stCondLst>
                              <p:cond delay="4000"/>
                            </p:stCondLst>
                            <p:childTnLst>
                              <p:par>
                                <p:cTn id="19" presetID="10" presetClass="entr" presetSubtype="0"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2000"/>
                                        <p:tgtEl>
                                          <p:spTgt spid="1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2000"/>
                                        <p:tgtEl>
                                          <p:spTgt spid="15"/>
                                        </p:tgtEl>
                                      </p:cBhvr>
                                    </p:animEffect>
                                  </p:childTnLst>
                                </p:cTn>
                              </p:par>
                            </p:childTnLst>
                          </p:cTn>
                        </p:par>
                        <p:par>
                          <p:cTn id="25" fill="hold">
                            <p:stCondLst>
                              <p:cond delay="6000"/>
                            </p:stCondLst>
                            <p:childTnLst>
                              <p:par>
                                <p:cTn id="26" presetID="10" presetClass="entr" presetSubtype="0" fill="hold" nodeType="afterEffect">
                                  <p:stCondLst>
                                    <p:cond delay="0"/>
                                  </p:stCondLst>
                                  <p:childTnLst>
                                    <p:set>
                                      <p:cBhvr>
                                        <p:cTn id="27" dur="1" fill="hold">
                                          <p:stCondLst>
                                            <p:cond delay="0"/>
                                          </p:stCondLst>
                                        </p:cTn>
                                        <p:tgtEl>
                                          <p:spTgt spid="20491"/>
                                        </p:tgtEl>
                                        <p:attrNameLst>
                                          <p:attrName>style.visibility</p:attrName>
                                        </p:attrNameLst>
                                      </p:cBhvr>
                                      <p:to>
                                        <p:strVal val="visible"/>
                                      </p:to>
                                    </p:set>
                                    <p:animEffect transition="in" filter="fade">
                                      <p:cBhvr>
                                        <p:cTn id="28" dur="2000"/>
                                        <p:tgtEl>
                                          <p:spTgt spid="20491"/>
                                        </p:tgtEl>
                                      </p:cBhvr>
                                    </p:animEffect>
                                  </p:childTnLst>
                                </p:cTn>
                              </p:par>
                              <p:par>
                                <p:cTn id="29" presetID="10" presetClass="entr" presetSubtype="0" fill="hold" nodeType="withEffect">
                                  <p:stCondLst>
                                    <p:cond delay="0"/>
                                  </p:stCondLst>
                                  <p:childTnLst>
                                    <p:set>
                                      <p:cBhvr>
                                        <p:cTn id="30" dur="1" fill="hold">
                                          <p:stCondLst>
                                            <p:cond delay="0"/>
                                          </p:stCondLst>
                                        </p:cTn>
                                        <p:tgtEl>
                                          <p:spTgt spid="20493"/>
                                        </p:tgtEl>
                                        <p:attrNameLst>
                                          <p:attrName>style.visibility</p:attrName>
                                        </p:attrNameLst>
                                      </p:cBhvr>
                                      <p:to>
                                        <p:strVal val="visible"/>
                                      </p:to>
                                    </p:set>
                                    <p:animEffect transition="in" filter="fade">
                                      <p:cBhvr>
                                        <p:cTn id="31" dur="2000"/>
                                        <p:tgtEl>
                                          <p:spTgt spid="20493"/>
                                        </p:tgtEl>
                                      </p:cBhvr>
                                    </p:animEffect>
                                  </p:childTnLst>
                                </p:cTn>
                              </p:par>
                              <p:par>
                                <p:cTn id="32" presetID="10" presetClass="entr" presetSubtype="0" fill="hold" nodeType="withEffect">
                                  <p:stCondLst>
                                    <p:cond delay="0"/>
                                  </p:stCondLst>
                                  <p:childTnLst>
                                    <p:set>
                                      <p:cBhvr>
                                        <p:cTn id="33" dur="1" fill="hold">
                                          <p:stCondLst>
                                            <p:cond delay="0"/>
                                          </p:stCondLst>
                                        </p:cTn>
                                        <p:tgtEl>
                                          <p:spTgt spid="20494"/>
                                        </p:tgtEl>
                                        <p:attrNameLst>
                                          <p:attrName>style.visibility</p:attrName>
                                        </p:attrNameLst>
                                      </p:cBhvr>
                                      <p:to>
                                        <p:strVal val="visible"/>
                                      </p:to>
                                    </p:set>
                                    <p:animEffect transition="in" filter="fade">
                                      <p:cBhvr>
                                        <p:cTn id="34" dur="2000"/>
                                        <p:tgtEl>
                                          <p:spTgt spid="20494"/>
                                        </p:tgtEl>
                                      </p:cBhvr>
                                    </p:animEffect>
                                  </p:childTnLst>
                                </p:cTn>
                              </p:par>
                              <p:par>
                                <p:cTn id="35" presetID="10" presetClass="entr" presetSubtype="0" fill="hold" nodeType="withEffect">
                                  <p:stCondLst>
                                    <p:cond delay="0"/>
                                  </p:stCondLst>
                                  <p:childTnLst>
                                    <p:set>
                                      <p:cBhvr>
                                        <p:cTn id="36" dur="1" fill="hold">
                                          <p:stCondLst>
                                            <p:cond delay="0"/>
                                          </p:stCondLst>
                                        </p:cTn>
                                        <p:tgtEl>
                                          <p:spTgt spid="20495"/>
                                        </p:tgtEl>
                                        <p:attrNameLst>
                                          <p:attrName>style.visibility</p:attrName>
                                        </p:attrNameLst>
                                      </p:cBhvr>
                                      <p:to>
                                        <p:strVal val="visible"/>
                                      </p:to>
                                    </p:set>
                                    <p:animEffect transition="in" filter="fade">
                                      <p:cBhvr>
                                        <p:cTn id="37" dur="2000"/>
                                        <p:tgtEl>
                                          <p:spTgt spid="2049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0490"/>
                                        </p:tgtEl>
                                        <p:attrNameLst>
                                          <p:attrName>style.visibility</p:attrName>
                                        </p:attrNameLst>
                                      </p:cBhvr>
                                      <p:to>
                                        <p:strVal val="visible"/>
                                      </p:to>
                                    </p:set>
                                    <p:animEffect transition="in" filter="fade">
                                      <p:cBhvr>
                                        <p:cTn id="40" dur="2000"/>
                                        <p:tgtEl>
                                          <p:spTgt spid="20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20490"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olo 1"/>
          <p:cNvSpPr>
            <a:spLocks noGrp="1"/>
          </p:cNvSpPr>
          <p:nvPr>
            <p:ph type="title"/>
          </p:nvPr>
        </p:nvSpPr>
        <p:spPr>
          <a:xfrm>
            <a:off x="431800" y="274638"/>
            <a:ext cx="8280400" cy="430212"/>
          </a:xfrm>
        </p:spPr>
        <p:txBody>
          <a:bodyPr/>
          <a:lstStyle/>
          <a:p>
            <a:r>
              <a:rPr lang="it-IT" dirty="0" smtClean="0"/>
              <a:t>Azioni di Netcomm – Nuove aree di attività</a:t>
            </a:r>
          </a:p>
        </p:txBody>
      </p:sp>
      <p:sp>
        <p:nvSpPr>
          <p:cNvPr id="3" name="CasellaDiTesto 2"/>
          <p:cNvSpPr txBox="1">
            <a:spLocks noChangeArrowheads="1"/>
          </p:cNvSpPr>
          <p:nvPr/>
        </p:nvSpPr>
        <p:spPr bwMode="auto">
          <a:xfrm>
            <a:off x="2267099" y="1050786"/>
            <a:ext cx="6264275" cy="584775"/>
          </a:xfrm>
          <a:prstGeom prst="rect">
            <a:avLst/>
          </a:prstGeom>
          <a:noFill/>
          <a:ln w="9525">
            <a:noFill/>
            <a:miter lim="800000"/>
            <a:headEnd/>
            <a:tailEnd/>
          </a:ln>
        </p:spPr>
        <p:txBody>
          <a:bodyPr>
            <a:spAutoFit/>
          </a:bodyPr>
          <a:lstStyle/>
          <a:p>
            <a:r>
              <a:rPr lang="it-IT" sz="1600" b="1" dirty="0">
                <a:latin typeface="Arial (corpo)"/>
              </a:rPr>
              <a:t>L’obiettivo di </a:t>
            </a:r>
            <a:r>
              <a:rPr lang="it-IT" sz="1600" b="1" dirty="0" err="1">
                <a:latin typeface="Arial (corpo)"/>
              </a:rPr>
              <a:t>Netcomm</a:t>
            </a:r>
            <a:r>
              <a:rPr lang="it-IT" sz="1600" b="1" dirty="0">
                <a:latin typeface="Arial (corpo)"/>
              </a:rPr>
              <a:t> </a:t>
            </a:r>
            <a:r>
              <a:rPr lang="it-IT" sz="1600" b="1" dirty="0" err="1">
                <a:latin typeface="Arial (corpo)"/>
              </a:rPr>
              <a:t>Academy</a:t>
            </a:r>
            <a:r>
              <a:rPr lang="it-IT" sz="1600" b="1" dirty="0">
                <a:latin typeface="Arial (corpo)"/>
              </a:rPr>
              <a:t> è la diffusione delle competenze e della cultura digitale nelle aziende italiane. </a:t>
            </a:r>
          </a:p>
        </p:txBody>
      </p:sp>
      <p:pic>
        <p:nvPicPr>
          <p:cNvPr id="5" name="Picture 2"/>
          <p:cNvPicPr>
            <a:picLocks noChangeAspect="1" noChangeArrowheads="1"/>
          </p:cNvPicPr>
          <p:nvPr/>
        </p:nvPicPr>
        <p:blipFill>
          <a:blip r:embed="rId2" cstate="print"/>
          <a:srcRect/>
          <a:stretch>
            <a:fillRect/>
          </a:stretch>
        </p:blipFill>
        <p:spPr bwMode="auto">
          <a:xfrm>
            <a:off x="346075" y="869811"/>
            <a:ext cx="1922463" cy="1154112"/>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611188" y="2165955"/>
            <a:ext cx="1198562" cy="898525"/>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611560" y="3212976"/>
            <a:ext cx="1223962" cy="995363"/>
          </a:xfrm>
          <a:prstGeom prst="rect">
            <a:avLst/>
          </a:prstGeom>
          <a:noFill/>
          <a:ln w="9525">
            <a:noFill/>
            <a:miter lim="800000"/>
            <a:headEnd/>
            <a:tailEnd/>
          </a:ln>
        </p:spPr>
      </p:pic>
      <p:sp>
        <p:nvSpPr>
          <p:cNvPr id="8" name="CasellaDiTesto 7"/>
          <p:cNvSpPr txBox="1">
            <a:spLocks noChangeArrowheads="1"/>
          </p:cNvSpPr>
          <p:nvPr/>
        </p:nvSpPr>
        <p:spPr bwMode="auto">
          <a:xfrm>
            <a:off x="2267099" y="3323893"/>
            <a:ext cx="6192466" cy="584775"/>
          </a:xfrm>
          <a:prstGeom prst="rect">
            <a:avLst/>
          </a:prstGeom>
          <a:noFill/>
          <a:ln w="9525">
            <a:noFill/>
            <a:miter lim="800000"/>
            <a:headEnd/>
            <a:tailEnd/>
          </a:ln>
        </p:spPr>
        <p:txBody>
          <a:bodyPr wrap="square">
            <a:spAutoFit/>
          </a:bodyPr>
          <a:lstStyle/>
          <a:p>
            <a:r>
              <a:rPr lang="it-IT" sz="1600" b="1" dirty="0">
                <a:latin typeface="Arial (corpo)"/>
              </a:rPr>
              <a:t>Associazione europea </a:t>
            </a:r>
            <a:r>
              <a:rPr lang="it-IT" sz="1600" b="1" dirty="0" err="1">
                <a:latin typeface="Arial (corpo)"/>
              </a:rPr>
              <a:t>dell</a:t>
            </a:r>
            <a:r>
              <a:rPr lang="it-IT" sz="1600" b="1" dirty="0">
                <a:latin typeface="Arial (corpo)"/>
              </a:rPr>
              <a:t> e-commerce. Fondata dalle associazioni nazionali </a:t>
            </a:r>
            <a:r>
              <a:rPr lang="it-IT" sz="1600" b="1" dirty="0" smtClean="0">
                <a:latin typeface="Arial (corpo)"/>
              </a:rPr>
              <a:t>di e-commerce, </a:t>
            </a:r>
            <a:r>
              <a:rPr lang="it-IT" sz="1600" b="1" dirty="0">
                <a:latin typeface="Arial (corpo)"/>
              </a:rPr>
              <a:t>tra cui </a:t>
            </a:r>
            <a:r>
              <a:rPr lang="it-IT" sz="1600" b="1" dirty="0" err="1">
                <a:latin typeface="Arial (corpo)"/>
              </a:rPr>
              <a:t>Netcomm</a:t>
            </a:r>
            <a:endParaRPr lang="it-IT" sz="1600" b="1" dirty="0">
              <a:latin typeface="Arial (corpo)"/>
            </a:endParaRPr>
          </a:p>
        </p:txBody>
      </p:sp>
      <p:sp>
        <p:nvSpPr>
          <p:cNvPr id="9" name="CasellaDiTesto 8"/>
          <p:cNvSpPr txBox="1">
            <a:spLocks noChangeArrowheads="1"/>
          </p:cNvSpPr>
          <p:nvPr/>
        </p:nvSpPr>
        <p:spPr bwMode="auto">
          <a:xfrm>
            <a:off x="2267099" y="2328575"/>
            <a:ext cx="6264275" cy="584775"/>
          </a:xfrm>
          <a:prstGeom prst="rect">
            <a:avLst/>
          </a:prstGeom>
          <a:noFill/>
          <a:ln w="9525">
            <a:noFill/>
            <a:miter lim="800000"/>
            <a:headEnd/>
            <a:tailEnd/>
          </a:ln>
        </p:spPr>
        <p:txBody>
          <a:bodyPr>
            <a:spAutoFit/>
          </a:bodyPr>
          <a:lstStyle/>
          <a:p>
            <a:r>
              <a:rPr lang="it-IT" sz="1600" b="1" dirty="0" smtClean="0">
                <a:latin typeface="Arial (corpo)"/>
              </a:rPr>
              <a:t>“Go </a:t>
            </a:r>
            <a:r>
              <a:rPr lang="it-IT" sz="1600" b="1" dirty="0" err="1" smtClean="0">
                <a:latin typeface="Arial (corpo)"/>
              </a:rPr>
              <a:t>to</a:t>
            </a:r>
            <a:r>
              <a:rPr lang="it-IT" sz="1600" b="1" dirty="0" smtClean="0">
                <a:latin typeface="Arial (corpo)"/>
              </a:rPr>
              <a:t> China” è il programma per le imprese interessate ad entrare con successo nel più grande mercato del mondo</a:t>
            </a:r>
            <a:endParaRPr lang="it-IT" sz="1600" b="1" dirty="0">
              <a:latin typeface="Arial (corpo)"/>
            </a:endParaRPr>
          </a:p>
        </p:txBody>
      </p:sp>
      <p:pic>
        <p:nvPicPr>
          <p:cNvPr id="2" name="Picture 3"/>
          <p:cNvPicPr>
            <a:picLocks noChangeAspect="1" noChangeArrowheads="1"/>
          </p:cNvPicPr>
          <p:nvPr/>
        </p:nvPicPr>
        <p:blipFill>
          <a:blip r:embed="rId5" cstate="print"/>
          <a:srcRect/>
          <a:stretch>
            <a:fillRect/>
          </a:stretch>
        </p:blipFill>
        <p:spPr bwMode="auto">
          <a:xfrm>
            <a:off x="539552" y="4413964"/>
            <a:ext cx="1448607" cy="593278"/>
          </a:xfrm>
          <a:prstGeom prst="rect">
            <a:avLst/>
          </a:prstGeom>
          <a:noFill/>
          <a:ln w="9525">
            <a:noFill/>
            <a:miter lim="800000"/>
            <a:headEnd/>
            <a:tailEnd/>
          </a:ln>
          <a:effectLst/>
        </p:spPr>
      </p:pic>
      <p:sp>
        <p:nvSpPr>
          <p:cNvPr id="12" name="Rettangolo 11"/>
          <p:cNvSpPr/>
          <p:nvPr/>
        </p:nvSpPr>
        <p:spPr>
          <a:xfrm>
            <a:off x="2267099" y="4155455"/>
            <a:ext cx="6336704" cy="1077218"/>
          </a:xfrm>
          <a:prstGeom prst="rect">
            <a:avLst/>
          </a:prstGeom>
        </p:spPr>
        <p:txBody>
          <a:bodyPr wrap="square">
            <a:spAutoFit/>
          </a:bodyPr>
          <a:lstStyle/>
          <a:p>
            <a:r>
              <a:rPr lang="it-IT" sz="1600" b="1" dirty="0" smtClean="0"/>
              <a:t>ANVED, l’Associazione Nazionale della Vendita a Distanza si è fusa con Netcomm rafforzando la base associativa e mettendo a fattor comune il bagaglio di conoscenze e relazioni del proprio settore</a:t>
            </a:r>
            <a:endParaRPr lang="it-IT" sz="1600" b="1" dirty="0"/>
          </a:p>
        </p:txBody>
      </p:sp>
      <p:pic>
        <p:nvPicPr>
          <p:cNvPr id="11" name="Picture 3"/>
          <p:cNvPicPr/>
          <p:nvPr/>
        </p:nvPicPr>
        <p:blipFill>
          <a:blip r:embed="rId6" cstate="print"/>
          <a:srcRect/>
          <a:stretch>
            <a:fillRect/>
          </a:stretch>
        </p:blipFill>
        <p:spPr bwMode="auto">
          <a:xfrm>
            <a:off x="395536" y="5373216"/>
            <a:ext cx="1728192" cy="648072"/>
          </a:xfrm>
          <a:prstGeom prst="rect">
            <a:avLst/>
          </a:prstGeom>
          <a:noFill/>
          <a:ln w="9525">
            <a:noFill/>
            <a:miter lim="800000"/>
            <a:headEnd/>
            <a:tailEnd/>
          </a:ln>
        </p:spPr>
      </p:pic>
      <p:sp>
        <p:nvSpPr>
          <p:cNvPr id="13" name="Rettangolo 12"/>
          <p:cNvSpPr/>
          <p:nvPr/>
        </p:nvSpPr>
        <p:spPr>
          <a:xfrm>
            <a:off x="2267099" y="5301208"/>
            <a:ext cx="6615212" cy="1077218"/>
          </a:xfrm>
          <a:prstGeom prst="rect">
            <a:avLst/>
          </a:prstGeom>
        </p:spPr>
        <p:txBody>
          <a:bodyPr wrap="square">
            <a:spAutoFit/>
          </a:bodyPr>
          <a:lstStyle/>
          <a:p>
            <a:r>
              <a:rPr lang="it-IT" sz="1600" b="1" dirty="0" smtClean="0"/>
              <a:t>Netcomm ha contribuito allo sviluppo  di </a:t>
            </a:r>
            <a:r>
              <a:rPr lang="it-IT" sz="1600" b="1" dirty="0" err="1" smtClean="0"/>
              <a:t>MyBank</a:t>
            </a:r>
            <a:r>
              <a:rPr lang="it-IT" sz="1600" b="1" dirty="0" smtClean="0"/>
              <a:t>, una soluzione  di Online Banking </a:t>
            </a:r>
            <a:r>
              <a:rPr lang="it-IT" sz="1600" b="1" dirty="0" err="1" smtClean="0"/>
              <a:t>e-Payment</a:t>
            </a:r>
            <a:r>
              <a:rPr lang="it-IT" sz="1600" b="1" dirty="0" smtClean="0"/>
              <a:t> paneuropea realizzata da EBA CLEARING società di servizi di proprietà delle 66 maggiori banche mondiali.</a:t>
            </a:r>
            <a:endParaRPr lang="it-IT" sz="1600"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000"/>
                                        <p:tgtEl>
                                          <p:spTgt spid="3"/>
                                        </p:tgtEl>
                                      </p:cBhvr>
                                    </p:animEffect>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1027"/>
                                        </p:tgtEl>
                                        <p:attrNameLst>
                                          <p:attrName>style.visibility</p:attrName>
                                        </p:attrNameLst>
                                      </p:cBhvr>
                                      <p:to>
                                        <p:strVal val="visible"/>
                                      </p:to>
                                    </p:set>
                                    <p:animEffect transition="in" filter="fade">
                                      <p:cBhvr>
                                        <p:cTn id="14" dur="5000"/>
                                        <p:tgtEl>
                                          <p:spTgt spid="102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0"/>
                                        <p:tgtEl>
                                          <p:spTgt spid="9"/>
                                        </p:tgtEl>
                                      </p:cBhvr>
                                    </p:animEffect>
                                  </p:childTnLst>
                                </p:cTn>
                              </p:par>
                            </p:childTnLst>
                          </p:cTn>
                        </p:par>
                        <p:par>
                          <p:cTn id="18" fill="hold">
                            <p:stCondLst>
                              <p:cond delay="7000"/>
                            </p:stCondLst>
                            <p:childTnLst>
                              <p:par>
                                <p:cTn id="19" presetID="10" presetClass="entr" presetSubtype="0" fill="hold" nodeType="afterEffect">
                                  <p:stCondLst>
                                    <p:cond delay="0"/>
                                  </p:stCondLst>
                                  <p:childTnLst>
                                    <p:set>
                                      <p:cBhvr>
                                        <p:cTn id="20" dur="1" fill="hold">
                                          <p:stCondLst>
                                            <p:cond delay="0"/>
                                          </p:stCondLst>
                                        </p:cTn>
                                        <p:tgtEl>
                                          <p:spTgt spid="1028"/>
                                        </p:tgtEl>
                                        <p:attrNameLst>
                                          <p:attrName>style.visibility</p:attrName>
                                        </p:attrNameLst>
                                      </p:cBhvr>
                                      <p:to>
                                        <p:strVal val="visible"/>
                                      </p:to>
                                    </p:set>
                                    <p:animEffect transition="in" filter="fade">
                                      <p:cBhvr>
                                        <p:cTn id="21" dur="5000"/>
                                        <p:tgtEl>
                                          <p:spTgt spid="102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0"/>
                                        <p:tgtEl>
                                          <p:spTgt spid="8"/>
                                        </p:tgtEl>
                                      </p:cBhvr>
                                    </p:animEffect>
                                  </p:childTnLst>
                                </p:cTn>
                              </p:par>
                            </p:childTnLst>
                          </p:cTn>
                        </p:par>
                        <p:par>
                          <p:cTn id="25" fill="hold">
                            <p:stCondLst>
                              <p:cond delay="12000"/>
                            </p:stCondLst>
                            <p:childTnLst>
                              <p:par>
                                <p:cTn id="26" presetID="10" presetClass="entr" presetSubtype="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2000"/>
                                        <p:tgtEl>
                                          <p:spTgt spid="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2000"/>
                                        <p:tgtEl>
                                          <p:spTgt spid="12"/>
                                        </p:tgtEl>
                                      </p:cBhvr>
                                    </p:animEffect>
                                  </p:childTnLst>
                                </p:cTn>
                              </p:par>
                            </p:childTnLst>
                          </p:cTn>
                        </p:par>
                        <p:par>
                          <p:cTn id="32" fill="hold">
                            <p:stCondLst>
                              <p:cond delay="14000"/>
                            </p:stCondLst>
                            <p:childTnLst>
                              <p:par>
                                <p:cTn id="33" presetID="10" presetClass="entr" presetSubtype="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2000"/>
                                        <p:tgtEl>
                                          <p:spTgt spid="1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olo 1"/>
          <p:cNvSpPr>
            <a:spLocks noGrp="1"/>
          </p:cNvSpPr>
          <p:nvPr>
            <p:ph type="title"/>
          </p:nvPr>
        </p:nvSpPr>
        <p:spPr>
          <a:xfrm>
            <a:off x="431800" y="274638"/>
            <a:ext cx="8280400" cy="427037"/>
          </a:xfrm>
        </p:spPr>
        <p:txBody>
          <a:bodyPr/>
          <a:lstStyle/>
          <a:p>
            <a:r>
              <a:rPr lang="it-IT" dirty="0" smtClean="0"/>
              <a:t>Azioni di </a:t>
            </a:r>
            <a:r>
              <a:rPr lang="it-IT" dirty="0" err="1" smtClean="0"/>
              <a:t>Netcomm</a:t>
            </a:r>
            <a:r>
              <a:rPr lang="it-IT" dirty="0" smtClean="0"/>
              <a:t> - Le Ricerche</a:t>
            </a:r>
          </a:p>
        </p:txBody>
      </p:sp>
      <p:sp>
        <p:nvSpPr>
          <p:cNvPr id="6" name="Rettangolo 5"/>
          <p:cNvSpPr/>
          <p:nvPr/>
        </p:nvSpPr>
        <p:spPr>
          <a:xfrm>
            <a:off x="3778771" y="2060675"/>
            <a:ext cx="5095230" cy="707886"/>
          </a:xfrm>
          <a:prstGeom prst="rect">
            <a:avLst/>
          </a:prstGeom>
        </p:spPr>
        <p:txBody>
          <a:bodyPr wrap="square">
            <a:spAutoFit/>
          </a:bodyPr>
          <a:lstStyle/>
          <a:p>
            <a:r>
              <a:rPr lang="it-IT" sz="2000" b="1" dirty="0">
                <a:solidFill>
                  <a:schemeClr val="accent1"/>
                </a:solidFill>
              </a:rPr>
              <a:t>E-commerce </a:t>
            </a:r>
            <a:r>
              <a:rPr lang="it-IT" sz="2000" b="1" dirty="0" err="1">
                <a:solidFill>
                  <a:schemeClr val="accent1"/>
                </a:solidFill>
              </a:rPr>
              <a:t>Index</a:t>
            </a:r>
            <a:r>
              <a:rPr lang="it-IT" sz="2000" b="1" dirty="0">
                <a:solidFill>
                  <a:schemeClr val="accent1"/>
                </a:solidFill>
              </a:rPr>
              <a:t> </a:t>
            </a:r>
            <a:r>
              <a:rPr lang="it-IT" sz="2000" b="1" dirty="0" err="1" smtClean="0">
                <a:solidFill>
                  <a:schemeClr val="accent1"/>
                </a:solidFill>
              </a:rPr>
              <a:t>Netcomm</a:t>
            </a:r>
            <a:endParaRPr lang="it-IT" sz="2000" b="1" dirty="0">
              <a:solidFill>
                <a:schemeClr val="accent1"/>
              </a:solidFill>
            </a:endParaRPr>
          </a:p>
          <a:p>
            <a:r>
              <a:rPr lang="it-IT" sz="2000" b="1" dirty="0" err="1" smtClean="0">
                <a:solidFill>
                  <a:schemeClr val="accent1"/>
                </a:solidFill>
              </a:rPr>
              <a:t>Human</a:t>
            </a:r>
            <a:r>
              <a:rPr lang="it-IT" sz="2000" b="1" dirty="0" smtClean="0">
                <a:solidFill>
                  <a:schemeClr val="accent1"/>
                </a:solidFill>
              </a:rPr>
              <a:t> </a:t>
            </a:r>
            <a:r>
              <a:rPr lang="it-IT" sz="2000" b="1" dirty="0">
                <a:solidFill>
                  <a:schemeClr val="accent1"/>
                </a:solidFill>
              </a:rPr>
              <a:t>Highway</a:t>
            </a:r>
          </a:p>
        </p:txBody>
      </p:sp>
      <p:pic>
        <p:nvPicPr>
          <p:cNvPr id="5122" name="Picture 2"/>
          <p:cNvPicPr>
            <a:picLocks noChangeAspect="1" noChangeArrowheads="1"/>
          </p:cNvPicPr>
          <p:nvPr/>
        </p:nvPicPr>
        <p:blipFill>
          <a:blip r:embed="rId2" cstate="print"/>
          <a:srcRect/>
          <a:stretch>
            <a:fillRect/>
          </a:stretch>
        </p:blipFill>
        <p:spPr bwMode="auto">
          <a:xfrm>
            <a:off x="468313" y="3356992"/>
            <a:ext cx="1722437" cy="660400"/>
          </a:xfrm>
          <a:prstGeom prst="rect">
            <a:avLst/>
          </a:prstGeom>
          <a:noFill/>
          <a:ln w="9525">
            <a:noFill/>
            <a:miter lim="800000"/>
            <a:headEnd/>
            <a:tailEnd/>
          </a:ln>
        </p:spPr>
      </p:pic>
      <p:sp>
        <p:nvSpPr>
          <p:cNvPr id="5" name="CasellaDiTesto 4"/>
          <p:cNvSpPr txBox="1">
            <a:spLocks noChangeArrowheads="1"/>
          </p:cNvSpPr>
          <p:nvPr/>
        </p:nvSpPr>
        <p:spPr bwMode="auto">
          <a:xfrm>
            <a:off x="3778771" y="3369320"/>
            <a:ext cx="5112693" cy="701675"/>
          </a:xfrm>
          <a:prstGeom prst="rect">
            <a:avLst/>
          </a:prstGeom>
          <a:noFill/>
          <a:ln w="9525">
            <a:noFill/>
            <a:miter lim="800000"/>
            <a:headEnd/>
            <a:tailEnd/>
          </a:ln>
        </p:spPr>
        <p:txBody>
          <a:bodyPr wrap="square">
            <a:spAutoFit/>
          </a:bodyPr>
          <a:lstStyle/>
          <a:p>
            <a:r>
              <a:rPr lang="it-IT" sz="2000" b="1" dirty="0">
                <a:solidFill>
                  <a:schemeClr val="accent1"/>
                </a:solidFill>
              </a:rPr>
              <a:t>E-commerce </a:t>
            </a:r>
            <a:r>
              <a:rPr lang="it-IT" sz="2000" b="1" dirty="0" err="1">
                <a:solidFill>
                  <a:schemeClr val="accent1"/>
                </a:solidFill>
              </a:rPr>
              <a:t>Index</a:t>
            </a:r>
            <a:r>
              <a:rPr lang="it-IT" sz="2000" b="1" dirty="0">
                <a:solidFill>
                  <a:schemeClr val="accent1"/>
                </a:solidFill>
              </a:rPr>
              <a:t> </a:t>
            </a:r>
            <a:r>
              <a:rPr lang="it-IT" sz="2000" b="1" dirty="0" err="1">
                <a:solidFill>
                  <a:schemeClr val="accent1"/>
                </a:solidFill>
              </a:rPr>
              <a:t>Netcomm</a:t>
            </a:r>
            <a:r>
              <a:rPr lang="it-IT" sz="2000" b="1" dirty="0">
                <a:solidFill>
                  <a:schemeClr val="accent1"/>
                </a:solidFill>
              </a:rPr>
              <a:t>/Osservatorio acquisti</a:t>
            </a:r>
            <a:r>
              <a:rPr lang="it-IT" dirty="0"/>
              <a:t> </a:t>
            </a:r>
            <a:r>
              <a:rPr lang="it-IT" sz="2000" b="1" dirty="0" err="1">
                <a:solidFill>
                  <a:schemeClr val="accent1"/>
                </a:solidFill>
              </a:rPr>
              <a:t>CartaSi</a:t>
            </a:r>
            <a:endParaRPr lang="it-IT" sz="2000" b="1" dirty="0">
              <a:solidFill>
                <a:schemeClr val="accent1"/>
              </a:solidFill>
            </a:endParaRPr>
          </a:p>
        </p:txBody>
      </p:sp>
      <p:pic>
        <p:nvPicPr>
          <p:cNvPr id="17417" name="Picture 17"/>
          <p:cNvPicPr>
            <a:picLocks noChangeAspect="1" noChangeArrowheads="1"/>
          </p:cNvPicPr>
          <p:nvPr/>
        </p:nvPicPr>
        <p:blipFill>
          <a:blip r:embed="rId3" cstate="print"/>
          <a:srcRect/>
          <a:stretch>
            <a:fillRect/>
          </a:stretch>
        </p:blipFill>
        <p:spPr bwMode="auto">
          <a:xfrm>
            <a:off x="539750" y="1844824"/>
            <a:ext cx="785813" cy="1223963"/>
          </a:xfrm>
          <a:prstGeom prst="rect">
            <a:avLst/>
          </a:prstGeom>
          <a:noFill/>
          <a:ln w="9525">
            <a:noFill/>
            <a:miter lim="800000"/>
            <a:headEnd/>
            <a:tailEnd/>
          </a:ln>
        </p:spPr>
      </p:pic>
      <p:sp>
        <p:nvSpPr>
          <p:cNvPr id="9" name="Text Box 5"/>
          <p:cNvSpPr txBox="1">
            <a:spLocks noChangeArrowheads="1"/>
          </p:cNvSpPr>
          <p:nvPr/>
        </p:nvSpPr>
        <p:spPr bwMode="auto">
          <a:xfrm>
            <a:off x="3778771" y="4509120"/>
            <a:ext cx="4465637" cy="396875"/>
          </a:xfrm>
          <a:prstGeom prst="rect">
            <a:avLst/>
          </a:prstGeom>
          <a:noFill/>
          <a:ln w="9525">
            <a:noFill/>
            <a:miter lim="800000"/>
            <a:headEnd/>
            <a:tailEnd/>
          </a:ln>
          <a:effectLst/>
        </p:spPr>
        <p:txBody>
          <a:bodyPr>
            <a:spAutoFit/>
          </a:bodyPr>
          <a:lstStyle/>
          <a:p>
            <a:pPr>
              <a:spcBef>
                <a:spcPct val="50000"/>
              </a:spcBef>
            </a:pPr>
            <a:r>
              <a:rPr lang="it-IT" sz="2000" b="1" dirty="0">
                <a:solidFill>
                  <a:schemeClr val="accent1"/>
                </a:solidFill>
              </a:rPr>
              <a:t>E-Commerce Consumer </a:t>
            </a:r>
            <a:r>
              <a:rPr lang="it-IT" sz="2000" b="1" dirty="0" err="1">
                <a:solidFill>
                  <a:schemeClr val="accent1"/>
                </a:solidFill>
              </a:rPr>
              <a:t>Behaviour</a:t>
            </a:r>
            <a:endParaRPr lang="it-IT" sz="2000" b="1" dirty="0">
              <a:solidFill>
                <a:schemeClr val="accent1"/>
              </a:solidFill>
            </a:endParaRPr>
          </a:p>
        </p:txBody>
      </p:sp>
      <p:sp>
        <p:nvSpPr>
          <p:cNvPr id="10" name="Text Box 6"/>
          <p:cNvSpPr txBox="1">
            <a:spLocks noChangeArrowheads="1"/>
          </p:cNvSpPr>
          <p:nvPr/>
        </p:nvSpPr>
        <p:spPr bwMode="auto">
          <a:xfrm>
            <a:off x="3778771" y="1069256"/>
            <a:ext cx="3810000" cy="396875"/>
          </a:xfrm>
          <a:prstGeom prst="rect">
            <a:avLst/>
          </a:prstGeom>
          <a:noFill/>
          <a:ln w="9525">
            <a:noFill/>
            <a:miter lim="800000"/>
            <a:headEnd/>
            <a:tailEnd/>
          </a:ln>
          <a:effectLst/>
        </p:spPr>
        <p:txBody>
          <a:bodyPr wrap="none">
            <a:spAutoFit/>
          </a:bodyPr>
          <a:lstStyle/>
          <a:p>
            <a:pPr>
              <a:spcBef>
                <a:spcPct val="50000"/>
              </a:spcBef>
            </a:pPr>
            <a:r>
              <a:rPr lang="it-IT" sz="2000" b="1" dirty="0">
                <a:solidFill>
                  <a:schemeClr val="accent1"/>
                </a:solidFill>
              </a:rPr>
              <a:t>Osservatorio </a:t>
            </a:r>
            <a:r>
              <a:rPr lang="it-IT" sz="2000" b="1" dirty="0" err="1">
                <a:solidFill>
                  <a:schemeClr val="accent1"/>
                </a:solidFill>
              </a:rPr>
              <a:t>ecommerce</a:t>
            </a:r>
            <a:r>
              <a:rPr lang="it-IT" sz="2000" b="1" dirty="0">
                <a:solidFill>
                  <a:schemeClr val="accent1"/>
                </a:solidFill>
              </a:rPr>
              <a:t> B2C</a:t>
            </a:r>
          </a:p>
        </p:txBody>
      </p:sp>
      <p:pic>
        <p:nvPicPr>
          <p:cNvPr id="12" name="Picture 9" descr="osservatori"/>
          <p:cNvPicPr>
            <a:picLocks noChangeAspect="1" noChangeArrowheads="1"/>
          </p:cNvPicPr>
          <p:nvPr/>
        </p:nvPicPr>
        <p:blipFill>
          <a:blip r:embed="rId4" cstate="print"/>
          <a:srcRect/>
          <a:stretch>
            <a:fillRect/>
          </a:stretch>
        </p:blipFill>
        <p:spPr bwMode="auto">
          <a:xfrm>
            <a:off x="467544" y="908720"/>
            <a:ext cx="2447925" cy="820738"/>
          </a:xfrm>
          <a:prstGeom prst="rect">
            <a:avLst/>
          </a:prstGeom>
          <a:noFill/>
        </p:spPr>
      </p:pic>
      <p:pic>
        <p:nvPicPr>
          <p:cNvPr id="13"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536" y="4437112"/>
            <a:ext cx="2290694" cy="517896"/>
          </a:xfrm>
          <a:prstGeom prst="rect">
            <a:avLst/>
          </a:prstGeom>
        </p:spPr>
      </p:pic>
      <p:pic>
        <p:nvPicPr>
          <p:cNvPr id="14" name="Afbeelding 3" descr="logo"/>
          <p:cNvPicPr/>
          <p:nvPr/>
        </p:nvPicPr>
        <p:blipFill>
          <a:blip r:embed="rId6" cstate="print"/>
          <a:srcRect/>
          <a:stretch>
            <a:fillRect/>
          </a:stretch>
        </p:blipFill>
        <p:spPr bwMode="auto">
          <a:xfrm>
            <a:off x="539552" y="5157192"/>
            <a:ext cx="1368152" cy="1152128"/>
          </a:xfrm>
          <a:prstGeom prst="rect">
            <a:avLst/>
          </a:prstGeom>
          <a:noFill/>
          <a:ln w="9525">
            <a:noFill/>
            <a:miter lim="800000"/>
            <a:headEnd/>
            <a:tailEnd/>
          </a:ln>
        </p:spPr>
      </p:pic>
      <p:sp>
        <p:nvSpPr>
          <p:cNvPr id="15" name="Text Box 5"/>
          <p:cNvSpPr txBox="1">
            <a:spLocks noChangeArrowheads="1"/>
          </p:cNvSpPr>
          <p:nvPr/>
        </p:nvSpPr>
        <p:spPr bwMode="auto">
          <a:xfrm>
            <a:off x="3778771" y="5589240"/>
            <a:ext cx="4465637" cy="400110"/>
          </a:xfrm>
          <a:prstGeom prst="rect">
            <a:avLst/>
          </a:prstGeom>
          <a:noFill/>
          <a:ln w="9525">
            <a:noFill/>
            <a:miter lim="800000"/>
            <a:headEnd/>
            <a:tailEnd/>
          </a:ln>
          <a:effectLst/>
        </p:spPr>
        <p:txBody>
          <a:bodyPr>
            <a:spAutoFit/>
          </a:bodyPr>
          <a:lstStyle/>
          <a:p>
            <a:pPr>
              <a:spcBef>
                <a:spcPct val="50000"/>
              </a:spcBef>
            </a:pPr>
            <a:r>
              <a:rPr lang="en-GB" sz="2000" b="1" dirty="0" smtClean="0">
                <a:solidFill>
                  <a:schemeClr val="accent1"/>
                </a:solidFill>
              </a:rPr>
              <a:t>European B2C Ecommerce Report</a:t>
            </a:r>
            <a:endParaRPr lang="it-IT" sz="2000" b="1" dirty="0">
              <a:solidFill>
                <a:schemeClr val="accent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17417"/>
                                        </p:tgtEl>
                                        <p:attrNameLst>
                                          <p:attrName>style.visibility</p:attrName>
                                        </p:attrNameLst>
                                      </p:cBhvr>
                                      <p:to>
                                        <p:strVal val="visible"/>
                                      </p:to>
                                    </p:set>
                                    <p:animEffect transition="in" filter="fade">
                                      <p:cBhvr>
                                        <p:cTn id="14" dur="1000"/>
                                        <p:tgtEl>
                                          <p:spTgt spid="1741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par>
                          <p:cTn id="18" fill="hold">
                            <p:stCondLst>
                              <p:cond delay="4000"/>
                            </p:stCondLst>
                            <p:childTnLst>
                              <p:par>
                                <p:cTn id="19" presetID="10" presetClass="entr" presetSubtype="0" fill="hold" nodeType="afterEffect">
                                  <p:stCondLst>
                                    <p:cond delay="0"/>
                                  </p:stCondLst>
                                  <p:childTnLst>
                                    <p:set>
                                      <p:cBhvr>
                                        <p:cTn id="20" dur="1" fill="hold">
                                          <p:stCondLst>
                                            <p:cond delay="0"/>
                                          </p:stCondLst>
                                        </p:cTn>
                                        <p:tgtEl>
                                          <p:spTgt spid="5122"/>
                                        </p:tgtEl>
                                        <p:attrNameLst>
                                          <p:attrName>style.visibility</p:attrName>
                                        </p:attrNameLst>
                                      </p:cBhvr>
                                      <p:to>
                                        <p:strVal val="visible"/>
                                      </p:to>
                                    </p:set>
                                    <p:animEffect transition="in" filter="fade">
                                      <p:cBhvr>
                                        <p:cTn id="21" dur="1000"/>
                                        <p:tgtEl>
                                          <p:spTgt spid="512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2000"/>
                                        <p:tgtEl>
                                          <p:spTgt spid="5"/>
                                        </p:tgtEl>
                                      </p:cBhvr>
                                    </p:animEffect>
                                  </p:childTnLst>
                                </p:cTn>
                              </p:par>
                            </p:childTnLst>
                          </p:cTn>
                        </p:par>
                        <p:par>
                          <p:cTn id="25" fill="hold">
                            <p:stCondLst>
                              <p:cond delay="6000"/>
                            </p:stCondLst>
                            <p:childTnLst>
                              <p:par>
                                <p:cTn id="26" presetID="10" presetClass="entr" presetSubtype="0"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000"/>
                                        <p:tgtEl>
                                          <p:spTgt spid="9"/>
                                        </p:tgtEl>
                                      </p:cBhvr>
                                    </p:animEffect>
                                  </p:childTnLst>
                                </p:cTn>
                              </p:par>
                            </p:childTnLst>
                          </p:cTn>
                        </p:par>
                        <p:par>
                          <p:cTn id="32" fill="hold">
                            <p:stCondLst>
                              <p:cond delay="8000"/>
                            </p:stCondLst>
                            <p:childTnLst>
                              <p:par>
                                <p:cTn id="33" presetID="10" presetClass="entr" presetSubtype="0"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0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P spid="9" grpId="0"/>
      <p:bldP spid="10" grpId="0"/>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olo 1"/>
          <p:cNvSpPr>
            <a:spLocks noGrp="1"/>
          </p:cNvSpPr>
          <p:nvPr>
            <p:ph type="title" idx="4294967295"/>
          </p:nvPr>
        </p:nvSpPr>
        <p:spPr>
          <a:xfrm>
            <a:off x="431800" y="274638"/>
            <a:ext cx="8280400" cy="427037"/>
          </a:xfrm>
        </p:spPr>
        <p:txBody>
          <a:bodyPr/>
          <a:lstStyle/>
          <a:p>
            <a:r>
              <a:rPr lang="it-IT" dirty="0" smtClean="0"/>
              <a:t>Azioni di </a:t>
            </a:r>
            <a:r>
              <a:rPr lang="it-IT" dirty="0" err="1" smtClean="0"/>
              <a:t>Netcomm</a:t>
            </a:r>
            <a:r>
              <a:rPr lang="it-IT" dirty="0" smtClean="0"/>
              <a:t> - Gli Eventi</a:t>
            </a:r>
          </a:p>
        </p:txBody>
      </p:sp>
      <p:sp>
        <p:nvSpPr>
          <p:cNvPr id="26629" name="Rectangle 5"/>
          <p:cNvSpPr>
            <a:spLocks noChangeArrowheads="1"/>
          </p:cNvSpPr>
          <p:nvPr/>
        </p:nvSpPr>
        <p:spPr bwMode="auto">
          <a:xfrm>
            <a:off x="3884068" y="4077072"/>
            <a:ext cx="1259523" cy="707886"/>
          </a:xfrm>
          <a:prstGeom prst="rect">
            <a:avLst/>
          </a:prstGeom>
          <a:noFill/>
          <a:ln w="9525">
            <a:noFill/>
            <a:miter lim="800000"/>
            <a:headEnd/>
            <a:tailEnd/>
          </a:ln>
          <a:effectLst/>
        </p:spPr>
        <p:txBody>
          <a:bodyPr wrap="square">
            <a:spAutoFit/>
          </a:bodyPr>
          <a:lstStyle/>
          <a:p>
            <a:r>
              <a:rPr lang="en-US" sz="2000" b="1" dirty="0" smtClean="0">
                <a:solidFill>
                  <a:srgbClr val="339933"/>
                </a:solidFill>
              </a:rPr>
              <a:t>Go to China</a:t>
            </a:r>
            <a:endParaRPr lang="en-US" sz="2000" b="1" dirty="0">
              <a:solidFill>
                <a:srgbClr val="339933"/>
              </a:solidFill>
            </a:endParaRPr>
          </a:p>
        </p:txBody>
      </p:sp>
      <p:sp>
        <p:nvSpPr>
          <p:cNvPr id="26630" name="Rectangle 6"/>
          <p:cNvSpPr>
            <a:spLocks noChangeArrowheads="1"/>
          </p:cNvSpPr>
          <p:nvPr/>
        </p:nvSpPr>
        <p:spPr bwMode="auto">
          <a:xfrm>
            <a:off x="5870575" y="3460938"/>
            <a:ext cx="2013793" cy="400110"/>
          </a:xfrm>
          <a:prstGeom prst="rect">
            <a:avLst/>
          </a:prstGeom>
          <a:noFill/>
          <a:ln w="9525">
            <a:noFill/>
            <a:miter lim="800000"/>
            <a:headEnd/>
            <a:tailEnd/>
          </a:ln>
          <a:effectLst/>
        </p:spPr>
        <p:txBody>
          <a:bodyPr wrap="square">
            <a:spAutoFit/>
          </a:bodyPr>
          <a:lstStyle/>
          <a:p>
            <a:r>
              <a:rPr lang="it-IT" sz="2000" b="1" dirty="0" err="1">
                <a:solidFill>
                  <a:srgbClr val="339933"/>
                </a:solidFill>
              </a:rPr>
              <a:t>E-Payment</a:t>
            </a:r>
            <a:r>
              <a:rPr lang="it-IT" sz="2000" b="1" dirty="0"/>
              <a:t> </a:t>
            </a:r>
          </a:p>
        </p:txBody>
      </p:sp>
      <p:sp>
        <p:nvSpPr>
          <p:cNvPr id="26631" name="Rectangle 7"/>
          <p:cNvSpPr>
            <a:spLocks noChangeArrowheads="1"/>
          </p:cNvSpPr>
          <p:nvPr/>
        </p:nvSpPr>
        <p:spPr bwMode="auto">
          <a:xfrm>
            <a:off x="1504300" y="1556792"/>
            <a:ext cx="1555532" cy="707886"/>
          </a:xfrm>
          <a:prstGeom prst="rect">
            <a:avLst/>
          </a:prstGeom>
          <a:noFill/>
          <a:ln w="9525">
            <a:noFill/>
            <a:miter lim="800000"/>
            <a:headEnd/>
            <a:tailEnd/>
          </a:ln>
          <a:effectLst/>
        </p:spPr>
        <p:txBody>
          <a:bodyPr wrap="square">
            <a:spAutoFit/>
          </a:bodyPr>
          <a:lstStyle/>
          <a:p>
            <a:r>
              <a:rPr lang="it-IT" sz="2000" b="1" dirty="0" err="1">
                <a:solidFill>
                  <a:srgbClr val="339933"/>
                </a:solidFill>
              </a:rPr>
              <a:t>Digital</a:t>
            </a:r>
            <a:r>
              <a:rPr lang="it-IT" sz="2000" b="1" dirty="0">
                <a:solidFill>
                  <a:srgbClr val="339933"/>
                </a:solidFill>
              </a:rPr>
              <a:t> Fashion</a:t>
            </a:r>
            <a:endParaRPr lang="it-IT" sz="2000" b="1" dirty="0">
              <a:solidFill>
                <a:srgbClr val="000000"/>
              </a:solidFill>
            </a:endParaRPr>
          </a:p>
        </p:txBody>
      </p:sp>
      <p:sp>
        <p:nvSpPr>
          <p:cNvPr id="26632" name="Rectangle 8"/>
          <p:cNvSpPr>
            <a:spLocks noChangeArrowheads="1"/>
          </p:cNvSpPr>
          <p:nvPr/>
        </p:nvSpPr>
        <p:spPr bwMode="auto">
          <a:xfrm>
            <a:off x="827088" y="5124450"/>
            <a:ext cx="2664792" cy="400110"/>
          </a:xfrm>
          <a:prstGeom prst="rect">
            <a:avLst/>
          </a:prstGeom>
          <a:noFill/>
          <a:ln w="9525">
            <a:noFill/>
            <a:miter lim="800000"/>
            <a:headEnd/>
            <a:tailEnd/>
          </a:ln>
          <a:effectLst/>
        </p:spPr>
        <p:txBody>
          <a:bodyPr wrap="square">
            <a:spAutoFit/>
          </a:bodyPr>
          <a:lstStyle/>
          <a:p>
            <a:r>
              <a:rPr lang="en-US" sz="2000" b="1" dirty="0" smtClean="0">
                <a:solidFill>
                  <a:srgbClr val="339933"/>
                </a:solidFill>
              </a:rPr>
              <a:t>E-commerce </a:t>
            </a:r>
            <a:r>
              <a:rPr lang="en-US" sz="2000" b="1" dirty="0">
                <a:solidFill>
                  <a:srgbClr val="339933"/>
                </a:solidFill>
              </a:rPr>
              <a:t>Award</a:t>
            </a:r>
            <a:endParaRPr lang="it-IT" sz="2000" b="1" dirty="0">
              <a:solidFill>
                <a:srgbClr val="339933"/>
              </a:solidFill>
            </a:endParaRPr>
          </a:p>
        </p:txBody>
      </p:sp>
      <p:sp>
        <p:nvSpPr>
          <p:cNvPr id="26633" name="Rectangle 9"/>
          <p:cNvSpPr>
            <a:spLocks noChangeArrowheads="1"/>
          </p:cNvSpPr>
          <p:nvPr/>
        </p:nvSpPr>
        <p:spPr bwMode="auto">
          <a:xfrm>
            <a:off x="5918200" y="2060575"/>
            <a:ext cx="1961313" cy="707886"/>
          </a:xfrm>
          <a:prstGeom prst="rect">
            <a:avLst/>
          </a:prstGeom>
          <a:noFill/>
          <a:ln w="9525">
            <a:noFill/>
            <a:miter lim="800000"/>
            <a:headEnd/>
            <a:tailEnd/>
          </a:ln>
          <a:effectLst/>
        </p:spPr>
        <p:txBody>
          <a:bodyPr wrap="square">
            <a:spAutoFit/>
          </a:bodyPr>
          <a:lstStyle/>
          <a:p>
            <a:r>
              <a:rPr lang="en-US" sz="2000" b="1" dirty="0">
                <a:solidFill>
                  <a:srgbClr val="339933"/>
                </a:solidFill>
              </a:rPr>
              <a:t>E-Commerce</a:t>
            </a:r>
            <a:r>
              <a:rPr lang="en-US" b="1" dirty="0">
                <a:solidFill>
                  <a:srgbClr val="339933"/>
                </a:solidFill>
              </a:rPr>
              <a:t> </a:t>
            </a:r>
            <a:r>
              <a:rPr lang="en-US" sz="2000" b="1" dirty="0">
                <a:solidFill>
                  <a:srgbClr val="339933"/>
                </a:solidFill>
              </a:rPr>
              <a:t>Forum</a:t>
            </a:r>
          </a:p>
        </p:txBody>
      </p:sp>
      <p:sp>
        <p:nvSpPr>
          <p:cNvPr id="26634" name="Rectangle 10"/>
          <p:cNvSpPr>
            <a:spLocks noChangeArrowheads="1"/>
          </p:cNvSpPr>
          <p:nvPr/>
        </p:nvSpPr>
        <p:spPr bwMode="auto">
          <a:xfrm>
            <a:off x="3707384" y="1268413"/>
            <a:ext cx="3600920" cy="400110"/>
          </a:xfrm>
          <a:prstGeom prst="rect">
            <a:avLst/>
          </a:prstGeom>
          <a:noFill/>
          <a:ln w="9525">
            <a:noFill/>
            <a:miter lim="800000"/>
            <a:headEnd/>
            <a:tailEnd/>
          </a:ln>
          <a:effectLst/>
        </p:spPr>
        <p:txBody>
          <a:bodyPr wrap="square">
            <a:spAutoFit/>
          </a:bodyPr>
          <a:lstStyle/>
          <a:p>
            <a:pPr>
              <a:spcBef>
                <a:spcPct val="50000"/>
              </a:spcBef>
            </a:pPr>
            <a:r>
              <a:rPr lang="it-IT" sz="2000" b="1" dirty="0">
                <a:solidFill>
                  <a:srgbClr val="339933"/>
                </a:solidFill>
              </a:rPr>
              <a:t>Global E-Commerce </a:t>
            </a:r>
            <a:r>
              <a:rPr lang="it-IT" sz="2000" b="1" dirty="0" smtClean="0">
                <a:solidFill>
                  <a:srgbClr val="339933"/>
                </a:solidFill>
              </a:rPr>
              <a:t>summit</a:t>
            </a:r>
            <a:endParaRPr lang="it-IT" sz="2000" b="1" dirty="0">
              <a:solidFill>
                <a:srgbClr val="339933"/>
              </a:solidFill>
            </a:endParaRPr>
          </a:p>
        </p:txBody>
      </p:sp>
      <p:sp>
        <p:nvSpPr>
          <p:cNvPr id="26635" name="Rectangle 11"/>
          <p:cNvSpPr>
            <a:spLocks noChangeArrowheads="1"/>
          </p:cNvSpPr>
          <p:nvPr/>
        </p:nvSpPr>
        <p:spPr bwMode="auto">
          <a:xfrm>
            <a:off x="395288" y="2668850"/>
            <a:ext cx="4176712" cy="400110"/>
          </a:xfrm>
          <a:prstGeom prst="rect">
            <a:avLst/>
          </a:prstGeom>
          <a:noFill/>
          <a:ln w="9525">
            <a:noFill/>
            <a:miter lim="800000"/>
            <a:headEnd/>
            <a:tailEnd/>
          </a:ln>
          <a:effectLst/>
        </p:spPr>
        <p:txBody>
          <a:bodyPr wrap="square">
            <a:spAutoFit/>
          </a:bodyPr>
          <a:lstStyle/>
          <a:p>
            <a:r>
              <a:rPr lang="it-IT" sz="2000" b="1" dirty="0">
                <a:solidFill>
                  <a:srgbClr val="339933"/>
                </a:solidFill>
              </a:rPr>
              <a:t>Osservatorio E-Commerce B2C</a:t>
            </a:r>
            <a:r>
              <a:rPr lang="it-IT" sz="2000" b="1" dirty="0"/>
              <a:t> </a:t>
            </a:r>
          </a:p>
        </p:txBody>
      </p:sp>
      <p:sp>
        <p:nvSpPr>
          <p:cNvPr id="26636" name="Rectangle 12"/>
          <p:cNvSpPr>
            <a:spLocks noChangeArrowheads="1"/>
          </p:cNvSpPr>
          <p:nvPr/>
        </p:nvSpPr>
        <p:spPr bwMode="auto">
          <a:xfrm>
            <a:off x="1475730" y="3536950"/>
            <a:ext cx="1440086" cy="707886"/>
          </a:xfrm>
          <a:prstGeom prst="rect">
            <a:avLst/>
          </a:prstGeom>
          <a:noFill/>
          <a:ln w="9525">
            <a:noFill/>
            <a:miter lim="800000"/>
            <a:headEnd/>
            <a:tailEnd/>
          </a:ln>
          <a:effectLst/>
        </p:spPr>
        <p:txBody>
          <a:bodyPr wrap="square">
            <a:spAutoFit/>
          </a:bodyPr>
          <a:lstStyle/>
          <a:p>
            <a:r>
              <a:rPr lang="it-IT" sz="2000" b="1" dirty="0" err="1">
                <a:solidFill>
                  <a:srgbClr val="339933"/>
                </a:solidFill>
              </a:rPr>
              <a:t>Digital</a:t>
            </a:r>
            <a:r>
              <a:rPr lang="it-IT" sz="2000" b="1" dirty="0">
                <a:solidFill>
                  <a:srgbClr val="339933"/>
                </a:solidFill>
              </a:rPr>
              <a:t> </a:t>
            </a:r>
            <a:r>
              <a:rPr lang="it-IT" sz="2000" b="1" dirty="0" err="1">
                <a:solidFill>
                  <a:srgbClr val="339933"/>
                </a:solidFill>
              </a:rPr>
              <a:t>Logistic</a:t>
            </a:r>
            <a:endParaRPr lang="en-US" sz="2000" b="1" dirty="0">
              <a:solidFill>
                <a:srgbClr val="339933"/>
              </a:solidFill>
            </a:endParaRPr>
          </a:p>
        </p:txBody>
      </p:sp>
      <p:sp>
        <p:nvSpPr>
          <p:cNvPr id="26637" name="Text Box 13"/>
          <p:cNvSpPr txBox="1">
            <a:spLocks noChangeArrowheads="1"/>
          </p:cNvSpPr>
          <p:nvPr/>
        </p:nvSpPr>
        <p:spPr bwMode="auto">
          <a:xfrm>
            <a:off x="5364163" y="4797152"/>
            <a:ext cx="2659089" cy="707886"/>
          </a:xfrm>
          <a:prstGeom prst="rect">
            <a:avLst/>
          </a:prstGeom>
          <a:noFill/>
          <a:ln w="9525">
            <a:noFill/>
            <a:miter lim="800000"/>
            <a:headEnd/>
            <a:tailEnd/>
          </a:ln>
          <a:effectLst/>
        </p:spPr>
        <p:txBody>
          <a:bodyPr wrap="square">
            <a:spAutoFit/>
          </a:bodyPr>
          <a:lstStyle/>
          <a:p>
            <a:pPr>
              <a:spcBef>
                <a:spcPct val="50000"/>
              </a:spcBef>
            </a:pPr>
            <a:r>
              <a:rPr lang="it-IT" sz="2000" b="1" dirty="0">
                <a:solidFill>
                  <a:srgbClr val="339933"/>
                </a:solidFill>
              </a:rPr>
              <a:t>Social Media Marketing </a:t>
            </a:r>
            <a:r>
              <a:rPr lang="it-IT" sz="2000" b="1" dirty="0" err="1">
                <a:solidFill>
                  <a:srgbClr val="339933"/>
                </a:solidFill>
              </a:rPr>
              <a:t>Day</a:t>
            </a:r>
            <a:endParaRPr lang="it-IT" sz="2000" b="1" dirty="0">
              <a:solidFill>
                <a:srgbClr val="339933"/>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6631"/>
                                        </p:tgtEl>
                                        <p:attrNameLst>
                                          <p:attrName>style.visibility</p:attrName>
                                        </p:attrNameLst>
                                      </p:cBhvr>
                                      <p:to>
                                        <p:strVal val="visible"/>
                                      </p:to>
                                    </p:set>
                                    <p:anim calcmode="lin" valueType="num">
                                      <p:cBhvr additive="base">
                                        <p:cTn id="7" dur="500" fill="hold"/>
                                        <p:tgtEl>
                                          <p:spTgt spid="26631"/>
                                        </p:tgtEl>
                                        <p:attrNameLst>
                                          <p:attrName>ppt_x</p:attrName>
                                        </p:attrNameLst>
                                      </p:cBhvr>
                                      <p:tavLst>
                                        <p:tav tm="0">
                                          <p:val>
                                            <p:strVal val="#ppt_x"/>
                                          </p:val>
                                        </p:tav>
                                        <p:tav tm="100000">
                                          <p:val>
                                            <p:strVal val="#ppt_x"/>
                                          </p:val>
                                        </p:tav>
                                      </p:tavLst>
                                    </p:anim>
                                    <p:anim calcmode="lin" valueType="num">
                                      <p:cBhvr additive="base">
                                        <p:cTn id="8" dur="500" fill="hold"/>
                                        <p:tgtEl>
                                          <p:spTgt spid="2663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6634"/>
                                        </p:tgtEl>
                                        <p:attrNameLst>
                                          <p:attrName>style.visibility</p:attrName>
                                        </p:attrNameLst>
                                      </p:cBhvr>
                                      <p:to>
                                        <p:strVal val="visible"/>
                                      </p:to>
                                    </p:set>
                                    <p:anim calcmode="lin" valueType="num">
                                      <p:cBhvr additive="base">
                                        <p:cTn id="12" dur="500" fill="hold"/>
                                        <p:tgtEl>
                                          <p:spTgt spid="26634"/>
                                        </p:tgtEl>
                                        <p:attrNameLst>
                                          <p:attrName>ppt_x</p:attrName>
                                        </p:attrNameLst>
                                      </p:cBhvr>
                                      <p:tavLst>
                                        <p:tav tm="0">
                                          <p:val>
                                            <p:strVal val="#ppt_x"/>
                                          </p:val>
                                        </p:tav>
                                        <p:tav tm="100000">
                                          <p:val>
                                            <p:strVal val="#ppt_x"/>
                                          </p:val>
                                        </p:tav>
                                      </p:tavLst>
                                    </p:anim>
                                    <p:anim calcmode="lin" valueType="num">
                                      <p:cBhvr additive="base">
                                        <p:cTn id="13" dur="500" fill="hold"/>
                                        <p:tgtEl>
                                          <p:spTgt spid="2663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6635"/>
                                        </p:tgtEl>
                                        <p:attrNameLst>
                                          <p:attrName>style.visibility</p:attrName>
                                        </p:attrNameLst>
                                      </p:cBhvr>
                                      <p:to>
                                        <p:strVal val="visible"/>
                                      </p:to>
                                    </p:set>
                                    <p:anim calcmode="lin" valueType="num">
                                      <p:cBhvr additive="base">
                                        <p:cTn id="17" dur="500" fill="hold"/>
                                        <p:tgtEl>
                                          <p:spTgt spid="26635"/>
                                        </p:tgtEl>
                                        <p:attrNameLst>
                                          <p:attrName>ppt_x</p:attrName>
                                        </p:attrNameLst>
                                      </p:cBhvr>
                                      <p:tavLst>
                                        <p:tav tm="0">
                                          <p:val>
                                            <p:strVal val="#ppt_x"/>
                                          </p:val>
                                        </p:tav>
                                        <p:tav tm="100000">
                                          <p:val>
                                            <p:strVal val="#ppt_x"/>
                                          </p:val>
                                        </p:tav>
                                      </p:tavLst>
                                    </p:anim>
                                    <p:anim calcmode="lin" valueType="num">
                                      <p:cBhvr additive="base">
                                        <p:cTn id="18" dur="500" fill="hold"/>
                                        <p:tgtEl>
                                          <p:spTgt spid="2663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6633"/>
                                        </p:tgtEl>
                                        <p:attrNameLst>
                                          <p:attrName>style.visibility</p:attrName>
                                        </p:attrNameLst>
                                      </p:cBhvr>
                                      <p:to>
                                        <p:strVal val="visible"/>
                                      </p:to>
                                    </p:set>
                                    <p:anim calcmode="lin" valueType="num">
                                      <p:cBhvr additive="base">
                                        <p:cTn id="22" dur="500" fill="hold"/>
                                        <p:tgtEl>
                                          <p:spTgt spid="26633"/>
                                        </p:tgtEl>
                                        <p:attrNameLst>
                                          <p:attrName>ppt_x</p:attrName>
                                        </p:attrNameLst>
                                      </p:cBhvr>
                                      <p:tavLst>
                                        <p:tav tm="0">
                                          <p:val>
                                            <p:strVal val="#ppt_x"/>
                                          </p:val>
                                        </p:tav>
                                        <p:tav tm="100000">
                                          <p:val>
                                            <p:strVal val="#ppt_x"/>
                                          </p:val>
                                        </p:tav>
                                      </p:tavLst>
                                    </p:anim>
                                    <p:anim calcmode="lin" valueType="num">
                                      <p:cBhvr additive="base">
                                        <p:cTn id="23" dur="500" fill="hold"/>
                                        <p:tgtEl>
                                          <p:spTgt spid="2663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6630"/>
                                        </p:tgtEl>
                                        <p:attrNameLst>
                                          <p:attrName>style.visibility</p:attrName>
                                        </p:attrNameLst>
                                      </p:cBhvr>
                                      <p:to>
                                        <p:strVal val="visible"/>
                                      </p:to>
                                    </p:set>
                                    <p:anim calcmode="lin" valueType="num">
                                      <p:cBhvr additive="base">
                                        <p:cTn id="27" dur="500" fill="hold"/>
                                        <p:tgtEl>
                                          <p:spTgt spid="26630"/>
                                        </p:tgtEl>
                                        <p:attrNameLst>
                                          <p:attrName>ppt_x</p:attrName>
                                        </p:attrNameLst>
                                      </p:cBhvr>
                                      <p:tavLst>
                                        <p:tav tm="0">
                                          <p:val>
                                            <p:strVal val="#ppt_x"/>
                                          </p:val>
                                        </p:tav>
                                        <p:tav tm="100000">
                                          <p:val>
                                            <p:strVal val="#ppt_x"/>
                                          </p:val>
                                        </p:tav>
                                      </p:tavLst>
                                    </p:anim>
                                    <p:anim calcmode="lin" valueType="num">
                                      <p:cBhvr additive="base">
                                        <p:cTn id="28" dur="500" fill="hold"/>
                                        <p:tgtEl>
                                          <p:spTgt spid="2663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26636"/>
                                        </p:tgtEl>
                                        <p:attrNameLst>
                                          <p:attrName>style.visibility</p:attrName>
                                        </p:attrNameLst>
                                      </p:cBhvr>
                                      <p:to>
                                        <p:strVal val="visible"/>
                                      </p:to>
                                    </p:set>
                                    <p:anim calcmode="lin" valueType="num">
                                      <p:cBhvr additive="base">
                                        <p:cTn id="32" dur="500" fill="hold"/>
                                        <p:tgtEl>
                                          <p:spTgt spid="26636"/>
                                        </p:tgtEl>
                                        <p:attrNameLst>
                                          <p:attrName>ppt_x</p:attrName>
                                        </p:attrNameLst>
                                      </p:cBhvr>
                                      <p:tavLst>
                                        <p:tav tm="0">
                                          <p:val>
                                            <p:strVal val="#ppt_x"/>
                                          </p:val>
                                        </p:tav>
                                        <p:tav tm="100000">
                                          <p:val>
                                            <p:strVal val="#ppt_x"/>
                                          </p:val>
                                        </p:tav>
                                      </p:tavLst>
                                    </p:anim>
                                    <p:anim calcmode="lin" valueType="num">
                                      <p:cBhvr additive="base">
                                        <p:cTn id="33" dur="500" fill="hold"/>
                                        <p:tgtEl>
                                          <p:spTgt spid="26636"/>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26629"/>
                                        </p:tgtEl>
                                        <p:attrNameLst>
                                          <p:attrName>style.visibility</p:attrName>
                                        </p:attrNameLst>
                                      </p:cBhvr>
                                      <p:to>
                                        <p:strVal val="visible"/>
                                      </p:to>
                                    </p:set>
                                    <p:anim calcmode="lin" valueType="num">
                                      <p:cBhvr additive="base">
                                        <p:cTn id="37" dur="500" fill="hold"/>
                                        <p:tgtEl>
                                          <p:spTgt spid="26629"/>
                                        </p:tgtEl>
                                        <p:attrNameLst>
                                          <p:attrName>ppt_x</p:attrName>
                                        </p:attrNameLst>
                                      </p:cBhvr>
                                      <p:tavLst>
                                        <p:tav tm="0">
                                          <p:val>
                                            <p:strVal val="#ppt_x"/>
                                          </p:val>
                                        </p:tav>
                                        <p:tav tm="100000">
                                          <p:val>
                                            <p:strVal val="#ppt_x"/>
                                          </p:val>
                                        </p:tav>
                                      </p:tavLst>
                                    </p:anim>
                                    <p:anim calcmode="lin" valueType="num">
                                      <p:cBhvr additive="base">
                                        <p:cTn id="38" dur="500" fill="hold"/>
                                        <p:tgtEl>
                                          <p:spTgt spid="26629"/>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26632"/>
                                        </p:tgtEl>
                                        <p:attrNameLst>
                                          <p:attrName>style.visibility</p:attrName>
                                        </p:attrNameLst>
                                      </p:cBhvr>
                                      <p:to>
                                        <p:strVal val="visible"/>
                                      </p:to>
                                    </p:set>
                                    <p:anim calcmode="lin" valueType="num">
                                      <p:cBhvr additive="base">
                                        <p:cTn id="42" dur="500" fill="hold"/>
                                        <p:tgtEl>
                                          <p:spTgt spid="26632"/>
                                        </p:tgtEl>
                                        <p:attrNameLst>
                                          <p:attrName>ppt_x</p:attrName>
                                        </p:attrNameLst>
                                      </p:cBhvr>
                                      <p:tavLst>
                                        <p:tav tm="0">
                                          <p:val>
                                            <p:strVal val="#ppt_x"/>
                                          </p:val>
                                        </p:tav>
                                        <p:tav tm="100000">
                                          <p:val>
                                            <p:strVal val="#ppt_x"/>
                                          </p:val>
                                        </p:tav>
                                      </p:tavLst>
                                    </p:anim>
                                    <p:anim calcmode="lin" valueType="num">
                                      <p:cBhvr additive="base">
                                        <p:cTn id="43" dur="500" fill="hold"/>
                                        <p:tgtEl>
                                          <p:spTgt spid="26632"/>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26637"/>
                                        </p:tgtEl>
                                        <p:attrNameLst>
                                          <p:attrName>style.visibility</p:attrName>
                                        </p:attrNameLst>
                                      </p:cBhvr>
                                      <p:to>
                                        <p:strVal val="visible"/>
                                      </p:to>
                                    </p:set>
                                    <p:anim calcmode="lin" valueType="num">
                                      <p:cBhvr additive="base">
                                        <p:cTn id="47" dur="500" fill="hold"/>
                                        <p:tgtEl>
                                          <p:spTgt spid="26637"/>
                                        </p:tgtEl>
                                        <p:attrNameLst>
                                          <p:attrName>ppt_x</p:attrName>
                                        </p:attrNameLst>
                                      </p:cBhvr>
                                      <p:tavLst>
                                        <p:tav tm="0">
                                          <p:val>
                                            <p:strVal val="#ppt_x"/>
                                          </p:val>
                                        </p:tav>
                                        <p:tav tm="100000">
                                          <p:val>
                                            <p:strVal val="#ppt_x"/>
                                          </p:val>
                                        </p:tav>
                                      </p:tavLst>
                                    </p:anim>
                                    <p:anim calcmode="lin" valueType="num">
                                      <p:cBhvr additive="base">
                                        <p:cTn id="48" dur="500" fill="hold"/>
                                        <p:tgtEl>
                                          <p:spTgt spid="266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p:bldP spid="26630" grpId="0"/>
      <p:bldP spid="26631" grpId="0"/>
      <p:bldP spid="26632" grpId="0"/>
      <p:bldP spid="26633" grpId="0"/>
      <p:bldP spid="26634" grpId="0"/>
      <p:bldP spid="26635" grpId="0"/>
      <p:bldP spid="26636" grpId="0"/>
      <p:bldP spid="2663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olo 1"/>
          <p:cNvSpPr>
            <a:spLocks noGrp="1"/>
          </p:cNvSpPr>
          <p:nvPr>
            <p:ph type="title" idx="4294967295"/>
          </p:nvPr>
        </p:nvSpPr>
        <p:spPr>
          <a:xfrm>
            <a:off x="431800" y="260350"/>
            <a:ext cx="8280400" cy="369332"/>
          </a:xfrm>
        </p:spPr>
        <p:txBody>
          <a:bodyPr/>
          <a:lstStyle/>
          <a:p>
            <a:r>
              <a:rPr lang="it-IT" sz="2400" dirty="0" smtClean="0"/>
              <a:t>Azioni di Netcomm – Eventi a cui abbiamo contribuito</a:t>
            </a:r>
          </a:p>
        </p:txBody>
      </p:sp>
      <p:sp>
        <p:nvSpPr>
          <p:cNvPr id="25606" name="Rectangle 6"/>
          <p:cNvSpPr>
            <a:spLocks noChangeArrowheads="1"/>
          </p:cNvSpPr>
          <p:nvPr/>
        </p:nvSpPr>
        <p:spPr bwMode="auto">
          <a:xfrm>
            <a:off x="250825" y="1541998"/>
            <a:ext cx="8785225" cy="1739900"/>
          </a:xfrm>
          <a:prstGeom prst="rect">
            <a:avLst/>
          </a:prstGeom>
          <a:noFill/>
          <a:ln w="9525">
            <a:noFill/>
            <a:miter lim="800000"/>
            <a:headEnd/>
            <a:tailEnd/>
          </a:ln>
          <a:effectLst/>
        </p:spPr>
        <p:txBody>
          <a:bodyPr>
            <a:spAutoFit/>
          </a:bodyPr>
          <a:lstStyle/>
          <a:p>
            <a:endParaRPr lang="it-IT">
              <a:solidFill>
                <a:srgbClr val="339933"/>
              </a:solidFill>
            </a:endParaRPr>
          </a:p>
          <a:p>
            <a:endParaRPr lang="it-IT">
              <a:solidFill>
                <a:srgbClr val="339933"/>
              </a:solidFill>
            </a:endParaRPr>
          </a:p>
          <a:p>
            <a:endParaRPr lang="it-IT" b="1" i="1">
              <a:solidFill>
                <a:srgbClr val="000000"/>
              </a:solidFill>
              <a:effectLst>
                <a:outerShdw blurRad="38100" dist="38100" dir="2700000" algn="tl">
                  <a:srgbClr val="C0C0C0"/>
                </a:outerShdw>
              </a:effectLst>
            </a:endParaRPr>
          </a:p>
          <a:p>
            <a:endParaRPr lang="en-US">
              <a:solidFill>
                <a:srgbClr val="000000"/>
              </a:solidFill>
              <a:effectLst>
                <a:outerShdw blurRad="38100" dist="38100" dir="2700000" algn="tl">
                  <a:srgbClr val="C0C0C0"/>
                </a:outerShdw>
              </a:effectLst>
            </a:endParaRPr>
          </a:p>
          <a:p>
            <a:endParaRPr lang="en-US" b="1" i="1">
              <a:solidFill>
                <a:srgbClr val="000000"/>
              </a:solidFill>
            </a:endParaRPr>
          </a:p>
          <a:p>
            <a:endParaRPr lang="en-US">
              <a:solidFill>
                <a:srgbClr val="339933"/>
              </a:solidFill>
            </a:endParaRPr>
          </a:p>
        </p:txBody>
      </p:sp>
      <p:sp>
        <p:nvSpPr>
          <p:cNvPr id="25608" name="Text Box 8"/>
          <p:cNvSpPr txBox="1">
            <a:spLocks noChangeArrowheads="1"/>
          </p:cNvSpPr>
          <p:nvPr/>
        </p:nvSpPr>
        <p:spPr bwMode="auto">
          <a:xfrm>
            <a:off x="5416550" y="639763"/>
            <a:ext cx="184150" cy="366712"/>
          </a:xfrm>
          <a:prstGeom prst="rect">
            <a:avLst/>
          </a:prstGeom>
          <a:noFill/>
          <a:ln w="9525">
            <a:noFill/>
            <a:miter lim="800000"/>
            <a:headEnd/>
            <a:tailEnd/>
          </a:ln>
          <a:effectLst/>
        </p:spPr>
        <p:txBody>
          <a:bodyPr wrap="none">
            <a:spAutoFit/>
          </a:bodyPr>
          <a:lstStyle/>
          <a:p>
            <a:endParaRPr lang="it-IT"/>
          </a:p>
        </p:txBody>
      </p:sp>
      <p:sp>
        <p:nvSpPr>
          <p:cNvPr id="25609" name="Rectangle 9"/>
          <p:cNvSpPr>
            <a:spLocks noChangeArrowheads="1"/>
          </p:cNvSpPr>
          <p:nvPr/>
        </p:nvSpPr>
        <p:spPr bwMode="auto">
          <a:xfrm>
            <a:off x="2268538" y="2838985"/>
            <a:ext cx="4572000" cy="641350"/>
          </a:xfrm>
          <a:prstGeom prst="rect">
            <a:avLst/>
          </a:prstGeom>
          <a:noFill/>
          <a:ln w="9525">
            <a:noFill/>
            <a:miter lim="800000"/>
            <a:headEnd/>
            <a:tailEnd/>
          </a:ln>
          <a:effectLst/>
        </p:spPr>
        <p:txBody>
          <a:bodyPr>
            <a:spAutoFit/>
          </a:bodyPr>
          <a:lstStyle/>
          <a:p>
            <a:r>
              <a:rPr lang="it-IT" b="1">
                <a:solidFill>
                  <a:srgbClr val="339933"/>
                </a:solidFill>
              </a:rPr>
              <a:t/>
            </a:r>
            <a:br>
              <a:rPr lang="it-IT" b="1">
                <a:solidFill>
                  <a:srgbClr val="339933"/>
                </a:solidFill>
              </a:rPr>
            </a:br>
            <a:endParaRPr lang="it-IT" b="1">
              <a:solidFill>
                <a:srgbClr val="339933"/>
              </a:solidFill>
            </a:endParaRPr>
          </a:p>
        </p:txBody>
      </p:sp>
      <p:sp>
        <p:nvSpPr>
          <p:cNvPr id="25610" name="Rectangle 10"/>
          <p:cNvSpPr>
            <a:spLocks noChangeArrowheads="1"/>
          </p:cNvSpPr>
          <p:nvPr/>
        </p:nvSpPr>
        <p:spPr bwMode="auto">
          <a:xfrm>
            <a:off x="539750" y="1516598"/>
            <a:ext cx="6971973" cy="400110"/>
          </a:xfrm>
          <a:prstGeom prst="rect">
            <a:avLst/>
          </a:prstGeom>
          <a:noFill/>
          <a:ln w="9525">
            <a:noFill/>
            <a:miter lim="800000"/>
            <a:headEnd/>
            <a:tailEnd/>
          </a:ln>
          <a:effectLst/>
        </p:spPr>
        <p:txBody>
          <a:bodyPr wrap="none">
            <a:spAutoFit/>
          </a:bodyPr>
          <a:lstStyle/>
          <a:p>
            <a:r>
              <a:rPr lang="it-IT" sz="2000" b="1" dirty="0">
                <a:solidFill>
                  <a:srgbClr val="339933"/>
                </a:solidFill>
              </a:rPr>
              <a:t>2° Forum Digital Media &amp; </a:t>
            </a:r>
            <a:r>
              <a:rPr lang="it-IT" sz="2000" b="1" dirty="0" err="1">
                <a:solidFill>
                  <a:srgbClr val="339933"/>
                </a:solidFill>
              </a:rPr>
              <a:t>Technology</a:t>
            </a:r>
            <a:r>
              <a:rPr lang="it-IT" sz="2000" b="1" dirty="0">
                <a:solidFill>
                  <a:srgbClr val="339933"/>
                </a:solidFill>
              </a:rPr>
              <a:t> – </a:t>
            </a:r>
            <a:r>
              <a:rPr lang="it-IT" sz="2000" b="1" dirty="0" err="1">
                <a:solidFill>
                  <a:srgbClr val="339933"/>
                </a:solidFill>
              </a:rPr>
              <a:t>by</a:t>
            </a:r>
            <a:r>
              <a:rPr lang="it-IT" sz="2000" b="1" dirty="0">
                <a:solidFill>
                  <a:srgbClr val="339933"/>
                </a:solidFill>
              </a:rPr>
              <a:t> Il Sole 24 Ore</a:t>
            </a:r>
          </a:p>
        </p:txBody>
      </p:sp>
      <p:sp>
        <p:nvSpPr>
          <p:cNvPr id="25611" name="Rectangle 11"/>
          <p:cNvSpPr>
            <a:spLocks noChangeArrowheads="1"/>
          </p:cNvSpPr>
          <p:nvPr/>
        </p:nvSpPr>
        <p:spPr bwMode="auto">
          <a:xfrm>
            <a:off x="4503738" y="2164298"/>
            <a:ext cx="4142481" cy="400110"/>
          </a:xfrm>
          <a:prstGeom prst="rect">
            <a:avLst/>
          </a:prstGeom>
          <a:noFill/>
          <a:ln w="9525">
            <a:noFill/>
            <a:miter lim="800000"/>
            <a:headEnd/>
            <a:tailEnd/>
          </a:ln>
          <a:effectLst/>
        </p:spPr>
        <p:txBody>
          <a:bodyPr wrap="none">
            <a:spAutoFit/>
          </a:bodyPr>
          <a:lstStyle/>
          <a:p>
            <a:r>
              <a:rPr lang="it-IT" sz="2000" b="1" dirty="0">
                <a:solidFill>
                  <a:srgbClr val="339933"/>
                </a:solidFill>
              </a:rPr>
              <a:t>Sell </a:t>
            </a:r>
            <a:r>
              <a:rPr lang="it-IT" sz="2000" b="1" dirty="0" err="1">
                <a:solidFill>
                  <a:srgbClr val="339933"/>
                </a:solidFill>
              </a:rPr>
              <a:t>By</a:t>
            </a:r>
            <a:r>
              <a:rPr lang="it-IT" sz="2000" b="1" dirty="0">
                <a:solidFill>
                  <a:srgbClr val="339933"/>
                </a:solidFill>
              </a:rPr>
              <a:t> </a:t>
            </a:r>
            <a:r>
              <a:rPr lang="it-IT" sz="2000" b="1" dirty="0" err="1">
                <a:solidFill>
                  <a:srgbClr val="339933"/>
                </a:solidFill>
              </a:rPr>
              <a:t>Cell</a:t>
            </a:r>
            <a:r>
              <a:rPr lang="it-IT" sz="2000" b="1" dirty="0">
                <a:solidFill>
                  <a:srgbClr val="339933"/>
                </a:solidFill>
              </a:rPr>
              <a:t> 2012 – </a:t>
            </a:r>
            <a:r>
              <a:rPr lang="it-IT" sz="2000" b="1" dirty="0" err="1">
                <a:solidFill>
                  <a:srgbClr val="339933"/>
                </a:solidFill>
              </a:rPr>
              <a:t>by</a:t>
            </a:r>
            <a:r>
              <a:rPr lang="it-IT" sz="2000" b="1" dirty="0">
                <a:solidFill>
                  <a:srgbClr val="339933"/>
                </a:solidFill>
              </a:rPr>
              <a:t> Movincom</a:t>
            </a:r>
          </a:p>
        </p:txBody>
      </p:sp>
      <p:sp>
        <p:nvSpPr>
          <p:cNvPr id="25612" name="Rectangle 12"/>
          <p:cNvSpPr>
            <a:spLocks noChangeArrowheads="1"/>
          </p:cNvSpPr>
          <p:nvPr/>
        </p:nvSpPr>
        <p:spPr bwMode="auto">
          <a:xfrm>
            <a:off x="468313" y="2950110"/>
            <a:ext cx="6861174" cy="400110"/>
          </a:xfrm>
          <a:prstGeom prst="rect">
            <a:avLst/>
          </a:prstGeom>
          <a:noFill/>
          <a:ln w="9525">
            <a:noFill/>
            <a:miter lim="800000"/>
            <a:headEnd/>
            <a:tailEnd/>
          </a:ln>
          <a:effectLst/>
        </p:spPr>
        <p:txBody>
          <a:bodyPr wrap="none">
            <a:spAutoFit/>
          </a:bodyPr>
          <a:lstStyle/>
          <a:p>
            <a:r>
              <a:rPr lang="it-IT" sz="2000" b="1" dirty="0">
                <a:solidFill>
                  <a:srgbClr val="339933"/>
                </a:solidFill>
              </a:rPr>
              <a:t>Pagamenti elettronici: a che punto siamo? – </a:t>
            </a:r>
            <a:r>
              <a:rPr lang="it-IT" sz="2000" b="1" dirty="0" err="1">
                <a:solidFill>
                  <a:srgbClr val="339933"/>
                </a:solidFill>
              </a:rPr>
              <a:t>by</a:t>
            </a:r>
            <a:r>
              <a:rPr lang="it-IT" sz="2000" b="1" dirty="0">
                <a:solidFill>
                  <a:srgbClr val="339933"/>
                </a:solidFill>
              </a:rPr>
              <a:t> </a:t>
            </a:r>
            <a:r>
              <a:rPr lang="it-IT" sz="2000" b="1" dirty="0" err="1">
                <a:solidFill>
                  <a:srgbClr val="339933"/>
                </a:solidFill>
              </a:rPr>
              <a:t>Glocus</a:t>
            </a:r>
            <a:endParaRPr lang="it-IT" sz="2000" b="1" dirty="0">
              <a:solidFill>
                <a:srgbClr val="339933"/>
              </a:solidFill>
            </a:endParaRPr>
          </a:p>
        </p:txBody>
      </p:sp>
      <p:sp>
        <p:nvSpPr>
          <p:cNvPr id="25613" name="Rectangle 13"/>
          <p:cNvSpPr>
            <a:spLocks noChangeArrowheads="1"/>
          </p:cNvSpPr>
          <p:nvPr/>
        </p:nvSpPr>
        <p:spPr bwMode="auto">
          <a:xfrm>
            <a:off x="4427538" y="4174073"/>
            <a:ext cx="3467744" cy="400110"/>
          </a:xfrm>
          <a:prstGeom prst="rect">
            <a:avLst/>
          </a:prstGeom>
          <a:noFill/>
          <a:ln w="9525">
            <a:noFill/>
            <a:miter lim="800000"/>
            <a:headEnd/>
            <a:tailEnd/>
          </a:ln>
          <a:effectLst/>
        </p:spPr>
        <p:txBody>
          <a:bodyPr wrap="none">
            <a:spAutoFit/>
          </a:bodyPr>
          <a:lstStyle/>
          <a:p>
            <a:r>
              <a:rPr lang="it-IT" sz="2000" b="1" dirty="0" err="1">
                <a:solidFill>
                  <a:srgbClr val="339933"/>
                </a:solidFill>
              </a:rPr>
              <a:t>Spin</a:t>
            </a:r>
            <a:r>
              <a:rPr lang="it-IT" sz="2000" b="1" dirty="0">
                <a:solidFill>
                  <a:srgbClr val="339933"/>
                </a:solidFill>
              </a:rPr>
              <a:t> 2012 – </a:t>
            </a:r>
            <a:r>
              <a:rPr lang="it-IT" sz="2000" b="1" dirty="0" err="1">
                <a:solidFill>
                  <a:srgbClr val="339933"/>
                </a:solidFill>
              </a:rPr>
              <a:t>by</a:t>
            </a:r>
            <a:r>
              <a:rPr lang="it-IT" sz="2000" b="1" dirty="0">
                <a:solidFill>
                  <a:srgbClr val="339933"/>
                </a:solidFill>
              </a:rPr>
              <a:t> ABI EVENTI</a:t>
            </a:r>
          </a:p>
        </p:txBody>
      </p:sp>
      <p:sp>
        <p:nvSpPr>
          <p:cNvPr id="25614" name="Rectangle 14"/>
          <p:cNvSpPr>
            <a:spLocks noChangeArrowheads="1"/>
          </p:cNvSpPr>
          <p:nvPr/>
        </p:nvSpPr>
        <p:spPr bwMode="auto">
          <a:xfrm>
            <a:off x="395288" y="3742273"/>
            <a:ext cx="3567130" cy="400110"/>
          </a:xfrm>
          <a:prstGeom prst="rect">
            <a:avLst/>
          </a:prstGeom>
          <a:noFill/>
          <a:ln w="9525">
            <a:noFill/>
            <a:miter lim="800000"/>
            <a:headEnd/>
            <a:tailEnd/>
          </a:ln>
          <a:effectLst/>
        </p:spPr>
        <p:txBody>
          <a:bodyPr wrap="none">
            <a:spAutoFit/>
          </a:bodyPr>
          <a:lstStyle/>
          <a:p>
            <a:r>
              <a:rPr lang="it-IT" sz="2000" b="1" dirty="0">
                <a:solidFill>
                  <a:srgbClr val="339933"/>
                </a:solidFill>
              </a:rPr>
              <a:t>Carte 2012 – </a:t>
            </a:r>
            <a:r>
              <a:rPr lang="it-IT" sz="2000" b="1" dirty="0" err="1">
                <a:solidFill>
                  <a:srgbClr val="339933"/>
                </a:solidFill>
              </a:rPr>
              <a:t>by</a:t>
            </a:r>
            <a:r>
              <a:rPr lang="it-IT" sz="2000" b="1" dirty="0">
                <a:solidFill>
                  <a:srgbClr val="339933"/>
                </a:solidFill>
              </a:rPr>
              <a:t> ABI EVENTI</a:t>
            </a:r>
          </a:p>
        </p:txBody>
      </p:sp>
      <p:sp>
        <p:nvSpPr>
          <p:cNvPr id="25615" name="Rectangle 15"/>
          <p:cNvSpPr>
            <a:spLocks noChangeArrowheads="1"/>
          </p:cNvSpPr>
          <p:nvPr/>
        </p:nvSpPr>
        <p:spPr bwMode="auto">
          <a:xfrm>
            <a:off x="1692275" y="5909210"/>
            <a:ext cx="7404784" cy="400110"/>
          </a:xfrm>
          <a:prstGeom prst="rect">
            <a:avLst/>
          </a:prstGeom>
          <a:noFill/>
          <a:ln w="9525">
            <a:noFill/>
            <a:miter lim="800000"/>
            <a:headEnd/>
            <a:tailEnd/>
          </a:ln>
          <a:effectLst/>
        </p:spPr>
        <p:txBody>
          <a:bodyPr wrap="none">
            <a:spAutoFit/>
          </a:bodyPr>
          <a:lstStyle/>
          <a:p>
            <a:r>
              <a:rPr lang="it-IT" sz="2000" b="1" dirty="0">
                <a:solidFill>
                  <a:srgbClr val="339933"/>
                </a:solidFill>
              </a:rPr>
              <a:t>Premio Vincenzo Dona – </a:t>
            </a:r>
            <a:r>
              <a:rPr lang="it-IT" sz="2000" b="1" dirty="0" err="1">
                <a:solidFill>
                  <a:srgbClr val="339933"/>
                </a:solidFill>
              </a:rPr>
              <a:t>by</a:t>
            </a:r>
            <a:r>
              <a:rPr lang="it-IT" sz="2000" b="1" dirty="0">
                <a:solidFill>
                  <a:srgbClr val="339933"/>
                </a:solidFill>
              </a:rPr>
              <a:t> Unione Nazionale Consumatori</a:t>
            </a:r>
          </a:p>
        </p:txBody>
      </p:sp>
      <p:sp>
        <p:nvSpPr>
          <p:cNvPr id="25616" name="Rectangle 16"/>
          <p:cNvSpPr>
            <a:spLocks noChangeArrowheads="1"/>
          </p:cNvSpPr>
          <p:nvPr/>
        </p:nvSpPr>
        <p:spPr bwMode="auto">
          <a:xfrm>
            <a:off x="468313" y="5039260"/>
            <a:ext cx="8528297" cy="400110"/>
          </a:xfrm>
          <a:prstGeom prst="rect">
            <a:avLst/>
          </a:prstGeom>
          <a:noFill/>
          <a:ln w="9525">
            <a:noFill/>
            <a:miter lim="800000"/>
            <a:headEnd/>
            <a:tailEnd/>
          </a:ln>
          <a:effectLst/>
        </p:spPr>
        <p:txBody>
          <a:bodyPr wrap="none">
            <a:spAutoFit/>
          </a:bodyPr>
          <a:lstStyle/>
          <a:p>
            <a:r>
              <a:rPr lang="it-IT" sz="2000" b="1" dirty="0">
                <a:solidFill>
                  <a:srgbClr val="339933"/>
                </a:solidFill>
              </a:rPr>
              <a:t>CBI 2012: Corporate Banking, </a:t>
            </a:r>
            <a:r>
              <a:rPr lang="it-IT" sz="2000" b="1" dirty="0" err="1">
                <a:solidFill>
                  <a:srgbClr val="339933"/>
                </a:solidFill>
              </a:rPr>
              <a:t>e-Billing</a:t>
            </a:r>
            <a:r>
              <a:rPr lang="it-IT" sz="2000" b="1" dirty="0">
                <a:solidFill>
                  <a:srgbClr val="339933"/>
                </a:solidFill>
              </a:rPr>
              <a:t> e Fattura Elettronica – </a:t>
            </a:r>
            <a:r>
              <a:rPr lang="it-IT" sz="2000" b="1" dirty="0" err="1">
                <a:solidFill>
                  <a:srgbClr val="339933"/>
                </a:solidFill>
              </a:rPr>
              <a:t>by</a:t>
            </a:r>
            <a:r>
              <a:rPr lang="it-IT" sz="2000" b="1" dirty="0">
                <a:solidFill>
                  <a:srgbClr val="339933"/>
                </a:solidFill>
              </a:rPr>
              <a:t> CBI</a:t>
            </a:r>
          </a:p>
        </p:txBody>
      </p:sp>
      <p:sp>
        <p:nvSpPr>
          <p:cNvPr id="13" name="Rettangolo 12"/>
          <p:cNvSpPr/>
          <p:nvPr/>
        </p:nvSpPr>
        <p:spPr>
          <a:xfrm>
            <a:off x="611560" y="764704"/>
            <a:ext cx="2137124" cy="400110"/>
          </a:xfrm>
          <a:prstGeom prst="rect">
            <a:avLst/>
          </a:prstGeom>
        </p:spPr>
        <p:txBody>
          <a:bodyPr wrap="none">
            <a:spAutoFit/>
          </a:bodyPr>
          <a:lstStyle/>
          <a:p>
            <a:r>
              <a:rPr lang="it-IT" sz="2000" b="1" dirty="0" smtClean="0">
                <a:solidFill>
                  <a:srgbClr val="339933"/>
                </a:solidFill>
              </a:rPr>
              <a:t>IAB Forum 2012</a:t>
            </a:r>
            <a:endParaRPr lang="it-IT" sz="2000" b="1" dirty="0">
              <a:solidFill>
                <a:srgbClr val="339933"/>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5610"/>
                                        </p:tgtEl>
                                        <p:attrNameLst>
                                          <p:attrName>style.visibility</p:attrName>
                                        </p:attrNameLst>
                                      </p:cBhvr>
                                      <p:to>
                                        <p:strVal val="visible"/>
                                      </p:to>
                                    </p:set>
                                    <p:animEffect transition="in" filter="fade">
                                      <p:cBhvr>
                                        <p:cTn id="11" dur="500"/>
                                        <p:tgtEl>
                                          <p:spTgt spid="2561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5611"/>
                                        </p:tgtEl>
                                        <p:attrNameLst>
                                          <p:attrName>style.visibility</p:attrName>
                                        </p:attrNameLst>
                                      </p:cBhvr>
                                      <p:to>
                                        <p:strVal val="visible"/>
                                      </p:to>
                                    </p:set>
                                    <p:animEffect transition="in" filter="fade">
                                      <p:cBhvr>
                                        <p:cTn id="15" dur="500"/>
                                        <p:tgtEl>
                                          <p:spTgt spid="2561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612"/>
                                        </p:tgtEl>
                                        <p:attrNameLst>
                                          <p:attrName>style.visibility</p:attrName>
                                        </p:attrNameLst>
                                      </p:cBhvr>
                                      <p:to>
                                        <p:strVal val="visible"/>
                                      </p:to>
                                    </p:set>
                                    <p:animEffect transition="in" filter="fade">
                                      <p:cBhvr>
                                        <p:cTn id="19" dur="500"/>
                                        <p:tgtEl>
                                          <p:spTgt spid="2561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5614"/>
                                        </p:tgtEl>
                                        <p:attrNameLst>
                                          <p:attrName>style.visibility</p:attrName>
                                        </p:attrNameLst>
                                      </p:cBhvr>
                                      <p:to>
                                        <p:strVal val="visible"/>
                                      </p:to>
                                    </p:set>
                                    <p:animEffect transition="in" filter="fade">
                                      <p:cBhvr>
                                        <p:cTn id="23" dur="500"/>
                                        <p:tgtEl>
                                          <p:spTgt spid="2561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5613"/>
                                        </p:tgtEl>
                                        <p:attrNameLst>
                                          <p:attrName>style.visibility</p:attrName>
                                        </p:attrNameLst>
                                      </p:cBhvr>
                                      <p:to>
                                        <p:strVal val="visible"/>
                                      </p:to>
                                    </p:set>
                                    <p:animEffect transition="in" filter="fade">
                                      <p:cBhvr>
                                        <p:cTn id="27" dur="500"/>
                                        <p:tgtEl>
                                          <p:spTgt spid="2561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5616"/>
                                        </p:tgtEl>
                                        <p:attrNameLst>
                                          <p:attrName>style.visibility</p:attrName>
                                        </p:attrNameLst>
                                      </p:cBhvr>
                                      <p:to>
                                        <p:strVal val="visible"/>
                                      </p:to>
                                    </p:set>
                                    <p:animEffect transition="in" filter="fade">
                                      <p:cBhvr>
                                        <p:cTn id="31" dur="500"/>
                                        <p:tgtEl>
                                          <p:spTgt spid="2561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5615"/>
                                        </p:tgtEl>
                                        <p:attrNameLst>
                                          <p:attrName>style.visibility</p:attrName>
                                        </p:attrNameLst>
                                      </p:cBhvr>
                                      <p:to>
                                        <p:strVal val="visible"/>
                                      </p:to>
                                    </p:set>
                                    <p:animEffect transition="in" filter="fade">
                                      <p:cBhvr>
                                        <p:cTn id="35" dur="500"/>
                                        <p:tgtEl>
                                          <p:spTgt spid="256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0" grpId="0"/>
      <p:bldP spid="25611" grpId="0"/>
      <p:bldP spid="25612" grpId="0"/>
      <p:bldP spid="25613" grpId="0"/>
      <p:bldP spid="25614" grpId="0"/>
      <p:bldP spid="25615" grpId="0"/>
      <p:bldP spid="25616"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107504" y="116632"/>
            <a:ext cx="8928992" cy="954107"/>
          </a:xfrm>
          <a:prstGeom prst="rect">
            <a:avLst/>
          </a:prstGeom>
          <a:noFill/>
        </p:spPr>
        <p:txBody>
          <a:bodyPr wrap="square" rtlCol="0">
            <a:spAutoFit/>
          </a:bodyPr>
          <a:lstStyle/>
          <a:p>
            <a:pPr algn="ctr"/>
            <a:r>
              <a:rPr lang="it-IT" sz="2800" b="1" dirty="0" smtClean="0">
                <a:solidFill>
                  <a:schemeClr val="accent1"/>
                </a:solidFill>
                <a:latin typeface="+mj-lt"/>
                <a:ea typeface="+mj-ea"/>
                <a:cs typeface="+mj-cs"/>
              </a:rPr>
              <a:t>NETCOMM ECOMMERCE AWARD 2013 </a:t>
            </a:r>
          </a:p>
          <a:p>
            <a:pPr algn="ctr"/>
            <a:r>
              <a:rPr lang="it-IT" sz="2800" b="1" dirty="0" smtClean="0">
                <a:solidFill>
                  <a:schemeClr val="accent1"/>
                </a:solidFill>
                <a:latin typeface="+mj-lt"/>
                <a:ea typeface="+mj-ea"/>
                <a:cs typeface="+mj-cs"/>
              </a:rPr>
              <a:t>I Vincitori </a:t>
            </a:r>
          </a:p>
        </p:txBody>
      </p:sp>
      <p:pic>
        <p:nvPicPr>
          <p:cNvPr id="16"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6453336"/>
            <a:ext cx="1335203" cy="301872"/>
          </a:xfrm>
          <a:prstGeom prst="rect">
            <a:avLst/>
          </a:prstGeom>
          <a:solidFill>
            <a:schemeClr val="bg1"/>
          </a:solidFill>
        </p:spPr>
      </p:pic>
      <p:sp>
        <p:nvSpPr>
          <p:cNvPr id="19" name="Rettangolo 18"/>
          <p:cNvSpPr/>
          <p:nvPr/>
        </p:nvSpPr>
        <p:spPr>
          <a:xfrm>
            <a:off x="395536" y="4005064"/>
            <a:ext cx="792088"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it-IT"/>
          </a:p>
        </p:txBody>
      </p:sp>
      <p:sp>
        <p:nvSpPr>
          <p:cNvPr id="20" name="Rettangolo 19"/>
          <p:cNvSpPr/>
          <p:nvPr/>
        </p:nvSpPr>
        <p:spPr>
          <a:xfrm>
            <a:off x="395536" y="4581128"/>
            <a:ext cx="792088"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it-IT"/>
          </a:p>
        </p:txBody>
      </p:sp>
      <p:sp>
        <p:nvSpPr>
          <p:cNvPr id="21" name="Rettangolo 20"/>
          <p:cNvSpPr/>
          <p:nvPr/>
        </p:nvSpPr>
        <p:spPr>
          <a:xfrm>
            <a:off x="251520" y="5157192"/>
            <a:ext cx="792088"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it-IT"/>
          </a:p>
        </p:txBody>
      </p:sp>
      <p:sp>
        <p:nvSpPr>
          <p:cNvPr id="24" name="Rettangolo 23"/>
          <p:cNvSpPr/>
          <p:nvPr/>
        </p:nvSpPr>
        <p:spPr>
          <a:xfrm>
            <a:off x="899592" y="4941168"/>
            <a:ext cx="252028"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it-IT"/>
          </a:p>
        </p:txBody>
      </p:sp>
      <p:sp>
        <p:nvSpPr>
          <p:cNvPr id="26" name="Rettangolo 25"/>
          <p:cNvSpPr/>
          <p:nvPr/>
        </p:nvSpPr>
        <p:spPr>
          <a:xfrm>
            <a:off x="323528" y="1268760"/>
            <a:ext cx="2286000" cy="517065"/>
          </a:xfrm>
          <a:prstGeom prst="rect">
            <a:avLst/>
          </a:prstGeom>
          <a:solidFill>
            <a:srgbClr val="FFFF00"/>
          </a:solidFill>
        </p:spPr>
        <p:txBody>
          <a:bodyPr>
            <a:spAutoFit/>
          </a:bodyPr>
          <a:lstStyle/>
          <a:p>
            <a:pPr>
              <a:lnSpc>
                <a:spcPct val="115000"/>
              </a:lnSpc>
              <a:spcAft>
                <a:spcPts val="0"/>
              </a:spcAft>
            </a:pPr>
            <a:r>
              <a:rPr lang="it-IT" sz="1200" i="1" dirty="0" smtClean="0">
                <a:latin typeface="Calibri"/>
                <a:ea typeface="Calibri"/>
                <a:cs typeface="Times New Roman"/>
              </a:rPr>
              <a:t>“ABBIGLIAMENTO E ACCESSORI”</a:t>
            </a:r>
            <a:endParaRPr lang="it-IT" sz="1200" dirty="0" smtClean="0">
              <a:latin typeface="Calibri"/>
              <a:ea typeface="Calibri"/>
              <a:cs typeface="Times New Roman"/>
            </a:endParaRPr>
          </a:p>
          <a:p>
            <a:pPr marL="228600" algn="just">
              <a:lnSpc>
                <a:spcPct val="115000"/>
              </a:lnSpc>
              <a:spcAft>
                <a:spcPts val="0"/>
              </a:spcAft>
            </a:pPr>
            <a:r>
              <a:rPr lang="it-IT" sz="1200" b="1" dirty="0" smtClean="0">
                <a:latin typeface="Calibri"/>
                <a:ea typeface="Calibri"/>
                <a:cs typeface="Times New Roman"/>
              </a:rPr>
              <a:t>SHOWROOMPRIVE</a:t>
            </a:r>
            <a:endParaRPr lang="it-IT" sz="1200" dirty="0">
              <a:latin typeface="Calibri"/>
              <a:ea typeface="Calibri"/>
              <a:cs typeface="Times New Roman"/>
            </a:endParaRPr>
          </a:p>
        </p:txBody>
      </p:sp>
      <p:sp>
        <p:nvSpPr>
          <p:cNvPr id="27" name="Rettangolo 26"/>
          <p:cNvSpPr/>
          <p:nvPr/>
        </p:nvSpPr>
        <p:spPr>
          <a:xfrm>
            <a:off x="2771800" y="1484784"/>
            <a:ext cx="1296144" cy="489365"/>
          </a:xfrm>
          <a:prstGeom prst="rect">
            <a:avLst/>
          </a:prstGeom>
          <a:solidFill>
            <a:srgbClr val="FFFF00"/>
          </a:solidFill>
        </p:spPr>
        <p:txBody>
          <a:bodyPr wrap="square">
            <a:spAutoFit/>
          </a:bodyPr>
          <a:lstStyle/>
          <a:p>
            <a:pPr>
              <a:lnSpc>
                <a:spcPct val="115000"/>
              </a:lnSpc>
              <a:spcAft>
                <a:spcPts val="0"/>
              </a:spcAft>
            </a:pPr>
            <a:r>
              <a:rPr lang="it-IT" sz="1200" i="1" dirty="0" smtClean="0">
                <a:latin typeface="Calibri"/>
                <a:ea typeface="Calibri"/>
                <a:cs typeface="Times New Roman"/>
              </a:rPr>
              <a:t> “ALIMENTARI”</a:t>
            </a:r>
            <a:endParaRPr lang="it-IT" sz="1200" dirty="0" smtClean="0">
              <a:latin typeface="Calibri"/>
              <a:ea typeface="Calibri"/>
              <a:cs typeface="Times New Roman"/>
            </a:endParaRPr>
          </a:p>
          <a:p>
            <a:r>
              <a:rPr lang="it-IT" sz="1200" b="1" dirty="0" smtClean="0">
                <a:latin typeface="Calibri"/>
                <a:ea typeface="Calibri"/>
                <a:cs typeface="Times New Roman"/>
              </a:rPr>
              <a:t>VENTEPRIVEE</a:t>
            </a:r>
            <a:endParaRPr lang="it-IT" sz="1200" dirty="0"/>
          </a:p>
        </p:txBody>
      </p:sp>
      <p:sp>
        <p:nvSpPr>
          <p:cNvPr id="28" name="Rettangolo 27"/>
          <p:cNvSpPr/>
          <p:nvPr/>
        </p:nvSpPr>
        <p:spPr>
          <a:xfrm>
            <a:off x="4283968" y="1700808"/>
            <a:ext cx="1440160" cy="729430"/>
          </a:xfrm>
          <a:prstGeom prst="rect">
            <a:avLst/>
          </a:prstGeom>
          <a:solidFill>
            <a:srgbClr val="FFFF00"/>
          </a:solidFill>
        </p:spPr>
        <p:txBody>
          <a:bodyPr wrap="square">
            <a:spAutoFit/>
          </a:bodyPr>
          <a:lstStyle/>
          <a:p>
            <a:pPr>
              <a:lnSpc>
                <a:spcPct val="115000"/>
              </a:lnSpc>
              <a:spcAft>
                <a:spcPts val="0"/>
              </a:spcAft>
            </a:pPr>
            <a:r>
              <a:rPr lang="it-IT" sz="1200" i="1" dirty="0" smtClean="0">
                <a:latin typeface="Calibri"/>
                <a:ea typeface="Calibri"/>
                <a:cs typeface="Times New Roman"/>
              </a:rPr>
              <a:t>“ARREDAMENTO E OGGETTISTICA”</a:t>
            </a:r>
          </a:p>
          <a:p>
            <a:pPr>
              <a:lnSpc>
                <a:spcPct val="115000"/>
              </a:lnSpc>
              <a:spcAft>
                <a:spcPts val="0"/>
              </a:spcAft>
            </a:pPr>
            <a:r>
              <a:rPr lang="it-IT" sz="1200" b="1" i="1" dirty="0" smtClean="0">
                <a:latin typeface="Calibri"/>
                <a:ea typeface="Calibri"/>
                <a:cs typeface="Times New Roman"/>
              </a:rPr>
              <a:t>PRIVALIA </a:t>
            </a:r>
          </a:p>
        </p:txBody>
      </p:sp>
      <p:sp>
        <p:nvSpPr>
          <p:cNvPr id="29" name="Rettangolo 28"/>
          <p:cNvSpPr/>
          <p:nvPr/>
        </p:nvSpPr>
        <p:spPr>
          <a:xfrm>
            <a:off x="6248400" y="1311505"/>
            <a:ext cx="2286000" cy="517065"/>
          </a:xfrm>
          <a:prstGeom prst="rect">
            <a:avLst/>
          </a:prstGeom>
          <a:solidFill>
            <a:srgbClr val="FFFF00"/>
          </a:solidFill>
        </p:spPr>
        <p:txBody>
          <a:bodyPr>
            <a:spAutoFit/>
          </a:bodyPr>
          <a:lstStyle/>
          <a:p>
            <a:pPr>
              <a:lnSpc>
                <a:spcPct val="115000"/>
              </a:lnSpc>
              <a:spcAft>
                <a:spcPts val="0"/>
              </a:spcAft>
            </a:pPr>
            <a:r>
              <a:rPr lang="it-IT" sz="1200" i="1" dirty="0" smtClean="0">
                <a:latin typeface="Calibri"/>
                <a:ea typeface="Calibri"/>
                <a:cs typeface="Times New Roman"/>
              </a:rPr>
              <a:t>“COSMETICA E BENESSERE”</a:t>
            </a:r>
          </a:p>
          <a:p>
            <a:pPr>
              <a:lnSpc>
                <a:spcPct val="115000"/>
              </a:lnSpc>
              <a:spcAft>
                <a:spcPts val="0"/>
              </a:spcAft>
            </a:pPr>
            <a:r>
              <a:rPr lang="it-IT" sz="1200" b="1" i="1" dirty="0" smtClean="0">
                <a:latin typeface="Calibri"/>
                <a:ea typeface="Calibri"/>
                <a:cs typeface="Times New Roman"/>
              </a:rPr>
              <a:t>MEDITERRANEA </a:t>
            </a:r>
          </a:p>
        </p:txBody>
      </p:sp>
      <p:sp>
        <p:nvSpPr>
          <p:cNvPr id="30" name="Rettangolo 29"/>
          <p:cNvSpPr/>
          <p:nvPr/>
        </p:nvSpPr>
        <p:spPr>
          <a:xfrm>
            <a:off x="539552" y="2564904"/>
            <a:ext cx="2286000" cy="517065"/>
          </a:xfrm>
          <a:prstGeom prst="rect">
            <a:avLst/>
          </a:prstGeom>
          <a:solidFill>
            <a:srgbClr val="FFFF00"/>
          </a:solidFill>
        </p:spPr>
        <p:txBody>
          <a:bodyPr>
            <a:spAutoFit/>
          </a:bodyPr>
          <a:lstStyle/>
          <a:p>
            <a:pPr>
              <a:lnSpc>
                <a:spcPct val="115000"/>
              </a:lnSpc>
              <a:spcAft>
                <a:spcPts val="0"/>
              </a:spcAft>
            </a:pPr>
            <a:r>
              <a:rPr lang="it-IT" sz="1200" i="1" dirty="0" smtClean="0">
                <a:latin typeface="Calibri"/>
                <a:ea typeface="Calibri"/>
                <a:cs typeface="Times New Roman"/>
              </a:rPr>
              <a:t> “EDITORIA”</a:t>
            </a:r>
          </a:p>
          <a:p>
            <a:pPr>
              <a:lnSpc>
                <a:spcPct val="115000"/>
              </a:lnSpc>
              <a:spcAft>
                <a:spcPts val="0"/>
              </a:spcAft>
            </a:pPr>
            <a:r>
              <a:rPr lang="it-IT" sz="1200" b="1" i="1" dirty="0" smtClean="0">
                <a:latin typeface="Calibri"/>
                <a:ea typeface="Calibri"/>
                <a:cs typeface="Times New Roman"/>
              </a:rPr>
              <a:t>SANPAOLOSTORE</a:t>
            </a:r>
          </a:p>
        </p:txBody>
      </p:sp>
      <p:sp>
        <p:nvSpPr>
          <p:cNvPr id="31" name="Rettangolo 30"/>
          <p:cNvSpPr/>
          <p:nvPr/>
        </p:nvSpPr>
        <p:spPr>
          <a:xfrm>
            <a:off x="3059832" y="2564904"/>
            <a:ext cx="2286000" cy="517065"/>
          </a:xfrm>
          <a:prstGeom prst="rect">
            <a:avLst/>
          </a:prstGeom>
          <a:solidFill>
            <a:srgbClr val="FFFF00"/>
          </a:solidFill>
        </p:spPr>
        <p:txBody>
          <a:bodyPr>
            <a:spAutoFit/>
          </a:bodyPr>
          <a:lstStyle/>
          <a:p>
            <a:pPr>
              <a:lnSpc>
                <a:spcPct val="115000"/>
              </a:lnSpc>
              <a:spcAft>
                <a:spcPts val="0"/>
              </a:spcAft>
            </a:pPr>
            <a:r>
              <a:rPr lang="it-IT" sz="1200" i="1" dirty="0" smtClean="0">
                <a:latin typeface="Calibri"/>
                <a:ea typeface="Calibri"/>
                <a:cs typeface="Times New Roman"/>
              </a:rPr>
              <a:t>“ELETTRONICA </a:t>
            </a:r>
            <a:r>
              <a:rPr lang="it-IT" sz="1200" i="1" dirty="0" err="1" smtClean="0">
                <a:latin typeface="Calibri"/>
                <a:ea typeface="Calibri"/>
                <a:cs typeface="Times New Roman"/>
              </a:rPr>
              <a:t>DI</a:t>
            </a:r>
            <a:r>
              <a:rPr lang="it-IT" sz="1200" i="1" dirty="0" smtClean="0">
                <a:latin typeface="Calibri"/>
                <a:ea typeface="Calibri"/>
                <a:cs typeface="Times New Roman"/>
              </a:rPr>
              <a:t> CONSUMO”</a:t>
            </a:r>
          </a:p>
          <a:p>
            <a:pPr>
              <a:lnSpc>
                <a:spcPct val="115000"/>
              </a:lnSpc>
              <a:spcAft>
                <a:spcPts val="0"/>
              </a:spcAft>
            </a:pPr>
            <a:r>
              <a:rPr lang="it-IT" sz="1200" b="1" i="1" dirty="0" smtClean="0">
                <a:latin typeface="Calibri"/>
                <a:ea typeface="Calibri"/>
                <a:cs typeface="Times New Roman"/>
              </a:rPr>
              <a:t>MARCOPOLOSHOP</a:t>
            </a:r>
          </a:p>
        </p:txBody>
      </p:sp>
      <p:sp>
        <p:nvSpPr>
          <p:cNvPr id="33" name="Rettangolo 32"/>
          <p:cNvSpPr/>
          <p:nvPr/>
        </p:nvSpPr>
        <p:spPr>
          <a:xfrm>
            <a:off x="6228184" y="2492896"/>
            <a:ext cx="2286000" cy="517065"/>
          </a:xfrm>
          <a:prstGeom prst="rect">
            <a:avLst/>
          </a:prstGeom>
          <a:solidFill>
            <a:srgbClr val="FFFF00"/>
          </a:solidFill>
        </p:spPr>
        <p:txBody>
          <a:bodyPr>
            <a:spAutoFit/>
          </a:bodyPr>
          <a:lstStyle/>
          <a:p>
            <a:pPr>
              <a:lnSpc>
                <a:spcPct val="115000"/>
              </a:lnSpc>
              <a:spcAft>
                <a:spcPts val="0"/>
              </a:spcAft>
            </a:pPr>
            <a:r>
              <a:rPr lang="it-IT" sz="1200" i="1" dirty="0" smtClean="0">
                <a:latin typeface="Calibri"/>
                <a:ea typeface="Calibri"/>
                <a:cs typeface="Times New Roman"/>
              </a:rPr>
              <a:t>“VIAGGI E TEMPO LIBERO”</a:t>
            </a:r>
            <a:endParaRPr lang="it-IT" sz="1100" dirty="0" smtClean="0">
              <a:latin typeface="Calibri"/>
              <a:ea typeface="Calibri"/>
              <a:cs typeface="Times New Roman"/>
            </a:endParaRPr>
          </a:p>
          <a:p>
            <a:pPr marL="228600" algn="just">
              <a:lnSpc>
                <a:spcPct val="115000"/>
              </a:lnSpc>
              <a:spcAft>
                <a:spcPts val="0"/>
              </a:spcAft>
            </a:pPr>
            <a:r>
              <a:rPr lang="it-IT" sz="1200" b="1" dirty="0" smtClean="0">
                <a:latin typeface="Calibri"/>
                <a:ea typeface="Calibri"/>
                <a:cs typeface="Times New Roman"/>
              </a:rPr>
              <a:t>THE LUXER</a:t>
            </a:r>
            <a:endParaRPr lang="it-IT" sz="1100" dirty="0">
              <a:latin typeface="Calibri"/>
              <a:ea typeface="Calibri"/>
              <a:cs typeface="Times New Roman"/>
            </a:endParaRPr>
          </a:p>
        </p:txBody>
      </p:sp>
      <p:sp>
        <p:nvSpPr>
          <p:cNvPr id="34" name="Rettangolo 33"/>
          <p:cNvSpPr/>
          <p:nvPr/>
        </p:nvSpPr>
        <p:spPr>
          <a:xfrm>
            <a:off x="755576" y="3861048"/>
            <a:ext cx="2286000" cy="517065"/>
          </a:xfrm>
          <a:prstGeom prst="rect">
            <a:avLst/>
          </a:prstGeom>
          <a:solidFill>
            <a:srgbClr val="FFFF00"/>
          </a:solidFill>
        </p:spPr>
        <p:txBody>
          <a:bodyPr>
            <a:spAutoFit/>
          </a:bodyPr>
          <a:lstStyle/>
          <a:p>
            <a:pPr>
              <a:lnSpc>
                <a:spcPct val="115000"/>
              </a:lnSpc>
              <a:spcAft>
                <a:spcPts val="0"/>
              </a:spcAft>
            </a:pPr>
            <a:r>
              <a:rPr lang="it-IT" sz="1200" i="1" dirty="0" smtClean="0">
                <a:latin typeface="Calibri"/>
                <a:ea typeface="Calibri"/>
                <a:cs typeface="Times New Roman"/>
              </a:rPr>
              <a:t>“INNOVAZIONE”</a:t>
            </a:r>
            <a:endParaRPr lang="it-IT" sz="1100" dirty="0" smtClean="0">
              <a:latin typeface="Calibri"/>
              <a:ea typeface="Calibri"/>
              <a:cs typeface="Times New Roman"/>
            </a:endParaRPr>
          </a:p>
          <a:p>
            <a:pPr marL="228600" algn="just">
              <a:lnSpc>
                <a:spcPct val="115000"/>
              </a:lnSpc>
              <a:spcAft>
                <a:spcPts val="0"/>
              </a:spcAft>
            </a:pPr>
            <a:r>
              <a:rPr lang="it-IT" sz="1200" b="1" dirty="0" smtClean="0">
                <a:latin typeface="Calibri"/>
                <a:ea typeface="Calibri"/>
                <a:cs typeface="Times New Roman"/>
              </a:rPr>
              <a:t>SALDIPRIVATI</a:t>
            </a:r>
            <a:endParaRPr lang="it-IT" sz="1100" dirty="0">
              <a:latin typeface="Calibri"/>
              <a:ea typeface="Calibri"/>
              <a:cs typeface="Times New Roman"/>
            </a:endParaRPr>
          </a:p>
        </p:txBody>
      </p:sp>
      <p:sp>
        <p:nvSpPr>
          <p:cNvPr id="35" name="Rettangolo 34"/>
          <p:cNvSpPr/>
          <p:nvPr/>
        </p:nvSpPr>
        <p:spPr>
          <a:xfrm>
            <a:off x="5940152" y="3573016"/>
            <a:ext cx="2286000" cy="517065"/>
          </a:xfrm>
          <a:prstGeom prst="rect">
            <a:avLst/>
          </a:prstGeom>
          <a:solidFill>
            <a:srgbClr val="FFFF00"/>
          </a:solidFill>
        </p:spPr>
        <p:txBody>
          <a:bodyPr>
            <a:spAutoFit/>
          </a:bodyPr>
          <a:lstStyle/>
          <a:p>
            <a:pPr>
              <a:lnSpc>
                <a:spcPct val="115000"/>
              </a:lnSpc>
              <a:spcAft>
                <a:spcPts val="0"/>
              </a:spcAft>
            </a:pPr>
            <a:r>
              <a:rPr lang="en-US" sz="1200" i="1" dirty="0" smtClean="0">
                <a:latin typeface="Calibri"/>
                <a:ea typeface="Calibri"/>
                <a:cs typeface="Times New Roman"/>
              </a:rPr>
              <a:t> “NEW ENTRY”</a:t>
            </a:r>
            <a:endParaRPr lang="it-IT" sz="1100" dirty="0" smtClean="0">
              <a:latin typeface="Calibri"/>
              <a:ea typeface="Calibri"/>
              <a:cs typeface="Times New Roman"/>
            </a:endParaRPr>
          </a:p>
          <a:p>
            <a:pPr>
              <a:lnSpc>
                <a:spcPct val="115000"/>
              </a:lnSpc>
              <a:spcAft>
                <a:spcPts val="0"/>
              </a:spcAft>
            </a:pPr>
            <a:r>
              <a:rPr lang="en-US" sz="1200" b="1" dirty="0" smtClean="0">
                <a:latin typeface="Calibri"/>
                <a:ea typeface="Calibri"/>
                <a:cs typeface="Times New Roman"/>
              </a:rPr>
              <a:t>E-STORE INTIMISSIMI</a:t>
            </a:r>
            <a:endParaRPr lang="it-IT" dirty="0"/>
          </a:p>
        </p:txBody>
      </p:sp>
      <p:sp>
        <p:nvSpPr>
          <p:cNvPr id="36" name="Rettangolo 35"/>
          <p:cNvSpPr/>
          <p:nvPr/>
        </p:nvSpPr>
        <p:spPr>
          <a:xfrm>
            <a:off x="3131840" y="5013176"/>
            <a:ext cx="2286000" cy="800219"/>
          </a:xfrm>
          <a:prstGeom prst="rect">
            <a:avLst/>
          </a:prstGeom>
          <a:solidFill>
            <a:srgbClr val="92D050"/>
          </a:solidFill>
        </p:spPr>
        <p:txBody>
          <a:bodyPr>
            <a:spAutoFit/>
          </a:bodyPr>
          <a:lstStyle/>
          <a:p>
            <a:pPr>
              <a:lnSpc>
                <a:spcPct val="115000"/>
              </a:lnSpc>
              <a:spcAft>
                <a:spcPts val="0"/>
              </a:spcAft>
            </a:pPr>
            <a:r>
              <a:rPr lang="it-IT" sz="2000" i="1" dirty="0" smtClean="0">
                <a:latin typeface="Calibri"/>
                <a:ea typeface="Calibri"/>
                <a:cs typeface="Times New Roman"/>
              </a:rPr>
              <a:t>  Premio assoluto</a:t>
            </a:r>
            <a:endParaRPr lang="it-IT" sz="2000" dirty="0" smtClean="0">
              <a:latin typeface="Calibri"/>
              <a:ea typeface="Calibri"/>
              <a:cs typeface="Times New Roman"/>
            </a:endParaRPr>
          </a:p>
          <a:p>
            <a:pPr>
              <a:lnSpc>
                <a:spcPct val="115000"/>
              </a:lnSpc>
              <a:spcAft>
                <a:spcPts val="0"/>
              </a:spcAft>
            </a:pPr>
            <a:r>
              <a:rPr lang="it-IT" sz="2000" b="1" dirty="0" smtClean="0">
                <a:latin typeface="Calibri"/>
                <a:ea typeface="Calibri"/>
                <a:cs typeface="Times New Roman"/>
              </a:rPr>
              <a:t>SHOWROOMPRIVE</a:t>
            </a:r>
            <a:endParaRPr lang="it-IT" sz="2000" dirty="0">
              <a:latin typeface="Calibri"/>
              <a:ea typeface="Calibri"/>
              <a:cs typeface="Times New Roman"/>
            </a:endParaRPr>
          </a:p>
        </p:txBody>
      </p:sp>
      <p:sp>
        <p:nvSpPr>
          <p:cNvPr id="37" name="Rettangolo 36"/>
          <p:cNvSpPr/>
          <p:nvPr/>
        </p:nvSpPr>
        <p:spPr>
          <a:xfrm>
            <a:off x="3275856" y="3645024"/>
            <a:ext cx="2286000" cy="517065"/>
          </a:xfrm>
          <a:prstGeom prst="rect">
            <a:avLst/>
          </a:prstGeom>
          <a:solidFill>
            <a:srgbClr val="FFFF00"/>
          </a:solidFill>
        </p:spPr>
        <p:txBody>
          <a:bodyPr>
            <a:spAutoFit/>
          </a:bodyPr>
          <a:lstStyle/>
          <a:p>
            <a:pPr>
              <a:lnSpc>
                <a:spcPct val="115000"/>
              </a:lnSpc>
              <a:spcAft>
                <a:spcPts val="0"/>
              </a:spcAft>
            </a:pPr>
            <a:r>
              <a:rPr lang="it-IT" sz="1200" i="1" dirty="0" smtClean="0">
                <a:latin typeface="Calibri"/>
                <a:ea typeface="Calibri"/>
                <a:cs typeface="Times New Roman"/>
              </a:rPr>
              <a:t> Premio Performance EY</a:t>
            </a:r>
            <a:endParaRPr lang="it-IT" sz="1100" dirty="0" smtClean="0">
              <a:latin typeface="Calibri"/>
              <a:ea typeface="Calibri"/>
              <a:cs typeface="Times New Roman"/>
            </a:endParaRPr>
          </a:p>
          <a:p>
            <a:pPr marL="228600" algn="just">
              <a:lnSpc>
                <a:spcPct val="115000"/>
              </a:lnSpc>
              <a:spcAft>
                <a:spcPts val="0"/>
              </a:spcAft>
            </a:pPr>
            <a:r>
              <a:rPr lang="it-IT" sz="1200" b="1" dirty="0" smtClean="0">
                <a:latin typeface="Calibri"/>
                <a:ea typeface="Calibri"/>
                <a:cs typeface="Times New Roman"/>
              </a:rPr>
              <a:t>THE LUXER</a:t>
            </a:r>
            <a:endParaRPr lang="it-IT" sz="1100" dirty="0">
              <a:latin typeface="Calibri"/>
              <a:ea typeface="Calibri"/>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000"/>
                                        <p:tgtEl>
                                          <p:spTgt spid="26"/>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childTnLst>
                          </p:cTn>
                        </p:par>
                        <p:par>
                          <p:cTn id="32" fill="hold">
                            <p:stCondLst>
                              <p:cond delay="5000"/>
                            </p:stCondLst>
                            <p:childTnLst>
                              <p:par>
                                <p:cTn id="33" presetID="10" presetClass="entr" presetSubtype="0"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500"/>
                                        <p:tgtEl>
                                          <p:spTgt spid="34"/>
                                        </p:tgtEl>
                                      </p:cBhvr>
                                    </p:animEffect>
                                  </p:childTnLst>
                                </p:cTn>
                              </p:par>
                            </p:childTnLst>
                          </p:cTn>
                        </p:par>
                        <p:par>
                          <p:cTn id="36" fill="hold">
                            <p:stCondLst>
                              <p:cond delay="5500"/>
                            </p:stCondLst>
                            <p:childTnLst>
                              <p:par>
                                <p:cTn id="37" presetID="10" presetClass="entr" presetSubtype="0"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childTnLst>
                          </p:cTn>
                        </p:par>
                        <p:par>
                          <p:cTn id="40" fill="hold">
                            <p:stCondLst>
                              <p:cond delay="6000"/>
                            </p:stCondLst>
                            <p:childTnLst>
                              <p:par>
                                <p:cTn id="41" presetID="10" presetClass="entr" presetSubtype="0"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500"/>
                                        <p:tgtEl>
                                          <p:spTgt spid="3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2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3" grpId="0" animBg="1"/>
      <p:bldP spid="34" grpId="0" animBg="1"/>
      <p:bldP spid="35" grpId="0" animBg="1"/>
      <p:bldP spid="36" grpId="0" animBg="1"/>
      <p:bldP spid="3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olo 3"/>
          <p:cNvSpPr txBox="1">
            <a:spLocks/>
          </p:cNvSpPr>
          <p:nvPr/>
        </p:nvSpPr>
        <p:spPr>
          <a:xfrm>
            <a:off x="467544" y="332656"/>
            <a:ext cx="8229600" cy="468000"/>
          </a:xfrm>
          <a:prstGeom prst="roundRect">
            <a:avLst/>
          </a:prstGeom>
          <a:solidFill>
            <a:schemeClr val="tx2"/>
          </a:solidFill>
          <a:ln w="9525" cap="flat" cmpd="sng" algn="ctr">
            <a:noFill/>
            <a:prstDash val="solid"/>
            <a:miter lim="800000"/>
            <a:headEnd/>
            <a:tailEnd/>
          </a:ln>
          <a:effectLst/>
        </p:spPr>
        <p:txBody>
          <a:bodyPr vert="horz" wrap="square" lIns="91440" tIns="45720" rIns="91440" bIns="45720" numCol="1" anchor="ctr" anchorCtr="0" compatLnSpc="1">
            <a:prstTxWarp prst="textNoShape">
              <a:avLst/>
            </a:prstTxWarp>
            <a:noAutofit/>
          </a:bodyPr>
          <a:lstStyle/>
          <a:p>
            <a:pPr algn="ctr" eaLnBrk="1" hangingPunct="1"/>
            <a:r>
              <a:rPr lang="it-IT" sz="2400" b="1" u="none" dirty="0" smtClean="0">
                <a:solidFill>
                  <a:schemeClr val="bg1"/>
                </a:solidFill>
              </a:rPr>
              <a:t>Ringraziamenti</a:t>
            </a:r>
            <a:endParaRPr lang="it-IT" sz="2400" b="1" u="none" dirty="0">
              <a:solidFill>
                <a:schemeClr val="bg1"/>
              </a:solidFill>
            </a:endParaRPr>
          </a:p>
        </p:txBody>
      </p:sp>
      <p:sp>
        <p:nvSpPr>
          <p:cNvPr id="81" name="Triangolo rettangolo 80"/>
          <p:cNvSpPr>
            <a:spLocks noChangeArrowheads="1"/>
          </p:cNvSpPr>
          <p:nvPr/>
        </p:nvSpPr>
        <p:spPr bwMode="auto">
          <a:xfrm flipH="1" flipV="1">
            <a:off x="5076825" y="740495"/>
            <a:ext cx="214313" cy="241300"/>
          </a:xfrm>
          <a:prstGeom prst="rtTriangle">
            <a:avLst/>
          </a:prstGeom>
          <a:solidFill>
            <a:schemeClr val="tx2"/>
          </a:solidFill>
          <a:ln w="9525" algn="ctr">
            <a:noFill/>
            <a:miter lim="800000"/>
            <a:headEnd/>
            <a:tailEnd/>
          </a:ln>
        </p:spPr>
        <p:txBody>
          <a:bodyPr rot="10800000" anchor="ctr"/>
          <a:lstStyle/>
          <a:p>
            <a:pPr algn="ctr">
              <a:defRPr/>
            </a:pPr>
            <a:endParaRPr lang="it-IT">
              <a:solidFill>
                <a:schemeClr val="lt1"/>
              </a:solidFill>
              <a:latin typeface="+mn-lt"/>
            </a:endParaRPr>
          </a:p>
        </p:txBody>
      </p:sp>
      <p:sp>
        <p:nvSpPr>
          <p:cNvPr id="65" name="TextBox 14"/>
          <p:cNvSpPr txBox="1">
            <a:spLocks noChangeArrowheads="1"/>
          </p:cNvSpPr>
          <p:nvPr/>
        </p:nvSpPr>
        <p:spPr bwMode="auto">
          <a:xfrm>
            <a:off x="2766080" y="1557338"/>
            <a:ext cx="3611840" cy="523220"/>
          </a:xfrm>
          <a:prstGeom prst="rect">
            <a:avLst/>
          </a:prstGeom>
          <a:noFill/>
          <a:ln w="9525">
            <a:noFill/>
            <a:miter lim="800000"/>
            <a:headEnd/>
            <a:tailEnd/>
          </a:ln>
        </p:spPr>
        <p:txBody>
          <a:bodyPr wrap="square">
            <a:spAutoFit/>
          </a:bodyPr>
          <a:lstStyle/>
          <a:p>
            <a:r>
              <a:rPr lang="it-IT" sz="2800"/>
              <a:t>ORGANIZZATORI</a:t>
            </a:r>
          </a:p>
        </p:txBody>
      </p:sp>
      <p:sp>
        <p:nvSpPr>
          <p:cNvPr id="66" name="TextBox 15"/>
          <p:cNvSpPr txBox="1">
            <a:spLocks noChangeArrowheads="1"/>
          </p:cNvSpPr>
          <p:nvPr/>
        </p:nvSpPr>
        <p:spPr bwMode="auto">
          <a:xfrm>
            <a:off x="1302730" y="2276872"/>
            <a:ext cx="6538540" cy="1569660"/>
          </a:xfrm>
          <a:prstGeom prst="rect">
            <a:avLst/>
          </a:prstGeom>
          <a:noFill/>
          <a:ln w="9525">
            <a:noFill/>
            <a:miter lim="800000"/>
            <a:headEnd/>
            <a:tailEnd/>
          </a:ln>
        </p:spPr>
        <p:txBody>
          <a:bodyPr wrap="square">
            <a:spAutoFit/>
          </a:bodyPr>
          <a:lstStyle/>
          <a:p>
            <a:pPr algn="ctr"/>
            <a:r>
              <a:rPr lang="it-IT" sz="1600" b="1" u="none" dirty="0"/>
              <a:t>GIULIO FINZI </a:t>
            </a:r>
            <a:r>
              <a:rPr lang="it-IT" sz="1600" u="none" dirty="0"/>
              <a:t>– Segretario Generale NETCOMM</a:t>
            </a:r>
          </a:p>
          <a:p>
            <a:pPr algn="ctr"/>
            <a:endParaRPr lang="it-IT" sz="1600" u="none" dirty="0"/>
          </a:p>
          <a:p>
            <a:pPr algn="ctr"/>
            <a:r>
              <a:rPr lang="it-IT" sz="1600" b="1" u="none" dirty="0"/>
              <a:t>FEDERICA FRIGIOLA </a:t>
            </a:r>
            <a:r>
              <a:rPr lang="it-IT" sz="1600" u="none" dirty="0"/>
              <a:t>- Segreteria Organizzativa </a:t>
            </a:r>
            <a:r>
              <a:rPr lang="it-IT" sz="1600" u="none" dirty="0" smtClean="0"/>
              <a:t>NETCOMM</a:t>
            </a:r>
          </a:p>
          <a:p>
            <a:pPr algn="ctr"/>
            <a:endParaRPr lang="it-IT" sz="1600" u="none" dirty="0" smtClean="0"/>
          </a:p>
          <a:p>
            <a:pPr algn="ctr"/>
            <a:r>
              <a:rPr lang="it-IT" sz="1600" b="1" dirty="0" smtClean="0"/>
              <a:t>ANNAROSA ANTONACCI </a:t>
            </a:r>
            <a:r>
              <a:rPr lang="it-IT" sz="1600" dirty="0" smtClean="0"/>
              <a:t>– Segreteria Sigillo NETCOMM</a:t>
            </a:r>
            <a:endParaRPr lang="it-IT" sz="1600" u="none" dirty="0" smtClean="0"/>
          </a:p>
          <a:p>
            <a:endParaRPr lang="it-IT" sz="1600" u="none" dirty="0"/>
          </a:p>
        </p:txBody>
      </p:sp>
      <p:pic>
        <p:nvPicPr>
          <p:cNvPr id="67" name="Picture 43" descr="mirandola.gif"/>
          <p:cNvPicPr>
            <a:picLocks noChangeAspect="1"/>
          </p:cNvPicPr>
          <p:nvPr/>
        </p:nvPicPr>
        <p:blipFill>
          <a:blip r:embed="rId2" cstate="print"/>
          <a:srcRect/>
          <a:stretch>
            <a:fillRect/>
          </a:stretch>
        </p:blipFill>
        <p:spPr bwMode="auto">
          <a:xfrm>
            <a:off x="2932112" y="5029200"/>
            <a:ext cx="3194050" cy="990600"/>
          </a:xfrm>
          <a:prstGeom prst="rect">
            <a:avLst/>
          </a:prstGeom>
          <a:noFill/>
          <a:ln w="9525">
            <a:noFill/>
            <a:miter lim="800000"/>
            <a:headEnd/>
            <a:tailEnd/>
          </a:ln>
        </p:spPr>
      </p:pic>
      <p:pic>
        <p:nvPicPr>
          <p:cNvPr id="68" name="Picture 7"/>
          <p:cNvPicPr>
            <a:picLocks noChangeAspect="1" noChangeArrowheads="1"/>
          </p:cNvPicPr>
          <p:nvPr/>
        </p:nvPicPr>
        <p:blipFill>
          <a:blip r:embed="rId3" cstate="print"/>
          <a:srcRect/>
          <a:stretch>
            <a:fillRect/>
          </a:stretch>
        </p:blipFill>
        <p:spPr bwMode="auto">
          <a:xfrm>
            <a:off x="2411760" y="3789040"/>
            <a:ext cx="4225925" cy="838200"/>
          </a:xfrm>
          <a:prstGeom prst="rect">
            <a:avLst/>
          </a:prstGeom>
          <a:noFill/>
          <a:ln w="9525">
            <a:noFill/>
            <a:miter lim="800000"/>
            <a:headEnd/>
            <a:tailEnd/>
          </a:ln>
          <a:effectLst/>
        </p:spPr>
      </p:pic>
    </p:spTree>
    <p:extLst>
      <p:ext uri="{BB962C8B-B14F-4D97-AF65-F5344CB8AC3E}">
        <p14:creationId xmlns:p14="http://schemas.microsoft.com/office/powerpoint/2010/main" val="3243949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8" descr="logo.png"/>
          <p:cNvPicPr>
            <a:picLocks noChangeAspect="1"/>
          </p:cNvPicPr>
          <p:nvPr/>
        </p:nvPicPr>
        <p:blipFill>
          <a:blip r:embed="rId2" cstate="print"/>
          <a:srcRect/>
          <a:stretch>
            <a:fillRect/>
          </a:stretch>
        </p:blipFill>
        <p:spPr>
          <a:xfrm>
            <a:off x="3170269" y="2348880"/>
            <a:ext cx="4581525" cy="1123950"/>
          </a:xfrm>
          <a:prstGeom prst="rect">
            <a:avLst/>
          </a:prstGeom>
          <a:noFill/>
        </p:spPr>
      </p:pic>
      <p:sp>
        <p:nvSpPr>
          <p:cNvPr id="3" name="TextBox 15"/>
          <p:cNvSpPr txBox="1">
            <a:spLocks noChangeArrowheads="1"/>
          </p:cNvSpPr>
          <p:nvPr/>
        </p:nvSpPr>
        <p:spPr bwMode="auto">
          <a:xfrm>
            <a:off x="1849469" y="3785121"/>
            <a:ext cx="7223125" cy="581025"/>
          </a:xfrm>
          <a:prstGeom prst="rect">
            <a:avLst/>
          </a:prstGeom>
          <a:noFill/>
          <a:ln w="9525">
            <a:noFill/>
            <a:miter lim="800000"/>
            <a:headEnd/>
            <a:tailEnd/>
          </a:ln>
        </p:spPr>
        <p:txBody>
          <a:bodyPr>
            <a:spAutoFit/>
          </a:bodyPr>
          <a:lstStyle/>
          <a:p>
            <a:pPr algn="ctr"/>
            <a:r>
              <a:rPr lang="it-IT" sz="1600" b="1" u="none" dirty="0"/>
              <a:t>Via Sacchi, 7 - 20121 Milano, Italia - tel. +39 02 00632830</a:t>
            </a:r>
          </a:p>
          <a:p>
            <a:pPr algn="ctr"/>
            <a:r>
              <a:rPr lang="it-IT" sz="1600" b="1" u="none" dirty="0" smtClean="0">
                <a:hlinkClick r:id="rId3"/>
              </a:rPr>
              <a:t>www.consorzionetcomm.it</a:t>
            </a:r>
            <a:r>
              <a:rPr lang="it-IT" sz="1600" b="1" u="none" dirty="0" smtClean="0"/>
              <a:t> </a:t>
            </a:r>
            <a:r>
              <a:rPr lang="it-IT" sz="1600" b="1" u="none" dirty="0"/>
              <a:t>- </a:t>
            </a:r>
            <a:r>
              <a:rPr lang="it-IT" sz="1600" b="1" u="none" dirty="0">
                <a:hlinkClick r:id="rId4"/>
              </a:rPr>
              <a:t>info@consorzionetcomm.it</a:t>
            </a:r>
            <a:r>
              <a:rPr lang="it-IT" sz="1600" b="1" u="none" dirty="0"/>
              <a:t> </a:t>
            </a:r>
          </a:p>
        </p:txBody>
      </p:sp>
    </p:spTree>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0XTnlB3KpkK7LJ09MxjVs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0XTnlB3KpkK7LJ09MxjVsA"/>
</p:tagLst>
</file>

<file path=ppt/theme/theme1.xml><?xml version="1.0" encoding="utf-8"?>
<a:theme xmlns:a="http://schemas.openxmlformats.org/drawingml/2006/main" name="Tema di Office">
  <a:themeElements>
    <a:clrScheme name="Netcomm 2013">
      <a:dk1>
        <a:srgbClr val="1C1C1A"/>
      </a:dk1>
      <a:lt1>
        <a:srgbClr val="FFFFFF"/>
      </a:lt1>
      <a:dk2>
        <a:srgbClr val="40962B"/>
      </a:dk2>
      <a:lt2>
        <a:srgbClr val="F7F8F8"/>
      </a:lt2>
      <a:accent1>
        <a:srgbClr val="54AB26"/>
      </a:accent1>
      <a:accent2>
        <a:srgbClr val="D7061E"/>
      </a:accent2>
      <a:accent3>
        <a:srgbClr val="E75094"/>
      </a:accent3>
      <a:accent4>
        <a:srgbClr val="FFED00"/>
      </a:accent4>
      <a:accent5>
        <a:srgbClr val="20BBEA"/>
      </a:accent5>
      <a:accent6>
        <a:srgbClr val="4F4894"/>
      </a:accent6>
      <a:hlink>
        <a:srgbClr val="002060"/>
      </a:hlink>
      <a:folHlink>
        <a:srgbClr val="20BBEA"/>
      </a:folHlink>
    </a:clrScheme>
    <a:fontScheme name="Office classico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Netcomm 2013">
    <a:dk1>
      <a:srgbClr val="1C1C1A"/>
    </a:dk1>
    <a:lt1>
      <a:srgbClr val="FFFFFF"/>
    </a:lt1>
    <a:dk2>
      <a:srgbClr val="40962B"/>
    </a:dk2>
    <a:lt2>
      <a:srgbClr val="F7F8F8"/>
    </a:lt2>
    <a:accent1>
      <a:srgbClr val="54AB26"/>
    </a:accent1>
    <a:accent2>
      <a:srgbClr val="D7061E"/>
    </a:accent2>
    <a:accent3>
      <a:srgbClr val="E75094"/>
    </a:accent3>
    <a:accent4>
      <a:srgbClr val="FFED00"/>
    </a:accent4>
    <a:accent5>
      <a:srgbClr val="20BBEA"/>
    </a:accent5>
    <a:accent6>
      <a:srgbClr val="4F4894"/>
    </a:accent6>
    <a:hlink>
      <a:srgbClr val="002060"/>
    </a:hlink>
    <a:folHlink>
      <a:srgbClr val="20BBEA"/>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Netcomm 2013">
    <a:dk1>
      <a:srgbClr val="1C1C1A"/>
    </a:dk1>
    <a:lt1>
      <a:srgbClr val="FFFFFF"/>
    </a:lt1>
    <a:dk2>
      <a:srgbClr val="40962B"/>
    </a:dk2>
    <a:lt2>
      <a:srgbClr val="F7F8F8"/>
    </a:lt2>
    <a:accent1>
      <a:srgbClr val="54AB26"/>
    </a:accent1>
    <a:accent2>
      <a:srgbClr val="D7061E"/>
    </a:accent2>
    <a:accent3>
      <a:srgbClr val="E75094"/>
    </a:accent3>
    <a:accent4>
      <a:srgbClr val="FFED00"/>
    </a:accent4>
    <a:accent5>
      <a:srgbClr val="20BBEA"/>
    </a:accent5>
    <a:accent6>
      <a:srgbClr val="4F4894"/>
    </a:accent6>
    <a:hlink>
      <a:srgbClr val="002060"/>
    </a:hlink>
    <a:folHlink>
      <a:srgbClr val="20BBEA"/>
    </a:folHlink>
  </a:clrScheme>
</a:themeOverride>
</file>

<file path=ppt/theme/themeOverride6.xml><?xml version="1.0" encoding="utf-8"?>
<a:themeOverride xmlns:a="http://schemas.openxmlformats.org/drawingml/2006/main">
  <a:clrScheme name="Netcomm 2013">
    <a:dk1>
      <a:srgbClr val="1C1C1A"/>
    </a:dk1>
    <a:lt1>
      <a:srgbClr val="FFFFFF"/>
    </a:lt1>
    <a:dk2>
      <a:srgbClr val="40962B"/>
    </a:dk2>
    <a:lt2>
      <a:srgbClr val="F7F8F8"/>
    </a:lt2>
    <a:accent1>
      <a:srgbClr val="54AB26"/>
    </a:accent1>
    <a:accent2>
      <a:srgbClr val="D7061E"/>
    </a:accent2>
    <a:accent3>
      <a:srgbClr val="E75094"/>
    </a:accent3>
    <a:accent4>
      <a:srgbClr val="FFED00"/>
    </a:accent4>
    <a:accent5>
      <a:srgbClr val="20BBEA"/>
    </a:accent5>
    <a:accent6>
      <a:srgbClr val="4F4894"/>
    </a:accent6>
    <a:hlink>
      <a:srgbClr val="002060"/>
    </a:hlink>
    <a:folHlink>
      <a:srgbClr val="20BBEA"/>
    </a:folHlink>
  </a:clrScheme>
</a:themeOverride>
</file>

<file path=docProps/app.xml><?xml version="1.0" encoding="utf-8"?>
<Properties xmlns="http://schemas.openxmlformats.org/officeDocument/2006/extended-properties" xmlns:vt="http://schemas.openxmlformats.org/officeDocument/2006/docPropsVTypes">
  <Template/>
  <TotalTime>2087</TotalTime>
  <Words>2346</Words>
  <Application>Microsoft Office PowerPoint</Application>
  <PresentationFormat>Presentazione su schermo (4:3)</PresentationFormat>
  <Paragraphs>375</Paragraphs>
  <Slides>29</Slides>
  <Notes>10</Notes>
  <HiddenSlides>0</HiddenSlides>
  <MMClips>0</MMClips>
  <ScaleCrop>false</ScaleCrop>
  <HeadingPairs>
    <vt:vector size="4" baseType="variant">
      <vt:variant>
        <vt:lpstr>Tema</vt:lpstr>
      </vt:variant>
      <vt:variant>
        <vt:i4>1</vt:i4>
      </vt:variant>
      <vt:variant>
        <vt:lpstr>Titoli diapositive</vt:lpstr>
      </vt:variant>
      <vt:variant>
        <vt:i4>29</vt:i4>
      </vt:variant>
    </vt:vector>
  </HeadingPairs>
  <TitlesOfParts>
    <vt:vector size="30" baseType="lpstr">
      <vt:lpstr>Tema di Office</vt:lpstr>
      <vt:lpstr>Le dinamiche del mercato nel contesto internazionale</vt:lpstr>
      <vt:lpstr>I temi</vt:lpstr>
      <vt:lpstr>Si amplia il gap di crescita tra Paesi avanzati e Paesi emergenti...</vt:lpstr>
      <vt:lpstr>Utenti di e-Commerce (2012).</vt:lpstr>
      <vt:lpstr>UK, Francia e Germania rappresentano il 60% dell’eCommerce europeo.</vt:lpstr>
      <vt:lpstr>Quota dell’eCommerce sul totale retail in Europa nel 2012.</vt:lpstr>
      <vt:lpstr>Vi sono significative differenze nella percentuale di eShoppers e nella spesa.</vt:lpstr>
      <vt:lpstr>Percentuale aziende che vendono online in Europa</vt:lpstr>
      <vt:lpstr>Molte sono ancora le barriere per le vendite cross-border.</vt:lpstr>
      <vt:lpstr>Presentazione standard di PowerPoint</vt:lpstr>
      <vt:lpstr>Presentazione standard di PowerPoint</vt:lpstr>
      <vt:lpstr>Presentazione standard di PowerPoint</vt:lpstr>
      <vt:lpstr>Presentazione standard di PowerPoint</vt:lpstr>
      <vt:lpstr>Trend acquirenti online.</vt:lpstr>
      <vt:lpstr>Acquisti da Dispositivo Mobile – Incremento Y/Y.</vt:lpstr>
      <vt:lpstr>Gradimento dell’esperienza di acquisto.</vt:lpstr>
      <vt:lpstr>La “Politica” può fare molto</vt:lpstr>
      <vt:lpstr>L'Agenda Digitale Italiana come motore di domanda</vt:lpstr>
      <vt:lpstr>Presentazione standard di PowerPoint</vt:lpstr>
      <vt:lpstr>Presentazione standard di PowerPoint</vt:lpstr>
      <vt:lpstr>Presentazione standard di PowerPoint</vt:lpstr>
      <vt:lpstr>Azioni di Netcomm - Il Sigillo e il Codice</vt:lpstr>
      <vt:lpstr>Azioni di Netcomm – Nuove aree di attività</vt:lpstr>
      <vt:lpstr>Azioni di Netcomm - Le Ricerche</vt:lpstr>
      <vt:lpstr>Azioni di Netcomm - Gli Eventi</vt:lpstr>
      <vt:lpstr>Azioni di Netcomm – Eventi a cui abbiamo contribuito</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mary</dc:creator>
  <cp:lastModifiedBy>Administrator</cp:lastModifiedBy>
  <cp:revision>126</cp:revision>
  <dcterms:created xsi:type="dcterms:W3CDTF">2013-05-10T12:48:47Z</dcterms:created>
  <dcterms:modified xsi:type="dcterms:W3CDTF">2013-05-28T13:15:52Z</dcterms:modified>
</cp:coreProperties>
</file>