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theme/themeOverride6.xml" ContentType="application/vnd.openxmlformats-officedocument.themeOverr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theme/themeOverride13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6.xml" ContentType="application/vnd.openxmlformats-officedocument.presentationml.notesSlide+xml"/>
  <Override PartName="/ppt/charts/chart17.xml" ContentType="application/vnd.openxmlformats-officedocument.drawingml.chart+xml"/>
  <Override PartName="/ppt/theme/themeOverride16.xml" ContentType="application/vnd.openxmlformats-officedocument.themeOverride+xml"/>
  <Override PartName="/ppt/notesSlides/notesSlide17.xml" ContentType="application/vnd.openxmlformats-officedocument.presentationml.notesSlide+xml"/>
  <Override PartName="/ppt/charts/chart18.xml" ContentType="application/vnd.openxmlformats-officedocument.drawingml.chart+xml"/>
  <Override PartName="/ppt/theme/themeOverride17.xml" ContentType="application/vnd.openxmlformats-officedocument.themeOverride+xml"/>
  <Override PartName="/ppt/notesSlides/notesSlide18.xml" ContentType="application/vnd.openxmlformats-officedocument.presentationml.notesSlide+xml"/>
  <Override PartName="/ppt/charts/chart19.xml" ContentType="application/vnd.openxmlformats-officedocument.drawingml.chart+xml"/>
  <Override PartName="/ppt/theme/themeOverride18.xml" ContentType="application/vnd.openxmlformats-officedocument.themeOverride+xml"/>
  <Override PartName="/ppt/notesSlides/notesSlide19.xml" ContentType="application/vnd.openxmlformats-officedocument.presentationml.notesSlide+xml"/>
  <Override PartName="/ppt/charts/chart2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6" r:id="rId2"/>
    <p:sldMasterId id="2147483708" r:id="rId3"/>
    <p:sldMasterId id="2147483712" r:id="rId4"/>
    <p:sldMasterId id="2147483729" r:id="rId5"/>
    <p:sldMasterId id="2147483745" r:id="rId6"/>
    <p:sldMasterId id="2147483762" r:id="rId7"/>
    <p:sldMasterId id="2147483766" r:id="rId8"/>
  </p:sldMasterIdLst>
  <p:notesMasterIdLst>
    <p:notesMasterId r:id="rId36"/>
  </p:notesMasterIdLst>
  <p:handoutMasterIdLst>
    <p:handoutMasterId r:id="rId37"/>
  </p:handoutMasterIdLst>
  <p:sldIdLst>
    <p:sldId id="1748" r:id="rId9"/>
    <p:sldId id="1807" r:id="rId10"/>
    <p:sldId id="1808" r:id="rId11"/>
    <p:sldId id="1809" r:id="rId12"/>
    <p:sldId id="1810" r:id="rId13"/>
    <p:sldId id="1800" r:id="rId14"/>
    <p:sldId id="1801" r:id="rId15"/>
    <p:sldId id="1802" r:id="rId16"/>
    <p:sldId id="1805" r:id="rId17"/>
    <p:sldId id="1806" r:id="rId18"/>
    <p:sldId id="1780" r:id="rId19"/>
    <p:sldId id="1781" r:id="rId20"/>
    <p:sldId id="1782" r:id="rId21"/>
    <p:sldId id="1783" r:id="rId22"/>
    <p:sldId id="1784" r:id="rId23"/>
    <p:sldId id="1785" r:id="rId24"/>
    <p:sldId id="1786" r:id="rId25"/>
    <p:sldId id="1788" r:id="rId26"/>
    <p:sldId id="1789" r:id="rId27"/>
    <p:sldId id="1790" r:id="rId28"/>
    <p:sldId id="1791" r:id="rId29"/>
    <p:sldId id="1792" r:id="rId30"/>
    <p:sldId id="1793" r:id="rId31"/>
    <p:sldId id="1794" r:id="rId32"/>
    <p:sldId id="1795" r:id="rId33"/>
    <p:sldId id="1796" r:id="rId34"/>
    <p:sldId id="1797" r:id="rId35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CCFFFF"/>
    <a:srgbClr val="CCECFF"/>
    <a:srgbClr val="808000"/>
    <a:srgbClr val="FFCC66"/>
    <a:srgbClr val="CCFF66"/>
    <a:srgbClr val="003300"/>
    <a:srgbClr val="006600"/>
    <a:srgbClr val="80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Stile chiaro 3 - Color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77" autoAdjust="0"/>
    <p:restoredTop sz="94667" autoAdjust="0"/>
  </p:normalViewPr>
  <p:slideViewPr>
    <p:cSldViewPr>
      <p:cViewPr varScale="1">
        <p:scale>
          <a:sx n="86" d="100"/>
          <a:sy n="86" d="100"/>
        </p:scale>
        <p:origin x="10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9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480"/>
    </p:cViewPr>
  </p:sorterViewPr>
  <p:notesViewPr>
    <p:cSldViewPr>
      <p:cViewPr varScale="1">
        <p:scale>
          <a:sx n="60" d="100"/>
          <a:sy n="60" d="100"/>
        </p:scale>
        <p:origin x="-3366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8F8F8"/>
                    </a:solidFill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Foglio1!$B$2:$B$9</c:f>
              <c:numCache>
                <c:formatCode>General</c:formatCode>
                <c:ptCount val="8"/>
                <c:pt idx="0">
                  <c:v>4107</c:v>
                </c:pt>
                <c:pt idx="1">
                  <c:v>5032</c:v>
                </c:pt>
                <c:pt idx="2">
                  <c:v>5754</c:v>
                </c:pt>
                <c:pt idx="3">
                  <c:v>5772</c:v>
                </c:pt>
                <c:pt idx="4" formatCode="0">
                  <c:v>6779</c:v>
                </c:pt>
                <c:pt idx="5">
                  <c:v>8081</c:v>
                </c:pt>
                <c:pt idx="6">
                  <c:v>9584.8522713478651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74374608"/>
        <c:axId val="274372648"/>
      </c:barChart>
      <c:catAx>
        <c:axId val="274374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274372648"/>
        <c:crosses val="autoZero"/>
        <c:auto val="1"/>
        <c:lblAlgn val="ctr"/>
        <c:lblOffset val="100"/>
        <c:noMultiLvlLbl val="0"/>
      </c:catAx>
      <c:valAx>
        <c:axId val="274372648"/>
        <c:scaling>
          <c:orientation val="minMax"/>
          <c:max val="12000"/>
          <c:min val="0"/>
        </c:scaling>
        <c:delete val="0"/>
        <c:axPos val="l"/>
        <c:majorGridlines>
          <c:spPr>
            <a:ln>
              <a:solidFill>
                <a:srgbClr val="3399FF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000" b="1">
                <a:solidFill>
                  <a:schemeClr val="bg1"/>
                </a:solidFill>
              </a:defRPr>
            </a:pPr>
            <a:endParaRPr lang="it-IT"/>
          </a:p>
        </c:txPr>
        <c:crossAx val="274374608"/>
        <c:crosses val="autoZero"/>
        <c:crossBetween val="between"/>
        <c:majorUnit val="1000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557107805527403E-2"/>
          <c:y val="1.4780180612694201E-2"/>
          <c:w val="0.91288649082994866"/>
          <c:h val="0.872282035598731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Foglio1!$B$2:$B$8</c:f>
              <c:numCache>
                <c:formatCode>_-* #,##0_-;\-* #,##0_-;_-* "-"??_-;_-@_-</c:formatCode>
                <c:ptCount val="7"/>
                <c:pt idx="0">
                  <c:v>1027.4124263214858</c:v>
                </c:pt>
                <c:pt idx="1">
                  <c:v>1797.6970329774215</c:v>
                </c:pt>
                <c:pt idx="2">
                  <c:v>1026.13652</c:v>
                </c:pt>
                <c:pt idx="3">
                  <c:v>276.81191921616363</c:v>
                </c:pt>
                <c:pt idx="4">
                  <c:v>120.37899999999998</c:v>
                </c:pt>
                <c:pt idx="5">
                  <c:v>996.88044683280418</c:v>
                </c:pt>
                <c:pt idx="6">
                  <c:v>4339.5349260000003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2012*</c:v>
                </c:pt>
              </c:strCache>
            </c:strRef>
          </c:tx>
          <c:spPr>
            <a:solidFill>
              <a:srgbClr val="FF9933"/>
            </a:solidFill>
            <a:effectLst/>
          </c:spPr>
          <c:invertIfNegative val="0"/>
          <c:dLbls>
            <c:dLbl>
              <c:idx val="0"/>
              <c:layout>
                <c:manualLayout>
                  <c:x val="1.4142183058644606E-3"/>
                  <c:y val="-7.26933040881114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142183058644599E-2"/>
                  <c:y val="2.422919340196657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4.2426549175933912E-3"/>
                  <c:y val="-4.84622027254075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Foglio1!$C$2:$C$8</c:f>
              <c:numCache>
                <c:formatCode>_-* #,##0_-;\-* #,##0_-;_-* "-"??_-;_-@_-</c:formatCode>
                <c:ptCount val="7"/>
                <c:pt idx="0">
                  <c:v>1303.7321690478541</c:v>
                </c:pt>
                <c:pt idx="1">
                  <c:v>2197</c:v>
                </c:pt>
                <c:pt idx="2">
                  <c:v>1120.8349667999998</c:v>
                </c:pt>
                <c:pt idx="3">
                  <c:v>287.0255906593967</c:v>
                </c:pt>
                <c:pt idx="4">
                  <c:v>142.1404</c:v>
                </c:pt>
                <c:pt idx="5">
                  <c:v>1232.0313175993617</c:v>
                </c:pt>
                <c:pt idx="6">
                  <c:v>4918.3388135000005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274372256"/>
        <c:axId val="275391656"/>
      </c:barChart>
      <c:catAx>
        <c:axId val="27437225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75391656"/>
        <c:crosses val="autoZero"/>
        <c:auto val="1"/>
        <c:lblAlgn val="ctr"/>
        <c:lblOffset val="100"/>
        <c:noMultiLvlLbl val="0"/>
      </c:catAx>
      <c:valAx>
        <c:axId val="275391656"/>
        <c:scaling>
          <c:orientation val="minMax"/>
          <c:max val="6000"/>
          <c:min val="0"/>
        </c:scaling>
        <c:delete val="0"/>
        <c:axPos val="l"/>
        <c:majorGridlines>
          <c:spPr>
            <a:ln>
              <a:solidFill>
                <a:srgbClr val="3399FF"/>
              </a:solidFill>
            </a:ln>
          </c:spPr>
        </c:majorGridlines>
        <c:numFmt formatCode="_-* #,##0_-;\-* #,##0_-;_-* &quot;-&quot;??_-;_-@_-" sourceLinked="1"/>
        <c:majorTickMark val="out"/>
        <c:minorTickMark val="none"/>
        <c:tickLblPos val="nextTo"/>
        <c:spPr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000" b="1">
                <a:solidFill>
                  <a:schemeClr val="tx1"/>
                </a:solidFill>
              </a:defRPr>
            </a:pPr>
            <a:endParaRPr lang="it-IT"/>
          </a:p>
        </c:txPr>
        <c:crossAx val="274372256"/>
        <c:crosses val="autoZero"/>
        <c:crossBetween val="between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38461538461549E-2"/>
          <c:y val="0.12757973733583489"/>
          <c:w val="0.91111111111111098"/>
          <c:h val="0.7673545966228897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Acquirenti online (M)</c:v>
                </c:pt>
              </c:strCache>
            </c:strRef>
          </c:tx>
          <c:spPr>
            <a:ln w="37960">
              <a:solidFill>
                <a:srgbClr val="666699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99CC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4"/>
            <c:marker>
              <c:spPr>
                <a:solidFill>
                  <a:srgbClr val="C0C0C0"/>
                </a:solidFill>
                <a:ln>
                  <a:solidFill>
                    <a:srgbClr val="DDDDDD"/>
                  </a:solidFill>
                  <a:prstDash val="solid"/>
                </a:ln>
              </c:spPr>
            </c:marker>
            <c:bubble3D val="0"/>
          </c:dPt>
          <c:dLbls>
            <c:dLbl>
              <c:idx val="5"/>
              <c:layout>
                <c:manualLayout>
                  <c:x val="-2.8540849090260435E-3"/>
                  <c:y val="-9.7102584181675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9"/>
              <c:layout>
                <c:manualLayout>
                  <c:x val="-5.7081698180520878E-3"/>
                  <c:y val="-6.264682850430697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13,20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Sheet1!$B$1:$AE$1</c:f>
              <c:numCache>
                <c:formatCode>mmm\-yy</c:formatCode>
                <c:ptCount val="30"/>
                <c:pt idx="0">
                  <c:v>40634</c:v>
                </c:pt>
                <c:pt idx="1">
                  <c:v>40664</c:v>
                </c:pt>
                <c:pt idx="2">
                  <c:v>40695</c:v>
                </c:pt>
                <c:pt idx="3">
                  <c:v>40725</c:v>
                </c:pt>
                <c:pt idx="4">
                  <c:v>40756</c:v>
                </c:pt>
                <c:pt idx="5">
                  <c:v>40787</c:v>
                </c:pt>
                <c:pt idx="6">
                  <c:v>40817</c:v>
                </c:pt>
                <c:pt idx="7">
                  <c:v>40848</c:v>
                </c:pt>
                <c:pt idx="8">
                  <c:v>40878</c:v>
                </c:pt>
                <c:pt idx="9">
                  <c:v>40909</c:v>
                </c:pt>
                <c:pt idx="10">
                  <c:v>40940</c:v>
                </c:pt>
                <c:pt idx="11">
                  <c:v>40969</c:v>
                </c:pt>
                <c:pt idx="12">
                  <c:v>41000</c:v>
                </c:pt>
                <c:pt idx="13">
                  <c:v>41030</c:v>
                </c:pt>
                <c:pt idx="14">
                  <c:v>41061</c:v>
                </c:pt>
                <c:pt idx="15">
                  <c:v>41091</c:v>
                </c:pt>
                <c:pt idx="16">
                  <c:v>41122</c:v>
                </c:pt>
                <c:pt idx="17">
                  <c:v>41153</c:v>
                </c:pt>
                <c:pt idx="18">
                  <c:v>41183</c:v>
                </c:pt>
                <c:pt idx="19">
                  <c:v>41214</c:v>
                </c:pt>
                <c:pt idx="20">
                  <c:v>41244</c:v>
                </c:pt>
                <c:pt idx="21">
                  <c:v>41275</c:v>
                </c:pt>
                <c:pt idx="22">
                  <c:v>41306</c:v>
                </c:pt>
                <c:pt idx="23">
                  <c:v>41334</c:v>
                </c:pt>
                <c:pt idx="24">
                  <c:v>41365</c:v>
                </c:pt>
                <c:pt idx="25">
                  <c:v>41395</c:v>
                </c:pt>
                <c:pt idx="26">
                  <c:v>41426</c:v>
                </c:pt>
                <c:pt idx="27">
                  <c:v>41456</c:v>
                </c:pt>
                <c:pt idx="28">
                  <c:v>41487</c:v>
                </c:pt>
                <c:pt idx="29">
                  <c:v>41518</c:v>
                </c:pt>
              </c:numCache>
            </c:numRef>
          </c:cat>
          <c:val>
            <c:numRef>
              <c:f>Sheet1!$B$2:$AE$2</c:f>
              <c:numCache>
                <c:formatCode>0.00</c:formatCode>
                <c:ptCount val="30"/>
                <c:pt idx="0">
                  <c:v>9</c:v>
                </c:pt>
                <c:pt idx="1">
                  <c:v>8.6</c:v>
                </c:pt>
                <c:pt idx="2">
                  <c:v>9</c:v>
                </c:pt>
                <c:pt idx="3">
                  <c:v>9.8000000000000007</c:v>
                </c:pt>
                <c:pt idx="4">
                  <c:v>9.3000000000000007</c:v>
                </c:pt>
                <c:pt idx="5">
                  <c:v>8.9</c:v>
                </c:pt>
                <c:pt idx="6">
                  <c:v>9.24</c:v>
                </c:pt>
                <c:pt idx="7">
                  <c:v>8.83</c:v>
                </c:pt>
                <c:pt idx="8">
                  <c:v>9.32</c:v>
                </c:pt>
                <c:pt idx="9">
                  <c:v>9.81</c:v>
                </c:pt>
                <c:pt idx="10">
                  <c:v>9.3000000000000007</c:v>
                </c:pt>
                <c:pt idx="11">
                  <c:v>10.4</c:v>
                </c:pt>
                <c:pt idx="12">
                  <c:v>10.120000000000001</c:v>
                </c:pt>
                <c:pt idx="13">
                  <c:v>11.16</c:v>
                </c:pt>
                <c:pt idx="14">
                  <c:v>11.350000000000003</c:v>
                </c:pt>
                <c:pt idx="15">
                  <c:v>12</c:v>
                </c:pt>
                <c:pt idx="16">
                  <c:v>12.014000000000001</c:v>
                </c:pt>
                <c:pt idx="17">
                  <c:v>12.029</c:v>
                </c:pt>
                <c:pt idx="18">
                  <c:v>12.341000000000001</c:v>
                </c:pt>
                <c:pt idx="19">
                  <c:v>12.336</c:v>
                </c:pt>
                <c:pt idx="20">
                  <c:v>13.185</c:v>
                </c:pt>
                <c:pt idx="21">
                  <c:v>13.167</c:v>
                </c:pt>
                <c:pt idx="22">
                  <c:v>13.8</c:v>
                </c:pt>
                <c:pt idx="23">
                  <c:v>13.55</c:v>
                </c:pt>
                <c:pt idx="24" formatCode="#,##0.000">
                  <c:v>13.451000000000002</c:v>
                </c:pt>
                <c:pt idx="25" formatCode="General">
                  <c:v>13.629</c:v>
                </c:pt>
                <c:pt idx="26" formatCode="#,##0">
                  <c:v>13.834</c:v>
                </c:pt>
                <c:pt idx="27" formatCode="General">
                  <c:v>13.651</c:v>
                </c:pt>
                <c:pt idx="28" formatCode="General">
                  <c:v>13.185</c:v>
                </c:pt>
                <c:pt idx="29" formatCode="General">
                  <c:v>13.189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5392048"/>
        <c:axId val="275391264"/>
      </c:lineChart>
      <c:dateAx>
        <c:axId val="275392048"/>
        <c:scaling>
          <c:orientation val="minMax"/>
        </c:scaling>
        <c:delete val="0"/>
        <c:axPos val="b"/>
        <c:majorGridlines>
          <c:spPr>
            <a:ln w="3163">
              <a:solidFill>
                <a:srgbClr val="C0C0C0"/>
              </a:solidFill>
              <a:prstDash val="sysDash"/>
            </a:ln>
          </c:spPr>
        </c:majorGridlines>
        <c:numFmt formatCode="mmm\-yy" sourceLinked="0"/>
        <c:majorTickMark val="out"/>
        <c:minorTickMark val="none"/>
        <c:tickLblPos val="nextTo"/>
        <c:spPr>
          <a:ln w="25307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196" b="1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5391264"/>
        <c:crosses val="autoZero"/>
        <c:auto val="1"/>
        <c:lblOffset val="20"/>
        <c:baseTimeUnit val="months"/>
        <c:majorUnit val="3"/>
        <c:majorTimeUnit val="months"/>
        <c:minorUnit val="1"/>
        <c:minorTimeUnit val="months"/>
      </c:dateAx>
      <c:valAx>
        <c:axId val="275391264"/>
        <c:scaling>
          <c:orientation val="minMax"/>
          <c:max val="14"/>
          <c:min val="8"/>
        </c:scaling>
        <c:delete val="0"/>
        <c:axPos val="l"/>
        <c:majorGridlines>
          <c:spPr>
            <a:ln w="12653">
              <a:solidFill>
                <a:srgbClr val="C0C0C0"/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9490">
            <a:noFill/>
          </a:ln>
        </c:spPr>
        <c:txPr>
          <a:bodyPr rot="0" vert="horz"/>
          <a:lstStyle/>
          <a:p>
            <a:pPr>
              <a:defRPr sz="1594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5392048"/>
        <c:crosses val="autoZero"/>
        <c:crossBetween val="between"/>
        <c:majorUnit val="1"/>
        <c:minorUnit val="1"/>
      </c:valAx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43" b="1" i="0" u="none" strike="noStrike" baseline="0">
          <a:solidFill>
            <a:schemeClr val="tx1"/>
          </a:solidFill>
          <a:latin typeface="MS P????"/>
          <a:ea typeface="MS P????"/>
          <a:cs typeface="MS P????"/>
        </a:defRPr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38461538461549E-2"/>
          <c:y val="4.6904315196998107E-2"/>
          <c:w val="0.91111111111111098"/>
          <c:h val="0.84803001876172612"/>
        </c:manualLayout>
      </c:layout>
      <c:areaChart>
        <c:grouping val="stack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Acquirenti Abituali</c:v>
                </c:pt>
              </c:strCache>
            </c:strRef>
          </c:tx>
          <c:spPr>
            <a:gradFill rotWithShape="0">
              <a:gsLst>
                <a:gs pos="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25307">
              <a:noFill/>
            </a:ln>
          </c:spPr>
          <c:cat>
            <c:numRef>
              <c:f>Sheet1!$B$1:$AE$1</c:f>
              <c:numCache>
                <c:formatCode>mmm\-yy</c:formatCode>
                <c:ptCount val="30"/>
                <c:pt idx="0">
                  <c:v>40634</c:v>
                </c:pt>
                <c:pt idx="1">
                  <c:v>40664</c:v>
                </c:pt>
                <c:pt idx="2">
                  <c:v>40695</c:v>
                </c:pt>
                <c:pt idx="3">
                  <c:v>40725</c:v>
                </c:pt>
                <c:pt idx="4">
                  <c:v>40756</c:v>
                </c:pt>
                <c:pt idx="5">
                  <c:v>40787</c:v>
                </c:pt>
                <c:pt idx="6">
                  <c:v>40817</c:v>
                </c:pt>
                <c:pt idx="7">
                  <c:v>40848</c:v>
                </c:pt>
                <c:pt idx="8">
                  <c:v>40878</c:v>
                </c:pt>
                <c:pt idx="9">
                  <c:v>40909</c:v>
                </c:pt>
                <c:pt idx="10">
                  <c:v>40940</c:v>
                </c:pt>
                <c:pt idx="11">
                  <c:v>40969</c:v>
                </c:pt>
                <c:pt idx="12">
                  <c:v>41000</c:v>
                </c:pt>
                <c:pt idx="13">
                  <c:v>41030</c:v>
                </c:pt>
                <c:pt idx="14">
                  <c:v>41061</c:v>
                </c:pt>
                <c:pt idx="15">
                  <c:v>41091</c:v>
                </c:pt>
                <c:pt idx="16">
                  <c:v>41122</c:v>
                </c:pt>
                <c:pt idx="17">
                  <c:v>41153</c:v>
                </c:pt>
                <c:pt idx="18">
                  <c:v>41183</c:v>
                </c:pt>
                <c:pt idx="19">
                  <c:v>41214</c:v>
                </c:pt>
                <c:pt idx="20">
                  <c:v>41244</c:v>
                </c:pt>
                <c:pt idx="21">
                  <c:v>41275</c:v>
                </c:pt>
                <c:pt idx="22">
                  <c:v>41306</c:v>
                </c:pt>
                <c:pt idx="23">
                  <c:v>41334</c:v>
                </c:pt>
                <c:pt idx="24">
                  <c:v>41365</c:v>
                </c:pt>
                <c:pt idx="25">
                  <c:v>41395</c:v>
                </c:pt>
                <c:pt idx="26">
                  <c:v>41426</c:v>
                </c:pt>
                <c:pt idx="27">
                  <c:v>41456</c:v>
                </c:pt>
                <c:pt idx="28">
                  <c:v>41487</c:v>
                </c:pt>
                <c:pt idx="29">
                  <c:v>41518</c:v>
                </c:pt>
              </c:numCache>
            </c:numRef>
          </c:cat>
          <c:val>
            <c:numRef>
              <c:f>Sheet1!$B$2:$AE$2</c:f>
              <c:numCache>
                <c:formatCode>General</c:formatCode>
                <c:ptCount val="30"/>
                <c:pt idx="0">
                  <c:v>5010000</c:v>
                </c:pt>
                <c:pt idx="1">
                  <c:v>5098000</c:v>
                </c:pt>
                <c:pt idx="2">
                  <c:v>5691000</c:v>
                </c:pt>
                <c:pt idx="3">
                  <c:v>5758000</c:v>
                </c:pt>
                <c:pt idx="4">
                  <c:v>5731000</c:v>
                </c:pt>
                <c:pt idx="5">
                  <c:v>5704000</c:v>
                </c:pt>
                <c:pt idx="6">
                  <c:v>5687000</c:v>
                </c:pt>
                <c:pt idx="7">
                  <c:v>5530000</c:v>
                </c:pt>
                <c:pt idx="8">
                  <c:v>5951000</c:v>
                </c:pt>
                <c:pt idx="9">
                  <c:v>6376000</c:v>
                </c:pt>
                <c:pt idx="10">
                  <c:v>6256000</c:v>
                </c:pt>
                <c:pt idx="11">
                  <c:v>6918000</c:v>
                </c:pt>
                <c:pt idx="12">
                  <c:v>6358000</c:v>
                </c:pt>
                <c:pt idx="13">
                  <c:v>6368000</c:v>
                </c:pt>
                <c:pt idx="14">
                  <c:v>7516000</c:v>
                </c:pt>
                <c:pt idx="15">
                  <c:v>7195000</c:v>
                </c:pt>
                <c:pt idx="16">
                  <c:v>7255000</c:v>
                </c:pt>
                <c:pt idx="17">
                  <c:v>7315000</c:v>
                </c:pt>
                <c:pt idx="18">
                  <c:v>7908000</c:v>
                </c:pt>
                <c:pt idx="19">
                  <c:v>7731000</c:v>
                </c:pt>
                <c:pt idx="20">
                  <c:v>8138000</c:v>
                </c:pt>
                <c:pt idx="21">
                  <c:v>7638000</c:v>
                </c:pt>
                <c:pt idx="22">
                  <c:v>8779000</c:v>
                </c:pt>
                <c:pt idx="23">
                  <c:v>8074000</c:v>
                </c:pt>
                <c:pt idx="24">
                  <c:v>7989000</c:v>
                </c:pt>
                <c:pt idx="25">
                  <c:v>8801000</c:v>
                </c:pt>
                <c:pt idx="26">
                  <c:v>8848000</c:v>
                </c:pt>
                <c:pt idx="27">
                  <c:v>8467000</c:v>
                </c:pt>
                <c:pt idx="28">
                  <c:v>8585000</c:v>
                </c:pt>
                <c:pt idx="29">
                  <c:v>8098000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Acquirenti Sporadici</c:v>
                </c:pt>
              </c:strCache>
            </c:strRef>
          </c:tx>
          <c:spPr>
            <a:gradFill rotWithShape="0">
              <a:gsLst>
                <a:gs pos="0">
                  <a:srgbClr val="FFFF99"/>
                </a:gs>
                <a:gs pos="100000">
                  <a:srgbClr val="FFCC00"/>
                </a:gs>
              </a:gsLst>
              <a:lin ang="5400000" scaled="1"/>
            </a:gradFill>
            <a:ln w="25307">
              <a:noFill/>
            </a:ln>
          </c:spPr>
          <c:cat>
            <c:numRef>
              <c:f>Sheet1!$B$1:$AE$1</c:f>
              <c:numCache>
                <c:formatCode>mmm\-yy</c:formatCode>
                <c:ptCount val="30"/>
                <c:pt idx="0">
                  <c:v>40634</c:v>
                </c:pt>
                <c:pt idx="1">
                  <c:v>40664</c:v>
                </c:pt>
                <c:pt idx="2">
                  <c:v>40695</c:v>
                </c:pt>
                <c:pt idx="3">
                  <c:v>40725</c:v>
                </c:pt>
                <c:pt idx="4">
                  <c:v>40756</c:v>
                </c:pt>
                <c:pt idx="5">
                  <c:v>40787</c:v>
                </c:pt>
                <c:pt idx="6">
                  <c:v>40817</c:v>
                </c:pt>
                <c:pt idx="7">
                  <c:v>40848</c:v>
                </c:pt>
                <c:pt idx="8">
                  <c:v>40878</c:v>
                </c:pt>
                <c:pt idx="9">
                  <c:v>40909</c:v>
                </c:pt>
                <c:pt idx="10">
                  <c:v>40940</c:v>
                </c:pt>
                <c:pt idx="11">
                  <c:v>40969</c:v>
                </c:pt>
                <c:pt idx="12">
                  <c:v>41000</c:v>
                </c:pt>
                <c:pt idx="13">
                  <c:v>41030</c:v>
                </c:pt>
                <c:pt idx="14">
                  <c:v>41061</c:v>
                </c:pt>
                <c:pt idx="15">
                  <c:v>41091</c:v>
                </c:pt>
                <c:pt idx="16">
                  <c:v>41122</c:v>
                </c:pt>
                <c:pt idx="17">
                  <c:v>41153</c:v>
                </c:pt>
                <c:pt idx="18">
                  <c:v>41183</c:v>
                </c:pt>
                <c:pt idx="19">
                  <c:v>41214</c:v>
                </c:pt>
                <c:pt idx="20">
                  <c:v>41244</c:v>
                </c:pt>
                <c:pt idx="21">
                  <c:v>41275</c:v>
                </c:pt>
                <c:pt idx="22">
                  <c:v>41306</c:v>
                </c:pt>
                <c:pt idx="23">
                  <c:v>41334</c:v>
                </c:pt>
                <c:pt idx="24">
                  <c:v>41365</c:v>
                </c:pt>
                <c:pt idx="25">
                  <c:v>41395</c:v>
                </c:pt>
                <c:pt idx="26">
                  <c:v>41426</c:v>
                </c:pt>
                <c:pt idx="27">
                  <c:v>41456</c:v>
                </c:pt>
                <c:pt idx="28">
                  <c:v>41487</c:v>
                </c:pt>
                <c:pt idx="29">
                  <c:v>41518</c:v>
                </c:pt>
              </c:numCache>
            </c:numRef>
          </c:cat>
          <c:val>
            <c:numRef>
              <c:f>Sheet1!$B$3:$AE$3</c:f>
              <c:numCache>
                <c:formatCode>General</c:formatCode>
                <c:ptCount val="30"/>
                <c:pt idx="0">
                  <c:v>4360339.2940000007</c:v>
                </c:pt>
                <c:pt idx="1">
                  <c:v>3927537.676</c:v>
                </c:pt>
                <c:pt idx="2">
                  <c:v>3754722.4949999992</c:v>
                </c:pt>
                <c:pt idx="3">
                  <c:v>4516959.4880000027</c:v>
                </c:pt>
                <c:pt idx="4">
                  <c:v>4090635.733</c:v>
                </c:pt>
                <c:pt idx="5">
                  <c:v>3658872.7680000002</c:v>
                </c:pt>
                <c:pt idx="6">
                  <c:v>4082436.9899999998</c:v>
                </c:pt>
                <c:pt idx="7">
                  <c:v>3829297.6290000002</c:v>
                </c:pt>
                <c:pt idx="8">
                  <c:v>3956446.0819999999</c:v>
                </c:pt>
                <c:pt idx="9">
                  <c:v>4113154.7140000002</c:v>
                </c:pt>
                <c:pt idx="10">
                  <c:v>3707831.4549999991</c:v>
                </c:pt>
                <c:pt idx="11">
                  <c:v>4221571.4270000001</c:v>
                </c:pt>
                <c:pt idx="12">
                  <c:v>4478479.2700000014</c:v>
                </c:pt>
                <c:pt idx="13">
                  <c:v>5548580.0700000003</c:v>
                </c:pt>
                <c:pt idx="14">
                  <c:v>4557453.1249999991</c:v>
                </c:pt>
                <c:pt idx="15">
                  <c:v>5116172.3150000004</c:v>
                </c:pt>
                <c:pt idx="16">
                  <c:v>4980804.3820000002</c:v>
                </c:pt>
                <c:pt idx="17">
                  <c:v>4844835.6649999991</c:v>
                </c:pt>
                <c:pt idx="18">
                  <c:v>4549268.8780000014</c:v>
                </c:pt>
                <c:pt idx="19">
                  <c:v>4707995.34</c:v>
                </c:pt>
                <c:pt idx="20">
                  <c:v>5022514.7910000002</c:v>
                </c:pt>
                <c:pt idx="21">
                  <c:v>5540400</c:v>
                </c:pt>
                <c:pt idx="22">
                  <c:v>5058084.8730000015</c:v>
                </c:pt>
                <c:pt idx="23">
                  <c:v>5478392.7390000001</c:v>
                </c:pt>
                <c:pt idx="24">
                  <c:v>5461557.8160000006</c:v>
                </c:pt>
                <c:pt idx="25">
                  <c:v>4827707.9170000004</c:v>
                </c:pt>
                <c:pt idx="26">
                  <c:v>4985912.8599999994</c:v>
                </c:pt>
                <c:pt idx="27">
                  <c:v>5184200</c:v>
                </c:pt>
                <c:pt idx="28">
                  <c:v>4599600</c:v>
                </c:pt>
                <c:pt idx="29">
                  <c:v>5090739.8330000015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388520"/>
        <c:axId val="275390480"/>
      </c:areaChart>
      <c:dateAx>
        <c:axId val="275388520"/>
        <c:scaling>
          <c:orientation val="minMax"/>
          <c:max val="41518"/>
        </c:scaling>
        <c:delete val="0"/>
        <c:axPos val="b"/>
        <c:majorGridlines>
          <c:spPr>
            <a:ln w="3163">
              <a:solidFill>
                <a:srgbClr val="C0C0C0"/>
              </a:solidFill>
              <a:prstDash val="sysDash"/>
            </a:ln>
          </c:spPr>
        </c:majorGridlines>
        <c:numFmt formatCode="mmm\-yy" sourceLinked="0"/>
        <c:majorTickMark val="out"/>
        <c:minorTickMark val="none"/>
        <c:tickLblPos val="nextTo"/>
        <c:spPr>
          <a:ln w="25307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196" b="1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5390480"/>
        <c:crossesAt val="0"/>
        <c:auto val="1"/>
        <c:lblOffset val="20"/>
        <c:baseTimeUnit val="months"/>
        <c:majorUnit val="3"/>
        <c:majorTimeUnit val="months"/>
        <c:minorUnit val="1"/>
        <c:minorTimeUnit val="months"/>
      </c:dateAx>
      <c:valAx>
        <c:axId val="275390480"/>
        <c:scaling>
          <c:orientation val="minMax"/>
          <c:max val="14000000"/>
          <c:min val="0"/>
        </c:scaling>
        <c:delete val="0"/>
        <c:axPos val="l"/>
        <c:majorGridlines>
          <c:spPr>
            <a:ln w="12653">
              <a:solidFill>
                <a:srgbClr val="C0C0C0"/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9490">
            <a:noFill/>
          </a:ln>
        </c:spPr>
        <c:txPr>
          <a:bodyPr rot="0" vert="horz"/>
          <a:lstStyle/>
          <a:p>
            <a:pPr>
              <a:defRPr sz="1594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5388520"/>
        <c:crosses val="autoZero"/>
        <c:crossBetween val="midCat"/>
        <c:majorUnit val="2000000"/>
        <c:minorUnit val="1000000"/>
        <c:dispUnits>
          <c:builtInUnit val="millions"/>
          <c:dispUnitsLbl>
            <c:layout>
              <c:manualLayout>
                <c:xMode val="edge"/>
                <c:yMode val="edge"/>
                <c:x val="0.13504273504273509"/>
                <c:y val="0.7636022514071299"/>
              </c:manualLayout>
            </c:layout>
            <c:spPr>
              <a:noFill/>
              <a:ln w="25307">
                <a:noFill/>
              </a:ln>
            </c:spPr>
            <c:txPr>
              <a:bodyPr rot="0" vert="horz"/>
              <a:lstStyle/>
              <a:p>
                <a:pPr algn="ctr">
                  <a:defRPr sz="797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</c:dispUnitsLbl>
        </c:dispUnits>
      </c:valAx>
      <c:spPr>
        <a:noFill/>
        <a:ln w="25307">
          <a:noFill/>
        </a:ln>
      </c:spPr>
    </c:plotArea>
    <c:legend>
      <c:legendPos val="r"/>
      <c:layout>
        <c:manualLayout>
          <c:xMode val="edge"/>
          <c:yMode val="edge"/>
          <c:x val="6.4102564102564111E-2"/>
          <c:y val="6.7542213883677329E-2"/>
          <c:w val="0.27777777777777796"/>
          <c:h val="0.17073170731707321"/>
        </c:manualLayout>
      </c:layout>
      <c:overlay val="0"/>
      <c:spPr>
        <a:noFill/>
        <a:ln w="25307">
          <a:noFill/>
        </a:ln>
      </c:spPr>
      <c:txPr>
        <a:bodyPr/>
        <a:lstStyle/>
        <a:p>
          <a:pPr>
            <a:defRPr sz="1465" b="0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it-IT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843" b="1" i="0" u="none" strike="noStrike" baseline="0">
          <a:solidFill>
            <a:schemeClr val="tx1"/>
          </a:solidFill>
          <a:latin typeface="MS P????"/>
          <a:ea typeface="MS P????"/>
          <a:cs typeface="MS P????"/>
        </a:defRPr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38461538461549E-2"/>
          <c:y val="4.6904315196998107E-2"/>
          <c:w val="0.91111111111111098"/>
          <c:h val="0.84803001876172612"/>
        </c:manualLayout>
      </c:layout>
      <c:areaChart>
        <c:grouping val="stack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Acquirenti Abituali</c:v>
                </c:pt>
              </c:strCache>
            </c:strRef>
          </c:tx>
          <c:spPr>
            <a:gradFill rotWithShape="0">
              <a:gsLst>
                <a:gs pos="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25307">
              <a:noFill/>
            </a:ln>
          </c:spPr>
          <c:cat>
            <c:numRef>
              <c:f>Sheet1!$B$1:$AB$1</c:f>
              <c:numCache>
                <c:formatCode>mmm\-yy</c:formatCode>
                <c:ptCount val="27"/>
                <c:pt idx="0">
                  <c:v>40634</c:v>
                </c:pt>
                <c:pt idx="1">
                  <c:v>40664</c:v>
                </c:pt>
                <c:pt idx="2">
                  <c:v>40695</c:v>
                </c:pt>
                <c:pt idx="3">
                  <c:v>40725</c:v>
                </c:pt>
                <c:pt idx="4">
                  <c:v>40756</c:v>
                </c:pt>
                <c:pt idx="5">
                  <c:v>40787</c:v>
                </c:pt>
                <c:pt idx="6">
                  <c:v>40817</c:v>
                </c:pt>
                <c:pt idx="7">
                  <c:v>40848</c:v>
                </c:pt>
                <c:pt idx="8">
                  <c:v>40878</c:v>
                </c:pt>
                <c:pt idx="9">
                  <c:v>40909</c:v>
                </c:pt>
                <c:pt idx="10">
                  <c:v>40940</c:v>
                </c:pt>
                <c:pt idx="11">
                  <c:v>40969</c:v>
                </c:pt>
                <c:pt idx="12">
                  <c:v>41000</c:v>
                </c:pt>
                <c:pt idx="13">
                  <c:v>41030</c:v>
                </c:pt>
                <c:pt idx="14">
                  <c:v>41061</c:v>
                </c:pt>
                <c:pt idx="15">
                  <c:v>41091</c:v>
                </c:pt>
                <c:pt idx="16">
                  <c:v>41122</c:v>
                </c:pt>
                <c:pt idx="17">
                  <c:v>41153</c:v>
                </c:pt>
                <c:pt idx="18">
                  <c:v>41183</c:v>
                </c:pt>
                <c:pt idx="19">
                  <c:v>41214</c:v>
                </c:pt>
                <c:pt idx="20">
                  <c:v>41244</c:v>
                </c:pt>
                <c:pt idx="21">
                  <c:v>41275</c:v>
                </c:pt>
                <c:pt idx="22">
                  <c:v>41306</c:v>
                </c:pt>
                <c:pt idx="23">
                  <c:v>41334</c:v>
                </c:pt>
                <c:pt idx="24">
                  <c:v>41365</c:v>
                </c:pt>
                <c:pt idx="25">
                  <c:v>41395</c:v>
                </c:pt>
                <c:pt idx="26">
                  <c:v>41426</c:v>
                </c:pt>
              </c:numCache>
            </c:numRef>
          </c:cat>
          <c:val>
            <c:numRef>
              <c:f>Sheet1!$B$2:$AB$2</c:f>
              <c:numCache>
                <c:formatCode>General</c:formatCode>
                <c:ptCount val="27"/>
                <c:pt idx="0">
                  <c:v>5010000</c:v>
                </c:pt>
                <c:pt idx="1">
                  <c:v>5098000</c:v>
                </c:pt>
                <c:pt idx="2">
                  <c:v>5691000</c:v>
                </c:pt>
                <c:pt idx="3">
                  <c:v>5758000</c:v>
                </c:pt>
                <c:pt idx="4">
                  <c:v>5731000</c:v>
                </c:pt>
                <c:pt idx="5">
                  <c:v>5704000</c:v>
                </c:pt>
                <c:pt idx="6">
                  <c:v>5687000</c:v>
                </c:pt>
                <c:pt idx="7">
                  <c:v>5530000</c:v>
                </c:pt>
                <c:pt idx="8">
                  <c:v>5951000</c:v>
                </c:pt>
                <c:pt idx="9">
                  <c:v>6376000</c:v>
                </c:pt>
                <c:pt idx="10">
                  <c:v>6256000</c:v>
                </c:pt>
                <c:pt idx="11">
                  <c:v>6918000</c:v>
                </c:pt>
                <c:pt idx="12">
                  <c:v>6358000</c:v>
                </c:pt>
                <c:pt idx="13">
                  <c:v>6368000</c:v>
                </c:pt>
                <c:pt idx="14">
                  <c:v>7516000</c:v>
                </c:pt>
                <c:pt idx="15">
                  <c:v>7195000</c:v>
                </c:pt>
                <c:pt idx="16">
                  <c:v>7255000</c:v>
                </c:pt>
                <c:pt idx="17">
                  <c:v>7315000</c:v>
                </c:pt>
                <c:pt idx="18">
                  <c:v>7908000</c:v>
                </c:pt>
                <c:pt idx="19">
                  <c:v>7731000</c:v>
                </c:pt>
                <c:pt idx="20">
                  <c:v>8138000</c:v>
                </c:pt>
                <c:pt idx="21">
                  <c:v>7638000</c:v>
                </c:pt>
                <c:pt idx="22">
                  <c:v>8779000</c:v>
                </c:pt>
                <c:pt idx="23">
                  <c:v>8074000</c:v>
                </c:pt>
                <c:pt idx="24">
                  <c:v>7989000</c:v>
                </c:pt>
                <c:pt idx="25">
                  <c:v>8801000</c:v>
                </c:pt>
                <c:pt idx="26">
                  <c:v>8848000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Acquirenti Sporadici</c:v>
                </c:pt>
              </c:strCache>
            </c:strRef>
          </c:tx>
          <c:spPr>
            <a:gradFill rotWithShape="0">
              <a:gsLst>
                <a:gs pos="0">
                  <a:srgbClr val="FFFF99"/>
                </a:gs>
                <a:gs pos="100000">
                  <a:srgbClr val="FFCC00"/>
                </a:gs>
              </a:gsLst>
              <a:lin ang="5400000" scaled="1"/>
            </a:gradFill>
            <a:ln w="25307">
              <a:noFill/>
            </a:ln>
          </c:spPr>
          <c:cat>
            <c:numRef>
              <c:f>Sheet1!$B$1:$AB$1</c:f>
              <c:numCache>
                <c:formatCode>mmm\-yy</c:formatCode>
                <c:ptCount val="27"/>
                <c:pt idx="0">
                  <c:v>40634</c:v>
                </c:pt>
                <c:pt idx="1">
                  <c:v>40664</c:v>
                </c:pt>
                <c:pt idx="2">
                  <c:v>40695</c:v>
                </c:pt>
                <c:pt idx="3">
                  <c:v>40725</c:v>
                </c:pt>
                <c:pt idx="4">
                  <c:v>40756</c:v>
                </c:pt>
                <c:pt idx="5">
                  <c:v>40787</c:v>
                </c:pt>
                <c:pt idx="6">
                  <c:v>40817</c:v>
                </c:pt>
                <c:pt idx="7">
                  <c:v>40848</c:v>
                </c:pt>
                <c:pt idx="8">
                  <c:v>40878</c:v>
                </c:pt>
                <c:pt idx="9">
                  <c:v>40909</c:v>
                </c:pt>
                <c:pt idx="10">
                  <c:v>40940</c:v>
                </c:pt>
                <c:pt idx="11">
                  <c:v>40969</c:v>
                </c:pt>
                <c:pt idx="12">
                  <c:v>41000</c:v>
                </c:pt>
                <c:pt idx="13">
                  <c:v>41030</c:v>
                </c:pt>
                <c:pt idx="14">
                  <c:v>41061</c:v>
                </c:pt>
                <c:pt idx="15">
                  <c:v>41091</c:v>
                </c:pt>
                <c:pt idx="16">
                  <c:v>41122</c:v>
                </c:pt>
                <c:pt idx="17">
                  <c:v>41153</c:v>
                </c:pt>
                <c:pt idx="18">
                  <c:v>41183</c:v>
                </c:pt>
                <c:pt idx="19">
                  <c:v>41214</c:v>
                </c:pt>
                <c:pt idx="20">
                  <c:v>41244</c:v>
                </c:pt>
                <c:pt idx="21">
                  <c:v>41275</c:v>
                </c:pt>
                <c:pt idx="22">
                  <c:v>41306</c:v>
                </c:pt>
                <c:pt idx="23">
                  <c:v>41334</c:v>
                </c:pt>
                <c:pt idx="24">
                  <c:v>41365</c:v>
                </c:pt>
                <c:pt idx="25">
                  <c:v>41395</c:v>
                </c:pt>
                <c:pt idx="26">
                  <c:v>41426</c:v>
                </c:pt>
              </c:numCache>
            </c:numRef>
          </c:cat>
          <c:val>
            <c:numRef>
              <c:f>Sheet1!$B$3:$AB$3</c:f>
              <c:numCache>
                <c:formatCode>General</c:formatCode>
                <c:ptCount val="27"/>
                <c:pt idx="0">
                  <c:v>4360339.2940000007</c:v>
                </c:pt>
                <c:pt idx="1">
                  <c:v>3927537.676</c:v>
                </c:pt>
                <c:pt idx="2">
                  <c:v>3754722.4949999992</c:v>
                </c:pt>
                <c:pt idx="3">
                  <c:v>4516959.4880000027</c:v>
                </c:pt>
                <c:pt idx="4">
                  <c:v>4090635.733</c:v>
                </c:pt>
                <c:pt idx="5">
                  <c:v>3658872.7680000002</c:v>
                </c:pt>
                <c:pt idx="6">
                  <c:v>4082436.9899999998</c:v>
                </c:pt>
                <c:pt idx="7">
                  <c:v>3829297.6290000002</c:v>
                </c:pt>
                <c:pt idx="8">
                  <c:v>3956446.0819999999</c:v>
                </c:pt>
                <c:pt idx="9">
                  <c:v>4113154.7140000002</c:v>
                </c:pt>
                <c:pt idx="10">
                  <c:v>3707831.4549999991</c:v>
                </c:pt>
                <c:pt idx="11">
                  <c:v>4221571.4270000001</c:v>
                </c:pt>
                <c:pt idx="12">
                  <c:v>4478479.2700000014</c:v>
                </c:pt>
                <c:pt idx="13">
                  <c:v>5548580.0700000003</c:v>
                </c:pt>
                <c:pt idx="14">
                  <c:v>4557453.1249999991</c:v>
                </c:pt>
                <c:pt idx="15">
                  <c:v>5116172.3150000004</c:v>
                </c:pt>
                <c:pt idx="16">
                  <c:v>4980804.3820000002</c:v>
                </c:pt>
                <c:pt idx="17">
                  <c:v>4844835.6649999991</c:v>
                </c:pt>
                <c:pt idx="18">
                  <c:v>4549268.8780000014</c:v>
                </c:pt>
                <c:pt idx="19">
                  <c:v>4707995.34</c:v>
                </c:pt>
                <c:pt idx="20">
                  <c:v>5022514.7910000002</c:v>
                </c:pt>
                <c:pt idx="21">
                  <c:v>5540400</c:v>
                </c:pt>
                <c:pt idx="22">
                  <c:v>5058084.8730000015</c:v>
                </c:pt>
                <c:pt idx="23">
                  <c:v>5478392.7390000001</c:v>
                </c:pt>
                <c:pt idx="24">
                  <c:v>5461557.8160000006</c:v>
                </c:pt>
                <c:pt idx="25">
                  <c:v>4827707.9170000004</c:v>
                </c:pt>
                <c:pt idx="26">
                  <c:v>4985912.8599999994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375392"/>
        <c:axId val="276336424"/>
      </c:areaChart>
      <c:dateAx>
        <c:axId val="274375392"/>
        <c:scaling>
          <c:orientation val="minMax"/>
        </c:scaling>
        <c:delete val="0"/>
        <c:axPos val="b"/>
        <c:majorGridlines>
          <c:spPr>
            <a:ln w="3163">
              <a:solidFill>
                <a:srgbClr val="C0C0C0"/>
              </a:solidFill>
              <a:prstDash val="sysDash"/>
            </a:ln>
          </c:spPr>
        </c:majorGridlines>
        <c:numFmt formatCode="mmm\-yy" sourceLinked="0"/>
        <c:majorTickMark val="out"/>
        <c:minorTickMark val="none"/>
        <c:tickLblPos val="nextTo"/>
        <c:spPr>
          <a:ln w="25307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196" b="1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6336424"/>
        <c:crossesAt val="0"/>
        <c:auto val="1"/>
        <c:lblOffset val="20"/>
        <c:baseTimeUnit val="months"/>
        <c:majorUnit val="3"/>
        <c:majorTimeUnit val="months"/>
        <c:minorUnit val="1"/>
        <c:minorTimeUnit val="months"/>
      </c:dateAx>
      <c:valAx>
        <c:axId val="276336424"/>
        <c:scaling>
          <c:orientation val="minMax"/>
          <c:max val="14000000"/>
          <c:min val="0"/>
        </c:scaling>
        <c:delete val="0"/>
        <c:axPos val="l"/>
        <c:majorGridlines>
          <c:spPr>
            <a:ln w="12653">
              <a:solidFill>
                <a:srgbClr val="C0C0C0"/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9490">
            <a:noFill/>
          </a:ln>
        </c:spPr>
        <c:txPr>
          <a:bodyPr rot="0" vert="horz"/>
          <a:lstStyle/>
          <a:p>
            <a:pPr>
              <a:defRPr sz="1594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4375392"/>
        <c:crosses val="autoZero"/>
        <c:crossBetween val="midCat"/>
        <c:majorUnit val="2000000"/>
        <c:minorUnit val="1000000"/>
        <c:dispUnits>
          <c:builtInUnit val="millions"/>
          <c:dispUnitsLbl>
            <c:layout>
              <c:manualLayout>
                <c:xMode val="edge"/>
                <c:yMode val="edge"/>
                <c:x val="0.13504273504273509"/>
                <c:y val="0.7636022514071299"/>
              </c:manualLayout>
            </c:layout>
            <c:spPr>
              <a:noFill/>
              <a:ln w="25307">
                <a:noFill/>
              </a:ln>
            </c:spPr>
            <c:txPr>
              <a:bodyPr rot="0" vert="horz"/>
              <a:lstStyle/>
              <a:p>
                <a:pPr algn="ctr">
                  <a:defRPr sz="797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</c:dispUnitsLbl>
        </c:dispUnits>
      </c:valAx>
      <c:spPr>
        <a:noFill/>
        <a:ln w="25307">
          <a:noFill/>
        </a:ln>
      </c:spPr>
    </c:plotArea>
    <c:legend>
      <c:legendPos val="r"/>
      <c:layout>
        <c:manualLayout>
          <c:xMode val="edge"/>
          <c:yMode val="edge"/>
          <c:x val="6.4102564102564111E-2"/>
          <c:y val="6.7542213883677329E-2"/>
          <c:w val="0.27777777777777796"/>
          <c:h val="0.17073170731707321"/>
        </c:manualLayout>
      </c:layout>
      <c:overlay val="0"/>
      <c:spPr>
        <a:noFill/>
        <a:ln w="25307">
          <a:noFill/>
        </a:ln>
      </c:spPr>
      <c:txPr>
        <a:bodyPr/>
        <a:lstStyle/>
        <a:p>
          <a:pPr>
            <a:defRPr sz="1465" b="0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it-IT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843" b="1" i="0" u="none" strike="noStrike" baseline="0">
          <a:solidFill>
            <a:schemeClr val="tx1"/>
          </a:solidFill>
          <a:latin typeface="MS P????"/>
          <a:ea typeface="MS P????"/>
          <a:cs typeface="MS P????"/>
        </a:defRPr>
      </a:pPr>
      <a:endParaRPr lang="it-I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632478632478631E-2"/>
          <c:y val="0.12007504690431522"/>
          <c:w val="0.89401709401709406"/>
          <c:h val="0.774859287054409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Valore dei pagamenti tracciati da CartaSì</c:v>
                </c:pt>
              </c:strCache>
            </c:strRef>
          </c:tx>
          <c:spPr>
            <a:gradFill rotWithShape="0">
              <a:gsLst>
                <a:gs pos="0">
                  <a:srgbClr val="FF9900">
                    <a:gamma/>
                    <a:shade val="46275"/>
                    <a:invGamma/>
                  </a:srgbClr>
                </a:gs>
                <a:gs pos="50000">
                  <a:srgbClr val="FF9900"/>
                </a:gs>
                <a:gs pos="100000">
                  <a:srgbClr val="FF99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5307">
              <a:noFill/>
            </a:ln>
          </c:spPr>
          <c:invertIfNegative val="0"/>
          <c:dLbls>
            <c:numFmt formatCode="#,##0" sourceLinked="0"/>
            <c:spPr>
              <a:noFill/>
              <a:ln w="25307">
                <a:noFill/>
              </a:ln>
            </c:spPr>
            <c:txPr>
              <a:bodyPr/>
              <a:lstStyle/>
              <a:p>
                <a:pPr>
                  <a:defRPr sz="1395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Sheet1!$B$1:$L$1</c:f>
              <c:numCache>
                <c:formatCode>mmm\-yy</c:formatCode>
                <c:ptCount val="11"/>
                <c:pt idx="0">
                  <c:v>41153</c:v>
                </c:pt>
                <c:pt idx="1">
                  <c:v>41183</c:v>
                </c:pt>
                <c:pt idx="2">
                  <c:v>41214</c:v>
                </c:pt>
                <c:pt idx="3">
                  <c:v>41244</c:v>
                </c:pt>
                <c:pt idx="4">
                  <c:v>41275</c:v>
                </c:pt>
                <c:pt idx="5">
                  <c:v>41306</c:v>
                </c:pt>
                <c:pt idx="6">
                  <c:v>41334</c:v>
                </c:pt>
                <c:pt idx="7">
                  <c:v>41365</c:v>
                </c:pt>
                <c:pt idx="8">
                  <c:v>41395</c:v>
                </c:pt>
                <c:pt idx="9">
                  <c:v>41426</c:v>
                </c:pt>
                <c:pt idx="10">
                  <c:v>41456</c:v>
                </c:pt>
              </c:numCache>
            </c:numRef>
          </c:cat>
          <c:val>
            <c:numRef>
              <c:f>Sheet1!$B$2:$L$2</c:f>
              <c:numCache>
                <c:formatCode>General</c:formatCode>
                <c:ptCount val="11"/>
                <c:pt idx="0">
                  <c:v>833</c:v>
                </c:pt>
                <c:pt idx="1">
                  <c:v>911</c:v>
                </c:pt>
                <c:pt idx="2">
                  <c:v>845</c:v>
                </c:pt>
                <c:pt idx="3">
                  <c:v>813</c:v>
                </c:pt>
                <c:pt idx="4">
                  <c:v>892</c:v>
                </c:pt>
                <c:pt idx="5">
                  <c:v>743</c:v>
                </c:pt>
                <c:pt idx="6">
                  <c:v>869</c:v>
                </c:pt>
                <c:pt idx="7">
                  <c:v>862</c:v>
                </c:pt>
                <c:pt idx="8">
                  <c:v>908</c:v>
                </c:pt>
                <c:pt idx="9">
                  <c:v>927</c:v>
                </c:pt>
                <c:pt idx="10">
                  <c:v>1120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Valore dei pagamenti non tracciati da CartaSì</c:v>
                </c:pt>
              </c:strCache>
            </c:strRef>
          </c:tx>
          <c:spPr>
            <a:gradFill rotWithShape="0">
              <a:gsLst>
                <a:gs pos="0">
                  <a:srgbClr val="808000">
                    <a:gamma/>
                    <a:shade val="46275"/>
                    <a:invGamma/>
                  </a:srgbClr>
                </a:gs>
                <a:gs pos="50000">
                  <a:srgbClr val="808000"/>
                </a:gs>
                <a:gs pos="100000">
                  <a:srgbClr val="8080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5307">
              <a:noFill/>
            </a:ln>
          </c:spPr>
          <c:invertIfNegative val="0"/>
          <c:dLbls>
            <c:numFmt formatCode="0" sourceLinked="0"/>
            <c:spPr>
              <a:noFill/>
              <a:ln w="25307">
                <a:noFill/>
              </a:ln>
            </c:spPr>
            <c:txPr>
              <a:bodyPr/>
              <a:lstStyle/>
              <a:p>
                <a:pPr>
                  <a:defRPr sz="1196" b="1" i="0" u="none" strike="noStrike" baseline="0">
                    <a:solidFill>
                      <a:srgbClr val="CCFFCC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Sheet1!$B$1:$L$1</c:f>
              <c:numCache>
                <c:formatCode>mmm\-yy</c:formatCode>
                <c:ptCount val="11"/>
                <c:pt idx="0">
                  <c:v>41153</c:v>
                </c:pt>
                <c:pt idx="1">
                  <c:v>41183</c:v>
                </c:pt>
                <c:pt idx="2">
                  <c:v>41214</c:v>
                </c:pt>
                <c:pt idx="3">
                  <c:v>41244</c:v>
                </c:pt>
                <c:pt idx="4">
                  <c:v>41275</c:v>
                </c:pt>
                <c:pt idx="5">
                  <c:v>41306</c:v>
                </c:pt>
                <c:pt idx="6">
                  <c:v>41334</c:v>
                </c:pt>
                <c:pt idx="7">
                  <c:v>41365</c:v>
                </c:pt>
                <c:pt idx="8">
                  <c:v>41395</c:v>
                </c:pt>
                <c:pt idx="9">
                  <c:v>41426</c:v>
                </c:pt>
                <c:pt idx="10">
                  <c:v>41456</c:v>
                </c:pt>
              </c:numCache>
            </c:numRef>
          </c:cat>
          <c:val>
            <c:numRef>
              <c:f>Sheet1!$B$3:$L$3</c:f>
              <c:numCache>
                <c:formatCode>General</c:formatCode>
                <c:ptCount val="11"/>
                <c:pt idx="0">
                  <c:v>249.1</c:v>
                </c:pt>
                <c:pt idx="1">
                  <c:v>245.1</c:v>
                </c:pt>
                <c:pt idx="2">
                  <c:v>239.1</c:v>
                </c:pt>
                <c:pt idx="3">
                  <c:v>247.2</c:v>
                </c:pt>
                <c:pt idx="4">
                  <c:v>252.7</c:v>
                </c:pt>
                <c:pt idx="5">
                  <c:v>237.7</c:v>
                </c:pt>
                <c:pt idx="6">
                  <c:v>229.3</c:v>
                </c:pt>
                <c:pt idx="7">
                  <c:v>267.5</c:v>
                </c:pt>
                <c:pt idx="8">
                  <c:v>240.8</c:v>
                </c:pt>
                <c:pt idx="9">
                  <c:v>222.5</c:v>
                </c:pt>
                <c:pt idx="10">
                  <c:v>225.8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76337208"/>
        <c:axId val="276339560"/>
      </c:barChart>
      <c:dateAx>
        <c:axId val="276337208"/>
        <c:scaling>
          <c:orientation val="minMax"/>
        </c:scaling>
        <c:delete val="0"/>
        <c:axPos val="b"/>
        <c:majorGridlines>
          <c:spPr>
            <a:ln w="12653">
              <a:solidFill>
                <a:srgbClr val="C0C0C0"/>
              </a:solidFill>
              <a:prstDash val="solid"/>
            </a:ln>
          </c:spPr>
        </c:majorGridlines>
        <c:numFmt formatCode="mmm\-yy" sourceLinked="0"/>
        <c:majorTickMark val="out"/>
        <c:minorTickMark val="none"/>
        <c:tickLblPos val="nextTo"/>
        <c:spPr>
          <a:ln w="25307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196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6339560"/>
        <c:crosses val="autoZero"/>
        <c:auto val="1"/>
        <c:lblOffset val="20"/>
        <c:baseTimeUnit val="months"/>
        <c:majorUnit val="1"/>
        <c:majorTimeUnit val="months"/>
        <c:minorUnit val="1"/>
        <c:minorTimeUnit val="months"/>
      </c:dateAx>
      <c:valAx>
        <c:axId val="276339560"/>
        <c:scaling>
          <c:orientation val="minMax"/>
          <c:max val="1400"/>
          <c:min val="0"/>
        </c:scaling>
        <c:delete val="0"/>
        <c:axPos val="l"/>
        <c:majorGridlines>
          <c:spPr>
            <a:ln w="12653">
              <a:solidFill>
                <a:srgbClr val="C0C0C0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9490">
            <a:noFill/>
          </a:ln>
        </c:spPr>
        <c:txPr>
          <a:bodyPr rot="0" vert="horz"/>
          <a:lstStyle/>
          <a:p>
            <a:pPr>
              <a:defRPr sz="1395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6337208"/>
        <c:crosses val="autoZero"/>
        <c:crossBetween val="between"/>
        <c:majorUnit val="200"/>
        <c:minorUnit val="200"/>
      </c:valAx>
      <c:spPr>
        <a:noFill/>
        <a:ln w="25307">
          <a:noFill/>
        </a:ln>
      </c:spPr>
    </c:plotArea>
    <c:legend>
      <c:legendPos val="b"/>
      <c:layout>
        <c:manualLayout>
          <c:xMode val="edge"/>
          <c:yMode val="edge"/>
          <c:x val="5.726495726495727E-2"/>
          <c:y val="0"/>
          <c:w val="0.92991452991452961"/>
          <c:h val="9.9437148217636051E-2"/>
        </c:manualLayout>
      </c:layout>
      <c:overlay val="0"/>
      <c:spPr>
        <a:solidFill>
          <a:schemeClr val="bg1"/>
        </a:solidFill>
        <a:ln w="25307">
          <a:noFill/>
        </a:ln>
      </c:spPr>
      <c:txPr>
        <a:bodyPr/>
        <a:lstStyle/>
        <a:p>
          <a:pPr>
            <a:defRPr sz="1465" b="1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43" b="1" i="0" u="none" strike="noStrike" baseline="0">
          <a:solidFill>
            <a:schemeClr val="tx1"/>
          </a:solidFill>
          <a:latin typeface="MS P????"/>
          <a:ea typeface="MS P????"/>
          <a:cs typeface="MS P????"/>
        </a:defRPr>
      </a:pPr>
      <a:endParaRPr lang="it-IT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12797074954285"/>
          <c:y val="4.0307101727447232E-2"/>
          <c:w val="0.6307129798903105"/>
          <c:h val="0.6621880998080615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Ost</c:v>
                </c:pt>
              </c:strCache>
            </c:strRef>
          </c:tx>
          <c:spPr>
            <a:ln w="27299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gradFill rotWithShape="0">
                <a:gsLst>
                  <a:gs pos="0">
                    <a:srgbClr val="FF6600"/>
                  </a:gs>
                  <a:gs pos="100000">
                    <a:srgbClr val="FF66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27299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val="FF9900">
                      <a:gamma/>
                      <a:shade val="46275"/>
                      <a:invGamma/>
                    </a:srgbClr>
                  </a:gs>
                  <a:gs pos="100000">
                    <a:srgbClr val="FF9900"/>
                  </a:gs>
                </a:gsLst>
                <a:lin ang="0" scaled="1"/>
              </a:gradFill>
              <a:ln w="27299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99CC00"/>
              </a:solidFill>
              <a:ln w="27299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val="99CC00">
                      <a:gamma/>
                      <a:shade val="46275"/>
                      <a:invGamma/>
                    </a:srgbClr>
                  </a:gs>
                  <a:gs pos="100000">
                    <a:srgbClr val="99CC00"/>
                  </a:gs>
                </a:gsLst>
                <a:lin ang="5400000" scaled="1"/>
              </a:gradFill>
              <a:ln w="27299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gradFill rotWithShape="0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100000">
                    <a:srgbClr val="008000"/>
                  </a:gs>
                </a:gsLst>
                <a:lin ang="5400000" scaled="1"/>
              </a:gradFill>
              <a:ln w="27299">
                <a:solidFill>
                  <a:srgbClr val="FFFFFF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C0C0C0"/>
              </a:solidFill>
              <a:ln w="27299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20287812651664877"/>
                  <c:y val="4.9068079029119999E-2"/>
                </c:manualLayout>
              </c:layout>
              <c:numFmt formatCode="0%" sourceLinked="0"/>
              <c:spPr>
                <a:noFill/>
                <a:ln w="27299">
                  <a:noFill/>
                </a:ln>
              </c:spPr>
              <c:txPr>
                <a:bodyPr/>
                <a:lstStyle/>
                <a:p>
                  <a:pPr algn="ctr" rtl="0">
                    <a:defRPr sz="1935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064086621630716"/>
                  <c:y val="-0.111519292838235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38756855575868387"/>
                  <c:y val="0.4798464491362764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numFmt formatCode="0%" sourceLinked="0"/>
              <c:spPr>
                <a:noFill/>
                <a:ln w="27299">
                  <a:noFill/>
                </a:ln>
              </c:spPr>
              <c:txPr>
                <a:bodyPr/>
                <a:lstStyle/>
                <a:p>
                  <a:pPr>
                    <a:defRPr sz="1343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numFmt formatCode="0%" sourceLinked="0"/>
              <c:spPr>
                <a:noFill/>
                <a:ln w="27299">
                  <a:noFill/>
                </a:ln>
              </c:spPr>
              <c:txPr>
                <a:bodyPr/>
                <a:lstStyle/>
                <a:p>
                  <a:pPr>
                    <a:defRPr sz="1343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 w="27299">
                <a:noFill/>
              </a:ln>
            </c:spPr>
            <c:txPr>
              <a:bodyPr/>
              <a:lstStyle/>
              <a:p>
                <a:pPr algn="ctr" rtl="0">
                  <a:defRPr sz="1935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Da un computer fisso</c:v>
                </c:pt>
                <c:pt idx="1">
                  <c:v>Da un computer portatile</c:v>
                </c:pt>
                <c:pt idx="2">
                  <c:v>Da un Tablet PC</c:v>
                </c:pt>
                <c:pt idx="3">
                  <c:v>Da uno smartphone/iPhone</c:v>
                </c:pt>
              </c:strCache>
            </c:strRef>
          </c:cat>
          <c:val>
            <c:numRef>
              <c:f>Sheet1!$B$2:$E$2</c:f>
              <c:numCache>
                <c:formatCode>0.00%</c:formatCode>
                <c:ptCount val="4"/>
                <c:pt idx="0">
                  <c:v>0.39300000000000013</c:v>
                </c:pt>
                <c:pt idx="1">
                  <c:v>0.49500000000000011</c:v>
                </c:pt>
                <c:pt idx="2">
                  <c:v>5.1999999999999998E-2</c:v>
                </c:pt>
                <c:pt idx="3">
                  <c:v>5.3000000000000012E-2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2"/>
      </c:pieChart>
      <c:spPr>
        <a:noFill/>
        <a:ln w="27299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34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12797074954285"/>
          <c:y val="4.0307101727447232E-2"/>
          <c:w val="0.6307129798903105"/>
          <c:h val="0.6621880998080615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Ost</c:v>
                </c:pt>
              </c:strCache>
            </c:strRef>
          </c:tx>
          <c:spPr>
            <a:ln w="27299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gradFill rotWithShape="0">
                <a:gsLst>
                  <a:gs pos="0">
                    <a:srgbClr val="FF6600"/>
                  </a:gs>
                  <a:gs pos="100000">
                    <a:srgbClr val="FF66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27299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val="FF9900">
                      <a:gamma/>
                      <a:shade val="46275"/>
                      <a:invGamma/>
                    </a:srgbClr>
                  </a:gs>
                  <a:gs pos="100000">
                    <a:srgbClr val="FF9900"/>
                  </a:gs>
                </a:gsLst>
                <a:lin ang="0" scaled="1"/>
              </a:gradFill>
              <a:ln w="27299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99CC00"/>
              </a:solidFill>
              <a:ln w="27299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val="99CC00">
                      <a:gamma/>
                      <a:shade val="46275"/>
                      <a:invGamma/>
                    </a:srgbClr>
                  </a:gs>
                  <a:gs pos="100000">
                    <a:srgbClr val="99CC00"/>
                  </a:gs>
                </a:gsLst>
                <a:lin ang="5400000" scaled="1"/>
              </a:gradFill>
              <a:ln w="27299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gradFill rotWithShape="0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100000">
                    <a:srgbClr val="008000"/>
                  </a:gs>
                </a:gsLst>
                <a:lin ang="5400000" scaled="1"/>
              </a:gradFill>
              <a:ln w="27299">
                <a:solidFill>
                  <a:srgbClr val="FFFFFF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C0C0C0"/>
              </a:solidFill>
              <a:ln w="27299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17460812914879029"/>
                  <c:y val="0.10182154963975024"/>
                </c:manualLayout>
              </c:layout>
              <c:numFmt formatCode="0%" sourceLinked="0"/>
              <c:spPr>
                <a:noFill/>
                <a:ln w="27299">
                  <a:noFill/>
                </a:ln>
              </c:spPr>
              <c:txPr>
                <a:bodyPr/>
                <a:lstStyle/>
                <a:p>
                  <a:pPr algn="ctr" rtl="0">
                    <a:defRPr sz="1935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4857052134726909E-2"/>
                  <c:y val="-0.1638882812664932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38756855575868387"/>
                  <c:y val="0.4798464491362764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numFmt formatCode="0%" sourceLinked="0"/>
              <c:spPr>
                <a:noFill/>
                <a:ln w="27299">
                  <a:noFill/>
                </a:ln>
              </c:spPr>
              <c:txPr>
                <a:bodyPr/>
                <a:lstStyle/>
                <a:p>
                  <a:pPr>
                    <a:defRPr sz="1343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numFmt formatCode="0%" sourceLinked="0"/>
              <c:spPr>
                <a:noFill/>
                <a:ln w="27299">
                  <a:noFill/>
                </a:ln>
              </c:spPr>
              <c:txPr>
                <a:bodyPr/>
                <a:lstStyle/>
                <a:p>
                  <a:pPr>
                    <a:defRPr sz="1343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 w="27299">
                <a:noFill/>
              </a:ln>
            </c:spPr>
            <c:txPr>
              <a:bodyPr/>
              <a:lstStyle/>
              <a:p>
                <a:pPr algn="ctr" rtl="0">
                  <a:defRPr sz="1935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Da un computer fisso</c:v>
                </c:pt>
                <c:pt idx="1">
                  <c:v>Da un computer portatile</c:v>
                </c:pt>
                <c:pt idx="2">
                  <c:v>Da un Tablet PC</c:v>
                </c:pt>
                <c:pt idx="3">
                  <c:v>Da uno smartphone/iPhone</c:v>
                </c:pt>
              </c:strCache>
            </c:strRef>
          </c:cat>
          <c:val>
            <c:numRef>
              <c:f>Sheet1!$B$2:$E$2</c:f>
              <c:numCache>
                <c:formatCode>0.00%</c:formatCode>
                <c:ptCount val="4"/>
                <c:pt idx="0">
                  <c:v>0.29000000000000009</c:v>
                </c:pt>
                <c:pt idx="1">
                  <c:v>0.53600000000000003</c:v>
                </c:pt>
                <c:pt idx="2">
                  <c:v>8.7000000000000022E-2</c:v>
                </c:pt>
                <c:pt idx="3">
                  <c:v>8.7000000000000022E-2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2"/>
      </c:pieChart>
      <c:spPr>
        <a:noFill/>
        <a:ln w="27299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34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541984732824432E-2"/>
          <c:y val="1.960784313725491E-3"/>
          <c:w val="0.94198473282442763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gradFill rotWithShape="0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82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gradFill rotWithShape="0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782">
                <a:solidFill>
                  <a:schemeClr val="tx1"/>
                </a:solidFill>
                <a:prstDash val="solid"/>
              </a:ln>
            </c:spPr>
          </c:dPt>
          <c:dLbls>
            <c:numFmt formatCode="0.0%" sourceLinked="0"/>
            <c:spPr>
              <a:noFill/>
              <a:ln w="25565">
                <a:noFill/>
              </a:ln>
            </c:spPr>
            <c:txPr>
              <a:bodyPr/>
              <a:lstStyle/>
              <a:p>
                <a:pPr>
                  <a:defRPr sz="1409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 formatCode="0.00%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1.4492754E-2</c:v>
                </c:pt>
                <c:pt idx="4">
                  <c:v>2.8985507000000008E-2</c:v>
                </c:pt>
                <c:pt idx="5">
                  <c:v>1.4492754E-2</c:v>
                </c:pt>
                <c:pt idx="6">
                  <c:v>0.15942029000000008</c:v>
                </c:pt>
                <c:pt idx="7">
                  <c:v>0.26086956500000025</c:v>
                </c:pt>
                <c:pt idx="8">
                  <c:v>0.18840579700000007</c:v>
                </c:pt>
                <c:pt idx="9">
                  <c:v>0.33333333300000012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76339168"/>
        <c:axId val="277223664"/>
      </c:barChart>
      <c:catAx>
        <c:axId val="276339168"/>
        <c:scaling>
          <c:orientation val="maxMin"/>
        </c:scaling>
        <c:delete val="0"/>
        <c:axPos val="l"/>
        <c:majorGridlines>
          <c:spPr>
            <a:ln w="12782">
              <a:solidFill>
                <a:srgbClr val="C0C0C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9587">
            <a:noFill/>
          </a:ln>
        </c:spPr>
        <c:txPr>
          <a:bodyPr rot="0" vert="horz"/>
          <a:lstStyle/>
          <a:p>
            <a:pPr>
              <a:defRPr sz="1208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72236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7223664"/>
        <c:scaling>
          <c:orientation val="minMax"/>
          <c:max val="0.35000000000000009"/>
          <c:min val="0"/>
        </c:scaling>
        <c:delete val="0"/>
        <c:axPos val="t"/>
        <c:majorGridlines>
          <c:spPr>
            <a:ln w="12782">
              <a:solidFill>
                <a:srgbClr val="C0C0C0"/>
              </a:solidFill>
              <a:prstDash val="solid"/>
            </a:ln>
          </c:spPr>
        </c:majorGridlines>
        <c:numFmt formatCode="0.00%" sourceLinked="1"/>
        <c:majorTickMark val="none"/>
        <c:minorTickMark val="none"/>
        <c:tickLblPos val="none"/>
        <c:spPr>
          <a:ln w="12782">
            <a:solidFill>
              <a:srgbClr val="969696"/>
            </a:solidFill>
            <a:prstDash val="solid"/>
          </a:ln>
        </c:spPr>
        <c:crossAx val="276339168"/>
        <c:crosses val="autoZero"/>
        <c:crossBetween val="between"/>
        <c:majorUnit val="0.05"/>
        <c:minorUnit val="0.05"/>
      </c:valAx>
      <c:spPr>
        <a:noFill/>
        <a:ln w="2556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32" b="1" i="0" u="none" strike="noStrike" baseline="0">
          <a:solidFill>
            <a:schemeClr val="tx1"/>
          </a:solidFill>
          <a:latin typeface="BankGothic Lt BT"/>
          <a:ea typeface="BankGothic Lt BT"/>
          <a:cs typeface="BankGothic Lt BT"/>
        </a:defRPr>
      </a:pPr>
      <a:endParaRPr lang="it-IT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903114186851234E-3"/>
          <c:y val="1.0309278350515465E-2"/>
          <c:w val="0.99307958477508651"/>
          <c:h val="0.9862542955326457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gradFill rotWithShape="0">
              <a:gsLst>
                <a:gs pos="0">
                  <a:srgbClr val="CCFFCC"/>
                </a:gs>
                <a:gs pos="100000">
                  <a:srgbClr val="CCFFCC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654">
              <a:solidFill>
                <a:schemeClr val="tx1"/>
              </a:solidFill>
              <a:prstDash val="solid"/>
            </a:ln>
          </c:spPr>
          <c:explosion val="5"/>
          <c:dPt>
            <c:idx val="0"/>
            <c:bubble3D val="0"/>
            <c:spPr>
              <a:gradFill rotWithShape="0">
                <a:gsLst>
                  <a:gs pos="0">
                    <a:srgbClr val="FF9900">
                      <a:gamma/>
                      <a:shade val="46275"/>
                      <a:invGamma/>
                    </a:srgbClr>
                  </a:gs>
                  <a:gs pos="100000">
                    <a:srgbClr val="FF9900"/>
                  </a:gs>
                </a:gsLst>
                <a:lin ang="0" scaled="1"/>
              </a:gradFill>
              <a:ln w="9654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100000">
                    <a:srgbClr val="008000"/>
                  </a:gs>
                </a:gsLst>
                <a:lin ang="5400000" scaled="1"/>
              </a:gradFill>
              <a:ln w="9654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654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.19896193771626311"/>
                  <c:y val="-4.438114353765233E-2"/>
                </c:manualLayout>
              </c:layout>
              <c:numFmt formatCode="0.0%" sourceLinked="0"/>
              <c:spPr>
                <a:noFill/>
                <a:ln w="19307">
                  <a:noFill/>
                </a:ln>
              </c:spPr>
              <c:txPr>
                <a:bodyPr/>
                <a:lstStyle/>
                <a:p>
                  <a:pPr>
                    <a:defRPr sz="1520" b="0" i="0" u="none" strike="noStrike" baseline="0">
                      <a:solidFill>
                        <a:srgbClr val="CCFFCC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8238677626843322E-2"/>
                  <c:y val="0.17697594501718222"/>
                </c:manualLayout>
              </c:layout>
              <c:numFmt formatCode="0.0%" sourceLinked="0"/>
              <c:spPr>
                <a:noFill/>
                <a:ln w="19307">
                  <a:noFill/>
                </a:ln>
              </c:spPr>
              <c:txPr>
                <a:bodyPr/>
                <a:lstStyle/>
                <a:p>
                  <a:pPr>
                    <a:defRPr sz="1216" b="0" i="0" u="none" strike="noStrike" baseline="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271969201573124"/>
                  <c:y val="-0.17486820820909924"/>
                </c:manualLayout>
              </c:layout>
              <c:numFmt formatCode="0.0%" sourceLinked="0"/>
              <c:spPr>
                <a:noFill/>
                <a:ln w="19307">
                  <a:noFill/>
                </a:ln>
              </c:spPr>
              <c:txPr>
                <a:bodyPr/>
                <a:lstStyle/>
                <a:p>
                  <a:pPr>
                    <a:defRPr sz="1520" b="0" i="0" u="none" strike="noStrike" baseline="0">
                      <a:solidFill>
                        <a:srgbClr val="CCFFCC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Mode val="edge"/>
                  <c:yMode val="edge"/>
                  <c:x val="0.36159169550173015"/>
                  <c:y val="3.4364261168384879E-3"/>
                </c:manualLayout>
              </c:layout>
              <c:numFmt formatCode="0.0%" sourceLinked="0"/>
              <c:spPr>
                <a:noFill/>
                <a:ln w="19307">
                  <a:noFill/>
                </a:ln>
              </c:spPr>
              <c:txPr>
                <a:bodyPr/>
                <a:lstStyle/>
                <a:p>
                  <a:pPr>
                    <a:defRPr sz="912" b="0" i="0" u="none" strike="noStrike" baseline="0">
                      <a:solidFill>
                        <a:schemeClr val="tx1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38408304498269924"/>
                  <c:y val="0.16494845360824748"/>
                </c:manualLayout>
              </c:layout>
              <c:numFmt formatCode="0.0%" sourceLinked="0"/>
              <c:spPr>
                <a:noFill/>
                <a:ln w="19307">
                  <a:noFill/>
                </a:ln>
              </c:spPr>
              <c:txPr>
                <a:bodyPr/>
                <a:lstStyle/>
                <a:p>
                  <a:pPr>
                    <a:defRPr sz="912" b="0" i="0" u="none" strike="noStrike" baseline="0">
                      <a:solidFill>
                        <a:schemeClr val="tx1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Mode val="edge"/>
                  <c:yMode val="edge"/>
                  <c:x val="0.68166089965397958"/>
                  <c:y val="0.42783505154639179"/>
                </c:manualLayout>
              </c:layout>
              <c:numFmt formatCode="0.0%" sourceLinked="0"/>
              <c:spPr>
                <a:noFill/>
                <a:ln w="19307">
                  <a:noFill/>
                </a:ln>
              </c:spPr>
              <c:txPr>
                <a:bodyPr/>
                <a:lstStyle/>
                <a:p>
                  <a:pPr>
                    <a:defRPr sz="912" b="0" i="0" u="none" strike="noStrike" baseline="0">
                      <a:solidFill>
                        <a:schemeClr val="tx1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 w="19307">
                <a:noFill/>
              </a:ln>
            </c:spPr>
            <c:txPr>
              <a:bodyPr/>
              <a:lstStyle/>
              <a:p>
                <a:pPr>
                  <a:defRPr sz="1520" b="0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No</c:v>
                </c:pt>
                <c:pt idx="1">
                  <c:v>Sì, ma più di 3 M fa</c:v>
                </c:pt>
                <c:pt idx="2">
                  <c:v>Sì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0.33300000000000013</c:v>
                </c:pt>
                <c:pt idx="1">
                  <c:v>0.21700000000000005</c:v>
                </c:pt>
                <c:pt idx="2">
                  <c:v>0.45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2"/>
            </a:solidFill>
            <a:ln w="9654">
              <a:solidFill>
                <a:schemeClr val="tx1"/>
              </a:solidFill>
              <a:prstDash val="solid"/>
            </a:ln>
          </c:spPr>
          <c:explosion val="5"/>
          <c:dPt>
            <c:idx val="0"/>
            <c:bubble3D val="0"/>
            <c:spPr>
              <a:solidFill>
                <a:schemeClr val="accent1"/>
              </a:solidFill>
              <a:ln w="9654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chemeClr val="hlink"/>
              </a:solidFill>
              <a:ln w="9654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9307">
                <a:noFill/>
              </a:ln>
            </c:spPr>
            <c:txPr>
              <a:bodyPr/>
              <a:lstStyle/>
              <a:p>
                <a:pPr>
                  <a:defRPr sz="1026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No</c:v>
                </c:pt>
                <c:pt idx="1">
                  <c:v>Sì, ma più di 3 M fa</c:v>
                </c:pt>
                <c:pt idx="2">
                  <c:v>Sì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202"/>
      </c:pieChart>
      <c:spPr>
        <a:noFill/>
        <a:ln w="19307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84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it-I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3358908780903E-2"/>
          <c:y val="0.13953488372093031"/>
          <c:w val="0.93861892583120177"/>
          <c:h val="0.729874776386404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Milioni di acquirenti online (una volta nella vita) di prodotti "fashion"</c:v>
                </c:pt>
              </c:strCache>
            </c:strRef>
          </c:tx>
          <c:spPr>
            <a:gradFill rotWithShape="0">
              <a:gsLst>
                <a:gs pos="0">
                  <a:srgbClr val="800000">
                    <a:gamma/>
                    <a:shade val="46275"/>
                    <a:invGamma/>
                  </a:srgbClr>
                </a:gs>
                <a:gs pos="50000">
                  <a:srgbClr val="800000"/>
                </a:gs>
                <a:gs pos="100000">
                  <a:srgbClr val="8000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5322">
              <a:noFill/>
            </a:ln>
          </c:spPr>
          <c:invertIfNegative val="0"/>
          <c:cat>
            <c:strRef>
              <c:f>Sheet1!$B$1:$D$1</c:f>
              <c:strCache>
                <c:ptCount val="3"/>
                <c:pt idx="0">
                  <c:v> Ottobre 2012</c:v>
                </c:pt>
                <c:pt idx="1">
                  <c:v> Aprile 2013</c:v>
                </c:pt>
                <c:pt idx="2">
                  <c:v> Ottobre 2013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7.8</c:v>
                </c:pt>
                <c:pt idx="1">
                  <c:v>8</c:v>
                </c:pt>
                <c:pt idx="2">
                  <c:v>8.9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77222096"/>
        <c:axId val="277221704"/>
      </c:barChart>
      <c:catAx>
        <c:axId val="277222096"/>
        <c:scaling>
          <c:orientation val="minMax"/>
        </c:scaling>
        <c:delete val="0"/>
        <c:axPos val="b"/>
        <c:majorGridlines>
          <c:spPr>
            <a:ln w="12661">
              <a:solidFill>
                <a:srgbClr val="C0C0C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5322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595" b="1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7221704"/>
        <c:crossesAt val="0"/>
        <c:auto val="1"/>
        <c:lblAlgn val="ctr"/>
        <c:lblOffset val="20"/>
        <c:tickLblSkip val="1"/>
        <c:tickMarkSkip val="1"/>
        <c:noMultiLvlLbl val="0"/>
      </c:catAx>
      <c:valAx>
        <c:axId val="277221704"/>
        <c:scaling>
          <c:orientation val="minMax"/>
          <c:max val="10"/>
          <c:min val="7"/>
        </c:scaling>
        <c:delete val="0"/>
        <c:axPos val="l"/>
        <c:majorGridlines>
          <c:spPr>
            <a:ln w="12661">
              <a:solidFill>
                <a:srgbClr val="C0C0C0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9496">
            <a:noFill/>
          </a:ln>
        </c:spPr>
        <c:txPr>
          <a:bodyPr rot="0" vert="horz"/>
          <a:lstStyle/>
          <a:p>
            <a:pPr>
              <a:defRPr sz="1595" b="1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7222096"/>
        <c:crosses val="autoZero"/>
        <c:crossBetween val="between"/>
        <c:majorUnit val="1"/>
        <c:minorUnit val="1"/>
      </c:valAx>
      <c:spPr>
        <a:noFill/>
        <a:ln w="25322">
          <a:noFill/>
        </a:ln>
      </c:spPr>
    </c:plotArea>
    <c:legend>
      <c:legendPos val="r"/>
      <c:layout>
        <c:manualLayout>
          <c:xMode val="edge"/>
          <c:yMode val="edge"/>
          <c:x val="8.5251491901108258E-4"/>
          <c:y val="5.3667262969588564E-3"/>
          <c:w val="0.76470588235294124"/>
          <c:h val="0.12164579606440072"/>
        </c:manualLayout>
      </c:layout>
      <c:overlay val="0"/>
      <c:spPr>
        <a:noFill/>
        <a:ln w="25322">
          <a:noFill/>
        </a:ln>
      </c:spPr>
      <c:txPr>
        <a:bodyPr/>
        <a:lstStyle/>
        <a:p>
          <a:pPr>
            <a:defRPr sz="1465" b="0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19" b="1" i="0" u="none" strike="noStrike" baseline="0">
          <a:solidFill>
            <a:schemeClr val="tx1"/>
          </a:solidFill>
          <a:latin typeface="MS P????"/>
          <a:ea typeface="MS P????"/>
          <a:cs typeface="MS P????"/>
        </a:defRPr>
      </a:pPr>
      <a:endParaRPr lang="it-IT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652029826014932E-2"/>
          <c:y val="0.13953488372093031"/>
          <c:w val="0.9096934548467277"/>
          <c:h val="0.747763864042933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Acquisti online (in M€) di abbigliamento con Carta di Credito</c:v>
                </c:pt>
              </c:strCache>
            </c:strRef>
          </c:tx>
          <c:spPr>
            <a:solidFill>
              <a:srgbClr val="FF6600"/>
            </a:solidFill>
            <a:ln w="25310">
              <a:noFill/>
            </a:ln>
          </c:spPr>
          <c:invertIfNegative val="0"/>
          <c:cat>
            <c:numRef>
              <c:f>Sheet1!$B$1:$AE$1</c:f>
              <c:numCache>
                <c:formatCode>mmm\-yy</c:formatCode>
                <c:ptCount val="30"/>
                <c:pt idx="0">
                  <c:v>40603</c:v>
                </c:pt>
                <c:pt idx="1">
                  <c:v>40634</c:v>
                </c:pt>
                <c:pt idx="2">
                  <c:v>40664</c:v>
                </c:pt>
                <c:pt idx="3">
                  <c:v>40695</c:v>
                </c:pt>
                <c:pt idx="4">
                  <c:v>40725</c:v>
                </c:pt>
                <c:pt idx="5">
                  <c:v>40756</c:v>
                </c:pt>
                <c:pt idx="6">
                  <c:v>40787</c:v>
                </c:pt>
                <c:pt idx="7">
                  <c:v>40817</c:v>
                </c:pt>
                <c:pt idx="8">
                  <c:v>40848</c:v>
                </c:pt>
                <c:pt idx="9">
                  <c:v>40878</c:v>
                </c:pt>
                <c:pt idx="10">
                  <c:v>40909</c:v>
                </c:pt>
                <c:pt idx="11">
                  <c:v>40940</c:v>
                </c:pt>
                <c:pt idx="12">
                  <c:v>40969</c:v>
                </c:pt>
                <c:pt idx="13">
                  <c:v>41000</c:v>
                </c:pt>
                <c:pt idx="14">
                  <c:v>41030</c:v>
                </c:pt>
                <c:pt idx="15">
                  <c:v>41061</c:v>
                </c:pt>
                <c:pt idx="16">
                  <c:v>41091</c:v>
                </c:pt>
                <c:pt idx="17">
                  <c:v>41122</c:v>
                </c:pt>
                <c:pt idx="18">
                  <c:v>41153</c:v>
                </c:pt>
                <c:pt idx="19">
                  <c:v>41183</c:v>
                </c:pt>
                <c:pt idx="20">
                  <c:v>41214</c:v>
                </c:pt>
                <c:pt idx="21">
                  <c:v>41244</c:v>
                </c:pt>
                <c:pt idx="22">
                  <c:v>41275</c:v>
                </c:pt>
                <c:pt idx="23">
                  <c:v>41306</c:v>
                </c:pt>
                <c:pt idx="24">
                  <c:v>41334</c:v>
                </c:pt>
                <c:pt idx="25">
                  <c:v>41365</c:v>
                </c:pt>
                <c:pt idx="26">
                  <c:v>41395</c:v>
                </c:pt>
                <c:pt idx="27">
                  <c:v>41426</c:v>
                </c:pt>
                <c:pt idx="28">
                  <c:v>41456</c:v>
                </c:pt>
                <c:pt idx="29">
                  <c:v>41487</c:v>
                </c:pt>
              </c:numCache>
            </c:numRef>
          </c:cat>
          <c:val>
            <c:numRef>
              <c:f>Sheet1!$B$2:$AE$2</c:f>
              <c:numCache>
                <c:formatCode>General</c:formatCode>
                <c:ptCount val="30"/>
                <c:pt idx="0">
                  <c:v>11.4</c:v>
                </c:pt>
                <c:pt idx="1">
                  <c:v>12.1</c:v>
                </c:pt>
                <c:pt idx="2">
                  <c:v>12.6</c:v>
                </c:pt>
                <c:pt idx="3">
                  <c:v>13.5</c:v>
                </c:pt>
                <c:pt idx="4">
                  <c:v>14.8</c:v>
                </c:pt>
                <c:pt idx="5">
                  <c:v>11.3</c:v>
                </c:pt>
                <c:pt idx="6">
                  <c:v>15.5</c:v>
                </c:pt>
                <c:pt idx="7">
                  <c:v>19.100000000000001</c:v>
                </c:pt>
                <c:pt idx="8">
                  <c:v>21.8</c:v>
                </c:pt>
                <c:pt idx="9">
                  <c:v>19.5</c:v>
                </c:pt>
                <c:pt idx="10">
                  <c:v>16.899999999999999</c:v>
                </c:pt>
                <c:pt idx="11">
                  <c:v>16.2</c:v>
                </c:pt>
                <c:pt idx="12">
                  <c:v>17.8</c:v>
                </c:pt>
                <c:pt idx="13">
                  <c:v>18.7</c:v>
                </c:pt>
                <c:pt idx="14">
                  <c:v>19</c:v>
                </c:pt>
                <c:pt idx="15">
                  <c:v>18.899999999999999</c:v>
                </c:pt>
                <c:pt idx="16">
                  <c:v>20.5</c:v>
                </c:pt>
                <c:pt idx="17">
                  <c:v>14.3</c:v>
                </c:pt>
                <c:pt idx="18">
                  <c:v>20.8</c:v>
                </c:pt>
                <c:pt idx="19">
                  <c:v>25.5</c:v>
                </c:pt>
                <c:pt idx="20">
                  <c:v>27.9</c:v>
                </c:pt>
                <c:pt idx="21">
                  <c:v>24.4</c:v>
                </c:pt>
                <c:pt idx="22">
                  <c:v>23.2</c:v>
                </c:pt>
                <c:pt idx="23">
                  <c:v>17.8</c:v>
                </c:pt>
                <c:pt idx="24">
                  <c:v>20.9</c:v>
                </c:pt>
                <c:pt idx="25">
                  <c:v>22.4</c:v>
                </c:pt>
                <c:pt idx="26">
                  <c:v>23.6</c:v>
                </c:pt>
                <c:pt idx="27">
                  <c:v>25</c:v>
                </c:pt>
                <c:pt idx="28">
                  <c:v>25.8</c:v>
                </c:pt>
                <c:pt idx="29">
                  <c:v>19.7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277223272"/>
        <c:axId val="274373040"/>
      </c:barChart>
      <c:dateAx>
        <c:axId val="277223272"/>
        <c:scaling>
          <c:orientation val="minMax"/>
        </c:scaling>
        <c:delete val="0"/>
        <c:axPos val="b"/>
        <c:majorGridlines>
          <c:spPr>
            <a:ln w="12655">
              <a:solidFill>
                <a:srgbClr val="C0C0C0"/>
              </a:solidFill>
              <a:prstDash val="solid"/>
            </a:ln>
          </c:spPr>
        </c:majorGridlines>
        <c:numFmt formatCode="mmm\-yy" sourceLinked="0"/>
        <c:majorTickMark val="out"/>
        <c:minorTickMark val="none"/>
        <c:tickLblPos val="low"/>
        <c:spPr>
          <a:ln w="25310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395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4373040"/>
        <c:crossesAt val="1000"/>
        <c:auto val="1"/>
        <c:lblOffset val="20"/>
        <c:baseTimeUnit val="months"/>
        <c:majorUnit val="3"/>
        <c:majorTimeUnit val="months"/>
        <c:minorUnit val="1"/>
        <c:minorTimeUnit val="months"/>
      </c:dateAx>
      <c:valAx>
        <c:axId val="274373040"/>
        <c:scaling>
          <c:orientation val="minMax"/>
          <c:max val="30"/>
          <c:min val="0"/>
        </c:scaling>
        <c:delete val="0"/>
        <c:axPos val="l"/>
        <c:majorGridlines>
          <c:spPr>
            <a:ln w="12655">
              <a:solidFill>
                <a:srgbClr val="C0C0C0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9491">
            <a:noFill/>
          </a:ln>
        </c:spPr>
        <c:txPr>
          <a:bodyPr rot="0" vert="horz"/>
          <a:lstStyle/>
          <a:p>
            <a:pPr>
              <a:defRPr sz="1594" b="1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7223272"/>
        <c:crosses val="autoZero"/>
        <c:crossBetween val="between"/>
        <c:majorUnit val="5"/>
        <c:minorUnit val="3"/>
      </c:valAx>
      <c:spPr>
        <a:noFill/>
        <a:ln w="25310">
          <a:noFill/>
        </a:ln>
      </c:spPr>
    </c:plotArea>
    <c:legend>
      <c:legendPos val="r"/>
      <c:layout>
        <c:manualLayout>
          <c:xMode val="edge"/>
          <c:yMode val="edge"/>
          <c:x val="8.2850041425020747E-3"/>
          <c:y val="5.3667262969588564E-3"/>
          <c:w val="0.67274233637116854"/>
          <c:h val="0.12164579606440072"/>
        </c:manualLayout>
      </c:layout>
      <c:overlay val="0"/>
      <c:spPr>
        <a:noFill/>
        <a:ln w="25310">
          <a:noFill/>
        </a:ln>
      </c:spPr>
      <c:txPr>
        <a:bodyPr/>
        <a:lstStyle/>
        <a:p>
          <a:pPr>
            <a:defRPr sz="1465" b="0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18" b="1" i="0" u="none" strike="noStrike" baseline="0">
          <a:solidFill>
            <a:schemeClr val="tx1"/>
          </a:solidFill>
          <a:latin typeface="MS P????"/>
          <a:ea typeface="MS P????"/>
          <a:cs typeface="MS P????"/>
        </a:defRPr>
      </a:pPr>
      <a:endParaRPr lang="it-IT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60717410323709"/>
          <c:y val="1.8552875695732856E-3"/>
          <c:w val="0.85826771653543321"/>
          <c:h val="1"/>
        </c:manualLayout>
      </c:layout>
      <c:barChart>
        <c:barDir val="bar"/>
        <c:grouping val="clustered"/>
        <c:varyColors val="1"/>
        <c:ser>
          <c:idx val="2"/>
          <c:order val="0"/>
          <c:tx>
            <c:strRef>
              <c:f>Sheet1!$B$1</c:f>
              <c:strCache>
                <c:ptCount val="1"/>
                <c:pt idx="0">
                  <c:v>Incidenza</c:v>
                </c:pt>
              </c:strCache>
            </c:strRef>
          </c:tx>
          <c:spPr>
            <a:ln w="12696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5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6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8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9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0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1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2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3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4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5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6"/>
            <c:invertIfNegative val="0"/>
            <c:bubble3D val="0"/>
            <c:spPr>
              <a:gradFill rotWithShape="0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21"/>
            <c:invertIfNegative val="0"/>
            <c:bubble3D val="0"/>
            <c:spPr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22"/>
            <c:invertIfNegative val="0"/>
            <c:bubble3D val="0"/>
            <c:spPr>
              <a:gradFill rotWithShape="0">
                <a:gsLst>
                  <a:gs pos="0">
                    <a:srgbClr val="969696">
                      <a:gamma/>
                      <a:shade val="46275"/>
                      <a:invGamma/>
                    </a:srgbClr>
                  </a:gs>
                  <a:gs pos="5000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Lbls>
            <c:dLbl>
              <c:idx val="16"/>
              <c:numFmt formatCode="0.0%" sourceLinked="0"/>
              <c:spPr>
                <a:noFill/>
                <a:ln w="25392">
                  <a:noFill/>
                </a:ln>
              </c:spPr>
              <c:txPr>
                <a:bodyPr/>
                <a:lstStyle/>
                <a:p>
                  <a:pPr>
                    <a:defRPr sz="115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spPr>
              <a:noFill/>
              <a:ln w="25392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CCFFCC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Sheet1!$A$2:$A$19</c:f>
              <c:strCache>
                <c:ptCount val="17"/>
                <c:pt idx="0">
                  <c:v>Maglie/Magliette</c:v>
                </c:pt>
                <c:pt idx="1">
                  <c:v>Pantaloni</c:v>
                </c:pt>
                <c:pt idx="2">
                  <c:v>Vestito</c:v>
                </c:pt>
                <c:pt idx="3">
                  <c:v>&lt;Abiti&gt;</c:v>
                </c:pt>
                <c:pt idx="4">
                  <c:v>T-shirt</c:v>
                </c:pt>
                <c:pt idx="5">
                  <c:v>Giacca/Giaccone</c:v>
                </c:pt>
                <c:pt idx="6">
                  <c:v>Maglioni</c:v>
                </c:pt>
                <c:pt idx="7">
                  <c:v>Felpa</c:v>
                </c:pt>
                <c:pt idx="8">
                  <c:v>Camicie</c:v>
                </c:pt>
                <c:pt idx="9">
                  <c:v>Giubbotto</c:v>
                </c:pt>
                <c:pt idx="10">
                  <c:v>Intimo</c:v>
                </c:pt>
                <c:pt idx="11">
                  <c:v>Scarpe</c:v>
                </c:pt>
                <c:pt idx="12">
                  <c:v>Gonne</c:v>
                </c:pt>
                <c:pt idx="13">
                  <c:v>Sportivo</c:v>
                </c:pt>
                <c:pt idx="14">
                  <c:v>Cappotto</c:v>
                </c:pt>
                <c:pt idx="15">
                  <c:v>Polo</c:v>
                </c:pt>
                <c:pt idx="16">
                  <c:v>Altro, e cioè:</c:v>
                </c:pt>
              </c:strCache>
            </c:strRef>
          </c:cat>
          <c:val>
            <c:numRef>
              <c:f>Sheet1!$B$2:$B$19</c:f>
              <c:numCache>
                <c:formatCode>0.00%</c:formatCode>
                <c:ptCount val="17"/>
                <c:pt idx="0">
                  <c:v>0.22900000000000001</c:v>
                </c:pt>
                <c:pt idx="1">
                  <c:v>0.113</c:v>
                </c:pt>
                <c:pt idx="2">
                  <c:v>8.8000000000000037E-2</c:v>
                </c:pt>
                <c:pt idx="3">
                  <c:v>6.3E-2</c:v>
                </c:pt>
                <c:pt idx="4">
                  <c:v>5.1999999999999998E-2</c:v>
                </c:pt>
                <c:pt idx="5">
                  <c:v>4.8000000000000001E-2</c:v>
                </c:pt>
                <c:pt idx="6">
                  <c:v>4.5999999999999999E-2</c:v>
                </c:pt>
                <c:pt idx="7">
                  <c:v>4.5000000000000012E-2</c:v>
                </c:pt>
                <c:pt idx="8">
                  <c:v>4.1000000000000002E-2</c:v>
                </c:pt>
                <c:pt idx="9">
                  <c:v>3.7999999999999999E-2</c:v>
                </c:pt>
                <c:pt idx="10">
                  <c:v>3.2000000000000015E-2</c:v>
                </c:pt>
                <c:pt idx="11">
                  <c:v>1.9000000000000006E-2</c:v>
                </c:pt>
                <c:pt idx="12">
                  <c:v>1.9000000000000006E-2</c:v>
                </c:pt>
                <c:pt idx="13">
                  <c:v>1.7000000000000001E-2</c:v>
                </c:pt>
                <c:pt idx="14">
                  <c:v>1.4999999999999998E-2</c:v>
                </c:pt>
                <c:pt idx="15">
                  <c:v>1.4999999999999998E-2</c:v>
                </c:pt>
                <c:pt idx="16" formatCode="General">
                  <c:v>0.10400000000000002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75926856"/>
        <c:axId val="275925680"/>
      </c:barChart>
      <c:catAx>
        <c:axId val="275926856"/>
        <c:scaling>
          <c:orientation val="maxMin"/>
        </c:scaling>
        <c:delete val="0"/>
        <c:axPos val="l"/>
        <c:majorGridlines>
          <c:spPr>
            <a:ln w="12696">
              <a:solidFill>
                <a:srgbClr val="C0C0C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2">
            <a:noFill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59256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5925680"/>
        <c:scaling>
          <c:orientation val="minMax"/>
          <c:max val="0.27"/>
          <c:min val="0"/>
        </c:scaling>
        <c:delete val="0"/>
        <c:axPos val="t"/>
        <c:majorGridlines>
          <c:spPr>
            <a:ln w="12696">
              <a:solidFill>
                <a:srgbClr val="C0C0C0"/>
              </a:solidFill>
              <a:prstDash val="solid"/>
            </a:ln>
          </c:spPr>
        </c:majorGridlines>
        <c:numFmt formatCode="0.00%" sourceLinked="1"/>
        <c:majorTickMark val="none"/>
        <c:minorTickMark val="none"/>
        <c:tickLblPos val="none"/>
        <c:spPr>
          <a:ln w="12696">
            <a:solidFill>
              <a:srgbClr val="C0C0C0"/>
            </a:solidFill>
            <a:prstDash val="solid"/>
          </a:ln>
        </c:spPr>
        <c:crossAx val="275926856"/>
        <c:crosses val="autoZero"/>
        <c:crossBetween val="between"/>
        <c:majorUnit val="3.0000000000000002E-2"/>
        <c:minorUnit val="3.0000000000000002E-2"/>
      </c:valAx>
      <c:spPr>
        <a:noFill/>
        <a:ln w="2539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24" b="1" i="0" u="none" strike="noStrike" baseline="0">
          <a:solidFill>
            <a:schemeClr val="tx1"/>
          </a:solidFill>
          <a:latin typeface="BankGothic Lt BT"/>
          <a:ea typeface="BankGothic Lt BT"/>
          <a:cs typeface="BankGothic Lt BT"/>
        </a:defRPr>
      </a:pPr>
      <a:endParaRPr lang="it-IT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025245441795233E-3"/>
          <c:y val="7.2568940493468815E-3"/>
          <c:w val="0.95511921458625548"/>
          <c:h val="0.9883889695210444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6784">
              <a:solidFill>
                <a:schemeClr val="tx1"/>
              </a:solidFill>
              <a:prstDash val="solid"/>
            </a:ln>
          </c:spPr>
          <c:explosion val="4"/>
          <c:dPt>
            <c:idx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100000">
                    <a:srgbClr val="808000"/>
                  </a:gs>
                </a:gsLst>
                <a:lin ang="2700000" scaled="1"/>
              </a:gradFill>
              <a:ln w="6784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val="FF9900"/>
                  </a:gs>
                  <a:gs pos="100000">
                    <a:srgbClr val="FF99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6784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6784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val="FFFF99">
                      <a:gamma/>
                      <a:shade val="46275"/>
                      <a:invGamma/>
                    </a:srgbClr>
                  </a:gs>
                  <a:gs pos="100000">
                    <a:srgbClr val="FFFF99"/>
                  </a:gs>
                </a:gsLst>
                <a:lin ang="5400000" scaled="1"/>
              </a:gradFill>
              <a:ln w="6784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gradFill rotWithShape="0">
                <a:gsLst>
                  <a:gs pos="0">
                    <a:srgbClr val="C0C0C0"/>
                  </a:gs>
                  <a:gs pos="100000">
                    <a:srgbClr val="C0C0C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6784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.18373071528751753"/>
                  <c:y val="0.18287373004354138"/>
                </c:manualLayout>
              </c:layout>
              <c:numFmt formatCode="0.0%" sourceLinked="0"/>
              <c:spPr>
                <a:noFill/>
                <a:ln w="13568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CCFFCC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21890890862377363"/>
                  <c:y val="-0.2938499828754029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Mode val="edge"/>
                  <c:yMode val="edge"/>
                  <c:x val="0.16409537166900423"/>
                  <c:y val="0.14513788098693767"/>
                </c:manualLayout>
              </c:layout>
              <c:numFmt formatCode="0.0%" sourceLinked="0"/>
              <c:spPr>
                <a:noFill/>
                <a:ln w="13568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Mode val="edge"/>
                  <c:yMode val="edge"/>
                  <c:x val="0.30154277699859761"/>
                  <c:y val="0.37880986937590744"/>
                </c:manualLayout>
              </c:layout>
              <c:numFmt formatCode="0.0%" sourceLinked="0"/>
              <c:spPr>
                <a:noFill/>
                <a:ln w="13568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35904628330995819"/>
                  <c:y val="0.41074020319303345"/>
                </c:manualLayout>
              </c:layout>
              <c:numFmt formatCode="0.0%" sourceLinked="0"/>
              <c:spPr>
                <a:noFill/>
                <a:ln w="13568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Mode val="edge"/>
                  <c:yMode val="edge"/>
                  <c:x val="0.55119214586255227"/>
                  <c:y val="0.35994194484760539"/>
                </c:manualLayout>
              </c:layout>
              <c:numFmt formatCode="0.0%" sourceLinked="0"/>
              <c:spPr>
                <a:noFill/>
                <a:ln w="13568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chemeClr val="tx1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 w="13568">
                <a:noFill/>
              </a:ln>
            </c:spPr>
            <c:txPr>
              <a:bodyPr/>
              <a:lstStyle/>
              <a:p>
                <a:pPr>
                  <a:defRPr sz="1050" b="0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Acquirenti abbigliamento una volta nella vita</c:v>
                </c:pt>
                <c:pt idx="1">
                  <c:v>Altri acquirenti online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39.700445140000014</c:v>
                </c:pt>
                <c:pt idx="1">
                  <c:v>60.299554860000015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2"/>
            </a:solidFill>
            <a:ln w="6784">
              <a:solidFill>
                <a:schemeClr val="tx1"/>
              </a:solidFill>
              <a:prstDash val="solid"/>
            </a:ln>
          </c:spPr>
          <c:explosion val="4"/>
          <c:dPt>
            <c:idx val="0"/>
            <c:bubble3D val="0"/>
            <c:spPr>
              <a:solidFill>
                <a:schemeClr val="accent1"/>
              </a:solidFill>
              <a:ln w="6784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3568">
                <a:noFill/>
              </a:ln>
            </c:spPr>
            <c:txPr>
              <a:bodyPr/>
              <a:lstStyle/>
              <a:p>
                <a:pPr>
                  <a:defRPr sz="1002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Acquirenti abbigliamento una volta nella vita</c:v>
                </c:pt>
                <c:pt idx="1">
                  <c:v>Altri acquirenti online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230"/>
      </c:pieChart>
      <c:spPr>
        <a:noFill/>
        <a:ln w="1356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0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it-IT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98337707786528"/>
          <c:y val="1.8552875695732856E-3"/>
          <c:w val="0.86789151356080541"/>
          <c:h val="1"/>
        </c:manualLayout>
      </c:layout>
      <c:barChart>
        <c:barDir val="bar"/>
        <c:grouping val="clustered"/>
        <c:varyColors val="1"/>
        <c:ser>
          <c:idx val="2"/>
          <c:order val="0"/>
          <c:tx>
            <c:strRef>
              <c:f>Sheet1!$B$1</c:f>
              <c:strCache>
                <c:ptCount val="1"/>
                <c:pt idx="0">
                  <c:v>Pre</c:v>
                </c:pt>
              </c:strCache>
            </c:strRef>
          </c:tx>
          <c:spPr>
            <a:ln w="12696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5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6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8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9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0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1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2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3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4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5"/>
            <c:invertIfNegative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50000">
                    <a:srgbClr val="808000"/>
                  </a:gs>
                  <a:gs pos="100000">
                    <a:srgbClr val="8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16"/>
            <c:invertIfNegative val="0"/>
            <c:bubble3D val="0"/>
            <c:spPr>
              <a:gradFill rotWithShape="0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21"/>
            <c:invertIfNegative val="0"/>
            <c:bubble3D val="0"/>
            <c:spPr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Pt>
            <c:idx val="22"/>
            <c:invertIfNegative val="0"/>
            <c:bubble3D val="0"/>
            <c:spPr>
              <a:gradFill rotWithShape="0">
                <a:gsLst>
                  <a:gs pos="0">
                    <a:srgbClr val="969696">
                      <a:gamma/>
                      <a:shade val="46275"/>
                      <a:invGamma/>
                    </a:srgbClr>
                  </a:gs>
                  <a:gs pos="5000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696">
                <a:solidFill>
                  <a:schemeClr val="tx1"/>
                </a:solidFill>
                <a:prstDash val="solid"/>
              </a:ln>
            </c:spPr>
          </c:dPt>
          <c:dLbls>
            <c:dLbl>
              <c:idx val="11"/>
              <c:layout/>
              <c:numFmt formatCode="0.0%" sourceLinked="0"/>
              <c:spPr>
                <a:noFill/>
                <a:ln w="25392">
                  <a:noFill/>
                </a:ln>
              </c:spPr>
              <c:txPr>
                <a:bodyPr/>
                <a:lstStyle/>
                <a:p>
                  <a:pPr>
                    <a:defRPr sz="115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numFmt formatCode="0.0%" sourceLinked="0"/>
              <c:spPr>
                <a:noFill/>
                <a:ln w="25392">
                  <a:noFill/>
                </a:ln>
              </c:spPr>
              <c:txPr>
                <a:bodyPr/>
                <a:lstStyle/>
                <a:p>
                  <a:pPr>
                    <a:defRPr sz="115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numFmt formatCode="0.0%" sourceLinked="0"/>
              <c:spPr>
                <a:noFill/>
                <a:ln w="25392">
                  <a:noFill/>
                </a:ln>
              </c:spPr>
              <c:txPr>
                <a:bodyPr/>
                <a:lstStyle/>
                <a:p>
                  <a:pPr>
                    <a:defRPr sz="115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numFmt formatCode="0.0%" sourceLinked="0"/>
              <c:spPr>
                <a:noFill/>
                <a:ln w="25392">
                  <a:noFill/>
                </a:ln>
              </c:spPr>
              <c:txPr>
                <a:bodyPr/>
                <a:lstStyle/>
                <a:p>
                  <a:pPr>
                    <a:defRPr sz="115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2.2758889832648305E-3"/>
                  <c:y val="6.0620015391294252E-3"/>
                </c:manualLayout>
              </c:layout>
              <c:numFmt formatCode="0.0%" sourceLinked="0"/>
              <c:spPr>
                <a:noFill/>
                <a:ln w="25392">
                  <a:noFill/>
                </a:ln>
              </c:spPr>
              <c:txPr>
                <a:bodyPr/>
                <a:lstStyle/>
                <a:p>
                  <a:pPr>
                    <a:defRPr sz="115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numFmt formatCode="0.0%" sourceLinked="0"/>
              <c:spPr>
                <a:noFill/>
                <a:ln w="25392">
                  <a:noFill/>
                </a:ln>
              </c:spPr>
              <c:txPr>
                <a:bodyPr/>
                <a:lstStyle/>
                <a:p>
                  <a:pPr>
                    <a:defRPr sz="115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spPr>
              <a:noFill/>
              <a:ln w="25392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CCFFCC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Sheet1!$A$2:$A$18</c:f>
              <c:strCache>
                <c:ptCount val="17"/>
                <c:pt idx="0">
                  <c:v>Ginnastica</c:v>
                </c:pt>
                <c:pt idx="1">
                  <c:v>&lt;Scarpe&gt;</c:v>
                </c:pt>
                <c:pt idx="2">
                  <c:v>Sneaker</c:v>
                </c:pt>
                <c:pt idx="3">
                  <c:v>Stivali</c:v>
                </c:pt>
                <c:pt idx="4">
                  <c:v>Sandali</c:v>
                </c:pt>
                <c:pt idx="5">
                  <c:v>Tacco</c:v>
                </c:pt>
                <c:pt idx="6">
                  <c:v>Uomo</c:v>
                </c:pt>
                <c:pt idx="7">
                  <c:v>Ballerine</c:v>
                </c:pt>
                <c:pt idx="8">
                  <c:v>Donna</c:v>
                </c:pt>
                <c:pt idx="9">
                  <c:v>Tennis</c:v>
                </c:pt>
                <c:pt idx="10">
                  <c:v>Infradito</c:v>
                </c:pt>
                <c:pt idx="11">
                  <c:v>Bambino</c:v>
                </c:pt>
                <c:pt idx="12">
                  <c:v>Scarpe da calcio</c:v>
                </c:pt>
                <c:pt idx="13">
                  <c:v>Mocassini</c:v>
                </c:pt>
                <c:pt idx="14">
                  <c:v>Classiche</c:v>
                </c:pt>
                <c:pt idx="15">
                  <c:v>Ballo</c:v>
                </c:pt>
                <c:pt idx="16">
                  <c:v>Altro…</c:v>
                </c:pt>
              </c:strCache>
            </c:strRef>
          </c:cat>
          <c:val>
            <c:numRef>
              <c:f>Sheet1!$B$2:$B$18</c:f>
              <c:numCache>
                <c:formatCode>0.00%</c:formatCode>
                <c:ptCount val="17"/>
                <c:pt idx="0">
                  <c:v>0.3570000000000001</c:v>
                </c:pt>
                <c:pt idx="1">
                  <c:v>0.128</c:v>
                </c:pt>
                <c:pt idx="2">
                  <c:v>9.5000000000000029E-2</c:v>
                </c:pt>
                <c:pt idx="3">
                  <c:v>6.7000000000000004E-2</c:v>
                </c:pt>
                <c:pt idx="4">
                  <c:v>5.3000000000000012E-2</c:v>
                </c:pt>
                <c:pt idx="5">
                  <c:v>4.3999999999999997E-2</c:v>
                </c:pt>
                <c:pt idx="6">
                  <c:v>3.2000000000000015E-2</c:v>
                </c:pt>
                <c:pt idx="7">
                  <c:v>3.0000000000000002E-2</c:v>
                </c:pt>
                <c:pt idx="8">
                  <c:v>3.0000000000000002E-2</c:v>
                </c:pt>
                <c:pt idx="9">
                  <c:v>2.8000000000000001E-2</c:v>
                </c:pt>
                <c:pt idx="10">
                  <c:v>1.2999999999999998E-2</c:v>
                </c:pt>
                <c:pt idx="11">
                  <c:v>1.2E-2</c:v>
                </c:pt>
                <c:pt idx="12">
                  <c:v>9.0000000000000028E-3</c:v>
                </c:pt>
                <c:pt idx="13">
                  <c:v>8.0000000000000054E-3</c:v>
                </c:pt>
                <c:pt idx="14">
                  <c:v>7.0000000000000019E-3</c:v>
                </c:pt>
                <c:pt idx="15">
                  <c:v>5.0000000000000018E-3</c:v>
                </c:pt>
                <c:pt idx="16" formatCode="General">
                  <c:v>6.3E-2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75928424"/>
        <c:axId val="275927640"/>
      </c:barChart>
      <c:catAx>
        <c:axId val="275928424"/>
        <c:scaling>
          <c:orientation val="maxMin"/>
        </c:scaling>
        <c:delete val="0"/>
        <c:axPos val="l"/>
        <c:majorGridlines>
          <c:spPr>
            <a:ln w="12696">
              <a:solidFill>
                <a:srgbClr val="C0C0C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2">
            <a:noFill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759276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5927640"/>
        <c:scaling>
          <c:orientation val="minMax"/>
          <c:max val="0.4"/>
          <c:min val="0"/>
        </c:scaling>
        <c:delete val="0"/>
        <c:axPos val="t"/>
        <c:majorGridlines>
          <c:spPr>
            <a:ln w="12696">
              <a:solidFill>
                <a:srgbClr val="C0C0C0"/>
              </a:solidFill>
              <a:prstDash val="solid"/>
            </a:ln>
          </c:spPr>
        </c:majorGridlines>
        <c:numFmt formatCode="0.00%" sourceLinked="1"/>
        <c:majorTickMark val="none"/>
        <c:minorTickMark val="none"/>
        <c:tickLblPos val="none"/>
        <c:spPr>
          <a:ln w="12696">
            <a:solidFill>
              <a:srgbClr val="C0C0C0"/>
            </a:solidFill>
            <a:prstDash val="solid"/>
          </a:ln>
        </c:spPr>
        <c:crossAx val="275928424"/>
        <c:crosses val="autoZero"/>
        <c:crossBetween val="between"/>
        <c:majorUnit val="4.0000000000000015E-2"/>
        <c:minorUnit val="4.0000000000000015E-2"/>
      </c:valAx>
      <c:spPr>
        <a:noFill/>
        <a:ln w="2539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24" b="1" i="0" u="none" strike="noStrike" baseline="0">
          <a:solidFill>
            <a:schemeClr val="tx1"/>
          </a:solidFill>
          <a:latin typeface="BankGothic Lt BT"/>
          <a:ea typeface="BankGothic Lt BT"/>
          <a:cs typeface="BankGothic Lt BT"/>
        </a:defRPr>
      </a:pPr>
      <a:endParaRPr lang="it-IT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025245441795233E-3"/>
          <c:y val="7.2568940493468815E-3"/>
          <c:w val="0.95511921458625548"/>
          <c:h val="0.9883889695210444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6784">
              <a:solidFill>
                <a:schemeClr val="tx1"/>
              </a:solidFill>
              <a:prstDash val="solid"/>
            </a:ln>
          </c:spPr>
          <c:explosion val="4"/>
          <c:dPt>
            <c:idx val="0"/>
            <c:bubble3D val="0"/>
            <c:spPr>
              <a:gradFill rotWithShape="0">
                <a:gsLst>
                  <a:gs pos="0">
                    <a:srgbClr val="808000">
                      <a:gamma/>
                      <a:shade val="46275"/>
                      <a:invGamma/>
                    </a:srgbClr>
                  </a:gs>
                  <a:gs pos="100000">
                    <a:srgbClr val="808000"/>
                  </a:gs>
                </a:gsLst>
                <a:lin ang="2700000" scaled="1"/>
              </a:gradFill>
              <a:ln w="6784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val="FF9900"/>
                  </a:gs>
                  <a:gs pos="100000">
                    <a:srgbClr val="FF99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6784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6784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val="FFFF99">
                      <a:gamma/>
                      <a:shade val="46275"/>
                      <a:invGamma/>
                    </a:srgbClr>
                  </a:gs>
                  <a:gs pos="100000">
                    <a:srgbClr val="FFFF99"/>
                  </a:gs>
                </a:gsLst>
                <a:lin ang="5400000" scaled="1"/>
              </a:gradFill>
              <a:ln w="6784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gradFill rotWithShape="0">
                <a:gsLst>
                  <a:gs pos="0">
                    <a:srgbClr val="C0C0C0"/>
                  </a:gs>
                  <a:gs pos="100000">
                    <a:srgbClr val="C0C0C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6784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.18793828892005623"/>
                  <c:y val="0.1262699564586357"/>
                </c:manualLayout>
              </c:layout>
              <c:numFmt formatCode="0.0%" sourceLinked="0"/>
              <c:spPr>
                <a:noFill/>
                <a:ln w="13568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CCFFCC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21470126804917999"/>
                  <c:y val="-0.3130319312632567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Mode val="edge"/>
                  <c:yMode val="edge"/>
                  <c:x val="0.16409537166900423"/>
                  <c:y val="0.14513788098693767"/>
                </c:manualLayout>
              </c:layout>
              <c:numFmt formatCode="0.0%" sourceLinked="0"/>
              <c:spPr>
                <a:noFill/>
                <a:ln w="13568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Mode val="edge"/>
                  <c:yMode val="edge"/>
                  <c:x val="0.30154277699859761"/>
                  <c:y val="0.37880986937590744"/>
                </c:manualLayout>
              </c:layout>
              <c:numFmt formatCode="0.0%" sourceLinked="0"/>
              <c:spPr>
                <a:noFill/>
                <a:ln w="13568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35904628330995819"/>
                  <c:y val="0.41074020319303345"/>
                </c:manualLayout>
              </c:layout>
              <c:numFmt formatCode="0.0%" sourceLinked="0"/>
              <c:spPr>
                <a:noFill/>
                <a:ln w="13568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Mode val="edge"/>
                  <c:yMode val="edge"/>
                  <c:x val="0.55119214586255227"/>
                  <c:y val="0.35994194484760539"/>
                </c:manualLayout>
              </c:layout>
              <c:numFmt formatCode="0.0%" sourceLinked="0"/>
              <c:spPr>
                <a:noFill/>
                <a:ln w="13568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 w="13568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Acquirenti online di scarpe almeno una volta nella vita</c:v>
                </c:pt>
                <c:pt idx="1">
                  <c:v>Altri acquirenti online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35.953782320000002</c:v>
                </c:pt>
                <c:pt idx="1">
                  <c:v>64.046217680000041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2"/>
            </a:solidFill>
            <a:ln w="6784">
              <a:solidFill>
                <a:schemeClr val="tx1"/>
              </a:solidFill>
              <a:prstDash val="solid"/>
            </a:ln>
          </c:spPr>
          <c:explosion val="4"/>
          <c:dPt>
            <c:idx val="0"/>
            <c:bubble3D val="0"/>
            <c:spPr>
              <a:solidFill>
                <a:schemeClr val="accent1"/>
              </a:solidFill>
              <a:ln w="6784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13568">
                <a:noFill/>
              </a:ln>
            </c:spPr>
            <c:txPr>
              <a:bodyPr/>
              <a:lstStyle/>
              <a:p>
                <a:pPr>
                  <a:defRPr sz="1002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Acquirenti online di scarpe almeno una volta nella vita</c:v>
                </c:pt>
                <c:pt idx="1">
                  <c:v>Altri acquirenti online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240"/>
      </c:pieChart>
      <c:spPr>
        <a:noFill/>
        <a:ln w="1356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0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it-IT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415913200723324E-4"/>
          <c:y val="1.8587360594795545E-3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Odds Ratio</c:v>
                </c:pt>
              </c:strCache>
            </c:strRef>
          </c:tx>
          <c:spPr>
            <a:gradFill rotWithShape="0">
              <a:gsLst>
                <a:gs pos="0">
                  <a:srgbClr val="FF9900">
                    <a:gamma/>
                    <a:shade val="46275"/>
                    <a:invGamma/>
                  </a:srgbClr>
                </a:gs>
                <a:gs pos="50000">
                  <a:srgbClr val="FF9900"/>
                </a:gs>
                <a:gs pos="100000">
                  <a:srgbClr val="FF99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961">
              <a:solidFill>
                <a:schemeClr val="tx1"/>
              </a:solidFill>
              <a:prstDash val="solid"/>
            </a:ln>
          </c:spPr>
          <c:invertIfNegative val="0"/>
          <c:dPt>
            <c:idx val="6"/>
            <c:invertIfNegative val="0"/>
            <c:bubble3D val="0"/>
            <c:spPr>
              <a:gradFill rotWithShape="0">
                <a:gsLst>
                  <a:gs pos="0">
                    <a:srgbClr val="99CCFF">
                      <a:gamma/>
                      <a:shade val="46275"/>
                      <a:invGamma/>
                    </a:srgbClr>
                  </a:gs>
                  <a:gs pos="50000">
                    <a:srgbClr val="99CCFF"/>
                  </a:gs>
                  <a:gs pos="100000">
                    <a:srgbClr val="99CC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961">
                <a:solidFill>
                  <a:schemeClr val="tx1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gradFill rotWithShape="0">
                <a:gsLst>
                  <a:gs pos="0">
                    <a:srgbClr val="99CCFF">
                      <a:gamma/>
                      <a:shade val="46275"/>
                      <a:invGamma/>
                    </a:srgbClr>
                  </a:gs>
                  <a:gs pos="50000">
                    <a:srgbClr val="99CCFF"/>
                  </a:gs>
                  <a:gs pos="100000">
                    <a:srgbClr val="99CC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961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Sheet1!$A$2:$A$10</c:f>
              <c:strCache>
                <c:ptCount val="9"/>
                <c:pt idx="0">
                  <c:v>Mi risulta più comodo</c:v>
                </c:pt>
                <c:pt idx="1">
                  <c:v>E’ più ragionato, calcolato</c:v>
                </c:pt>
                <c:pt idx="2">
                  <c:v>Può essere scelto su un catalogo più ampio</c:v>
                </c:pt>
                <c:pt idx="3">
                  <c:v>E’ più conveniente</c:v>
                </c:pt>
                <c:pt idx="4">
                  <c:v>Mi fa vivere un’esperienza più appagante (divertente, rilassante, stimolante etc…)</c:v>
                </c:pt>
                <c:pt idx="5">
                  <c:v>E’ più veloce</c:v>
                </c:pt>
                <c:pt idx="6">
                  <c:v>E’ fatto con tutta l’assistenza che voglio e di cui ho bisogno</c:v>
                </c:pt>
                <c:pt idx="7">
                  <c:v>E’ accompagnato dal miglior servizio al cliente</c:v>
                </c:pt>
                <c:pt idx="8">
                  <c:v>Mi consente di trovare sempre quello che cerco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-0.75000000000000022</c:v>
                </c:pt>
                <c:pt idx="1">
                  <c:v>-0.64000000000000024</c:v>
                </c:pt>
                <c:pt idx="2">
                  <c:v>-0.9</c:v>
                </c:pt>
                <c:pt idx="3">
                  <c:v>-0.91</c:v>
                </c:pt>
                <c:pt idx="4">
                  <c:v>-0.24000000000000005</c:v>
                </c:pt>
                <c:pt idx="5">
                  <c:v>-0.39000000000000012</c:v>
                </c:pt>
                <c:pt idx="6">
                  <c:v>0.4200000000000001</c:v>
                </c:pt>
                <c:pt idx="7">
                  <c:v>0.26</c:v>
                </c:pt>
                <c:pt idx="8">
                  <c:v>-0.83000000000000018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75926464"/>
        <c:axId val="276338776"/>
      </c:barChart>
      <c:catAx>
        <c:axId val="275926464"/>
        <c:scaling>
          <c:orientation val="maxMin"/>
        </c:scaling>
        <c:delete val="0"/>
        <c:axPos val="l"/>
        <c:majorGridlines>
          <c:spPr>
            <a:ln w="12961">
              <a:solidFill>
                <a:srgbClr val="C0C0C0"/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none"/>
        <c:spPr>
          <a:ln w="9721">
            <a:noFill/>
          </a:ln>
        </c:spPr>
        <c:crossAx val="276338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6338776"/>
        <c:scaling>
          <c:orientation val="minMax"/>
          <c:max val="0.8"/>
          <c:min val="-2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12961">
            <a:solidFill>
              <a:srgbClr val="969696"/>
            </a:solidFill>
            <a:prstDash val="solid"/>
          </a:ln>
        </c:spPr>
        <c:crossAx val="275926464"/>
        <c:crosses val="autoZero"/>
        <c:crossBetween val="between"/>
        <c:majorUnit val="2.0000000000000007E-2"/>
        <c:minorUnit val="2.0000000000000007E-2"/>
      </c:valAx>
      <c:spPr>
        <a:noFill/>
        <a:ln w="2592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0" b="1" i="0" u="none" strike="noStrike" baseline="0">
          <a:solidFill>
            <a:schemeClr val="tx1"/>
          </a:solidFill>
          <a:latin typeface="BankGothic Lt BT"/>
          <a:ea typeface="BankGothic Lt BT"/>
          <a:cs typeface="BankGothic Lt BT"/>
        </a:defRPr>
      </a:pPr>
      <a:endParaRPr lang="it-IT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415913200723324E-4"/>
          <c:y val="1.8587360594795545E-3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Odds Ratio</c:v>
                </c:pt>
              </c:strCache>
            </c:strRef>
          </c:tx>
          <c:spPr>
            <a:gradFill rotWithShape="0">
              <a:gsLst>
                <a:gs pos="0">
                  <a:srgbClr val="FF9900">
                    <a:gamma/>
                    <a:shade val="46275"/>
                    <a:invGamma/>
                  </a:srgbClr>
                </a:gs>
                <a:gs pos="50000">
                  <a:srgbClr val="FF9900"/>
                </a:gs>
                <a:gs pos="100000">
                  <a:srgbClr val="FF99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961">
              <a:solidFill>
                <a:schemeClr val="tx1"/>
              </a:solidFill>
              <a:prstDash val="solid"/>
            </a:ln>
          </c:spPr>
          <c:invertIfNegative val="0"/>
          <c:dPt>
            <c:idx val="6"/>
            <c:invertIfNegative val="0"/>
            <c:bubble3D val="0"/>
            <c:spPr>
              <a:gradFill rotWithShape="0">
                <a:gsLst>
                  <a:gs pos="0">
                    <a:srgbClr val="99CCFF">
                      <a:gamma/>
                      <a:shade val="46275"/>
                      <a:invGamma/>
                    </a:srgbClr>
                  </a:gs>
                  <a:gs pos="50000">
                    <a:srgbClr val="99CCFF"/>
                  </a:gs>
                  <a:gs pos="100000">
                    <a:srgbClr val="99CC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961">
                <a:solidFill>
                  <a:schemeClr val="tx1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gradFill rotWithShape="0">
                <a:gsLst>
                  <a:gs pos="0">
                    <a:srgbClr val="99CCFF">
                      <a:gamma/>
                      <a:shade val="46275"/>
                      <a:invGamma/>
                    </a:srgbClr>
                  </a:gs>
                  <a:gs pos="50000">
                    <a:srgbClr val="99CCFF"/>
                  </a:gs>
                  <a:gs pos="100000">
                    <a:srgbClr val="99CC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961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Sheet1!$A$2:$A$10</c:f>
              <c:strCache>
                <c:ptCount val="9"/>
                <c:pt idx="0">
                  <c:v>Mi risulta più comodo</c:v>
                </c:pt>
                <c:pt idx="1">
                  <c:v>E’ più ragionato, calcolato</c:v>
                </c:pt>
                <c:pt idx="2">
                  <c:v>Può essere scelto su un catalogo più ampio</c:v>
                </c:pt>
                <c:pt idx="3">
                  <c:v>E’ più conveniente</c:v>
                </c:pt>
                <c:pt idx="4">
                  <c:v>Mi fa vivere un’esperienza più appagante (divertente, rilassante, stimolante etc…)</c:v>
                </c:pt>
                <c:pt idx="5">
                  <c:v>E’ più veloce</c:v>
                </c:pt>
                <c:pt idx="6">
                  <c:v>E’ fatto con tutta l’assistenza che voglio e di cui ho bisogno</c:v>
                </c:pt>
                <c:pt idx="7">
                  <c:v>E’ accompagnato dal miglior servizio al cliente</c:v>
                </c:pt>
                <c:pt idx="8">
                  <c:v>Mi consente di trovare sempre quello che cerco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-0.7300000000000002</c:v>
                </c:pt>
                <c:pt idx="1">
                  <c:v>-0.74000000000000021</c:v>
                </c:pt>
                <c:pt idx="2">
                  <c:v>-0.87000000000000022</c:v>
                </c:pt>
                <c:pt idx="3">
                  <c:v>-0.94000000000000017</c:v>
                </c:pt>
                <c:pt idx="4">
                  <c:v>-0.33000000000000013</c:v>
                </c:pt>
                <c:pt idx="5">
                  <c:v>-0.39000000000000012</c:v>
                </c:pt>
                <c:pt idx="6">
                  <c:v>1.0000000000000004E-2</c:v>
                </c:pt>
                <c:pt idx="7">
                  <c:v>0.26</c:v>
                </c:pt>
                <c:pt idx="8">
                  <c:v>-0.89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00758656"/>
        <c:axId val="300757088"/>
      </c:barChart>
      <c:catAx>
        <c:axId val="300758656"/>
        <c:scaling>
          <c:orientation val="maxMin"/>
        </c:scaling>
        <c:delete val="0"/>
        <c:axPos val="l"/>
        <c:majorGridlines>
          <c:spPr>
            <a:ln w="12961">
              <a:solidFill>
                <a:srgbClr val="C0C0C0"/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none"/>
        <c:spPr>
          <a:ln w="9721">
            <a:noFill/>
          </a:ln>
        </c:spPr>
        <c:crossAx val="3007570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0757088"/>
        <c:scaling>
          <c:orientation val="minMax"/>
          <c:max val="0.8"/>
          <c:min val="-2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12961">
            <a:solidFill>
              <a:srgbClr val="969696"/>
            </a:solidFill>
            <a:prstDash val="solid"/>
          </a:ln>
        </c:spPr>
        <c:crossAx val="300758656"/>
        <c:crosses val="autoZero"/>
        <c:crossBetween val="between"/>
        <c:majorUnit val="2.0000000000000007E-2"/>
        <c:minorUnit val="2.0000000000000007E-2"/>
      </c:valAx>
      <c:spPr>
        <a:noFill/>
        <a:ln w="2592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0" b="1" i="0" u="none" strike="noStrike" baseline="0">
          <a:solidFill>
            <a:schemeClr val="tx1"/>
          </a:solidFill>
          <a:latin typeface="BankGothic Lt BT"/>
          <a:ea typeface="BankGothic Lt BT"/>
          <a:cs typeface="BankGothic Lt BT"/>
        </a:defRPr>
      </a:pPr>
      <a:endParaRPr lang="it-IT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415913200723324E-4"/>
          <c:y val="1.8587360594795545E-3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Odds Ratio</c:v>
                </c:pt>
              </c:strCache>
            </c:strRef>
          </c:tx>
          <c:spPr>
            <a:gradFill rotWithShape="0">
              <a:gsLst>
                <a:gs pos="0">
                  <a:srgbClr val="FF9900">
                    <a:gamma/>
                    <a:shade val="46275"/>
                    <a:invGamma/>
                  </a:srgbClr>
                </a:gs>
                <a:gs pos="50000">
                  <a:srgbClr val="FF9900"/>
                </a:gs>
                <a:gs pos="100000">
                  <a:srgbClr val="FF99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961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Sheet1!$A$2:$A$10</c:f>
              <c:strCache>
                <c:ptCount val="9"/>
                <c:pt idx="0">
                  <c:v>Mi risulta più comodo</c:v>
                </c:pt>
                <c:pt idx="1">
                  <c:v>E’ più ragionato, calcolato</c:v>
                </c:pt>
                <c:pt idx="2">
                  <c:v>Può essere scelto su un catalogo più ampio</c:v>
                </c:pt>
                <c:pt idx="3">
                  <c:v>E’ più conveniente</c:v>
                </c:pt>
                <c:pt idx="4">
                  <c:v>Mi fa vivere un’esperienza più appagante (divertente, rilassante, stimolante etc…)</c:v>
                </c:pt>
                <c:pt idx="5">
                  <c:v>E’ più veloce</c:v>
                </c:pt>
                <c:pt idx="6">
                  <c:v>E’ fatto con tutta l’assistenza che voglio e di cui ho bisogno</c:v>
                </c:pt>
                <c:pt idx="7">
                  <c:v>E’ accompagnato dal miglior servizio al cliente</c:v>
                </c:pt>
                <c:pt idx="8">
                  <c:v>Mi consente di trovare sempre quello che cerco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-0.7300000000000002</c:v>
                </c:pt>
                <c:pt idx="1">
                  <c:v>-0.7300000000000002</c:v>
                </c:pt>
                <c:pt idx="2">
                  <c:v>-0.79</c:v>
                </c:pt>
                <c:pt idx="3">
                  <c:v>-0.89</c:v>
                </c:pt>
                <c:pt idx="4">
                  <c:v>-0.38000000000000012</c:v>
                </c:pt>
                <c:pt idx="5">
                  <c:v>-0.53</c:v>
                </c:pt>
                <c:pt idx="6">
                  <c:v>-0.35000000000000009</c:v>
                </c:pt>
                <c:pt idx="7">
                  <c:v>-0.1</c:v>
                </c:pt>
                <c:pt idx="8">
                  <c:v>-0.81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00759440"/>
        <c:axId val="300756696"/>
      </c:barChart>
      <c:catAx>
        <c:axId val="300759440"/>
        <c:scaling>
          <c:orientation val="maxMin"/>
        </c:scaling>
        <c:delete val="0"/>
        <c:axPos val="l"/>
        <c:majorGridlines>
          <c:spPr>
            <a:ln w="12961">
              <a:solidFill>
                <a:srgbClr val="C0C0C0"/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none"/>
        <c:spPr>
          <a:ln w="9721">
            <a:noFill/>
          </a:ln>
        </c:spPr>
        <c:crossAx val="3007566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0756696"/>
        <c:scaling>
          <c:orientation val="minMax"/>
          <c:max val="0.8"/>
          <c:min val="-2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12961">
            <a:solidFill>
              <a:srgbClr val="969696"/>
            </a:solidFill>
            <a:prstDash val="solid"/>
          </a:ln>
        </c:spPr>
        <c:crossAx val="300759440"/>
        <c:crosses val="autoZero"/>
        <c:crossBetween val="between"/>
        <c:majorUnit val="2.0000000000000007E-2"/>
        <c:minorUnit val="2.0000000000000007E-2"/>
      </c:valAx>
      <c:spPr>
        <a:noFill/>
        <a:ln w="2592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0" b="1" i="0" u="none" strike="noStrike" baseline="0">
          <a:solidFill>
            <a:schemeClr val="tx1"/>
          </a:solidFill>
          <a:latin typeface="BankGothic Lt BT"/>
          <a:ea typeface="BankGothic Lt BT"/>
          <a:cs typeface="BankGothic Lt BT"/>
        </a:defRPr>
      </a:pPr>
      <a:endParaRPr lang="it-IT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415913200723324E-4"/>
          <c:y val="1.8587360594795545E-3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Odds Ratio</c:v>
                </c:pt>
              </c:strCache>
            </c:strRef>
          </c:tx>
          <c:spPr>
            <a:gradFill rotWithShape="0">
              <a:gsLst>
                <a:gs pos="0">
                  <a:srgbClr val="FF9900">
                    <a:gamma/>
                    <a:shade val="46275"/>
                    <a:invGamma/>
                  </a:srgbClr>
                </a:gs>
                <a:gs pos="50000">
                  <a:srgbClr val="FF9900"/>
                </a:gs>
                <a:gs pos="100000">
                  <a:srgbClr val="FF99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961">
              <a:solidFill>
                <a:schemeClr val="tx1"/>
              </a:solidFill>
              <a:prstDash val="solid"/>
            </a:ln>
          </c:spPr>
          <c:invertIfNegative val="0"/>
          <c:dPt>
            <c:idx val="6"/>
            <c:invertIfNegative val="0"/>
            <c:bubble3D val="0"/>
            <c:spPr>
              <a:gradFill rotWithShape="0">
                <a:gsLst>
                  <a:gs pos="0">
                    <a:srgbClr val="99CCFF">
                      <a:gamma/>
                      <a:shade val="46275"/>
                      <a:invGamma/>
                    </a:srgbClr>
                  </a:gs>
                  <a:gs pos="50000">
                    <a:srgbClr val="99CCFF"/>
                  </a:gs>
                  <a:gs pos="100000">
                    <a:srgbClr val="99CC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961">
                <a:solidFill>
                  <a:schemeClr val="tx1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gradFill rotWithShape="0">
                <a:gsLst>
                  <a:gs pos="0">
                    <a:srgbClr val="99CCFF">
                      <a:gamma/>
                      <a:shade val="46275"/>
                      <a:invGamma/>
                    </a:srgbClr>
                  </a:gs>
                  <a:gs pos="50000">
                    <a:srgbClr val="99CCFF"/>
                  </a:gs>
                  <a:gs pos="100000">
                    <a:srgbClr val="99CC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961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Sheet1!$A$2:$A$10</c:f>
              <c:strCache>
                <c:ptCount val="9"/>
                <c:pt idx="0">
                  <c:v>Mi risulta più comodo</c:v>
                </c:pt>
                <c:pt idx="1">
                  <c:v>E’ più ragionato, calcolato</c:v>
                </c:pt>
                <c:pt idx="2">
                  <c:v>Può essere scelto su un catalogo più ampio</c:v>
                </c:pt>
                <c:pt idx="3">
                  <c:v>E’ più conveniente</c:v>
                </c:pt>
                <c:pt idx="4">
                  <c:v>Mi fa vivere un’esperienza più appagante (divertente, rilassante, stimolante etc…)</c:v>
                </c:pt>
                <c:pt idx="5">
                  <c:v>E’ più veloce</c:v>
                </c:pt>
                <c:pt idx="6">
                  <c:v>E’ fatto con tutta l’assistenza che voglio e di cui ho bisogno</c:v>
                </c:pt>
                <c:pt idx="7">
                  <c:v>E’ accompagnato dal miglior servizio al cliente</c:v>
                </c:pt>
                <c:pt idx="8">
                  <c:v>Mi consente di trovare sempre quello che cerco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-0.68</c:v>
                </c:pt>
                <c:pt idx="1">
                  <c:v>-0.65000000000000024</c:v>
                </c:pt>
                <c:pt idx="2">
                  <c:v>-0.83000000000000018</c:v>
                </c:pt>
                <c:pt idx="3">
                  <c:v>-0.9</c:v>
                </c:pt>
                <c:pt idx="4">
                  <c:v>-0.3000000000000001</c:v>
                </c:pt>
                <c:pt idx="5">
                  <c:v>-0.4</c:v>
                </c:pt>
                <c:pt idx="6">
                  <c:v>0.2</c:v>
                </c:pt>
                <c:pt idx="7">
                  <c:v>0.1</c:v>
                </c:pt>
                <c:pt idx="8">
                  <c:v>-0.74000000000000021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00758264"/>
        <c:axId val="300759048"/>
      </c:barChart>
      <c:catAx>
        <c:axId val="300758264"/>
        <c:scaling>
          <c:orientation val="maxMin"/>
        </c:scaling>
        <c:delete val="0"/>
        <c:axPos val="l"/>
        <c:majorGridlines>
          <c:spPr>
            <a:ln w="12961">
              <a:solidFill>
                <a:srgbClr val="C0C0C0"/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none"/>
        <c:spPr>
          <a:ln w="9721">
            <a:noFill/>
          </a:ln>
        </c:spPr>
        <c:crossAx val="3007590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0759048"/>
        <c:scaling>
          <c:orientation val="minMax"/>
          <c:max val="0.8"/>
          <c:min val="-2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12961">
            <a:solidFill>
              <a:srgbClr val="969696"/>
            </a:solidFill>
            <a:prstDash val="solid"/>
          </a:ln>
        </c:spPr>
        <c:crossAx val="300758264"/>
        <c:crosses val="autoZero"/>
        <c:crossBetween val="between"/>
        <c:majorUnit val="2.0000000000000007E-2"/>
        <c:minorUnit val="2.0000000000000007E-2"/>
      </c:valAx>
      <c:spPr>
        <a:noFill/>
        <a:ln w="2592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0" b="1" i="0" u="none" strike="noStrike" baseline="0">
          <a:solidFill>
            <a:schemeClr val="tx1"/>
          </a:solidFill>
          <a:latin typeface="BankGothic Lt BT"/>
          <a:ea typeface="BankGothic Lt BT"/>
          <a:cs typeface="BankGothic Lt BT"/>
        </a:defRPr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0" rIns="91920" bIns="45960" numCol="1" anchor="t" anchorCtr="0" compatLnSpc="1">
            <a:prstTxWarp prst="textNoShape">
              <a:avLst/>
            </a:prstTxWarp>
          </a:bodyPr>
          <a:lstStyle>
            <a:lvl1pPr algn="l" defTabSz="918972">
              <a:defRPr sz="13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0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0" rIns="91920" bIns="45960" numCol="1" anchor="t" anchorCtr="0" compatLnSpc="1">
            <a:prstTxWarp prst="textNoShape">
              <a:avLst/>
            </a:prstTxWarp>
          </a:bodyPr>
          <a:lstStyle>
            <a:lvl1pPr algn="r" defTabSz="918972">
              <a:defRPr sz="13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30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0" rIns="91920" bIns="45960" numCol="1" anchor="b" anchorCtr="0" compatLnSpc="1">
            <a:prstTxWarp prst="textNoShape">
              <a:avLst/>
            </a:prstTxWarp>
          </a:bodyPr>
          <a:lstStyle>
            <a:lvl1pPr algn="l" defTabSz="918972">
              <a:defRPr sz="13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42930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0" rIns="91920" bIns="45960" numCol="1" anchor="b" anchorCtr="0" compatLnSpc="1">
            <a:prstTxWarp prst="textNoShape">
              <a:avLst/>
            </a:prstTxWarp>
          </a:bodyPr>
          <a:lstStyle>
            <a:lvl1pPr algn="r" defTabSz="918972">
              <a:defRPr sz="1300">
                <a:cs typeface="+mn-cs"/>
              </a:defRPr>
            </a:lvl1pPr>
          </a:lstStyle>
          <a:p>
            <a:pPr>
              <a:defRPr/>
            </a:pPr>
            <a:fld id="{CDFB9A80-690B-4D09-BBAE-4545871C07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3376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0" rIns="91920" bIns="45960" numCol="1" anchor="t" anchorCtr="0" compatLnSpc="1">
            <a:prstTxWarp prst="textNoShape">
              <a:avLst/>
            </a:prstTxWarp>
          </a:bodyPr>
          <a:lstStyle>
            <a:lvl1pPr algn="l" defTabSz="918972">
              <a:defRPr sz="13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4" y="0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0" rIns="91920" bIns="45960" numCol="1" anchor="t" anchorCtr="0" compatLnSpc="1">
            <a:prstTxWarp prst="textNoShape">
              <a:avLst/>
            </a:prstTxWarp>
          </a:bodyPr>
          <a:lstStyle>
            <a:lvl1pPr algn="r" defTabSz="918972">
              <a:defRPr sz="13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167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2950"/>
            <a:ext cx="496570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714653"/>
            <a:ext cx="5438748" cy="446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0" rIns="91920" bIns="459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30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0" rIns="91920" bIns="45960" numCol="1" anchor="b" anchorCtr="0" compatLnSpc="1">
            <a:prstTxWarp prst="textNoShape">
              <a:avLst/>
            </a:prstTxWarp>
          </a:bodyPr>
          <a:lstStyle>
            <a:lvl1pPr algn="l" defTabSz="918972">
              <a:defRPr sz="13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4" y="942930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0" tIns="45960" rIns="91920" bIns="45960" numCol="1" anchor="b" anchorCtr="0" compatLnSpc="1">
            <a:prstTxWarp prst="textNoShape">
              <a:avLst/>
            </a:prstTxWarp>
          </a:bodyPr>
          <a:lstStyle>
            <a:lvl1pPr algn="r" defTabSz="918972">
              <a:defRPr sz="1300">
                <a:cs typeface="+mn-cs"/>
              </a:defRPr>
            </a:lvl1pPr>
          </a:lstStyle>
          <a:p>
            <a:pPr>
              <a:defRPr/>
            </a:pPr>
            <a:fld id="{E8236D96-96A8-4C8B-982A-6106FCB738D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34212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536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403667C-65DD-4ABC-AC13-3FD49EEEC582}" type="slidenum">
              <a:rPr lang="en-GB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GB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82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927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16798" indent="-275692"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02766" indent="-220553"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43873" indent="-220553"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84980" indent="-220553"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26086" indent="-220553" algn="ctr" defTabSz="9174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67193" indent="-220553" algn="ctr" defTabSz="9174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08299" indent="-220553" algn="ctr" defTabSz="9174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749406" indent="-220553" algn="ctr" defTabSz="9174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C0E19BB0-8B94-4E74-BDA3-0D101F67C9B1}" type="slidenum">
              <a:rPr lang="it-IT" sz="1300"/>
              <a:pPr algn="r" eaLnBrk="1" hangingPunct="1">
                <a:defRPr/>
              </a:pPr>
              <a:t>11</a:t>
            </a:fld>
            <a:endParaRPr lang="it-IT" sz="13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799626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16798" indent="-275692"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02766" indent="-220553"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43873" indent="-220553"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84980" indent="-220553"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26086" indent="-220553" algn="ctr" defTabSz="9174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67193" indent="-220553" algn="ctr" defTabSz="9174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08299" indent="-220553" algn="ctr" defTabSz="9174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749406" indent="-220553" algn="ctr" defTabSz="9174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C0E19BB0-8B94-4E74-BDA3-0D101F67C9B1}" type="slidenum">
              <a:rPr lang="it-IT" sz="1300"/>
              <a:pPr algn="r" eaLnBrk="1" hangingPunct="1">
                <a:defRPr/>
              </a:pPr>
              <a:t>12</a:t>
            </a:fld>
            <a:endParaRPr lang="it-IT" sz="13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2339085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16798" indent="-275692"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102766" indent="-220553"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43873" indent="-220553"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84980" indent="-220553" algn="ctr" defTabSz="917441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26086" indent="-220553" algn="ctr" defTabSz="9174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67193" indent="-220553" algn="ctr" defTabSz="9174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308299" indent="-220553" algn="ctr" defTabSz="9174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749406" indent="-220553" algn="ctr" defTabSz="91744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C0E19BB0-8B94-4E74-BDA3-0D101F67C9B1}" type="slidenum">
              <a:rPr lang="it-IT" sz="1300"/>
              <a:pPr algn="r" eaLnBrk="1" hangingPunct="1">
                <a:defRPr/>
              </a:pPr>
              <a:t>13</a:t>
            </a:fld>
            <a:endParaRPr lang="it-IT" sz="13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005548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14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4025558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15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74949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16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535357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17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748383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18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989444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19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23637270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05B2EA-ECFA-4E72-8B5A-18D95865A191}" type="slidenum">
              <a:rPr lang="it-IT" smtClean="0"/>
              <a:pPr>
                <a:defRPr/>
              </a:pPr>
              <a:t>20</a:t>
            </a:fld>
            <a:endParaRPr lang="it-IT" smtClean="0"/>
          </a:p>
        </p:txBody>
      </p:sp>
      <p:sp>
        <p:nvSpPr>
          <p:cNvPr id="76803" name="Rectangle 7"/>
          <p:cNvSpPr txBox="1">
            <a:spLocks noGrp="1" noChangeArrowheads="1"/>
          </p:cNvSpPr>
          <p:nvPr/>
        </p:nvSpPr>
        <p:spPr bwMode="auto">
          <a:xfrm>
            <a:off x="3850294" y="942930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20" tIns="45960" rIns="91920" bIns="45960" anchor="b"/>
          <a:lstStyle/>
          <a:p>
            <a:pPr algn="r" defTabSz="918972"/>
            <a:fld id="{D49ED347-8A26-4B8E-BB93-A99128695120}" type="slidenum">
              <a:rPr lang="it-IT" sz="1300"/>
              <a:pPr algn="r" defTabSz="918972"/>
              <a:t>20</a:t>
            </a:fld>
            <a:endParaRPr lang="it-IT" sz="1300"/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590971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05B2EA-ECFA-4E72-8B5A-18D95865A191}" type="slidenum">
              <a:rPr lang="it-IT" smtClean="0"/>
              <a:pPr>
                <a:defRPr/>
              </a:pPr>
              <a:t>21</a:t>
            </a:fld>
            <a:endParaRPr lang="it-IT" smtClean="0"/>
          </a:p>
        </p:txBody>
      </p:sp>
      <p:sp>
        <p:nvSpPr>
          <p:cNvPr id="76803" name="Rectangle 7"/>
          <p:cNvSpPr txBox="1">
            <a:spLocks noGrp="1" noChangeArrowheads="1"/>
          </p:cNvSpPr>
          <p:nvPr/>
        </p:nvSpPr>
        <p:spPr bwMode="auto">
          <a:xfrm>
            <a:off x="3850294" y="942930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20" tIns="45960" rIns="91920" bIns="45960" anchor="b"/>
          <a:lstStyle/>
          <a:p>
            <a:pPr algn="r" defTabSz="918972"/>
            <a:fld id="{D49ED347-8A26-4B8E-BB93-A99128695120}" type="slidenum">
              <a:rPr lang="it-IT" sz="1300"/>
              <a:pPr algn="r" defTabSz="918972"/>
              <a:t>21</a:t>
            </a:fld>
            <a:endParaRPr lang="it-IT" sz="1300"/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584559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22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28503468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23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29871888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24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5445682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25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896795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26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9232584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27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178341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w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wmf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it-IT" kern="0" dirty="0">
                <a:solidFill>
                  <a:srgbClr val="80808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6"/>
          <p:cNvSpPr>
            <a:spLocks noChangeArrowheads="1"/>
          </p:cNvSpPr>
          <p:nvPr userDrawn="1"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lang="it-IT" kern="0" dirty="0">
                <a:solidFill>
                  <a:srgbClr val="80808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31763" y="981075"/>
            <a:ext cx="4359275" cy="2493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3438" y="981075"/>
            <a:ext cx="4359275" cy="2493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6"/>
          <p:cNvSpPr>
            <a:spLocks noChangeArrowheads="1"/>
          </p:cNvSpPr>
          <p:nvPr userDrawn="1"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logo_Netcomm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72000" y="6264000"/>
            <a:ext cx="1626667" cy="4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31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pic>
        <p:nvPicPr>
          <p:cNvPr id="7" name="Immagine 6" descr="logo_Netcomm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72000" y="6264000"/>
            <a:ext cx="1626667" cy="4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45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/>
          <p:nvPr userDrawn="1"/>
        </p:nvSpPr>
        <p:spPr>
          <a:xfrm>
            <a:off x="0" y="0"/>
            <a:ext cx="9144000" cy="198884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1">
                  <a:lumMod val="90000"/>
                  <a:lumOff val="1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prstClr val="white"/>
              </a:solidFill>
            </a:endParaRPr>
          </a:p>
        </p:txBody>
      </p:sp>
      <p:sp>
        <p:nvSpPr>
          <p:cNvPr id="8" name="Rettangolo 7"/>
          <p:cNvSpPr/>
          <p:nvPr userDrawn="1"/>
        </p:nvSpPr>
        <p:spPr>
          <a:xfrm>
            <a:off x="0" y="4869160"/>
            <a:ext cx="9144000" cy="198884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0000"/>
                  <a:lumOff val="10000"/>
                </a:schemeClr>
              </a:gs>
              <a:gs pos="100000">
                <a:schemeClr val="accent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prstClr val="white"/>
              </a:solidFill>
            </a:endParaRPr>
          </a:p>
        </p:txBody>
      </p:sp>
      <p:sp>
        <p:nvSpPr>
          <p:cNvPr id="13" name="Rettangolo 12"/>
          <p:cNvSpPr/>
          <p:nvPr userDrawn="1"/>
        </p:nvSpPr>
        <p:spPr>
          <a:xfrm>
            <a:off x="0" y="1989000"/>
            <a:ext cx="9144000" cy="28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prstClr val="white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0000" y="2484000"/>
            <a:ext cx="7992000" cy="1362075"/>
          </a:xfrm>
          <a:ln>
            <a:noFill/>
          </a:ln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noFill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kumimoji="0" lang="it-IT" dirty="0" smtClean="0"/>
              <a:t>Fare clic per modificare lo stile del titolo</a:t>
            </a:r>
            <a:endParaRPr kumimoji="0"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0000" y="3852000"/>
            <a:ext cx="7992000" cy="94515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dirty="0" smtClean="0"/>
              <a:t>Fare clic per modificare stili del testo dello schema</a:t>
            </a:r>
          </a:p>
        </p:txBody>
      </p:sp>
      <p:sp>
        <p:nvSpPr>
          <p:cNvPr id="14" name="Rettangolo 13"/>
          <p:cNvSpPr/>
          <p:nvPr userDrawn="1"/>
        </p:nvSpPr>
        <p:spPr>
          <a:xfrm>
            <a:off x="0" y="4833000"/>
            <a:ext cx="9144000" cy="36000"/>
          </a:xfrm>
          <a:prstGeom prst="rect">
            <a:avLst/>
          </a:prstGeom>
          <a:solidFill>
            <a:schemeClr val="bg1"/>
          </a:solidFill>
          <a:ln w="50800" cap="rnd" cmpd="thickThin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Rettangolo 14"/>
          <p:cNvSpPr/>
          <p:nvPr userDrawn="1"/>
        </p:nvSpPr>
        <p:spPr>
          <a:xfrm>
            <a:off x="0" y="1989000"/>
            <a:ext cx="9144000" cy="36000"/>
          </a:xfrm>
          <a:prstGeom prst="rect">
            <a:avLst/>
          </a:prstGeom>
          <a:solidFill>
            <a:schemeClr val="bg1"/>
          </a:solidFill>
          <a:ln w="50800" cap="rnd" cmpd="thickThin" algn="ctr">
            <a:noFill/>
            <a:prstDash val="solid"/>
          </a:ln>
          <a:effectLst>
            <a:outerShdw blurRad="50800" dist="38100" dir="16200000" rotWithShape="0">
              <a:prstClr val="black">
                <a:alpha val="1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866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2000" y="360000"/>
            <a:ext cx="8640480" cy="1066800"/>
          </a:xfrm>
        </p:spPr>
        <p:txBody>
          <a:bodyPr/>
          <a:lstStyle>
            <a:lvl1pPr>
              <a:defRPr sz="26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2000" y="1440000"/>
            <a:ext cx="41400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2480" y="1440000"/>
            <a:ext cx="41400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dirty="0" smtClean="0"/>
              <a:t>Fare clic per modificare stili del testo dello schema</a:t>
            </a:r>
          </a:p>
          <a:p>
            <a:pPr lvl="1" eaLnBrk="1" latinLnBrk="0" hangingPunct="1"/>
            <a:r>
              <a:rPr lang="it-IT" dirty="0" smtClean="0"/>
              <a:t>Secondo livello</a:t>
            </a:r>
          </a:p>
          <a:p>
            <a:pPr lvl="2" eaLnBrk="1" latinLnBrk="0" hangingPunct="1"/>
            <a:r>
              <a:rPr lang="it-IT" dirty="0" smtClean="0"/>
              <a:t>Terzo livello</a:t>
            </a:r>
          </a:p>
          <a:p>
            <a:pPr lvl="3" eaLnBrk="1" latinLnBrk="0" hangingPunct="1"/>
            <a:r>
              <a:rPr lang="it-IT" dirty="0" smtClean="0"/>
              <a:t>Quarto livello</a:t>
            </a:r>
          </a:p>
          <a:p>
            <a:pPr lvl="4" eaLnBrk="1" latinLnBrk="0" hangingPunct="1"/>
            <a:r>
              <a:rPr lang="it-IT" dirty="0" smtClean="0"/>
              <a:t>Quinto livello</a:t>
            </a:r>
            <a:endParaRPr kumimoji="0" lang="en-US" dirty="0"/>
          </a:p>
        </p:txBody>
      </p:sp>
      <p:pic>
        <p:nvPicPr>
          <p:cNvPr id="8" name="Immagine 7" descr="logo_Netcomm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72000" y="6264000"/>
            <a:ext cx="1626667" cy="4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8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logo_Netcomm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72000" y="6264000"/>
            <a:ext cx="1626667" cy="4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83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TO SEMPL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301463" y="549766"/>
            <a:ext cx="8424727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it-IT" smtClean="0"/>
              <a:t>Fare clic per modificare lo stile del titolo</a:t>
            </a:r>
            <a:endParaRPr lang="it-IT" dirty="0" smtClean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8"/>
          </p:nvPr>
        </p:nvSpPr>
        <p:spPr>
          <a:xfrm>
            <a:off x="300106" y="1235688"/>
            <a:ext cx="8437345" cy="4914900"/>
          </a:xfrm>
        </p:spPr>
        <p:txBody>
          <a:bodyPr/>
          <a:lstStyle>
            <a:lvl1pPr marL="180975" indent="-180975">
              <a:lnSpc>
                <a:spcPct val="110000"/>
              </a:lnSpc>
              <a:spcBef>
                <a:spcPts val="420"/>
              </a:spcBef>
              <a:buClr>
                <a:srgbClr val="90BE43"/>
              </a:buClr>
              <a:buFont typeface="Wingdings" pitchFamily="2" charset="2"/>
              <a:buChar char="q"/>
              <a:tabLst>
                <a:tab pos="180975" algn="l"/>
              </a:tabLst>
              <a:defRPr sz="1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61950" indent="-180975">
              <a:lnSpc>
                <a:spcPct val="110000"/>
              </a:lnSpc>
              <a:spcBef>
                <a:spcPts val="420"/>
              </a:spcBef>
              <a:buClr>
                <a:srgbClr val="90BE43"/>
              </a:buClr>
              <a:buFont typeface="Wingdings" pitchFamily="2" charset="2"/>
              <a:buChar char="q"/>
              <a:tabLst>
                <a:tab pos="361950" algn="l"/>
              </a:tabLst>
              <a:defRPr sz="11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542925" indent="-180975">
              <a:lnSpc>
                <a:spcPct val="110000"/>
              </a:lnSpc>
              <a:spcBef>
                <a:spcPts val="420"/>
              </a:spcBef>
              <a:buClr>
                <a:srgbClr val="90BE43"/>
              </a:buClr>
              <a:buFont typeface="Wingdings" pitchFamily="2" charset="2"/>
              <a:buChar char="q"/>
              <a:tabLst>
                <a:tab pos="542925" algn="l"/>
              </a:tabLst>
              <a:defRPr sz="10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712788" indent="-169863">
              <a:lnSpc>
                <a:spcPct val="110000"/>
              </a:lnSpc>
              <a:spcBef>
                <a:spcPts val="420"/>
              </a:spcBef>
              <a:buClr>
                <a:srgbClr val="90BE43"/>
              </a:buClr>
              <a:buFont typeface="Wingdings" pitchFamily="2" charset="2"/>
              <a:buChar char="q"/>
              <a:tabLst>
                <a:tab pos="361950" algn="l"/>
              </a:tabLst>
              <a:defRPr sz="9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893763" indent="-180975">
              <a:lnSpc>
                <a:spcPct val="110000"/>
              </a:lnSpc>
              <a:spcBef>
                <a:spcPts val="420"/>
              </a:spcBef>
              <a:buClr>
                <a:srgbClr val="90BE43"/>
              </a:buClr>
              <a:buFont typeface="Wingdings" pitchFamily="2" charset="2"/>
              <a:buChar char="q"/>
              <a:tabLst>
                <a:tab pos="361950" algn="l"/>
              </a:tabLst>
              <a:defRPr sz="9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it-IT" kern="0" dirty="0">
                <a:solidFill>
                  <a:srgbClr val="80808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6"/>
          <p:cNvSpPr>
            <a:spLocks noChangeArrowheads="1"/>
          </p:cNvSpPr>
          <p:nvPr userDrawn="1"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117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lang="it-IT" kern="0" dirty="0">
                <a:solidFill>
                  <a:srgbClr val="80808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31763" y="981075"/>
            <a:ext cx="4359275" cy="2493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3438" y="981075"/>
            <a:ext cx="4359275" cy="2493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6"/>
          <p:cNvSpPr>
            <a:spLocks noChangeArrowheads="1"/>
          </p:cNvSpPr>
          <p:nvPr userDrawn="1"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421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822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376000" y="2268000"/>
            <a:ext cx="6480000" cy="1107996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it-IT" dirty="0" smtClean="0"/>
              <a:t>Fare clic per modificare lo stile del titolo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132000" y="3886200"/>
            <a:ext cx="5724000" cy="73866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Fare clic per modificare lo stile del sottotitolo dello schema</a:t>
            </a:r>
            <a:endParaRPr lang="en-GB" dirty="0"/>
          </a:p>
        </p:txBody>
      </p:sp>
      <p:sp>
        <p:nvSpPr>
          <p:cNvPr id="7" name="Rettangolo 6"/>
          <p:cNvSpPr/>
          <p:nvPr/>
        </p:nvSpPr>
        <p:spPr>
          <a:xfrm>
            <a:off x="0" y="0"/>
            <a:ext cx="9144000" cy="12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144000"/>
            <a:ext cx="3499580" cy="890461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1224000"/>
            <a:ext cx="9144000" cy="64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7056000" y="6624000"/>
            <a:ext cx="2088000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12" name="Immagine 11" descr="logo_Netcom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56000" y="6156000"/>
            <a:ext cx="1616307" cy="423949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436096" y="1409501"/>
            <a:ext cx="345638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it-IT" sz="1800" i="1" dirty="0" smtClean="0">
                <a:solidFill>
                  <a:srgbClr val="FFFFFF"/>
                </a:solidFill>
                <a:latin typeface="Arial"/>
                <a:cs typeface="+mn-cs"/>
              </a:rPr>
              <a:t>28 maggio 2013, Milano</a:t>
            </a:r>
            <a:endParaRPr lang="en-GB" sz="1800" i="1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6952" y="1916832"/>
            <a:ext cx="6926580" cy="692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01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32000" y="274638"/>
            <a:ext cx="8280000" cy="492443"/>
          </a:xfr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2000" y="1908000"/>
            <a:ext cx="8280000" cy="12741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0"/>
          </p:nvPr>
        </p:nvSpPr>
        <p:spPr>
          <a:xfrm>
            <a:off x="432000" y="792000"/>
            <a:ext cx="8280400" cy="307777"/>
          </a:xfrm>
        </p:spPr>
        <p:txBody>
          <a:bodyPr/>
          <a:lstStyle>
            <a:lvl1pPr marL="0" indent="0">
              <a:buNone/>
              <a:defRPr sz="2000" i="1"/>
            </a:lvl1pPr>
            <a:lvl2pPr marL="0" indent="0">
              <a:buNone/>
              <a:defRPr/>
            </a:lvl2pPr>
            <a:lvl3pPr marL="539750" indent="0">
              <a:buNone/>
              <a:defRPr/>
            </a:lvl3pPr>
            <a:lvl4pPr marL="804862" indent="0">
              <a:buNone/>
              <a:defRPr/>
            </a:lvl4pPr>
            <a:lvl5pPr marL="1079500" indent="0">
              <a:buNone/>
              <a:defRPr/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6" name="Rettangolo 5"/>
          <p:cNvSpPr/>
          <p:nvPr userDrawn="1"/>
        </p:nvSpPr>
        <p:spPr>
          <a:xfrm>
            <a:off x="323528" y="6453336"/>
            <a:ext cx="12961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498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32000" y="274638"/>
            <a:ext cx="8280000" cy="984885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 smtClean="0"/>
              <a:t>Fare clic per modificare lo stile del titolo</a:t>
            </a:r>
            <a:br>
              <a:rPr lang="it-IT" dirty="0" smtClean="0"/>
            </a:br>
            <a:r>
              <a:rPr lang="it-IT" dirty="0" err="1" smtClean="0"/>
              <a:t>xxxxxx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2000" y="1908000"/>
            <a:ext cx="8280000" cy="12741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0"/>
          </p:nvPr>
        </p:nvSpPr>
        <p:spPr>
          <a:xfrm>
            <a:off x="432000" y="1224000"/>
            <a:ext cx="8280400" cy="307777"/>
          </a:xfrm>
        </p:spPr>
        <p:txBody>
          <a:bodyPr/>
          <a:lstStyle>
            <a:lvl1pPr marL="0" indent="0">
              <a:buNone/>
              <a:defRPr sz="2000" i="1"/>
            </a:lvl1pPr>
            <a:lvl2pPr marL="0" indent="0">
              <a:buNone/>
              <a:defRPr/>
            </a:lvl2pPr>
            <a:lvl3pPr marL="539750" indent="0">
              <a:buNone/>
              <a:defRPr/>
            </a:lvl3pPr>
            <a:lvl4pPr marL="804862" indent="0">
              <a:buNone/>
              <a:defRPr/>
            </a:lvl4pPr>
            <a:lvl5pPr marL="1079500" indent="0">
              <a:buNone/>
              <a:defRPr/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6" name="Rettangolo 5"/>
          <p:cNvSpPr/>
          <p:nvPr userDrawn="1"/>
        </p:nvSpPr>
        <p:spPr>
          <a:xfrm>
            <a:off x="323528" y="6453336"/>
            <a:ext cx="12961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622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6952" y="1916832"/>
            <a:ext cx="6926580" cy="6926580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0" y="6408000"/>
            <a:ext cx="9144000" cy="449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1" y="1607894"/>
            <a:ext cx="7235081" cy="1107996"/>
          </a:xfrm>
        </p:spPr>
        <p:txBody>
          <a:bodyPr anchor="b" anchorCtr="0"/>
          <a:lstStyle>
            <a:lvl1pPr algn="l">
              <a:defRPr sz="3600" b="1" cap="none"/>
            </a:lvl1pPr>
          </a:lstStyle>
          <a:p>
            <a:r>
              <a:rPr lang="it-IT" dirty="0" smtClean="0"/>
              <a:t>Fare clic per modificare lo stile del titolo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55776" y="3132000"/>
            <a:ext cx="5938936" cy="738664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Rettangolo 4"/>
          <p:cNvSpPr/>
          <p:nvPr/>
        </p:nvSpPr>
        <p:spPr>
          <a:xfrm>
            <a:off x="0" y="0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6786000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0"/>
            <a:ext cx="72000" cy="68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9072000" y="0"/>
            <a:ext cx="72000" cy="68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32000" y="6372000"/>
            <a:ext cx="8676456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10" name="Immagine 9" descr="logo_Netcom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05323" y="6450459"/>
            <a:ext cx="1056277" cy="277056"/>
          </a:xfrm>
          <a:prstGeom prst="rect">
            <a:avLst/>
          </a:prstGeom>
        </p:spPr>
      </p:pic>
      <p:sp>
        <p:nvSpPr>
          <p:cNvPr id="12" name="Segnaposto testo 2"/>
          <p:cNvSpPr txBox="1">
            <a:spLocks/>
          </p:cNvSpPr>
          <p:nvPr/>
        </p:nvSpPr>
        <p:spPr>
          <a:xfrm>
            <a:off x="684000" y="6484694"/>
            <a:ext cx="3600000" cy="18466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74638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461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it-IT" sz="1200" i="1" dirty="0" smtClean="0">
                <a:solidFill>
                  <a:srgbClr val="1C1C1A"/>
                </a:solidFill>
              </a:rPr>
              <a:t>28 Maggio 2013</a:t>
            </a:r>
            <a:endParaRPr lang="en-GB" sz="1200" i="1" dirty="0">
              <a:solidFill>
                <a:srgbClr val="1C1C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14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08000"/>
            <a:ext cx="4038600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08000"/>
            <a:ext cx="4038600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Rettangolo 4"/>
          <p:cNvSpPr/>
          <p:nvPr userDrawn="1"/>
        </p:nvSpPr>
        <p:spPr>
          <a:xfrm>
            <a:off x="323528" y="6453336"/>
            <a:ext cx="12961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603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908000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664000"/>
            <a:ext cx="4040188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908000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664000"/>
            <a:ext cx="4041775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36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686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5576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15553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04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495864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47200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455888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30618" cy="64807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2400" b="1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968552"/>
          </a:xfrm>
        </p:spPr>
        <p:txBody>
          <a:bodyPr>
            <a:normAutofit/>
          </a:bodyPr>
          <a:lstStyle>
            <a:lvl1pPr>
              <a:defRPr sz="2400" b="1" baseline="0">
                <a:solidFill>
                  <a:schemeClr val="tx1"/>
                </a:solidFill>
              </a:defRPr>
            </a:lvl1pPr>
            <a:lvl2pPr>
              <a:defRPr sz="2400" b="1" baseline="0">
                <a:solidFill>
                  <a:srgbClr val="3CA0C8"/>
                </a:solidFill>
              </a:defRPr>
            </a:lvl2pPr>
            <a:lvl3pPr>
              <a:defRPr sz="2400" b="1" baseline="0">
                <a:solidFill>
                  <a:srgbClr val="3CA0C8"/>
                </a:solidFill>
              </a:defRPr>
            </a:lvl3pPr>
            <a:lvl4pPr>
              <a:defRPr sz="2400" b="1" baseline="0">
                <a:solidFill>
                  <a:srgbClr val="3CA0C8"/>
                </a:solidFill>
              </a:defRPr>
            </a:lvl4pPr>
            <a:lvl5pPr>
              <a:defRPr sz="2400" b="1" baseline="0">
                <a:solidFill>
                  <a:srgbClr val="3CA0C8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ttangolo 5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 u="sng">
              <a:solidFill>
                <a:prstClr val="white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 u="sng">
              <a:solidFill>
                <a:prstClr val="white"/>
              </a:solidFill>
            </a:endParaRPr>
          </a:p>
        </p:txBody>
      </p:sp>
      <p:sp>
        <p:nvSpPr>
          <p:cNvPr id="8" name="Rettangolo 7"/>
          <p:cNvSpPr/>
          <p:nvPr userDrawn="1"/>
        </p:nvSpPr>
        <p:spPr>
          <a:xfrm>
            <a:off x="323528" y="6453336"/>
            <a:ext cx="136815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847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05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23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15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7" y="190505"/>
            <a:ext cx="880575" cy="95248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-42866" y="6575587"/>
            <a:ext cx="2757478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nl-NL" sz="1800" smtClean="0">
                <a:solidFill>
                  <a:prstClr val="white">
                    <a:lumMod val="50000"/>
                  </a:prstClr>
                </a:solidFill>
                <a:latin typeface="Arial"/>
                <a:cs typeface="+mn-cs"/>
              </a:rPr>
              <a:t>© Ecommerce Europe </a:t>
            </a:r>
            <a:fld id="{437D2256-86E6-40B2-98F9-25E45F1AA62D}" type="datetime1">
              <a:rPr lang="en-US" sz="1800" smtClean="0">
                <a:solidFill>
                  <a:prstClr val="white">
                    <a:lumMod val="50000"/>
                  </a:prstClr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10/14/2013</a:t>
            </a:fld>
            <a:endParaRPr lang="en-US" sz="1800" dirty="0">
              <a:solidFill>
                <a:prstClr val="white">
                  <a:lumMod val="50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588158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>
                    <a:lumMod val="50000"/>
                  </a:prstClr>
                </a:solidFill>
                <a:latin typeface="Arial"/>
                <a:cs typeface="+mn-cs"/>
              </a:rPr>
              <a:t>www.ecommerce-europe.eu</a:t>
            </a:r>
            <a:endParaRPr lang="en-US" dirty="0">
              <a:solidFill>
                <a:prstClr val="white">
                  <a:lumMod val="50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42848" y="1619237"/>
            <a:ext cx="5072098" cy="923330"/>
          </a:xfrm>
        </p:spPr>
        <p:txBody>
          <a:bodyPr/>
          <a:lstStyle>
            <a:lvl1pPr marL="210476" indent="-210476">
              <a:defRPr>
                <a:solidFill>
                  <a:srgbClr val="002060"/>
                </a:solidFill>
              </a:defRPr>
            </a:lvl1pPr>
            <a:lvl2pPr marL="519670" indent="-309194">
              <a:buClr>
                <a:srgbClr val="FF9900"/>
              </a:buClr>
              <a:buSzPct val="70000"/>
              <a:buFont typeface="Courier New" pitchFamily="49" charset="0"/>
              <a:buChar char="o"/>
              <a:defRPr>
                <a:solidFill>
                  <a:srgbClr val="002060"/>
                </a:solidFill>
              </a:defRPr>
            </a:lvl2pPr>
            <a:lvl3pPr marL="741320" indent="-221652">
              <a:defRPr sz="1900">
                <a:solidFill>
                  <a:srgbClr val="002060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1351845" y="-102540"/>
            <a:ext cx="7786742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rmAutofit/>
          </a:bodyPr>
          <a:lstStyle>
            <a:lvl1pPr>
              <a:defRPr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7010432" y="6588158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smtClean="0">
                <a:solidFill>
                  <a:prstClr val="white">
                    <a:lumMod val="50000"/>
                  </a:prstClr>
                </a:solidFill>
                <a:latin typeface="Arial"/>
                <a:cs typeface="+mn-cs"/>
              </a:rPr>
              <a:t>Page: </a:t>
            </a:r>
            <a:fld id="{BF84734E-532B-4704-8BE5-773318044BEC}" type="slidenum">
              <a:rPr lang="en-US" sz="1800" smtClean="0">
                <a:solidFill>
                  <a:prstClr val="white">
                    <a:lumMod val="50000"/>
                  </a:prstClr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‹N›</a:t>
            </a:fld>
            <a:endParaRPr lang="en-US" sz="1800" dirty="0">
              <a:solidFill>
                <a:prstClr val="white">
                  <a:lumMod val="50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12" name="Textplatzhalter 14"/>
          <p:cNvSpPr>
            <a:spLocks noGrp="1"/>
          </p:cNvSpPr>
          <p:nvPr>
            <p:ph type="body" sz="quarter" idx="21"/>
          </p:nvPr>
        </p:nvSpPr>
        <p:spPr bwMode="gray">
          <a:xfrm>
            <a:off x="1357290" y="761984"/>
            <a:ext cx="7786710" cy="336029"/>
          </a:xfrm>
        </p:spPr>
        <p:txBody>
          <a:bodyPr tIns="0" bIns="1267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100" b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2pPr>
            <a:lvl5pPr>
              <a:buNone/>
              <a:defRPr/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87400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376000" y="2268000"/>
            <a:ext cx="6480000" cy="1107996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it-IT" dirty="0" smtClean="0"/>
              <a:t>Fare clic per modificare lo stile del titolo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132000" y="3886200"/>
            <a:ext cx="5724000" cy="73866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Fare clic per modificare lo stile del sottotitolo dello schema</a:t>
            </a:r>
            <a:endParaRPr lang="en-GB" dirty="0"/>
          </a:p>
        </p:txBody>
      </p:sp>
      <p:sp>
        <p:nvSpPr>
          <p:cNvPr id="10" name="Rettangolo 9"/>
          <p:cNvSpPr/>
          <p:nvPr/>
        </p:nvSpPr>
        <p:spPr>
          <a:xfrm>
            <a:off x="0" y="1224000"/>
            <a:ext cx="9144000" cy="64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7056000" y="6624000"/>
            <a:ext cx="2088000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12" name="Immagine 11" descr="logo_Netcom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20696" y="5517232"/>
            <a:ext cx="4051612" cy="1062717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547664" y="1409501"/>
            <a:ext cx="734481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it-IT" sz="1800" b="1" dirty="0" smtClean="0">
                <a:solidFill>
                  <a:srgbClr val="1C1C1A"/>
                </a:solidFill>
                <a:latin typeface="Arial"/>
                <a:cs typeface="+mn-cs"/>
              </a:rPr>
              <a:t>Rimini  18 ottobre 2013</a:t>
            </a:r>
            <a:endParaRPr lang="en-GB" sz="1800" i="1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05" b="28664"/>
          <a:stretch>
            <a:fillRect/>
          </a:stretch>
        </p:blipFill>
        <p:spPr>
          <a:xfrm>
            <a:off x="0" y="1916832"/>
            <a:ext cx="2929628" cy="4941168"/>
          </a:xfrm>
          <a:prstGeom prst="rect">
            <a:avLst/>
          </a:prstGeom>
        </p:spPr>
      </p:pic>
      <p:sp>
        <p:nvSpPr>
          <p:cNvPr id="13" name="Rettangolo 12"/>
          <p:cNvSpPr/>
          <p:nvPr userDrawn="1"/>
        </p:nvSpPr>
        <p:spPr>
          <a:xfrm>
            <a:off x="0" y="0"/>
            <a:ext cx="91440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14" name="Rettangolo 13"/>
          <p:cNvSpPr/>
          <p:nvPr userDrawn="1"/>
        </p:nvSpPr>
        <p:spPr>
          <a:xfrm>
            <a:off x="0" y="6812281"/>
            <a:ext cx="91440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15" name="Rettangolo 14"/>
          <p:cNvSpPr/>
          <p:nvPr userDrawn="1"/>
        </p:nvSpPr>
        <p:spPr>
          <a:xfrm rot="16200000">
            <a:off x="-3406140" y="3406139"/>
            <a:ext cx="6858001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16" name="Rettangolo 15"/>
          <p:cNvSpPr/>
          <p:nvPr userDrawn="1"/>
        </p:nvSpPr>
        <p:spPr>
          <a:xfrm rot="16200000">
            <a:off x="5692140" y="3406141"/>
            <a:ext cx="6858001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501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32000" y="274638"/>
            <a:ext cx="8280000" cy="492443"/>
          </a:xfr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2000" y="1908000"/>
            <a:ext cx="8280000" cy="12741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0"/>
          </p:nvPr>
        </p:nvSpPr>
        <p:spPr>
          <a:xfrm>
            <a:off x="432000" y="792000"/>
            <a:ext cx="8280400" cy="307777"/>
          </a:xfrm>
        </p:spPr>
        <p:txBody>
          <a:bodyPr/>
          <a:lstStyle>
            <a:lvl1pPr marL="0" indent="0">
              <a:buNone/>
              <a:defRPr sz="2000" i="1"/>
            </a:lvl1pPr>
            <a:lvl2pPr marL="0" indent="0">
              <a:buNone/>
              <a:defRPr/>
            </a:lvl2pPr>
            <a:lvl3pPr marL="539750" indent="0">
              <a:buNone/>
              <a:defRPr/>
            </a:lvl3pPr>
            <a:lvl4pPr marL="804862" indent="0">
              <a:buNone/>
              <a:defRPr/>
            </a:lvl4pPr>
            <a:lvl5pPr marL="1079500" indent="0">
              <a:buNone/>
              <a:defRPr/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6" name="Rettangolo 5"/>
          <p:cNvSpPr/>
          <p:nvPr userDrawn="1"/>
        </p:nvSpPr>
        <p:spPr>
          <a:xfrm>
            <a:off x="323528" y="6453336"/>
            <a:ext cx="12961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498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32000" y="274638"/>
            <a:ext cx="8280000" cy="984885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 smtClean="0"/>
              <a:t>Fare clic per modificare lo stile del titolo</a:t>
            </a:r>
            <a:br>
              <a:rPr lang="it-IT" dirty="0" smtClean="0"/>
            </a:br>
            <a:r>
              <a:rPr lang="it-IT" dirty="0" err="1" smtClean="0"/>
              <a:t>xxxxxx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2000" y="1908000"/>
            <a:ext cx="8280000" cy="12741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0"/>
          </p:nvPr>
        </p:nvSpPr>
        <p:spPr>
          <a:xfrm>
            <a:off x="432000" y="1224000"/>
            <a:ext cx="8280400" cy="307777"/>
          </a:xfrm>
        </p:spPr>
        <p:txBody>
          <a:bodyPr/>
          <a:lstStyle>
            <a:lvl1pPr marL="0" indent="0">
              <a:buNone/>
              <a:defRPr sz="2000" i="1"/>
            </a:lvl1pPr>
            <a:lvl2pPr marL="0" indent="0">
              <a:buNone/>
              <a:defRPr/>
            </a:lvl2pPr>
            <a:lvl3pPr marL="539750" indent="0">
              <a:buNone/>
              <a:defRPr/>
            </a:lvl3pPr>
            <a:lvl4pPr marL="804862" indent="0">
              <a:buNone/>
              <a:defRPr/>
            </a:lvl4pPr>
            <a:lvl5pPr marL="1079500" indent="0">
              <a:buNone/>
              <a:defRPr/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6" name="Rettangolo 5"/>
          <p:cNvSpPr/>
          <p:nvPr userDrawn="1"/>
        </p:nvSpPr>
        <p:spPr>
          <a:xfrm>
            <a:off x="323528" y="6453336"/>
            <a:ext cx="12961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622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6952" y="1916832"/>
            <a:ext cx="6926580" cy="6926580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0" y="6408000"/>
            <a:ext cx="9144000" cy="449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1" y="1607894"/>
            <a:ext cx="7235081" cy="1107996"/>
          </a:xfrm>
        </p:spPr>
        <p:txBody>
          <a:bodyPr anchor="b" anchorCtr="0"/>
          <a:lstStyle>
            <a:lvl1pPr algn="l">
              <a:defRPr sz="3600" b="1" cap="none"/>
            </a:lvl1pPr>
          </a:lstStyle>
          <a:p>
            <a:r>
              <a:rPr lang="it-IT" dirty="0" smtClean="0"/>
              <a:t>Fare clic per modificare lo stile del titolo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55776" y="3132000"/>
            <a:ext cx="5938936" cy="738664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Rettangolo 4"/>
          <p:cNvSpPr/>
          <p:nvPr/>
        </p:nvSpPr>
        <p:spPr>
          <a:xfrm>
            <a:off x="0" y="0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6786000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0"/>
            <a:ext cx="72000" cy="68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9072000" y="0"/>
            <a:ext cx="72000" cy="68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32000" y="6372000"/>
            <a:ext cx="8676456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10" name="Immagine 9" descr="logo_Netcom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05323" y="6450459"/>
            <a:ext cx="1056277" cy="277056"/>
          </a:xfrm>
          <a:prstGeom prst="rect">
            <a:avLst/>
          </a:prstGeom>
        </p:spPr>
      </p:pic>
      <p:sp>
        <p:nvSpPr>
          <p:cNvPr id="12" name="Segnaposto testo 2"/>
          <p:cNvSpPr txBox="1">
            <a:spLocks/>
          </p:cNvSpPr>
          <p:nvPr/>
        </p:nvSpPr>
        <p:spPr>
          <a:xfrm>
            <a:off x="684000" y="6484694"/>
            <a:ext cx="3600000" cy="18466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74638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461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it-IT" sz="1200" i="1" dirty="0" smtClean="0">
                <a:solidFill>
                  <a:srgbClr val="1C1C1A"/>
                </a:solidFill>
              </a:rPr>
              <a:t>28 Maggio 2013</a:t>
            </a:r>
            <a:endParaRPr lang="en-GB" sz="1200" i="1" dirty="0">
              <a:solidFill>
                <a:srgbClr val="1C1C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14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08000"/>
            <a:ext cx="4038600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08000"/>
            <a:ext cx="4038600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Rettangolo 4"/>
          <p:cNvSpPr/>
          <p:nvPr userDrawn="1"/>
        </p:nvSpPr>
        <p:spPr>
          <a:xfrm>
            <a:off x="323528" y="6453336"/>
            <a:ext cx="12961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603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908000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664000"/>
            <a:ext cx="4040188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908000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664000"/>
            <a:ext cx="4041775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36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Rettangolo 2"/>
          <p:cNvSpPr/>
          <p:nvPr userDrawn="1"/>
        </p:nvSpPr>
        <p:spPr>
          <a:xfrm>
            <a:off x="323528" y="6453336"/>
            <a:ext cx="12961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686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323528" y="6525344"/>
            <a:ext cx="122413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576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15553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04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495864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47200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455888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05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15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5" name="Rettangolo 4"/>
          <p:cNvSpPr/>
          <p:nvPr userDrawn="1"/>
        </p:nvSpPr>
        <p:spPr>
          <a:xfrm>
            <a:off x="323528" y="6525344"/>
            <a:ext cx="1296144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6170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800">
                <a:solidFill>
                  <a:schemeClr val="accent4"/>
                </a:solidFill>
              </a:defRPr>
            </a:lvl1pPr>
            <a:lvl2pPr>
              <a:defRPr sz="24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accent4"/>
                </a:solidFill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Rettangolo 3"/>
          <p:cNvSpPr/>
          <p:nvPr userDrawn="1"/>
        </p:nvSpPr>
        <p:spPr>
          <a:xfrm>
            <a:off x="395536" y="6525344"/>
            <a:ext cx="1296144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173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376000" y="2268000"/>
            <a:ext cx="6480000" cy="1107996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it-IT" dirty="0" smtClean="0"/>
              <a:t>Fare clic per modificare lo stile del titolo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132000" y="3886200"/>
            <a:ext cx="5724000" cy="73866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Fare clic per modificare lo stile del sottotitolo dello schema</a:t>
            </a:r>
            <a:endParaRPr lang="en-GB" dirty="0"/>
          </a:p>
        </p:txBody>
      </p:sp>
      <p:sp>
        <p:nvSpPr>
          <p:cNvPr id="7" name="Rettangolo 6"/>
          <p:cNvSpPr/>
          <p:nvPr/>
        </p:nvSpPr>
        <p:spPr>
          <a:xfrm>
            <a:off x="0" y="0"/>
            <a:ext cx="9144000" cy="12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144000"/>
            <a:ext cx="3499580" cy="890461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1224000"/>
            <a:ext cx="9144000" cy="64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7056000" y="6624000"/>
            <a:ext cx="2088000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12" name="Immagine 11" descr="logo_Netcom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56000" y="6156000"/>
            <a:ext cx="1616307" cy="423949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436096" y="1409501"/>
            <a:ext cx="345638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it-IT" sz="1800" i="1" dirty="0" smtClean="0">
                <a:solidFill>
                  <a:srgbClr val="FFFFFF"/>
                </a:solidFill>
                <a:latin typeface="Arial"/>
                <a:cs typeface="+mn-cs"/>
              </a:rPr>
              <a:t>28 maggio 2013, Milano</a:t>
            </a:r>
            <a:endParaRPr lang="en-GB" sz="1800" i="1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6952" y="1916832"/>
            <a:ext cx="6926580" cy="692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01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32000" y="274638"/>
            <a:ext cx="8280000" cy="492443"/>
          </a:xfr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2000" y="1908000"/>
            <a:ext cx="8280000" cy="12741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0"/>
          </p:nvPr>
        </p:nvSpPr>
        <p:spPr>
          <a:xfrm>
            <a:off x="432000" y="792000"/>
            <a:ext cx="8280400" cy="307777"/>
          </a:xfrm>
        </p:spPr>
        <p:txBody>
          <a:bodyPr/>
          <a:lstStyle>
            <a:lvl1pPr marL="0" indent="0">
              <a:buNone/>
              <a:defRPr sz="2000" i="1"/>
            </a:lvl1pPr>
            <a:lvl2pPr marL="0" indent="0">
              <a:buNone/>
              <a:defRPr/>
            </a:lvl2pPr>
            <a:lvl3pPr marL="539750" indent="0">
              <a:buNone/>
              <a:defRPr/>
            </a:lvl3pPr>
            <a:lvl4pPr marL="804862" indent="0">
              <a:buNone/>
              <a:defRPr/>
            </a:lvl4pPr>
            <a:lvl5pPr marL="1079500" indent="0">
              <a:buNone/>
              <a:defRPr/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6" name="Rettangolo 5"/>
          <p:cNvSpPr/>
          <p:nvPr userDrawn="1"/>
        </p:nvSpPr>
        <p:spPr>
          <a:xfrm>
            <a:off x="323528" y="6453336"/>
            <a:ext cx="12961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498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32000" y="274638"/>
            <a:ext cx="8280000" cy="984885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 smtClean="0"/>
              <a:t>Fare clic per modificare lo stile del titolo</a:t>
            </a:r>
            <a:br>
              <a:rPr lang="it-IT" dirty="0" smtClean="0"/>
            </a:br>
            <a:r>
              <a:rPr lang="it-IT" dirty="0" err="1" smtClean="0"/>
              <a:t>xxxxxx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2000" y="1908000"/>
            <a:ext cx="8280000" cy="12741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0"/>
          </p:nvPr>
        </p:nvSpPr>
        <p:spPr>
          <a:xfrm>
            <a:off x="432000" y="1224000"/>
            <a:ext cx="8280400" cy="307777"/>
          </a:xfrm>
        </p:spPr>
        <p:txBody>
          <a:bodyPr/>
          <a:lstStyle>
            <a:lvl1pPr marL="0" indent="0">
              <a:buNone/>
              <a:defRPr sz="2000" i="1"/>
            </a:lvl1pPr>
            <a:lvl2pPr marL="0" indent="0">
              <a:buNone/>
              <a:defRPr/>
            </a:lvl2pPr>
            <a:lvl3pPr marL="539750" indent="0">
              <a:buNone/>
              <a:defRPr/>
            </a:lvl3pPr>
            <a:lvl4pPr marL="804862" indent="0">
              <a:buNone/>
              <a:defRPr/>
            </a:lvl4pPr>
            <a:lvl5pPr marL="1079500" indent="0">
              <a:buNone/>
              <a:defRPr/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6" name="Rettangolo 5"/>
          <p:cNvSpPr/>
          <p:nvPr userDrawn="1"/>
        </p:nvSpPr>
        <p:spPr>
          <a:xfrm>
            <a:off x="323528" y="6453336"/>
            <a:ext cx="12961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622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6952" y="1916832"/>
            <a:ext cx="6926580" cy="6926580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0" y="6408000"/>
            <a:ext cx="9144000" cy="449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1" y="1607894"/>
            <a:ext cx="7235081" cy="1107996"/>
          </a:xfrm>
        </p:spPr>
        <p:txBody>
          <a:bodyPr anchor="b" anchorCtr="0"/>
          <a:lstStyle>
            <a:lvl1pPr algn="l">
              <a:defRPr sz="3600" b="1" cap="none"/>
            </a:lvl1pPr>
          </a:lstStyle>
          <a:p>
            <a:r>
              <a:rPr lang="it-IT" dirty="0" smtClean="0"/>
              <a:t>Fare clic per modificare lo stile del titolo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55776" y="3132000"/>
            <a:ext cx="5938936" cy="738664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Rettangolo 4"/>
          <p:cNvSpPr/>
          <p:nvPr/>
        </p:nvSpPr>
        <p:spPr>
          <a:xfrm>
            <a:off x="0" y="0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6786000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0"/>
            <a:ext cx="72000" cy="68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9072000" y="0"/>
            <a:ext cx="72000" cy="68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32000" y="6372000"/>
            <a:ext cx="8676456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10" name="Immagine 9" descr="logo_Netcom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05323" y="6450459"/>
            <a:ext cx="1056277" cy="277056"/>
          </a:xfrm>
          <a:prstGeom prst="rect">
            <a:avLst/>
          </a:prstGeom>
        </p:spPr>
      </p:pic>
      <p:sp>
        <p:nvSpPr>
          <p:cNvPr id="12" name="Segnaposto testo 2"/>
          <p:cNvSpPr txBox="1">
            <a:spLocks/>
          </p:cNvSpPr>
          <p:nvPr/>
        </p:nvSpPr>
        <p:spPr>
          <a:xfrm>
            <a:off x="684000" y="6484694"/>
            <a:ext cx="3600000" cy="18466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74638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461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it-IT" sz="1200" i="1" dirty="0" smtClean="0">
                <a:solidFill>
                  <a:srgbClr val="1C1C1A"/>
                </a:solidFill>
              </a:rPr>
              <a:t>28 Maggio 2013</a:t>
            </a:r>
            <a:endParaRPr lang="en-GB" sz="1200" i="1" dirty="0">
              <a:solidFill>
                <a:srgbClr val="1C1C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14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08000"/>
            <a:ext cx="4038600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08000"/>
            <a:ext cx="4038600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Rettangolo 4"/>
          <p:cNvSpPr/>
          <p:nvPr userDrawn="1"/>
        </p:nvSpPr>
        <p:spPr>
          <a:xfrm>
            <a:off x="323528" y="6453336"/>
            <a:ext cx="12961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603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908000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664000"/>
            <a:ext cx="4040188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908000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664000"/>
            <a:ext cx="4041775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36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686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5576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15553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176048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04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495864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47200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455888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30618" cy="64807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2400" b="1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968552"/>
          </a:xfrm>
        </p:spPr>
        <p:txBody>
          <a:bodyPr>
            <a:normAutofit/>
          </a:bodyPr>
          <a:lstStyle>
            <a:lvl1pPr>
              <a:defRPr sz="2400" b="1" baseline="0">
                <a:solidFill>
                  <a:schemeClr val="tx1"/>
                </a:solidFill>
              </a:defRPr>
            </a:lvl1pPr>
            <a:lvl2pPr>
              <a:defRPr sz="2400" b="1" baseline="0">
                <a:solidFill>
                  <a:srgbClr val="3CA0C8"/>
                </a:solidFill>
              </a:defRPr>
            </a:lvl2pPr>
            <a:lvl3pPr>
              <a:defRPr sz="2400" b="1" baseline="0">
                <a:solidFill>
                  <a:srgbClr val="3CA0C8"/>
                </a:solidFill>
              </a:defRPr>
            </a:lvl3pPr>
            <a:lvl4pPr>
              <a:defRPr sz="2400" b="1" baseline="0">
                <a:solidFill>
                  <a:srgbClr val="3CA0C8"/>
                </a:solidFill>
              </a:defRPr>
            </a:lvl4pPr>
            <a:lvl5pPr>
              <a:defRPr sz="2400" b="1" baseline="0">
                <a:solidFill>
                  <a:srgbClr val="3CA0C8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ttangolo 5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 u="sng">
              <a:solidFill>
                <a:prstClr val="white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 u="sng">
              <a:solidFill>
                <a:prstClr val="white"/>
              </a:solidFill>
            </a:endParaRPr>
          </a:p>
        </p:txBody>
      </p:sp>
      <p:sp>
        <p:nvSpPr>
          <p:cNvPr id="8" name="Rettangolo 7"/>
          <p:cNvSpPr/>
          <p:nvPr userDrawn="1"/>
        </p:nvSpPr>
        <p:spPr>
          <a:xfrm>
            <a:off x="323528" y="6453336"/>
            <a:ext cx="136815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847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05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23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15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7" y="190505"/>
            <a:ext cx="880575" cy="95248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-42866" y="6575587"/>
            <a:ext cx="2757478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nl-NL" sz="1800" smtClean="0">
                <a:solidFill>
                  <a:prstClr val="white">
                    <a:lumMod val="50000"/>
                  </a:prstClr>
                </a:solidFill>
                <a:latin typeface="Arial"/>
                <a:cs typeface="+mn-cs"/>
              </a:rPr>
              <a:t>© Ecommerce Europe </a:t>
            </a:r>
            <a:fld id="{437D2256-86E6-40B2-98F9-25E45F1AA62D}" type="datetime1">
              <a:rPr lang="en-US" sz="1800" smtClean="0">
                <a:solidFill>
                  <a:prstClr val="white">
                    <a:lumMod val="50000"/>
                  </a:prstClr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10/14/2013</a:t>
            </a:fld>
            <a:endParaRPr lang="en-US" sz="1800" dirty="0">
              <a:solidFill>
                <a:prstClr val="white">
                  <a:lumMod val="50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588158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>
                    <a:lumMod val="50000"/>
                  </a:prstClr>
                </a:solidFill>
                <a:latin typeface="Arial"/>
                <a:cs typeface="+mn-cs"/>
              </a:rPr>
              <a:t>www.ecommerce-europe.eu</a:t>
            </a:r>
            <a:endParaRPr lang="en-US" dirty="0">
              <a:solidFill>
                <a:prstClr val="white">
                  <a:lumMod val="50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42848" y="1619237"/>
            <a:ext cx="5072098" cy="923330"/>
          </a:xfrm>
        </p:spPr>
        <p:txBody>
          <a:bodyPr/>
          <a:lstStyle>
            <a:lvl1pPr marL="210476" indent="-210476">
              <a:defRPr>
                <a:solidFill>
                  <a:srgbClr val="002060"/>
                </a:solidFill>
              </a:defRPr>
            </a:lvl1pPr>
            <a:lvl2pPr marL="519670" indent="-309194">
              <a:buClr>
                <a:srgbClr val="FF9900"/>
              </a:buClr>
              <a:buSzPct val="70000"/>
              <a:buFont typeface="Courier New" pitchFamily="49" charset="0"/>
              <a:buChar char="o"/>
              <a:defRPr>
                <a:solidFill>
                  <a:srgbClr val="002060"/>
                </a:solidFill>
              </a:defRPr>
            </a:lvl2pPr>
            <a:lvl3pPr marL="741320" indent="-221652">
              <a:defRPr sz="1900">
                <a:solidFill>
                  <a:srgbClr val="002060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1351845" y="-102540"/>
            <a:ext cx="7786742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rmAutofit/>
          </a:bodyPr>
          <a:lstStyle>
            <a:lvl1pPr>
              <a:defRPr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7010432" y="6588158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smtClean="0">
                <a:solidFill>
                  <a:prstClr val="white">
                    <a:lumMod val="50000"/>
                  </a:prstClr>
                </a:solidFill>
                <a:latin typeface="Arial"/>
                <a:cs typeface="+mn-cs"/>
              </a:rPr>
              <a:t>Page: </a:t>
            </a:r>
            <a:fld id="{BF84734E-532B-4704-8BE5-773318044BEC}" type="slidenum">
              <a:rPr lang="en-US" sz="1800" smtClean="0">
                <a:solidFill>
                  <a:prstClr val="white">
                    <a:lumMod val="50000"/>
                  </a:prstClr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‹N›</a:t>
            </a:fld>
            <a:endParaRPr lang="en-US" sz="1800" dirty="0">
              <a:solidFill>
                <a:prstClr val="white">
                  <a:lumMod val="50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12" name="Textplatzhalter 14"/>
          <p:cNvSpPr>
            <a:spLocks noGrp="1"/>
          </p:cNvSpPr>
          <p:nvPr>
            <p:ph type="body" sz="quarter" idx="21"/>
          </p:nvPr>
        </p:nvSpPr>
        <p:spPr bwMode="gray">
          <a:xfrm>
            <a:off x="1357290" y="761984"/>
            <a:ext cx="7786710" cy="336029"/>
          </a:xfrm>
        </p:spPr>
        <p:txBody>
          <a:bodyPr tIns="0" bIns="1267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100" b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2pPr>
            <a:lvl5pPr>
              <a:buNone/>
              <a:defRPr/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87400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it-IT" kern="0" dirty="0">
                <a:solidFill>
                  <a:srgbClr val="80808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5" name="Rectangle 36"/>
          <p:cNvSpPr>
            <a:spLocks noChangeArrowheads="1"/>
          </p:cNvSpPr>
          <p:nvPr userDrawn="1"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lang="it-IT" kern="0" dirty="0">
                <a:solidFill>
                  <a:srgbClr val="80808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31763" y="981075"/>
            <a:ext cx="4359275" cy="2493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3438" y="981075"/>
            <a:ext cx="4359275" cy="2493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6" name="Rectangle 36"/>
          <p:cNvSpPr>
            <a:spLocks noChangeArrowheads="1"/>
          </p:cNvSpPr>
          <p:nvPr userDrawn="1"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it-IT" kern="0" dirty="0">
                <a:solidFill>
                  <a:srgbClr val="80808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5" name="Rectangle 36"/>
          <p:cNvSpPr>
            <a:spLocks noChangeArrowheads="1"/>
          </p:cNvSpPr>
          <p:nvPr userDrawn="1"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lang="it-IT" kern="0" dirty="0">
                <a:solidFill>
                  <a:srgbClr val="80808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31763" y="981075"/>
            <a:ext cx="4359275" cy="2493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3438" y="981075"/>
            <a:ext cx="4359275" cy="2493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6" name="Rectangle 36"/>
          <p:cNvSpPr>
            <a:spLocks noChangeArrowheads="1"/>
          </p:cNvSpPr>
          <p:nvPr userDrawn="1"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30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127000" y="125413"/>
            <a:ext cx="8877300" cy="641350"/>
          </a:xfrm>
          <a:prstGeom prst="rect">
            <a:avLst/>
          </a:prstGeom>
          <a:solidFill>
            <a:srgbClr val="FFFFFF"/>
          </a:solidFill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 dello</a:t>
            </a:r>
          </a:p>
        </p:txBody>
      </p:sp>
      <p:sp>
        <p:nvSpPr>
          <p:cNvPr id="1048" name="AutoShape 24"/>
          <p:cNvSpPr>
            <a:spLocks noChangeArrowheads="1"/>
          </p:cNvSpPr>
          <p:nvPr/>
        </p:nvSpPr>
        <p:spPr bwMode="auto">
          <a:xfrm>
            <a:off x="612775" y="6381750"/>
            <a:ext cx="6695529" cy="395288"/>
          </a:xfrm>
          <a:prstGeom prst="chevron">
            <a:avLst>
              <a:gd name="adj" fmla="val 47000"/>
            </a:avLst>
          </a:prstGeom>
          <a:gradFill rotWithShape="1">
            <a:gsLst>
              <a:gs pos="0">
                <a:srgbClr val="DDDDDD"/>
              </a:gs>
              <a:gs pos="100000">
                <a:schemeClr val="bg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57150" h="25400"/>
          </a:sp3d>
        </p:spPr>
        <p:txBody>
          <a:bodyPr wrap="none" anchor="ctr"/>
          <a:lstStyle/>
          <a:p>
            <a:pPr marL="87313">
              <a:defRPr/>
            </a:pPr>
            <a:r>
              <a:rPr lang="it-IT" sz="1400" b="1" cap="small" baseline="0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Ottobre 2012</a:t>
            </a:r>
            <a:endParaRPr lang="it-IT" sz="1400" b="1" cap="small" baseline="0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1763" y="981075"/>
            <a:ext cx="887095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1059" name="Text Box 35"/>
          <p:cNvSpPr txBox="1">
            <a:spLocks noChangeArrowheads="1"/>
          </p:cNvSpPr>
          <p:nvPr/>
        </p:nvSpPr>
        <p:spPr bwMode="auto">
          <a:xfrm>
            <a:off x="8605094" y="6391275"/>
            <a:ext cx="3593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5349F960-4E4A-4957-8F1F-557AFD8BB655}" type="slidenum">
              <a:rPr lang="it-IT" sz="1000" b="1" u="sng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  <a:pPr algn="ctr">
                <a:defRPr/>
              </a:pPr>
              <a:t>‹N›</a:t>
            </a:fld>
            <a:r>
              <a:rPr lang="it-IT" sz="1000" b="1" dirty="0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it-IT" sz="1000" b="1" dirty="0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1000" b="1" dirty="0" smtClean="0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  <a:t>41</a:t>
            </a:r>
            <a:endParaRPr lang="it-IT" sz="1000" b="1" dirty="0">
              <a:solidFill>
                <a:schemeClr val="folHlin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75" name="Line 51"/>
          <p:cNvSpPr>
            <a:spLocks noChangeShapeType="1"/>
          </p:cNvSpPr>
          <p:nvPr/>
        </p:nvSpPr>
        <p:spPr bwMode="auto">
          <a:xfrm>
            <a:off x="128588" y="6308725"/>
            <a:ext cx="8856662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74761" name="Picture 56" descr="Logo senza scrit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963" y="6381750"/>
            <a:ext cx="30162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9138" name="Picture 2" descr="http://www.consorzionetcomm.it/imgpub/img62503_0_0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843" y="6430863"/>
            <a:ext cx="1126355" cy="27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5" r:id="rId3"/>
  </p:sldLayoutIdLst>
  <p:timing>
    <p:tnLst>
      <p:par>
        <p:cTn id="1" dur="indefinite" restart="never" nodeType="tmRoot"/>
      </p:par>
    </p:tnLst>
  </p:timing>
  <p:txStyles>
    <p:titleStyle>
      <a:lvl1pPr marL="622300" indent="-622300" algn="l" rtl="0" eaLnBrk="0" fontAlgn="base" hangingPunct="0">
        <a:spcBef>
          <a:spcPct val="0"/>
        </a:spcBef>
        <a:spcAft>
          <a:spcPct val="0"/>
        </a:spcAft>
        <a:defRPr lang="it-IT" sz="2400" b="1" kern="0" cap="small" baseline="0" dirty="0" smtClean="0">
          <a:solidFill>
            <a:srgbClr val="808080"/>
          </a:solidFill>
          <a:latin typeface="Calibri" pitchFamily="34" charset="0"/>
          <a:ea typeface="Verdana" pitchFamily="34" charset="0"/>
          <a:cs typeface="Verdana" pitchFamily="34" charset="0"/>
        </a:defRPr>
      </a:lvl1pPr>
      <a:lvl2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2pPr>
      <a:lvl3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3pPr>
      <a:lvl4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4pPr>
      <a:lvl5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5pPr>
      <a:lvl6pPr marL="10795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6pPr>
      <a:lvl7pPr marL="15367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7pPr>
      <a:lvl8pPr marL="19939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8pPr>
      <a:lvl9pPr marL="24511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40000"/>
        </a:spcBef>
        <a:spcAft>
          <a:spcPct val="1500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30000"/>
        </a:spcBef>
        <a:spcAft>
          <a:spcPct val="1000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30000"/>
        </a:spcBef>
        <a:spcAft>
          <a:spcPct val="1000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28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0" name="Rettangolo 19"/>
          <p:cNvSpPr/>
          <p:nvPr userDrawn="1"/>
        </p:nvSpPr>
        <p:spPr>
          <a:xfrm>
            <a:off x="72000" y="198000"/>
            <a:ext cx="9000000" cy="658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25000">
                <a:schemeClr val="bg1"/>
              </a:gs>
              <a:gs pos="100000">
                <a:schemeClr val="bg1"/>
              </a:gs>
            </a:gsLst>
            <a:lin ang="5400000" scaled="1"/>
            <a:tileRect/>
          </a:gra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1" name="Rettangolo 20"/>
          <p:cNvSpPr/>
          <p:nvPr userDrawn="1"/>
        </p:nvSpPr>
        <p:spPr>
          <a:xfrm>
            <a:off x="72000" y="198000"/>
            <a:ext cx="9000000" cy="36000"/>
          </a:xfrm>
          <a:prstGeom prst="rect">
            <a:avLst/>
          </a:prstGeom>
          <a:solidFill>
            <a:schemeClr val="bg1"/>
          </a:solidFill>
          <a:ln w="50800" cap="rnd" cmpd="thickThin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24" name="Immagine 23" descr="sfondo_slide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1437" y="4185675"/>
            <a:ext cx="9001125" cy="2600325"/>
          </a:xfrm>
          <a:prstGeom prst="rect">
            <a:avLst/>
          </a:prstGeom>
        </p:spPr>
      </p:pic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252000" y="360000"/>
            <a:ext cx="8640480" cy="1066800"/>
          </a:xfrm>
          <a:prstGeom prst="rect">
            <a:avLst/>
          </a:prstGeom>
        </p:spPr>
        <p:txBody>
          <a:bodyPr vert="horz" anchor="t" anchorCtr="0">
            <a:noAutofit/>
          </a:bodyPr>
          <a:lstStyle/>
          <a:p>
            <a:r>
              <a:rPr kumimoji="0" lang="it-IT" dirty="0" smtClean="0"/>
              <a:t>Fare clic per modificare lo stile del titolo</a:t>
            </a:r>
            <a:endParaRPr kumimoji="0" lang="en-US" dirty="0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252000" y="1440000"/>
            <a:ext cx="8640480" cy="4725304"/>
          </a:xfrm>
          <a:prstGeom prst="rect">
            <a:avLst/>
          </a:prstGeom>
        </p:spPr>
        <p:txBody>
          <a:bodyPr vert="horz" lIns="0" rIns="0">
            <a:normAutofit/>
          </a:bodyPr>
          <a:lstStyle/>
          <a:p>
            <a:pPr lvl="0" eaLnBrk="1" latinLnBrk="0" hangingPunct="1"/>
            <a:r>
              <a:rPr kumimoji="0" lang="it-IT" dirty="0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dirty="0" smtClean="0"/>
              <a:t>Secondo livello</a:t>
            </a:r>
          </a:p>
          <a:p>
            <a:pPr lvl="2" eaLnBrk="1" latinLnBrk="0" hangingPunct="1"/>
            <a:r>
              <a:rPr kumimoji="0" lang="it-IT" dirty="0" smtClean="0"/>
              <a:t>Terzo livello</a:t>
            </a:r>
          </a:p>
          <a:p>
            <a:pPr lvl="3" eaLnBrk="1" latinLnBrk="0" hangingPunct="1"/>
            <a:r>
              <a:rPr kumimoji="0" lang="it-IT" dirty="0" smtClean="0"/>
              <a:t>Quarto livello</a:t>
            </a:r>
          </a:p>
          <a:p>
            <a:pPr lvl="4" eaLnBrk="1" latinLnBrk="0" hangingPunct="1"/>
            <a:r>
              <a:rPr kumimoji="0" lang="it-IT" dirty="0" smtClean="0"/>
              <a:t>Quinto livello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8078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</p:sldLayoutIdLst>
  <p:txStyles>
    <p:titleStyle>
      <a:lvl1pPr algn="l" rtl="0" eaLnBrk="1" latinLnBrk="0" hangingPunct="1">
        <a:spcBef>
          <a:spcPct val="0"/>
        </a:spcBef>
        <a:buNone/>
        <a:defRPr kumimoji="0"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tx2"/>
        </a:buClr>
        <a:buFont typeface="Wingdings" pitchFamily="2" charset="2"/>
        <a:buChar char="§"/>
        <a:defRPr kumimoji="0"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tx2"/>
        </a:buClr>
        <a:buFont typeface="Georgia"/>
        <a:buChar char="▫"/>
        <a:defRPr kumimoji="0" sz="20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18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18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tx2"/>
        </a:buClr>
        <a:buFont typeface="Georgia"/>
        <a:buChar char="▫"/>
        <a:defRPr kumimoji="0" sz="16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127000" y="125413"/>
            <a:ext cx="8877300" cy="641350"/>
          </a:xfrm>
          <a:prstGeom prst="rect">
            <a:avLst/>
          </a:prstGeom>
          <a:solidFill>
            <a:srgbClr val="FFFFFF"/>
          </a:solidFill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 dello</a:t>
            </a:r>
          </a:p>
        </p:txBody>
      </p:sp>
      <p:sp>
        <p:nvSpPr>
          <p:cNvPr id="1048" name="AutoShape 24"/>
          <p:cNvSpPr>
            <a:spLocks noChangeArrowheads="1"/>
          </p:cNvSpPr>
          <p:nvPr/>
        </p:nvSpPr>
        <p:spPr bwMode="auto">
          <a:xfrm>
            <a:off x="612775" y="6381750"/>
            <a:ext cx="6695529" cy="395288"/>
          </a:xfrm>
          <a:prstGeom prst="chevron">
            <a:avLst>
              <a:gd name="adj" fmla="val 47000"/>
            </a:avLst>
          </a:prstGeom>
          <a:gradFill rotWithShape="1">
            <a:gsLst>
              <a:gs pos="0">
                <a:srgbClr val="DDDDDD"/>
              </a:gs>
              <a:gs pos="100000">
                <a:schemeClr val="bg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57150" h="25400"/>
          </a:sp3d>
        </p:spPr>
        <p:txBody>
          <a:bodyPr wrap="none" anchor="ctr"/>
          <a:lstStyle/>
          <a:p>
            <a:pPr marL="87313">
              <a:defRPr/>
            </a:pPr>
            <a:r>
              <a:rPr lang="it-IT" sz="1400" b="1" cap="small" dirty="0" smtClean="0">
                <a:solidFill>
                  <a:srgbClr val="808080"/>
                </a:solidFill>
                <a:latin typeface="Calibri" pitchFamily="34" charset="0"/>
                <a:cs typeface="Calibri" pitchFamily="34" charset="0"/>
              </a:rPr>
              <a:t>Aprile 2013</a:t>
            </a:r>
            <a:endParaRPr lang="it-IT" sz="1400" b="1" cap="small" dirty="0">
              <a:solidFill>
                <a:srgbClr val="80808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1763" y="981075"/>
            <a:ext cx="887095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1059" name="Text Box 35"/>
          <p:cNvSpPr txBox="1">
            <a:spLocks noChangeArrowheads="1"/>
          </p:cNvSpPr>
          <p:nvPr/>
        </p:nvSpPr>
        <p:spPr bwMode="auto">
          <a:xfrm>
            <a:off x="8605094" y="6391275"/>
            <a:ext cx="3593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5349F960-4E4A-4957-8F1F-557AFD8BB655}" type="slidenum">
              <a:rPr lang="it-IT" sz="1000" b="1" u="sng">
                <a:solidFill>
                  <a:srgbClr val="B2B2B2"/>
                </a:solidFill>
                <a:latin typeface="Calibri" pitchFamily="34" charset="0"/>
                <a:cs typeface="Calibri" pitchFamily="34" charset="0"/>
              </a:rPr>
              <a:pPr algn="ctr">
                <a:defRPr/>
              </a:pPr>
              <a:t>‹N›</a:t>
            </a:fld>
            <a:r>
              <a:rPr lang="it-IT" sz="1000" b="1" dirty="0">
                <a:solidFill>
                  <a:srgbClr val="B2B2B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it-IT" sz="1000" b="1" dirty="0">
                <a:solidFill>
                  <a:srgbClr val="B2B2B2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1000" b="1" dirty="0" smtClean="0">
                <a:solidFill>
                  <a:srgbClr val="B2B2B2"/>
                </a:solidFill>
                <a:latin typeface="Calibri" pitchFamily="34" charset="0"/>
                <a:cs typeface="Calibri" pitchFamily="34" charset="0"/>
              </a:rPr>
              <a:t>15</a:t>
            </a:r>
            <a:endParaRPr lang="it-IT" sz="1000" b="1" dirty="0">
              <a:solidFill>
                <a:srgbClr val="B2B2B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75" name="Line 51"/>
          <p:cNvSpPr>
            <a:spLocks noChangeShapeType="1"/>
          </p:cNvSpPr>
          <p:nvPr/>
        </p:nvSpPr>
        <p:spPr bwMode="auto">
          <a:xfrm>
            <a:off x="128588" y="6308725"/>
            <a:ext cx="8856662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it-IT">
              <a:solidFill>
                <a:srgbClr val="000000"/>
              </a:solidFill>
            </a:endParaRPr>
          </a:p>
        </p:txBody>
      </p:sp>
      <p:pic>
        <p:nvPicPr>
          <p:cNvPr id="74761" name="Picture 56" descr="Logo senza scrit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963" y="6381750"/>
            <a:ext cx="30162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9138" name="Picture 2" descr="http://www.consorzionetcomm.it/imgpub/img62503_0_0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843" y="6430863"/>
            <a:ext cx="1126355" cy="27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00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</p:sldLayoutIdLst>
  <p:timing>
    <p:tnLst>
      <p:par>
        <p:cTn id="1" dur="indefinite" restart="never" nodeType="tmRoot"/>
      </p:par>
    </p:tnLst>
  </p:timing>
  <p:txStyles>
    <p:titleStyle>
      <a:lvl1pPr marL="622300" indent="-622300" algn="l" rtl="0" eaLnBrk="0" fontAlgn="base" hangingPunct="0">
        <a:spcBef>
          <a:spcPct val="0"/>
        </a:spcBef>
        <a:spcAft>
          <a:spcPct val="0"/>
        </a:spcAft>
        <a:defRPr lang="it-IT" sz="2400" b="1" kern="0" cap="small" baseline="0" dirty="0" smtClean="0">
          <a:solidFill>
            <a:srgbClr val="808080"/>
          </a:solidFill>
          <a:latin typeface="Calibri" pitchFamily="34" charset="0"/>
          <a:ea typeface="Verdana" pitchFamily="34" charset="0"/>
          <a:cs typeface="Verdana" pitchFamily="34" charset="0"/>
        </a:defRPr>
      </a:lvl1pPr>
      <a:lvl2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2pPr>
      <a:lvl3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3pPr>
      <a:lvl4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4pPr>
      <a:lvl5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5pPr>
      <a:lvl6pPr marL="10795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6pPr>
      <a:lvl7pPr marL="15367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7pPr>
      <a:lvl8pPr marL="19939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8pPr>
      <a:lvl9pPr marL="24511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40000"/>
        </a:spcBef>
        <a:spcAft>
          <a:spcPct val="1500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30000"/>
        </a:spcBef>
        <a:spcAft>
          <a:spcPct val="1000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30000"/>
        </a:spcBef>
        <a:spcAft>
          <a:spcPct val="1000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12"/>
          <p:cNvGrpSpPr>
            <a:grpSpLocks noChangeAspect="1"/>
          </p:cNvGrpSpPr>
          <p:nvPr/>
        </p:nvGrpSpPr>
        <p:grpSpPr>
          <a:xfrm rot="60000">
            <a:off x="3258097" y="-864000"/>
            <a:ext cx="5633667" cy="8383063"/>
            <a:chOff x="3709988" y="2146300"/>
            <a:chExt cx="1724025" cy="256540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4243388" y="2206625"/>
              <a:ext cx="520700" cy="361950"/>
            </a:xfrm>
            <a:custGeom>
              <a:avLst/>
              <a:gdLst>
                <a:gd name="T0" fmla="*/ 328 w 328"/>
                <a:gd name="T1" fmla="*/ 228 h 228"/>
                <a:gd name="T2" fmla="*/ 152 w 328"/>
                <a:gd name="T3" fmla="*/ 208 h 228"/>
                <a:gd name="T4" fmla="*/ 0 w 328"/>
                <a:gd name="T5" fmla="*/ 102 h 228"/>
                <a:gd name="T6" fmla="*/ 222 w 328"/>
                <a:gd name="T7" fmla="*/ 0 h 228"/>
                <a:gd name="T8" fmla="*/ 328 w 328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8" h="228">
                  <a:moveTo>
                    <a:pt x="328" y="228"/>
                  </a:moveTo>
                  <a:lnTo>
                    <a:pt x="152" y="208"/>
                  </a:lnTo>
                  <a:lnTo>
                    <a:pt x="0" y="102"/>
                  </a:lnTo>
                  <a:lnTo>
                    <a:pt x="222" y="0"/>
                  </a:lnTo>
                  <a:lnTo>
                    <a:pt x="328" y="228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5011738" y="3521075"/>
              <a:ext cx="361950" cy="520700"/>
            </a:xfrm>
            <a:custGeom>
              <a:avLst/>
              <a:gdLst>
                <a:gd name="T0" fmla="*/ 0 w 228"/>
                <a:gd name="T1" fmla="*/ 328 h 328"/>
                <a:gd name="T2" fmla="*/ 20 w 228"/>
                <a:gd name="T3" fmla="*/ 152 h 328"/>
                <a:gd name="T4" fmla="*/ 126 w 228"/>
                <a:gd name="T5" fmla="*/ 0 h 328"/>
                <a:gd name="T6" fmla="*/ 228 w 228"/>
                <a:gd name="T7" fmla="*/ 222 h 328"/>
                <a:gd name="T8" fmla="*/ 0 w 228"/>
                <a:gd name="T9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328">
                  <a:moveTo>
                    <a:pt x="0" y="328"/>
                  </a:moveTo>
                  <a:lnTo>
                    <a:pt x="20" y="152"/>
                  </a:lnTo>
                  <a:lnTo>
                    <a:pt x="126" y="0"/>
                  </a:lnTo>
                  <a:lnTo>
                    <a:pt x="228" y="222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3995738" y="2368550"/>
              <a:ext cx="488950" cy="168275"/>
            </a:xfrm>
            <a:custGeom>
              <a:avLst/>
              <a:gdLst>
                <a:gd name="T0" fmla="*/ 0 w 308"/>
                <a:gd name="T1" fmla="*/ 74 h 106"/>
                <a:gd name="T2" fmla="*/ 156 w 308"/>
                <a:gd name="T3" fmla="*/ 0 h 106"/>
                <a:gd name="T4" fmla="*/ 308 w 308"/>
                <a:gd name="T5" fmla="*/ 106 h 106"/>
                <a:gd name="T6" fmla="*/ 0 w 308"/>
                <a:gd name="T7" fmla="*/ 7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8" h="106">
                  <a:moveTo>
                    <a:pt x="0" y="74"/>
                  </a:moveTo>
                  <a:lnTo>
                    <a:pt x="156" y="0"/>
                  </a:lnTo>
                  <a:lnTo>
                    <a:pt x="308" y="106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3817938" y="4318000"/>
              <a:ext cx="492125" cy="171450"/>
            </a:xfrm>
            <a:custGeom>
              <a:avLst/>
              <a:gdLst>
                <a:gd name="T0" fmla="*/ 0 w 310"/>
                <a:gd name="T1" fmla="*/ 0 h 108"/>
                <a:gd name="T2" fmla="*/ 310 w 310"/>
                <a:gd name="T3" fmla="*/ 34 h 108"/>
                <a:gd name="T4" fmla="*/ 152 w 310"/>
                <a:gd name="T5" fmla="*/ 108 h 108"/>
                <a:gd name="T6" fmla="*/ 0 w 310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0" h="108">
                  <a:moveTo>
                    <a:pt x="0" y="0"/>
                  </a:moveTo>
                  <a:lnTo>
                    <a:pt x="310" y="34"/>
                  </a:lnTo>
                  <a:lnTo>
                    <a:pt x="152" y="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5043488" y="3270250"/>
              <a:ext cx="168275" cy="492125"/>
            </a:xfrm>
            <a:custGeom>
              <a:avLst/>
              <a:gdLst>
                <a:gd name="T0" fmla="*/ 0 w 106"/>
                <a:gd name="T1" fmla="*/ 310 h 310"/>
                <a:gd name="T2" fmla="*/ 32 w 106"/>
                <a:gd name="T3" fmla="*/ 0 h 310"/>
                <a:gd name="T4" fmla="*/ 106 w 106"/>
                <a:gd name="T5" fmla="*/ 158 h 310"/>
                <a:gd name="T6" fmla="*/ 0 w 106"/>
                <a:gd name="T7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310">
                  <a:moveTo>
                    <a:pt x="0" y="310"/>
                  </a:moveTo>
                  <a:lnTo>
                    <a:pt x="32" y="0"/>
                  </a:lnTo>
                  <a:lnTo>
                    <a:pt x="106" y="158"/>
                  </a:lnTo>
                  <a:lnTo>
                    <a:pt x="0" y="31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4764088" y="2568575"/>
              <a:ext cx="400050" cy="415925"/>
            </a:xfrm>
            <a:custGeom>
              <a:avLst/>
              <a:gdLst>
                <a:gd name="T0" fmla="*/ 74 w 252"/>
                <a:gd name="T1" fmla="*/ 156 h 262"/>
                <a:gd name="T2" fmla="*/ 0 w 252"/>
                <a:gd name="T3" fmla="*/ 0 h 262"/>
                <a:gd name="T4" fmla="*/ 252 w 252"/>
                <a:gd name="T5" fmla="*/ 26 h 262"/>
                <a:gd name="T6" fmla="*/ 226 w 252"/>
                <a:gd name="T7" fmla="*/ 262 h 262"/>
                <a:gd name="T8" fmla="*/ 74 w 252"/>
                <a:gd name="T9" fmla="*/ 15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62">
                  <a:moveTo>
                    <a:pt x="74" y="156"/>
                  </a:moveTo>
                  <a:lnTo>
                    <a:pt x="0" y="0"/>
                  </a:lnTo>
                  <a:lnTo>
                    <a:pt x="252" y="26"/>
                  </a:lnTo>
                  <a:lnTo>
                    <a:pt x="226" y="262"/>
                  </a:lnTo>
                  <a:lnTo>
                    <a:pt x="74" y="156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4595813" y="4041775"/>
              <a:ext cx="415925" cy="400050"/>
            </a:xfrm>
            <a:custGeom>
              <a:avLst/>
              <a:gdLst>
                <a:gd name="T0" fmla="*/ 0 w 262"/>
                <a:gd name="T1" fmla="*/ 226 h 252"/>
                <a:gd name="T2" fmla="*/ 106 w 262"/>
                <a:gd name="T3" fmla="*/ 74 h 252"/>
                <a:gd name="T4" fmla="*/ 262 w 262"/>
                <a:gd name="T5" fmla="*/ 0 h 252"/>
                <a:gd name="T6" fmla="*/ 236 w 262"/>
                <a:gd name="T7" fmla="*/ 252 h 252"/>
                <a:gd name="T8" fmla="*/ 0 w 262"/>
                <a:gd name="T9" fmla="*/ 22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52">
                  <a:moveTo>
                    <a:pt x="0" y="226"/>
                  </a:moveTo>
                  <a:lnTo>
                    <a:pt x="106" y="74"/>
                  </a:lnTo>
                  <a:lnTo>
                    <a:pt x="262" y="0"/>
                  </a:lnTo>
                  <a:lnTo>
                    <a:pt x="236" y="252"/>
                  </a:lnTo>
                  <a:lnTo>
                    <a:pt x="0" y="226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4484688" y="2536825"/>
              <a:ext cx="396875" cy="279400"/>
            </a:xfrm>
            <a:custGeom>
              <a:avLst/>
              <a:gdLst>
                <a:gd name="T0" fmla="*/ 176 w 250"/>
                <a:gd name="T1" fmla="*/ 20 h 176"/>
                <a:gd name="T2" fmla="*/ 250 w 250"/>
                <a:gd name="T3" fmla="*/ 176 h 176"/>
                <a:gd name="T4" fmla="*/ 0 w 250"/>
                <a:gd name="T5" fmla="*/ 0 h 176"/>
                <a:gd name="T6" fmla="*/ 176 w 250"/>
                <a:gd name="T7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" h="176">
                  <a:moveTo>
                    <a:pt x="176" y="20"/>
                  </a:moveTo>
                  <a:lnTo>
                    <a:pt x="250" y="176"/>
                  </a:lnTo>
                  <a:lnTo>
                    <a:pt x="0" y="0"/>
                  </a:lnTo>
                  <a:lnTo>
                    <a:pt x="176" y="2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4764088" y="3762375"/>
              <a:ext cx="279400" cy="396875"/>
            </a:xfrm>
            <a:custGeom>
              <a:avLst/>
              <a:gdLst>
                <a:gd name="T0" fmla="*/ 0 w 176"/>
                <a:gd name="T1" fmla="*/ 250 h 250"/>
                <a:gd name="T2" fmla="*/ 176 w 176"/>
                <a:gd name="T3" fmla="*/ 0 h 250"/>
                <a:gd name="T4" fmla="*/ 156 w 176"/>
                <a:gd name="T5" fmla="*/ 176 h 250"/>
                <a:gd name="T6" fmla="*/ 0 w 176"/>
                <a:gd name="T7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250">
                  <a:moveTo>
                    <a:pt x="0" y="250"/>
                  </a:moveTo>
                  <a:lnTo>
                    <a:pt x="176" y="0"/>
                  </a:lnTo>
                  <a:lnTo>
                    <a:pt x="156" y="176"/>
                  </a:lnTo>
                  <a:lnTo>
                    <a:pt x="0" y="25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4881563" y="2816225"/>
              <a:ext cx="241300" cy="454025"/>
            </a:xfrm>
            <a:custGeom>
              <a:avLst/>
              <a:gdLst>
                <a:gd name="T0" fmla="*/ 0 w 152"/>
                <a:gd name="T1" fmla="*/ 0 h 286"/>
                <a:gd name="T2" fmla="*/ 152 w 152"/>
                <a:gd name="T3" fmla="*/ 106 h 286"/>
                <a:gd name="T4" fmla="*/ 134 w 152"/>
                <a:gd name="T5" fmla="*/ 286 h 286"/>
                <a:gd name="T6" fmla="*/ 0 w 152"/>
                <a:gd name="T7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286">
                  <a:moveTo>
                    <a:pt x="0" y="0"/>
                  </a:moveTo>
                  <a:lnTo>
                    <a:pt x="152" y="106"/>
                  </a:lnTo>
                  <a:lnTo>
                    <a:pt x="134" y="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4310063" y="4159250"/>
              <a:ext cx="454025" cy="241300"/>
            </a:xfrm>
            <a:custGeom>
              <a:avLst/>
              <a:gdLst>
                <a:gd name="T0" fmla="*/ 0 w 286"/>
                <a:gd name="T1" fmla="*/ 134 h 152"/>
                <a:gd name="T2" fmla="*/ 286 w 286"/>
                <a:gd name="T3" fmla="*/ 0 h 152"/>
                <a:gd name="T4" fmla="*/ 180 w 286"/>
                <a:gd name="T5" fmla="*/ 152 h 152"/>
                <a:gd name="T6" fmla="*/ 0 w 286"/>
                <a:gd name="T7" fmla="*/ 13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152">
                  <a:moveTo>
                    <a:pt x="0" y="134"/>
                  </a:moveTo>
                  <a:lnTo>
                    <a:pt x="286" y="0"/>
                  </a:lnTo>
                  <a:lnTo>
                    <a:pt x="180" y="152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5094288" y="2984500"/>
              <a:ext cx="339725" cy="536575"/>
            </a:xfrm>
            <a:custGeom>
              <a:avLst/>
              <a:gdLst>
                <a:gd name="T0" fmla="*/ 74 w 214"/>
                <a:gd name="T1" fmla="*/ 338 h 338"/>
                <a:gd name="T2" fmla="*/ 0 w 214"/>
                <a:gd name="T3" fmla="*/ 180 h 338"/>
                <a:gd name="T4" fmla="*/ 18 w 214"/>
                <a:gd name="T5" fmla="*/ 0 h 338"/>
                <a:gd name="T6" fmla="*/ 214 w 214"/>
                <a:gd name="T7" fmla="*/ 138 h 338"/>
                <a:gd name="T8" fmla="*/ 74 w 214"/>
                <a:gd name="T9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338">
                  <a:moveTo>
                    <a:pt x="74" y="338"/>
                  </a:moveTo>
                  <a:lnTo>
                    <a:pt x="0" y="180"/>
                  </a:lnTo>
                  <a:lnTo>
                    <a:pt x="18" y="0"/>
                  </a:lnTo>
                  <a:lnTo>
                    <a:pt x="214" y="138"/>
                  </a:lnTo>
                  <a:lnTo>
                    <a:pt x="74" y="338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4059238" y="4371975"/>
              <a:ext cx="536575" cy="339725"/>
            </a:xfrm>
            <a:custGeom>
              <a:avLst/>
              <a:gdLst>
                <a:gd name="T0" fmla="*/ 0 w 338"/>
                <a:gd name="T1" fmla="*/ 74 h 214"/>
                <a:gd name="T2" fmla="*/ 158 w 338"/>
                <a:gd name="T3" fmla="*/ 0 h 214"/>
                <a:gd name="T4" fmla="*/ 338 w 338"/>
                <a:gd name="T5" fmla="*/ 18 h 214"/>
                <a:gd name="T6" fmla="*/ 200 w 338"/>
                <a:gd name="T7" fmla="*/ 214 h 214"/>
                <a:gd name="T8" fmla="*/ 0 w 338"/>
                <a:gd name="T9" fmla="*/ 7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214">
                  <a:moveTo>
                    <a:pt x="0" y="74"/>
                  </a:moveTo>
                  <a:lnTo>
                    <a:pt x="158" y="0"/>
                  </a:lnTo>
                  <a:lnTo>
                    <a:pt x="338" y="18"/>
                  </a:lnTo>
                  <a:lnTo>
                    <a:pt x="200" y="214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3709988" y="2146300"/>
              <a:ext cx="533400" cy="339725"/>
            </a:xfrm>
            <a:custGeom>
              <a:avLst/>
              <a:gdLst>
                <a:gd name="T0" fmla="*/ 336 w 336"/>
                <a:gd name="T1" fmla="*/ 140 h 214"/>
                <a:gd name="T2" fmla="*/ 180 w 336"/>
                <a:gd name="T3" fmla="*/ 214 h 214"/>
                <a:gd name="T4" fmla="*/ 0 w 336"/>
                <a:gd name="T5" fmla="*/ 196 h 214"/>
                <a:gd name="T6" fmla="*/ 136 w 336"/>
                <a:gd name="T7" fmla="*/ 0 h 214"/>
                <a:gd name="T8" fmla="*/ 336 w 336"/>
                <a:gd name="T9" fmla="*/ 14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14">
                  <a:moveTo>
                    <a:pt x="336" y="140"/>
                  </a:moveTo>
                  <a:lnTo>
                    <a:pt x="180" y="214"/>
                  </a:lnTo>
                  <a:lnTo>
                    <a:pt x="0" y="196"/>
                  </a:lnTo>
                  <a:lnTo>
                    <a:pt x="136" y="0"/>
                  </a:lnTo>
                  <a:lnTo>
                    <a:pt x="336" y="14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</p:grp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32000" y="274638"/>
            <a:ext cx="8280000" cy="43088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it-IT" dirty="0" smtClean="0"/>
              <a:t>Fare clic per modificare lo stile del titolo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32000" y="1908000"/>
            <a:ext cx="8280000" cy="131112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8" name="Rettangolo 7"/>
          <p:cNvSpPr/>
          <p:nvPr/>
        </p:nvSpPr>
        <p:spPr>
          <a:xfrm>
            <a:off x="432000" y="6372000"/>
            <a:ext cx="8676456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9" name="Segnaposto testo 2"/>
          <p:cNvSpPr txBox="1">
            <a:spLocks/>
          </p:cNvSpPr>
          <p:nvPr/>
        </p:nvSpPr>
        <p:spPr>
          <a:xfrm>
            <a:off x="432000" y="6484694"/>
            <a:ext cx="3600000" cy="18466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74638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461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it-IT" sz="1200" i="1" dirty="0" smtClean="0">
                <a:solidFill>
                  <a:srgbClr val="1C1C1A"/>
                </a:solidFill>
              </a:rPr>
              <a:t>28 Maggio 2013</a:t>
            </a:r>
            <a:endParaRPr lang="en-GB" sz="1200" i="1" dirty="0">
              <a:solidFill>
                <a:srgbClr val="1C1C1A"/>
              </a:solidFill>
            </a:endParaRPr>
          </a:p>
        </p:txBody>
      </p:sp>
      <p:pic>
        <p:nvPicPr>
          <p:cNvPr id="12" name="Immagine 11" descr="logo_Netcomm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605323" y="6450459"/>
            <a:ext cx="1056277" cy="277056"/>
          </a:xfrm>
          <a:prstGeom prst="rect">
            <a:avLst/>
          </a:prstGeom>
        </p:spPr>
      </p:pic>
      <p:sp>
        <p:nvSpPr>
          <p:cNvPr id="28" name="Rettangolo 27"/>
          <p:cNvSpPr/>
          <p:nvPr/>
        </p:nvSpPr>
        <p:spPr>
          <a:xfrm>
            <a:off x="0" y="0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0" y="6786000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0" y="0"/>
            <a:ext cx="72000" cy="68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9072000" y="0"/>
            <a:ext cx="72000" cy="68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3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74638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65113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74638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44613" indent="-265113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12"/>
          <p:cNvGrpSpPr>
            <a:grpSpLocks noChangeAspect="1"/>
          </p:cNvGrpSpPr>
          <p:nvPr/>
        </p:nvGrpSpPr>
        <p:grpSpPr>
          <a:xfrm rot="60000">
            <a:off x="3258097" y="-864000"/>
            <a:ext cx="5633667" cy="8383063"/>
            <a:chOff x="3709988" y="2146300"/>
            <a:chExt cx="1724025" cy="256540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4243388" y="2206625"/>
              <a:ext cx="520700" cy="361950"/>
            </a:xfrm>
            <a:custGeom>
              <a:avLst/>
              <a:gdLst>
                <a:gd name="T0" fmla="*/ 328 w 328"/>
                <a:gd name="T1" fmla="*/ 228 h 228"/>
                <a:gd name="T2" fmla="*/ 152 w 328"/>
                <a:gd name="T3" fmla="*/ 208 h 228"/>
                <a:gd name="T4" fmla="*/ 0 w 328"/>
                <a:gd name="T5" fmla="*/ 102 h 228"/>
                <a:gd name="T6" fmla="*/ 222 w 328"/>
                <a:gd name="T7" fmla="*/ 0 h 228"/>
                <a:gd name="T8" fmla="*/ 328 w 328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8" h="228">
                  <a:moveTo>
                    <a:pt x="328" y="228"/>
                  </a:moveTo>
                  <a:lnTo>
                    <a:pt x="152" y="208"/>
                  </a:lnTo>
                  <a:lnTo>
                    <a:pt x="0" y="102"/>
                  </a:lnTo>
                  <a:lnTo>
                    <a:pt x="222" y="0"/>
                  </a:lnTo>
                  <a:lnTo>
                    <a:pt x="328" y="228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5011738" y="3521075"/>
              <a:ext cx="361950" cy="520700"/>
            </a:xfrm>
            <a:custGeom>
              <a:avLst/>
              <a:gdLst>
                <a:gd name="T0" fmla="*/ 0 w 228"/>
                <a:gd name="T1" fmla="*/ 328 h 328"/>
                <a:gd name="T2" fmla="*/ 20 w 228"/>
                <a:gd name="T3" fmla="*/ 152 h 328"/>
                <a:gd name="T4" fmla="*/ 126 w 228"/>
                <a:gd name="T5" fmla="*/ 0 h 328"/>
                <a:gd name="T6" fmla="*/ 228 w 228"/>
                <a:gd name="T7" fmla="*/ 222 h 328"/>
                <a:gd name="T8" fmla="*/ 0 w 228"/>
                <a:gd name="T9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328">
                  <a:moveTo>
                    <a:pt x="0" y="328"/>
                  </a:moveTo>
                  <a:lnTo>
                    <a:pt x="20" y="152"/>
                  </a:lnTo>
                  <a:lnTo>
                    <a:pt x="126" y="0"/>
                  </a:lnTo>
                  <a:lnTo>
                    <a:pt x="228" y="222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3995738" y="2368550"/>
              <a:ext cx="488950" cy="168275"/>
            </a:xfrm>
            <a:custGeom>
              <a:avLst/>
              <a:gdLst>
                <a:gd name="T0" fmla="*/ 0 w 308"/>
                <a:gd name="T1" fmla="*/ 74 h 106"/>
                <a:gd name="T2" fmla="*/ 156 w 308"/>
                <a:gd name="T3" fmla="*/ 0 h 106"/>
                <a:gd name="T4" fmla="*/ 308 w 308"/>
                <a:gd name="T5" fmla="*/ 106 h 106"/>
                <a:gd name="T6" fmla="*/ 0 w 308"/>
                <a:gd name="T7" fmla="*/ 7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8" h="106">
                  <a:moveTo>
                    <a:pt x="0" y="74"/>
                  </a:moveTo>
                  <a:lnTo>
                    <a:pt x="156" y="0"/>
                  </a:lnTo>
                  <a:lnTo>
                    <a:pt x="308" y="106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3817938" y="4318000"/>
              <a:ext cx="492125" cy="171450"/>
            </a:xfrm>
            <a:custGeom>
              <a:avLst/>
              <a:gdLst>
                <a:gd name="T0" fmla="*/ 0 w 310"/>
                <a:gd name="T1" fmla="*/ 0 h 108"/>
                <a:gd name="T2" fmla="*/ 310 w 310"/>
                <a:gd name="T3" fmla="*/ 34 h 108"/>
                <a:gd name="T4" fmla="*/ 152 w 310"/>
                <a:gd name="T5" fmla="*/ 108 h 108"/>
                <a:gd name="T6" fmla="*/ 0 w 310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0" h="108">
                  <a:moveTo>
                    <a:pt x="0" y="0"/>
                  </a:moveTo>
                  <a:lnTo>
                    <a:pt x="310" y="34"/>
                  </a:lnTo>
                  <a:lnTo>
                    <a:pt x="152" y="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5043488" y="3270250"/>
              <a:ext cx="168275" cy="492125"/>
            </a:xfrm>
            <a:custGeom>
              <a:avLst/>
              <a:gdLst>
                <a:gd name="T0" fmla="*/ 0 w 106"/>
                <a:gd name="T1" fmla="*/ 310 h 310"/>
                <a:gd name="T2" fmla="*/ 32 w 106"/>
                <a:gd name="T3" fmla="*/ 0 h 310"/>
                <a:gd name="T4" fmla="*/ 106 w 106"/>
                <a:gd name="T5" fmla="*/ 158 h 310"/>
                <a:gd name="T6" fmla="*/ 0 w 106"/>
                <a:gd name="T7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310">
                  <a:moveTo>
                    <a:pt x="0" y="310"/>
                  </a:moveTo>
                  <a:lnTo>
                    <a:pt x="32" y="0"/>
                  </a:lnTo>
                  <a:lnTo>
                    <a:pt x="106" y="158"/>
                  </a:lnTo>
                  <a:lnTo>
                    <a:pt x="0" y="31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4764088" y="2568575"/>
              <a:ext cx="400050" cy="415925"/>
            </a:xfrm>
            <a:custGeom>
              <a:avLst/>
              <a:gdLst>
                <a:gd name="T0" fmla="*/ 74 w 252"/>
                <a:gd name="T1" fmla="*/ 156 h 262"/>
                <a:gd name="T2" fmla="*/ 0 w 252"/>
                <a:gd name="T3" fmla="*/ 0 h 262"/>
                <a:gd name="T4" fmla="*/ 252 w 252"/>
                <a:gd name="T5" fmla="*/ 26 h 262"/>
                <a:gd name="T6" fmla="*/ 226 w 252"/>
                <a:gd name="T7" fmla="*/ 262 h 262"/>
                <a:gd name="T8" fmla="*/ 74 w 252"/>
                <a:gd name="T9" fmla="*/ 15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62">
                  <a:moveTo>
                    <a:pt x="74" y="156"/>
                  </a:moveTo>
                  <a:lnTo>
                    <a:pt x="0" y="0"/>
                  </a:lnTo>
                  <a:lnTo>
                    <a:pt x="252" y="26"/>
                  </a:lnTo>
                  <a:lnTo>
                    <a:pt x="226" y="262"/>
                  </a:lnTo>
                  <a:lnTo>
                    <a:pt x="74" y="156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4595813" y="4041775"/>
              <a:ext cx="415925" cy="400050"/>
            </a:xfrm>
            <a:custGeom>
              <a:avLst/>
              <a:gdLst>
                <a:gd name="T0" fmla="*/ 0 w 262"/>
                <a:gd name="T1" fmla="*/ 226 h 252"/>
                <a:gd name="T2" fmla="*/ 106 w 262"/>
                <a:gd name="T3" fmla="*/ 74 h 252"/>
                <a:gd name="T4" fmla="*/ 262 w 262"/>
                <a:gd name="T5" fmla="*/ 0 h 252"/>
                <a:gd name="T6" fmla="*/ 236 w 262"/>
                <a:gd name="T7" fmla="*/ 252 h 252"/>
                <a:gd name="T8" fmla="*/ 0 w 262"/>
                <a:gd name="T9" fmla="*/ 22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52">
                  <a:moveTo>
                    <a:pt x="0" y="226"/>
                  </a:moveTo>
                  <a:lnTo>
                    <a:pt x="106" y="74"/>
                  </a:lnTo>
                  <a:lnTo>
                    <a:pt x="262" y="0"/>
                  </a:lnTo>
                  <a:lnTo>
                    <a:pt x="236" y="252"/>
                  </a:lnTo>
                  <a:lnTo>
                    <a:pt x="0" y="226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4484688" y="2536825"/>
              <a:ext cx="396875" cy="279400"/>
            </a:xfrm>
            <a:custGeom>
              <a:avLst/>
              <a:gdLst>
                <a:gd name="T0" fmla="*/ 176 w 250"/>
                <a:gd name="T1" fmla="*/ 20 h 176"/>
                <a:gd name="T2" fmla="*/ 250 w 250"/>
                <a:gd name="T3" fmla="*/ 176 h 176"/>
                <a:gd name="T4" fmla="*/ 0 w 250"/>
                <a:gd name="T5" fmla="*/ 0 h 176"/>
                <a:gd name="T6" fmla="*/ 176 w 250"/>
                <a:gd name="T7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" h="176">
                  <a:moveTo>
                    <a:pt x="176" y="20"/>
                  </a:moveTo>
                  <a:lnTo>
                    <a:pt x="250" y="176"/>
                  </a:lnTo>
                  <a:lnTo>
                    <a:pt x="0" y="0"/>
                  </a:lnTo>
                  <a:lnTo>
                    <a:pt x="176" y="2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4764088" y="3762375"/>
              <a:ext cx="279400" cy="396875"/>
            </a:xfrm>
            <a:custGeom>
              <a:avLst/>
              <a:gdLst>
                <a:gd name="T0" fmla="*/ 0 w 176"/>
                <a:gd name="T1" fmla="*/ 250 h 250"/>
                <a:gd name="T2" fmla="*/ 176 w 176"/>
                <a:gd name="T3" fmla="*/ 0 h 250"/>
                <a:gd name="T4" fmla="*/ 156 w 176"/>
                <a:gd name="T5" fmla="*/ 176 h 250"/>
                <a:gd name="T6" fmla="*/ 0 w 176"/>
                <a:gd name="T7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250">
                  <a:moveTo>
                    <a:pt x="0" y="250"/>
                  </a:moveTo>
                  <a:lnTo>
                    <a:pt x="176" y="0"/>
                  </a:lnTo>
                  <a:lnTo>
                    <a:pt x="156" y="176"/>
                  </a:lnTo>
                  <a:lnTo>
                    <a:pt x="0" y="25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4881563" y="2816225"/>
              <a:ext cx="241300" cy="454025"/>
            </a:xfrm>
            <a:custGeom>
              <a:avLst/>
              <a:gdLst>
                <a:gd name="T0" fmla="*/ 0 w 152"/>
                <a:gd name="T1" fmla="*/ 0 h 286"/>
                <a:gd name="T2" fmla="*/ 152 w 152"/>
                <a:gd name="T3" fmla="*/ 106 h 286"/>
                <a:gd name="T4" fmla="*/ 134 w 152"/>
                <a:gd name="T5" fmla="*/ 286 h 286"/>
                <a:gd name="T6" fmla="*/ 0 w 152"/>
                <a:gd name="T7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286">
                  <a:moveTo>
                    <a:pt x="0" y="0"/>
                  </a:moveTo>
                  <a:lnTo>
                    <a:pt x="152" y="106"/>
                  </a:lnTo>
                  <a:lnTo>
                    <a:pt x="134" y="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4310063" y="4159250"/>
              <a:ext cx="454025" cy="241300"/>
            </a:xfrm>
            <a:custGeom>
              <a:avLst/>
              <a:gdLst>
                <a:gd name="T0" fmla="*/ 0 w 286"/>
                <a:gd name="T1" fmla="*/ 134 h 152"/>
                <a:gd name="T2" fmla="*/ 286 w 286"/>
                <a:gd name="T3" fmla="*/ 0 h 152"/>
                <a:gd name="T4" fmla="*/ 180 w 286"/>
                <a:gd name="T5" fmla="*/ 152 h 152"/>
                <a:gd name="T6" fmla="*/ 0 w 286"/>
                <a:gd name="T7" fmla="*/ 13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152">
                  <a:moveTo>
                    <a:pt x="0" y="134"/>
                  </a:moveTo>
                  <a:lnTo>
                    <a:pt x="286" y="0"/>
                  </a:lnTo>
                  <a:lnTo>
                    <a:pt x="180" y="152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5094288" y="2984500"/>
              <a:ext cx="339725" cy="536575"/>
            </a:xfrm>
            <a:custGeom>
              <a:avLst/>
              <a:gdLst>
                <a:gd name="T0" fmla="*/ 74 w 214"/>
                <a:gd name="T1" fmla="*/ 338 h 338"/>
                <a:gd name="T2" fmla="*/ 0 w 214"/>
                <a:gd name="T3" fmla="*/ 180 h 338"/>
                <a:gd name="T4" fmla="*/ 18 w 214"/>
                <a:gd name="T5" fmla="*/ 0 h 338"/>
                <a:gd name="T6" fmla="*/ 214 w 214"/>
                <a:gd name="T7" fmla="*/ 138 h 338"/>
                <a:gd name="T8" fmla="*/ 74 w 214"/>
                <a:gd name="T9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338">
                  <a:moveTo>
                    <a:pt x="74" y="338"/>
                  </a:moveTo>
                  <a:lnTo>
                    <a:pt x="0" y="180"/>
                  </a:lnTo>
                  <a:lnTo>
                    <a:pt x="18" y="0"/>
                  </a:lnTo>
                  <a:lnTo>
                    <a:pt x="214" y="138"/>
                  </a:lnTo>
                  <a:lnTo>
                    <a:pt x="74" y="338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4059238" y="4371975"/>
              <a:ext cx="536575" cy="339725"/>
            </a:xfrm>
            <a:custGeom>
              <a:avLst/>
              <a:gdLst>
                <a:gd name="T0" fmla="*/ 0 w 338"/>
                <a:gd name="T1" fmla="*/ 74 h 214"/>
                <a:gd name="T2" fmla="*/ 158 w 338"/>
                <a:gd name="T3" fmla="*/ 0 h 214"/>
                <a:gd name="T4" fmla="*/ 338 w 338"/>
                <a:gd name="T5" fmla="*/ 18 h 214"/>
                <a:gd name="T6" fmla="*/ 200 w 338"/>
                <a:gd name="T7" fmla="*/ 214 h 214"/>
                <a:gd name="T8" fmla="*/ 0 w 338"/>
                <a:gd name="T9" fmla="*/ 7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214">
                  <a:moveTo>
                    <a:pt x="0" y="74"/>
                  </a:moveTo>
                  <a:lnTo>
                    <a:pt x="158" y="0"/>
                  </a:lnTo>
                  <a:lnTo>
                    <a:pt x="338" y="18"/>
                  </a:lnTo>
                  <a:lnTo>
                    <a:pt x="200" y="214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3709988" y="2146300"/>
              <a:ext cx="533400" cy="339725"/>
            </a:xfrm>
            <a:custGeom>
              <a:avLst/>
              <a:gdLst>
                <a:gd name="T0" fmla="*/ 336 w 336"/>
                <a:gd name="T1" fmla="*/ 140 h 214"/>
                <a:gd name="T2" fmla="*/ 180 w 336"/>
                <a:gd name="T3" fmla="*/ 214 h 214"/>
                <a:gd name="T4" fmla="*/ 0 w 336"/>
                <a:gd name="T5" fmla="*/ 196 h 214"/>
                <a:gd name="T6" fmla="*/ 136 w 336"/>
                <a:gd name="T7" fmla="*/ 0 h 214"/>
                <a:gd name="T8" fmla="*/ 336 w 336"/>
                <a:gd name="T9" fmla="*/ 14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14">
                  <a:moveTo>
                    <a:pt x="336" y="140"/>
                  </a:moveTo>
                  <a:lnTo>
                    <a:pt x="180" y="214"/>
                  </a:lnTo>
                  <a:lnTo>
                    <a:pt x="0" y="196"/>
                  </a:lnTo>
                  <a:lnTo>
                    <a:pt x="136" y="0"/>
                  </a:lnTo>
                  <a:lnTo>
                    <a:pt x="336" y="14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</p:grp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32000" y="274638"/>
            <a:ext cx="8280000" cy="43088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it-IT" dirty="0" smtClean="0"/>
              <a:t>Fare clic per modificare lo stile del titolo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32000" y="1908000"/>
            <a:ext cx="8280000" cy="131112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8" name="Rettangolo 7"/>
          <p:cNvSpPr/>
          <p:nvPr/>
        </p:nvSpPr>
        <p:spPr>
          <a:xfrm>
            <a:off x="432000" y="6372000"/>
            <a:ext cx="8676456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12" name="Immagine 11" descr="logo_Netcomm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605323" y="6450459"/>
            <a:ext cx="1056277" cy="277056"/>
          </a:xfrm>
          <a:prstGeom prst="rect">
            <a:avLst/>
          </a:prstGeom>
        </p:spPr>
      </p:pic>
      <p:sp>
        <p:nvSpPr>
          <p:cNvPr id="28" name="Rettangolo 27"/>
          <p:cNvSpPr/>
          <p:nvPr/>
        </p:nvSpPr>
        <p:spPr>
          <a:xfrm>
            <a:off x="0" y="0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0" y="6786000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0" y="0"/>
            <a:ext cx="72000" cy="68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9072000" y="0"/>
            <a:ext cx="72000" cy="68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3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74638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65113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74638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44613" indent="-265113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12"/>
          <p:cNvGrpSpPr>
            <a:grpSpLocks noChangeAspect="1"/>
          </p:cNvGrpSpPr>
          <p:nvPr/>
        </p:nvGrpSpPr>
        <p:grpSpPr>
          <a:xfrm rot="60000">
            <a:off x="3258097" y="-864000"/>
            <a:ext cx="5633667" cy="8383063"/>
            <a:chOff x="3709988" y="2146300"/>
            <a:chExt cx="1724025" cy="256540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4243388" y="2206625"/>
              <a:ext cx="520700" cy="361950"/>
            </a:xfrm>
            <a:custGeom>
              <a:avLst/>
              <a:gdLst>
                <a:gd name="T0" fmla="*/ 328 w 328"/>
                <a:gd name="T1" fmla="*/ 228 h 228"/>
                <a:gd name="T2" fmla="*/ 152 w 328"/>
                <a:gd name="T3" fmla="*/ 208 h 228"/>
                <a:gd name="T4" fmla="*/ 0 w 328"/>
                <a:gd name="T5" fmla="*/ 102 h 228"/>
                <a:gd name="T6" fmla="*/ 222 w 328"/>
                <a:gd name="T7" fmla="*/ 0 h 228"/>
                <a:gd name="T8" fmla="*/ 328 w 328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8" h="228">
                  <a:moveTo>
                    <a:pt x="328" y="228"/>
                  </a:moveTo>
                  <a:lnTo>
                    <a:pt x="152" y="208"/>
                  </a:lnTo>
                  <a:lnTo>
                    <a:pt x="0" y="102"/>
                  </a:lnTo>
                  <a:lnTo>
                    <a:pt x="222" y="0"/>
                  </a:lnTo>
                  <a:lnTo>
                    <a:pt x="328" y="228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5011738" y="3521075"/>
              <a:ext cx="361950" cy="520700"/>
            </a:xfrm>
            <a:custGeom>
              <a:avLst/>
              <a:gdLst>
                <a:gd name="T0" fmla="*/ 0 w 228"/>
                <a:gd name="T1" fmla="*/ 328 h 328"/>
                <a:gd name="T2" fmla="*/ 20 w 228"/>
                <a:gd name="T3" fmla="*/ 152 h 328"/>
                <a:gd name="T4" fmla="*/ 126 w 228"/>
                <a:gd name="T5" fmla="*/ 0 h 328"/>
                <a:gd name="T6" fmla="*/ 228 w 228"/>
                <a:gd name="T7" fmla="*/ 222 h 328"/>
                <a:gd name="T8" fmla="*/ 0 w 228"/>
                <a:gd name="T9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328">
                  <a:moveTo>
                    <a:pt x="0" y="328"/>
                  </a:moveTo>
                  <a:lnTo>
                    <a:pt x="20" y="152"/>
                  </a:lnTo>
                  <a:lnTo>
                    <a:pt x="126" y="0"/>
                  </a:lnTo>
                  <a:lnTo>
                    <a:pt x="228" y="222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3995738" y="2368550"/>
              <a:ext cx="488950" cy="168275"/>
            </a:xfrm>
            <a:custGeom>
              <a:avLst/>
              <a:gdLst>
                <a:gd name="T0" fmla="*/ 0 w 308"/>
                <a:gd name="T1" fmla="*/ 74 h 106"/>
                <a:gd name="T2" fmla="*/ 156 w 308"/>
                <a:gd name="T3" fmla="*/ 0 h 106"/>
                <a:gd name="T4" fmla="*/ 308 w 308"/>
                <a:gd name="T5" fmla="*/ 106 h 106"/>
                <a:gd name="T6" fmla="*/ 0 w 308"/>
                <a:gd name="T7" fmla="*/ 7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8" h="106">
                  <a:moveTo>
                    <a:pt x="0" y="74"/>
                  </a:moveTo>
                  <a:lnTo>
                    <a:pt x="156" y="0"/>
                  </a:lnTo>
                  <a:lnTo>
                    <a:pt x="308" y="106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3817938" y="4318000"/>
              <a:ext cx="492125" cy="171450"/>
            </a:xfrm>
            <a:custGeom>
              <a:avLst/>
              <a:gdLst>
                <a:gd name="T0" fmla="*/ 0 w 310"/>
                <a:gd name="T1" fmla="*/ 0 h 108"/>
                <a:gd name="T2" fmla="*/ 310 w 310"/>
                <a:gd name="T3" fmla="*/ 34 h 108"/>
                <a:gd name="T4" fmla="*/ 152 w 310"/>
                <a:gd name="T5" fmla="*/ 108 h 108"/>
                <a:gd name="T6" fmla="*/ 0 w 310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0" h="108">
                  <a:moveTo>
                    <a:pt x="0" y="0"/>
                  </a:moveTo>
                  <a:lnTo>
                    <a:pt x="310" y="34"/>
                  </a:lnTo>
                  <a:lnTo>
                    <a:pt x="152" y="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5043488" y="3270250"/>
              <a:ext cx="168275" cy="492125"/>
            </a:xfrm>
            <a:custGeom>
              <a:avLst/>
              <a:gdLst>
                <a:gd name="T0" fmla="*/ 0 w 106"/>
                <a:gd name="T1" fmla="*/ 310 h 310"/>
                <a:gd name="T2" fmla="*/ 32 w 106"/>
                <a:gd name="T3" fmla="*/ 0 h 310"/>
                <a:gd name="T4" fmla="*/ 106 w 106"/>
                <a:gd name="T5" fmla="*/ 158 h 310"/>
                <a:gd name="T6" fmla="*/ 0 w 106"/>
                <a:gd name="T7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310">
                  <a:moveTo>
                    <a:pt x="0" y="310"/>
                  </a:moveTo>
                  <a:lnTo>
                    <a:pt x="32" y="0"/>
                  </a:lnTo>
                  <a:lnTo>
                    <a:pt x="106" y="158"/>
                  </a:lnTo>
                  <a:lnTo>
                    <a:pt x="0" y="31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4764088" y="2568575"/>
              <a:ext cx="400050" cy="415925"/>
            </a:xfrm>
            <a:custGeom>
              <a:avLst/>
              <a:gdLst>
                <a:gd name="T0" fmla="*/ 74 w 252"/>
                <a:gd name="T1" fmla="*/ 156 h 262"/>
                <a:gd name="T2" fmla="*/ 0 w 252"/>
                <a:gd name="T3" fmla="*/ 0 h 262"/>
                <a:gd name="T4" fmla="*/ 252 w 252"/>
                <a:gd name="T5" fmla="*/ 26 h 262"/>
                <a:gd name="T6" fmla="*/ 226 w 252"/>
                <a:gd name="T7" fmla="*/ 262 h 262"/>
                <a:gd name="T8" fmla="*/ 74 w 252"/>
                <a:gd name="T9" fmla="*/ 15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62">
                  <a:moveTo>
                    <a:pt x="74" y="156"/>
                  </a:moveTo>
                  <a:lnTo>
                    <a:pt x="0" y="0"/>
                  </a:lnTo>
                  <a:lnTo>
                    <a:pt x="252" y="26"/>
                  </a:lnTo>
                  <a:lnTo>
                    <a:pt x="226" y="262"/>
                  </a:lnTo>
                  <a:lnTo>
                    <a:pt x="74" y="156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4595813" y="4041775"/>
              <a:ext cx="415925" cy="400050"/>
            </a:xfrm>
            <a:custGeom>
              <a:avLst/>
              <a:gdLst>
                <a:gd name="T0" fmla="*/ 0 w 262"/>
                <a:gd name="T1" fmla="*/ 226 h 252"/>
                <a:gd name="T2" fmla="*/ 106 w 262"/>
                <a:gd name="T3" fmla="*/ 74 h 252"/>
                <a:gd name="T4" fmla="*/ 262 w 262"/>
                <a:gd name="T5" fmla="*/ 0 h 252"/>
                <a:gd name="T6" fmla="*/ 236 w 262"/>
                <a:gd name="T7" fmla="*/ 252 h 252"/>
                <a:gd name="T8" fmla="*/ 0 w 262"/>
                <a:gd name="T9" fmla="*/ 22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52">
                  <a:moveTo>
                    <a:pt x="0" y="226"/>
                  </a:moveTo>
                  <a:lnTo>
                    <a:pt x="106" y="74"/>
                  </a:lnTo>
                  <a:lnTo>
                    <a:pt x="262" y="0"/>
                  </a:lnTo>
                  <a:lnTo>
                    <a:pt x="236" y="252"/>
                  </a:lnTo>
                  <a:lnTo>
                    <a:pt x="0" y="226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4484688" y="2536825"/>
              <a:ext cx="396875" cy="279400"/>
            </a:xfrm>
            <a:custGeom>
              <a:avLst/>
              <a:gdLst>
                <a:gd name="T0" fmla="*/ 176 w 250"/>
                <a:gd name="T1" fmla="*/ 20 h 176"/>
                <a:gd name="T2" fmla="*/ 250 w 250"/>
                <a:gd name="T3" fmla="*/ 176 h 176"/>
                <a:gd name="T4" fmla="*/ 0 w 250"/>
                <a:gd name="T5" fmla="*/ 0 h 176"/>
                <a:gd name="T6" fmla="*/ 176 w 250"/>
                <a:gd name="T7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" h="176">
                  <a:moveTo>
                    <a:pt x="176" y="20"/>
                  </a:moveTo>
                  <a:lnTo>
                    <a:pt x="250" y="176"/>
                  </a:lnTo>
                  <a:lnTo>
                    <a:pt x="0" y="0"/>
                  </a:lnTo>
                  <a:lnTo>
                    <a:pt x="176" y="2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4764088" y="3762375"/>
              <a:ext cx="279400" cy="396875"/>
            </a:xfrm>
            <a:custGeom>
              <a:avLst/>
              <a:gdLst>
                <a:gd name="T0" fmla="*/ 0 w 176"/>
                <a:gd name="T1" fmla="*/ 250 h 250"/>
                <a:gd name="T2" fmla="*/ 176 w 176"/>
                <a:gd name="T3" fmla="*/ 0 h 250"/>
                <a:gd name="T4" fmla="*/ 156 w 176"/>
                <a:gd name="T5" fmla="*/ 176 h 250"/>
                <a:gd name="T6" fmla="*/ 0 w 176"/>
                <a:gd name="T7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250">
                  <a:moveTo>
                    <a:pt x="0" y="250"/>
                  </a:moveTo>
                  <a:lnTo>
                    <a:pt x="176" y="0"/>
                  </a:lnTo>
                  <a:lnTo>
                    <a:pt x="156" y="176"/>
                  </a:lnTo>
                  <a:lnTo>
                    <a:pt x="0" y="25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4881563" y="2816225"/>
              <a:ext cx="241300" cy="454025"/>
            </a:xfrm>
            <a:custGeom>
              <a:avLst/>
              <a:gdLst>
                <a:gd name="T0" fmla="*/ 0 w 152"/>
                <a:gd name="T1" fmla="*/ 0 h 286"/>
                <a:gd name="T2" fmla="*/ 152 w 152"/>
                <a:gd name="T3" fmla="*/ 106 h 286"/>
                <a:gd name="T4" fmla="*/ 134 w 152"/>
                <a:gd name="T5" fmla="*/ 286 h 286"/>
                <a:gd name="T6" fmla="*/ 0 w 152"/>
                <a:gd name="T7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286">
                  <a:moveTo>
                    <a:pt x="0" y="0"/>
                  </a:moveTo>
                  <a:lnTo>
                    <a:pt x="152" y="106"/>
                  </a:lnTo>
                  <a:lnTo>
                    <a:pt x="134" y="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4310063" y="4159250"/>
              <a:ext cx="454025" cy="241300"/>
            </a:xfrm>
            <a:custGeom>
              <a:avLst/>
              <a:gdLst>
                <a:gd name="T0" fmla="*/ 0 w 286"/>
                <a:gd name="T1" fmla="*/ 134 h 152"/>
                <a:gd name="T2" fmla="*/ 286 w 286"/>
                <a:gd name="T3" fmla="*/ 0 h 152"/>
                <a:gd name="T4" fmla="*/ 180 w 286"/>
                <a:gd name="T5" fmla="*/ 152 h 152"/>
                <a:gd name="T6" fmla="*/ 0 w 286"/>
                <a:gd name="T7" fmla="*/ 13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152">
                  <a:moveTo>
                    <a:pt x="0" y="134"/>
                  </a:moveTo>
                  <a:lnTo>
                    <a:pt x="286" y="0"/>
                  </a:lnTo>
                  <a:lnTo>
                    <a:pt x="180" y="152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5094288" y="2984500"/>
              <a:ext cx="339725" cy="536575"/>
            </a:xfrm>
            <a:custGeom>
              <a:avLst/>
              <a:gdLst>
                <a:gd name="T0" fmla="*/ 74 w 214"/>
                <a:gd name="T1" fmla="*/ 338 h 338"/>
                <a:gd name="T2" fmla="*/ 0 w 214"/>
                <a:gd name="T3" fmla="*/ 180 h 338"/>
                <a:gd name="T4" fmla="*/ 18 w 214"/>
                <a:gd name="T5" fmla="*/ 0 h 338"/>
                <a:gd name="T6" fmla="*/ 214 w 214"/>
                <a:gd name="T7" fmla="*/ 138 h 338"/>
                <a:gd name="T8" fmla="*/ 74 w 214"/>
                <a:gd name="T9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338">
                  <a:moveTo>
                    <a:pt x="74" y="338"/>
                  </a:moveTo>
                  <a:lnTo>
                    <a:pt x="0" y="180"/>
                  </a:lnTo>
                  <a:lnTo>
                    <a:pt x="18" y="0"/>
                  </a:lnTo>
                  <a:lnTo>
                    <a:pt x="214" y="138"/>
                  </a:lnTo>
                  <a:lnTo>
                    <a:pt x="74" y="338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4059238" y="4371975"/>
              <a:ext cx="536575" cy="339725"/>
            </a:xfrm>
            <a:custGeom>
              <a:avLst/>
              <a:gdLst>
                <a:gd name="T0" fmla="*/ 0 w 338"/>
                <a:gd name="T1" fmla="*/ 74 h 214"/>
                <a:gd name="T2" fmla="*/ 158 w 338"/>
                <a:gd name="T3" fmla="*/ 0 h 214"/>
                <a:gd name="T4" fmla="*/ 338 w 338"/>
                <a:gd name="T5" fmla="*/ 18 h 214"/>
                <a:gd name="T6" fmla="*/ 200 w 338"/>
                <a:gd name="T7" fmla="*/ 214 h 214"/>
                <a:gd name="T8" fmla="*/ 0 w 338"/>
                <a:gd name="T9" fmla="*/ 7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214">
                  <a:moveTo>
                    <a:pt x="0" y="74"/>
                  </a:moveTo>
                  <a:lnTo>
                    <a:pt x="158" y="0"/>
                  </a:lnTo>
                  <a:lnTo>
                    <a:pt x="338" y="18"/>
                  </a:lnTo>
                  <a:lnTo>
                    <a:pt x="200" y="214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3709988" y="2146300"/>
              <a:ext cx="533400" cy="339725"/>
            </a:xfrm>
            <a:custGeom>
              <a:avLst/>
              <a:gdLst>
                <a:gd name="T0" fmla="*/ 336 w 336"/>
                <a:gd name="T1" fmla="*/ 140 h 214"/>
                <a:gd name="T2" fmla="*/ 180 w 336"/>
                <a:gd name="T3" fmla="*/ 214 h 214"/>
                <a:gd name="T4" fmla="*/ 0 w 336"/>
                <a:gd name="T5" fmla="*/ 196 h 214"/>
                <a:gd name="T6" fmla="*/ 136 w 336"/>
                <a:gd name="T7" fmla="*/ 0 h 214"/>
                <a:gd name="T8" fmla="*/ 336 w 336"/>
                <a:gd name="T9" fmla="*/ 14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14">
                  <a:moveTo>
                    <a:pt x="336" y="140"/>
                  </a:moveTo>
                  <a:lnTo>
                    <a:pt x="180" y="214"/>
                  </a:lnTo>
                  <a:lnTo>
                    <a:pt x="0" y="196"/>
                  </a:lnTo>
                  <a:lnTo>
                    <a:pt x="136" y="0"/>
                  </a:lnTo>
                  <a:lnTo>
                    <a:pt x="336" y="14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srgbClr val="1C1C1A"/>
                </a:solidFill>
                <a:latin typeface="Arial"/>
                <a:cs typeface="+mn-cs"/>
              </a:endParaRPr>
            </a:p>
          </p:txBody>
        </p:sp>
      </p:grp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32000" y="274638"/>
            <a:ext cx="8280000" cy="43088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it-IT" dirty="0" smtClean="0"/>
              <a:t>Fare clic per modificare lo stile del titolo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32000" y="1908000"/>
            <a:ext cx="8280000" cy="131112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8" name="Rettangolo 7"/>
          <p:cNvSpPr/>
          <p:nvPr/>
        </p:nvSpPr>
        <p:spPr>
          <a:xfrm>
            <a:off x="432000" y="6372000"/>
            <a:ext cx="8676456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9" name="Segnaposto testo 2"/>
          <p:cNvSpPr txBox="1">
            <a:spLocks/>
          </p:cNvSpPr>
          <p:nvPr/>
        </p:nvSpPr>
        <p:spPr>
          <a:xfrm>
            <a:off x="432000" y="6484694"/>
            <a:ext cx="3600000" cy="18466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74638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4613" indent="-265113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it-IT" sz="1200" i="1" dirty="0" smtClean="0">
                <a:solidFill>
                  <a:srgbClr val="1C1C1A"/>
                </a:solidFill>
              </a:rPr>
              <a:t>28 Maggio 2013</a:t>
            </a:r>
            <a:endParaRPr lang="en-GB" sz="1200" i="1" dirty="0">
              <a:solidFill>
                <a:srgbClr val="1C1C1A"/>
              </a:solidFill>
            </a:endParaRPr>
          </a:p>
        </p:txBody>
      </p:sp>
      <p:pic>
        <p:nvPicPr>
          <p:cNvPr id="12" name="Immagine 11" descr="logo_Netcomm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605323" y="6450459"/>
            <a:ext cx="1056277" cy="277056"/>
          </a:xfrm>
          <a:prstGeom prst="rect">
            <a:avLst/>
          </a:prstGeom>
        </p:spPr>
      </p:pic>
      <p:sp>
        <p:nvSpPr>
          <p:cNvPr id="28" name="Rettangolo 27"/>
          <p:cNvSpPr/>
          <p:nvPr/>
        </p:nvSpPr>
        <p:spPr>
          <a:xfrm>
            <a:off x="0" y="0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0" y="6786000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0" y="0"/>
            <a:ext cx="72000" cy="68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9072000" y="0"/>
            <a:ext cx="72000" cy="68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3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74638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65113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74638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44613" indent="-265113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127000" y="125413"/>
            <a:ext cx="8877300" cy="641350"/>
          </a:xfrm>
          <a:prstGeom prst="rect">
            <a:avLst/>
          </a:prstGeom>
          <a:solidFill>
            <a:srgbClr val="FFFFFF"/>
          </a:solidFill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 dello</a:t>
            </a:r>
          </a:p>
        </p:txBody>
      </p:sp>
      <p:sp>
        <p:nvSpPr>
          <p:cNvPr id="1048" name="AutoShape 24"/>
          <p:cNvSpPr>
            <a:spLocks noChangeArrowheads="1"/>
          </p:cNvSpPr>
          <p:nvPr/>
        </p:nvSpPr>
        <p:spPr bwMode="auto">
          <a:xfrm>
            <a:off x="612775" y="6381750"/>
            <a:ext cx="6695529" cy="395288"/>
          </a:xfrm>
          <a:prstGeom prst="chevron">
            <a:avLst>
              <a:gd name="adj" fmla="val 47000"/>
            </a:avLst>
          </a:prstGeom>
          <a:gradFill rotWithShape="1">
            <a:gsLst>
              <a:gs pos="0">
                <a:srgbClr val="DDDDDD"/>
              </a:gs>
              <a:gs pos="100000">
                <a:schemeClr val="bg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57150" h="25400"/>
          </a:sp3d>
        </p:spPr>
        <p:txBody>
          <a:bodyPr wrap="none" anchor="ctr"/>
          <a:lstStyle/>
          <a:p>
            <a:pPr marL="87313">
              <a:defRPr/>
            </a:pPr>
            <a:r>
              <a:rPr lang="it-IT" sz="1400" b="1" cap="small" baseline="0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Ottobre 2013</a:t>
            </a:r>
            <a:endParaRPr lang="it-IT" sz="1400" b="1" cap="small" baseline="0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1763" y="981075"/>
            <a:ext cx="887095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1059" name="Text Box 35"/>
          <p:cNvSpPr txBox="1">
            <a:spLocks noChangeArrowheads="1"/>
          </p:cNvSpPr>
          <p:nvPr/>
        </p:nvSpPr>
        <p:spPr bwMode="auto">
          <a:xfrm>
            <a:off x="8605094" y="6391275"/>
            <a:ext cx="3593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5349F960-4E4A-4957-8F1F-557AFD8BB655}" type="slidenum">
              <a:rPr lang="it-IT" sz="1000" b="1" u="sng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  <a:pPr algn="ctr">
                <a:defRPr/>
              </a:pPr>
              <a:t>‹N›</a:t>
            </a:fld>
            <a:r>
              <a:rPr lang="it-IT" sz="1000" b="1" dirty="0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it-IT" sz="1000" b="1" dirty="0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1000" b="1" dirty="0" smtClean="0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  <a:t>21</a:t>
            </a:r>
            <a:endParaRPr lang="it-IT" sz="1000" b="1" dirty="0">
              <a:solidFill>
                <a:schemeClr val="folHlin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75" name="Line 51"/>
          <p:cNvSpPr>
            <a:spLocks noChangeShapeType="1"/>
          </p:cNvSpPr>
          <p:nvPr/>
        </p:nvSpPr>
        <p:spPr bwMode="auto">
          <a:xfrm>
            <a:off x="128588" y="6308725"/>
            <a:ext cx="8856662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74761" name="Picture 56" descr="Logo senza scrit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963" y="6381750"/>
            <a:ext cx="30162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9138" name="Picture 2" descr="http://www.consorzionetcomm.it/imgpub/img62503_0_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843" y="6430863"/>
            <a:ext cx="1126355" cy="27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11" name="Picture 2" descr="http://www.consorzionetcomm.it/imgpub/img62503_0_0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843" y="6430863"/>
            <a:ext cx="1126355" cy="27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</p:sldLayoutIdLst>
  <p:timing>
    <p:tnLst>
      <p:par>
        <p:cTn id="1" dur="indefinite" restart="never" nodeType="tmRoot"/>
      </p:par>
    </p:tnLst>
  </p:timing>
  <p:txStyles>
    <p:titleStyle>
      <a:lvl1pPr marL="622300" indent="-622300" algn="l" rtl="0" eaLnBrk="0" fontAlgn="base" hangingPunct="0">
        <a:spcBef>
          <a:spcPct val="0"/>
        </a:spcBef>
        <a:spcAft>
          <a:spcPct val="0"/>
        </a:spcAft>
        <a:defRPr lang="it-IT" sz="2400" b="1" kern="0" cap="small" baseline="0" dirty="0" smtClean="0">
          <a:solidFill>
            <a:srgbClr val="808080"/>
          </a:solidFill>
          <a:latin typeface="Calibri" pitchFamily="34" charset="0"/>
          <a:ea typeface="Verdana" pitchFamily="34" charset="0"/>
          <a:cs typeface="Verdana" pitchFamily="34" charset="0"/>
        </a:defRPr>
      </a:lvl1pPr>
      <a:lvl2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2pPr>
      <a:lvl3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3pPr>
      <a:lvl4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4pPr>
      <a:lvl5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5pPr>
      <a:lvl6pPr marL="10795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6pPr>
      <a:lvl7pPr marL="15367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7pPr>
      <a:lvl8pPr marL="19939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8pPr>
      <a:lvl9pPr marL="24511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40000"/>
        </a:spcBef>
        <a:spcAft>
          <a:spcPct val="1500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30000"/>
        </a:spcBef>
        <a:spcAft>
          <a:spcPct val="1000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30000"/>
        </a:spcBef>
        <a:spcAft>
          <a:spcPct val="1000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127000" y="125413"/>
            <a:ext cx="8877300" cy="641350"/>
          </a:xfrm>
          <a:prstGeom prst="rect">
            <a:avLst/>
          </a:prstGeom>
          <a:solidFill>
            <a:srgbClr val="FFFFFF"/>
          </a:solidFill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 dello</a:t>
            </a:r>
          </a:p>
        </p:txBody>
      </p:sp>
      <p:sp>
        <p:nvSpPr>
          <p:cNvPr id="1048" name="AutoShape 24"/>
          <p:cNvSpPr>
            <a:spLocks noChangeArrowheads="1"/>
          </p:cNvSpPr>
          <p:nvPr/>
        </p:nvSpPr>
        <p:spPr bwMode="auto">
          <a:xfrm>
            <a:off x="612775" y="6381750"/>
            <a:ext cx="6695529" cy="395288"/>
          </a:xfrm>
          <a:prstGeom prst="chevron">
            <a:avLst>
              <a:gd name="adj" fmla="val 47000"/>
            </a:avLst>
          </a:prstGeom>
          <a:gradFill rotWithShape="1">
            <a:gsLst>
              <a:gs pos="0">
                <a:srgbClr val="DDDDDD"/>
              </a:gs>
              <a:gs pos="100000">
                <a:schemeClr val="bg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57150" h="25400"/>
          </a:sp3d>
        </p:spPr>
        <p:txBody>
          <a:bodyPr wrap="none" anchor="ctr"/>
          <a:lstStyle/>
          <a:p>
            <a:pPr marL="87313">
              <a:defRPr/>
            </a:pPr>
            <a:r>
              <a:rPr lang="it-IT" sz="1400" b="1" cap="small" baseline="0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Ottobre 2013</a:t>
            </a:r>
            <a:endParaRPr lang="it-IT" sz="1400" b="1" cap="small" baseline="0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1763" y="981075"/>
            <a:ext cx="887095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1059" name="Text Box 35"/>
          <p:cNvSpPr txBox="1">
            <a:spLocks noChangeArrowheads="1"/>
          </p:cNvSpPr>
          <p:nvPr/>
        </p:nvSpPr>
        <p:spPr bwMode="auto">
          <a:xfrm>
            <a:off x="8605094" y="6391275"/>
            <a:ext cx="3593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5349F960-4E4A-4957-8F1F-557AFD8BB655}" type="slidenum">
              <a:rPr lang="it-IT" sz="1000" b="1" u="sng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  <a:pPr algn="ctr">
                <a:defRPr/>
              </a:pPr>
              <a:t>‹N›</a:t>
            </a:fld>
            <a:r>
              <a:rPr lang="it-IT" sz="1000" b="1" dirty="0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it-IT" sz="1000" b="1" dirty="0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1000" b="1" dirty="0" smtClean="0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  <a:t>21</a:t>
            </a:r>
            <a:endParaRPr lang="it-IT" sz="1000" b="1" dirty="0">
              <a:solidFill>
                <a:schemeClr val="folHlin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75" name="Line 51"/>
          <p:cNvSpPr>
            <a:spLocks noChangeShapeType="1"/>
          </p:cNvSpPr>
          <p:nvPr/>
        </p:nvSpPr>
        <p:spPr bwMode="auto">
          <a:xfrm>
            <a:off x="128588" y="6308725"/>
            <a:ext cx="8856662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74761" name="Picture 56" descr="Logo senza scrit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963" y="6381750"/>
            <a:ext cx="30162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9138" name="Picture 2" descr="http://www.consorzionetcomm.it/imgpub/img62503_0_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843" y="6430863"/>
            <a:ext cx="1126355" cy="27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11" name="Picture 2" descr="http://www.consorzionetcomm.it/imgpub/img62503_0_0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843" y="6430863"/>
            <a:ext cx="1126355" cy="27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</p:sldLayoutIdLst>
  <p:timing>
    <p:tnLst>
      <p:par>
        <p:cTn id="1" dur="indefinite" restart="never" nodeType="tmRoot"/>
      </p:par>
    </p:tnLst>
  </p:timing>
  <p:txStyles>
    <p:titleStyle>
      <a:lvl1pPr marL="622300" indent="-622300" algn="l" rtl="0" eaLnBrk="0" fontAlgn="base" hangingPunct="0">
        <a:spcBef>
          <a:spcPct val="0"/>
        </a:spcBef>
        <a:spcAft>
          <a:spcPct val="0"/>
        </a:spcAft>
        <a:defRPr lang="it-IT" sz="2400" b="1" kern="0" cap="small" baseline="0" dirty="0" smtClean="0">
          <a:solidFill>
            <a:srgbClr val="808080"/>
          </a:solidFill>
          <a:latin typeface="Calibri" pitchFamily="34" charset="0"/>
          <a:ea typeface="Verdana" pitchFamily="34" charset="0"/>
          <a:cs typeface="Verdana" pitchFamily="34" charset="0"/>
        </a:defRPr>
      </a:lvl1pPr>
      <a:lvl2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2pPr>
      <a:lvl3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3pPr>
      <a:lvl4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4pPr>
      <a:lvl5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5pPr>
      <a:lvl6pPr marL="10795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6pPr>
      <a:lvl7pPr marL="15367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7pPr>
      <a:lvl8pPr marL="19939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8pPr>
      <a:lvl9pPr marL="24511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40000"/>
        </a:spcBef>
        <a:spcAft>
          <a:spcPct val="1500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30000"/>
        </a:spcBef>
        <a:spcAft>
          <a:spcPct val="1000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30000"/>
        </a:spcBef>
        <a:spcAft>
          <a:spcPct val="1000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jpeg"/><Relationship Id="rId18" Type="http://schemas.openxmlformats.org/officeDocument/2006/relationships/image" Target="../media/image25.jpeg"/><Relationship Id="rId26" Type="http://schemas.openxmlformats.org/officeDocument/2006/relationships/image" Target="../media/image33.wmf"/><Relationship Id="rId39" Type="http://schemas.openxmlformats.org/officeDocument/2006/relationships/image" Target="../media/image46.png"/><Relationship Id="rId21" Type="http://schemas.openxmlformats.org/officeDocument/2006/relationships/image" Target="../media/image28.wmf"/><Relationship Id="rId34" Type="http://schemas.openxmlformats.org/officeDocument/2006/relationships/image" Target="../media/image41.wmf"/><Relationship Id="rId42" Type="http://schemas.openxmlformats.org/officeDocument/2006/relationships/image" Target="../media/image49.png"/><Relationship Id="rId47" Type="http://schemas.openxmlformats.org/officeDocument/2006/relationships/image" Target="../media/image54.jpeg"/><Relationship Id="rId50" Type="http://schemas.openxmlformats.org/officeDocument/2006/relationships/image" Target="../media/image57.jpeg"/><Relationship Id="rId55" Type="http://schemas.openxmlformats.org/officeDocument/2006/relationships/image" Target="../media/image62.png"/><Relationship Id="rId63" Type="http://schemas.openxmlformats.org/officeDocument/2006/relationships/image" Target="../media/image70.png"/><Relationship Id="rId68" Type="http://schemas.openxmlformats.org/officeDocument/2006/relationships/image" Target="../media/image75.jpeg"/><Relationship Id="rId76" Type="http://schemas.openxmlformats.org/officeDocument/2006/relationships/image" Target="../media/image83.png"/><Relationship Id="rId7" Type="http://schemas.openxmlformats.org/officeDocument/2006/relationships/image" Target="../media/image14.wmf"/><Relationship Id="rId71" Type="http://schemas.openxmlformats.org/officeDocument/2006/relationships/image" Target="../media/image78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jpeg"/><Relationship Id="rId29" Type="http://schemas.openxmlformats.org/officeDocument/2006/relationships/image" Target="../media/image36.wmf"/><Relationship Id="rId11" Type="http://schemas.openxmlformats.org/officeDocument/2006/relationships/image" Target="../media/image18.wmf"/><Relationship Id="rId24" Type="http://schemas.openxmlformats.org/officeDocument/2006/relationships/image" Target="../media/image31.wmf"/><Relationship Id="rId32" Type="http://schemas.openxmlformats.org/officeDocument/2006/relationships/image" Target="../media/image39.wmf"/><Relationship Id="rId37" Type="http://schemas.openxmlformats.org/officeDocument/2006/relationships/image" Target="../media/image44.wmf"/><Relationship Id="rId40" Type="http://schemas.openxmlformats.org/officeDocument/2006/relationships/image" Target="../media/image47.png"/><Relationship Id="rId45" Type="http://schemas.openxmlformats.org/officeDocument/2006/relationships/image" Target="../media/image52.jpeg"/><Relationship Id="rId53" Type="http://schemas.openxmlformats.org/officeDocument/2006/relationships/image" Target="../media/image60.png"/><Relationship Id="rId58" Type="http://schemas.openxmlformats.org/officeDocument/2006/relationships/image" Target="../media/image65.jpeg"/><Relationship Id="rId66" Type="http://schemas.openxmlformats.org/officeDocument/2006/relationships/image" Target="../media/image73.jpeg"/><Relationship Id="rId74" Type="http://schemas.openxmlformats.org/officeDocument/2006/relationships/image" Target="../media/image81.jpeg"/><Relationship Id="rId79" Type="http://schemas.openxmlformats.org/officeDocument/2006/relationships/image" Target="../media/image86.jpeg"/><Relationship Id="rId5" Type="http://schemas.openxmlformats.org/officeDocument/2006/relationships/image" Target="../media/image12.jpeg"/><Relationship Id="rId61" Type="http://schemas.openxmlformats.org/officeDocument/2006/relationships/image" Target="../media/image68.png"/><Relationship Id="rId82" Type="http://schemas.openxmlformats.org/officeDocument/2006/relationships/image" Target="../media/image89.gif"/><Relationship Id="rId10" Type="http://schemas.openxmlformats.org/officeDocument/2006/relationships/image" Target="../media/image17.jpeg"/><Relationship Id="rId19" Type="http://schemas.openxmlformats.org/officeDocument/2006/relationships/image" Target="../media/image26.wmf"/><Relationship Id="rId31" Type="http://schemas.openxmlformats.org/officeDocument/2006/relationships/image" Target="../media/image38.wmf"/><Relationship Id="rId44" Type="http://schemas.openxmlformats.org/officeDocument/2006/relationships/image" Target="../media/image51.png"/><Relationship Id="rId52" Type="http://schemas.openxmlformats.org/officeDocument/2006/relationships/image" Target="../media/image59.jpeg"/><Relationship Id="rId60" Type="http://schemas.openxmlformats.org/officeDocument/2006/relationships/image" Target="../media/image67.jpeg"/><Relationship Id="rId65" Type="http://schemas.openxmlformats.org/officeDocument/2006/relationships/image" Target="../media/image72.png"/><Relationship Id="rId73" Type="http://schemas.openxmlformats.org/officeDocument/2006/relationships/image" Target="../media/image80.png"/><Relationship Id="rId78" Type="http://schemas.openxmlformats.org/officeDocument/2006/relationships/image" Target="../media/image85.png"/><Relationship Id="rId81" Type="http://schemas.openxmlformats.org/officeDocument/2006/relationships/image" Target="../media/image88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wmf"/><Relationship Id="rId22" Type="http://schemas.openxmlformats.org/officeDocument/2006/relationships/image" Target="../media/image29.wmf"/><Relationship Id="rId27" Type="http://schemas.openxmlformats.org/officeDocument/2006/relationships/image" Target="../media/image34.jpeg"/><Relationship Id="rId30" Type="http://schemas.openxmlformats.org/officeDocument/2006/relationships/image" Target="../media/image37.wmf"/><Relationship Id="rId35" Type="http://schemas.openxmlformats.org/officeDocument/2006/relationships/image" Target="../media/image42.wmf"/><Relationship Id="rId43" Type="http://schemas.openxmlformats.org/officeDocument/2006/relationships/image" Target="../media/image50.jpeg"/><Relationship Id="rId48" Type="http://schemas.openxmlformats.org/officeDocument/2006/relationships/image" Target="../media/image55.png"/><Relationship Id="rId56" Type="http://schemas.openxmlformats.org/officeDocument/2006/relationships/image" Target="../media/image63.png"/><Relationship Id="rId64" Type="http://schemas.openxmlformats.org/officeDocument/2006/relationships/image" Target="../media/image71.png"/><Relationship Id="rId69" Type="http://schemas.openxmlformats.org/officeDocument/2006/relationships/image" Target="../media/image76.png"/><Relationship Id="rId77" Type="http://schemas.openxmlformats.org/officeDocument/2006/relationships/image" Target="../media/image84.png"/><Relationship Id="rId8" Type="http://schemas.openxmlformats.org/officeDocument/2006/relationships/image" Target="../media/image15.jpeg"/><Relationship Id="rId51" Type="http://schemas.openxmlformats.org/officeDocument/2006/relationships/image" Target="../media/image58.png"/><Relationship Id="rId72" Type="http://schemas.openxmlformats.org/officeDocument/2006/relationships/image" Target="../media/image79.jpeg"/><Relationship Id="rId80" Type="http://schemas.openxmlformats.org/officeDocument/2006/relationships/image" Target="../media/image87.gif"/><Relationship Id="rId3" Type="http://schemas.openxmlformats.org/officeDocument/2006/relationships/image" Target="../media/image10.jpeg"/><Relationship Id="rId12" Type="http://schemas.openxmlformats.org/officeDocument/2006/relationships/image" Target="../media/image19.png"/><Relationship Id="rId17" Type="http://schemas.openxmlformats.org/officeDocument/2006/relationships/image" Target="../media/image24.wmf"/><Relationship Id="rId25" Type="http://schemas.openxmlformats.org/officeDocument/2006/relationships/image" Target="../media/image32.wmf"/><Relationship Id="rId33" Type="http://schemas.openxmlformats.org/officeDocument/2006/relationships/image" Target="../media/image40.wmf"/><Relationship Id="rId38" Type="http://schemas.openxmlformats.org/officeDocument/2006/relationships/image" Target="../media/image45.png"/><Relationship Id="rId46" Type="http://schemas.openxmlformats.org/officeDocument/2006/relationships/image" Target="../media/image53.jpeg"/><Relationship Id="rId59" Type="http://schemas.openxmlformats.org/officeDocument/2006/relationships/image" Target="../media/image66.png"/><Relationship Id="rId67" Type="http://schemas.openxmlformats.org/officeDocument/2006/relationships/image" Target="../media/image74.png"/><Relationship Id="rId20" Type="http://schemas.openxmlformats.org/officeDocument/2006/relationships/image" Target="../media/image27.wmf"/><Relationship Id="rId41" Type="http://schemas.openxmlformats.org/officeDocument/2006/relationships/image" Target="../media/image48.jpeg"/><Relationship Id="rId54" Type="http://schemas.openxmlformats.org/officeDocument/2006/relationships/image" Target="../media/image61.png"/><Relationship Id="rId62" Type="http://schemas.openxmlformats.org/officeDocument/2006/relationships/image" Target="../media/image69.jpeg"/><Relationship Id="rId70" Type="http://schemas.openxmlformats.org/officeDocument/2006/relationships/image" Target="../media/image77.gif"/><Relationship Id="rId75" Type="http://schemas.openxmlformats.org/officeDocument/2006/relationships/image" Target="../media/image82.jpe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3.jpeg"/><Relationship Id="rId15" Type="http://schemas.openxmlformats.org/officeDocument/2006/relationships/image" Target="../media/image22.wmf"/><Relationship Id="rId23" Type="http://schemas.openxmlformats.org/officeDocument/2006/relationships/image" Target="../media/image30.wmf"/><Relationship Id="rId28" Type="http://schemas.openxmlformats.org/officeDocument/2006/relationships/image" Target="../media/image35.wmf"/><Relationship Id="rId36" Type="http://schemas.openxmlformats.org/officeDocument/2006/relationships/image" Target="../media/image43.wmf"/><Relationship Id="rId49" Type="http://schemas.openxmlformats.org/officeDocument/2006/relationships/image" Target="../media/image56.png"/><Relationship Id="rId57" Type="http://schemas.openxmlformats.org/officeDocument/2006/relationships/image" Target="../media/image64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1.jpeg"/><Relationship Id="rId18" Type="http://schemas.openxmlformats.org/officeDocument/2006/relationships/image" Target="../media/image106.wmf"/><Relationship Id="rId26" Type="http://schemas.openxmlformats.org/officeDocument/2006/relationships/image" Target="../media/image114.wmf"/><Relationship Id="rId39" Type="http://schemas.openxmlformats.org/officeDocument/2006/relationships/image" Target="../media/image127.png"/><Relationship Id="rId21" Type="http://schemas.openxmlformats.org/officeDocument/2006/relationships/image" Target="../media/image109.wmf"/><Relationship Id="rId34" Type="http://schemas.openxmlformats.org/officeDocument/2006/relationships/image" Target="../media/image122.gif"/><Relationship Id="rId42" Type="http://schemas.openxmlformats.org/officeDocument/2006/relationships/image" Target="../media/image130.png"/><Relationship Id="rId47" Type="http://schemas.openxmlformats.org/officeDocument/2006/relationships/image" Target="../media/image135.jpeg"/><Relationship Id="rId50" Type="http://schemas.openxmlformats.org/officeDocument/2006/relationships/image" Target="../media/image138.png"/><Relationship Id="rId55" Type="http://schemas.openxmlformats.org/officeDocument/2006/relationships/image" Target="../media/image143.png"/><Relationship Id="rId63" Type="http://schemas.openxmlformats.org/officeDocument/2006/relationships/image" Target="../media/image151.jpeg"/><Relationship Id="rId68" Type="http://schemas.openxmlformats.org/officeDocument/2006/relationships/image" Target="../media/image156.jpeg"/><Relationship Id="rId7" Type="http://schemas.openxmlformats.org/officeDocument/2006/relationships/image" Target="../media/image95.wmf"/><Relationship Id="rId71" Type="http://schemas.openxmlformats.org/officeDocument/2006/relationships/image" Target="../media/image159.jpeg"/><Relationship Id="rId2" Type="http://schemas.openxmlformats.org/officeDocument/2006/relationships/image" Target="../media/image90.png"/><Relationship Id="rId16" Type="http://schemas.openxmlformats.org/officeDocument/2006/relationships/image" Target="../media/image104.wmf"/><Relationship Id="rId29" Type="http://schemas.openxmlformats.org/officeDocument/2006/relationships/image" Target="../media/image117.wmf"/><Relationship Id="rId11" Type="http://schemas.openxmlformats.org/officeDocument/2006/relationships/image" Target="../media/image99.wmf"/><Relationship Id="rId24" Type="http://schemas.openxmlformats.org/officeDocument/2006/relationships/image" Target="../media/image112.jpeg"/><Relationship Id="rId32" Type="http://schemas.openxmlformats.org/officeDocument/2006/relationships/image" Target="../media/image120.wmf"/><Relationship Id="rId37" Type="http://schemas.openxmlformats.org/officeDocument/2006/relationships/image" Target="../media/image125.jpeg"/><Relationship Id="rId40" Type="http://schemas.openxmlformats.org/officeDocument/2006/relationships/image" Target="../media/image128.png"/><Relationship Id="rId45" Type="http://schemas.openxmlformats.org/officeDocument/2006/relationships/image" Target="../media/image133.jpeg"/><Relationship Id="rId53" Type="http://schemas.openxmlformats.org/officeDocument/2006/relationships/image" Target="../media/image141.png"/><Relationship Id="rId58" Type="http://schemas.openxmlformats.org/officeDocument/2006/relationships/image" Target="../media/image146.jpeg"/><Relationship Id="rId66" Type="http://schemas.openxmlformats.org/officeDocument/2006/relationships/image" Target="../media/image154.jpeg"/><Relationship Id="rId74" Type="http://schemas.openxmlformats.org/officeDocument/2006/relationships/image" Target="../media/image162.jpeg"/><Relationship Id="rId5" Type="http://schemas.openxmlformats.org/officeDocument/2006/relationships/image" Target="../media/image93.wmf"/><Relationship Id="rId15" Type="http://schemas.openxmlformats.org/officeDocument/2006/relationships/image" Target="../media/image103.wmf"/><Relationship Id="rId23" Type="http://schemas.openxmlformats.org/officeDocument/2006/relationships/image" Target="../media/image111.wmf"/><Relationship Id="rId28" Type="http://schemas.openxmlformats.org/officeDocument/2006/relationships/image" Target="../media/image116.wmf"/><Relationship Id="rId36" Type="http://schemas.openxmlformats.org/officeDocument/2006/relationships/image" Target="../media/image124.png"/><Relationship Id="rId49" Type="http://schemas.openxmlformats.org/officeDocument/2006/relationships/image" Target="../media/image137.png"/><Relationship Id="rId57" Type="http://schemas.openxmlformats.org/officeDocument/2006/relationships/image" Target="../media/image145.jpeg"/><Relationship Id="rId61" Type="http://schemas.openxmlformats.org/officeDocument/2006/relationships/image" Target="../media/image149.jpeg"/><Relationship Id="rId10" Type="http://schemas.openxmlformats.org/officeDocument/2006/relationships/image" Target="../media/image98.wmf"/><Relationship Id="rId19" Type="http://schemas.openxmlformats.org/officeDocument/2006/relationships/image" Target="../media/image107.wmf"/><Relationship Id="rId31" Type="http://schemas.openxmlformats.org/officeDocument/2006/relationships/image" Target="../media/image119.wmf"/><Relationship Id="rId44" Type="http://schemas.openxmlformats.org/officeDocument/2006/relationships/image" Target="../media/image132.png"/><Relationship Id="rId52" Type="http://schemas.openxmlformats.org/officeDocument/2006/relationships/image" Target="../media/image140.jpeg"/><Relationship Id="rId60" Type="http://schemas.openxmlformats.org/officeDocument/2006/relationships/image" Target="../media/image148.jpeg"/><Relationship Id="rId65" Type="http://schemas.openxmlformats.org/officeDocument/2006/relationships/image" Target="../media/image153.jpeg"/><Relationship Id="rId73" Type="http://schemas.openxmlformats.org/officeDocument/2006/relationships/image" Target="../media/image161.jpeg"/><Relationship Id="rId4" Type="http://schemas.openxmlformats.org/officeDocument/2006/relationships/image" Target="../media/image92.wmf"/><Relationship Id="rId9" Type="http://schemas.openxmlformats.org/officeDocument/2006/relationships/image" Target="../media/image97.jpeg"/><Relationship Id="rId14" Type="http://schemas.openxmlformats.org/officeDocument/2006/relationships/image" Target="../media/image102.wmf"/><Relationship Id="rId22" Type="http://schemas.openxmlformats.org/officeDocument/2006/relationships/image" Target="../media/image110.wmf"/><Relationship Id="rId27" Type="http://schemas.openxmlformats.org/officeDocument/2006/relationships/image" Target="../media/image115.wmf"/><Relationship Id="rId30" Type="http://schemas.openxmlformats.org/officeDocument/2006/relationships/image" Target="../media/image118.wmf"/><Relationship Id="rId35" Type="http://schemas.openxmlformats.org/officeDocument/2006/relationships/image" Target="../media/image123.jpeg"/><Relationship Id="rId43" Type="http://schemas.openxmlformats.org/officeDocument/2006/relationships/image" Target="../media/image131.jpeg"/><Relationship Id="rId48" Type="http://schemas.openxmlformats.org/officeDocument/2006/relationships/image" Target="../media/image136.jpeg"/><Relationship Id="rId56" Type="http://schemas.openxmlformats.org/officeDocument/2006/relationships/image" Target="../media/image144.png"/><Relationship Id="rId64" Type="http://schemas.openxmlformats.org/officeDocument/2006/relationships/image" Target="../media/image152.jpeg"/><Relationship Id="rId69" Type="http://schemas.openxmlformats.org/officeDocument/2006/relationships/image" Target="../media/image157.jpeg"/><Relationship Id="rId8" Type="http://schemas.openxmlformats.org/officeDocument/2006/relationships/image" Target="../media/image96.wmf"/><Relationship Id="rId51" Type="http://schemas.openxmlformats.org/officeDocument/2006/relationships/image" Target="../media/image139.png"/><Relationship Id="rId72" Type="http://schemas.openxmlformats.org/officeDocument/2006/relationships/image" Target="../media/image160.jpeg"/><Relationship Id="rId3" Type="http://schemas.openxmlformats.org/officeDocument/2006/relationships/image" Target="../media/image91.jpeg"/><Relationship Id="rId12" Type="http://schemas.openxmlformats.org/officeDocument/2006/relationships/image" Target="../media/image100.wmf"/><Relationship Id="rId17" Type="http://schemas.openxmlformats.org/officeDocument/2006/relationships/image" Target="../media/image105.wmf"/><Relationship Id="rId25" Type="http://schemas.openxmlformats.org/officeDocument/2006/relationships/image" Target="../media/image113.wmf"/><Relationship Id="rId33" Type="http://schemas.openxmlformats.org/officeDocument/2006/relationships/image" Target="../media/image121.jpeg"/><Relationship Id="rId38" Type="http://schemas.openxmlformats.org/officeDocument/2006/relationships/image" Target="../media/image126.png"/><Relationship Id="rId46" Type="http://schemas.openxmlformats.org/officeDocument/2006/relationships/image" Target="../media/image134.jpeg"/><Relationship Id="rId59" Type="http://schemas.openxmlformats.org/officeDocument/2006/relationships/image" Target="../media/image147.jpeg"/><Relationship Id="rId67" Type="http://schemas.openxmlformats.org/officeDocument/2006/relationships/image" Target="../media/image155.jpeg"/><Relationship Id="rId20" Type="http://schemas.openxmlformats.org/officeDocument/2006/relationships/image" Target="../media/image108.wmf"/><Relationship Id="rId41" Type="http://schemas.openxmlformats.org/officeDocument/2006/relationships/image" Target="../media/image129.png"/><Relationship Id="rId54" Type="http://schemas.openxmlformats.org/officeDocument/2006/relationships/image" Target="../media/image142.png"/><Relationship Id="rId62" Type="http://schemas.openxmlformats.org/officeDocument/2006/relationships/image" Target="../media/image150.png"/><Relationship Id="rId70" Type="http://schemas.openxmlformats.org/officeDocument/2006/relationships/image" Target="../media/image158.jpeg"/><Relationship Id="rId75" Type="http://schemas.openxmlformats.org/officeDocument/2006/relationships/image" Target="../media/image163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9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jpeg"/><Relationship Id="rId13" Type="http://schemas.openxmlformats.org/officeDocument/2006/relationships/hyperlink" Target="http://www.ecommerce-europe.eu/national-associations/thuiswinkel.org" TargetMode="External"/><Relationship Id="rId18" Type="http://schemas.openxmlformats.org/officeDocument/2006/relationships/hyperlink" Target="http://www.ecommerce-europe.eu/national-associations/kauppa" TargetMode="External"/><Relationship Id="rId3" Type="http://schemas.openxmlformats.org/officeDocument/2006/relationships/image" Target="../media/image164.jpeg"/><Relationship Id="rId7" Type="http://schemas.openxmlformats.org/officeDocument/2006/relationships/hyperlink" Target="http://www.ecommerce-europe.eu/national-associations/fevad" TargetMode="External"/><Relationship Id="rId12" Type="http://schemas.openxmlformats.org/officeDocument/2006/relationships/image" Target="../media/image169.jpeg"/><Relationship Id="rId17" Type="http://schemas.openxmlformats.org/officeDocument/2006/relationships/image" Target="../media/image172.jpeg"/><Relationship Id="rId2" Type="http://schemas.openxmlformats.org/officeDocument/2006/relationships/hyperlink" Target="http://www.ecommerce-europe.eu/national-associations/becommerce" TargetMode="External"/><Relationship Id="rId16" Type="http://schemas.openxmlformats.org/officeDocument/2006/relationships/image" Target="../media/image171.jpeg"/><Relationship Id="rId20" Type="http://schemas.openxmlformats.org/officeDocument/2006/relationships/image" Target="../media/image17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166.jpeg"/><Relationship Id="rId11" Type="http://schemas.openxmlformats.org/officeDocument/2006/relationships/hyperlink" Target="http://www.ecommerce-europe.eu/national-associations/distansehandel-norge" TargetMode="External"/><Relationship Id="rId5" Type="http://schemas.openxmlformats.org/officeDocument/2006/relationships/hyperlink" Target="http://www.ecommerce-europe.eu/national-associations/fdih" TargetMode="External"/><Relationship Id="rId15" Type="http://schemas.openxmlformats.org/officeDocument/2006/relationships/hyperlink" Target="http://www.ecommerce-europe.eu/national-associations/adigital" TargetMode="External"/><Relationship Id="rId10" Type="http://schemas.openxmlformats.org/officeDocument/2006/relationships/image" Target="../media/image168.jpeg"/><Relationship Id="rId19" Type="http://schemas.openxmlformats.org/officeDocument/2006/relationships/image" Target="../media/image173.jpeg"/><Relationship Id="rId4" Type="http://schemas.openxmlformats.org/officeDocument/2006/relationships/image" Target="../media/image165.jpeg"/><Relationship Id="rId9" Type="http://schemas.openxmlformats.org/officeDocument/2006/relationships/hyperlink" Target="http://www.ecommerce-europe.eu/national-associations/netcomm" TargetMode="External"/><Relationship Id="rId14" Type="http://schemas.openxmlformats.org/officeDocument/2006/relationships/image" Target="../media/image17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79.wmf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8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8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8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3.xml"/><Relationship Id="rId5" Type="http://schemas.openxmlformats.org/officeDocument/2006/relationships/chart" Target="../charts/chart3.xml"/><Relationship Id="rId4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5" Type="http://schemas.openxmlformats.org/officeDocument/2006/relationships/chart" Target="../charts/chart4.xml"/><Relationship Id="rId4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5" Type="http://schemas.openxmlformats.org/officeDocument/2006/relationships/chart" Target="../charts/chart5.xml"/><Relationship Id="rId4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6.xml"/><Relationship Id="rId5" Type="http://schemas.openxmlformats.org/officeDocument/2006/relationships/chart" Target="../charts/chart6.xml"/><Relationship Id="rId4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92.png"/><Relationship Id="rId2" Type="http://schemas.openxmlformats.org/officeDocument/2006/relationships/slideLayout" Target="../slideLayouts/slideLayout65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91.png"/><Relationship Id="rId5" Type="http://schemas.openxmlformats.org/officeDocument/2006/relationships/image" Target="../media/image190.png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92.png"/><Relationship Id="rId2" Type="http://schemas.openxmlformats.org/officeDocument/2006/relationships/slideLayout" Target="../slideLayouts/slideLayout65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91.png"/><Relationship Id="rId11" Type="http://schemas.openxmlformats.org/officeDocument/2006/relationships/image" Target="../media/image196.png"/><Relationship Id="rId5" Type="http://schemas.openxmlformats.org/officeDocument/2006/relationships/image" Target="../media/image190.png"/><Relationship Id="rId10" Type="http://schemas.openxmlformats.org/officeDocument/2006/relationships/image" Target="../media/image195.png"/><Relationship Id="rId4" Type="http://schemas.openxmlformats.org/officeDocument/2006/relationships/chart" Target="../charts/chart8.xml"/><Relationship Id="rId9" Type="http://schemas.openxmlformats.org/officeDocument/2006/relationships/image" Target="../media/image19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94.png"/><Relationship Id="rId2" Type="http://schemas.openxmlformats.org/officeDocument/2006/relationships/slideLayout" Target="../slideLayouts/slideLayout65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93.png"/><Relationship Id="rId5" Type="http://schemas.openxmlformats.org/officeDocument/2006/relationships/chart" Target="../charts/chart10.xml"/><Relationship Id="rId4" Type="http://schemas.openxmlformats.org/officeDocument/2006/relationships/chart" Target="../charts/chart9.xml"/><Relationship Id="rId9" Type="http://schemas.openxmlformats.org/officeDocument/2006/relationships/image" Target="../media/image19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3" Type="http://schemas.openxmlformats.org/officeDocument/2006/relationships/slideLayout" Target="../slideLayouts/slideLayout65.xml"/><Relationship Id="rId7" Type="http://schemas.openxmlformats.org/officeDocument/2006/relationships/image" Target="../media/image194.png"/><Relationship Id="rId2" Type="http://schemas.openxmlformats.org/officeDocument/2006/relationships/tags" Target="../tags/tag5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193.png"/><Relationship Id="rId5" Type="http://schemas.openxmlformats.org/officeDocument/2006/relationships/chart" Target="../charts/chart11.xml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9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9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chart" Target="../charts/chart12.xml"/><Relationship Id="rId9" Type="http://schemas.openxmlformats.org/officeDocument/2006/relationships/image" Target="../media/image19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5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93.png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5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194.png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95.png"/><Relationship Id="rId2" Type="http://schemas.openxmlformats.org/officeDocument/2006/relationships/slideLayout" Target="../slideLayouts/slideLayout65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image" Target="../media/image19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5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9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5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193.png"/><Relationship Id="rId4" Type="http://schemas.openxmlformats.org/officeDocument/2006/relationships/chart" Target="../charts/char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5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194.png"/><Relationship Id="rId4" Type="http://schemas.openxmlformats.org/officeDocument/2006/relationships/chart" Target="../charts/char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5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199.png"/><Relationship Id="rId4" Type="http://schemas.openxmlformats.org/officeDocument/2006/relationships/chart" Target="../charts/char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5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200.png"/><Relationship Id="rId4" Type="http://schemas.openxmlformats.org/officeDocument/2006/relationships/chart" Target="../charts/char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9" descr="logo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76672"/>
            <a:ext cx="5281401" cy="12961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Rettangolo arrotondato 6"/>
          <p:cNvSpPr/>
          <p:nvPr/>
        </p:nvSpPr>
        <p:spPr>
          <a:xfrm>
            <a:off x="179512" y="2564904"/>
            <a:ext cx="8712968" cy="3312368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sz="3200" dirty="0" smtClean="0">
                <a:solidFill>
                  <a:schemeClr val="bg1"/>
                </a:solidFill>
              </a:rPr>
              <a:t>DIGITAL FASHION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</a:rPr>
              <a:t>Multicanalità, </a:t>
            </a:r>
            <a:r>
              <a:rPr lang="it-IT" dirty="0" err="1" smtClean="0">
                <a:solidFill>
                  <a:schemeClr val="bg1"/>
                </a:solidFill>
              </a:rPr>
              <a:t>eCommerce</a:t>
            </a:r>
            <a:r>
              <a:rPr lang="it-IT" dirty="0" smtClean="0">
                <a:solidFill>
                  <a:schemeClr val="bg1"/>
                </a:solidFill>
              </a:rPr>
              <a:t> e Customer Engagement per le aziende della Moda</a:t>
            </a:r>
          </a:p>
          <a:p>
            <a:pPr algn="ctr"/>
            <a:endParaRPr lang="it-IT" sz="3200" dirty="0" smtClean="0">
              <a:solidFill>
                <a:schemeClr val="bg1"/>
              </a:solidFill>
            </a:endParaRPr>
          </a:p>
          <a:p>
            <a:pPr algn="ctr"/>
            <a:r>
              <a:rPr lang="it-IT" sz="3200" dirty="0" smtClean="0">
                <a:solidFill>
                  <a:prstClr val="white"/>
                </a:solidFill>
                <a:latin typeface="Trebuchet MS" pitchFamily="34" charset="0"/>
                <a:cs typeface="Arial" charset="0"/>
              </a:rPr>
              <a:t>Roberto liscia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smtClean="0">
                <a:solidFill>
                  <a:prstClr val="white"/>
                </a:solidFill>
                <a:latin typeface="Trebuchet MS" pitchFamily="34" charset="0"/>
                <a:cs typeface="Arial" charset="0"/>
              </a:rPr>
              <a:t>Presidente Netcomm</a:t>
            </a:r>
            <a:endParaRPr lang="it-IT" sz="3200" dirty="0">
              <a:solidFill>
                <a:prstClr val="white"/>
              </a:solidFill>
              <a:latin typeface="Trebuchet MS" pitchFamily="34" charset="0"/>
              <a:cs typeface="Arial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79512" y="6237312"/>
            <a:ext cx="8748464" cy="432048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 smtClean="0">
                <a:solidFill>
                  <a:srgbClr val="333333"/>
                </a:solidFill>
              </a:rPr>
              <a:t>Milano, 15/10/2013 </a:t>
            </a:r>
          </a:p>
        </p:txBody>
      </p:sp>
    </p:spTree>
    <p:extLst>
      <p:ext uri="{BB962C8B-B14F-4D97-AF65-F5344CB8AC3E}">
        <p14:creationId xmlns:p14="http://schemas.microsoft.com/office/powerpoint/2010/main" val="41574355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74" descr="http://www.anved.it/public/contents/logomondolibri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461" y="698645"/>
            <a:ext cx="1185386" cy="34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Immagine 1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935" y="2705714"/>
            <a:ext cx="1498445" cy="749223"/>
          </a:xfrm>
          <a:prstGeom prst="rect">
            <a:avLst/>
          </a:prstGeom>
        </p:spPr>
      </p:pic>
      <p:pic>
        <p:nvPicPr>
          <p:cNvPr id="121" name="Picture 7"/>
          <p:cNvPicPr>
            <a:picLocks noChangeAspect="1" noChangeArrowheads="1"/>
          </p:cNvPicPr>
          <p:nvPr/>
        </p:nvPicPr>
        <p:blipFill rotWithShape="1">
          <a:blip r:embed="rId5" cstate="print"/>
          <a:srcRect t="16904" b="27093"/>
          <a:stretch/>
        </p:blipFill>
        <p:spPr bwMode="auto">
          <a:xfrm>
            <a:off x="2119784" y="1227449"/>
            <a:ext cx="1069975" cy="4978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22" name="Picture 66" descr="http://www.anved.it/public/contents/images/Spring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600" y="3191469"/>
            <a:ext cx="1267094" cy="88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6" descr="C:\Users\SCosta\AppData\Local\Temp\jZip\jZip23150\jZip26234\NPN.ep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2" t="33809" r="38642" b="35215"/>
          <a:stretch/>
        </p:blipFill>
        <p:spPr bwMode="auto">
          <a:xfrm>
            <a:off x="5674372" y="5375534"/>
            <a:ext cx="950378" cy="98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5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17378" y="121154"/>
            <a:ext cx="11430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25" name="Picture 10"/>
          <p:cNvPicPr>
            <a:picLocks noChangeAspect="1" noChangeArrowheads="1"/>
          </p:cNvPicPr>
          <p:nvPr/>
        </p:nvPicPr>
        <p:blipFill rotWithShape="1">
          <a:blip r:embed="rId9" cstate="print"/>
          <a:srcRect l="11590" t="8527" r="7683" b="13953"/>
          <a:stretch/>
        </p:blipFill>
        <p:spPr bwMode="auto">
          <a:xfrm>
            <a:off x="49530" y="920951"/>
            <a:ext cx="847097" cy="80482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26" name="Picture 31" descr="C:\Users\SCosta\AppData\Local\Temp\jZip\jZip23150\jZip12E4\REDCATS ITALY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59"/>
          <a:stretch/>
        </p:blipFill>
        <p:spPr bwMode="auto">
          <a:xfrm>
            <a:off x="3772935" y="5193572"/>
            <a:ext cx="1730453" cy="40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6" descr="C:\Users\SCosta\Documents\Youcam\loghi\A&amp;B (ex C&amp;D).eps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7" t="18105" r="13018" b="14083"/>
          <a:stretch/>
        </p:blipFill>
        <p:spPr bwMode="auto">
          <a:xfrm>
            <a:off x="3443574" y="1334782"/>
            <a:ext cx="1002888" cy="67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7" descr="C:\Users\SCosta\AppData\Local\Temp\jZip\jZip3410D\jZip03D7\ACC_hpd_logo_1x_black_rgb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271" y="1658016"/>
            <a:ext cx="1411991" cy="78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9" descr="C:\Users\SCosta\AppData\Local\Temp\jZip\jZip23150\jZip13125\ACTVALUE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0" y="5238125"/>
            <a:ext cx="2088000" cy="39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11" descr="C:\Users\SCosta\AppData\Local\Temp\jZip\jZip23150\jZip3374\AUTOZONA.ep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715" y="4128763"/>
            <a:ext cx="1304779" cy="29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12" descr="C:\Users\SCosta\AppData\Local\Temp\jZip\jZip23150\jZip72C5\BOTTEGA VERDE.ep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372" y="1103133"/>
            <a:ext cx="1538882" cy="37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13" descr="C:\Users\SCosta\AppData\Local\Temp\jZip\jZip23150\jZip15338\CRIBIS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7" b="12138"/>
          <a:stretch/>
        </p:blipFill>
        <p:spPr bwMode="auto">
          <a:xfrm>
            <a:off x="135726" y="4145947"/>
            <a:ext cx="1550905" cy="41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15" descr="C:\Users\SCosta\AppData\Local\Temp\jZip\jZip23150\jZip333\EBA CLEARING.eps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14" y="1024234"/>
            <a:ext cx="1192819" cy="56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17" descr="C:\Users\SCosta\AppData\Local\Temp\jZip\jZip23150\jZip1E41\GROUPON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387" y="3082672"/>
            <a:ext cx="1136296" cy="49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18" descr="C:\Users\SCosta\AppData\Local\Temp\jZip\jZip23150\jZip3558\HUMAN HIGHWAY.eps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651" y="2974666"/>
            <a:ext cx="483978" cy="76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19" descr="C:\Users\SCosta\AppData\Local\Temp\jZip\jZip23150\jZip8336\IL SOLE 24 ORE.eps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43"/>
          <a:stretch/>
        </p:blipFill>
        <p:spPr bwMode="auto">
          <a:xfrm>
            <a:off x="155047" y="5890177"/>
            <a:ext cx="1337768" cy="42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20" descr="C:\Users\SCosta\AppData\Local\Temp\jZip\jZip23150\jZip9307\ILLY.eps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068" y="4529244"/>
            <a:ext cx="520700" cy="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25" descr="C:\Users\SCosta\AppData\Local\Temp\jZip\jZip23150\jZipC329\NEOS.eps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8" y="1710454"/>
            <a:ext cx="1944000" cy="34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27" descr="C:\Users\SCosta\AppData\Local\Temp\jZip\jZip23150\jZip21366\PERCASSI.eps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16" b="59681"/>
          <a:stretch/>
        </p:blipFill>
        <p:spPr bwMode="auto">
          <a:xfrm>
            <a:off x="145437" y="3719470"/>
            <a:ext cx="1404675" cy="31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28" descr="C:\Users\SCosta\AppData\Local\Temp\jZip\jZip23150\jZip17CA\POINX.eps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204" y="5704770"/>
            <a:ext cx="1154197" cy="32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Picture 29" descr="C:\Users\SCosta\AppData\Local\Temp\jZip\jZip23150\jZip2734E\POSTEMOBILE.eps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032" y="5633949"/>
            <a:ext cx="1604002" cy="76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30" descr="C:\Users\SCosta\AppData\Local\Temp\jZip\jZip23150\jZip3EA\RAJAPACK.eps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04" y="2313700"/>
            <a:ext cx="1659812" cy="26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33" descr="C:\Users\SCosta\AppData\Local\Temp\jZip\jZip23150\jZip25C8\SARENZA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2" y="4155627"/>
            <a:ext cx="1752566" cy="52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34" descr="C:\Users\SCosta\AppData\Local\Temp\jZip\jZip23150\jZip4A1\SEEONE.eps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1" y="4705870"/>
            <a:ext cx="1051605" cy="39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40" descr="C:\Users\SCosta\AppData\Local\Temp\jZip\jZip23150\jZipF2E8\ZOOPLUS.eps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98" y="2146373"/>
            <a:ext cx="1471782" cy="3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41" descr="C:\Users\SCosta\AppData\Local\Temp\jZip\jZip23150\jZip3A2C4\ZOORATE.eps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540" y="3191470"/>
            <a:ext cx="1627565" cy="58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44" descr="C:\Users\SCosta\AppData\Local\Temp\jZip\jZip1638A\jZip3119\ACE.EPS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1" y="2181215"/>
            <a:ext cx="1570727" cy="76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48" descr="C:\Users\SCosta\AppData\Local\Temp\jZip\jZip1638A\jZip3B2A4\ARTERA.eps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082" y="1010243"/>
            <a:ext cx="1012125" cy="41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50" descr="C:\Users\SCosta\AppData\Local\Temp\jZip\jZip1638A\jZip261B1\BAKKER.eps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39" y="3157853"/>
            <a:ext cx="1005490" cy="36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52" descr="C:\Users\SCosta\AppData\Local\Temp\jZip\jZip1638A\jZip2C3E5\BUYONZ.eps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598" y="4735115"/>
            <a:ext cx="1051101" cy="52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54" descr="C:\Users\SCosta\AppData\Local\Temp\jZip\jZip1638A\jZip36EA\CASATTUTTO.eps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332" y="4751834"/>
            <a:ext cx="1803356" cy="29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58" descr="C:\Users\SCosta\AppData\Local\Temp\jZip\jZip1638A\jZip35399\DE AGOSTINI.eps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154" y="2725686"/>
            <a:ext cx="1728000" cy="26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59" descr="C:\Users\SCosta\AppData\Local\Temp\jZip\jZip1638A\jZip36192\EBAY.eps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386" y="578750"/>
            <a:ext cx="1140582" cy="42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25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5254838" y="3638297"/>
            <a:ext cx="942975" cy="40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5" name="Picture 89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7742894" y="535492"/>
            <a:ext cx="1271588" cy="31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6" name="Picture 94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6345430" y="105229"/>
            <a:ext cx="10683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7" name="Picture 113" descr="amazon_buyvip"/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6860652" y="5622359"/>
            <a:ext cx="1223962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" name="Picture 35"/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7993603" y="5089950"/>
            <a:ext cx="866775" cy="527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9" name="Picture 69"/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6783617" y="4996865"/>
            <a:ext cx="1079500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0" name="Picture 27"/>
          <p:cNvPicPr>
            <a:picLocks noChangeAspect="1" noChangeArrowheads="1"/>
          </p:cNvPicPr>
          <p:nvPr/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3888480" y="3746634"/>
            <a:ext cx="1229620" cy="4918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1" name="Picture 82"/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6393117" y="2558164"/>
            <a:ext cx="1008063" cy="38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2" name="Picture 76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7742894" y="2801762"/>
            <a:ext cx="966787" cy="290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3" name="Immagine 162"/>
          <p:cNvPicPr>
            <a:picLocks noChangeAspect="1"/>
          </p:cNvPicPr>
          <p:nvPr/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7" t="28757" r="7711" b="35136"/>
          <a:stretch/>
        </p:blipFill>
        <p:spPr>
          <a:xfrm>
            <a:off x="1284228" y="1038339"/>
            <a:ext cx="1580411" cy="327764"/>
          </a:xfrm>
          <a:prstGeom prst="rect">
            <a:avLst/>
          </a:prstGeom>
        </p:spPr>
      </p:pic>
      <p:pic>
        <p:nvPicPr>
          <p:cNvPr id="164" name="Picture 87"/>
          <p:cNvPicPr>
            <a:picLocks noChangeAspect="1" noChangeArrowheads="1"/>
          </p:cNvPicPr>
          <p:nvPr/>
        </p:nvPicPr>
        <p:blipFill>
          <a:blip r:embed="rId48" cstate="print"/>
          <a:srcRect/>
          <a:stretch>
            <a:fillRect/>
          </a:stretch>
        </p:blipFill>
        <p:spPr bwMode="auto">
          <a:xfrm>
            <a:off x="5625065" y="5206007"/>
            <a:ext cx="97155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5" name="Picture 14"/>
          <p:cNvPicPr>
            <a:picLocks noChangeAspect="1" noChangeArrowheads="1"/>
          </p:cNvPicPr>
          <p:nvPr/>
        </p:nvPicPr>
        <p:blipFill>
          <a:blip r:embed="rId49" cstate="print"/>
          <a:srcRect/>
          <a:stretch>
            <a:fillRect/>
          </a:stretch>
        </p:blipFill>
        <p:spPr bwMode="auto">
          <a:xfrm>
            <a:off x="1874463" y="6027628"/>
            <a:ext cx="962025" cy="344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6" name="Picture 85"/>
          <p:cNvPicPr>
            <a:picLocks noChangeAspect="1" noChangeArrowheads="1"/>
          </p:cNvPicPr>
          <p:nvPr/>
        </p:nvPicPr>
        <p:blipFill>
          <a:blip r:embed="rId50" cstate="print"/>
          <a:srcRect/>
          <a:stretch>
            <a:fillRect/>
          </a:stretch>
        </p:blipFill>
        <p:spPr bwMode="auto">
          <a:xfrm>
            <a:off x="3836319" y="3398378"/>
            <a:ext cx="1109380" cy="36852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7" name="Picture 104"/>
          <p:cNvPicPr>
            <a:picLocks noChangeAspect="1" noChangeArrowheads="1"/>
          </p:cNvPicPr>
          <p:nvPr/>
        </p:nvPicPr>
        <p:blipFill>
          <a:blip r:embed="rId51" cstate="print"/>
          <a:srcRect/>
          <a:stretch>
            <a:fillRect/>
          </a:stretch>
        </p:blipFill>
        <p:spPr bwMode="auto">
          <a:xfrm>
            <a:off x="5503388" y="2391476"/>
            <a:ext cx="550863" cy="550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8" name="Immagine 167"/>
          <p:cNvPicPr>
            <a:picLocks noChangeAspect="1"/>
          </p:cNvPicPr>
          <p:nvPr/>
        </p:nvPicPr>
        <p:blipFill rotWithShape="1"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0" b="16116"/>
          <a:stretch/>
        </p:blipFill>
        <p:spPr>
          <a:xfrm>
            <a:off x="5068265" y="4201244"/>
            <a:ext cx="1392905" cy="456272"/>
          </a:xfrm>
          <a:prstGeom prst="rect">
            <a:avLst/>
          </a:prstGeom>
        </p:spPr>
      </p:pic>
      <p:pic>
        <p:nvPicPr>
          <p:cNvPr id="169" name="Picture 75"/>
          <p:cNvPicPr>
            <a:picLocks noChangeAspect="1" noChangeArrowheads="1"/>
          </p:cNvPicPr>
          <p:nvPr/>
        </p:nvPicPr>
        <p:blipFill>
          <a:blip r:embed="rId53" cstate="print"/>
          <a:srcRect/>
          <a:stretch>
            <a:fillRect/>
          </a:stretch>
        </p:blipFill>
        <p:spPr bwMode="auto">
          <a:xfrm>
            <a:off x="3961955" y="206238"/>
            <a:ext cx="1428750" cy="20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0" name="Picture 90"/>
          <p:cNvPicPr>
            <a:picLocks noChangeAspect="1" noChangeArrowheads="1"/>
          </p:cNvPicPr>
          <p:nvPr/>
        </p:nvPicPr>
        <p:blipFill>
          <a:blip r:embed="rId54" cstate="print"/>
          <a:srcRect/>
          <a:stretch>
            <a:fillRect/>
          </a:stretch>
        </p:blipFill>
        <p:spPr bwMode="auto">
          <a:xfrm>
            <a:off x="3443574" y="5818415"/>
            <a:ext cx="720725" cy="539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1" name="Picture 61" descr="http://www.tradeinn.com/images/logo_trade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004" y="3072576"/>
            <a:ext cx="1738397" cy="48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41"/>
          <p:cNvPicPr>
            <a:picLocks noChangeAspect="1" noChangeArrowheads="1"/>
          </p:cNvPicPr>
          <p:nvPr/>
        </p:nvPicPr>
        <p:blipFill>
          <a:blip r:embed="rId56" cstate="print"/>
          <a:srcRect/>
          <a:stretch>
            <a:fillRect/>
          </a:stretch>
        </p:blipFill>
        <p:spPr bwMode="auto">
          <a:xfrm>
            <a:off x="8155882" y="5830778"/>
            <a:ext cx="801687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3" name="Picture 70"/>
          <p:cNvPicPr>
            <a:picLocks noChangeAspect="1" noChangeArrowheads="1"/>
          </p:cNvPicPr>
          <p:nvPr/>
        </p:nvPicPr>
        <p:blipFill>
          <a:blip r:embed="rId57" cstate="print"/>
          <a:srcRect/>
          <a:stretch>
            <a:fillRect/>
          </a:stretch>
        </p:blipFill>
        <p:spPr bwMode="auto">
          <a:xfrm>
            <a:off x="6783617" y="6108995"/>
            <a:ext cx="1116013" cy="203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4" name="Picture 63" descr="https://encrypted-tbn2.gstatic.com/images?q=tbn:ANd9GcT_H1iYIK57B1KEdpJHvzk5MDdXUo5EoMvzpl-xVBCRo_3JCTLo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45" y="2399389"/>
            <a:ext cx="1643236" cy="39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71"/>
          <p:cNvPicPr>
            <a:picLocks noChangeAspect="1" noChangeArrowheads="1"/>
          </p:cNvPicPr>
          <p:nvPr/>
        </p:nvPicPr>
        <p:blipFill>
          <a:blip r:embed="rId59" cstate="print"/>
          <a:srcRect/>
          <a:stretch>
            <a:fillRect/>
          </a:stretch>
        </p:blipFill>
        <p:spPr bwMode="auto">
          <a:xfrm>
            <a:off x="5877758" y="1458610"/>
            <a:ext cx="1713649" cy="26716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6" name="Picture 55"/>
          <p:cNvPicPr>
            <a:picLocks noChangeAspect="1" noChangeArrowheads="1"/>
          </p:cNvPicPr>
          <p:nvPr/>
        </p:nvPicPr>
        <p:blipFill>
          <a:blip r:embed="rId60" cstate="print"/>
          <a:srcRect/>
          <a:stretch>
            <a:fillRect/>
          </a:stretch>
        </p:blipFill>
        <p:spPr bwMode="auto">
          <a:xfrm>
            <a:off x="1075882" y="1439496"/>
            <a:ext cx="809625" cy="342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7" name="Picture 64" descr="7ca81e6d-46ff-4362-89ee-c2cff693bb81@office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834" y="5198726"/>
            <a:ext cx="1280773" cy="394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" name="Picture 22"/>
          <p:cNvPicPr>
            <a:picLocks noChangeAspect="1" noChangeArrowheads="1"/>
          </p:cNvPicPr>
          <p:nvPr/>
        </p:nvPicPr>
        <p:blipFill>
          <a:blip r:embed="rId62" cstate="print"/>
          <a:srcRect/>
          <a:stretch>
            <a:fillRect/>
          </a:stretch>
        </p:blipFill>
        <p:spPr bwMode="auto">
          <a:xfrm>
            <a:off x="7471087" y="2313700"/>
            <a:ext cx="1438679" cy="3146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9" name="Picture 95"/>
          <p:cNvPicPr>
            <a:picLocks noChangeAspect="1" noChangeArrowheads="1"/>
          </p:cNvPicPr>
          <p:nvPr/>
        </p:nvPicPr>
        <p:blipFill>
          <a:blip r:embed="rId63" cstate="print"/>
          <a:srcRect/>
          <a:stretch>
            <a:fillRect/>
          </a:stretch>
        </p:blipFill>
        <p:spPr bwMode="auto">
          <a:xfrm>
            <a:off x="7623891" y="1725337"/>
            <a:ext cx="1285875" cy="325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0" name="Picture 103"/>
          <p:cNvPicPr>
            <a:picLocks noChangeAspect="1" noChangeArrowheads="1"/>
          </p:cNvPicPr>
          <p:nvPr/>
        </p:nvPicPr>
        <p:blipFill>
          <a:blip r:embed="rId64" cstate="print"/>
          <a:srcRect/>
          <a:stretch>
            <a:fillRect/>
          </a:stretch>
        </p:blipFill>
        <p:spPr bwMode="auto">
          <a:xfrm>
            <a:off x="2133415" y="1863355"/>
            <a:ext cx="1223962" cy="238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1" name="Picture 109"/>
          <p:cNvPicPr>
            <a:picLocks noChangeAspect="1" noChangeArrowheads="1"/>
          </p:cNvPicPr>
          <p:nvPr/>
        </p:nvPicPr>
        <p:blipFill>
          <a:blip r:embed="rId65" cstate="print"/>
          <a:srcRect/>
          <a:stretch>
            <a:fillRect/>
          </a:stretch>
        </p:blipFill>
        <p:spPr bwMode="auto">
          <a:xfrm>
            <a:off x="5219485" y="245603"/>
            <a:ext cx="900112" cy="347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2" name="Picture 42"/>
          <p:cNvPicPr>
            <a:picLocks noChangeAspect="1" noChangeArrowheads="1"/>
          </p:cNvPicPr>
          <p:nvPr/>
        </p:nvPicPr>
        <p:blipFill>
          <a:blip r:embed="rId66" cstate="print"/>
          <a:srcRect/>
          <a:stretch>
            <a:fillRect/>
          </a:stretch>
        </p:blipFill>
        <p:spPr bwMode="auto">
          <a:xfrm>
            <a:off x="5628433" y="576094"/>
            <a:ext cx="8572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3" name="Picture 48"/>
          <p:cNvPicPr>
            <a:picLocks noChangeAspect="1" noChangeArrowheads="1"/>
          </p:cNvPicPr>
          <p:nvPr/>
        </p:nvPicPr>
        <p:blipFill>
          <a:blip r:embed="rId67" cstate="print"/>
          <a:srcRect/>
          <a:stretch>
            <a:fillRect/>
          </a:stretch>
        </p:blipFill>
        <p:spPr bwMode="auto">
          <a:xfrm>
            <a:off x="1632345" y="3701671"/>
            <a:ext cx="847725" cy="33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4" name="Picture 68" descr="http://www.anved.it/public/contents/logoBighunter.jpeg"/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4" y="831021"/>
            <a:ext cx="1089737" cy="29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" name="Picture 70" descr="http://www.anved.it/public/contents/bonprixlogo.png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160" y="505794"/>
            <a:ext cx="847064" cy="63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6" name="Picture 72" descr="http://www.anved.it/public/contents/logocipi.gif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900" y="1213081"/>
            <a:ext cx="1178187" cy="51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7" name="Picture 76" descr="http://www.anved.it/public/contents/logosito.jpg"/>
          <p:cNvPicPr>
            <a:picLocks noChangeAspect="1" noChangeArrowheads="1"/>
          </p:cNvPicPr>
          <p:nvPr/>
        </p:nvPicPr>
        <p:blipFill>
          <a:blip r:embed="rId71" cstate="print">
            <a:clrChange>
              <a:clrFrom>
                <a:srgbClr val="EFF4F7"/>
              </a:clrFrom>
              <a:clrTo>
                <a:srgbClr val="EFF4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649" y="660189"/>
            <a:ext cx="1103729" cy="37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Picture 78" descr="https://encrypted-tbn2.gstatic.com/images?q=tbn:ANd9GcRT1Q1eFgI-_eBYXRDba-Bv2r_4QCbxAFOoc5kAA8nwDsb62SzW"/>
          <p:cNvPicPr>
            <a:picLocks noChangeAspect="1" noChangeArrowheads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023" y="4143817"/>
            <a:ext cx="1145465" cy="56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9" name="Picture 80" descr="http://www.bcomexpo.com/it/ecomplabscheda.png"/>
          <p:cNvPicPr>
            <a:picLocks noChangeAspect="1" noChangeArrowheads="1"/>
          </p:cNvPicPr>
          <p:nvPr/>
        </p:nvPicPr>
        <p:blipFill rotWithShape="1"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76" b="29189"/>
          <a:stretch/>
        </p:blipFill>
        <p:spPr bwMode="auto">
          <a:xfrm>
            <a:off x="1632345" y="4711496"/>
            <a:ext cx="1788230" cy="5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" name="Picture 82" descr="https://encrypted-tbn2.gstatic.com/images?q=tbn:ANd9GcSJZQGlnSuKqD6Zs5p1iXhlnF0m5jfnZVowspfhAj8fQ-ii4hJu"/>
          <p:cNvPicPr>
            <a:picLocks noChangeAspect="1" noChangeArrowheads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731" y="2060233"/>
            <a:ext cx="1158301" cy="34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1" name="Picture 84" descr="http://www.poweremprise.com/poweremprise/img.nsf/CC2C38C4E19EAB1BC125791A004F8E18/$File/LOGO%20MYBESTOPTION%20ITALIA_b.jpg"/>
          <p:cNvPicPr>
            <a:picLocks noChangeAspect="1" noChangeArrowheads="1"/>
          </p:cNvPicPr>
          <p:nvPr/>
        </p:nvPicPr>
        <p:blipFill rotWithShape="1"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" t="20797" r="6856" b="23589"/>
          <a:stretch/>
        </p:blipFill>
        <p:spPr bwMode="auto">
          <a:xfrm>
            <a:off x="6463883" y="4192289"/>
            <a:ext cx="1086039" cy="50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2" name="Picture 86" descr="http://www.lucisullest.it/images/logo-luci-sull-est.png"/>
          <p:cNvPicPr>
            <a:picLocks noChangeAspect="1" noChangeArrowheads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65" y="235099"/>
            <a:ext cx="1362905" cy="32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108"/>
          <p:cNvPicPr>
            <a:picLocks noChangeAspect="1" noChangeArrowheads="1"/>
          </p:cNvPicPr>
          <p:nvPr/>
        </p:nvPicPr>
        <p:blipFill>
          <a:blip r:embed="rId77" cstate="print"/>
          <a:srcRect/>
          <a:stretch>
            <a:fillRect/>
          </a:stretch>
        </p:blipFill>
        <p:spPr bwMode="auto">
          <a:xfrm>
            <a:off x="5088683" y="4592638"/>
            <a:ext cx="5397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94" name="Picture 88" descr="http://m.c.lnkd.licdn.com/media/p/3/000/234/3bd/18f2e07.png"/>
          <p:cNvPicPr>
            <a:picLocks noChangeAspect="1" noChangeArrowheads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165" y="509418"/>
            <a:ext cx="542925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" name="Picture 90" descr="http://webapps.micros.com/mrsupportform/images/MICROS-Retail.jpg"/>
          <p:cNvPicPr>
            <a:picLocks noChangeAspect="1" noChangeArrowheads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146" y="3841497"/>
            <a:ext cx="1714084" cy="25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6" name="Picture 92" descr="http://www.primeweb.it/media/2/2189/logo_primeweb.gif"/>
          <p:cNvPicPr>
            <a:picLocks noChangeAspect="1" noChangeArrowheads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393" y="1803470"/>
            <a:ext cx="1410030" cy="36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7" name="Picture 94" descr="http://www.bimpianti.it/images/stories/sky2010.jpg"/>
          <p:cNvPicPr>
            <a:picLocks noChangeAspect="1" noChangeArrowheads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42" y="138741"/>
            <a:ext cx="872478" cy="55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8" name="Picture 96" descr="http://www.confimprese.it/images/loghi/smmart-post.gif"/>
          <p:cNvPicPr>
            <a:picLocks noChangeAspect="1" noChangeArrowheads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889" y="159600"/>
            <a:ext cx="1040079" cy="41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314211" y="6454686"/>
            <a:ext cx="1308817" cy="2730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2079" y="1558425"/>
            <a:ext cx="1079500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" name="Picture 51"/>
          <p:cNvPicPr>
            <a:picLocks noChangeAspect="1" noChangeArrowheads="1"/>
          </p:cNvPicPr>
          <p:nvPr/>
        </p:nvPicPr>
        <p:blipFill rotWithShape="1">
          <a:blip r:embed="rId3" cstate="print"/>
          <a:srcRect b="26831"/>
          <a:stretch/>
        </p:blipFill>
        <p:spPr bwMode="auto">
          <a:xfrm>
            <a:off x="3572435" y="4026403"/>
            <a:ext cx="1230864" cy="45097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37" descr="C:\Users\SCosta\AppData\Local\Temp\jZip\jZip1638A\jZip292B7\SKEBBY.ep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0" t="45586" r="7874" b="20718"/>
          <a:stretch/>
        </p:blipFill>
        <p:spPr bwMode="auto">
          <a:xfrm>
            <a:off x="6068667" y="2527358"/>
            <a:ext cx="1303255" cy="44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SCosta\AppData\Local\Temp\jZip\jZip1638A\jZip35111\EJERO.ep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816" y="5465474"/>
            <a:ext cx="1008000" cy="48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SCosta\AppData\Local\Temp\jZip\jZip1638A\jZip339\EMAILVISION.ep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039" y="5356983"/>
            <a:ext cx="1930915" cy="51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C:\Users\SCosta\AppData\Local\Temp\jZip\jZip1638A\jZip271B3\GLS.ep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801" y="5331891"/>
            <a:ext cx="1116000" cy="57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C:\Users\SCosta\AppData\Local\Temp\jZip\jZip1638A\jZip19220\GM SERVIZI.ep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95" y="5594619"/>
            <a:ext cx="800044" cy="63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C:\Users\SCosta\AppData\Local\Temp\jZip\jZip1F3DF\jZip203BD\HumanitasRes.Hosp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987" y="6001344"/>
            <a:ext cx="1764000" cy="34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C:\Users\SCosta\AppData\Local\Temp\jZip\jZip1638A\jZip919F\KAMICERIA.ep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848" y="5967703"/>
            <a:ext cx="1800000" cy="34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" descr="C:\Users\SCosta\AppData\Local\Temp\jZip\jZip1638A\jZip2657\KIABI.eps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769" y="5983883"/>
            <a:ext cx="1043035" cy="33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8" descr="C:\Users\SCosta\AppData\Local\Temp\jZip\jZip1638A\jZipC130\LML_company.eps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4" y="4877142"/>
            <a:ext cx="1840024" cy="37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9" descr="C:\Users\SCosta\AppData\Local\Temp\jZip\jZip1638A\jZip2723B\MEDITERRANEA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3" y="3974346"/>
            <a:ext cx="1518372" cy="3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2" descr="C:\Users\SCosta\AppData\Local\Temp\jZip\jZip1638A\jZipD6C\MSTYLE.ep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56" y="3040118"/>
            <a:ext cx="1109403" cy="83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5" descr="C:\Users\SCosta\AppData\Local\Temp\jZip\jZip1638A\jZip3B327\NICY.ep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667" y="3775468"/>
            <a:ext cx="764509" cy="43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6" descr="C:\Users\SCosta\AppData\Local\Temp\jZip\jZip1638A\jZip38136\NStore.eps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0" r="2318"/>
          <a:stretch/>
        </p:blipFill>
        <p:spPr bwMode="auto">
          <a:xfrm>
            <a:off x="5152179" y="3136443"/>
            <a:ext cx="1346651" cy="3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7" descr="C:\Users\SCosta\AppData\Local\Temp\jZip\jZip1638A\jZip3A1F5\PAYPAL.eps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775" y="3379213"/>
            <a:ext cx="1499640" cy="3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8" descr="C:\Users\SCosta\AppData\Local\Temp\jZip\jZip1638A\jZipB3E6\PHOTOBOX.eps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615" y="2875665"/>
            <a:ext cx="1629960" cy="28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9" descr="C:\Users\SCosta\AppData\Local\Temp\jZip\jZip1638A\jZipB3A0\POSTECOM.eps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7" t="36830" r="10193" b="37333"/>
          <a:stretch/>
        </p:blipFill>
        <p:spPr bwMode="auto">
          <a:xfrm>
            <a:off x="35816" y="2883547"/>
            <a:ext cx="1800000" cy="21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0" descr="C:\Users\SCosta\AppData\Local\Temp\jZip\jZip1638A\jZipA37C\PRIVALIA.eps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26"/>
          <a:stretch/>
        </p:blipFill>
        <p:spPr bwMode="auto">
          <a:xfrm>
            <a:off x="-234184" y="3317492"/>
            <a:ext cx="2340000" cy="25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1" descr="C:\Users\SCosta\AppData\Local\Temp\jZip\jZip1638A\jZip341BF\PROFUMERIA DI TANO.eps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14"/>
          <a:stretch/>
        </p:blipFill>
        <p:spPr bwMode="auto">
          <a:xfrm>
            <a:off x="4058304" y="1928059"/>
            <a:ext cx="699737" cy="92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2" descr="C:\Users\SCosta\AppData\Local\Temp\jZip\jZip1638A\jZip2F2DE\PROFUMERIAWEB.eps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834" y="3232743"/>
            <a:ext cx="1872000" cy="33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4" descr="C:\Users\SCosta\AppData\Local\Temp\jZip\jZip31171\jZip34375\SAN MARINO MAIL_logo_fondo blu.eps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149" y="2002505"/>
            <a:ext cx="1162445" cy="77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5" descr="C:\Users\SCosta\AppData\Local\Temp\jZip\jZip18365\jZip1C317\Logotipo DEF SEAT 2009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609" y="1357170"/>
            <a:ext cx="1488655" cy="54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6" descr="C:\Users\SCosta\AppData\Local\Temp\jZip\jZip1638A\jZip11C0\SIA.eps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832" y="2506235"/>
            <a:ext cx="753673" cy="48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0" descr="C:\Users\SCosta\AppData\Local\Temp\jZip\jZip1638A\jZip1B197\TAXMEN.eps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494" y="5621621"/>
            <a:ext cx="556662" cy="69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1" descr="C:\Users\SCosta\AppData\Local\Temp\jZip\jZip1638A\jZip2E2F0\TERADATA.eps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66" y="1958062"/>
            <a:ext cx="1532150" cy="34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5" descr="C:\Users\SCosta\AppData\Local\Temp\jZip\jZip1638A\jZip361D\TNT CMYK.EPS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542" y="1174020"/>
            <a:ext cx="1880966" cy="507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6" descr="C:\Users\SCosta\AppData\Local\Temp\jZip\jZip1638A\jZip1B88\TUNDA.eps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786" y="4281206"/>
            <a:ext cx="1060388" cy="53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7" descr="C:\Users\SCosta\AppData\Local\Temp\jZip\jZip1638A\jZip31202\VENTEE-PRIVEE.COM.EPS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278" y="110307"/>
            <a:ext cx="2124000" cy="47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9" descr="C:\Users\SCosta\AppData\Local\Temp\jZip\jZip1638A\jZip255D\VINICIO.eps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640" y="2252555"/>
            <a:ext cx="1506608" cy="20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1" descr="C:\Users\SCosta\AppData\Local\Temp\jZip\jZip1638A\jZip1037C\WEBFORMAT.eps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856" y="674720"/>
            <a:ext cx="1692000" cy="33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Immagine 33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938" y="3786058"/>
            <a:ext cx="945949" cy="530861"/>
          </a:xfrm>
          <a:prstGeom prst="rect">
            <a:avLst/>
          </a:prstGeom>
        </p:spPr>
      </p:pic>
      <p:pic>
        <p:nvPicPr>
          <p:cNvPr id="35" name="Immagine 34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292" y="1184048"/>
            <a:ext cx="1583067" cy="440506"/>
          </a:xfrm>
          <a:prstGeom prst="rect">
            <a:avLst/>
          </a:prstGeom>
        </p:spPr>
      </p:pic>
      <p:pic>
        <p:nvPicPr>
          <p:cNvPr id="36" name="Picture 92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1208305" y="862580"/>
            <a:ext cx="628650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7" name="Picture 106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4970102" y="2175484"/>
            <a:ext cx="1071563" cy="157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8" name="Picture 36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4894072" y="4415795"/>
            <a:ext cx="649287" cy="42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9" name="Picture 15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6246710" y="3328938"/>
            <a:ext cx="973137" cy="452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0" name="Picture 53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7062093" y="3899511"/>
            <a:ext cx="1845897" cy="302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" name="Picture 62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1713722" y="3779109"/>
            <a:ext cx="1295996" cy="2723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2" name="Picture 98"/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173839" y="1879894"/>
            <a:ext cx="697883" cy="80578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" name="Picture 61"/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5670159" y="1172864"/>
            <a:ext cx="1133475" cy="284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4" name="Picture 16"/>
          <p:cNvPicPr>
            <a:picLocks noChangeAspect="1" noChangeArrowheads="1"/>
          </p:cNvPicPr>
          <p:nvPr/>
        </p:nvPicPr>
        <p:blipFill rotWithShape="1">
          <a:blip r:embed="rId43" cstate="print"/>
          <a:srcRect l="10319" b="12002"/>
          <a:stretch/>
        </p:blipFill>
        <p:spPr bwMode="auto">
          <a:xfrm>
            <a:off x="184584" y="745969"/>
            <a:ext cx="1034466" cy="50231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5" name="Picture 102"/>
          <p:cNvPicPr>
            <a:picLocks noChangeAspect="1" noChangeArrowheads="1"/>
          </p:cNvPicPr>
          <p:nvPr/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1180523" y="1601034"/>
            <a:ext cx="1331913" cy="327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6" name="Picture 53" descr="https://encrypted-tbn1.gstatic.com/images?q=tbn:ANd9GcQ_OwRONoP95zH8Rn33Y5Qc2VhvfFAy-3RAnM38XBLde9Rh7O0-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562" y="2732210"/>
            <a:ext cx="1940760" cy="38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17" descr="verdeWORK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132277" y="3621775"/>
            <a:ext cx="1478890" cy="31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6"/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2751324" y="1706875"/>
            <a:ext cx="922338" cy="522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9" name="Picture 49"/>
          <p:cNvPicPr>
            <a:picLocks noChangeAspect="1" noChangeArrowheads="1"/>
          </p:cNvPicPr>
          <p:nvPr/>
        </p:nvPicPr>
        <p:blipFill>
          <a:blip r:embed="rId48" cstate="print"/>
          <a:srcRect t="31912" b="31140"/>
          <a:stretch>
            <a:fillRect/>
          </a:stretch>
        </p:blipFill>
        <p:spPr bwMode="auto">
          <a:xfrm>
            <a:off x="1971861" y="709788"/>
            <a:ext cx="779463" cy="287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0" name="Picture 59"/>
          <p:cNvPicPr>
            <a:picLocks noChangeAspect="1" noChangeArrowheads="1"/>
          </p:cNvPicPr>
          <p:nvPr/>
        </p:nvPicPr>
        <p:blipFill>
          <a:blip r:embed="rId49" cstate="print"/>
          <a:srcRect/>
          <a:stretch>
            <a:fillRect/>
          </a:stretch>
        </p:blipFill>
        <p:spPr bwMode="auto">
          <a:xfrm>
            <a:off x="1588785" y="6089770"/>
            <a:ext cx="1247775" cy="258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1" name="Picture 72"/>
          <p:cNvPicPr>
            <a:picLocks noChangeAspect="1" noChangeArrowheads="1"/>
          </p:cNvPicPr>
          <p:nvPr/>
        </p:nvPicPr>
        <p:blipFill>
          <a:blip r:embed="rId50" cstate="print"/>
          <a:srcRect/>
          <a:stretch>
            <a:fillRect/>
          </a:stretch>
        </p:blipFill>
        <p:spPr bwMode="auto">
          <a:xfrm>
            <a:off x="4646281" y="136557"/>
            <a:ext cx="736600" cy="538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2" name="Picture 101"/>
          <p:cNvPicPr>
            <a:picLocks noChangeAspect="1" noChangeArrowheads="1"/>
          </p:cNvPicPr>
          <p:nvPr/>
        </p:nvPicPr>
        <p:blipFill>
          <a:blip r:embed="rId51" cstate="print"/>
          <a:srcRect/>
          <a:stretch>
            <a:fillRect/>
          </a:stretch>
        </p:blipFill>
        <p:spPr bwMode="auto">
          <a:xfrm>
            <a:off x="8016438" y="696868"/>
            <a:ext cx="818091" cy="44868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" name="Picture 28"/>
          <p:cNvPicPr>
            <a:picLocks noChangeAspect="1" noChangeArrowheads="1"/>
          </p:cNvPicPr>
          <p:nvPr/>
        </p:nvPicPr>
        <p:blipFill>
          <a:blip r:embed="rId52" cstate="print"/>
          <a:srcRect/>
          <a:stretch>
            <a:fillRect/>
          </a:stretch>
        </p:blipFill>
        <p:spPr bwMode="auto">
          <a:xfrm>
            <a:off x="3101729" y="208258"/>
            <a:ext cx="1223962" cy="377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53" cstate="print"/>
          <a:srcRect/>
          <a:stretch>
            <a:fillRect/>
          </a:stretch>
        </p:blipFill>
        <p:spPr bwMode="auto">
          <a:xfrm>
            <a:off x="7216963" y="4323152"/>
            <a:ext cx="1509789" cy="33464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5" name="Picture 31"/>
          <p:cNvPicPr>
            <a:picLocks noChangeAspect="1" noChangeArrowheads="1"/>
          </p:cNvPicPr>
          <p:nvPr/>
        </p:nvPicPr>
        <p:blipFill>
          <a:blip r:embed="rId54" cstate="print"/>
          <a:srcRect/>
          <a:stretch>
            <a:fillRect/>
          </a:stretch>
        </p:blipFill>
        <p:spPr bwMode="auto">
          <a:xfrm>
            <a:off x="2046360" y="225468"/>
            <a:ext cx="954219" cy="407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6" name="Picture 111"/>
          <p:cNvPicPr>
            <a:picLocks noChangeAspect="1" noChangeArrowheads="1"/>
          </p:cNvPicPr>
          <p:nvPr/>
        </p:nvPicPr>
        <p:blipFill>
          <a:blip r:embed="rId55" cstate="print"/>
          <a:srcRect t="-2" b="23901"/>
          <a:stretch>
            <a:fillRect/>
          </a:stretch>
        </p:blipFill>
        <p:spPr bwMode="auto">
          <a:xfrm>
            <a:off x="3871829" y="4991008"/>
            <a:ext cx="1183511" cy="37107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7" name="Picture 34"/>
          <p:cNvPicPr>
            <a:picLocks noChangeAspect="1" noChangeArrowheads="1"/>
          </p:cNvPicPr>
          <p:nvPr/>
        </p:nvPicPr>
        <p:blipFill>
          <a:blip r:embed="rId56" cstate="print"/>
          <a:srcRect/>
          <a:stretch>
            <a:fillRect/>
          </a:stretch>
        </p:blipFill>
        <p:spPr bwMode="auto">
          <a:xfrm>
            <a:off x="2509901" y="5444003"/>
            <a:ext cx="1372797" cy="43631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8" name="Picture 63"/>
          <p:cNvPicPr>
            <a:picLocks noChangeAspect="1" noChangeArrowheads="1"/>
          </p:cNvPicPr>
          <p:nvPr/>
        </p:nvPicPr>
        <p:blipFill>
          <a:blip r:embed="rId57" cstate="print"/>
          <a:srcRect/>
          <a:stretch>
            <a:fillRect/>
          </a:stretch>
        </p:blipFill>
        <p:spPr bwMode="auto">
          <a:xfrm>
            <a:off x="7856423" y="326127"/>
            <a:ext cx="1114425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9" name="Picture 58"/>
          <p:cNvPicPr>
            <a:picLocks noChangeAspect="1" noChangeArrowheads="1"/>
          </p:cNvPicPr>
          <p:nvPr/>
        </p:nvPicPr>
        <p:blipFill>
          <a:blip r:embed="rId58" cstate="print"/>
          <a:srcRect/>
          <a:stretch>
            <a:fillRect/>
          </a:stretch>
        </p:blipFill>
        <p:spPr bwMode="auto">
          <a:xfrm>
            <a:off x="1133490" y="2341929"/>
            <a:ext cx="1150938" cy="328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0" name="Picture 55" descr="https://encrypted-tbn2.gstatic.com/images?q=tbn:ANd9GcQTJNxfEdEL1E6sDPwtWPUX4mxbO2USI7xoU6OLFklDfc5tVWsvJA"/>
          <p:cNvPicPr>
            <a:picLocks noChangeAspect="1" noChangeArrowheads="1"/>
          </p:cNvPicPr>
          <p:nvPr/>
        </p:nvPicPr>
        <p:blipFill rotWithShape="1"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2" b="35084"/>
          <a:stretch/>
        </p:blipFill>
        <p:spPr bwMode="auto">
          <a:xfrm>
            <a:off x="230533" y="4933590"/>
            <a:ext cx="1552749" cy="42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22" descr="girdanoshop"/>
          <p:cNvPicPr>
            <a:picLocks noChangeAspect="1" noChangeArrowheads="1"/>
          </p:cNvPicPr>
          <p:nvPr/>
        </p:nvPicPr>
        <p:blipFill>
          <a:blip r:embed="rId60" cstate="print"/>
          <a:srcRect/>
          <a:stretch>
            <a:fillRect/>
          </a:stretch>
        </p:blipFill>
        <p:spPr bwMode="auto">
          <a:xfrm>
            <a:off x="200242" y="4251890"/>
            <a:ext cx="1131574" cy="54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3"/>
          <p:cNvPicPr>
            <a:picLocks noChangeAspect="1" noChangeArrowheads="1"/>
          </p:cNvPicPr>
          <p:nvPr/>
        </p:nvPicPr>
        <p:blipFill>
          <a:blip r:embed="rId61" cstate="print"/>
          <a:srcRect/>
          <a:stretch>
            <a:fillRect/>
          </a:stretch>
        </p:blipFill>
        <p:spPr bwMode="auto">
          <a:xfrm>
            <a:off x="194998" y="1265550"/>
            <a:ext cx="847725" cy="44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3" name="Picture 29"/>
          <p:cNvPicPr>
            <a:picLocks noChangeAspect="1" noChangeArrowheads="1"/>
          </p:cNvPicPr>
          <p:nvPr/>
        </p:nvPicPr>
        <p:blipFill>
          <a:blip r:embed="rId62" cstate="print"/>
          <a:srcRect/>
          <a:stretch>
            <a:fillRect/>
          </a:stretch>
        </p:blipFill>
        <p:spPr bwMode="auto">
          <a:xfrm>
            <a:off x="3763944" y="4487841"/>
            <a:ext cx="847846" cy="35527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4" name="Picture 58"/>
          <p:cNvPicPr>
            <a:picLocks noChangeAspect="1" noChangeArrowheads="1"/>
          </p:cNvPicPr>
          <p:nvPr/>
        </p:nvPicPr>
        <p:blipFill>
          <a:blip r:embed="rId58" cstate="print"/>
          <a:srcRect/>
          <a:stretch>
            <a:fillRect/>
          </a:stretch>
        </p:blipFill>
        <p:spPr bwMode="auto">
          <a:xfrm>
            <a:off x="1506655" y="4336864"/>
            <a:ext cx="1150938" cy="328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5" name="Picture 57" descr="http://www.anved.it/public/contents/adressvitt.jpeg"/>
          <p:cNvPicPr>
            <a:picLocks noChangeAspect="1" noChangeArrowheads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44" y="2227591"/>
            <a:ext cx="838200" cy="41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59" descr="http://www.anved.it/public/contents/EVERYPACK.jpeg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879" y="4824119"/>
            <a:ext cx="10096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1" descr="http://www.anved.it/public/contents/bussolinologo.jpeg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835" y="1558425"/>
            <a:ext cx="76200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3" descr="http://www.anved.it/public/contents/images/bolaffidef.jpeg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729" y="416166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5" descr="http://www.anved.it/public/contents/g.vinilogo.jpeg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509" y="4626932"/>
            <a:ext cx="812640" cy="64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7"/>
          <p:cNvPicPr>
            <a:picLocks noChangeAspect="1" noChangeArrowheads="1"/>
          </p:cNvPicPr>
          <p:nvPr/>
        </p:nvPicPr>
        <p:blipFill>
          <a:blip r:embed="rId68" cstate="print"/>
          <a:srcRect/>
          <a:stretch>
            <a:fillRect/>
          </a:stretch>
        </p:blipFill>
        <p:spPr bwMode="auto">
          <a:xfrm>
            <a:off x="7971857" y="4781652"/>
            <a:ext cx="1000125" cy="323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" name="Picture 67" descr="http://www.anved.it/public/contents/onedirectlogo.jpeg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370" y="721207"/>
            <a:ext cx="1357185" cy="43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69" descr="http://www.anved.it/public/contents/Dmtarget.jpg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705" y="609358"/>
            <a:ext cx="1601812" cy="54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71" descr="http://www.anved.it/public/contents/images/v.parchi.eu1.jp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69" y="154979"/>
            <a:ext cx="891665" cy="57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73" descr="http://www.anved.it/public/contents/LOGOEISE.jpeg"/>
          <p:cNvPicPr>
            <a:picLocks noChangeAspect="1" noChangeArrowheads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300" y="3560158"/>
            <a:ext cx="629022" cy="62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75" descr="http://www.anved.it/public/contents/rslogo.jpeg"/>
          <p:cNvPicPr>
            <a:picLocks noChangeAspect="1" noChangeArrowheads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33" y="129874"/>
            <a:ext cx="689914" cy="58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77" descr="https://encrypted-tbn1.gstatic.com/images?q=tbn:ANd9GcR9N1zO5WINn68IvhkSjS48lhuHPOagpL0i6AjU1ssvswDWS1rT"/>
          <p:cNvPicPr>
            <a:picLocks noChangeAspect="1" noChangeArrowheads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034" y="1220322"/>
            <a:ext cx="742950" cy="55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http://www.orari-di-apertura.it/images/intesa-sanpaolo.jpg"/>
          <p:cNvPicPr>
            <a:picLocks noChangeAspect="1" noChangeArrowheads="1"/>
          </p:cNvPicPr>
          <p:nvPr/>
        </p:nvPicPr>
        <p:blipFill rotWithShape="1"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9" b="39375"/>
          <a:stretch/>
        </p:blipFill>
        <p:spPr bwMode="auto">
          <a:xfrm>
            <a:off x="5162496" y="5193029"/>
            <a:ext cx="1711963" cy="2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Rettangolo 77"/>
          <p:cNvSpPr/>
          <p:nvPr/>
        </p:nvSpPr>
        <p:spPr>
          <a:xfrm>
            <a:off x="323528" y="6454686"/>
            <a:ext cx="1308817" cy="2730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ecommerce-europe.eu/data/multimediamaintenance/00/00/01/7cal9bzju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t="15598" b="7420"/>
          <a:stretch>
            <a:fillRect/>
          </a:stretch>
        </p:blipFill>
        <p:spPr bwMode="auto">
          <a:xfrm>
            <a:off x="323850" y="4724400"/>
            <a:ext cx="12954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itolo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5327650" cy="587375"/>
          </a:xfrm>
        </p:spPr>
        <p:txBody>
          <a:bodyPr/>
          <a:lstStyle/>
          <a:p>
            <a:r>
              <a:rPr lang="it-IT" sz="2400" smtClean="0">
                <a:solidFill>
                  <a:schemeClr val="tx1"/>
                </a:solidFill>
                <a:latin typeface="Georgia" pitchFamily="18" charset="0"/>
                <a:ea typeface="ＭＳ Ｐゴシック" pitchFamily="34" charset="-128"/>
              </a:rPr>
              <a:t>Ecommerce Europe</a:t>
            </a:r>
            <a:endParaRPr lang="en-GB" sz="2400" smtClean="0">
              <a:latin typeface="Georgia" pitchFamily="18" charset="0"/>
              <a:ea typeface="ＭＳ Ｐゴシック" pitchFamily="34" charset="-128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95536" y="1074540"/>
            <a:ext cx="8352928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800" dirty="0" err="1">
                <a:solidFill>
                  <a:srgbClr val="1C1C1A"/>
                </a:solidFill>
                <a:latin typeface="Georgia" pitchFamily="18" charset="0"/>
                <a:cs typeface="+mn-cs"/>
              </a:rPr>
              <a:t>Ecommerce</a:t>
            </a:r>
            <a:r>
              <a:rPr lang="it-IT" sz="1800" dirty="0">
                <a:solidFill>
                  <a:srgbClr val="1C1C1A"/>
                </a:solidFill>
                <a:latin typeface="Georgia" pitchFamily="18" charset="0"/>
                <a:cs typeface="+mn-cs"/>
              </a:rPr>
              <a:t> Europe è l'associazione che rappresenta le società che vendono prodotti o servizi on-line in Europa</a:t>
            </a:r>
          </a:p>
          <a:p>
            <a:pPr lvl="5">
              <a:lnSpc>
                <a:spcPct val="150000"/>
              </a:lnSpc>
              <a:defRPr/>
            </a:pPr>
            <a:r>
              <a:rPr lang="it-IT" sz="1800" dirty="0">
                <a:solidFill>
                  <a:srgbClr val="1C1C1A"/>
                </a:solidFill>
                <a:latin typeface="Georgia" pitchFamily="18" charset="0"/>
                <a:cs typeface="+mn-cs"/>
              </a:rPr>
              <a:t>E’ stata fondata dalle associazioni nazionali europee di e-commerce, la sua missione è quella di promuovere gli interessi e lo sviluppo dell’e-commerce in Europa attraverso sostegno, comunicazione e networking</a:t>
            </a:r>
          </a:p>
        </p:txBody>
      </p:sp>
      <p:pic>
        <p:nvPicPr>
          <p:cNvPr id="40965" name="Segnaposto contenuto 3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84213" y="1989138"/>
            <a:ext cx="1768475" cy="1376362"/>
          </a:xfrm>
        </p:spPr>
      </p:pic>
      <p:sp>
        <p:nvSpPr>
          <p:cNvPr id="40966" name="Rettangolo 7"/>
          <p:cNvSpPr>
            <a:spLocks noChangeArrowheads="1"/>
          </p:cNvSpPr>
          <p:nvPr/>
        </p:nvSpPr>
        <p:spPr bwMode="auto">
          <a:xfrm>
            <a:off x="611188" y="4365625"/>
            <a:ext cx="6143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b="1">
                <a:solidFill>
                  <a:srgbClr val="1C1C1A"/>
                </a:solidFill>
                <a:latin typeface="Trebuchet MS" pitchFamily="34" charset="0"/>
                <a:cs typeface="+mn-cs"/>
              </a:rPr>
              <a:t>Belgio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51521" y="3789040"/>
            <a:ext cx="8640960" cy="369332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Paesi aderenti</a:t>
            </a:r>
            <a:r>
              <a:rPr lang="it-IT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rebuchet MS" pitchFamily="34" charset="0"/>
              </a:rPr>
              <a:t>:</a:t>
            </a:r>
            <a:endParaRPr lang="en-GB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40968" name="Picture 3" descr="http://www.ecommerce-europe.eu/data/multimediamaintenance/00/00/02/tyf01cdn37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 t="11510" b="11510"/>
          <a:stretch>
            <a:fillRect/>
          </a:stretch>
        </p:blipFill>
        <p:spPr bwMode="auto">
          <a:xfrm>
            <a:off x="2268538" y="4724400"/>
            <a:ext cx="10795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4" descr="http://www.ecommerce-europe.eu/data/multimediamaintenance/00/00/02/hntt66u289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 l="25502" r="26619"/>
          <a:stretch>
            <a:fillRect/>
          </a:stretch>
        </p:blipFill>
        <p:spPr bwMode="auto">
          <a:xfrm>
            <a:off x="5867400" y="4724400"/>
            <a:ext cx="6064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5" descr="http://www.ecommerce-europe.eu/data/multimediamaintenance/00/00/02/yw1h3ipdgq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 t="13556" b="9746"/>
          <a:stretch>
            <a:fillRect/>
          </a:stretch>
        </p:blipFill>
        <p:spPr bwMode="auto">
          <a:xfrm>
            <a:off x="395288" y="5734050"/>
            <a:ext cx="1152525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7" descr="http://www.ecommerce-europe.eu/data/multimediamaintenance/00/00/02/jiy1zcjq7g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 l="3609" t="13815" r="-3609" b="-1357"/>
          <a:stretch>
            <a:fillRect/>
          </a:stretch>
        </p:blipFill>
        <p:spPr bwMode="auto">
          <a:xfrm>
            <a:off x="2268538" y="5805488"/>
            <a:ext cx="1096962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2" name="Picture 6" descr="http://www.ecommerce-europe.eu/data/multimediamaintenance/00/00/01/wr5tas6cie.jp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 t="16669" b="19688"/>
          <a:stretch>
            <a:fillRect/>
          </a:stretch>
        </p:blipFill>
        <p:spPr bwMode="auto">
          <a:xfrm>
            <a:off x="3851275" y="5805488"/>
            <a:ext cx="1355725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4" name="Rettangolo 17"/>
          <p:cNvSpPr>
            <a:spLocks noChangeArrowheads="1"/>
          </p:cNvSpPr>
          <p:nvPr/>
        </p:nvSpPr>
        <p:spPr bwMode="auto">
          <a:xfrm>
            <a:off x="2339975" y="4365625"/>
            <a:ext cx="9366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b="1">
                <a:solidFill>
                  <a:srgbClr val="1C1C1A"/>
                </a:solidFill>
                <a:latin typeface="Trebuchet MS" pitchFamily="34" charset="0"/>
                <a:cs typeface="+mn-cs"/>
              </a:rPr>
              <a:t>Danimarca</a:t>
            </a:r>
          </a:p>
        </p:txBody>
      </p:sp>
      <p:sp>
        <p:nvSpPr>
          <p:cNvPr id="40975" name="Rettangolo 18"/>
          <p:cNvSpPr>
            <a:spLocks noChangeArrowheads="1"/>
          </p:cNvSpPr>
          <p:nvPr/>
        </p:nvSpPr>
        <p:spPr bwMode="auto">
          <a:xfrm>
            <a:off x="5795963" y="4365625"/>
            <a:ext cx="7143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b="1">
                <a:solidFill>
                  <a:srgbClr val="1C1C1A"/>
                </a:solidFill>
                <a:latin typeface="Trebuchet MS" pitchFamily="34" charset="0"/>
                <a:cs typeface="+mn-cs"/>
              </a:rPr>
              <a:t>Francia</a:t>
            </a:r>
          </a:p>
        </p:txBody>
      </p:sp>
      <p:sp>
        <p:nvSpPr>
          <p:cNvPr id="40976" name="Rettangolo 19"/>
          <p:cNvSpPr>
            <a:spLocks noChangeArrowheads="1"/>
          </p:cNvSpPr>
          <p:nvPr/>
        </p:nvSpPr>
        <p:spPr bwMode="auto">
          <a:xfrm>
            <a:off x="684213" y="5516563"/>
            <a:ext cx="5397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b="1">
                <a:solidFill>
                  <a:srgbClr val="1C1C1A"/>
                </a:solidFill>
                <a:latin typeface="Trebuchet MS" pitchFamily="34" charset="0"/>
                <a:cs typeface="+mn-cs"/>
              </a:rPr>
              <a:t>Italia</a:t>
            </a:r>
          </a:p>
        </p:txBody>
      </p:sp>
      <p:sp>
        <p:nvSpPr>
          <p:cNvPr id="40977" name="Rettangolo 20"/>
          <p:cNvSpPr>
            <a:spLocks noChangeArrowheads="1"/>
          </p:cNvSpPr>
          <p:nvPr/>
        </p:nvSpPr>
        <p:spPr bwMode="auto">
          <a:xfrm>
            <a:off x="3995738" y="5516563"/>
            <a:ext cx="9461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b="1">
                <a:solidFill>
                  <a:srgbClr val="1C1C1A"/>
                </a:solidFill>
                <a:latin typeface="Trebuchet MS" pitchFamily="34" charset="0"/>
                <a:cs typeface="+mn-cs"/>
              </a:rPr>
              <a:t>Paesi Bassi</a:t>
            </a:r>
          </a:p>
        </p:txBody>
      </p:sp>
      <p:sp>
        <p:nvSpPr>
          <p:cNvPr id="40978" name="Rettangolo 21"/>
          <p:cNvSpPr>
            <a:spLocks noChangeArrowheads="1"/>
          </p:cNvSpPr>
          <p:nvPr/>
        </p:nvSpPr>
        <p:spPr bwMode="auto">
          <a:xfrm>
            <a:off x="2411413" y="5516563"/>
            <a:ext cx="8080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b="1">
                <a:solidFill>
                  <a:srgbClr val="1C1C1A"/>
                </a:solidFill>
                <a:latin typeface="Trebuchet MS" pitchFamily="34" charset="0"/>
                <a:cs typeface="+mn-cs"/>
              </a:rPr>
              <a:t>Norvegia</a:t>
            </a:r>
          </a:p>
        </p:txBody>
      </p:sp>
      <p:sp>
        <p:nvSpPr>
          <p:cNvPr id="40979" name="Rettangolo 22"/>
          <p:cNvSpPr>
            <a:spLocks noChangeArrowheads="1"/>
          </p:cNvSpPr>
          <p:nvPr/>
        </p:nvSpPr>
        <p:spPr bwMode="auto">
          <a:xfrm>
            <a:off x="7380288" y="5516563"/>
            <a:ext cx="7048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200" b="1" dirty="0" err="1" smtClean="0">
                <a:solidFill>
                  <a:srgbClr val="1C1C1A"/>
                </a:solidFill>
                <a:latin typeface="Trebuchet MS" pitchFamily="34" charset="0"/>
                <a:cs typeface="+mn-cs"/>
              </a:rPr>
              <a:t>Polonia</a:t>
            </a:r>
            <a:endParaRPr lang="en-GB" sz="1200" b="1" dirty="0">
              <a:solidFill>
                <a:srgbClr val="1C1C1A"/>
              </a:solidFill>
              <a:latin typeface="Trebuchet MS" pitchFamily="34" charset="0"/>
              <a:cs typeface="+mn-cs"/>
            </a:endParaRPr>
          </a:p>
        </p:txBody>
      </p:sp>
      <p:pic>
        <p:nvPicPr>
          <p:cNvPr id="40980" name="Picture 22" descr="Spain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651500" y="5805488"/>
            <a:ext cx="108743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1" name="Text Box 23"/>
          <p:cNvSpPr txBox="1">
            <a:spLocks noChangeArrowheads="1"/>
          </p:cNvSpPr>
          <p:nvPr/>
        </p:nvSpPr>
        <p:spPr bwMode="auto">
          <a:xfrm>
            <a:off x="5867400" y="5516563"/>
            <a:ext cx="863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</a:pPr>
            <a:r>
              <a:rPr lang="it-IT" sz="1200" b="1">
                <a:solidFill>
                  <a:srgbClr val="1C1C1A"/>
                </a:solidFill>
                <a:latin typeface="Trebuchet MS" pitchFamily="34" charset="0"/>
                <a:cs typeface="+mn-cs"/>
              </a:rPr>
              <a:t>Spagna</a:t>
            </a:r>
          </a:p>
        </p:txBody>
      </p:sp>
      <p:pic>
        <p:nvPicPr>
          <p:cNvPr id="40982" name="Picture 28" descr="Retail Excellence Ireland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08850" y="4724400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3" name="Text Box 29"/>
          <p:cNvSpPr txBox="1">
            <a:spLocks noChangeArrowheads="1"/>
          </p:cNvSpPr>
          <p:nvPr/>
        </p:nvSpPr>
        <p:spPr bwMode="auto">
          <a:xfrm>
            <a:off x="7308850" y="4365625"/>
            <a:ext cx="11509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</a:pPr>
            <a:r>
              <a:rPr lang="it-IT" sz="1200" b="1">
                <a:solidFill>
                  <a:srgbClr val="1C1C1A"/>
                </a:solidFill>
                <a:latin typeface="Trebuchet MS" pitchFamily="34" charset="0"/>
                <a:cs typeface="+mn-cs"/>
              </a:rPr>
              <a:t>Irlanda</a:t>
            </a:r>
          </a:p>
        </p:txBody>
      </p:sp>
      <p:pic>
        <p:nvPicPr>
          <p:cNvPr id="40984" name="Picture 30" descr="Kauppa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924300" y="4724400"/>
            <a:ext cx="10795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5" name="Text Box 31"/>
          <p:cNvSpPr txBox="1">
            <a:spLocks noChangeArrowheads="1"/>
          </p:cNvSpPr>
          <p:nvPr/>
        </p:nvSpPr>
        <p:spPr bwMode="auto">
          <a:xfrm>
            <a:off x="3995738" y="4365625"/>
            <a:ext cx="11525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</a:pPr>
            <a:r>
              <a:rPr lang="it-IT" sz="1200" b="1">
                <a:solidFill>
                  <a:srgbClr val="1C1C1A"/>
                </a:solidFill>
                <a:latin typeface="Trebuchet MS" pitchFamily="34" charset="0"/>
                <a:cs typeface="+mn-cs"/>
              </a:rPr>
              <a:t>Finlandia</a:t>
            </a:r>
          </a:p>
        </p:txBody>
      </p:sp>
      <p:pic>
        <p:nvPicPr>
          <p:cNvPr id="26" name="Obraz 4"/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805264"/>
            <a:ext cx="1368152" cy="420370"/>
          </a:xfrm>
          <a:prstGeom prst="rect">
            <a:avLst/>
          </a:prstGeom>
          <a:extLst>
            <a:ext uri="{FAA26D3D-D897-4be2-8F04-BA451C77F1D7}">
              <ma14:placeholderFlag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ma14="http://schemas.microsoft.com/office/mac/drawingml/2011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olo 1"/>
          <p:cNvSpPr>
            <a:spLocks noGrp="1"/>
          </p:cNvSpPr>
          <p:nvPr>
            <p:ph type="title"/>
          </p:nvPr>
        </p:nvSpPr>
        <p:spPr>
          <a:xfrm>
            <a:off x="431800" y="274638"/>
            <a:ext cx="8280400" cy="427037"/>
          </a:xfrm>
        </p:spPr>
        <p:txBody>
          <a:bodyPr/>
          <a:lstStyle/>
          <a:p>
            <a:r>
              <a:rPr lang="it-IT" dirty="0" smtClean="0"/>
              <a:t>Il Sigillo e il Codice</a:t>
            </a:r>
            <a:endParaRPr lang="it-IT" sz="2000" dirty="0" smtClean="0"/>
          </a:p>
        </p:txBody>
      </p:sp>
      <p:sp>
        <p:nvSpPr>
          <p:cNvPr id="20482" name="CasellaDiTesto 2"/>
          <p:cNvSpPr txBox="1">
            <a:spLocks noChangeArrowheads="1"/>
          </p:cNvSpPr>
          <p:nvPr/>
        </p:nvSpPr>
        <p:spPr bwMode="auto">
          <a:xfrm>
            <a:off x="468313" y="1016000"/>
            <a:ext cx="2951162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1C1C1A"/>
              </a:solidFill>
              <a:latin typeface="Arial (corpo)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 sz="1800" b="1">
              <a:solidFill>
                <a:srgbClr val="54AB26"/>
              </a:solidFill>
              <a:latin typeface="Arial (corpo)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 sz="1800" b="1">
              <a:solidFill>
                <a:srgbClr val="54AB26"/>
              </a:solidFill>
              <a:latin typeface="Arial (corpo)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 sz="1800" b="1">
              <a:solidFill>
                <a:srgbClr val="54AB26"/>
              </a:solidFill>
              <a:latin typeface="Arial (corpo)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 sz="1800" b="1">
              <a:solidFill>
                <a:srgbClr val="54AB26"/>
              </a:solidFill>
              <a:latin typeface="Arial (corpo)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 sz="1800" b="1">
              <a:solidFill>
                <a:srgbClr val="54AB26"/>
              </a:solidFill>
              <a:latin typeface="Arial (corpo)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 sz="1800" b="1">
              <a:solidFill>
                <a:srgbClr val="54AB26"/>
              </a:solidFill>
              <a:latin typeface="Arial (corpo)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 sz="1800" b="1">
              <a:solidFill>
                <a:srgbClr val="54AB26"/>
              </a:solidFill>
              <a:latin typeface="Arial (corpo)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 sz="1800" b="1">
              <a:solidFill>
                <a:srgbClr val="54AB26"/>
              </a:solidFill>
              <a:latin typeface="Arial (corpo)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1C1C1A"/>
              </a:solidFill>
              <a:latin typeface="Arial"/>
              <a:cs typeface="+mn-cs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908050"/>
            <a:ext cx="1163638" cy="115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420938"/>
            <a:ext cx="1077913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1619250" y="981075"/>
            <a:ext cx="727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it-IT" sz="1800" dirty="0" smtClean="0">
                <a:solidFill>
                  <a:srgbClr val="1C1C1A"/>
                </a:solidFill>
                <a:latin typeface="Arial"/>
                <a:cs typeface="+mn-cs"/>
              </a:rPr>
              <a:t>Per </a:t>
            </a:r>
            <a:r>
              <a:rPr lang="it-IT" sz="1800" dirty="0">
                <a:solidFill>
                  <a:srgbClr val="1C1C1A"/>
                </a:solidFill>
                <a:latin typeface="Arial"/>
                <a:cs typeface="+mn-cs"/>
              </a:rPr>
              <a:t>dare a chi compra online sicurezza, chiarezza e trasparenza, contribuendo alla creazione di una catena di valore </a:t>
            </a:r>
            <a:r>
              <a:rPr lang="it-IT" sz="1800" dirty="0" smtClean="0">
                <a:solidFill>
                  <a:srgbClr val="1C1C1A"/>
                </a:solidFill>
                <a:latin typeface="Arial"/>
                <a:cs typeface="+mn-cs"/>
              </a:rPr>
              <a:t>e</a:t>
            </a:r>
            <a:br>
              <a:rPr lang="it-IT" sz="1800" dirty="0" smtClean="0">
                <a:solidFill>
                  <a:srgbClr val="1C1C1A"/>
                </a:solidFill>
                <a:latin typeface="Arial"/>
                <a:cs typeface="+mn-cs"/>
              </a:rPr>
            </a:br>
            <a:r>
              <a:rPr lang="it-IT" sz="1800" dirty="0" smtClean="0">
                <a:solidFill>
                  <a:srgbClr val="1C1C1A"/>
                </a:solidFill>
                <a:latin typeface="Arial"/>
                <a:cs typeface="+mn-cs"/>
              </a:rPr>
              <a:t>di </a:t>
            </a:r>
            <a:r>
              <a:rPr lang="it-IT" sz="1800" dirty="0">
                <a:solidFill>
                  <a:srgbClr val="1C1C1A"/>
                </a:solidFill>
                <a:latin typeface="Arial"/>
                <a:cs typeface="+mn-cs"/>
              </a:rPr>
              <a:t>fiducia tra tutti coloro che </a:t>
            </a:r>
            <a:r>
              <a:rPr lang="it-IT" sz="1800" dirty="0" smtClean="0">
                <a:solidFill>
                  <a:srgbClr val="1C1C1A"/>
                </a:solidFill>
                <a:latin typeface="Arial"/>
                <a:cs typeface="+mn-cs"/>
              </a:rPr>
              <a:t>operano nell’e-commerce</a:t>
            </a:r>
            <a:r>
              <a:rPr lang="it-IT" sz="1800" dirty="0">
                <a:solidFill>
                  <a:srgbClr val="1C1C1A"/>
                </a:solidFill>
                <a:latin typeface="Arial"/>
                <a:cs typeface="+mn-cs"/>
              </a:rPr>
              <a:t>. </a:t>
            </a:r>
          </a:p>
        </p:txBody>
      </p:sp>
      <p:sp>
        <p:nvSpPr>
          <p:cNvPr id="10" name="CasellaDiTesto 9"/>
          <p:cNvSpPr txBox="1">
            <a:spLocks noChangeArrowheads="1"/>
          </p:cNvSpPr>
          <p:nvPr/>
        </p:nvSpPr>
        <p:spPr bwMode="auto">
          <a:xfrm>
            <a:off x="1619250" y="2564904"/>
            <a:ext cx="720020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it-IT" sz="1800" dirty="0" smtClean="0">
                <a:solidFill>
                  <a:srgbClr val="1C1C1A"/>
                </a:solidFill>
                <a:latin typeface="Arial"/>
                <a:cs typeface="+mn-cs"/>
              </a:rPr>
              <a:t>Il Sigillo </a:t>
            </a:r>
            <a:r>
              <a:rPr lang="it-IT" sz="1800" dirty="0">
                <a:solidFill>
                  <a:srgbClr val="1C1C1A"/>
                </a:solidFill>
                <a:latin typeface="Arial"/>
                <a:cs typeface="+mn-cs"/>
              </a:rPr>
              <a:t>arricchito </a:t>
            </a:r>
            <a:r>
              <a:rPr lang="it-IT" sz="1800" dirty="0" smtClean="0">
                <a:solidFill>
                  <a:srgbClr val="1C1C1A"/>
                </a:solidFill>
                <a:latin typeface="Arial"/>
                <a:cs typeface="+mn-cs"/>
              </a:rPr>
              <a:t>dalle valutazioni e </a:t>
            </a:r>
            <a:r>
              <a:rPr lang="it-IT" sz="1800" dirty="0">
                <a:solidFill>
                  <a:srgbClr val="1C1C1A"/>
                </a:solidFill>
                <a:latin typeface="Arial"/>
                <a:cs typeface="+mn-cs"/>
              </a:rPr>
              <a:t>recensioni dei consumatori </a:t>
            </a:r>
            <a:r>
              <a:rPr lang="it-IT" sz="1800" dirty="0" smtClean="0">
                <a:solidFill>
                  <a:srgbClr val="1C1C1A"/>
                </a:solidFill>
                <a:latin typeface="Arial"/>
                <a:cs typeface="+mn-cs"/>
              </a:rPr>
              <a:t>finali, dopo che hanno comprato</a:t>
            </a:r>
            <a:endParaRPr lang="it-IT" sz="1800" dirty="0">
              <a:solidFill>
                <a:srgbClr val="1C1C1A"/>
              </a:solidFill>
              <a:latin typeface="Arial"/>
              <a:cs typeface="+mn-cs"/>
            </a:endParaRP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84213" y="5157788"/>
            <a:ext cx="81359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</a:pPr>
            <a:r>
              <a:rPr lang="it-IT" sz="1200" i="1" dirty="0" smtClean="0">
                <a:solidFill>
                  <a:srgbClr val="1C1C1A"/>
                </a:solidFill>
                <a:latin typeface="Arial"/>
                <a:cs typeface="+mn-cs"/>
              </a:rPr>
              <a:t>Con il supporto</a:t>
            </a:r>
            <a:endParaRPr lang="it-IT" sz="1200" i="1" dirty="0">
              <a:solidFill>
                <a:srgbClr val="1C1C1A"/>
              </a:solidFill>
              <a:latin typeface="Arial"/>
              <a:cs typeface="+mn-cs"/>
            </a:endParaRPr>
          </a:p>
          <a:p>
            <a:pPr fontAlgn="auto">
              <a:spcBef>
                <a:spcPct val="50000"/>
              </a:spcBef>
              <a:spcAft>
                <a:spcPts val="0"/>
              </a:spcAft>
            </a:pPr>
            <a:endParaRPr lang="it-IT" sz="1200" dirty="0">
              <a:solidFill>
                <a:srgbClr val="1C1C1A"/>
              </a:solidFill>
              <a:latin typeface="Arial"/>
              <a:cs typeface="+mn-cs"/>
            </a:endParaRPr>
          </a:p>
        </p:txBody>
      </p:sp>
      <p:pic>
        <p:nvPicPr>
          <p:cNvPr id="20491" name="Immagine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559" t="35828" r="10779" b="38654"/>
          <a:stretch>
            <a:fillRect/>
          </a:stretch>
        </p:blipFill>
        <p:spPr bwMode="auto">
          <a:xfrm>
            <a:off x="611188" y="5602288"/>
            <a:ext cx="2016125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3" name="Immagine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675" y="5445125"/>
            <a:ext cx="1800225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Immagine 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5457825"/>
            <a:ext cx="18002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8513" y="5157788"/>
            <a:ext cx="1023937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sellaDiTesto 14"/>
          <p:cNvSpPr txBox="1"/>
          <p:nvPr/>
        </p:nvSpPr>
        <p:spPr>
          <a:xfrm>
            <a:off x="1619250" y="3933056"/>
            <a:ext cx="626427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800" dirty="0">
                <a:solidFill>
                  <a:srgbClr val="1C1C1A"/>
                </a:solidFill>
                <a:latin typeface="Arial"/>
                <a:cs typeface="+mn-cs"/>
              </a:rPr>
              <a:t>Il Codice di </a:t>
            </a:r>
            <a:r>
              <a:rPr lang="it-IT" sz="1800" dirty="0" smtClean="0">
                <a:solidFill>
                  <a:srgbClr val="1C1C1A"/>
                </a:solidFill>
                <a:latin typeface="Arial"/>
                <a:cs typeface="+mn-cs"/>
              </a:rPr>
              <a:t>Autoregolamentazione.</a:t>
            </a:r>
            <a:br>
              <a:rPr lang="it-IT" sz="1800" dirty="0" smtClean="0">
                <a:solidFill>
                  <a:srgbClr val="1C1C1A"/>
                </a:solidFill>
                <a:latin typeface="Arial"/>
                <a:cs typeface="+mn-cs"/>
              </a:rPr>
            </a:br>
            <a:r>
              <a:rPr lang="it-IT" sz="1800" dirty="0" smtClean="0">
                <a:solidFill>
                  <a:srgbClr val="1C1C1A"/>
                </a:solidFill>
                <a:latin typeface="Arial"/>
                <a:cs typeface="+mn-cs"/>
              </a:rPr>
              <a:t>Le aziende che aderiscono si sono impegnate a dare trasparenza sui prezzi e gli sconti.</a:t>
            </a:r>
            <a:endParaRPr lang="it-IT" sz="1800" dirty="0">
              <a:solidFill>
                <a:srgbClr val="1C1C1A"/>
              </a:solidFill>
              <a:latin typeface="Arial"/>
              <a:cs typeface="+mn-cs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3861048"/>
            <a:ext cx="785862" cy="110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0490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51845" y="260648"/>
            <a:ext cx="7786742" cy="779812"/>
          </a:xfrm>
        </p:spPr>
        <p:txBody>
          <a:bodyPr/>
          <a:lstStyle/>
          <a:p>
            <a:r>
              <a:rPr lang="nl-NL" dirty="0" smtClean="0"/>
              <a:t>World  facts &amp; figures</a:t>
            </a:r>
            <a:endParaRPr lang="nl-NL" dirty="0"/>
          </a:p>
        </p:txBody>
      </p:sp>
      <p:pic>
        <p:nvPicPr>
          <p:cNvPr id="4" name="Picture 3" descr="page-18-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6" y="1220760"/>
            <a:ext cx="5624439" cy="4942145"/>
          </a:xfrm>
          <a:prstGeom prst="rect">
            <a:avLst/>
          </a:prstGeom>
        </p:spPr>
      </p:pic>
      <p:pic>
        <p:nvPicPr>
          <p:cNvPr id="6" name="Picture 5" descr="page-21-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604797"/>
            <a:ext cx="1750342" cy="1174264"/>
          </a:xfrm>
          <a:prstGeom prst="rect">
            <a:avLst/>
          </a:prstGeom>
        </p:spPr>
      </p:pic>
      <p:pic>
        <p:nvPicPr>
          <p:cNvPr id="14" name="Picture 13" descr="page-17-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9" y="3236979"/>
            <a:ext cx="2074807" cy="288032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577932" y="5624844"/>
            <a:ext cx="1063503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95536" y="6453336"/>
            <a:ext cx="115212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523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Europe </a:t>
            </a:r>
            <a:r>
              <a:rPr lang="nl-NL" dirty="0" err="1" smtClean="0"/>
              <a:t>Infographic</a:t>
            </a:r>
            <a:endParaRPr lang="nl-NL" dirty="0"/>
          </a:p>
        </p:txBody>
      </p:sp>
      <p:sp>
        <p:nvSpPr>
          <p:cNvPr id="11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-42866" y="6575587"/>
            <a:ext cx="2757478" cy="365125"/>
          </a:xfrm>
        </p:spPr>
        <p:txBody>
          <a:bodyPr/>
          <a:lstStyle/>
          <a:p>
            <a:r>
              <a:rPr lang="nl-NL" dirty="0" smtClean="0">
                <a:solidFill>
                  <a:prstClr val="white">
                    <a:lumMod val="50000"/>
                  </a:prstClr>
                </a:solidFill>
              </a:rPr>
              <a:t>© </a:t>
            </a:r>
            <a:r>
              <a:rPr lang="nl-NL" dirty="0" err="1" smtClean="0">
                <a:solidFill>
                  <a:prstClr val="white">
                    <a:lumMod val="50000"/>
                  </a:prstClr>
                </a:solidFill>
              </a:rPr>
              <a:t>Ecommerce</a:t>
            </a:r>
            <a:r>
              <a:rPr lang="nl-NL" dirty="0" smtClean="0">
                <a:solidFill>
                  <a:prstClr val="white">
                    <a:lumMod val="50000"/>
                  </a:prstClr>
                </a:solidFill>
              </a:rPr>
              <a:t> Europe </a:t>
            </a:r>
            <a:fld id="{437D2256-86E6-40B2-98F9-25E45F1AA62D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10/14/2013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Tijdelijke aanduiding voor voettekst 2"/>
          <p:cNvSpPr>
            <a:spLocks noGrp="1"/>
          </p:cNvSpPr>
          <p:nvPr>
            <p:ph type="ftr" sz="quarter" idx="12"/>
          </p:nvPr>
        </p:nvSpPr>
        <p:spPr>
          <a:xfrm>
            <a:off x="3124200" y="6588157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prstClr val="white">
                    <a:lumMod val="50000"/>
                  </a:prstClr>
                </a:solidFill>
              </a:rPr>
              <a:t>www.ecommerce-europe.eu</a:t>
            </a: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3" name="Tijdelijke aanduiding voor dianummer 5"/>
          <p:cNvSpPr>
            <a:spLocks noGrp="1"/>
          </p:cNvSpPr>
          <p:nvPr>
            <p:ph type="sldNum" sz="quarter" idx="14"/>
          </p:nvPr>
        </p:nvSpPr>
        <p:spPr>
          <a:xfrm>
            <a:off x="7010432" y="6588157"/>
            <a:ext cx="2133600" cy="365125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Page: </a:t>
            </a:r>
            <a:fld id="{BF84734E-532B-4704-8BE5-773318044BEC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7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2" name="Picture 1" descr="infographic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818"/>
            <a:ext cx="9144000" cy="6879121"/>
          </a:xfrm>
          <a:prstGeom prst="rect">
            <a:avLst/>
          </a:prstGeom>
        </p:spPr>
      </p:pic>
      <p:grpSp>
        <p:nvGrpSpPr>
          <p:cNvPr id="4" name="Gruppo 6"/>
          <p:cNvGrpSpPr/>
          <p:nvPr/>
        </p:nvGrpSpPr>
        <p:grpSpPr>
          <a:xfrm>
            <a:off x="3849573" y="4005069"/>
            <a:ext cx="298792" cy="606743"/>
            <a:chOff x="4191468" y="2513421"/>
            <a:chExt cx="2232248" cy="1203611"/>
          </a:xfrm>
        </p:grpSpPr>
        <p:sp>
          <p:nvSpPr>
            <p:cNvPr id="9" name="Rettangolo 8"/>
            <p:cNvSpPr/>
            <p:nvPr/>
          </p:nvSpPr>
          <p:spPr>
            <a:xfrm>
              <a:off x="4191468" y="3056700"/>
              <a:ext cx="2232248" cy="660332"/>
            </a:xfrm>
            <a:prstGeom prst="rect">
              <a:avLst/>
            </a:prstGeom>
            <a:solidFill>
              <a:srgbClr val="DEF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it-IT" sz="1800">
                <a:solidFill>
                  <a:srgbClr val="FFFFFF"/>
                </a:solidFill>
              </a:endParaRPr>
            </a:p>
          </p:txBody>
        </p:sp>
        <p:grpSp>
          <p:nvGrpSpPr>
            <p:cNvPr id="5" name="Gruppo 9"/>
            <p:cNvGrpSpPr/>
            <p:nvPr/>
          </p:nvGrpSpPr>
          <p:grpSpPr>
            <a:xfrm>
              <a:off x="5673080" y="2513421"/>
              <a:ext cx="708915" cy="650104"/>
              <a:chOff x="8049344" y="2690410"/>
              <a:chExt cx="1856656" cy="1314654"/>
            </a:xfrm>
          </p:grpSpPr>
          <p:sp>
            <p:nvSpPr>
              <p:cNvPr id="14" name="Rettangolo 13"/>
              <p:cNvSpPr/>
              <p:nvPr/>
            </p:nvSpPr>
            <p:spPr>
              <a:xfrm>
                <a:off x="8049344" y="2690410"/>
                <a:ext cx="1856656" cy="1098630"/>
              </a:xfrm>
              <a:prstGeom prst="rect">
                <a:avLst/>
              </a:prstGeom>
              <a:solidFill>
                <a:srgbClr val="DEF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it-IT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Rettangolo 14"/>
              <p:cNvSpPr/>
              <p:nvPr/>
            </p:nvSpPr>
            <p:spPr>
              <a:xfrm>
                <a:off x="9201472" y="3717031"/>
                <a:ext cx="489112" cy="288033"/>
              </a:xfrm>
              <a:prstGeom prst="rect">
                <a:avLst/>
              </a:prstGeom>
              <a:solidFill>
                <a:srgbClr val="DEF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it-IT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6" name="Tijdelijke aanduiding voor datum 1"/>
          <p:cNvSpPr txBox="1">
            <a:spLocks/>
          </p:cNvSpPr>
          <p:nvPr/>
        </p:nvSpPr>
        <p:spPr>
          <a:xfrm>
            <a:off x="-42866" y="6575587"/>
            <a:ext cx="2757478" cy="365125"/>
          </a:xfrm>
          <a:prstGeom prst="rect">
            <a:avLst/>
          </a:prstGeom>
        </p:spPr>
        <p:txBody>
          <a:bodyPr lIns="107287" tIns="53643" rIns="107287" bIns="53643"/>
          <a:lstStyle>
            <a:defPPr>
              <a:defRPr lang="nl-NL"/>
            </a:defPPr>
            <a:lvl1pPr marL="0" algn="l" defTabSz="1072866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nl-NL" smtClean="0">
                <a:solidFill>
                  <a:prstClr val="white">
                    <a:lumMod val="50000"/>
                  </a:prstClr>
                </a:solidFill>
              </a:rPr>
              <a:t>© Ecommerce Europe </a:t>
            </a:r>
            <a:fld id="{437D2256-86E6-40B2-98F9-25E45F1AA62D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10/14/2013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7" name="Tijdelijke aanduiding voor voettekst 2"/>
          <p:cNvSpPr txBox="1">
            <a:spLocks/>
          </p:cNvSpPr>
          <p:nvPr/>
        </p:nvSpPr>
        <p:spPr>
          <a:xfrm>
            <a:off x="3124200" y="6588158"/>
            <a:ext cx="2895600" cy="365125"/>
          </a:xfrm>
          <a:prstGeom prst="rect">
            <a:avLst/>
          </a:prstGeom>
        </p:spPr>
        <p:txBody>
          <a:bodyPr lIns="107287" tIns="53643" rIns="107287" bIns="53643"/>
          <a:lstStyle>
            <a:defPPr>
              <a:defRPr lang="nl-NL"/>
            </a:defPPr>
            <a:lvl1pPr marL="0" algn="ctr" defTabSz="1072866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www.ecommerce-europe.eu</a:t>
            </a: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8" name="Tijdelijke aanduiding voor dianummer 5"/>
          <p:cNvSpPr txBox="1">
            <a:spLocks/>
          </p:cNvSpPr>
          <p:nvPr/>
        </p:nvSpPr>
        <p:spPr>
          <a:xfrm>
            <a:off x="7010432" y="6588158"/>
            <a:ext cx="2133600" cy="365125"/>
          </a:xfrm>
          <a:prstGeom prst="rect">
            <a:avLst/>
          </a:prstGeom>
        </p:spPr>
        <p:txBody>
          <a:bodyPr lIns="107287" tIns="53643" rIns="107287" bIns="53643"/>
          <a:lstStyle>
            <a:defPPr>
              <a:defRPr lang="nl-NL"/>
            </a:defPPr>
            <a:lvl1pPr marL="0" algn="r" defTabSz="1072866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prstClr val="white">
                    <a:lumMod val="50000"/>
                  </a:prstClr>
                </a:solidFill>
              </a:rPr>
              <a:t>Page: </a:t>
            </a:r>
            <a:fld id="{BF84734E-532B-4704-8BE5-773318044BEC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7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4970814" y="881826"/>
            <a:ext cx="3323446" cy="1584176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6100785" y="2538010"/>
            <a:ext cx="1329378" cy="1251030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grpSp>
        <p:nvGrpSpPr>
          <p:cNvPr id="6" name="Gruppo 20"/>
          <p:cNvGrpSpPr/>
          <p:nvPr/>
        </p:nvGrpSpPr>
        <p:grpSpPr>
          <a:xfrm>
            <a:off x="7430164" y="2690410"/>
            <a:ext cx="1568042" cy="1314654"/>
            <a:chOff x="8049344" y="2690410"/>
            <a:chExt cx="1856656" cy="1314654"/>
          </a:xfrm>
        </p:grpSpPr>
        <p:sp>
          <p:nvSpPr>
            <p:cNvPr id="22" name="Rettangolo 21"/>
            <p:cNvSpPr/>
            <p:nvPr/>
          </p:nvSpPr>
          <p:spPr>
            <a:xfrm>
              <a:off x="8049344" y="2690410"/>
              <a:ext cx="1856656" cy="1098630"/>
            </a:xfrm>
            <a:prstGeom prst="rect">
              <a:avLst/>
            </a:prstGeom>
            <a:solidFill>
              <a:srgbClr val="DEF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it-IT" sz="1800">
                <a:solidFill>
                  <a:srgbClr val="FFFFFF"/>
                </a:solidFill>
              </a:endParaRPr>
            </a:p>
          </p:txBody>
        </p:sp>
        <p:sp>
          <p:nvSpPr>
            <p:cNvPr id="23" name="Rettangolo 22"/>
            <p:cNvSpPr/>
            <p:nvPr/>
          </p:nvSpPr>
          <p:spPr>
            <a:xfrm>
              <a:off x="9201472" y="3717031"/>
              <a:ext cx="489112" cy="288033"/>
            </a:xfrm>
            <a:prstGeom prst="rect">
              <a:avLst/>
            </a:prstGeom>
            <a:solidFill>
              <a:srgbClr val="DEF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it-IT" sz="1800">
                <a:solidFill>
                  <a:srgbClr val="FFFFFF"/>
                </a:solidFill>
              </a:endParaRPr>
            </a:p>
          </p:txBody>
        </p:sp>
      </p:grpSp>
      <p:sp>
        <p:nvSpPr>
          <p:cNvPr id="25" name="Rettangolo 24"/>
          <p:cNvSpPr/>
          <p:nvPr/>
        </p:nvSpPr>
        <p:spPr>
          <a:xfrm>
            <a:off x="6779830" y="3789041"/>
            <a:ext cx="2218375" cy="549314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6034316" y="5301208"/>
            <a:ext cx="2869194" cy="1138436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6545806" y="4437112"/>
            <a:ext cx="2357704" cy="864096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4040248" y="3986211"/>
            <a:ext cx="1994068" cy="2539139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185051" y="3717031"/>
            <a:ext cx="2459350" cy="621324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185051" y="4063701"/>
            <a:ext cx="2658757" cy="2677669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grpSp>
        <p:nvGrpSpPr>
          <p:cNvPr id="7" name="Gruppo 29"/>
          <p:cNvGrpSpPr/>
          <p:nvPr/>
        </p:nvGrpSpPr>
        <p:grpSpPr>
          <a:xfrm>
            <a:off x="4040249" y="2513428"/>
            <a:ext cx="2060538" cy="1472783"/>
            <a:chOff x="4376936" y="2513421"/>
            <a:chExt cx="2232249" cy="1203611"/>
          </a:xfrm>
        </p:grpSpPr>
        <p:sp>
          <p:nvSpPr>
            <p:cNvPr id="31" name="Rettangolo 30"/>
            <p:cNvSpPr/>
            <p:nvPr/>
          </p:nvSpPr>
          <p:spPr>
            <a:xfrm>
              <a:off x="4376936" y="3056700"/>
              <a:ext cx="2232248" cy="660332"/>
            </a:xfrm>
            <a:prstGeom prst="rect">
              <a:avLst/>
            </a:prstGeom>
            <a:solidFill>
              <a:srgbClr val="DEF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it-IT" sz="1800">
                <a:solidFill>
                  <a:srgbClr val="FFFFFF"/>
                </a:solidFill>
              </a:endParaRPr>
            </a:p>
          </p:txBody>
        </p:sp>
        <p:grpSp>
          <p:nvGrpSpPr>
            <p:cNvPr id="10" name="Gruppo 31"/>
            <p:cNvGrpSpPr/>
            <p:nvPr/>
          </p:nvGrpSpPr>
          <p:grpSpPr>
            <a:xfrm>
              <a:off x="5493060" y="2513421"/>
              <a:ext cx="1116125" cy="650104"/>
              <a:chOff x="7577867" y="2690410"/>
              <a:chExt cx="2923143" cy="1314654"/>
            </a:xfrm>
          </p:grpSpPr>
          <p:sp>
            <p:nvSpPr>
              <p:cNvPr id="33" name="Rettangolo 32"/>
              <p:cNvSpPr/>
              <p:nvPr/>
            </p:nvSpPr>
            <p:spPr>
              <a:xfrm>
                <a:off x="7577867" y="2690410"/>
                <a:ext cx="2923143" cy="1200313"/>
              </a:xfrm>
              <a:prstGeom prst="rect">
                <a:avLst/>
              </a:prstGeom>
              <a:solidFill>
                <a:srgbClr val="DEF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it-IT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ttangolo 33"/>
              <p:cNvSpPr/>
              <p:nvPr/>
            </p:nvSpPr>
            <p:spPr>
              <a:xfrm>
                <a:off x="9201472" y="3717031"/>
                <a:ext cx="489112" cy="288033"/>
              </a:xfrm>
              <a:prstGeom prst="rect">
                <a:avLst/>
              </a:prstGeom>
              <a:solidFill>
                <a:srgbClr val="DEF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it-IT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5" name="Rettangolo 34"/>
          <p:cNvSpPr/>
          <p:nvPr/>
        </p:nvSpPr>
        <p:spPr>
          <a:xfrm>
            <a:off x="163234" y="1052736"/>
            <a:ext cx="1251496" cy="2186989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36" name="Rettangolo 35"/>
          <p:cNvSpPr/>
          <p:nvPr/>
        </p:nvSpPr>
        <p:spPr>
          <a:xfrm>
            <a:off x="3442028" y="4077072"/>
            <a:ext cx="398814" cy="576064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2768680" y="4310608"/>
            <a:ext cx="606881" cy="576064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2835148" y="5013183"/>
            <a:ext cx="1278748" cy="1512167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6545806" y="5870426"/>
            <a:ext cx="2598194" cy="987574"/>
          </a:xfrm>
          <a:prstGeom prst="rect">
            <a:avLst/>
          </a:prstGeom>
          <a:solidFill>
            <a:srgbClr val="D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FFFFFF"/>
              </a:solidFill>
            </a:endParaRPr>
          </a:p>
        </p:txBody>
      </p:sp>
      <p:pic>
        <p:nvPicPr>
          <p:cNvPr id="39" name="Immagine 38" descr="logo_Netcom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8" y="312951"/>
            <a:ext cx="1112797" cy="26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772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4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5" grpId="0" animBg="1"/>
      <p:bldP spid="35" grpId="1" animBg="1"/>
      <p:bldP spid="38" grpId="0" animBg="1"/>
      <p:bldP spid="3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259635" y="188640"/>
            <a:ext cx="7878952" cy="576064"/>
          </a:xfrm>
        </p:spPr>
        <p:txBody>
          <a:bodyPr>
            <a:normAutofit/>
          </a:bodyPr>
          <a:lstStyle/>
          <a:p>
            <a:r>
              <a:rPr lang="nl-NL" sz="2400" dirty="0" smtClean="0"/>
              <a:t>Europe facts &amp; figures</a:t>
            </a:r>
            <a:endParaRPr lang="nl-NL" sz="2400" dirty="0"/>
          </a:p>
        </p:txBody>
      </p:sp>
      <p:pic>
        <p:nvPicPr>
          <p:cNvPr id="2" name="Picture 1" descr="page-13-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801" y="848713"/>
            <a:ext cx="4237394" cy="5544615"/>
          </a:xfrm>
          <a:prstGeom prst="rect">
            <a:avLst/>
          </a:prstGeom>
        </p:spPr>
      </p:pic>
      <p:pic>
        <p:nvPicPr>
          <p:cNvPr id="3" name="Picture 2" descr="page-6-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998" y="1604801"/>
            <a:ext cx="2130547" cy="2760305"/>
          </a:xfrm>
          <a:prstGeom prst="rect">
            <a:avLst/>
          </a:prstGeom>
        </p:spPr>
      </p:pic>
      <p:pic>
        <p:nvPicPr>
          <p:cNvPr id="4" name="Picture 3" descr="page-10-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92829"/>
            <a:ext cx="1617380" cy="3456384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395536" y="6453336"/>
            <a:ext cx="115212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354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/>
          <p:cNvGrpSpPr/>
          <p:nvPr/>
        </p:nvGrpSpPr>
        <p:grpSpPr>
          <a:xfrm>
            <a:off x="36504" y="1143726"/>
            <a:ext cx="9072000" cy="5282737"/>
            <a:chOff x="437784" y="1143726"/>
            <a:chExt cx="8268433" cy="5282737"/>
          </a:xfrm>
        </p:grpSpPr>
        <p:graphicFrame>
          <p:nvGraphicFramePr>
            <p:cNvPr id="4" name="Grafico 3"/>
            <p:cNvGraphicFramePr/>
            <p:nvPr>
              <p:extLst>
                <p:ext uri="{D42A27DB-BD31-4B8C-83A1-F6EECF244321}">
                  <p14:modId xmlns:p14="http://schemas.microsoft.com/office/powerpoint/2010/main" val="234696393"/>
                </p:ext>
              </p:extLst>
            </p:nvPr>
          </p:nvGraphicFramePr>
          <p:xfrm>
            <a:off x="437784" y="1213944"/>
            <a:ext cx="8268433" cy="52125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4" name="AutoShape 641"/>
            <p:cNvSpPr>
              <a:spLocks/>
            </p:cNvSpPr>
            <p:nvPr/>
          </p:nvSpPr>
          <p:spPr bwMode="auto">
            <a:xfrm>
              <a:off x="2826000" y="1143726"/>
              <a:ext cx="3492000" cy="324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2E54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lIns="45720" rIns="45720" anchor="ctr"/>
            <a:lstStyle/>
            <a:p>
              <a:pPr marL="269875" indent="-182563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b="1" dirty="0" smtClean="0">
                  <a:solidFill>
                    <a:srgbClr val="002E54"/>
                  </a:solidFill>
                  <a:latin typeface="Trebuchet MS"/>
                  <a:cs typeface="+mn-cs"/>
                </a:rPr>
                <a:t>Valore delle vendite da siti italiani</a:t>
              </a:r>
              <a:endParaRPr lang="it-IT" sz="1600" b="1" dirty="0">
                <a:solidFill>
                  <a:srgbClr val="002E54"/>
                </a:solidFill>
                <a:latin typeface="Trebuchet MS"/>
                <a:cs typeface="+mn-cs"/>
              </a:endParaRPr>
            </a:p>
          </p:txBody>
        </p:sp>
      </p:grpSp>
      <p:sp>
        <p:nvSpPr>
          <p:cNvPr id="29" name="Titolo 5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04448" cy="766877"/>
          </a:xfrm>
        </p:spPr>
        <p:txBody>
          <a:bodyPr/>
          <a:lstStyle/>
          <a:p>
            <a:r>
              <a:rPr lang="it-IT" sz="2200" dirty="0" smtClean="0"/>
              <a:t>La dinamica delle vendite </a:t>
            </a:r>
            <a:r>
              <a:rPr lang="it-IT" sz="2200" dirty="0" err="1" smtClean="0"/>
              <a:t>eCommerce</a:t>
            </a:r>
            <a:r>
              <a:rPr lang="it-IT" sz="2200" dirty="0" smtClean="0"/>
              <a:t> B2c in Italia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26" name="AutoShape 17"/>
          <p:cNvSpPr>
            <a:spLocks noChangeArrowheads="1"/>
          </p:cNvSpPr>
          <p:nvPr/>
        </p:nvSpPr>
        <p:spPr bwMode="auto">
          <a:xfrm>
            <a:off x="7250228" y="6292320"/>
            <a:ext cx="1692000" cy="268288"/>
          </a:xfrm>
          <a:prstGeom prst="roundRect">
            <a:avLst>
              <a:gd name="adj" fmla="val 0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kern="0" dirty="0" smtClean="0">
                <a:solidFill>
                  <a:srgbClr val="003366"/>
                </a:solidFill>
                <a:latin typeface="Trebuchet MS"/>
                <a:cs typeface="+mn-cs"/>
              </a:rPr>
              <a:t>* Previsione ad Aprile 2013</a:t>
            </a:r>
            <a:endParaRPr lang="it-IT" sz="1000" kern="0" dirty="0">
              <a:solidFill>
                <a:srgbClr val="003366"/>
              </a:solidFill>
              <a:latin typeface="Trebuchet MS"/>
              <a:cs typeface="+mn-cs"/>
            </a:endParaRPr>
          </a:p>
        </p:txBody>
      </p:sp>
      <p:sp>
        <p:nvSpPr>
          <p:cNvPr id="27" name="AutoShape 586"/>
          <p:cNvSpPr>
            <a:spLocks noChangeArrowheads="1"/>
          </p:cNvSpPr>
          <p:nvPr/>
        </p:nvSpPr>
        <p:spPr bwMode="auto">
          <a:xfrm>
            <a:off x="7538743" y="1856696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  <a:cs typeface="+mn-cs"/>
              </a:rPr>
              <a:t>+</a:t>
            </a:r>
            <a:r>
              <a:rPr lang="it-IT" sz="1300" b="1" dirty="0" smtClean="0">
                <a:solidFill>
                  <a:srgbClr val="C00000"/>
                </a:solidFill>
                <a:latin typeface="Trebuchet MS"/>
                <a:cs typeface="+mn-cs"/>
              </a:rPr>
              <a:t>17%</a:t>
            </a:r>
            <a:endParaRPr lang="it-IT" sz="1300" b="1" dirty="0">
              <a:solidFill>
                <a:srgbClr val="C00000"/>
              </a:solidFill>
              <a:latin typeface="Trebuchet MS"/>
              <a:cs typeface="+mn-cs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8098472" y="1616149"/>
            <a:ext cx="756000" cy="4458001"/>
          </a:xfrm>
          <a:prstGeom prst="rect">
            <a:avLst/>
          </a:prstGeom>
          <a:solidFill>
            <a:srgbClr val="C00000"/>
          </a:solidFill>
          <a:ln w="12700">
            <a:solidFill>
              <a:srgbClr val="E9F2F7"/>
            </a:solidFill>
          </a:ln>
        </p:spPr>
        <p:txBody>
          <a:bodyPr wrap="square"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sz="900" b="1" dirty="0" smtClean="0">
              <a:solidFill>
                <a:srgbClr val="000003"/>
              </a:solidFill>
              <a:latin typeface="Trebuchet MS"/>
              <a:cs typeface="+mn-cs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856575" y="5358289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err="1" smtClean="0">
                <a:solidFill>
                  <a:srgbClr val="FFFFFF"/>
                </a:solidFill>
                <a:latin typeface="Trebuchet MS"/>
                <a:cs typeface="+mn-c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  <a:cs typeface="+mn-cs"/>
              </a:rPr>
              <a:t> €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1918280" y="5208158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err="1" smtClean="0">
                <a:solidFill>
                  <a:srgbClr val="FFFFFF"/>
                </a:solidFill>
                <a:latin typeface="Trebuchet MS"/>
                <a:cs typeface="+mn-c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  <a:cs typeface="+mn-cs"/>
              </a:rPr>
              <a:t> €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2951101" y="5054201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err="1" smtClean="0">
                <a:solidFill>
                  <a:srgbClr val="FFFFFF"/>
                </a:solidFill>
                <a:latin typeface="Trebuchet MS"/>
                <a:cs typeface="+mn-c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  <a:cs typeface="+mn-cs"/>
              </a:rPr>
              <a:t> €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3997570" y="5039979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err="1" smtClean="0">
                <a:solidFill>
                  <a:srgbClr val="FFFFFF"/>
                </a:solidFill>
                <a:latin typeface="Trebuchet MS"/>
                <a:cs typeface="+mn-c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  <a:cs typeface="+mn-cs"/>
              </a:rPr>
              <a:t> €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5037112" y="4860434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err="1" smtClean="0">
                <a:solidFill>
                  <a:srgbClr val="FFFFFF"/>
                </a:solidFill>
                <a:latin typeface="Trebuchet MS"/>
                <a:cs typeface="+mn-c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  <a:cs typeface="+mn-cs"/>
              </a:rPr>
              <a:t> €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6078081" y="4607797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err="1" smtClean="0">
                <a:solidFill>
                  <a:srgbClr val="FFFFFF"/>
                </a:solidFill>
                <a:latin typeface="Trebuchet MS"/>
                <a:cs typeface="+mn-c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  <a:cs typeface="+mn-cs"/>
              </a:rPr>
              <a:t> €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7138889" y="4327620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err="1" smtClean="0">
                <a:solidFill>
                  <a:srgbClr val="FFFFFF"/>
                </a:solidFill>
                <a:latin typeface="Trebuchet MS"/>
                <a:cs typeface="+mn-c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  <a:cs typeface="+mn-cs"/>
              </a:rPr>
              <a:t> €</a:t>
            </a:r>
          </a:p>
        </p:txBody>
      </p:sp>
      <p:sp>
        <p:nvSpPr>
          <p:cNvPr id="31" name="AutoShape 586"/>
          <p:cNvSpPr>
            <a:spLocks noChangeArrowheads="1"/>
          </p:cNvSpPr>
          <p:nvPr/>
        </p:nvSpPr>
        <p:spPr bwMode="auto">
          <a:xfrm>
            <a:off x="4388841" y="3367079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  <a:cs typeface="+mn-cs"/>
              </a:rPr>
              <a:t>17%</a:t>
            </a:r>
          </a:p>
        </p:txBody>
      </p:sp>
      <p:sp>
        <p:nvSpPr>
          <p:cNvPr id="38" name="AutoShape 586"/>
          <p:cNvSpPr>
            <a:spLocks noChangeArrowheads="1"/>
          </p:cNvSpPr>
          <p:nvPr/>
        </p:nvSpPr>
        <p:spPr bwMode="auto">
          <a:xfrm>
            <a:off x="3360762" y="3393362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  <a:cs typeface="+mn-cs"/>
              </a:rPr>
              <a:t>+0%</a:t>
            </a:r>
          </a:p>
        </p:txBody>
      </p:sp>
      <p:sp>
        <p:nvSpPr>
          <p:cNvPr id="39" name="AutoShape 586"/>
          <p:cNvSpPr>
            <a:spLocks noChangeArrowheads="1"/>
          </p:cNvSpPr>
          <p:nvPr/>
        </p:nvSpPr>
        <p:spPr bwMode="auto">
          <a:xfrm>
            <a:off x="2313096" y="3684746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  <a:cs typeface="+mn-cs"/>
              </a:rPr>
              <a:t>+14%</a:t>
            </a:r>
          </a:p>
        </p:txBody>
      </p:sp>
      <p:sp>
        <p:nvSpPr>
          <p:cNvPr id="40" name="AutoShape 586"/>
          <p:cNvSpPr>
            <a:spLocks noChangeArrowheads="1"/>
          </p:cNvSpPr>
          <p:nvPr/>
        </p:nvSpPr>
        <p:spPr bwMode="auto">
          <a:xfrm>
            <a:off x="1267865" y="4032017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  <a:cs typeface="+mn-cs"/>
              </a:rPr>
              <a:t>+23%</a:t>
            </a:r>
          </a:p>
        </p:txBody>
      </p:sp>
      <p:sp>
        <p:nvSpPr>
          <p:cNvPr id="22" name="AutoShape 586"/>
          <p:cNvSpPr>
            <a:spLocks noChangeArrowheads="1"/>
          </p:cNvSpPr>
          <p:nvPr/>
        </p:nvSpPr>
        <p:spPr bwMode="auto">
          <a:xfrm>
            <a:off x="5440496" y="2996865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  <a:cs typeface="+mn-cs"/>
              </a:rPr>
              <a:t>19%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8081194" y="3690977"/>
            <a:ext cx="792000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350" b="1" dirty="0" smtClean="0">
                <a:solidFill>
                  <a:srgbClr val="FFFFFF"/>
                </a:solidFill>
                <a:latin typeface="Trebuchet MS"/>
                <a:cs typeface="+mn-cs"/>
              </a:rPr>
              <a:t>11.201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  <a:cs typeface="+mn-cs"/>
              </a:rPr>
              <a:t>mln €</a:t>
            </a:r>
          </a:p>
        </p:txBody>
      </p:sp>
      <p:cxnSp>
        <p:nvCxnSpPr>
          <p:cNvPr id="30" name="Connettore 1 29"/>
          <p:cNvCxnSpPr/>
          <p:nvPr/>
        </p:nvCxnSpPr>
        <p:spPr bwMode="auto">
          <a:xfrm>
            <a:off x="8098472" y="6083893"/>
            <a:ext cx="756000" cy="0"/>
          </a:xfrm>
          <a:prstGeom prst="line">
            <a:avLst/>
          </a:prstGeom>
          <a:noFill/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AutoShape 586"/>
          <p:cNvSpPr>
            <a:spLocks noChangeArrowheads="1"/>
          </p:cNvSpPr>
          <p:nvPr/>
        </p:nvSpPr>
        <p:spPr bwMode="auto">
          <a:xfrm>
            <a:off x="6477935" y="2455584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  <a:cs typeface="+mn-cs"/>
              </a:rPr>
              <a:t>19%</a:t>
            </a: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print"/>
          <a:srcRect l="22812" t="4632" r="56295" b="87667"/>
          <a:stretch>
            <a:fillRect/>
          </a:stretch>
        </p:blipFill>
        <p:spPr bwMode="auto">
          <a:xfrm>
            <a:off x="683568" y="1340768"/>
            <a:ext cx="1698171" cy="500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334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3" grpId="0" animBg="1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1132961957"/>
              </p:ext>
            </p:extLst>
          </p:nvPr>
        </p:nvGraphicFramePr>
        <p:xfrm>
          <a:off x="0" y="1196752"/>
          <a:ext cx="8980226" cy="524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asellaDiTesto 14"/>
          <p:cNvSpPr txBox="1"/>
          <p:nvPr/>
        </p:nvSpPr>
        <p:spPr>
          <a:xfrm>
            <a:off x="566380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smtClean="0">
                <a:solidFill>
                  <a:srgbClr val="1C1C1A"/>
                </a:solidFill>
                <a:latin typeface="Arial"/>
                <a:cs typeface="+mn-cs"/>
              </a:rPr>
              <a:t>Abbigliamento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730495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smtClean="0">
                <a:solidFill>
                  <a:srgbClr val="1C1C1A"/>
                </a:solidFill>
                <a:latin typeface="Arial"/>
                <a:cs typeface="+mn-cs"/>
              </a:rPr>
              <a:t>Altro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897594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smtClean="0">
                <a:solidFill>
                  <a:srgbClr val="1C1C1A"/>
                </a:solidFill>
                <a:latin typeface="Arial"/>
                <a:cs typeface="+mn-cs"/>
              </a:rPr>
              <a:t>Assicurazioni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07385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smtClean="0">
                <a:solidFill>
                  <a:srgbClr val="1C1C1A"/>
                </a:solidFill>
                <a:latin typeface="Arial"/>
                <a:cs typeface="+mn-cs"/>
              </a:rPr>
              <a:t>Editoria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5247563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err="1" smtClean="0">
                <a:solidFill>
                  <a:srgbClr val="1C1C1A"/>
                </a:solidFill>
                <a:latin typeface="Arial"/>
                <a:cs typeface="+mn-cs"/>
              </a:rPr>
              <a:t>Grocery</a:t>
            </a:r>
            <a:endParaRPr lang="it-IT" sz="1200" b="1" dirty="0" smtClean="0">
              <a:solidFill>
                <a:srgbClr val="1C1C1A"/>
              </a:solidFill>
              <a:latin typeface="Arial"/>
              <a:cs typeface="+mn-cs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641970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smtClean="0">
                <a:solidFill>
                  <a:srgbClr val="1C1C1A"/>
                </a:solidFill>
                <a:latin typeface="Arial"/>
                <a:cs typeface="+mn-cs"/>
              </a:rPr>
              <a:t>Informatica ed elettronica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7588152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200" b="1" dirty="0" smtClean="0">
                <a:solidFill>
                  <a:srgbClr val="1C1C1A"/>
                </a:solidFill>
                <a:latin typeface="Arial"/>
                <a:cs typeface="+mn-cs"/>
              </a:rPr>
              <a:t>Turismo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913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FF9900"/>
                </a:solidFill>
                <a:latin typeface="Arial"/>
                <a:cs typeface="+mn-cs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Arial"/>
              <a:cs typeface="+mn-cs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529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CC0000"/>
                </a:solidFill>
                <a:latin typeface="Arial"/>
                <a:cs typeface="+mn-cs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Arial"/>
              <a:cs typeface="+mn-cs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089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FF9900"/>
                </a:solidFill>
                <a:latin typeface="Arial"/>
                <a:cs typeface="+mn-cs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Arial"/>
              <a:cs typeface="+mn-cs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1691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CC0000"/>
                </a:solidFill>
                <a:latin typeface="Arial"/>
                <a:cs typeface="+mn-cs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Arial"/>
              <a:cs typeface="+mn-cs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265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FF9900"/>
                </a:solidFill>
                <a:latin typeface="Arial"/>
                <a:cs typeface="+mn-cs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Arial"/>
              <a:cs typeface="+mn-cs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881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CC0000"/>
                </a:solidFill>
                <a:latin typeface="Arial"/>
                <a:cs typeface="+mn-cs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Arial"/>
              <a:cs typeface="+mn-cs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4441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FF9900"/>
                </a:solidFill>
                <a:latin typeface="Arial"/>
                <a:cs typeface="+mn-cs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Arial"/>
              <a:cs typeface="+mn-cs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057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CC0000"/>
                </a:solidFill>
                <a:latin typeface="Arial"/>
                <a:cs typeface="+mn-cs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Arial"/>
              <a:cs typeface="+mn-cs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5617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FF9900"/>
                </a:solidFill>
                <a:latin typeface="Arial"/>
                <a:cs typeface="+mn-cs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Arial"/>
              <a:cs typeface="+mn-cs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5233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CC0000"/>
                </a:solidFill>
                <a:latin typeface="Arial"/>
                <a:cs typeface="+mn-cs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Arial"/>
              <a:cs typeface="+mn-cs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780015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FF9900"/>
                </a:solidFill>
                <a:latin typeface="Arial"/>
                <a:cs typeface="+mn-cs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Arial"/>
              <a:cs typeface="+mn-cs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6395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CC0000"/>
                </a:solidFill>
                <a:latin typeface="Arial"/>
                <a:cs typeface="+mn-cs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Arial"/>
              <a:cs typeface="+mn-cs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7942367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FF9900"/>
                </a:solidFill>
                <a:latin typeface="Arial"/>
                <a:cs typeface="+mn-cs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Arial"/>
              <a:cs typeface="+mn-cs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7557922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kern="0" dirty="0" smtClean="0">
                <a:solidFill>
                  <a:srgbClr val="CC0000"/>
                </a:solidFill>
                <a:latin typeface="Arial"/>
                <a:cs typeface="+mn-cs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Arial"/>
              <a:cs typeface="+mn-cs"/>
            </a:endParaRPr>
          </a:p>
        </p:txBody>
      </p:sp>
      <p:sp>
        <p:nvSpPr>
          <p:cNvPr id="49" name="AutoShape 586"/>
          <p:cNvSpPr>
            <a:spLocks noChangeArrowheads="1"/>
          </p:cNvSpPr>
          <p:nvPr/>
        </p:nvSpPr>
        <p:spPr bwMode="auto">
          <a:xfrm>
            <a:off x="1907704" y="2996952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800" b="1" dirty="0" smtClean="0">
                <a:solidFill>
                  <a:srgbClr val="C00000"/>
                </a:solidFill>
                <a:latin typeface="Arial"/>
                <a:cs typeface="+mn-cs"/>
              </a:rPr>
              <a:t>+22%</a:t>
            </a:r>
            <a:endParaRPr lang="it-IT" sz="1800" b="1" dirty="0">
              <a:solidFill>
                <a:srgbClr val="C00000"/>
              </a:solidFill>
              <a:latin typeface="Arial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Arial"/>
                <a:cs typeface="+mn-cs"/>
              </a:rPr>
              <a:t>+18%</a:t>
            </a:r>
            <a:endParaRPr lang="it-IT" sz="1200" b="1" dirty="0">
              <a:solidFill>
                <a:srgbClr val="C00000"/>
              </a:solidFill>
              <a:latin typeface="Arial"/>
              <a:cs typeface="+mn-cs"/>
            </a:endParaRPr>
          </a:p>
        </p:txBody>
      </p:sp>
      <p:sp>
        <p:nvSpPr>
          <p:cNvPr id="57" name="Titolo 5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317913"/>
          </a:xfrm>
        </p:spPr>
        <p:txBody>
          <a:bodyPr/>
          <a:lstStyle/>
          <a:p>
            <a:r>
              <a:rPr lang="it-IT" sz="2000" dirty="0" smtClean="0"/>
              <a:t>La dinamica delle vendite e i tassi di crescita per comparto merceologico</a:t>
            </a:r>
            <a:endParaRPr lang="it-IT" sz="2000" dirty="0">
              <a:solidFill>
                <a:srgbClr val="95B3D7"/>
              </a:solidFill>
            </a:endParaRPr>
          </a:p>
        </p:txBody>
      </p:sp>
      <p:sp>
        <p:nvSpPr>
          <p:cNvPr id="45" name="AutoShape 586"/>
          <p:cNvSpPr>
            <a:spLocks noChangeArrowheads="1"/>
          </p:cNvSpPr>
          <p:nvPr/>
        </p:nvSpPr>
        <p:spPr bwMode="auto">
          <a:xfrm>
            <a:off x="5422747" y="4612193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800" b="1" dirty="0">
                <a:solidFill>
                  <a:srgbClr val="C00000"/>
                </a:solidFill>
                <a:latin typeface="Arial"/>
                <a:cs typeface="+mn-cs"/>
              </a:rPr>
              <a:t>+</a:t>
            </a:r>
            <a:r>
              <a:rPr lang="it-IT" sz="1800" b="1" dirty="0" smtClean="0">
                <a:solidFill>
                  <a:srgbClr val="C00000"/>
                </a:solidFill>
                <a:latin typeface="Arial"/>
                <a:cs typeface="+mn-cs"/>
              </a:rPr>
              <a:t>18%</a:t>
            </a:r>
            <a:endParaRPr lang="it-IT" sz="1800" b="1" dirty="0">
              <a:solidFill>
                <a:srgbClr val="C00000"/>
              </a:solidFill>
              <a:latin typeface="Arial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Arial"/>
                <a:cs typeface="+mn-cs"/>
              </a:rPr>
              <a:t>+19%</a:t>
            </a:r>
            <a:endParaRPr lang="it-IT" sz="1200" b="1" dirty="0">
              <a:solidFill>
                <a:srgbClr val="C00000"/>
              </a:solidFill>
              <a:latin typeface="Arial"/>
              <a:cs typeface="+mn-cs"/>
            </a:endParaRPr>
          </a:p>
        </p:txBody>
      </p:sp>
      <p:sp>
        <p:nvSpPr>
          <p:cNvPr id="46" name="AutoShape 586"/>
          <p:cNvSpPr>
            <a:spLocks noChangeArrowheads="1"/>
          </p:cNvSpPr>
          <p:nvPr/>
        </p:nvSpPr>
        <p:spPr bwMode="auto">
          <a:xfrm>
            <a:off x="4283968" y="4365104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800" b="1" dirty="0" smtClean="0">
                <a:solidFill>
                  <a:srgbClr val="C00000"/>
                </a:solidFill>
                <a:latin typeface="Arial"/>
                <a:cs typeface="+mn-cs"/>
              </a:rPr>
              <a:t>+4%</a:t>
            </a:r>
            <a:endParaRPr lang="it-IT" sz="1800" b="1" dirty="0">
              <a:solidFill>
                <a:srgbClr val="C00000"/>
              </a:solidFill>
              <a:latin typeface="Arial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Arial"/>
                <a:cs typeface="+mn-cs"/>
              </a:rPr>
              <a:t>+15%</a:t>
            </a:r>
            <a:endParaRPr lang="it-IT" sz="1200" b="1" dirty="0">
              <a:solidFill>
                <a:srgbClr val="C00000"/>
              </a:solidFill>
              <a:latin typeface="Arial"/>
              <a:cs typeface="+mn-cs"/>
            </a:endParaRPr>
          </a:p>
        </p:txBody>
      </p:sp>
      <p:sp>
        <p:nvSpPr>
          <p:cNvPr id="47" name="AutoShape 586"/>
          <p:cNvSpPr>
            <a:spLocks noChangeArrowheads="1"/>
          </p:cNvSpPr>
          <p:nvPr/>
        </p:nvSpPr>
        <p:spPr bwMode="auto">
          <a:xfrm>
            <a:off x="2987824" y="3645024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800" b="1" dirty="0" smtClean="0">
                <a:solidFill>
                  <a:srgbClr val="C00000"/>
                </a:solidFill>
                <a:latin typeface="Arial"/>
                <a:cs typeface="+mn-cs"/>
              </a:rPr>
              <a:t>+</a:t>
            </a:r>
            <a:r>
              <a:rPr lang="it-IT" sz="1800" b="1" dirty="0">
                <a:solidFill>
                  <a:srgbClr val="C00000"/>
                </a:solidFill>
                <a:latin typeface="Arial"/>
                <a:cs typeface="+mn-cs"/>
              </a:rPr>
              <a:t>9</a:t>
            </a:r>
            <a:r>
              <a:rPr lang="it-IT" sz="1800" b="1" dirty="0" smtClean="0">
                <a:solidFill>
                  <a:srgbClr val="C00000"/>
                </a:solidFill>
                <a:latin typeface="Arial"/>
                <a:cs typeface="+mn-cs"/>
              </a:rPr>
              <a:t>%</a:t>
            </a:r>
            <a:endParaRPr lang="it-IT" sz="1800" b="1" dirty="0">
              <a:solidFill>
                <a:srgbClr val="C00000"/>
              </a:solidFill>
              <a:latin typeface="Arial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Arial"/>
                <a:cs typeface="+mn-cs"/>
              </a:rPr>
              <a:t>+23%</a:t>
            </a:r>
            <a:endParaRPr lang="it-IT" sz="1200" b="1" dirty="0">
              <a:solidFill>
                <a:srgbClr val="C00000"/>
              </a:solidFill>
              <a:latin typeface="Arial"/>
              <a:cs typeface="+mn-cs"/>
            </a:endParaRPr>
          </a:p>
        </p:txBody>
      </p:sp>
      <p:sp>
        <p:nvSpPr>
          <p:cNvPr id="48" name="AutoShape 586"/>
          <p:cNvSpPr>
            <a:spLocks noChangeArrowheads="1"/>
          </p:cNvSpPr>
          <p:nvPr/>
        </p:nvSpPr>
        <p:spPr bwMode="auto">
          <a:xfrm>
            <a:off x="7812360" y="980728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800" b="1" dirty="0">
                <a:solidFill>
                  <a:srgbClr val="C00000"/>
                </a:solidFill>
                <a:latin typeface="Arial"/>
                <a:cs typeface="+mn-cs"/>
              </a:rPr>
              <a:t>+</a:t>
            </a:r>
            <a:r>
              <a:rPr lang="it-IT" sz="1800" b="1" dirty="0" smtClean="0">
                <a:solidFill>
                  <a:srgbClr val="C00000"/>
                </a:solidFill>
                <a:latin typeface="Arial"/>
                <a:cs typeface="+mn-cs"/>
              </a:rPr>
              <a:t>13%</a:t>
            </a:r>
            <a:endParaRPr lang="it-IT" sz="1800" b="1" dirty="0">
              <a:solidFill>
                <a:srgbClr val="C00000"/>
              </a:solidFill>
              <a:latin typeface="Arial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Arial"/>
                <a:cs typeface="+mn-cs"/>
              </a:rPr>
              <a:t>+13%</a:t>
            </a:r>
            <a:endParaRPr lang="it-IT" sz="1200" b="1" dirty="0">
              <a:solidFill>
                <a:srgbClr val="C00000"/>
              </a:solidFill>
              <a:latin typeface="Arial"/>
              <a:cs typeface="+mn-cs"/>
            </a:endParaRPr>
          </a:p>
        </p:txBody>
      </p:sp>
      <p:sp>
        <p:nvSpPr>
          <p:cNvPr id="66" name="AutoShape 586"/>
          <p:cNvSpPr>
            <a:spLocks noChangeArrowheads="1"/>
          </p:cNvSpPr>
          <p:nvPr/>
        </p:nvSpPr>
        <p:spPr bwMode="auto">
          <a:xfrm>
            <a:off x="6588224" y="3717032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800" b="1" dirty="0">
                <a:solidFill>
                  <a:srgbClr val="C00000"/>
                </a:solidFill>
                <a:latin typeface="Arial"/>
                <a:cs typeface="+mn-cs"/>
              </a:rPr>
              <a:t>+</a:t>
            </a:r>
            <a:r>
              <a:rPr lang="it-IT" sz="1800" b="1" dirty="0" smtClean="0">
                <a:solidFill>
                  <a:srgbClr val="C00000"/>
                </a:solidFill>
                <a:latin typeface="Arial"/>
                <a:cs typeface="+mn-cs"/>
              </a:rPr>
              <a:t>24%</a:t>
            </a:r>
            <a:endParaRPr lang="it-IT" sz="1800" b="1" dirty="0">
              <a:solidFill>
                <a:srgbClr val="C00000"/>
              </a:solidFill>
              <a:latin typeface="Arial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Arial"/>
                <a:cs typeface="+mn-cs"/>
              </a:rPr>
              <a:t>+19%</a:t>
            </a:r>
            <a:endParaRPr lang="it-IT" sz="1200" b="1" dirty="0">
              <a:solidFill>
                <a:srgbClr val="C00000"/>
              </a:solidFill>
              <a:latin typeface="Arial"/>
              <a:cs typeface="+mn-cs"/>
            </a:endParaRPr>
          </a:p>
        </p:txBody>
      </p:sp>
      <p:sp>
        <p:nvSpPr>
          <p:cNvPr id="68" name="AutoShape 586"/>
          <p:cNvSpPr>
            <a:spLocks noChangeArrowheads="1"/>
          </p:cNvSpPr>
          <p:nvPr/>
        </p:nvSpPr>
        <p:spPr bwMode="auto">
          <a:xfrm>
            <a:off x="683568" y="3717032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800" b="1" dirty="0" smtClean="0">
                <a:solidFill>
                  <a:srgbClr val="C00000"/>
                </a:solidFill>
                <a:latin typeface="Arial"/>
                <a:cs typeface="+mn-cs"/>
              </a:rPr>
              <a:t>+27%</a:t>
            </a:r>
            <a:endParaRPr lang="it-IT" sz="1800" b="1" dirty="0">
              <a:solidFill>
                <a:srgbClr val="C00000"/>
              </a:solidFill>
              <a:latin typeface="Arial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Arial"/>
                <a:cs typeface="+mn-cs"/>
              </a:rPr>
              <a:t>+39%</a:t>
            </a:r>
            <a:endParaRPr lang="it-IT" sz="1200" b="1" dirty="0">
              <a:solidFill>
                <a:srgbClr val="C00000"/>
              </a:solidFill>
              <a:latin typeface="Arial"/>
              <a:cs typeface="+mn-cs"/>
            </a:endParaRPr>
          </a:p>
        </p:txBody>
      </p:sp>
      <p:grpSp>
        <p:nvGrpSpPr>
          <p:cNvPr id="2" name="Gruppo 42"/>
          <p:cNvGrpSpPr/>
          <p:nvPr/>
        </p:nvGrpSpPr>
        <p:grpSpPr>
          <a:xfrm>
            <a:off x="636670" y="962812"/>
            <a:ext cx="3366388" cy="396000"/>
            <a:chOff x="459246" y="908220"/>
            <a:chExt cx="3366388" cy="499558"/>
          </a:xfrm>
        </p:grpSpPr>
        <p:sp>
          <p:nvSpPr>
            <p:cNvPr id="44" name="AutoShape 17"/>
            <p:cNvSpPr>
              <a:spLocks noChangeArrowheads="1"/>
            </p:cNvSpPr>
            <p:nvPr/>
          </p:nvSpPr>
          <p:spPr bwMode="auto">
            <a:xfrm>
              <a:off x="1442062" y="1009224"/>
              <a:ext cx="2287604" cy="261584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Arial"/>
                  <a:cs typeface="+mn-cs"/>
                </a:rPr>
                <a:t>Crescita 2013 su 2012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Arial"/>
                  <a:cs typeface="+mn-cs"/>
                </a:rPr>
                <a:t>Crescita media annuale (2009-2013)</a:t>
              </a:r>
              <a:endParaRPr lang="it-IT" sz="1000" kern="0" dirty="0">
                <a:solidFill>
                  <a:srgbClr val="003366"/>
                </a:solidFill>
                <a:latin typeface="Arial"/>
                <a:cs typeface="+mn-cs"/>
              </a:endParaRPr>
            </a:p>
          </p:txBody>
        </p:sp>
        <p:cxnSp>
          <p:nvCxnSpPr>
            <p:cNvPr id="50" name="Connettore 2 49"/>
            <p:cNvCxnSpPr/>
            <p:nvPr/>
          </p:nvCxnSpPr>
          <p:spPr bwMode="auto">
            <a:xfrm>
              <a:off x="937086" y="1063816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Connettore 2 50"/>
            <p:cNvCxnSpPr/>
            <p:nvPr/>
          </p:nvCxnSpPr>
          <p:spPr bwMode="auto">
            <a:xfrm>
              <a:off x="939358" y="1270808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AutoShape 17"/>
            <p:cNvSpPr>
              <a:spLocks noChangeArrowheads="1"/>
            </p:cNvSpPr>
            <p:nvPr/>
          </p:nvSpPr>
          <p:spPr bwMode="auto">
            <a:xfrm>
              <a:off x="1385005" y="926150"/>
              <a:ext cx="2440629" cy="4541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000" kern="0" dirty="0">
                <a:solidFill>
                  <a:srgbClr val="003366"/>
                </a:solidFill>
                <a:latin typeface="Arial"/>
                <a:cs typeface="+mn-cs"/>
              </a:endParaRPr>
            </a:p>
          </p:txBody>
        </p:sp>
        <p:sp>
          <p:nvSpPr>
            <p:cNvPr id="53" name="AutoShape 586"/>
            <p:cNvSpPr>
              <a:spLocks noChangeAspect="1" noChangeArrowheads="1"/>
            </p:cNvSpPr>
            <p:nvPr/>
          </p:nvSpPr>
          <p:spPr bwMode="auto">
            <a:xfrm>
              <a:off x="459246" y="908220"/>
              <a:ext cx="641616" cy="499558"/>
            </a:xfrm>
            <a:prstGeom prst="star32">
              <a:avLst>
                <a:gd name="adj" fmla="val 46256"/>
              </a:avLst>
            </a:prstGeom>
            <a:solidFill>
              <a:srgbClr val="DDDDDD"/>
            </a:solidFill>
            <a:ln w="1587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it-IT" sz="1800" b="1" dirty="0" smtClean="0">
                  <a:solidFill>
                    <a:srgbClr val="003366"/>
                  </a:solidFill>
                  <a:latin typeface="Arial"/>
                  <a:cs typeface="+mn-cs"/>
                </a:rPr>
                <a:t>Y</a:t>
              </a:r>
              <a:endParaRPr lang="it-IT" sz="1800" b="1" dirty="0" smtClean="0">
                <a:solidFill>
                  <a:srgbClr val="003366"/>
                </a:solidFill>
                <a:latin typeface="Arial"/>
              </a:endParaRPr>
            </a:p>
            <a:p>
              <a:pPr algn="ctr" fontAlgn="auto">
                <a:lnSpc>
                  <a:spcPct val="6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it-IT" sz="1200" b="1" dirty="0" smtClean="0">
                  <a:solidFill>
                    <a:srgbClr val="003366"/>
                  </a:solidFill>
                  <a:latin typeface="Arial"/>
                  <a:cs typeface="+mn-cs"/>
                </a:rPr>
                <a:t>x</a:t>
              </a:r>
              <a:endParaRPr lang="it-IT" sz="1200" b="1" dirty="0">
                <a:solidFill>
                  <a:srgbClr val="003366"/>
                </a:solidFill>
                <a:latin typeface="Arial"/>
              </a:endParaRPr>
            </a:p>
          </p:txBody>
        </p:sp>
      </p:grp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4" cstate="print"/>
          <a:srcRect l="22812" t="4632" r="56295" b="87667"/>
          <a:stretch>
            <a:fillRect/>
          </a:stretch>
        </p:blipFill>
        <p:spPr bwMode="auto">
          <a:xfrm>
            <a:off x="5724128" y="1340768"/>
            <a:ext cx="1698171" cy="500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802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it-IT" dirty="0" smtClean="0">
                <a:solidFill>
                  <a:srgbClr val="808080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it-IT" kern="1200" dirty="0">
                <a:solidFill>
                  <a:srgbClr val="808080"/>
                </a:solidFill>
              </a:rPr>
              <a:t>Trend acquirenti online</a:t>
            </a:r>
            <a:br>
              <a:rPr lang="it-IT" kern="1200" dirty="0">
                <a:solidFill>
                  <a:srgbClr val="808080"/>
                </a:solidFill>
              </a:rPr>
            </a:br>
            <a:r>
              <a:rPr lang="it-IT" sz="1800" dirty="0" smtClean="0">
                <a:solidFill>
                  <a:srgbClr val="FF9900"/>
                </a:solidFill>
              </a:rPr>
              <a:t>Acquirenti </a:t>
            </a:r>
            <a:r>
              <a:rPr lang="it-IT" sz="1800" dirty="0">
                <a:solidFill>
                  <a:srgbClr val="FF9900"/>
                </a:solidFill>
              </a:rPr>
              <a:t>online </a:t>
            </a:r>
            <a:r>
              <a:rPr lang="it-IT" sz="1800" dirty="0" smtClean="0">
                <a:solidFill>
                  <a:srgbClr val="FF9900"/>
                </a:solidFill>
              </a:rPr>
              <a:t>attivi nei tre mesi precedenti il mese di rilevazione (in Milioni)</a:t>
            </a:r>
            <a:endParaRPr lang="it-IT" sz="1400" dirty="0" smtClean="0">
              <a:solidFill>
                <a:srgbClr val="FF9900"/>
              </a:solidFill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0800" y="1175544"/>
          <a:ext cx="8899525" cy="4054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5726113"/>
            <a:ext cx="88360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Numero degli acquirenti </a:t>
            </a:r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online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attivi negli </a:t>
            </a:r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ultimi tre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mesi (in milioni), </a:t>
            </a:r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da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Aprile 2011 a Settembre 2013. Si nota un chiaro trend crescente, al netto delle fluttuazioni statistiche del dato campionario e della componente stagionale.</a:t>
            </a:r>
            <a:endParaRPr lang="it-IT" sz="14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7618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it-IT" dirty="0" smtClean="0">
                <a:solidFill>
                  <a:srgbClr val="808080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it-IT" kern="1200" dirty="0">
                <a:solidFill>
                  <a:srgbClr val="808080"/>
                </a:solidFill>
              </a:rPr>
              <a:t>Trend </a:t>
            </a:r>
            <a:r>
              <a:rPr lang="it-IT" kern="1200" dirty="0" smtClean="0">
                <a:solidFill>
                  <a:srgbClr val="808080"/>
                </a:solidFill>
              </a:rPr>
              <a:t>degli acquirenti </a:t>
            </a:r>
            <a:r>
              <a:rPr lang="it-IT" kern="1200" dirty="0">
                <a:solidFill>
                  <a:srgbClr val="808080"/>
                </a:solidFill>
              </a:rPr>
              <a:t>online</a:t>
            </a:r>
            <a:br>
              <a:rPr lang="it-IT" kern="1200" dirty="0">
                <a:solidFill>
                  <a:srgbClr val="808080"/>
                </a:solidFill>
              </a:rPr>
            </a:br>
            <a:r>
              <a:rPr lang="it-IT" sz="1800" dirty="0" smtClean="0">
                <a:solidFill>
                  <a:srgbClr val="FF9900"/>
                </a:solidFill>
              </a:rPr>
              <a:t>Numero di acquirenti </a:t>
            </a:r>
            <a:r>
              <a:rPr lang="it-IT" sz="1800" dirty="0">
                <a:solidFill>
                  <a:srgbClr val="FF9900"/>
                </a:solidFill>
              </a:rPr>
              <a:t>online </a:t>
            </a:r>
            <a:r>
              <a:rPr lang="it-IT" sz="1800" dirty="0" smtClean="0">
                <a:solidFill>
                  <a:srgbClr val="FF9900"/>
                </a:solidFill>
              </a:rPr>
              <a:t>sporadici e abituali (in Milioni)</a:t>
            </a:r>
            <a:endParaRPr lang="it-IT" sz="1400" dirty="0" smtClean="0">
              <a:solidFill>
                <a:srgbClr val="FF9900"/>
              </a:solidFill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179" y="1339949"/>
          <a:ext cx="8899525" cy="4054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5726113"/>
            <a:ext cx="88360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Il numero degli acquirenti </a:t>
            </a:r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online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suddiviso nei due segmenti, sporadici e abituali. Il numero degli acquirenti abituali cresce a un tasso superiore a quello degli acquirenti sporadici</a:t>
            </a:r>
            <a:endParaRPr lang="it-IT" sz="14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2" name="Freccia in giù 1"/>
          <p:cNvSpPr/>
          <p:nvPr/>
        </p:nvSpPr>
        <p:spPr bwMode="auto">
          <a:xfrm>
            <a:off x="4678803" y="1461034"/>
            <a:ext cx="360040" cy="2852936"/>
          </a:xfrm>
          <a:prstGeom prst="downArrow">
            <a:avLst/>
          </a:prstGeom>
          <a:gradFill flip="none" rotWithShape="1">
            <a:gsLst>
              <a:gs pos="0">
                <a:schemeClr val="bg1">
                  <a:alpha val="29000"/>
                </a:schemeClr>
              </a:gs>
              <a:gs pos="50000">
                <a:srgbClr val="FFFF00">
                  <a:alpha val="30000"/>
                  <a:lumMod val="77000"/>
                  <a:lumOff val="23000"/>
                </a:srgbClr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Freccia in giù 7"/>
          <p:cNvSpPr/>
          <p:nvPr/>
        </p:nvSpPr>
        <p:spPr bwMode="auto">
          <a:xfrm>
            <a:off x="8568823" y="1461034"/>
            <a:ext cx="360040" cy="2852936"/>
          </a:xfrm>
          <a:prstGeom prst="downArrow">
            <a:avLst/>
          </a:prstGeom>
          <a:gradFill flip="none" rotWithShape="1">
            <a:gsLst>
              <a:gs pos="0">
                <a:schemeClr val="bg1">
                  <a:alpha val="29000"/>
                </a:schemeClr>
              </a:gs>
              <a:gs pos="50000">
                <a:srgbClr val="FFFF00">
                  <a:alpha val="30000"/>
                  <a:lumMod val="77000"/>
                  <a:lumOff val="23000"/>
                </a:srgbClr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Rettangolo arrotondato 2"/>
          <p:cNvSpPr/>
          <p:nvPr/>
        </p:nvSpPr>
        <p:spPr bwMode="auto">
          <a:xfrm>
            <a:off x="4678803" y="836712"/>
            <a:ext cx="4250060" cy="624322"/>
          </a:xfrm>
          <a:prstGeom prst="roundRect">
            <a:avLst/>
          </a:prstGeom>
          <a:solidFill>
            <a:srgbClr val="FFFF00">
              <a:alpha val="2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Settembre 2013 su Settembre 2012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Sporadici:</a:t>
            </a:r>
            <a:r>
              <a:rPr kumimoji="0" lang="it-IT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+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5,1</a:t>
            </a:r>
            <a:r>
              <a:rPr kumimoji="0" lang="it-IT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%, </a:t>
            </a:r>
            <a:r>
              <a:rPr lang="it-IT" sz="1400" baseline="0" dirty="0" smtClean="0">
                <a:latin typeface="Calibri" pitchFamily="34" charset="0"/>
                <a:cs typeface="Calibri" pitchFamily="34" charset="0"/>
              </a:rPr>
              <a:t>Abituali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: + 10,7%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116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179" y="1339949"/>
          <a:ext cx="8899525" cy="4054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it-IT" dirty="0" smtClean="0">
                <a:solidFill>
                  <a:srgbClr val="808080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it-IT" kern="1200" dirty="0">
                <a:solidFill>
                  <a:srgbClr val="808080"/>
                </a:solidFill>
              </a:rPr>
              <a:t>Trend acquirenti online</a:t>
            </a:r>
            <a:br>
              <a:rPr lang="it-IT" kern="1200" dirty="0">
                <a:solidFill>
                  <a:srgbClr val="808080"/>
                </a:solidFill>
              </a:rPr>
            </a:br>
            <a:r>
              <a:rPr lang="it-IT" sz="1800" dirty="0" smtClean="0">
                <a:solidFill>
                  <a:srgbClr val="FF9900"/>
                </a:solidFill>
              </a:rPr>
              <a:t>Acquirenti </a:t>
            </a:r>
            <a:r>
              <a:rPr lang="it-IT" sz="1800" dirty="0">
                <a:solidFill>
                  <a:srgbClr val="FF9900"/>
                </a:solidFill>
              </a:rPr>
              <a:t>online </a:t>
            </a:r>
            <a:r>
              <a:rPr lang="it-IT" sz="1800" dirty="0" smtClean="0">
                <a:solidFill>
                  <a:srgbClr val="FF9900"/>
                </a:solidFill>
              </a:rPr>
              <a:t>attivi nei tre mesi precedenti il mese di rilevazione (in Milioni)</a:t>
            </a:r>
            <a:endParaRPr lang="it-IT" sz="1400" dirty="0" smtClean="0">
              <a:solidFill>
                <a:srgbClr val="FF99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5589240"/>
            <a:ext cx="8836025" cy="713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 comportamenti di acquisto dei due segmenti sono molto diversi e hanno un impatto profondamente diverso sui volumi dell’eCommerce italiano: quasi tutto il valore degli acquisti online (84%) è generato dagli 8,1 milioni di acquirenti abituali</a:t>
            </a:r>
            <a:endParaRPr lang="it-IT" sz="14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9" name="Rettangolo arrotondato 8"/>
          <p:cNvSpPr/>
          <p:nvPr/>
        </p:nvSpPr>
        <p:spPr bwMode="auto">
          <a:xfrm>
            <a:off x="3419872" y="1628800"/>
            <a:ext cx="4898132" cy="1296144"/>
          </a:xfrm>
          <a:prstGeom prst="roundRect">
            <a:avLst/>
          </a:prstGeom>
          <a:solidFill>
            <a:srgbClr val="FFFF00">
              <a:alpha val="26000"/>
            </a:srgbClr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Gli acquirenti sporadici a Settembre 2013 (5,1 milioni):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it-I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uno</a:t>
            </a:r>
            <a:r>
              <a:rPr kumimoji="0" lang="it-IT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o due acquisti nel trimestre</a:t>
            </a: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it-IT" sz="1400" baseline="0" dirty="0" smtClean="0">
                <a:latin typeface="Calibri" pitchFamily="34" charset="0"/>
                <a:cs typeface="Calibri" pitchFamily="34" charset="0"/>
              </a:rPr>
              <a:t>Effettuano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6,5M di acquisti nel trimestre (il 14% del totale)</a:t>
            </a: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it-I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Scontrino</a:t>
            </a:r>
            <a:r>
              <a:rPr kumimoji="0" lang="it-IT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medio 100€</a:t>
            </a: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Generano 680M€ nel trimestre (16% del totale)</a:t>
            </a:r>
            <a:endParaRPr kumimoji="0" lang="it-IT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ttangolo arrotondato 9"/>
          <p:cNvSpPr/>
          <p:nvPr/>
        </p:nvSpPr>
        <p:spPr bwMode="auto">
          <a:xfrm>
            <a:off x="3563888" y="3573016"/>
            <a:ext cx="5112568" cy="1296144"/>
          </a:xfrm>
          <a:prstGeom prst="roundRect">
            <a:avLst/>
          </a:prstGeom>
          <a:solidFill>
            <a:srgbClr val="FFFF00">
              <a:alpha val="26000"/>
            </a:srgbClr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Gli acquirenti abituali a Settembre 2013 (8,1 milioni):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it-I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Tre o più </a:t>
            </a:r>
            <a:r>
              <a:rPr kumimoji="0" lang="it-IT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acquisti nel trimestre</a:t>
            </a: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it-IT" sz="1400" baseline="0" dirty="0" smtClean="0">
                <a:latin typeface="Calibri" pitchFamily="34" charset="0"/>
                <a:cs typeface="Calibri" pitchFamily="34" charset="0"/>
              </a:rPr>
              <a:t>Effettuano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40,1M di acquisti nel trimestre (l’86% del totale)</a:t>
            </a: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it-I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Scontrino</a:t>
            </a:r>
            <a:r>
              <a:rPr kumimoji="0" lang="it-IT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medio 90€</a:t>
            </a: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Generano 3.540M€ nel trimestre (l’84% del totale)</a:t>
            </a:r>
            <a:endParaRPr kumimoji="0" lang="it-IT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573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Il volume degli acquisti online originati in Italia</a:t>
            </a:r>
            <a:br>
              <a:rPr lang="it-IT" dirty="0" smtClean="0"/>
            </a:br>
            <a:r>
              <a:rPr lang="it-IT" sz="1800" dirty="0" smtClean="0">
                <a:solidFill>
                  <a:srgbClr val="FF9933"/>
                </a:solidFill>
              </a:rPr>
              <a:t>La stima dell’eCommerce Index sui dati dell’Osservatorio CartaSì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5301208"/>
            <a:ext cx="8836025" cy="1001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La considerazione di un canale di pagamento extra rispetto alle carte porta alla stima di oltre un miliardo di euro di acquisti online ogni mese per quasi tutti i mesi del 2013. Notevole il record segnato a luglio 2013 (1,35 B€)</a:t>
            </a:r>
          </a:p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NOTA: </a:t>
            </a:r>
            <a:r>
              <a:rPr lang="it-IT" sz="1400" i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la quota di volumi non tracciata da CartaSì è ottenuta con una stima ponderata per lo scontrino medio osservato nei diversi sistemi di pagamento rilevati nell’eCommerce Index.</a:t>
            </a:r>
            <a:r>
              <a:rPr lang="it-IT" sz="1400" i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 </a:t>
            </a:r>
            <a:r>
              <a:rPr lang="it-IT" sz="1400" i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I dati di CartaSì sono disponibili sul </a:t>
            </a:r>
            <a:r>
              <a:rPr lang="it-IT" sz="1400" i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sito osservatorioacquisti.cartasi.it</a:t>
            </a:r>
            <a:endParaRPr lang="it-IT" sz="1400" i="1" dirty="0" smtClean="0">
              <a:solidFill>
                <a:schemeClr val="bg2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0800" y="959520"/>
          <a:ext cx="8899525" cy="4054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11778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Device utilizzato nell’ultimo acquisto online a Settembre 2013</a:t>
            </a:r>
            <a:br>
              <a:rPr lang="it-IT" dirty="0" smtClean="0"/>
            </a:br>
            <a:r>
              <a:rPr lang="it-IT" sz="1800" dirty="0" smtClean="0">
                <a:solidFill>
                  <a:srgbClr val="FF9933"/>
                </a:solidFill>
              </a:rPr>
              <a:t>Tra </a:t>
            </a:r>
            <a:r>
              <a:rPr lang="it-IT" sz="1800" dirty="0">
                <a:solidFill>
                  <a:srgbClr val="FF9933"/>
                </a:solidFill>
              </a:rPr>
              <a:t>gli acquirenti degli ultimi tre mesi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5589240"/>
            <a:ext cx="8836025" cy="70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Nel trimestre che si conclude nel mese di settembre 2013, il 10,5%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degli acquisti online risulta generato attraverso un dispositivo mobile: in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metà dei casi si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tratta di un tablet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PC.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La stragrande maggioranza (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90%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delle transazioni online) è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gestita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con un PC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tradizionale ma questa quota sta calando mese dopo mese</a:t>
            </a:r>
            <a:endParaRPr lang="it-IT" sz="1400" b="1" dirty="0">
              <a:solidFill>
                <a:schemeClr val="bg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20650" y="836712"/>
            <a:ext cx="7259662" cy="647700"/>
          </a:xfrm>
          <a:prstGeom prst="rect">
            <a:avLst/>
          </a:pr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lvl="0">
              <a:defRPr/>
            </a:pPr>
            <a:r>
              <a:rPr lang="it-IT" sz="1300" i="1" dirty="0">
                <a:latin typeface="Calibri" pitchFamily="34" charset="0"/>
                <a:cs typeface="Arial" charset="0"/>
              </a:rPr>
              <a:t>Sempre pensando al tuo ultimo acquisto </a:t>
            </a:r>
            <a:r>
              <a:rPr lang="it-IT" sz="1300" i="1" dirty="0" smtClean="0">
                <a:latin typeface="Calibri" pitchFamily="34" charset="0"/>
                <a:cs typeface="Arial" charset="0"/>
              </a:rPr>
              <a:t>online, </a:t>
            </a:r>
            <a:r>
              <a:rPr lang="it-IT" sz="1300" i="1" dirty="0">
                <a:latin typeface="Calibri" pitchFamily="34" charset="0"/>
                <a:cs typeface="Arial" charset="0"/>
              </a:rPr>
              <a:t>ricordi da quale dispositivo hai effettuato questo tuo acquisto?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452320" y="836712"/>
            <a:ext cx="1545630" cy="647700"/>
          </a:xfrm>
          <a:prstGeom prst="rect">
            <a:avLst/>
          </a:pr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>
              <a:lnSpc>
                <a:spcPct val="85000"/>
              </a:lnSpc>
              <a:spcBef>
                <a:spcPct val="35000"/>
              </a:spcBef>
            </a:pPr>
            <a:r>
              <a:rPr lang="it-IT" sz="1100" dirty="0">
                <a:latin typeface="Calibri" pitchFamily="34" charset="0"/>
              </a:rPr>
              <a:t>Base: acquirenti online ultimi </a:t>
            </a:r>
            <a:r>
              <a:rPr lang="it-IT" sz="1100" dirty="0" smtClean="0">
                <a:latin typeface="Calibri" pitchFamily="34" charset="0"/>
              </a:rPr>
              <a:t>3 mesi a settembre 2013, 607 casi</a:t>
            </a:r>
            <a:endParaRPr lang="it-IT" sz="1100" dirty="0">
              <a:latin typeface="Calibri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graphicFrame>
        <p:nvGraphicFramePr>
          <p:cNvPr id="22" name="Object 2"/>
          <p:cNvGraphicFramePr>
            <a:graphicFrameLocks noChangeAspect="1"/>
          </p:cNvGraphicFramePr>
          <p:nvPr/>
        </p:nvGraphicFramePr>
        <p:xfrm>
          <a:off x="-273050" y="1751013"/>
          <a:ext cx="4506913" cy="429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8" name="Picture 34"/>
          <p:cNvPicPr>
            <a:picLocks noChangeAspect="1" noChangeArrowheads="1"/>
          </p:cNvPicPr>
          <p:nvPr/>
        </p:nvPicPr>
        <p:blipFill>
          <a:blip r:embed="rId5" cstate="print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69" y="4575771"/>
            <a:ext cx="3005137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ettangolo 26"/>
          <p:cNvSpPr/>
          <p:nvPr/>
        </p:nvSpPr>
        <p:spPr bwMode="auto">
          <a:xfrm>
            <a:off x="3854128" y="2383748"/>
            <a:ext cx="214312" cy="214314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0" name="Rettangolo 44"/>
          <p:cNvSpPr>
            <a:spLocks noChangeArrowheads="1"/>
          </p:cNvSpPr>
          <p:nvPr/>
        </p:nvSpPr>
        <p:spPr bwMode="auto">
          <a:xfrm>
            <a:off x="4104810" y="2336190"/>
            <a:ext cx="313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 computer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portatile, 49,5%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" name="Oval 6"/>
          <p:cNvSpPr>
            <a:spLocks noChangeArrowheads="1"/>
          </p:cNvSpPr>
          <p:nvPr/>
        </p:nvSpPr>
        <p:spPr bwMode="gray">
          <a:xfrm>
            <a:off x="556519" y="1891308"/>
            <a:ext cx="2871787" cy="2919413"/>
          </a:xfrm>
          <a:prstGeom prst="ellipse">
            <a:avLst/>
          </a:prstGeom>
          <a:noFill/>
          <a:ln w="762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it-IT"/>
          </a:p>
        </p:txBody>
      </p:sp>
      <p:pic>
        <p:nvPicPr>
          <p:cNvPr id="52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194694" y="1978621"/>
            <a:ext cx="1590675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26356" y="1861146"/>
            <a:ext cx="292893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ttangolo 26"/>
          <p:cNvSpPr/>
          <p:nvPr/>
        </p:nvSpPr>
        <p:spPr bwMode="auto">
          <a:xfrm>
            <a:off x="3853162" y="2027492"/>
            <a:ext cx="214312" cy="214314"/>
          </a:xfrm>
          <a:prstGeom prst="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5" name="Rettangolo 44"/>
          <p:cNvSpPr>
            <a:spLocks noChangeArrowheads="1"/>
          </p:cNvSpPr>
          <p:nvPr/>
        </p:nvSpPr>
        <p:spPr bwMode="auto">
          <a:xfrm>
            <a:off x="4103844" y="1976965"/>
            <a:ext cx="313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 computer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fisso, 39,3%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6" name="Rettangolo 26"/>
          <p:cNvSpPr/>
          <p:nvPr/>
        </p:nvSpPr>
        <p:spPr bwMode="auto">
          <a:xfrm>
            <a:off x="3851921" y="3096261"/>
            <a:ext cx="214312" cy="214314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7" name="Rettangolo 44"/>
          <p:cNvSpPr>
            <a:spLocks noChangeArrowheads="1"/>
          </p:cNvSpPr>
          <p:nvPr/>
        </p:nvSpPr>
        <p:spPr bwMode="auto">
          <a:xfrm>
            <a:off x="4102604" y="3054639"/>
            <a:ext cx="331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 Tablet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PC, 5,2%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" name="Rettangolo 26"/>
          <p:cNvSpPr/>
          <p:nvPr/>
        </p:nvSpPr>
        <p:spPr bwMode="auto">
          <a:xfrm>
            <a:off x="3852404" y="3452516"/>
            <a:ext cx="214312" cy="214314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9" name="Rettangolo 44"/>
          <p:cNvSpPr>
            <a:spLocks noChangeArrowheads="1"/>
          </p:cNvSpPr>
          <p:nvPr/>
        </p:nvSpPr>
        <p:spPr bwMode="auto">
          <a:xfrm>
            <a:off x="4103086" y="3413863"/>
            <a:ext cx="331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uno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Smartphone/iPhone, 5,3%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" name="Rettangolo arrotondato 59"/>
          <p:cNvSpPr/>
          <p:nvPr/>
        </p:nvSpPr>
        <p:spPr bwMode="auto">
          <a:xfrm>
            <a:off x="5580112" y="4145612"/>
            <a:ext cx="3409901" cy="817245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50000">
                <a:srgbClr val="CCFF66"/>
              </a:gs>
              <a:gs pos="100000">
                <a:srgbClr val="92D050"/>
              </a:gs>
            </a:gsLst>
            <a:lin ang="5400000" scaled="1"/>
            <a:tileRect/>
          </a:gradFill>
          <a:ln w="34925">
            <a:solidFill>
              <a:srgbClr val="8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latin typeface="Calibri" pitchFamily="34" charset="0"/>
                <a:cs typeface="Calibri" pitchFamily="34" charset="0"/>
              </a:rPr>
              <a:t>Acquisti online da device mobile: 10,5% delle transazioni, originate via app o su siti per dispositivi mobili</a:t>
            </a:r>
            <a:endParaRPr lang="it-IT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" name="Freccia curva 60"/>
          <p:cNvSpPr/>
          <p:nvPr/>
        </p:nvSpPr>
        <p:spPr bwMode="auto">
          <a:xfrm rot="10800000" flipH="1">
            <a:off x="3863796" y="3936845"/>
            <a:ext cx="1621043" cy="824856"/>
          </a:xfrm>
          <a:prstGeom prst="ben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8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4522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Device utilizzato nell’ultimo acquisto di Abbigliamento e Scarpe</a:t>
            </a:r>
            <a:br>
              <a:rPr lang="it-IT" dirty="0" smtClean="0"/>
            </a:br>
            <a:r>
              <a:rPr lang="it-IT" sz="1800" dirty="0" smtClean="0">
                <a:solidFill>
                  <a:srgbClr val="FF9933"/>
                </a:solidFill>
              </a:rPr>
              <a:t>Tra </a:t>
            </a:r>
            <a:r>
              <a:rPr lang="it-IT" sz="1800" dirty="0">
                <a:solidFill>
                  <a:srgbClr val="FF9933"/>
                </a:solidFill>
              </a:rPr>
              <a:t>gli acquirenti degli ultimi tre </a:t>
            </a:r>
            <a:r>
              <a:rPr lang="it-IT" sz="1800" dirty="0" smtClean="0">
                <a:solidFill>
                  <a:srgbClr val="FF9933"/>
                </a:solidFill>
              </a:rPr>
              <a:t>mesi a settembre 2013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5589240"/>
            <a:ext cx="8836025" cy="70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Tra gli acquirenti online di abbigliamento la quota di acquisti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online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generata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attraverso un dispositivo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mobile è decisamente superiore alla media: quasi un acquisto su cinque è prodotto da un dispositivo mobile e in metà di questi casi si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tratta di un tablet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PC.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La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maggioranza (53%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delle transazioni online) è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gestita attraverso un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PC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portatile</a:t>
            </a:r>
            <a:endParaRPr lang="it-IT" sz="1400" b="1" dirty="0">
              <a:solidFill>
                <a:schemeClr val="bg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20650" y="836712"/>
            <a:ext cx="7259662" cy="647700"/>
          </a:xfrm>
          <a:prstGeom prst="rect">
            <a:avLst/>
          </a:pr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lvl="0">
              <a:defRPr/>
            </a:pPr>
            <a:r>
              <a:rPr lang="it-IT" sz="1300" i="1" dirty="0">
                <a:latin typeface="Calibri" pitchFamily="34" charset="0"/>
                <a:cs typeface="Arial" charset="0"/>
              </a:rPr>
              <a:t>Sempre pensando al tuo ultimo acquisto </a:t>
            </a:r>
            <a:r>
              <a:rPr lang="it-IT" sz="1300" i="1" dirty="0" smtClean="0">
                <a:latin typeface="Calibri" pitchFamily="34" charset="0"/>
                <a:cs typeface="Arial" charset="0"/>
              </a:rPr>
              <a:t>online, </a:t>
            </a:r>
            <a:r>
              <a:rPr lang="it-IT" sz="1300" i="1" dirty="0">
                <a:latin typeface="Calibri" pitchFamily="34" charset="0"/>
                <a:cs typeface="Arial" charset="0"/>
              </a:rPr>
              <a:t>ricordi da quale dispositivo hai effettuato questo tuo </a:t>
            </a:r>
            <a:r>
              <a:rPr lang="it-IT" sz="1300" i="1" dirty="0" smtClean="0">
                <a:latin typeface="Calibri" pitchFamily="34" charset="0"/>
                <a:cs typeface="Arial" charset="0"/>
              </a:rPr>
              <a:t>ultimo acquisto di abbigliamento, scarpe, borse o accessori?</a:t>
            </a:r>
            <a:endParaRPr lang="it-IT" sz="1300" i="1" dirty="0">
              <a:latin typeface="Calibri" pitchFamily="34" charset="0"/>
              <a:cs typeface="Arial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452320" y="836712"/>
            <a:ext cx="1545630" cy="647700"/>
          </a:xfrm>
          <a:prstGeom prst="rect">
            <a:avLst/>
          </a:pr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>
              <a:lnSpc>
                <a:spcPct val="85000"/>
              </a:lnSpc>
              <a:spcBef>
                <a:spcPct val="35000"/>
              </a:spcBef>
            </a:pPr>
            <a:r>
              <a:rPr lang="it-IT" sz="1100" dirty="0">
                <a:latin typeface="Calibri" pitchFamily="34" charset="0"/>
              </a:rPr>
              <a:t>Base: acquirenti online ultimi </a:t>
            </a:r>
            <a:r>
              <a:rPr lang="it-IT" sz="1100" dirty="0" smtClean="0">
                <a:latin typeface="Calibri" pitchFamily="34" charset="0"/>
              </a:rPr>
              <a:t>3 mesi a settembre 2013, 607 casi</a:t>
            </a:r>
            <a:endParaRPr lang="it-IT" sz="1100" dirty="0">
              <a:latin typeface="Calibri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graphicFrame>
        <p:nvGraphicFramePr>
          <p:cNvPr id="28" name="Object 2"/>
          <p:cNvGraphicFramePr>
            <a:graphicFrameLocks noChangeAspect="1"/>
          </p:cNvGraphicFramePr>
          <p:nvPr/>
        </p:nvGraphicFramePr>
        <p:xfrm>
          <a:off x="-273050" y="1751013"/>
          <a:ext cx="4506913" cy="429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8" name="Picture 34"/>
          <p:cNvPicPr>
            <a:picLocks noChangeAspect="1" noChangeArrowheads="1"/>
          </p:cNvPicPr>
          <p:nvPr/>
        </p:nvPicPr>
        <p:blipFill>
          <a:blip r:embed="rId5" cstate="print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69" y="4575771"/>
            <a:ext cx="3005137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ettangolo 26"/>
          <p:cNvSpPr/>
          <p:nvPr/>
        </p:nvSpPr>
        <p:spPr bwMode="auto">
          <a:xfrm>
            <a:off x="3854128" y="2383748"/>
            <a:ext cx="214312" cy="214314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0" name="Rettangolo 44"/>
          <p:cNvSpPr>
            <a:spLocks noChangeArrowheads="1"/>
          </p:cNvSpPr>
          <p:nvPr/>
        </p:nvSpPr>
        <p:spPr bwMode="auto">
          <a:xfrm>
            <a:off x="4104810" y="2336190"/>
            <a:ext cx="313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 computer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portatile, 53%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" name="Oval 6"/>
          <p:cNvSpPr>
            <a:spLocks noChangeArrowheads="1"/>
          </p:cNvSpPr>
          <p:nvPr/>
        </p:nvSpPr>
        <p:spPr bwMode="gray">
          <a:xfrm>
            <a:off x="556519" y="1891308"/>
            <a:ext cx="2871787" cy="2919413"/>
          </a:xfrm>
          <a:prstGeom prst="ellipse">
            <a:avLst/>
          </a:prstGeom>
          <a:noFill/>
          <a:ln w="762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it-IT"/>
          </a:p>
        </p:txBody>
      </p:sp>
      <p:pic>
        <p:nvPicPr>
          <p:cNvPr id="52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194694" y="1978621"/>
            <a:ext cx="1590675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26356" y="1861146"/>
            <a:ext cx="292893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ttangolo 26"/>
          <p:cNvSpPr/>
          <p:nvPr/>
        </p:nvSpPr>
        <p:spPr bwMode="auto">
          <a:xfrm>
            <a:off x="3853162" y="2027492"/>
            <a:ext cx="214312" cy="214314"/>
          </a:xfrm>
          <a:prstGeom prst="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5" name="Rettangolo 44"/>
          <p:cNvSpPr>
            <a:spLocks noChangeArrowheads="1"/>
          </p:cNvSpPr>
          <p:nvPr/>
        </p:nvSpPr>
        <p:spPr bwMode="auto">
          <a:xfrm>
            <a:off x="4103844" y="1976965"/>
            <a:ext cx="313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 computer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fisso, 29%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6" name="Rettangolo 26"/>
          <p:cNvSpPr/>
          <p:nvPr/>
        </p:nvSpPr>
        <p:spPr bwMode="auto">
          <a:xfrm>
            <a:off x="3851921" y="3096261"/>
            <a:ext cx="214312" cy="214314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7" name="Rettangolo 44"/>
          <p:cNvSpPr>
            <a:spLocks noChangeArrowheads="1"/>
          </p:cNvSpPr>
          <p:nvPr/>
        </p:nvSpPr>
        <p:spPr bwMode="auto">
          <a:xfrm>
            <a:off x="4102604" y="3054639"/>
            <a:ext cx="331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 Tablet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PC, 9%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" name="Rettangolo 26"/>
          <p:cNvSpPr/>
          <p:nvPr/>
        </p:nvSpPr>
        <p:spPr bwMode="auto">
          <a:xfrm>
            <a:off x="3852404" y="3452516"/>
            <a:ext cx="214312" cy="214314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9" name="Rettangolo 44"/>
          <p:cNvSpPr>
            <a:spLocks noChangeArrowheads="1"/>
          </p:cNvSpPr>
          <p:nvPr/>
        </p:nvSpPr>
        <p:spPr bwMode="auto">
          <a:xfrm>
            <a:off x="4103086" y="3413863"/>
            <a:ext cx="331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uno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Smartphone/iPhone, 9%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" name="Rettangolo arrotondato 59"/>
          <p:cNvSpPr/>
          <p:nvPr/>
        </p:nvSpPr>
        <p:spPr bwMode="auto">
          <a:xfrm>
            <a:off x="5580112" y="4145612"/>
            <a:ext cx="3409901" cy="817245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50000">
                <a:srgbClr val="CCFF66"/>
              </a:gs>
              <a:gs pos="100000">
                <a:srgbClr val="92D050"/>
              </a:gs>
            </a:gsLst>
            <a:lin ang="5400000" scaled="1"/>
            <a:tileRect/>
          </a:gradFill>
          <a:ln w="34925">
            <a:solidFill>
              <a:srgbClr val="8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latin typeface="Calibri" pitchFamily="34" charset="0"/>
                <a:cs typeface="Calibri" pitchFamily="34" charset="0"/>
              </a:rPr>
              <a:t>Acquisti online da device mobile: 18% delle transazioni, originate via app o su siti per dispositivi mobili</a:t>
            </a:r>
            <a:endParaRPr lang="it-IT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" name="Freccia curva 60"/>
          <p:cNvSpPr/>
          <p:nvPr/>
        </p:nvSpPr>
        <p:spPr bwMode="auto">
          <a:xfrm rot="10800000" flipH="1">
            <a:off x="3863796" y="3936845"/>
            <a:ext cx="1621043" cy="824856"/>
          </a:xfrm>
          <a:prstGeom prst="ben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8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907" y="2936642"/>
            <a:ext cx="11232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745" y="2528474"/>
            <a:ext cx="1201362" cy="37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008" y="2392716"/>
            <a:ext cx="281004" cy="29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276" y="2276418"/>
            <a:ext cx="476779" cy="26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Ovale 25"/>
          <p:cNvSpPr/>
          <p:nvPr/>
        </p:nvSpPr>
        <p:spPr bwMode="auto">
          <a:xfrm>
            <a:off x="7427812" y="2062316"/>
            <a:ext cx="1630775" cy="1582708"/>
          </a:xfrm>
          <a:prstGeom prst="ellipse">
            <a:avLst/>
          </a:prstGeom>
          <a:noFill/>
          <a:ln w="38100" cap="flat" cmpd="sng" algn="ctr">
            <a:solidFill>
              <a:srgbClr val="8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7658060" y="1973983"/>
            <a:ext cx="1163170" cy="461665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r>
              <a:rPr lang="it-IT" sz="1800" b="1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Digital Fashion</a:t>
            </a:r>
            <a:endParaRPr lang="it-IT" sz="1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632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622300" indent="-622300" eaLnBrk="0" hangingPunct="0">
              <a:lnSpc>
                <a:spcPct val="80000"/>
              </a:lnSpc>
              <a:defRPr b="1" kern="0" cap="small" baseline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 smtClean="0"/>
              <a:t>	Gradimento </a:t>
            </a:r>
            <a:r>
              <a:rPr lang="it-IT" dirty="0"/>
              <a:t>dell’esperienza di </a:t>
            </a:r>
            <a:r>
              <a:rPr lang="it-IT" dirty="0" smtClean="0"/>
              <a:t>acquisto di abbigliamento online</a:t>
            </a:r>
            <a:endParaRPr lang="it-IT" dirty="0"/>
          </a:p>
          <a:p>
            <a:r>
              <a:rPr lang="it-IT" sz="1800" dirty="0" smtClean="0">
                <a:solidFill>
                  <a:srgbClr val="FF9933"/>
                </a:solidFill>
              </a:rPr>
              <a:t>	Distribuzione </a:t>
            </a:r>
            <a:r>
              <a:rPr lang="it-IT" sz="1800" dirty="0">
                <a:solidFill>
                  <a:srgbClr val="FF9933"/>
                </a:solidFill>
              </a:rPr>
              <a:t>dello score di soddisfazione – </a:t>
            </a:r>
            <a:r>
              <a:rPr lang="it-IT" sz="1800" dirty="0" smtClean="0">
                <a:solidFill>
                  <a:srgbClr val="FF9900"/>
                </a:solidFill>
              </a:rPr>
              <a:t>Settembre 2013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5726113"/>
            <a:ext cx="88360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Lo score di soddisfazione assegnato dagli acquirenti online di abbigliamento è leggermente superiore allo score di soddisfazione medio: 8,5 tra gli acquirenti di abbigliamento online contro l’8,3 medio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20650" y="836712"/>
            <a:ext cx="7115646" cy="647700"/>
          </a:xfrm>
          <a:prstGeom prst="rect">
            <a:avLst/>
          </a:pr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lvl="0">
              <a:defRPr/>
            </a:pPr>
            <a:r>
              <a:rPr lang="it-IT" sz="1300" i="1" dirty="0" smtClean="0">
                <a:latin typeface="Calibri" pitchFamily="34" charset="0"/>
                <a:cs typeface="Arial" charset="0"/>
              </a:rPr>
              <a:t>«Negli ultimi tre mesi hai acquistato prodotti e servizi su </a:t>
            </a:r>
            <a:r>
              <a:rPr lang="it-IT" sz="1300" i="1" dirty="0">
                <a:latin typeface="Calibri" pitchFamily="34" charset="0"/>
                <a:cs typeface="Arial" charset="0"/>
              </a:rPr>
              <a:t>Internet</a:t>
            </a:r>
            <a:r>
              <a:rPr lang="it-IT" sz="1300" i="1" dirty="0" smtClean="0">
                <a:latin typeface="Calibri" pitchFamily="34" charset="0"/>
                <a:cs typeface="Arial" charset="0"/>
              </a:rPr>
              <a:t>?» + </a:t>
            </a:r>
            <a:r>
              <a:rPr lang="it-IT" sz="1300" i="1" dirty="0">
                <a:latin typeface="Calibri" pitchFamily="34" charset="0"/>
                <a:cs typeface="Arial" charset="0"/>
              </a:rPr>
              <a:t>«Pensa a tutti gli acquisti su Internet che hai fatto finora e a come sei stato servito nel processo di acquisto, pagamento e consegna: quale voto daresti alla tua esperienza di acquisto online, considerando che 1 = pessima e 10 = ottima</a:t>
            </a:r>
            <a:r>
              <a:rPr lang="it-IT" sz="1300" i="1" dirty="0" smtClean="0">
                <a:latin typeface="Calibri" pitchFamily="34" charset="0"/>
                <a:cs typeface="Arial" charset="0"/>
              </a:rPr>
              <a:t>?»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308304" y="836712"/>
            <a:ext cx="1689646" cy="647700"/>
          </a:xfrm>
          <a:prstGeom prst="rect">
            <a:avLst/>
          </a:pr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>
              <a:lnSpc>
                <a:spcPct val="85000"/>
              </a:lnSpc>
              <a:spcBef>
                <a:spcPct val="35000"/>
              </a:spcBef>
            </a:pPr>
            <a:r>
              <a:rPr lang="it-IT" sz="1100" dirty="0">
                <a:latin typeface="Calibri" pitchFamily="34" charset="0"/>
              </a:rPr>
              <a:t>Base: acquirenti online almeno una volta nella vita </a:t>
            </a:r>
            <a:r>
              <a:rPr lang="it-IT" sz="1100" dirty="0" smtClean="0">
                <a:latin typeface="Calibri" pitchFamily="34" charset="0"/>
              </a:rPr>
              <a:t>a settembre 2013, 808 casi</a:t>
            </a:r>
            <a:endParaRPr lang="it-IT" sz="1100" dirty="0">
              <a:latin typeface="Calibri" pitchFamily="34" charset="0"/>
            </a:endParaRPr>
          </a:p>
        </p:txBody>
      </p:sp>
      <p:graphicFrame>
        <p:nvGraphicFramePr>
          <p:cNvPr id="19" name="Object 2"/>
          <p:cNvGraphicFramePr>
            <a:graphicFrameLocks noChangeAspect="1"/>
          </p:cNvGraphicFramePr>
          <p:nvPr/>
        </p:nvGraphicFramePr>
        <p:xfrm>
          <a:off x="3994150" y="1758156"/>
          <a:ext cx="5040313" cy="392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Parentesi graffa aperta 1"/>
          <p:cNvSpPr>
            <a:spLocks/>
          </p:cNvSpPr>
          <p:nvPr/>
        </p:nvSpPr>
        <p:spPr bwMode="auto">
          <a:xfrm>
            <a:off x="3563888" y="1708398"/>
            <a:ext cx="360363" cy="3960440"/>
          </a:xfrm>
          <a:prstGeom prst="leftBrace">
            <a:avLst>
              <a:gd name="adj1" fmla="val 35748"/>
              <a:gd name="adj2" fmla="val 50110"/>
            </a:avLst>
          </a:prstGeom>
          <a:noFill/>
          <a:ln w="31750" algn="ctr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it-IT"/>
          </a:p>
        </p:txBody>
      </p:sp>
      <p:graphicFrame>
        <p:nvGraphicFramePr>
          <p:cNvPr id="20" name="Object 3"/>
          <p:cNvGraphicFramePr>
            <a:graphicFrameLocks noChangeAspect="1"/>
          </p:cNvGraphicFramePr>
          <p:nvPr/>
        </p:nvGraphicFramePr>
        <p:xfrm>
          <a:off x="109538" y="1999622"/>
          <a:ext cx="3330575" cy="3354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800" y="2936642"/>
            <a:ext cx="11232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638" y="2528474"/>
            <a:ext cx="1201362" cy="37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901" y="2392716"/>
            <a:ext cx="281004" cy="29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169" y="2276418"/>
            <a:ext cx="476779" cy="26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e 16"/>
          <p:cNvSpPr/>
          <p:nvPr/>
        </p:nvSpPr>
        <p:spPr bwMode="auto">
          <a:xfrm>
            <a:off x="7261705" y="2062316"/>
            <a:ext cx="1630775" cy="1582708"/>
          </a:xfrm>
          <a:prstGeom prst="ellipse">
            <a:avLst/>
          </a:prstGeom>
          <a:noFill/>
          <a:ln w="38100" cap="flat" cmpd="sng" algn="ctr">
            <a:solidFill>
              <a:srgbClr val="8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7491953" y="1973983"/>
            <a:ext cx="1163170" cy="461665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r>
              <a:rPr lang="it-IT" sz="1800" b="1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Digital Fashion</a:t>
            </a:r>
            <a:endParaRPr lang="it-IT" sz="1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1" name="Ovale 20"/>
          <p:cNvSpPr>
            <a:spLocks noChangeArrowheads="1"/>
          </p:cNvSpPr>
          <p:nvPr/>
        </p:nvSpPr>
        <p:spPr bwMode="auto">
          <a:xfrm>
            <a:off x="4103440" y="4149080"/>
            <a:ext cx="5040560" cy="1799208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2800" dirty="0" smtClean="0">
                <a:solidFill>
                  <a:prstClr val="white"/>
                </a:solidFill>
                <a:cs typeface="+mn-cs"/>
              </a:rPr>
              <a:t>94% </a:t>
            </a:r>
            <a:r>
              <a:rPr lang="en-US" sz="2800" dirty="0" err="1" smtClean="0">
                <a:solidFill>
                  <a:prstClr val="white"/>
                </a:solidFill>
                <a:cs typeface="+mn-cs"/>
              </a:rPr>
              <a:t>dà</a:t>
            </a:r>
            <a:r>
              <a:rPr lang="en-US" sz="2800" dirty="0" smtClean="0">
                <a:solidFill>
                  <a:prstClr val="white"/>
                </a:solidFill>
                <a:cs typeface="+mn-cs"/>
              </a:rPr>
              <a:t> un </a:t>
            </a:r>
            <a:r>
              <a:rPr lang="en-US" sz="2800" dirty="0" err="1" smtClean="0">
                <a:solidFill>
                  <a:prstClr val="white"/>
                </a:solidFill>
                <a:cs typeface="+mn-cs"/>
              </a:rPr>
              <a:t>voto</a:t>
            </a:r>
            <a:r>
              <a:rPr lang="en-US" sz="2800" dirty="0" smtClean="0">
                <a:solidFill>
                  <a:prstClr val="white"/>
                </a:solidFill>
                <a:cs typeface="+mn-cs"/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  <a:cs typeface="+mn-cs"/>
              </a:rPr>
              <a:t>superiore</a:t>
            </a:r>
            <a:r>
              <a:rPr lang="en-US" sz="2800" dirty="0" smtClean="0">
                <a:solidFill>
                  <a:prstClr val="white"/>
                </a:solidFill>
                <a:cs typeface="+mn-cs"/>
              </a:rPr>
              <a:t> a 7 </a:t>
            </a:r>
            <a:r>
              <a:rPr lang="en-US" sz="2800" dirty="0" err="1" smtClean="0">
                <a:solidFill>
                  <a:prstClr val="white"/>
                </a:solidFill>
                <a:cs typeface="+mn-cs"/>
              </a:rPr>
              <a:t>all’acquisto</a:t>
            </a:r>
            <a:r>
              <a:rPr lang="en-US" sz="2800" dirty="0" smtClean="0">
                <a:solidFill>
                  <a:prstClr val="white"/>
                </a:solidFill>
                <a:cs typeface="+mn-cs"/>
              </a:rPr>
              <a:t> online</a:t>
            </a:r>
            <a:endParaRPr lang="it-IT" sz="2800" dirty="0">
              <a:solidFill>
                <a:prstClr val="white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24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622300" indent="-622300" eaLnBrk="0" hangingPunct="0">
              <a:lnSpc>
                <a:spcPct val="80000"/>
              </a:lnSpc>
              <a:defRPr b="1" kern="0" cap="small" baseline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 smtClean="0"/>
              <a:t>	Crescita del numero di acquirenti di prodotti Fashion</a:t>
            </a:r>
            <a:br>
              <a:rPr lang="it-IT" dirty="0" smtClean="0"/>
            </a:br>
            <a:r>
              <a:rPr lang="it-IT" sz="1800" dirty="0" smtClean="0">
                <a:solidFill>
                  <a:srgbClr val="FF9933"/>
                </a:solidFill>
              </a:rPr>
              <a:t>Migliaia di acquirenti almeno una volta nella vita (Ottobre 2012 vs Ottobre 2013)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5726113"/>
            <a:ext cx="88360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Il numero di individui che hanno fatto almeno una volta nella vita l’esperienza di acquisto online di prodotti di abbigliamento (inclusi accessori, borse, scarpe) è cresciuto di oltre un milione di unità negli ultimi dodici mesi</a:t>
            </a:r>
          </a:p>
        </p:txBody>
      </p:sp>
      <p:sp>
        <p:nvSpPr>
          <p:cNvPr id="9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4288" y="1250950"/>
          <a:ext cx="8923338" cy="4256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6733506" y="3063498"/>
            <a:ext cx="180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+ 14,5% rispetto a Ottobre 2012</a:t>
            </a:r>
            <a:br>
              <a:rPr lang="it-IT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endParaRPr lang="it-IT" sz="18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it-IT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1,1 milioni nuovi acquirenti in 12 mesi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599" y="1211536"/>
            <a:ext cx="11232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443" y="1245011"/>
            <a:ext cx="1201362" cy="37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706" y="1109253"/>
            <a:ext cx="281004" cy="29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974" y="992955"/>
            <a:ext cx="476779" cy="26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141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622300" indent="-622300" eaLnBrk="0" hangingPunct="0">
              <a:lnSpc>
                <a:spcPct val="80000"/>
              </a:lnSpc>
              <a:defRPr b="1" kern="0" cap="small" baseline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 smtClean="0"/>
              <a:t>	Volumi dell’eCommerce di prodotti </a:t>
            </a:r>
            <a:r>
              <a:rPr lang="it-IT" i="1" dirty="0" smtClean="0"/>
              <a:t>Fashion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1800" dirty="0" smtClean="0">
                <a:solidFill>
                  <a:srgbClr val="FF9933"/>
                </a:solidFill>
              </a:rPr>
              <a:t>Milioni di Euro mensili con Carta di Credito (da Marzo 2011 ad Agosto 2013)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5726113"/>
            <a:ext cx="88360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Dati estratti dai report mensili dell’Osservatorio Carta Sì</a:t>
            </a:r>
          </a:p>
        </p:txBody>
      </p:sp>
      <p:sp>
        <p:nvSpPr>
          <p:cNvPr id="9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75" y="1250950"/>
          <a:ext cx="9255125" cy="4256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599" y="1211536"/>
            <a:ext cx="11232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443" y="1245011"/>
            <a:ext cx="1201362" cy="37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706" y="1109253"/>
            <a:ext cx="281004" cy="29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974" y="992955"/>
            <a:ext cx="476779" cy="26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11"/>
          <p:cNvSpPr txBox="1"/>
          <p:nvPr/>
        </p:nvSpPr>
        <p:spPr>
          <a:xfrm>
            <a:off x="7079647" y="3302925"/>
            <a:ext cx="1800200" cy="830997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+25,5%  nel 2013 rispetto allo stesso periodo del 2012</a:t>
            </a:r>
            <a:endParaRPr lang="it-IT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90883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849247"/>
            <a:ext cx="936104" cy="329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23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165100" y="1555750"/>
          <a:ext cx="8712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31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9700"/>
            <a:ext cx="8842375" cy="609600"/>
          </a:xfrm>
        </p:spPr>
        <p:txBody>
          <a:bodyPr/>
          <a:lstStyle/>
          <a:p>
            <a:pPr indent="0" eaLnBrk="1" hangingPunct="1">
              <a:lnSpc>
                <a:spcPct val="80000"/>
              </a:lnSpc>
              <a:defRPr/>
            </a:pPr>
            <a:r>
              <a:rPr lang="it-IT" cap="small" dirty="0"/>
              <a:t>Acquisti di capi di abbigliamento</a:t>
            </a:r>
            <a:br>
              <a:rPr lang="it-IT" cap="small" dirty="0"/>
            </a:br>
            <a:r>
              <a:rPr lang="it-IT" sz="1800" cap="small" dirty="0">
                <a:solidFill>
                  <a:srgbClr val="FF9900"/>
                </a:solidFill>
              </a:rPr>
              <a:t>Frequenza di </a:t>
            </a:r>
            <a:r>
              <a:rPr lang="it-IT" sz="1800" cap="small" dirty="0" smtClean="0">
                <a:solidFill>
                  <a:srgbClr val="FF9900"/>
                </a:solidFill>
              </a:rPr>
              <a:t>acquisto delle 16 principali categorie di prodotto</a:t>
            </a:r>
            <a:endParaRPr lang="it-IT" sz="1800" cap="small" dirty="0">
              <a:solidFill>
                <a:srgbClr val="FF9900"/>
              </a:solidFill>
            </a:endParaRPr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152400" y="5711825"/>
            <a:ext cx="8836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</a:pP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Il tipo di capo di abbigliamento più acquistato è la maglietta/maglia (23%), seguito dai Pantaloni (inclusi i Jeans, 11%), Vestiti (9%) e T-Shirt (5%). L’8,1% di coloro che descrivono l’acquisto di un capo riportano un tipo generico, riassunto sotto la voce &lt;Abiti&gt;</a:t>
            </a:r>
            <a:endParaRPr lang="it-IT" sz="1200" b="1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46050" y="859850"/>
            <a:ext cx="7234238" cy="647700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algn="just">
              <a:spcBef>
                <a:spcPct val="20000"/>
              </a:spcBef>
            </a:pPr>
            <a:r>
              <a:rPr lang="it-IT" sz="1300" i="1" dirty="0" smtClean="0">
                <a:latin typeface="Calibri" pitchFamily="34" charset="0"/>
                <a:ea typeface="Times New Roman" pitchFamily="18" charset="0"/>
                <a:cs typeface="Verdana" pitchFamily="34" charset="0"/>
              </a:rPr>
              <a:t>Ripensa un momento al tuo ultimo acquisto online di prodotti di abbigliamento: di cosa si trattava?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451725" y="859850"/>
            <a:ext cx="1546225" cy="647700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>
              <a:lnSpc>
                <a:spcPct val="85000"/>
              </a:lnSpc>
              <a:spcBef>
                <a:spcPct val="35000"/>
              </a:spcBef>
            </a:pPr>
            <a:r>
              <a:rPr lang="it-IT" sz="1100" dirty="0">
                <a:latin typeface="Calibri" pitchFamily="34" charset="0"/>
              </a:rPr>
              <a:t>Base: acquirenti di capi di abbigliamento, </a:t>
            </a:r>
            <a:r>
              <a:rPr lang="it-IT" sz="1100" dirty="0" smtClean="0">
                <a:latin typeface="Calibri" pitchFamily="34" charset="0"/>
              </a:rPr>
              <a:t>469 casi</a:t>
            </a:r>
            <a:endParaRPr lang="it-IT" sz="1100" dirty="0">
              <a:latin typeface="Calibri" pitchFamily="34" charset="0"/>
            </a:endParaRP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5652120" y="2636912"/>
          <a:ext cx="3207445" cy="3099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917" y="172160"/>
            <a:ext cx="1523316" cy="58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8264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9700"/>
            <a:ext cx="8842375" cy="609600"/>
          </a:xfrm>
        </p:spPr>
        <p:txBody>
          <a:bodyPr/>
          <a:lstStyle/>
          <a:p>
            <a:pPr indent="0" eaLnBrk="1" hangingPunct="1">
              <a:lnSpc>
                <a:spcPct val="80000"/>
              </a:lnSpc>
              <a:defRPr/>
            </a:pPr>
            <a:r>
              <a:rPr lang="it-IT" cap="small" dirty="0">
                <a:solidFill>
                  <a:srgbClr val="808080"/>
                </a:solidFill>
              </a:rPr>
              <a:t>Acquisti di </a:t>
            </a:r>
            <a:r>
              <a:rPr lang="it-IT" cap="small" dirty="0" smtClean="0">
                <a:solidFill>
                  <a:srgbClr val="808080"/>
                </a:solidFill>
              </a:rPr>
              <a:t>scarpe</a:t>
            </a:r>
            <a:r>
              <a:rPr lang="it-IT" cap="small" dirty="0">
                <a:solidFill>
                  <a:srgbClr val="808080"/>
                </a:solidFill>
              </a:rPr>
              <a:t/>
            </a:r>
            <a:br>
              <a:rPr lang="it-IT" cap="small" dirty="0">
                <a:solidFill>
                  <a:srgbClr val="808080"/>
                </a:solidFill>
              </a:rPr>
            </a:br>
            <a:r>
              <a:rPr lang="it-IT" sz="1800" dirty="0">
                <a:solidFill>
                  <a:srgbClr val="FF9900"/>
                </a:solidFill>
              </a:rPr>
              <a:t>Frequenza di acquisto delle 16 principali categorie di prodotto</a:t>
            </a:r>
            <a:endParaRPr lang="it-IT" sz="1800" cap="small" dirty="0">
              <a:solidFill>
                <a:srgbClr val="FF9900"/>
              </a:solidFill>
            </a:endParaRPr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152400" y="5711825"/>
            <a:ext cx="8836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</a:rPr>
              <a:t>Più di un acquisto online su tre di scarpe è riferito alle scarpe da ginnastica (incluse scarpe da Trekking e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</a:rPr>
              <a:t>scarponi). L’8,1% di coloro che descrivono l’acquisto di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</a:rPr>
              <a:t>una scarpa riportano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</a:rPr>
              <a:t>un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</a:rPr>
              <a:t>tipo generico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</a:rPr>
              <a:t>, riassunto sotto la voce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</a:rPr>
              <a:t>&lt;Scarpe&gt;</a:t>
            </a:r>
            <a:endParaRPr lang="it-IT" sz="1400" b="1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46050" y="859850"/>
            <a:ext cx="7234238" cy="647700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algn="just">
              <a:spcBef>
                <a:spcPct val="20000"/>
              </a:spcBef>
            </a:pPr>
            <a:r>
              <a:rPr lang="it-IT" sz="1300" i="1" dirty="0">
                <a:latin typeface="Calibri" pitchFamily="34" charset="0"/>
                <a:ea typeface="Times New Roman" pitchFamily="18" charset="0"/>
                <a:cs typeface="Verdana" pitchFamily="34" charset="0"/>
              </a:rPr>
              <a:t>Ripensa un momento al tuo ultimo acquisto online di </a:t>
            </a:r>
            <a:r>
              <a:rPr lang="it-IT" sz="1300" i="1" dirty="0" smtClean="0">
                <a:latin typeface="Calibri" pitchFamily="34" charset="0"/>
                <a:ea typeface="Times New Roman" pitchFamily="18" charset="0"/>
                <a:cs typeface="Verdana" pitchFamily="34" charset="0"/>
              </a:rPr>
              <a:t>scarpe: </a:t>
            </a:r>
            <a:r>
              <a:rPr lang="it-IT" sz="1300" i="1" dirty="0">
                <a:latin typeface="Calibri" pitchFamily="34" charset="0"/>
                <a:ea typeface="Times New Roman" pitchFamily="18" charset="0"/>
                <a:cs typeface="Verdana" pitchFamily="34" charset="0"/>
              </a:rPr>
              <a:t>di </a:t>
            </a:r>
            <a:r>
              <a:rPr lang="it-IT" sz="1300" i="1" dirty="0" smtClean="0">
                <a:latin typeface="Calibri" pitchFamily="34" charset="0"/>
                <a:ea typeface="Times New Roman" pitchFamily="18" charset="0"/>
                <a:cs typeface="Verdana" pitchFamily="34" charset="0"/>
              </a:rPr>
              <a:t>che tipo di scarpe si </a:t>
            </a:r>
            <a:r>
              <a:rPr lang="it-IT" sz="1300" i="1" dirty="0">
                <a:latin typeface="Calibri" pitchFamily="34" charset="0"/>
                <a:ea typeface="Times New Roman" pitchFamily="18" charset="0"/>
                <a:cs typeface="Verdana" pitchFamily="34" charset="0"/>
              </a:rPr>
              <a:t>trattava?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451725" y="859850"/>
            <a:ext cx="1546225" cy="647700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>
              <a:lnSpc>
                <a:spcPct val="85000"/>
              </a:lnSpc>
              <a:spcBef>
                <a:spcPct val="35000"/>
              </a:spcBef>
            </a:pPr>
            <a:r>
              <a:rPr lang="it-IT" sz="1100" dirty="0">
                <a:latin typeface="Calibri" pitchFamily="34" charset="0"/>
              </a:rPr>
              <a:t>Base: acquirenti di scarpe, </a:t>
            </a:r>
            <a:r>
              <a:rPr lang="it-IT" sz="1100" dirty="0" smtClean="0">
                <a:latin typeface="Calibri" pitchFamily="34" charset="0"/>
              </a:rPr>
              <a:t>421 casi</a:t>
            </a:r>
            <a:endParaRPr lang="it-IT" sz="1100" dirty="0">
              <a:latin typeface="Calibri" pitchFamily="34" charset="0"/>
            </a:endParaRP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165100" y="1555500"/>
          <a:ext cx="8712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5868144" y="2596055"/>
          <a:ext cx="3168352" cy="3061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708" y="182609"/>
            <a:ext cx="1637147" cy="510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934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Confronto dell’esperienza di acquisto Online Vs Tradizionale</a:t>
            </a:r>
            <a:br>
              <a:rPr lang="it-IT" dirty="0" smtClean="0"/>
            </a:br>
            <a:r>
              <a:rPr lang="it-IT" sz="1800" dirty="0">
                <a:solidFill>
                  <a:srgbClr val="FF9933"/>
                </a:solidFill>
              </a:rPr>
              <a:t>P</a:t>
            </a:r>
            <a:r>
              <a:rPr lang="it-IT" sz="1800" dirty="0" smtClean="0">
                <a:solidFill>
                  <a:srgbClr val="FF9933"/>
                </a:solidFill>
              </a:rPr>
              <a:t>referenza verso l’online o il negozio tradizionale?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13" name="Picture 9" descr="http://virgiliocatania.myblog.it/media/01/02/20012353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6872"/>
            <a:ext cx="4400303" cy="330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031" y="4919986"/>
            <a:ext cx="11232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869" y="4511818"/>
            <a:ext cx="1201362" cy="37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132" y="4376060"/>
            <a:ext cx="281004" cy="29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400" y="4259762"/>
            <a:ext cx="476779" cy="26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vale 17"/>
          <p:cNvSpPr/>
          <p:nvPr/>
        </p:nvSpPr>
        <p:spPr bwMode="auto">
          <a:xfrm>
            <a:off x="3995936" y="4045660"/>
            <a:ext cx="1630775" cy="1582708"/>
          </a:xfrm>
          <a:prstGeom prst="ellipse">
            <a:avLst/>
          </a:prstGeom>
          <a:noFill/>
          <a:ln w="38100" cap="flat" cmpd="sng" algn="ctr">
            <a:solidFill>
              <a:srgbClr val="8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4226184" y="3957327"/>
            <a:ext cx="1163170" cy="461665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r>
              <a:rPr lang="it-IT" sz="1800" b="1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Digital Fashion</a:t>
            </a:r>
            <a:endParaRPr lang="it-IT" sz="1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043608" y="1772816"/>
            <a:ext cx="2736304" cy="648072"/>
          </a:xfrm>
          <a:prstGeom prst="rect">
            <a:avLst/>
          </a:prstGeom>
          <a:gradFill flip="none" rotWithShape="1">
            <a:gsLst>
              <a:gs pos="0">
                <a:srgbClr val="FF9933"/>
              </a:gs>
              <a:gs pos="50000">
                <a:srgbClr val="FFC000"/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2000" dirty="0">
                <a:latin typeface="Calibri" pitchFamily="34" charset="0"/>
                <a:cs typeface="Calibri" pitchFamily="34" charset="0"/>
              </a:rPr>
              <a:t>Acquisto online, sul Web o via mobile / app?</a:t>
            </a:r>
          </a:p>
        </p:txBody>
      </p:sp>
      <p:sp>
        <p:nvSpPr>
          <p:cNvPr id="21" name="Rettangolo 20"/>
          <p:cNvSpPr/>
          <p:nvPr/>
        </p:nvSpPr>
        <p:spPr>
          <a:xfrm>
            <a:off x="5626710" y="2996952"/>
            <a:ext cx="3121753" cy="646331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50000">
                <a:srgbClr val="99CCFF"/>
              </a:gs>
              <a:gs pos="100000">
                <a:srgbClr val="CCEC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2000" dirty="0">
                <a:latin typeface="Calibri" pitchFamily="34" charset="0"/>
                <a:cs typeface="Calibri" pitchFamily="34" charset="0"/>
              </a:rPr>
              <a:t>Acquisto in negozio tradizionale?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3923928" y="1774557"/>
            <a:ext cx="4824535" cy="115038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2000" b="1" i="1" dirty="0" smtClean="0">
                <a:latin typeface="Calibri" pitchFamily="34" charset="0"/>
                <a:cs typeface="Calibri" pitchFamily="34" charset="0"/>
              </a:rPr>
              <a:t>Chi ha fatto esperienza di entrambe le modalità di acquisto è in grado di esprimere la preferenza verso una delle due</a:t>
            </a:r>
            <a:endParaRPr lang="it-IT" sz="2000" b="1" i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721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Confronto dell’esperienza di acquisto Online Vs Tradizionale</a:t>
            </a:r>
            <a:br>
              <a:rPr lang="it-IT" dirty="0"/>
            </a:br>
            <a:r>
              <a:rPr lang="it-IT" sz="1800" dirty="0" smtClean="0">
                <a:solidFill>
                  <a:srgbClr val="FF9933"/>
                </a:solidFill>
              </a:rPr>
              <a:t>Le dimensioni analizzate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207358" y="1646385"/>
            <a:ext cx="4940705" cy="4083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Dove mi </a:t>
            </a:r>
            <a:r>
              <a:rPr lang="it-IT" sz="1400" b="1" dirty="0">
                <a:latin typeface="Calibri" pitchFamily="34" charset="0"/>
                <a:cs typeface="Calibri" pitchFamily="34" charset="0"/>
              </a:rPr>
              <a:t>risulta più </a:t>
            </a: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comodo ?</a:t>
            </a:r>
            <a:endParaRPr lang="it-IT" sz="1400" b="1" dirty="0"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E’ più ragionato, </a:t>
            </a:r>
            <a:r>
              <a:rPr lang="it-IT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calcolato ?</a:t>
            </a:r>
            <a:endParaRPr lang="it-IT" sz="14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Dove posso scegliere su </a:t>
            </a:r>
            <a:r>
              <a:rPr lang="it-IT" sz="1400" b="1" dirty="0">
                <a:latin typeface="Calibri" pitchFamily="34" charset="0"/>
                <a:cs typeface="Calibri" pitchFamily="34" charset="0"/>
              </a:rPr>
              <a:t>un catalogo più </a:t>
            </a: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ampio ?</a:t>
            </a:r>
            <a:endParaRPr lang="it-IT" sz="1400" b="1" dirty="0"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In quale modo trovo gli acquisti più convenienti ?</a:t>
            </a:r>
            <a:endParaRPr lang="it-IT" sz="14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Chi mi </a:t>
            </a:r>
            <a:r>
              <a:rPr lang="it-IT" sz="1400" b="1" dirty="0">
                <a:latin typeface="Calibri" pitchFamily="34" charset="0"/>
                <a:cs typeface="Calibri" pitchFamily="34" charset="0"/>
              </a:rPr>
              <a:t>fa vivere un’esperienza più </a:t>
            </a: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appagante ?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Qual è il modo più veloce ?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Mi offre tutta l’assistenza </a:t>
            </a:r>
            <a:r>
              <a:rPr lang="it-IT" sz="1400" b="1" dirty="0">
                <a:latin typeface="Calibri" pitchFamily="34" charset="0"/>
                <a:cs typeface="Calibri" pitchFamily="34" charset="0"/>
              </a:rPr>
              <a:t>che voglio e di cui ho </a:t>
            </a: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bisogno ?</a:t>
            </a:r>
            <a:endParaRPr lang="it-IT" sz="1400" b="1" dirty="0"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Quale modo è accompagnato </a:t>
            </a:r>
            <a:r>
              <a:rPr lang="it-IT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dal miglior servizio al </a:t>
            </a:r>
            <a:r>
              <a:rPr lang="it-IT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cliente ?</a:t>
            </a:r>
            <a:endParaRPr lang="it-IT" sz="14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Dove trovo sempre </a:t>
            </a:r>
            <a:r>
              <a:rPr lang="it-IT" sz="1400" b="1" dirty="0">
                <a:latin typeface="Calibri" pitchFamily="34" charset="0"/>
                <a:cs typeface="Calibri" pitchFamily="34" charset="0"/>
              </a:rPr>
              <a:t>quello che </a:t>
            </a: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cerco ?</a:t>
            </a:r>
            <a:endParaRPr lang="it-IT" sz="1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9" descr="http://virgiliocatania.myblog.it/media/01/02/20012353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96752"/>
            <a:ext cx="4400303" cy="330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allone 4"/>
          <p:cNvSpPr/>
          <p:nvPr/>
        </p:nvSpPr>
        <p:spPr bwMode="auto">
          <a:xfrm>
            <a:off x="6395949" y="1177909"/>
            <a:ext cx="2570313" cy="360040"/>
          </a:xfrm>
          <a:prstGeom prst="chevron">
            <a:avLst/>
          </a:prstGeom>
          <a:gradFill flip="none" rotWithShape="1">
            <a:gsLst>
              <a:gs pos="0">
                <a:srgbClr val="CCECFF"/>
              </a:gs>
              <a:gs pos="50000">
                <a:srgbClr val="99CCFF"/>
              </a:gs>
              <a:gs pos="100000">
                <a:srgbClr val="CCEC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Negozio tradizionale ?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Gallone 10"/>
          <p:cNvSpPr/>
          <p:nvPr/>
        </p:nvSpPr>
        <p:spPr bwMode="auto">
          <a:xfrm rot="10800000">
            <a:off x="3540138" y="1177909"/>
            <a:ext cx="2855812" cy="360040"/>
          </a:xfrm>
          <a:prstGeom prst="chevron">
            <a:avLst>
              <a:gd name="adj" fmla="val 52953"/>
            </a:avLst>
          </a:prstGeom>
          <a:gradFill flip="none" rotWithShape="1">
            <a:gsLst>
              <a:gs pos="0">
                <a:srgbClr val="FF9933"/>
              </a:gs>
              <a:gs pos="50000">
                <a:srgbClr val="FFC000"/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659646" y="1178161"/>
            <a:ext cx="2136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Online / Sul Web ?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083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Confronto dell’esperienza di acquisto di Capi di Abbigliamento</a:t>
            </a:r>
            <a:br>
              <a:rPr lang="it-IT" dirty="0" smtClean="0"/>
            </a:br>
            <a:r>
              <a:rPr lang="it-IT" sz="1800" dirty="0">
                <a:solidFill>
                  <a:srgbClr val="FF9933"/>
                </a:solidFill>
              </a:rPr>
              <a:t>P</a:t>
            </a:r>
            <a:r>
              <a:rPr lang="it-IT" sz="1800" dirty="0" smtClean="0">
                <a:solidFill>
                  <a:srgbClr val="FF9933"/>
                </a:solidFill>
              </a:rPr>
              <a:t>referenza verso l’online o il negozio tradizionale</a:t>
            </a:r>
            <a:endParaRPr lang="it-IT" sz="1800" dirty="0">
              <a:solidFill>
                <a:srgbClr val="FF9933"/>
              </a:solidFill>
            </a:endParaRPr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228600" y="1582738"/>
          <a:ext cx="8626475" cy="4197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5" name="Gallone 4"/>
          <p:cNvSpPr/>
          <p:nvPr/>
        </p:nvSpPr>
        <p:spPr bwMode="auto">
          <a:xfrm>
            <a:off x="6395949" y="1177909"/>
            <a:ext cx="2570313" cy="360040"/>
          </a:xfrm>
          <a:prstGeom prst="chevron">
            <a:avLst/>
          </a:prstGeom>
          <a:gradFill flip="none" rotWithShape="1">
            <a:gsLst>
              <a:gs pos="0">
                <a:srgbClr val="CCECFF"/>
              </a:gs>
              <a:gs pos="50000">
                <a:srgbClr val="99CCFF"/>
              </a:gs>
              <a:gs pos="100000">
                <a:srgbClr val="CCEC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Negozio tradizionale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Gallone 10"/>
          <p:cNvSpPr/>
          <p:nvPr/>
        </p:nvSpPr>
        <p:spPr bwMode="auto">
          <a:xfrm rot="10800000">
            <a:off x="3540138" y="1177909"/>
            <a:ext cx="2855812" cy="360040"/>
          </a:xfrm>
          <a:prstGeom prst="chevron">
            <a:avLst>
              <a:gd name="adj" fmla="val 52953"/>
            </a:avLst>
          </a:prstGeom>
          <a:gradFill flip="none" rotWithShape="1">
            <a:gsLst>
              <a:gs pos="0">
                <a:srgbClr val="FF9933"/>
              </a:gs>
              <a:gs pos="50000">
                <a:srgbClr val="FFC000"/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659646" y="1178161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Online / Sul Web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9" name="Connettore 1 18"/>
          <p:cNvCxnSpPr/>
          <p:nvPr/>
        </p:nvCxnSpPr>
        <p:spPr bwMode="auto">
          <a:xfrm>
            <a:off x="6384075" y="1582647"/>
            <a:ext cx="0" cy="421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8576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72" y="975985"/>
            <a:ext cx="1523316" cy="58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tangolo 11"/>
          <p:cNvSpPr/>
          <p:nvPr/>
        </p:nvSpPr>
        <p:spPr>
          <a:xfrm>
            <a:off x="207359" y="1646385"/>
            <a:ext cx="4572000" cy="40831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risulta più comodo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E’ più ragionato, calcolato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Può essere scelto su un catalogo più ampio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E’ più conveniente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fa vivere un’esperienza più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appagante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E’ più veloce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i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it-IT" sz="1400" b="1" i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’ fatto con tutta l’assistenza che voglio e di cui ho bisogno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i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E’ accompagnato dal miglior servizio al cliente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Mi consente di trovare sempre quello che cerco</a:t>
            </a:r>
          </a:p>
        </p:txBody>
      </p:sp>
    </p:spTree>
    <p:extLst>
      <p:ext uri="{BB962C8B-B14F-4D97-AF65-F5344CB8AC3E}">
        <p14:creationId xmlns:p14="http://schemas.microsoft.com/office/powerpoint/2010/main" val="41496693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Confronto dell’esperienza di acquisto di Scarpe</a:t>
            </a:r>
            <a:br>
              <a:rPr lang="it-IT" dirty="0" smtClean="0"/>
            </a:br>
            <a:r>
              <a:rPr lang="it-IT" sz="1800" dirty="0">
                <a:solidFill>
                  <a:srgbClr val="FF9933"/>
                </a:solidFill>
              </a:rPr>
              <a:t>P</a:t>
            </a:r>
            <a:r>
              <a:rPr lang="it-IT" sz="1800" dirty="0" smtClean="0">
                <a:solidFill>
                  <a:srgbClr val="FF9933"/>
                </a:solidFill>
              </a:rPr>
              <a:t>referenza verso l’online o il negozio tradizionale</a:t>
            </a:r>
            <a:endParaRPr lang="it-IT" sz="1800" dirty="0">
              <a:solidFill>
                <a:srgbClr val="FF9933"/>
              </a:solidFill>
            </a:endParaRP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228600" y="1582738"/>
          <a:ext cx="8626475" cy="4197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07359" y="1646385"/>
            <a:ext cx="4572000" cy="40831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risulta più comodo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E’ più ragionato, calcolato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Può essere scelto su un catalogo più ampio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E’ più conveniente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fa vivere un’esperienza più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appagante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E’ più veloce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it-IT" sz="1400" dirty="0">
                <a:latin typeface="Calibri" pitchFamily="34" charset="0"/>
                <a:cs typeface="Calibri" pitchFamily="34" charset="0"/>
              </a:rPr>
              <a:t>’ fatto con tutta l’assistenza che voglio e di cui ho bisogno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i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E’ accompagnato dal miglior servizio al cliente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Mi consente di trovare sempre quello che cerco</a:t>
            </a:r>
          </a:p>
        </p:txBody>
      </p:sp>
      <p:sp>
        <p:nvSpPr>
          <p:cNvPr id="5" name="Gallone 4"/>
          <p:cNvSpPr/>
          <p:nvPr/>
        </p:nvSpPr>
        <p:spPr bwMode="auto">
          <a:xfrm>
            <a:off x="6395949" y="1177909"/>
            <a:ext cx="2570313" cy="360040"/>
          </a:xfrm>
          <a:prstGeom prst="chevron">
            <a:avLst/>
          </a:prstGeom>
          <a:gradFill flip="none" rotWithShape="1">
            <a:gsLst>
              <a:gs pos="0">
                <a:srgbClr val="CCECFF"/>
              </a:gs>
              <a:gs pos="50000">
                <a:srgbClr val="99CCFF"/>
              </a:gs>
              <a:gs pos="100000">
                <a:srgbClr val="CCEC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Negozio tradizionale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Gallone 10"/>
          <p:cNvSpPr/>
          <p:nvPr/>
        </p:nvSpPr>
        <p:spPr bwMode="auto">
          <a:xfrm rot="10800000">
            <a:off x="3540138" y="1177909"/>
            <a:ext cx="2855812" cy="360040"/>
          </a:xfrm>
          <a:prstGeom prst="chevron">
            <a:avLst>
              <a:gd name="adj" fmla="val 52953"/>
            </a:avLst>
          </a:prstGeom>
          <a:gradFill flip="none" rotWithShape="1">
            <a:gsLst>
              <a:gs pos="0">
                <a:srgbClr val="FF9933"/>
              </a:gs>
              <a:gs pos="50000">
                <a:srgbClr val="FFC000"/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659646" y="1178161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Online / Sul Web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9" name="Connettore 1 18"/>
          <p:cNvCxnSpPr/>
          <p:nvPr/>
        </p:nvCxnSpPr>
        <p:spPr bwMode="auto">
          <a:xfrm>
            <a:off x="6384075" y="1582647"/>
            <a:ext cx="0" cy="421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8678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41" y="1037127"/>
            <a:ext cx="1637147" cy="510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65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Confronto dell’esperienza di acquisto di Borse da donna</a:t>
            </a:r>
            <a:br>
              <a:rPr lang="it-IT" dirty="0" smtClean="0"/>
            </a:br>
            <a:r>
              <a:rPr lang="it-IT" sz="1800" dirty="0">
                <a:solidFill>
                  <a:srgbClr val="FF9933"/>
                </a:solidFill>
              </a:rPr>
              <a:t>P</a:t>
            </a:r>
            <a:r>
              <a:rPr lang="it-IT" sz="1800" dirty="0" smtClean="0">
                <a:solidFill>
                  <a:srgbClr val="FF9933"/>
                </a:solidFill>
              </a:rPr>
              <a:t>referenza verso l’online o il negozio tradizionale</a:t>
            </a:r>
            <a:endParaRPr lang="it-IT" sz="1800" dirty="0">
              <a:solidFill>
                <a:srgbClr val="FF9933"/>
              </a:solidFill>
            </a:endParaRP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228600" y="1582738"/>
          <a:ext cx="8626475" cy="4197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07359" y="1646385"/>
            <a:ext cx="4572000" cy="40831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risulta più comodo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E’ più ragionato, calcolato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Può essere scelto su un catalogo più ampio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E’ più conveniente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fa vivere un’esperienza più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appagante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E’ più veloce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it-IT" sz="1400" dirty="0">
                <a:latin typeface="Calibri" pitchFamily="34" charset="0"/>
                <a:cs typeface="Calibri" pitchFamily="34" charset="0"/>
              </a:rPr>
              <a:t>’ fatto con tutta l’assistenza che voglio e di cui ho bisogno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E’ accompagnato dal miglior servizio al cliente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Mi consente di trovare sempre quello che cerco</a:t>
            </a:r>
          </a:p>
        </p:txBody>
      </p:sp>
      <p:sp>
        <p:nvSpPr>
          <p:cNvPr id="5" name="Gallone 4"/>
          <p:cNvSpPr/>
          <p:nvPr/>
        </p:nvSpPr>
        <p:spPr bwMode="auto">
          <a:xfrm>
            <a:off x="6395949" y="1177909"/>
            <a:ext cx="2570313" cy="360040"/>
          </a:xfrm>
          <a:prstGeom prst="chevron">
            <a:avLst/>
          </a:prstGeom>
          <a:gradFill flip="none" rotWithShape="1">
            <a:gsLst>
              <a:gs pos="0">
                <a:srgbClr val="CCECFF"/>
              </a:gs>
              <a:gs pos="50000">
                <a:srgbClr val="99CCFF"/>
              </a:gs>
              <a:gs pos="100000">
                <a:srgbClr val="CCEC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Negozio tradizionale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Gallone 10"/>
          <p:cNvSpPr/>
          <p:nvPr/>
        </p:nvSpPr>
        <p:spPr bwMode="auto">
          <a:xfrm rot="10800000">
            <a:off x="3540138" y="1177909"/>
            <a:ext cx="2855812" cy="360040"/>
          </a:xfrm>
          <a:prstGeom prst="chevron">
            <a:avLst>
              <a:gd name="adj" fmla="val 52953"/>
            </a:avLst>
          </a:prstGeom>
          <a:gradFill flip="none" rotWithShape="1">
            <a:gsLst>
              <a:gs pos="0">
                <a:srgbClr val="FF9933"/>
              </a:gs>
              <a:gs pos="50000">
                <a:srgbClr val="FFC000"/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659646" y="1178161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Online / Sul Web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9" name="Connettore 1 18"/>
          <p:cNvCxnSpPr/>
          <p:nvPr/>
        </p:nvCxnSpPr>
        <p:spPr bwMode="auto">
          <a:xfrm>
            <a:off x="6384075" y="1582647"/>
            <a:ext cx="0" cy="421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8781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980727"/>
            <a:ext cx="562007" cy="58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526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Confronto dell’esperienza di acquisto di Accessori</a:t>
            </a:r>
            <a:br>
              <a:rPr lang="it-IT" dirty="0" smtClean="0"/>
            </a:br>
            <a:r>
              <a:rPr lang="it-IT" sz="1800" dirty="0">
                <a:solidFill>
                  <a:srgbClr val="FF9933"/>
                </a:solidFill>
              </a:rPr>
              <a:t>P</a:t>
            </a:r>
            <a:r>
              <a:rPr lang="it-IT" sz="1800" dirty="0" smtClean="0">
                <a:solidFill>
                  <a:srgbClr val="FF9933"/>
                </a:solidFill>
              </a:rPr>
              <a:t>referenza verso l’online o il negozio tradizionale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5" name="Gallone 4"/>
          <p:cNvSpPr/>
          <p:nvPr/>
        </p:nvSpPr>
        <p:spPr bwMode="auto">
          <a:xfrm>
            <a:off x="6395949" y="1177909"/>
            <a:ext cx="2570313" cy="360040"/>
          </a:xfrm>
          <a:prstGeom prst="chevron">
            <a:avLst/>
          </a:prstGeom>
          <a:gradFill flip="none" rotWithShape="1">
            <a:gsLst>
              <a:gs pos="0">
                <a:srgbClr val="CCECFF"/>
              </a:gs>
              <a:gs pos="50000">
                <a:srgbClr val="99CCFF"/>
              </a:gs>
              <a:gs pos="100000">
                <a:srgbClr val="CCEC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Negozio tradizionale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Gallone 10"/>
          <p:cNvSpPr/>
          <p:nvPr/>
        </p:nvSpPr>
        <p:spPr bwMode="auto">
          <a:xfrm rot="10800000">
            <a:off x="3540138" y="1177909"/>
            <a:ext cx="2855812" cy="360040"/>
          </a:xfrm>
          <a:prstGeom prst="chevron">
            <a:avLst>
              <a:gd name="adj" fmla="val 52953"/>
            </a:avLst>
          </a:prstGeom>
          <a:gradFill flip="none" rotWithShape="1">
            <a:gsLst>
              <a:gs pos="0">
                <a:srgbClr val="FF9933"/>
              </a:gs>
              <a:gs pos="50000">
                <a:srgbClr val="FFC000"/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659646" y="1178161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Online / Sul Web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228600" y="1582738"/>
          <a:ext cx="8626475" cy="4197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ttangolo 11"/>
          <p:cNvSpPr/>
          <p:nvPr/>
        </p:nvSpPr>
        <p:spPr>
          <a:xfrm>
            <a:off x="207359" y="1646385"/>
            <a:ext cx="4572000" cy="40831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risulta più comodo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E’ più ragionato, calcolato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Può essere scelto su un catalogo più ampio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E’ più conveniente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fa vivere un’esperienza più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appagante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E’ più veloce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i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it-IT" sz="1400" b="1" i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’ fatto con tutta l’assistenza che voglio e di cui ho bisogno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i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E’ accompagnato dal miglior servizio al cliente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Mi consente di trovare sempre quello che cerco</a:t>
            </a:r>
          </a:p>
        </p:txBody>
      </p:sp>
      <p:pic>
        <p:nvPicPr>
          <p:cNvPr id="88883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59" y="1049918"/>
            <a:ext cx="872108" cy="48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713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BankGothic Lt BT"/>
        <a:ea typeface=""/>
        <a:cs typeface=""/>
      </a:majorFont>
      <a:minorFont>
        <a:latin typeface="BankGothic Lt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Tramonto">
  <a:themeElements>
    <a:clrScheme name="Personalizzato 1">
      <a:dk1>
        <a:srgbClr val="333333"/>
      </a:dk1>
      <a:lt1>
        <a:sysClr val="window" lastClr="FFFFFF"/>
      </a:lt1>
      <a:dk2>
        <a:srgbClr val="34A62A"/>
      </a:dk2>
      <a:lt2>
        <a:srgbClr val="FFF9E5"/>
      </a:lt2>
      <a:accent1>
        <a:srgbClr val="34A62A"/>
      </a:accent1>
      <a:accent2>
        <a:srgbClr val="E85248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E85248"/>
      </a:hlink>
      <a:folHlink>
        <a:srgbClr val="AAFF97"/>
      </a:folHlink>
    </a:clrScheme>
    <a:fontScheme name="Tramont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amont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BankGothic Lt BT"/>
        <a:ea typeface=""/>
        <a:cs typeface=""/>
      </a:majorFont>
      <a:minorFont>
        <a:latin typeface="BankGothic Lt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Tema di Office">
  <a:themeElements>
    <a:clrScheme name="Netcomm 2013">
      <a:dk1>
        <a:srgbClr val="1C1C1A"/>
      </a:dk1>
      <a:lt1>
        <a:srgbClr val="FFFFFF"/>
      </a:lt1>
      <a:dk2>
        <a:srgbClr val="40962B"/>
      </a:dk2>
      <a:lt2>
        <a:srgbClr val="F7F8F8"/>
      </a:lt2>
      <a:accent1>
        <a:srgbClr val="54AB26"/>
      </a:accent1>
      <a:accent2>
        <a:srgbClr val="D7061E"/>
      </a:accent2>
      <a:accent3>
        <a:srgbClr val="E75094"/>
      </a:accent3>
      <a:accent4>
        <a:srgbClr val="FFED00"/>
      </a:accent4>
      <a:accent5>
        <a:srgbClr val="20BBEA"/>
      </a:accent5>
      <a:accent6>
        <a:srgbClr val="4F4894"/>
      </a:accent6>
      <a:hlink>
        <a:srgbClr val="002060"/>
      </a:hlink>
      <a:folHlink>
        <a:srgbClr val="20BBEA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Netcomm 2013">
      <a:dk1>
        <a:srgbClr val="1C1C1A"/>
      </a:dk1>
      <a:lt1>
        <a:srgbClr val="FFFFFF"/>
      </a:lt1>
      <a:dk2>
        <a:srgbClr val="40962B"/>
      </a:dk2>
      <a:lt2>
        <a:srgbClr val="F7F8F8"/>
      </a:lt2>
      <a:accent1>
        <a:srgbClr val="54AB26"/>
      </a:accent1>
      <a:accent2>
        <a:srgbClr val="D7061E"/>
      </a:accent2>
      <a:accent3>
        <a:srgbClr val="E75094"/>
      </a:accent3>
      <a:accent4>
        <a:srgbClr val="FFED00"/>
      </a:accent4>
      <a:accent5>
        <a:srgbClr val="20BBEA"/>
      </a:accent5>
      <a:accent6>
        <a:srgbClr val="4F4894"/>
      </a:accent6>
      <a:hlink>
        <a:srgbClr val="002060"/>
      </a:hlink>
      <a:folHlink>
        <a:srgbClr val="20BBEA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Tema di Office">
  <a:themeElements>
    <a:clrScheme name="Netcomm 2013">
      <a:dk1>
        <a:srgbClr val="1C1C1A"/>
      </a:dk1>
      <a:lt1>
        <a:srgbClr val="FFFFFF"/>
      </a:lt1>
      <a:dk2>
        <a:srgbClr val="40962B"/>
      </a:dk2>
      <a:lt2>
        <a:srgbClr val="F7F8F8"/>
      </a:lt2>
      <a:accent1>
        <a:srgbClr val="54AB26"/>
      </a:accent1>
      <a:accent2>
        <a:srgbClr val="D7061E"/>
      </a:accent2>
      <a:accent3>
        <a:srgbClr val="E75094"/>
      </a:accent3>
      <a:accent4>
        <a:srgbClr val="FFED00"/>
      </a:accent4>
      <a:accent5>
        <a:srgbClr val="20BBEA"/>
      </a:accent5>
      <a:accent6>
        <a:srgbClr val="4F4894"/>
      </a:accent6>
      <a:hlink>
        <a:srgbClr val="002060"/>
      </a:hlink>
      <a:folHlink>
        <a:srgbClr val="20BBEA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BankGothic Lt BT"/>
        <a:ea typeface=""/>
        <a:cs typeface=""/>
      </a:majorFont>
      <a:minorFont>
        <a:latin typeface="BankGothic Lt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BankGothic Lt BT"/>
        <a:ea typeface=""/>
        <a:cs typeface=""/>
      </a:majorFont>
      <a:minorFont>
        <a:latin typeface="BankGothic Lt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6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7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8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9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0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1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2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3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4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5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6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7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8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62503</TotalTime>
  <Words>1662</Words>
  <Application>Microsoft Office PowerPoint</Application>
  <PresentationFormat>Presentazione su schermo (4:3)</PresentationFormat>
  <Paragraphs>271</Paragraphs>
  <Slides>27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8</vt:i4>
      </vt:variant>
      <vt:variant>
        <vt:lpstr>Titoli diapositive</vt:lpstr>
      </vt:variant>
      <vt:variant>
        <vt:i4>27</vt:i4>
      </vt:variant>
    </vt:vector>
  </HeadingPairs>
  <TitlesOfParts>
    <vt:vector size="48" baseType="lpstr">
      <vt:lpstr>ＭＳ Ｐゴシック</vt:lpstr>
      <vt:lpstr>Arial</vt:lpstr>
      <vt:lpstr>Arial (corpo)</vt:lpstr>
      <vt:lpstr>BankGothic Lt BT</vt:lpstr>
      <vt:lpstr>Calibri</vt:lpstr>
      <vt:lpstr>Courier New</vt:lpstr>
      <vt:lpstr>Georgia</vt:lpstr>
      <vt:lpstr>MS P????</vt:lpstr>
      <vt:lpstr>Times New Roman</vt:lpstr>
      <vt:lpstr>Trebuchet MS</vt:lpstr>
      <vt:lpstr>Verdana</vt:lpstr>
      <vt:lpstr>Wingdings</vt:lpstr>
      <vt:lpstr>Wingdings 2</vt:lpstr>
      <vt:lpstr>Struttura predefinita</vt:lpstr>
      <vt:lpstr>2_Tramonto</vt:lpstr>
      <vt:lpstr>1_Struttura predefinita</vt:lpstr>
      <vt:lpstr>2_Tema di Office</vt:lpstr>
      <vt:lpstr>Tema di Office</vt:lpstr>
      <vt:lpstr>3_Tema di Office</vt:lpstr>
      <vt:lpstr>2_Struttura predefinita</vt:lpstr>
      <vt:lpstr>3_Struttura predefinita</vt:lpstr>
      <vt:lpstr>Presentazione standard di PowerPoint</vt:lpstr>
      <vt:lpstr>Presentazione standard di PowerPoint</vt:lpstr>
      <vt:lpstr>Presentazione standard di PowerPoint</vt:lpstr>
      <vt:lpstr>Ecommerce Europe</vt:lpstr>
      <vt:lpstr>Il Sigillo e il Codice</vt:lpstr>
      <vt:lpstr>World  facts &amp; figures</vt:lpstr>
      <vt:lpstr>Europe Infographic</vt:lpstr>
      <vt:lpstr>Europe facts &amp; figures</vt:lpstr>
      <vt:lpstr>La dinamica delle vendite eCommerce B2c in Italia</vt:lpstr>
      <vt:lpstr>La dinamica delle vendite e i tassi di crescita per comparto merceologico</vt:lpstr>
      <vt:lpstr> Trend acquirenti online Acquirenti online attivi nei tre mesi precedenti il mese di rilevazione (in Milioni)</vt:lpstr>
      <vt:lpstr> Trend degli acquirenti online Numero di acquirenti online sporadici e abituali (in Milioni)</vt:lpstr>
      <vt:lpstr> Trend acquirenti online Acquirenti online attivi nei tre mesi precedenti il mese di rilevazione (in Milioni)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Acquisti di capi di abbigliamento Frequenza di acquisto delle 16 principali categorie di prodotto</vt:lpstr>
      <vt:lpstr>Acquisti di scarpe Frequenza di acquisto delle 16 principali categorie di prodotto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Human Highway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Highway - Presentazione della società</dc:title>
  <dc:creator>Giacomo Fusina</dc:creator>
  <cp:lastModifiedBy>Consorzio Netcomm</cp:lastModifiedBy>
  <cp:revision>2322</cp:revision>
  <cp:lastPrinted>2013-10-14T07:59:45Z</cp:lastPrinted>
  <dcterms:created xsi:type="dcterms:W3CDTF">2004-11-17T16:11:51Z</dcterms:created>
  <dcterms:modified xsi:type="dcterms:W3CDTF">2013-10-14T10:28:24Z</dcterms:modified>
</cp:coreProperties>
</file>