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1716" r:id="rId2"/>
    <p:sldId id="1758" r:id="rId3"/>
    <p:sldId id="1759" r:id="rId4"/>
    <p:sldId id="1760" r:id="rId5"/>
    <p:sldId id="1761" r:id="rId6"/>
    <p:sldId id="1763" r:id="rId7"/>
    <p:sldId id="1762" r:id="rId8"/>
    <p:sldId id="1767" r:id="rId9"/>
    <p:sldId id="1764" r:id="rId10"/>
    <p:sldId id="1766" r:id="rId11"/>
    <p:sldId id="1753" r:id="rId12"/>
    <p:sldId id="1754" r:id="rId13"/>
    <p:sldId id="1755" r:id="rId14"/>
    <p:sldId id="1757" r:id="rId15"/>
    <p:sldId id="1768" r:id="rId16"/>
    <p:sldId id="1769" r:id="rId17"/>
    <p:sldId id="1749" r:id="rId18"/>
    <p:sldId id="1750" r:id="rId19"/>
    <p:sldId id="1751" r:id="rId20"/>
    <p:sldId id="1752" r:id="rId21"/>
    <p:sldId id="1770" r:id="rId2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  <a:srgbClr val="FF9933"/>
    <a:srgbClr val="FF6600"/>
    <a:srgbClr val="CCFFFF"/>
    <a:srgbClr val="CCECFF"/>
    <a:srgbClr val="FFCC66"/>
    <a:srgbClr val="CCFF66"/>
    <a:srgbClr val="003300"/>
    <a:srgbClr val="0066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Stile chiaro 3 - Color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7" autoAdjust="0"/>
    <p:restoredTop sz="94667" autoAdjust="0"/>
  </p:normalViewPr>
  <p:slideViewPr>
    <p:cSldViewPr>
      <p:cViewPr>
        <p:scale>
          <a:sx n="80" d="100"/>
          <a:sy n="80" d="100"/>
        </p:scale>
        <p:origin x="-1500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9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320"/>
    </p:cViewPr>
  </p:sorterViewPr>
  <p:notesViewPr>
    <p:cSldViewPr>
      <p:cViewPr varScale="1">
        <p:scale>
          <a:sx n="60" d="100"/>
          <a:sy n="60" d="100"/>
        </p:scale>
        <p:origin x="-3366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t" anchorCtr="0" compatLnSpc="1">
            <a:prstTxWarp prst="textNoShape">
              <a:avLst/>
            </a:prstTxWarp>
          </a:bodyPr>
          <a:lstStyle>
            <a:lvl1pPr algn="l" defTabSz="952500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t" anchorCtr="0" compatLnSpc="1">
            <a:prstTxWarp prst="textNoShape">
              <a:avLst/>
            </a:prstTxWarp>
          </a:bodyPr>
          <a:lstStyle>
            <a:lvl1pPr algn="r" defTabSz="952500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b" anchorCtr="0" compatLnSpc="1">
            <a:prstTxWarp prst="textNoShape">
              <a:avLst/>
            </a:prstTxWarp>
          </a:bodyPr>
          <a:lstStyle>
            <a:lvl1pPr algn="l" defTabSz="952500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b" anchorCtr="0" compatLnSpc="1">
            <a:prstTxWarp prst="textNoShape">
              <a:avLst/>
            </a:prstTxWarp>
          </a:bodyPr>
          <a:lstStyle>
            <a:lvl1pPr algn="r" defTabSz="952500">
              <a:defRPr sz="1300">
                <a:cs typeface="+mn-cs"/>
              </a:defRPr>
            </a:lvl1pPr>
          </a:lstStyle>
          <a:p>
            <a:pPr>
              <a:defRPr/>
            </a:pPr>
            <a:fld id="{CDFB9A80-690B-4D09-BBAE-4545871C07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3376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t" anchorCtr="0" compatLnSpc="1">
            <a:prstTxWarp prst="textNoShape">
              <a:avLst/>
            </a:prstTxWarp>
          </a:bodyPr>
          <a:lstStyle>
            <a:lvl1pPr algn="l" defTabSz="952500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t" anchorCtr="0" compatLnSpc="1">
            <a:prstTxWarp prst="textNoShape">
              <a:avLst/>
            </a:prstTxWarp>
          </a:bodyPr>
          <a:lstStyle>
            <a:lvl1pPr algn="r" defTabSz="952500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67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9687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b" anchorCtr="0" compatLnSpc="1">
            <a:prstTxWarp prst="textNoShape">
              <a:avLst/>
            </a:prstTxWarp>
          </a:bodyPr>
          <a:lstStyle>
            <a:lvl1pPr algn="l" defTabSz="952500">
              <a:defRPr sz="13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74" tIns="47637" rIns="95274" bIns="47637" numCol="1" anchor="b" anchorCtr="0" compatLnSpc="1">
            <a:prstTxWarp prst="textNoShape">
              <a:avLst/>
            </a:prstTxWarp>
          </a:bodyPr>
          <a:lstStyle>
            <a:lvl1pPr algn="r" defTabSz="952500">
              <a:defRPr sz="1300">
                <a:cs typeface="+mn-cs"/>
              </a:defRPr>
            </a:lvl1pPr>
          </a:lstStyle>
          <a:p>
            <a:pPr>
              <a:defRPr/>
            </a:pPr>
            <a:fld id="{E8236D96-96A8-4C8B-982A-6106FCB738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421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08C9ED-59E5-4145-A710-4050D2DDDCD2}" type="slidenum">
              <a:rPr lang="it-IT" smtClean="0"/>
              <a:pPr>
                <a:defRPr/>
              </a:pPr>
              <a:t>1</a:t>
            </a:fld>
            <a:endParaRPr lang="it-IT" dirty="0" smtClean="0"/>
          </a:p>
        </p:txBody>
      </p:sp>
      <p:sp>
        <p:nvSpPr>
          <p:cNvPr id="117763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274" tIns="47637" rIns="95274" bIns="47637" anchor="b"/>
          <a:lstStyle/>
          <a:p>
            <a:pPr algn="r" defTabSz="952500"/>
            <a:fld id="{E800F7FC-2EDD-4EA6-B5B0-D8D3A44D8EE5}" type="slidenum">
              <a:rPr lang="it-IT" sz="1300"/>
              <a:pPr algn="r" defTabSz="952500"/>
              <a:t>1</a:t>
            </a:fld>
            <a:endParaRPr lang="it-IT" sz="1300" dirty="0"/>
          </a:p>
        </p:txBody>
      </p:sp>
      <p:sp>
        <p:nvSpPr>
          <p:cNvPr id="1177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C0E19BB0-8B94-4E74-BDA3-0D101F67C9B1}" type="slidenum">
              <a:rPr lang="it-IT" sz="1300" smtClean="0"/>
              <a:pPr algn="r" eaLnBrk="1" hangingPunct="1">
                <a:defRPr/>
              </a:pPr>
              <a:t>2</a:t>
            </a:fld>
            <a:endParaRPr lang="it-IT" sz="13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C0E19BB0-8B94-4E74-BDA3-0D101F67C9B1}" type="slidenum">
              <a:rPr lang="it-IT" sz="1300" smtClean="0"/>
              <a:pPr algn="r" eaLnBrk="1" hangingPunct="1">
                <a:defRPr/>
              </a:pPr>
              <a:t>3</a:t>
            </a:fld>
            <a:endParaRPr lang="it-IT" sz="13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C0E19BB0-8B94-4E74-BDA3-0D101F67C9B1}" type="slidenum">
              <a:rPr lang="it-IT" sz="1300" smtClean="0"/>
              <a:pPr algn="r" eaLnBrk="1" hangingPunct="1">
                <a:defRPr/>
              </a:pPr>
              <a:t>4</a:t>
            </a:fld>
            <a:endParaRPr lang="it-IT" sz="13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defTabSz="9509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C0E19BB0-8B94-4E74-BDA3-0D101F67C9B1}" type="slidenum">
              <a:rPr lang="it-IT" sz="1300" smtClean="0"/>
              <a:pPr algn="r" eaLnBrk="1" hangingPunct="1">
                <a:defRPr/>
              </a:pPr>
              <a:t>5</a:t>
            </a:fld>
            <a:endParaRPr lang="it-IT" sz="13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7</a:t>
            </a:fld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8</a:t>
            </a:fld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9</a:t>
            </a:fld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08C9ED-59E5-4145-A710-4050D2DDDCD2}" type="slidenum">
              <a:rPr lang="it-IT" smtClean="0"/>
              <a:pPr>
                <a:defRPr/>
              </a:pPr>
              <a:t>10</a:t>
            </a:fld>
            <a:endParaRPr lang="it-IT" dirty="0" smtClean="0"/>
          </a:p>
        </p:txBody>
      </p:sp>
      <p:sp>
        <p:nvSpPr>
          <p:cNvPr id="117763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274" tIns="47637" rIns="95274" bIns="47637" anchor="b"/>
          <a:lstStyle/>
          <a:p>
            <a:pPr algn="r" defTabSz="952500"/>
            <a:fld id="{E800F7FC-2EDD-4EA6-B5B0-D8D3A44D8EE5}" type="slidenum">
              <a:rPr lang="it-IT" sz="1300"/>
              <a:pPr algn="r" defTabSz="952500"/>
              <a:t>10</a:t>
            </a:fld>
            <a:endParaRPr lang="it-IT" sz="1300" dirty="0"/>
          </a:p>
        </p:txBody>
      </p:sp>
      <p:sp>
        <p:nvSpPr>
          <p:cNvPr id="1177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11</a:t>
            </a:fld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12</a:t>
            </a:fld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5B2EA-ECFA-4E72-8B5A-18D95865A191}" type="slidenum">
              <a:rPr lang="it-IT" smtClean="0"/>
              <a:pPr>
                <a:defRPr/>
              </a:pPr>
              <a:t>13</a:t>
            </a:fld>
            <a:endParaRPr lang="it-IT" smtClean="0"/>
          </a:p>
        </p:txBody>
      </p:sp>
      <p:sp>
        <p:nvSpPr>
          <p:cNvPr id="76803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274" tIns="47637" rIns="95274" bIns="47637" anchor="b"/>
          <a:lstStyle/>
          <a:p>
            <a:pPr algn="r" defTabSz="952500"/>
            <a:fld id="{D49ED347-8A26-4B8E-BB93-A99128695120}" type="slidenum">
              <a:rPr lang="it-IT" sz="1300"/>
              <a:pPr algn="r" defTabSz="952500"/>
              <a:t>13</a:t>
            </a:fld>
            <a:endParaRPr lang="it-IT" sz="1300"/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5B2EA-ECFA-4E72-8B5A-18D95865A191}" type="slidenum">
              <a:rPr lang="it-IT" smtClean="0"/>
              <a:pPr>
                <a:defRPr/>
              </a:pPr>
              <a:t>14</a:t>
            </a:fld>
            <a:endParaRPr lang="it-IT" smtClean="0"/>
          </a:p>
        </p:txBody>
      </p:sp>
      <p:sp>
        <p:nvSpPr>
          <p:cNvPr id="76803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274" tIns="47637" rIns="95274" bIns="47637" anchor="b"/>
          <a:lstStyle/>
          <a:p>
            <a:pPr algn="r" defTabSz="952500"/>
            <a:fld id="{D49ED347-8A26-4B8E-BB93-A99128695120}" type="slidenum">
              <a:rPr lang="it-IT" sz="1300"/>
              <a:pPr algn="r" defTabSz="952500"/>
              <a:t>14</a:t>
            </a:fld>
            <a:endParaRPr lang="it-IT" sz="1300"/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15</a:t>
            </a:fld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16</a:t>
            </a:fld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17</a:t>
            </a:fld>
            <a:endParaRPr 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18</a:t>
            </a:fld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19</a:t>
            </a:fld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04452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FBEA23-E756-45EE-93CB-9796A4BCCDB3}" type="slidenum">
              <a:rPr lang="it-IT" smtClean="0"/>
              <a:pPr>
                <a:defRPr/>
              </a:pPr>
              <a:t>20</a:t>
            </a:fld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142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53D452-2369-425A-8227-AE898EDB7199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lang="it-IT" kern="0" dirty="0">
                <a:solidFill>
                  <a:srgbClr val="80808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31763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981075"/>
            <a:ext cx="4359275" cy="2493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6"/>
          <p:cNvSpPr>
            <a:spLocks noChangeArrowheads="1"/>
          </p:cNvSpPr>
          <p:nvPr userDrawn="1"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127000" y="125413"/>
            <a:ext cx="8877300" cy="641350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</a:pPr>
            <a:r>
              <a:rPr lang="it-IT" dirty="0" smtClean="0"/>
              <a:t>	Fare clic per modificare lo stile del titolo dello</a:t>
            </a:r>
          </a:p>
        </p:txBody>
      </p:sp>
      <p:sp>
        <p:nvSpPr>
          <p:cNvPr id="1048" name="AutoShape 24"/>
          <p:cNvSpPr>
            <a:spLocks noChangeArrowheads="1"/>
          </p:cNvSpPr>
          <p:nvPr/>
        </p:nvSpPr>
        <p:spPr bwMode="auto">
          <a:xfrm>
            <a:off x="612775" y="6381750"/>
            <a:ext cx="6695529" cy="395288"/>
          </a:xfrm>
          <a:prstGeom prst="chevron">
            <a:avLst>
              <a:gd name="adj" fmla="val 47000"/>
            </a:avLst>
          </a:prstGeom>
          <a:gradFill rotWithShape="1">
            <a:gsLst>
              <a:gs pos="0">
                <a:srgbClr val="DDDDDD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57150" h="25400"/>
          </a:sp3d>
        </p:spPr>
        <p:txBody>
          <a:bodyPr wrap="none" anchor="ctr"/>
          <a:lstStyle/>
          <a:p>
            <a:pPr marL="87313">
              <a:defRPr/>
            </a:pPr>
            <a:r>
              <a:rPr lang="it-IT" sz="1400" b="1" cap="small" baseline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Ottobre </a:t>
            </a:r>
            <a:r>
              <a:rPr lang="it-IT" sz="1400" b="1" cap="small" baseline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2013</a:t>
            </a:r>
            <a:endParaRPr lang="it-IT" sz="1400" b="1" cap="small" baseline="0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763" y="981075"/>
            <a:ext cx="887095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59" name="Text Box 35"/>
          <p:cNvSpPr txBox="1">
            <a:spLocks noChangeArrowheads="1"/>
          </p:cNvSpPr>
          <p:nvPr/>
        </p:nvSpPr>
        <p:spPr bwMode="auto">
          <a:xfrm>
            <a:off x="8605094" y="6391275"/>
            <a:ext cx="3593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5349F960-4E4A-4957-8F1F-557AFD8BB655}" type="slidenum">
              <a:rPr lang="it-IT" sz="1000" b="1" u="sng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pPr algn="ctr">
                <a:defRPr/>
              </a:pPr>
              <a:t>‹N›</a:t>
            </a:fld>
            <a: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it-IT" sz="1000" b="1" dirty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000" b="1" dirty="0" smtClean="0">
                <a:solidFill>
                  <a:schemeClr val="folHlink"/>
                </a:solidFill>
                <a:latin typeface="Calibri" pitchFamily="34" charset="0"/>
                <a:cs typeface="Calibri" pitchFamily="34" charset="0"/>
              </a:rPr>
              <a:t>21</a:t>
            </a:r>
            <a:endParaRPr lang="it-IT" sz="1000" b="1" dirty="0">
              <a:solidFill>
                <a:schemeClr val="folHlin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128588" y="6308725"/>
            <a:ext cx="8856662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74761" name="Picture 56" descr="Logo senza scrit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963" y="6381750"/>
            <a:ext cx="3016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9138" name="Picture 2" descr="http://www.consorzionetcomm.it/imgpub/img62503_0_0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43" y="6430863"/>
            <a:ext cx="1126355" cy="27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5" r:id="rId3"/>
  </p:sldLayoutIdLst>
  <p:timing>
    <p:tnLst>
      <p:par>
        <p:cTn id="1" dur="indefinite" restart="never" nodeType="tmRoot"/>
      </p:par>
    </p:tnLst>
  </p:timing>
  <p:txStyles>
    <p:titleStyle>
      <a:lvl1pPr marL="622300" indent="-622300" algn="l" rtl="0" eaLnBrk="0" fontAlgn="base" hangingPunct="0">
        <a:spcBef>
          <a:spcPct val="0"/>
        </a:spcBef>
        <a:spcAft>
          <a:spcPct val="0"/>
        </a:spcAft>
        <a:defRPr lang="it-IT" sz="2400" b="1" kern="0" cap="small" baseline="0" dirty="0" smtClean="0">
          <a:solidFill>
            <a:srgbClr val="808080"/>
          </a:solidFill>
          <a:latin typeface="Calibri" pitchFamily="34" charset="0"/>
          <a:ea typeface="Verdana" pitchFamily="34" charset="0"/>
          <a:cs typeface="Verdana" pitchFamily="34" charset="0"/>
        </a:defRPr>
      </a:lvl1pPr>
      <a:lvl2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2pPr>
      <a:lvl3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3pPr>
      <a:lvl4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4pPr>
      <a:lvl5pPr marL="622300" indent="-6223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5pPr>
      <a:lvl6pPr marL="10795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6pPr>
      <a:lvl7pPr marL="15367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7pPr>
      <a:lvl8pPr marL="19939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8pPr>
      <a:lvl9pPr marL="24511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BankGothic Lt BT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40000"/>
        </a:spcBef>
        <a:spcAft>
          <a:spcPct val="1500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30000"/>
        </a:spcBef>
        <a:spcAft>
          <a:spcPct val="1000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1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image" Target="../media/image12.e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6.png"/><Relationship Id="rId5" Type="http://schemas.openxmlformats.org/officeDocument/2006/relationships/image" Target="../media/image17.emf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tags" Target="../tags/tag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tags" Target="../tags/tag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emf"/><Relationship Id="rId11" Type="http://schemas.openxmlformats.org/officeDocument/2006/relationships/image" Target="../media/image21.png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3.png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4.png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it-IT" cap="small" dirty="0" smtClean="0">
                <a:latin typeface="Calibri" pitchFamily="34" charset="0"/>
              </a:rPr>
              <a:t>Human Highway per </a:t>
            </a:r>
            <a:r>
              <a:rPr lang="it-IT" cap="small" dirty="0" err="1" smtClean="0">
                <a:latin typeface="Calibri" pitchFamily="34" charset="0"/>
              </a:rPr>
              <a:t>NetComm</a:t>
            </a:r>
            <a:endParaRPr lang="it-IT" cap="small" dirty="0" smtClean="0">
              <a:latin typeface="Calibri" pitchFamily="34" charset="0"/>
            </a:endParaRPr>
          </a:p>
        </p:txBody>
      </p:sp>
      <p:sp>
        <p:nvSpPr>
          <p:cNvPr id="1658883" name="Rectangle 13"/>
          <p:cNvSpPr>
            <a:spLocks noChangeArrowheads="1"/>
          </p:cNvSpPr>
          <p:nvPr/>
        </p:nvSpPr>
        <p:spPr bwMode="auto">
          <a:xfrm>
            <a:off x="887413" y="1628775"/>
            <a:ext cx="7272337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600" b="1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+mn-cs"/>
              </a:rPr>
              <a:t>e</a:t>
            </a:r>
            <a:r>
              <a:rPr lang="it-IT" sz="3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+mn-cs"/>
              </a:rPr>
              <a:t>Commerce </a:t>
            </a:r>
            <a:r>
              <a:rPr lang="it-IT" sz="3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+mn-cs"/>
              </a:rPr>
              <a:t>index</a:t>
            </a:r>
            <a:endParaRPr lang="it-IT" sz="3600" b="1" cap="small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it-IT" sz="2800" b="1" cap="small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+mn-cs"/>
              </a:rPr>
              <a:t>Evoluzione degli acquisti online in Italia</a:t>
            </a:r>
            <a:endParaRPr lang="it-IT" sz="2800" b="1" cap="small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 smtClean="0">
              <a:solidFill>
                <a:schemeClr val="bg1">
                  <a:lumMod val="65000"/>
                </a:schemeClr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it-IT" sz="2000" cap="small" dirty="0">
                <a:solidFill>
                  <a:srgbClr val="777777"/>
                </a:solidFill>
                <a:latin typeface="Calibri" pitchFamily="34" charset="0"/>
                <a:cs typeface="+mn-cs"/>
              </a:rPr>
              <a:t>Milano, </a:t>
            </a:r>
            <a:r>
              <a:rPr lang="it-IT" sz="2000" cap="small" dirty="0" smtClean="0">
                <a:solidFill>
                  <a:srgbClr val="777777"/>
                </a:solidFill>
                <a:latin typeface="Calibri" pitchFamily="34" charset="0"/>
                <a:cs typeface="+mn-cs"/>
              </a:rPr>
              <a:t>Ottobre </a:t>
            </a:r>
            <a:r>
              <a:rPr lang="it-IT" sz="2000" cap="small" dirty="0" smtClean="0">
                <a:solidFill>
                  <a:srgbClr val="777777"/>
                </a:solidFill>
                <a:latin typeface="Calibri" pitchFamily="34" charset="0"/>
                <a:cs typeface="+mn-cs"/>
              </a:rPr>
              <a:t>2013</a:t>
            </a:r>
            <a:endParaRPr lang="it-IT" sz="2000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927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it-IT" kern="1200" dirty="0">
                <a:ea typeface="+mn-ea"/>
                <a:cs typeface="+mn-cs"/>
              </a:rPr>
              <a:t>	</a:t>
            </a:r>
            <a:r>
              <a:rPr lang="it-IT" kern="1200" dirty="0" smtClean="0">
                <a:ea typeface="+mn-ea"/>
                <a:cs typeface="+mn-cs"/>
              </a:rPr>
              <a:t>Segmenti di acquirenti online nell’utenza Internet</a:t>
            </a:r>
            <a:br>
              <a:rPr lang="it-IT" kern="1200" dirty="0" smtClean="0">
                <a:ea typeface="+mn-ea"/>
                <a:cs typeface="+mn-cs"/>
              </a:rPr>
            </a:br>
            <a:r>
              <a:rPr lang="it-IT" sz="1800" dirty="0" smtClean="0">
                <a:solidFill>
                  <a:srgbClr val="FF9900"/>
                </a:solidFill>
              </a:rPr>
              <a:t>Aggiornamento: Settembre 2013</a:t>
            </a:r>
            <a:endParaRPr lang="it-IT" sz="1400" dirty="0" smtClean="0">
              <a:solidFill>
                <a:srgbClr val="FF9900"/>
              </a:solidFill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152400" y="5413375"/>
            <a:ext cx="88360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Struttura a cipolla del mercato analizzato: all’interno dell’utenza Internet, il segmento di utenti Internet che ha fatto esperienza di acquisto online almeno una volta è poco più della metà del totale e quanti hanno fatto acquisti online negli ultimi tre mesi sono – a Settembre 2013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il 45,0% dell’utenza, pari a 13,2 milioni di individui.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10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816100" y="4924425"/>
            <a:ext cx="5222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1" name="Group 23"/>
          <p:cNvGrpSpPr>
            <a:grpSpLocks/>
          </p:cNvGrpSpPr>
          <p:nvPr/>
        </p:nvGrpSpPr>
        <p:grpSpPr bwMode="auto">
          <a:xfrm>
            <a:off x="0" y="2852738"/>
            <a:ext cx="9144000" cy="1676400"/>
            <a:chOff x="0" y="2086"/>
            <a:chExt cx="5760" cy="1056"/>
          </a:xfrm>
        </p:grpSpPr>
        <p:sp>
          <p:nvSpPr>
            <p:cNvPr id="4126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it-IT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27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it-IT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102" name="Oval 14"/>
          <p:cNvSpPr>
            <a:spLocks noChangeArrowheads="1"/>
          </p:cNvSpPr>
          <p:nvPr/>
        </p:nvSpPr>
        <p:spPr bwMode="gray">
          <a:xfrm>
            <a:off x="2463800" y="908050"/>
            <a:ext cx="4248150" cy="4248150"/>
          </a:xfrm>
          <a:prstGeom prst="ellipse">
            <a:avLst/>
          </a:prstGeom>
          <a:solidFill>
            <a:srgbClr val="BFD795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/>
            <a:endParaRPr lang="it-IT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04" name="Oval 16"/>
          <p:cNvSpPr>
            <a:spLocks noChangeArrowheads="1"/>
          </p:cNvSpPr>
          <p:nvPr/>
        </p:nvSpPr>
        <p:spPr bwMode="gray">
          <a:xfrm>
            <a:off x="3116263" y="2200275"/>
            <a:ext cx="2940050" cy="2940050"/>
          </a:xfrm>
          <a:prstGeom prst="ellipse">
            <a:avLst/>
          </a:prstGeom>
          <a:solidFill>
            <a:srgbClr val="90BA45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/>
            <a:endParaRPr lang="it-IT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05" name="Oval 17"/>
          <p:cNvSpPr>
            <a:spLocks noChangeArrowheads="1"/>
          </p:cNvSpPr>
          <p:nvPr/>
        </p:nvSpPr>
        <p:spPr bwMode="gray">
          <a:xfrm>
            <a:off x="3441700" y="2854325"/>
            <a:ext cx="2287588" cy="2286000"/>
          </a:xfrm>
          <a:prstGeom prst="ellipse">
            <a:avLst/>
          </a:prstGeom>
          <a:solidFill>
            <a:srgbClr val="6B9B1A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/>
            <a:endParaRPr lang="it-IT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06" name="Oval 18"/>
          <p:cNvSpPr>
            <a:spLocks noChangeArrowheads="1"/>
          </p:cNvSpPr>
          <p:nvPr/>
        </p:nvSpPr>
        <p:spPr bwMode="gray">
          <a:xfrm>
            <a:off x="3767138" y="3497263"/>
            <a:ext cx="1635125" cy="1635125"/>
          </a:xfrm>
          <a:prstGeom prst="ellipse">
            <a:avLst/>
          </a:prstGeom>
          <a:solidFill>
            <a:srgbClr val="4C7013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/>
            <a:endParaRPr lang="it-IT" sz="100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107" name="Group 11"/>
          <p:cNvGrpSpPr>
            <a:grpSpLocks/>
          </p:cNvGrpSpPr>
          <p:nvPr/>
        </p:nvGrpSpPr>
        <p:grpSpPr bwMode="auto">
          <a:xfrm>
            <a:off x="3954463" y="1098550"/>
            <a:ext cx="1281112" cy="3313234"/>
            <a:chOff x="2491" y="1100"/>
            <a:chExt cx="807" cy="2077"/>
          </a:xfrm>
        </p:grpSpPr>
        <p:sp>
          <p:nvSpPr>
            <p:cNvPr id="4121" name="Text Box 19"/>
            <p:cNvSpPr txBox="1">
              <a:spLocks noChangeArrowheads="1"/>
            </p:cNvSpPr>
            <p:nvPr/>
          </p:nvSpPr>
          <p:spPr bwMode="gray">
            <a:xfrm>
              <a:off x="2505" y="1100"/>
              <a:ext cx="784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ct val="40000"/>
                </a:spcAft>
              </a:pPr>
              <a:r>
                <a:rPr lang="it-IT" sz="1200" b="1" dirty="0">
                  <a:latin typeface="Calibri" pitchFamily="34" charset="0"/>
                  <a:cs typeface="Calibri" pitchFamily="34" charset="0"/>
                </a:rPr>
                <a:t>Universo Internet italiano</a:t>
              </a:r>
            </a:p>
          </p:txBody>
        </p:sp>
        <p:sp>
          <p:nvSpPr>
            <p:cNvPr id="4122" name="Text Box 19"/>
            <p:cNvSpPr txBox="1">
              <a:spLocks noChangeArrowheads="1"/>
            </p:cNvSpPr>
            <p:nvPr/>
          </p:nvSpPr>
          <p:spPr bwMode="gray">
            <a:xfrm>
              <a:off x="2594" y="1458"/>
              <a:ext cx="59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ct val="40000"/>
                </a:spcAft>
              </a:pPr>
              <a:endParaRPr lang="it-IT" sz="11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23" name="Text Box 19"/>
            <p:cNvSpPr txBox="1">
              <a:spLocks noChangeArrowheads="1"/>
            </p:cNvSpPr>
            <p:nvPr/>
          </p:nvSpPr>
          <p:spPr bwMode="gray">
            <a:xfrm>
              <a:off x="2514" y="1923"/>
              <a:ext cx="784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ct val="40000"/>
                </a:spcAft>
              </a:pPr>
              <a:r>
                <a:rPr lang="it-IT" sz="1200" b="1" dirty="0">
                  <a:latin typeface="Calibri" pitchFamily="34" charset="0"/>
                  <a:cs typeface="Calibri" pitchFamily="34" charset="0"/>
                </a:rPr>
                <a:t>Acquirenti </a:t>
              </a:r>
              <a:r>
                <a:rPr lang="it-IT" sz="1200" b="1" dirty="0" smtClean="0">
                  <a:latin typeface="Calibri" pitchFamily="34" charset="0"/>
                  <a:cs typeface="Calibri" pitchFamily="34" charset="0"/>
                </a:rPr>
                <a:t>online </a:t>
              </a:r>
              <a:r>
                <a:rPr lang="it-IT" sz="1200" b="1" dirty="0">
                  <a:latin typeface="Calibri" pitchFamily="34" charset="0"/>
                  <a:cs typeface="Calibri" pitchFamily="34" charset="0"/>
                </a:rPr>
                <a:t>almeno una volta</a:t>
              </a:r>
            </a:p>
          </p:txBody>
        </p:sp>
        <p:sp>
          <p:nvSpPr>
            <p:cNvPr id="4124" name="Text Box 19"/>
            <p:cNvSpPr txBox="1">
              <a:spLocks noChangeArrowheads="1"/>
            </p:cNvSpPr>
            <p:nvPr/>
          </p:nvSpPr>
          <p:spPr bwMode="gray">
            <a:xfrm>
              <a:off x="2491" y="2321"/>
              <a:ext cx="798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ct val="40000"/>
                </a:spcAft>
              </a:pPr>
              <a:r>
                <a:rPr lang="it-IT" sz="1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Acquirenti online negli U3M</a:t>
              </a:r>
              <a:endParaRPr lang="it-IT" sz="1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25" name="Text Box 19"/>
            <p:cNvSpPr txBox="1">
              <a:spLocks noChangeArrowheads="1"/>
            </p:cNvSpPr>
            <p:nvPr/>
          </p:nvSpPr>
          <p:spPr bwMode="gray">
            <a:xfrm>
              <a:off x="2505" y="2945"/>
              <a:ext cx="793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8016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ct val="40000"/>
                </a:spcAft>
              </a:pPr>
              <a:r>
                <a:rPr lang="it-IT" sz="1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Acquirenti online abituali</a:t>
              </a:r>
              <a:endParaRPr lang="it-IT" sz="1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109" name="Text Box 13"/>
          <p:cNvSpPr txBox="1">
            <a:spLocks noChangeArrowheads="1"/>
          </p:cNvSpPr>
          <p:nvPr/>
        </p:nvSpPr>
        <p:spPr bwMode="gray">
          <a:xfrm>
            <a:off x="285750" y="2707388"/>
            <a:ext cx="23431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40000"/>
              </a:spcAft>
            </a:pP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66,7% </a:t>
            </a: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dell’universo Internet</a:t>
            </a:r>
            <a:b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pari a </a:t>
            </a: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19,5 </a:t>
            </a: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M di individui</a:t>
            </a:r>
          </a:p>
        </p:txBody>
      </p:sp>
      <p:sp>
        <p:nvSpPr>
          <p:cNvPr id="4110" name="Text Box 13"/>
          <p:cNvSpPr txBox="1">
            <a:spLocks noChangeArrowheads="1"/>
          </p:cNvSpPr>
          <p:nvPr/>
        </p:nvSpPr>
        <p:spPr bwMode="gray">
          <a:xfrm>
            <a:off x="6573838" y="3357048"/>
            <a:ext cx="23907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Aft>
                <a:spcPct val="40000"/>
              </a:spcAft>
            </a:pP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45,0% </a:t>
            </a: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dell’universo</a:t>
            </a:r>
            <a:b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pari a </a:t>
            </a: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13,2 </a:t>
            </a: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M di individui</a:t>
            </a:r>
          </a:p>
        </p:txBody>
      </p:sp>
      <p:sp>
        <p:nvSpPr>
          <p:cNvPr id="4111" name="Text Box 13"/>
          <p:cNvSpPr txBox="1">
            <a:spLocks noChangeArrowheads="1"/>
          </p:cNvSpPr>
          <p:nvPr/>
        </p:nvSpPr>
        <p:spPr bwMode="gray">
          <a:xfrm>
            <a:off x="303213" y="1344613"/>
            <a:ext cx="23256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40000"/>
              </a:spcAft>
            </a:pP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Totale campione</a:t>
            </a:r>
            <a:b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29,3 </a:t>
            </a: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M di individui </a:t>
            </a: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15+</a:t>
            </a:r>
            <a:endParaRPr lang="it-IT" sz="1600" dirty="0">
              <a:solidFill>
                <a:srgbClr val="080808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12" name="Line 17"/>
          <p:cNvSpPr>
            <a:spLocks noChangeShapeType="1"/>
          </p:cNvSpPr>
          <p:nvPr/>
        </p:nvSpPr>
        <p:spPr bwMode="gray">
          <a:xfrm rot="10800000">
            <a:off x="250825" y="1222375"/>
            <a:ext cx="3636963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114" name="Line 17"/>
          <p:cNvSpPr>
            <a:spLocks noChangeShapeType="1"/>
          </p:cNvSpPr>
          <p:nvPr/>
        </p:nvSpPr>
        <p:spPr bwMode="gray">
          <a:xfrm rot="10800000">
            <a:off x="250825" y="2583563"/>
            <a:ext cx="3708000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115" name="Line 17"/>
          <p:cNvSpPr>
            <a:spLocks noChangeShapeType="1"/>
          </p:cNvSpPr>
          <p:nvPr/>
        </p:nvSpPr>
        <p:spPr bwMode="gray">
          <a:xfrm rot="10800000">
            <a:off x="5274588" y="3239573"/>
            <a:ext cx="3744000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116" name="Text Box 13"/>
          <p:cNvSpPr txBox="1">
            <a:spLocks noChangeArrowheads="1"/>
          </p:cNvSpPr>
          <p:nvPr/>
        </p:nvSpPr>
        <p:spPr bwMode="gray">
          <a:xfrm>
            <a:off x="288925" y="4365160"/>
            <a:ext cx="22082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80168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40000"/>
              </a:spcAft>
            </a:pP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27,6% </a:t>
            </a: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dell’universo</a:t>
            </a:r>
            <a:b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160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pari a </a:t>
            </a:r>
            <a:r>
              <a:rPr lang="it-IT" sz="1600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rPr>
              <a:t>8,1 M individui</a:t>
            </a:r>
            <a:endParaRPr lang="it-IT" sz="1600" dirty="0">
              <a:solidFill>
                <a:srgbClr val="080808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17" name="Line 17"/>
          <p:cNvSpPr>
            <a:spLocks noChangeShapeType="1"/>
          </p:cNvSpPr>
          <p:nvPr/>
        </p:nvSpPr>
        <p:spPr bwMode="gray">
          <a:xfrm rot="10800000">
            <a:off x="322149" y="4241335"/>
            <a:ext cx="3672000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6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64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it-IT" dirty="0" smtClean="0">
                <a:solidFill>
                  <a:srgbClr val="808080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it-IT" kern="1200" dirty="0">
                <a:solidFill>
                  <a:srgbClr val="808080"/>
                </a:solidFill>
              </a:rPr>
              <a:t>Trend acquirenti online</a:t>
            </a:r>
            <a:br>
              <a:rPr lang="it-IT" kern="1200" dirty="0">
                <a:solidFill>
                  <a:srgbClr val="808080"/>
                </a:solidFill>
              </a:rPr>
            </a:br>
            <a:r>
              <a:rPr lang="it-IT" sz="1800" dirty="0" smtClean="0">
                <a:solidFill>
                  <a:srgbClr val="FF9900"/>
                </a:solidFill>
              </a:rPr>
              <a:t>Acquirenti </a:t>
            </a:r>
            <a:r>
              <a:rPr lang="it-IT" sz="1800" dirty="0">
                <a:solidFill>
                  <a:srgbClr val="FF9900"/>
                </a:solidFill>
              </a:rPr>
              <a:t>online </a:t>
            </a:r>
            <a:r>
              <a:rPr lang="it-IT" sz="1800" dirty="0" smtClean="0">
                <a:solidFill>
                  <a:srgbClr val="FF9900"/>
                </a:solidFill>
              </a:rPr>
              <a:t>attivi nei tre mesi precedenti il mese di rilevazione (in Milioni)</a:t>
            </a:r>
            <a:endParaRPr lang="it-IT" sz="1400" dirty="0" smtClean="0">
              <a:solidFill>
                <a:srgbClr val="FF9900"/>
              </a:solidFill>
            </a:endParaRPr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43082137"/>
              </p:ext>
            </p:extLst>
          </p:nvPr>
        </p:nvGraphicFramePr>
        <p:xfrm>
          <a:off x="0" y="1124744"/>
          <a:ext cx="9001125" cy="415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35" name="Grafico" r:id="rId5" imgW="9020243" imgH="4162515" progId="MSGraph.Chart.8">
                  <p:embed followColorScheme="full"/>
                </p:oleObj>
              </mc:Choice>
              <mc:Fallback>
                <p:oleObj name="Grafico" r:id="rId5" imgW="9020243" imgH="416251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1124744"/>
                        <a:ext cx="9001125" cy="415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Numero degli acquirenti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online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attivi negli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ultimi tre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mesi (in milioni),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da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Aprile 2011 a Settembre 2013. Si nota un chiaro trend crescente, al netto delle fluttuazioni statistiche del dato campionario e della componente stagionale.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76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it-IT" dirty="0" smtClean="0">
                <a:solidFill>
                  <a:srgbClr val="808080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it-IT" kern="1200" dirty="0">
                <a:solidFill>
                  <a:srgbClr val="808080"/>
                </a:solidFill>
              </a:rPr>
              <a:t>Trend </a:t>
            </a:r>
            <a:r>
              <a:rPr lang="it-IT" kern="1200" dirty="0" smtClean="0">
                <a:solidFill>
                  <a:srgbClr val="808080"/>
                </a:solidFill>
              </a:rPr>
              <a:t>degli acquirenti </a:t>
            </a:r>
            <a:r>
              <a:rPr lang="it-IT" kern="1200" dirty="0">
                <a:solidFill>
                  <a:srgbClr val="808080"/>
                </a:solidFill>
              </a:rPr>
              <a:t>online</a:t>
            </a:r>
            <a:br>
              <a:rPr lang="it-IT" kern="1200" dirty="0">
                <a:solidFill>
                  <a:srgbClr val="808080"/>
                </a:solidFill>
              </a:rPr>
            </a:br>
            <a:r>
              <a:rPr lang="it-IT" sz="1800" dirty="0" smtClean="0">
                <a:solidFill>
                  <a:srgbClr val="FF9900"/>
                </a:solidFill>
              </a:rPr>
              <a:t>Numero di acquirenti </a:t>
            </a:r>
            <a:r>
              <a:rPr lang="it-IT" sz="1800" dirty="0">
                <a:solidFill>
                  <a:srgbClr val="FF9900"/>
                </a:solidFill>
              </a:rPr>
              <a:t>online </a:t>
            </a:r>
            <a:r>
              <a:rPr lang="it-IT" sz="1800" dirty="0" smtClean="0">
                <a:solidFill>
                  <a:srgbClr val="FF9900"/>
                </a:solidFill>
              </a:rPr>
              <a:t>sporadici e abituali (in Milioni)</a:t>
            </a:r>
            <a:endParaRPr lang="it-IT" sz="1400" dirty="0" smtClean="0">
              <a:solidFill>
                <a:srgbClr val="FF9900"/>
              </a:solidFill>
            </a:endParaRPr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53446728"/>
              </p:ext>
            </p:extLst>
          </p:nvPr>
        </p:nvGraphicFramePr>
        <p:xfrm>
          <a:off x="107379" y="1289149"/>
          <a:ext cx="9001125" cy="415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59" name="Grafico" r:id="rId5" imgW="9020243" imgH="4162515" progId="MSGraph.Chart.8">
                  <p:embed followColorScheme="full"/>
                </p:oleObj>
              </mc:Choice>
              <mc:Fallback>
                <p:oleObj name="Grafico" r:id="rId5" imgW="9020243" imgH="416251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107379" y="1289149"/>
                        <a:ext cx="9001125" cy="415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Il numero degli acquirenti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online </a:t>
            </a: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suddiviso nei due segmenti, sporadici e abituali. Il numero degli acquirenti abituali cresce a un tasso superiore a quello degli acquirenti sporadici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2" name="Freccia in giù 1"/>
          <p:cNvSpPr/>
          <p:nvPr/>
        </p:nvSpPr>
        <p:spPr bwMode="auto">
          <a:xfrm>
            <a:off x="4678803" y="1461034"/>
            <a:ext cx="360040" cy="2852936"/>
          </a:xfrm>
          <a:prstGeom prst="downArrow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50000">
                <a:srgbClr val="FFFF00">
                  <a:alpha val="30000"/>
                  <a:lumMod val="77000"/>
                  <a:lumOff val="23000"/>
                </a:srgbClr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reccia in giù 7"/>
          <p:cNvSpPr/>
          <p:nvPr/>
        </p:nvSpPr>
        <p:spPr bwMode="auto">
          <a:xfrm>
            <a:off x="8568823" y="1461034"/>
            <a:ext cx="360040" cy="2852936"/>
          </a:xfrm>
          <a:prstGeom prst="downArrow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50000">
                <a:srgbClr val="FFFF00">
                  <a:alpha val="30000"/>
                  <a:lumMod val="77000"/>
                  <a:lumOff val="23000"/>
                </a:srgbClr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ettangolo arrotondato 2"/>
          <p:cNvSpPr/>
          <p:nvPr/>
        </p:nvSpPr>
        <p:spPr bwMode="auto">
          <a:xfrm>
            <a:off x="4678803" y="836712"/>
            <a:ext cx="4250060" cy="624322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Settembre 2013 su Settembre 2012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Sporadici:</a:t>
            </a:r>
            <a:r>
              <a:rPr kumimoji="0" lang="it-I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+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5,1</a:t>
            </a:r>
            <a:r>
              <a:rPr kumimoji="0" lang="it-I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%, </a:t>
            </a:r>
            <a:r>
              <a:rPr lang="it-IT" sz="1400" baseline="0" dirty="0" smtClean="0">
                <a:latin typeface="Calibri" pitchFamily="34" charset="0"/>
                <a:cs typeface="Calibri" pitchFamily="34" charset="0"/>
              </a:rPr>
              <a:t>Abituali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: + 10,7%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11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76385108"/>
              </p:ext>
            </p:extLst>
          </p:nvPr>
        </p:nvGraphicFramePr>
        <p:xfrm>
          <a:off x="107379" y="1289149"/>
          <a:ext cx="9001125" cy="415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83" name="Grafico" r:id="rId5" imgW="9020243" imgH="4162515" progId="MSGraph.Chart.8">
                  <p:embed followColorScheme="full"/>
                </p:oleObj>
              </mc:Choice>
              <mc:Fallback>
                <p:oleObj name="Grafico" r:id="rId5" imgW="9020243" imgH="416251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107379" y="1289149"/>
                        <a:ext cx="9001125" cy="415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it-IT" dirty="0" smtClean="0">
                <a:solidFill>
                  <a:srgbClr val="808080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it-IT" kern="1200" dirty="0">
                <a:solidFill>
                  <a:srgbClr val="808080"/>
                </a:solidFill>
              </a:rPr>
              <a:t>Trend acquirenti online</a:t>
            </a:r>
            <a:br>
              <a:rPr lang="it-IT" kern="1200" dirty="0">
                <a:solidFill>
                  <a:srgbClr val="808080"/>
                </a:solidFill>
              </a:rPr>
            </a:br>
            <a:r>
              <a:rPr lang="it-IT" sz="1800" dirty="0" smtClean="0">
                <a:solidFill>
                  <a:srgbClr val="FF9900"/>
                </a:solidFill>
              </a:rPr>
              <a:t>Acquirenti </a:t>
            </a:r>
            <a:r>
              <a:rPr lang="it-IT" sz="1800" dirty="0">
                <a:solidFill>
                  <a:srgbClr val="FF9900"/>
                </a:solidFill>
              </a:rPr>
              <a:t>online </a:t>
            </a:r>
            <a:r>
              <a:rPr lang="it-IT" sz="1800" dirty="0" smtClean="0">
                <a:solidFill>
                  <a:srgbClr val="FF9900"/>
                </a:solidFill>
              </a:rPr>
              <a:t>attivi nei tre mesi precedenti il mese di rilevazione (in Milioni)</a:t>
            </a:r>
            <a:endParaRPr lang="it-IT" sz="1400" dirty="0" smtClean="0">
              <a:solidFill>
                <a:srgbClr val="FF99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5589240"/>
            <a:ext cx="8836025" cy="71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 comportamenti di acquisto dei due segmenti sono molto diversi e hanno un impatto profondamente diverso sui volumi dell’eCommerce italiano: quasi tutto il valore degli acquisti online (84%) è generato dagli 8,1 milioni di acquirenti abituali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9" name="Rettangolo arrotondato 8"/>
          <p:cNvSpPr/>
          <p:nvPr/>
        </p:nvSpPr>
        <p:spPr bwMode="auto">
          <a:xfrm>
            <a:off x="3419872" y="1628800"/>
            <a:ext cx="4898132" cy="1296144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Gli acquirenti sporadici a Settembre 2013 (5,1 milioni):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uno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o due acquisti nel trimestre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baseline="0" dirty="0" smtClean="0">
                <a:latin typeface="Calibri" pitchFamily="34" charset="0"/>
                <a:cs typeface="Calibri" pitchFamily="34" charset="0"/>
              </a:rPr>
              <a:t>Effettuano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6,5M di acquisti nel trimestre (il 14% del totale)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Scontrino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medio 100€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Generano 680M€ nel trimestre (16% del totale)</a:t>
            </a:r>
            <a:endParaRPr kumimoji="0" lang="it-IT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ttangolo arrotondato 9"/>
          <p:cNvSpPr/>
          <p:nvPr/>
        </p:nvSpPr>
        <p:spPr bwMode="auto">
          <a:xfrm>
            <a:off x="3563888" y="3573016"/>
            <a:ext cx="5112568" cy="1296144"/>
          </a:xfrm>
          <a:prstGeom prst="roundRect">
            <a:avLst/>
          </a:prstGeom>
          <a:solidFill>
            <a:srgbClr val="FFFF00">
              <a:alpha val="26000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Gli acquirenti abituali a Settembre 2013 (8,1 milioni):</a:t>
            </a: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Tre o più 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acquisti nel trimestre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baseline="0" dirty="0" smtClean="0">
                <a:latin typeface="Calibri" pitchFamily="34" charset="0"/>
                <a:cs typeface="Calibri" pitchFamily="34" charset="0"/>
              </a:rPr>
              <a:t>Effettuano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40,1M di acquisti nel trimestre (l’86% del totale)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Scontrino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medio 90€</a:t>
            </a:r>
          </a:p>
          <a:p>
            <a:pPr marL="171450" marR="0" indent="-1714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Generano 3.540M€ nel trimestre (l’84% del totale)</a:t>
            </a:r>
            <a:endParaRPr kumimoji="0" lang="it-IT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7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Il volume degli acquisti online originati in Italia</a:t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La stima dell’eCommerce Index sui dati dell’Osservatorio CartaSì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301208"/>
            <a:ext cx="8836025" cy="100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considerazione di un canale di pagamento extra rispetto alle carte porta alla stima di oltre un miliardo di euro di acquisti online ogni mese per quasi tutti i mesi del 2013. Notevole il record segnato a luglio 2013 (1,35 B€)</a:t>
            </a:r>
          </a:p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NOTA: </a:t>
            </a:r>
            <a:r>
              <a:rPr lang="it-IT" sz="1400" i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quota di volumi non tracciata da CartaSì è ottenuta con una stima ponderata per lo scontrino medio osservato nei diversi sistemi di pagamento rilevati nell’eCommerce Index.</a:t>
            </a:r>
            <a:r>
              <a:rPr lang="it-IT" sz="1400" i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 </a:t>
            </a:r>
            <a:r>
              <a:rPr lang="it-IT" sz="1400" i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I dati di CartaSì sono disponibili sul </a:t>
            </a:r>
            <a:r>
              <a:rPr lang="it-IT" sz="1400" i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sito osservatorioacquisti.cartasi.it</a:t>
            </a:r>
            <a:endParaRPr lang="it-IT" sz="1400" i="1" dirty="0" smtClean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4627054"/>
              </p:ext>
            </p:extLst>
          </p:nvPr>
        </p:nvGraphicFramePr>
        <p:xfrm>
          <a:off x="0" y="908720"/>
          <a:ext cx="9001125" cy="415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031" name="Grafico" r:id="rId5" imgW="9020243" imgH="4162515" progId="MSGraph.Chart.8">
                  <p:embed followColorScheme="full"/>
                </p:oleObj>
              </mc:Choice>
              <mc:Fallback>
                <p:oleObj name="Grafico" r:id="rId5" imgW="9020243" imgH="416251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908720"/>
                        <a:ext cx="9001125" cy="415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177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Device utilizzato nell’ultimo acquisto online a Settembre 2013</a:t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Tra </a:t>
            </a:r>
            <a:r>
              <a:rPr lang="it-IT" sz="1800" dirty="0">
                <a:solidFill>
                  <a:srgbClr val="FF9933"/>
                </a:solidFill>
              </a:rPr>
              <a:t>gli acquirenti degli ultimi tre mesi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589240"/>
            <a:ext cx="8836025" cy="7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Nel trimestre che si conclude nel mese di settembre 2013, il 10,5%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degli acquisti online risulta generato attraverso un dispositivo mobile: in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metà dei casi si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tratta di un tablet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PC.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stragrande maggioranza (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90%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delle transazioni online) è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gestita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con un PC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tradizionale ma questa quota sta calando mese dopo mese</a:t>
            </a:r>
            <a:endParaRPr lang="it-IT" sz="1400" b="1" dirty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0650" y="836712"/>
            <a:ext cx="7259662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lvl="0">
              <a:defRPr/>
            </a:pPr>
            <a:r>
              <a:rPr lang="it-IT" sz="1300" i="1" dirty="0">
                <a:latin typeface="Calibri" pitchFamily="34" charset="0"/>
                <a:cs typeface="Arial" charset="0"/>
              </a:rPr>
              <a:t>Sempre pensando al tuo ultimo acquisto 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online, </a:t>
            </a:r>
            <a:r>
              <a:rPr lang="it-IT" sz="1300" i="1" dirty="0">
                <a:latin typeface="Calibri" pitchFamily="34" charset="0"/>
                <a:cs typeface="Arial" charset="0"/>
              </a:rPr>
              <a:t>ricordi da quale dispositivo hai effettuato questo tuo acquisto?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452320" y="836712"/>
            <a:ext cx="1545630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online ultimi </a:t>
            </a:r>
            <a:r>
              <a:rPr lang="it-IT" sz="1100" dirty="0" smtClean="0">
                <a:latin typeface="Calibri" pitchFamily="34" charset="0"/>
              </a:rPr>
              <a:t>3 mesi a settembre 2013, 607 casi</a:t>
            </a:r>
            <a:endParaRPr lang="it-IT" sz="1100" dirty="0">
              <a:latin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47" name="Oggetto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086012"/>
              </p:ext>
            </p:extLst>
          </p:nvPr>
        </p:nvGraphicFramePr>
        <p:xfrm>
          <a:off x="-323850" y="1700213"/>
          <a:ext cx="4608513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6007" name="Grafico" r:id="rId4" imgW="4276657" imgH="4076790" progId="MSGraph.Chart.8">
                  <p:embed followColorScheme="full"/>
                </p:oleObj>
              </mc:Choice>
              <mc:Fallback>
                <p:oleObj name="Grafico" r:id="rId4" imgW="4276657" imgH="407679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3850" y="1700213"/>
                        <a:ext cx="4608513" cy="439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" name="Picture 34"/>
          <p:cNvPicPr>
            <a:picLocks noChangeAspect="1" noChangeArrowheads="1"/>
          </p:cNvPicPr>
          <p:nvPr/>
        </p:nvPicPr>
        <p:blipFill>
          <a:blip r:embed="rId6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9" y="4575771"/>
            <a:ext cx="3005137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ttangolo 26"/>
          <p:cNvSpPr/>
          <p:nvPr/>
        </p:nvSpPr>
        <p:spPr bwMode="auto">
          <a:xfrm>
            <a:off x="3854128" y="2383748"/>
            <a:ext cx="214312" cy="214314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0" name="Rettangolo 44"/>
          <p:cNvSpPr>
            <a:spLocks noChangeArrowheads="1"/>
          </p:cNvSpPr>
          <p:nvPr/>
        </p:nvSpPr>
        <p:spPr bwMode="auto">
          <a:xfrm>
            <a:off x="4104810" y="2336190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portatile, 49,5%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Oval 6"/>
          <p:cNvSpPr>
            <a:spLocks noChangeArrowheads="1"/>
          </p:cNvSpPr>
          <p:nvPr/>
        </p:nvSpPr>
        <p:spPr bwMode="gray">
          <a:xfrm>
            <a:off x="556519" y="1891308"/>
            <a:ext cx="2871787" cy="2919413"/>
          </a:xfrm>
          <a:prstGeom prst="ellipse">
            <a:avLst/>
          </a:prstGeom>
          <a:noFill/>
          <a:ln w="762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it-IT"/>
          </a:p>
        </p:txBody>
      </p:sp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94694" y="1978621"/>
            <a:ext cx="159067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26356" y="1861146"/>
            <a:ext cx="29289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ttangolo 26"/>
          <p:cNvSpPr/>
          <p:nvPr/>
        </p:nvSpPr>
        <p:spPr bwMode="auto">
          <a:xfrm>
            <a:off x="3853162" y="2027492"/>
            <a:ext cx="214312" cy="214314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5" name="Rettangolo 44"/>
          <p:cNvSpPr>
            <a:spLocks noChangeArrowheads="1"/>
          </p:cNvSpPr>
          <p:nvPr/>
        </p:nvSpPr>
        <p:spPr bwMode="auto">
          <a:xfrm>
            <a:off x="4103844" y="1976965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fisso, 39,3%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Rettangolo 26"/>
          <p:cNvSpPr/>
          <p:nvPr/>
        </p:nvSpPr>
        <p:spPr bwMode="auto">
          <a:xfrm>
            <a:off x="3851921" y="3096261"/>
            <a:ext cx="214312" cy="214314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7" name="Rettangolo 44"/>
          <p:cNvSpPr>
            <a:spLocks noChangeArrowheads="1"/>
          </p:cNvSpPr>
          <p:nvPr/>
        </p:nvSpPr>
        <p:spPr bwMode="auto">
          <a:xfrm>
            <a:off x="4102604" y="3054639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Tablet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PC, 5,2%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Rettangolo 26"/>
          <p:cNvSpPr/>
          <p:nvPr/>
        </p:nvSpPr>
        <p:spPr bwMode="auto">
          <a:xfrm>
            <a:off x="3852404" y="3452516"/>
            <a:ext cx="214312" cy="214314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9" name="Rettangolo 44"/>
          <p:cNvSpPr>
            <a:spLocks noChangeArrowheads="1"/>
          </p:cNvSpPr>
          <p:nvPr/>
        </p:nvSpPr>
        <p:spPr bwMode="auto">
          <a:xfrm>
            <a:off x="4103086" y="3413863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uno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Smartphone/iPhone, 5,3%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Rettangolo arrotondato 59"/>
          <p:cNvSpPr/>
          <p:nvPr/>
        </p:nvSpPr>
        <p:spPr bwMode="auto">
          <a:xfrm>
            <a:off x="5580112" y="4145612"/>
            <a:ext cx="3409901" cy="817245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50000">
                <a:srgbClr val="CCFF66"/>
              </a:gs>
              <a:gs pos="100000">
                <a:srgbClr val="92D050"/>
              </a:gs>
            </a:gsLst>
            <a:lin ang="5400000" scaled="1"/>
            <a:tileRect/>
          </a:gradFill>
          <a:ln w="34925">
            <a:solidFill>
              <a:srgbClr val="8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latin typeface="Calibri" pitchFamily="34" charset="0"/>
                <a:cs typeface="Calibri" pitchFamily="34" charset="0"/>
              </a:rPr>
              <a:t>Acquisti online da device mobile: 10,5% delle transazioni, originate via app o su siti per dispositivi mobili</a:t>
            </a:r>
            <a:endParaRPr lang="it-IT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" name="Freccia curva 60"/>
          <p:cNvSpPr/>
          <p:nvPr/>
        </p:nvSpPr>
        <p:spPr bwMode="auto">
          <a:xfrm rot="10800000" flipH="1">
            <a:off x="3863796" y="3936845"/>
            <a:ext cx="1621043" cy="824856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45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Device utilizzato nell’ultimo acquisto </a:t>
            </a:r>
            <a:r>
              <a:rPr lang="it-IT" dirty="0" smtClean="0"/>
              <a:t>di Abbigliamento e Scarpe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Tra </a:t>
            </a:r>
            <a:r>
              <a:rPr lang="it-IT" sz="1800" dirty="0">
                <a:solidFill>
                  <a:srgbClr val="FF9933"/>
                </a:solidFill>
              </a:rPr>
              <a:t>gli acquirenti degli ultimi tre </a:t>
            </a:r>
            <a:r>
              <a:rPr lang="it-IT" sz="1800" dirty="0" smtClean="0">
                <a:solidFill>
                  <a:srgbClr val="FF9933"/>
                </a:solidFill>
              </a:rPr>
              <a:t>mesi a settembre 2013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589240"/>
            <a:ext cx="8836025" cy="7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 gli acquirenti online di abbigliamento la quota di acquisti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online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generata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attraverso un dispositivo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mobile è decisamente superiore alla media: quasi un acquisto su cinque è prodotto da un dispositivo mobile e in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metà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di questi casi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si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tratta di un tablet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PC.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La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maggioranza (53%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delle transazioni online) è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gestita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attraverso un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PC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portatile</a:t>
            </a:r>
            <a:endParaRPr lang="it-IT" sz="1400" b="1" dirty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0650" y="836712"/>
            <a:ext cx="7259662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lvl="0">
              <a:defRPr/>
            </a:pPr>
            <a:r>
              <a:rPr lang="it-IT" sz="1300" i="1" dirty="0">
                <a:latin typeface="Calibri" pitchFamily="34" charset="0"/>
                <a:cs typeface="Arial" charset="0"/>
              </a:rPr>
              <a:t>Sempre pensando al tuo ultimo acquisto 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online, </a:t>
            </a:r>
            <a:r>
              <a:rPr lang="it-IT" sz="1300" i="1" dirty="0">
                <a:latin typeface="Calibri" pitchFamily="34" charset="0"/>
                <a:cs typeface="Arial" charset="0"/>
              </a:rPr>
              <a:t>ricordi da quale dispositivo hai effettuato questo tuo 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ultimo acquisto di abbigliamento, scarpe, borse o accessori?</a:t>
            </a:r>
            <a:endParaRPr lang="it-IT" sz="1300" i="1" dirty="0">
              <a:latin typeface="Calibri" pitchFamily="34" charset="0"/>
              <a:cs typeface="Arial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452320" y="836712"/>
            <a:ext cx="1545630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online ultimi </a:t>
            </a:r>
            <a:r>
              <a:rPr lang="it-IT" sz="1100" dirty="0" smtClean="0">
                <a:latin typeface="Calibri" pitchFamily="34" charset="0"/>
              </a:rPr>
              <a:t>3 mesi a settembre 2013, 607 casi</a:t>
            </a:r>
            <a:endParaRPr lang="it-IT" sz="1100" dirty="0">
              <a:latin typeface="Calibri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47" name="Oggetto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443917"/>
              </p:ext>
            </p:extLst>
          </p:nvPr>
        </p:nvGraphicFramePr>
        <p:xfrm>
          <a:off x="-323850" y="1700213"/>
          <a:ext cx="4608513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26" name="Grafico" r:id="rId4" imgW="4276657" imgH="4076790" progId="MSGraph.Chart.8">
                  <p:embed followColorScheme="full"/>
                </p:oleObj>
              </mc:Choice>
              <mc:Fallback>
                <p:oleObj name="Grafico" r:id="rId4" imgW="4276657" imgH="407679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3850" y="1700213"/>
                        <a:ext cx="4608513" cy="439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" name="Picture 34"/>
          <p:cNvPicPr>
            <a:picLocks noChangeAspect="1" noChangeArrowheads="1"/>
          </p:cNvPicPr>
          <p:nvPr/>
        </p:nvPicPr>
        <p:blipFill>
          <a:blip r:embed="rId6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9" y="4575771"/>
            <a:ext cx="3005137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ttangolo 26"/>
          <p:cNvSpPr/>
          <p:nvPr/>
        </p:nvSpPr>
        <p:spPr bwMode="auto">
          <a:xfrm>
            <a:off x="3854128" y="2383748"/>
            <a:ext cx="214312" cy="214314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0" name="Rettangolo 44"/>
          <p:cNvSpPr>
            <a:spLocks noChangeArrowheads="1"/>
          </p:cNvSpPr>
          <p:nvPr/>
        </p:nvSpPr>
        <p:spPr bwMode="auto">
          <a:xfrm>
            <a:off x="4104810" y="2336190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portatile,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53%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Oval 6"/>
          <p:cNvSpPr>
            <a:spLocks noChangeArrowheads="1"/>
          </p:cNvSpPr>
          <p:nvPr/>
        </p:nvSpPr>
        <p:spPr bwMode="gray">
          <a:xfrm>
            <a:off x="556519" y="1891308"/>
            <a:ext cx="2871787" cy="2919413"/>
          </a:xfrm>
          <a:prstGeom prst="ellipse">
            <a:avLst/>
          </a:prstGeom>
          <a:noFill/>
          <a:ln w="762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it-IT"/>
          </a:p>
        </p:txBody>
      </p:sp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94694" y="1978621"/>
            <a:ext cx="159067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26356" y="1861146"/>
            <a:ext cx="29289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ttangolo 26"/>
          <p:cNvSpPr/>
          <p:nvPr/>
        </p:nvSpPr>
        <p:spPr bwMode="auto">
          <a:xfrm>
            <a:off x="3853162" y="2027492"/>
            <a:ext cx="214312" cy="214314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5" name="Rettangolo 44"/>
          <p:cNvSpPr>
            <a:spLocks noChangeArrowheads="1"/>
          </p:cNvSpPr>
          <p:nvPr/>
        </p:nvSpPr>
        <p:spPr bwMode="auto">
          <a:xfrm>
            <a:off x="4103844" y="1976965"/>
            <a:ext cx="313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computer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fisso,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29%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Rettangolo 26"/>
          <p:cNvSpPr/>
          <p:nvPr/>
        </p:nvSpPr>
        <p:spPr bwMode="auto">
          <a:xfrm>
            <a:off x="3851921" y="3096261"/>
            <a:ext cx="214312" cy="214314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7" name="Rettangolo 44"/>
          <p:cNvSpPr>
            <a:spLocks noChangeArrowheads="1"/>
          </p:cNvSpPr>
          <p:nvPr/>
        </p:nvSpPr>
        <p:spPr bwMode="auto">
          <a:xfrm>
            <a:off x="4102604" y="3054639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 Tablet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PC,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9%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Rettangolo 26"/>
          <p:cNvSpPr/>
          <p:nvPr/>
        </p:nvSpPr>
        <p:spPr bwMode="auto">
          <a:xfrm>
            <a:off x="3852404" y="3452516"/>
            <a:ext cx="214312" cy="214314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endParaRPr lang="it-IT" sz="2800">
              <a:cs typeface="+mn-cs"/>
            </a:endParaRPr>
          </a:p>
        </p:txBody>
      </p:sp>
      <p:sp>
        <p:nvSpPr>
          <p:cNvPr id="59" name="Rettangolo 44"/>
          <p:cNvSpPr>
            <a:spLocks noChangeArrowheads="1"/>
          </p:cNvSpPr>
          <p:nvPr/>
        </p:nvSpPr>
        <p:spPr bwMode="auto">
          <a:xfrm>
            <a:off x="4103086" y="3413863"/>
            <a:ext cx="331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dirty="0">
                <a:latin typeface="Calibri" pitchFamily="34" charset="0"/>
                <a:cs typeface="Calibri" pitchFamily="34" charset="0"/>
              </a:rPr>
              <a:t>Da uno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Smartphone/iPhone, 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9%</a:t>
            </a:r>
            <a:endParaRPr lang="it-IT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Rettangolo arrotondato 59"/>
          <p:cNvSpPr/>
          <p:nvPr/>
        </p:nvSpPr>
        <p:spPr bwMode="auto">
          <a:xfrm>
            <a:off x="5580112" y="4145612"/>
            <a:ext cx="3409901" cy="817245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50000">
                <a:srgbClr val="CCFF66"/>
              </a:gs>
              <a:gs pos="100000">
                <a:srgbClr val="92D050"/>
              </a:gs>
            </a:gsLst>
            <a:lin ang="5400000" scaled="1"/>
            <a:tileRect/>
          </a:gradFill>
          <a:ln w="34925">
            <a:solidFill>
              <a:srgbClr val="8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latin typeface="Calibri" pitchFamily="34" charset="0"/>
                <a:cs typeface="Calibri" pitchFamily="34" charset="0"/>
              </a:rPr>
              <a:t>Acquisti online da device mobile: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18%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delle transazioni, originate via app o su siti per dispositivi mobili</a:t>
            </a:r>
            <a:endParaRPr lang="it-IT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" name="Freccia curva 60"/>
          <p:cNvSpPr/>
          <p:nvPr/>
        </p:nvSpPr>
        <p:spPr bwMode="auto">
          <a:xfrm rot="10800000" flipH="1">
            <a:off x="3863796" y="3936845"/>
            <a:ext cx="1621043" cy="824856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907" y="2936642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745" y="2528474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008" y="2392716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276" y="2276418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e 25"/>
          <p:cNvSpPr/>
          <p:nvPr/>
        </p:nvSpPr>
        <p:spPr bwMode="auto">
          <a:xfrm>
            <a:off x="7427812" y="2062316"/>
            <a:ext cx="1630775" cy="1582708"/>
          </a:xfrm>
          <a:prstGeom prst="ellipse">
            <a:avLst/>
          </a:prstGeom>
          <a:noFill/>
          <a:ln w="38100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7658060" y="1973983"/>
            <a:ext cx="1163170" cy="461665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it-IT" sz="1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Digital Fashion</a:t>
            </a:r>
            <a:endParaRPr lang="it-IT" sz="1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3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622300" indent="-622300" eaLnBrk="0" hangingPunct="0">
              <a:lnSpc>
                <a:spcPct val="80000"/>
              </a:lnSpc>
              <a:defRPr b="1" kern="0" cap="small" baseline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 smtClean="0"/>
              <a:t>	Gradimento </a:t>
            </a:r>
            <a:r>
              <a:rPr lang="it-IT" dirty="0"/>
              <a:t>dell’esperienza di </a:t>
            </a:r>
            <a:r>
              <a:rPr lang="it-IT" dirty="0" smtClean="0"/>
              <a:t>acquisto di abbigliamento online</a:t>
            </a:r>
            <a:endParaRPr lang="it-IT" dirty="0"/>
          </a:p>
          <a:p>
            <a:r>
              <a:rPr lang="it-IT" sz="1800" dirty="0" smtClean="0">
                <a:solidFill>
                  <a:srgbClr val="FF9933"/>
                </a:solidFill>
              </a:rPr>
              <a:t>	Distribuzione </a:t>
            </a:r>
            <a:r>
              <a:rPr lang="it-IT" sz="1800" dirty="0">
                <a:solidFill>
                  <a:srgbClr val="FF9933"/>
                </a:solidFill>
              </a:rPr>
              <a:t>dello score di soddisfazione – </a:t>
            </a:r>
            <a:r>
              <a:rPr lang="it-IT" sz="1800" dirty="0" smtClean="0">
                <a:solidFill>
                  <a:srgbClr val="FF9900"/>
                </a:solidFill>
              </a:rPr>
              <a:t>Settembre 2013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Lo score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di soddisfazione assegnato dagli acquirenti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online di abbigliamento è leggermente superiore allo score di soddisfazione medio: 8,5 tra gli acquirenti di abbigliamento online contro l’8,3 medio</a:t>
            </a:r>
            <a:endParaRPr lang="it-IT" sz="1400" b="1" dirty="0" smtClean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0650" y="836712"/>
            <a:ext cx="7115646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lvl="0">
              <a:defRPr/>
            </a:pPr>
            <a:r>
              <a:rPr lang="it-IT" sz="1300" i="1" dirty="0" smtClean="0">
                <a:latin typeface="Calibri" pitchFamily="34" charset="0"/>
                <a:cs typeface="Arial" charset="0"/>
              </a:rPr>
              <a:t>«Negli ultimi tre mesi hai acquistato prodotti e servizi su </a:t>
            </a:r>
            <a:r>
              <a:rPr lang="it-IT" sz="1300" i="1" dirty="0">
                <a:latin typeface="Calibri" pitchFamily="34" charset="0"/>
                <a:cs typeface="Arial" charset="0"/>
              </a:rPr>
              <a:t>Internet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?» + </a:t>
            </a:r>
            <a:r>
              <a:rPr lang="it-IT" sz="1300" i="1" dirty="0">
                <a:latin typeface="Calibri" pitchFamily="34" charset="0"/>
                <a:cs typeface="Arial" charset="0"/>
              </a:rPr>
              <a:t>«Pensa a tutti gli acquisti su Internet che hai fatto finora e a come sei stato servito nel processo di acquisto, pagamento e consegna: quale voto daresti alla tua esperienza di acquisto online, considerando che 1 = pessima e 10 = ottima</a:t>
            </a:r>
            <a:r>
              <a:rPr lang="it-IT" sz="1300" i="1" dirty="0" smtClean="0">
                <a:latin typeface="Calibri" pitchFamily="34" charset="0"/>
                <a:cs typeface="Arial" charset="0"/>
              </a:rPr>
              <a:t>?»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308304" y="836712"/>
            <a:ext cx="1689646" cy="647700"/>
          </a:xfrm>
          <a:prstGeom prst="rect">
            <a:avLst/>
          </a:prstGeom>
          <a:gradFill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online almeno una volta nella vita </a:t>
            </a:r>
            <a:r>
              <a:rPr lang="it-IT" sz="1100" dirty="0" smtClean="0">
                <a:latin typeface="Calibri" pitchFamily="34" charset="0"/>
              </a:rPr>
              <a:t>a settembre 2013, 808 casi</a:t>
            </a:r>
            <a:endParaRPr lang="it-IT" sz="1100" dirty="0">
              <a:latin typeface="Calibri" pitchFamily="34" charset="0"/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087602"/>
              </p:ext>
            </p:extLst>
          </p:nvPr>
        </p:nvGraphicFramePr>
        <p:xfrm>
          <a:off x="3943350" y="1707356"/>
          <a:ext cx="5141913" cy="402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060" name="Grafico" r:id="rId4" imgW="5105400" imgH="3991065" progId="MSGraph.Chart.8">
                  <p:embed followColorScheme="full"/>
                </p:oleObj>
              </mc:Choice>
              <mc:Fallback>
                <p:oleObj name="Grafico" r:id="rId4" imgW="5105400" imgH="399106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3350" y="1707356"/>
                        <a:ext cx="5141913" cy="402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6969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arentesi graffa aperta 1"/>
          <p:cNvSpPr>
            <a:spLocks/>
          </p:cNvSpPr>
          <p:nvPr/>
        </p:nvSpPr>
        <p:spPr bwMode="auto">
          <a:xfrm>
            <a:off x="3563888" y="1708398"/>
            <a:ext cx="360363" cy="3960440"/>
          </a:xfrm>
          <a:prstGeom prst="leftBrace">
            <a:avLst>
              <a:gd name="adj1" fmla="val 35748"/>
              <a:gd name="adj2" fmla="val 50110"/>
            </a:avLst>
          </a:prstGeom>
          <a:noFill/>
          <a:ln w="31750" algn="ctr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it-IT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892708"/>
              </p:ext>
            </p:extLst>
          </p:nvPr>
        </p:nvGraphicFramePr>
        <p:xfrm>
          <a:off x="58738" y="1948822"/>
          <a:ext cx="3432175" cy="345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061" name="Grafico" r:id="rId6" imgW="4514985" imgH="4543425" progId="MSGraph.Chart.8">
                  <p:embed followColorScheme="full"/>
                </p:oleObj>
              </mc:Choice>
              <mc:Fallback>
                <p:oleObj name="Grafico" r:id="rId6" imgW="4514985" imgH="454342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8" y="1948822"/>
                        <a:ext cx="3432175" cy="345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800" y="2936642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638" y="2528474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01" y="2392716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169" y="2276418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e 16"/>
          <p:cNvSpPr/>
          <p:nvPr/>
        </p:nvSpPr>
        <p:spPr bwMode="auto">
          <a:xfrm>
            <a:off x="7261705" y="2062316"/>
            <a:ext cx="1630775" cy="1582708"/>
          </a:xfrm>
          <a:prstGeom prst="ellipse">
            <a:avLst/>
          </a:prstGeom>
          <a:noFill/>
          <a:ln w="38100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491953" y="1973983"/>
            <a:ext cx="1163170" cy="461665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it-IT" sz="1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Digital Fashion</a:t>
            </a:r>
            <a:endParaRPr lang="it-IT" sz="1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it-IT" cap="small" dirty="0" smtClean="0">
                <a:latin typeface="Calibri" pitchFamily="34" charset="0"/>
              </a:rPr>
              <a:t>Human Highway per </a:t>
            </a:r>
            <a:r>
              <a:rPr lang="it-IT" cap="small" dirty="0" err="1" smtClean="0">
                <a:latin typeface="Calibri" pitchFamily="34" charset="0"/>
              </a:rPr>
              <a:t>NetComm</a:t>
            </a:r>
            <a:endParaRPr lang="it-IT" cap="small" dirty="0" smtClean="0">
              <a:latin typeface="Calibri" pitchFamily="34" charset="0"/>
            </a:endParaRPr>
          </a:p>
        </p:txBody>
      </p:sp>
      <p:sp>
        <p:nvSpPr>
          <p:cNvPr id="1658883" name="Rectangle 13"/>
          <p:cNvSpPr>
            <a:spLocks noChangeArrowheads="1"/>
          </p:cNvSpPr>
          <p:nvPr/>
        </p:nvSpPr>
        <p:spPr bwMode="auto">
          <a:xfrm>
            <a:off x="887413" y="1628775"/>
            <a:ext cx="727233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+mn-cs"/>
              </a:rPr>
              <a:t>Approfondimento sul Digital Fashion</a:t>
            </a:r>
            <a:endParaRPr lang="it-IT" sz="3600" b="1" cap="small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it-IT" sz="2800" b="1" cap="small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cs typeface="+mn-cs"/>
              </a:rPr>
              <a:t>Acquisti online di prodotti di abbigliamento, moda, accessori</a:t>
            </a:r>
            <a:endParaRPr lang="it-IT" sz="2800" b="1" cap="small" dirty="0">
              <a:solidFill>
                <a:schemeClr val="bg1">
                  <a:lumMod val="65000"/>
                </a:schemeClr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 smtClean="0">
              <a:solidFill>
                <a:schemeClr val="bg1">
                  <a:lumMod val="65000"/>
                </a:schemeClr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it-IT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it-IT" sz="2000" cap="small" dirty="0">
                <a:solidFill>
                  <a:srgbClr val="777777"/>
                </a:solidFill>
                <a:latin typeface="Calibri" pitchFamily="34" charset="0"/>
                <a:cs typeface="+mn-cs"/>
              </a:rPr>
              <a:t>Milano, </a:t>
            </a:r>
            <a:r>
              <a:rPr lang="it-IT" sz="2000" cap="small" dirty="0" smtClean="0">
                <a:solidFill>
                  <a:srgbClr val="777777"/>
                </a:solidFill>
                <a:latin typeface="Calibri" pitchFamily="34" charset="0"/>
                <a:cs typeface="+mn-cs"/>
              </a:rPr>
              <a:t>Ottobre </a:t>
            </a:r>
            <a:r>
              <a:rPr lang="it-IT" sz="2000" cap="small" dirty="0" smtClean="0">
                <a:solidFill>
                  <a:srgbClr val="777777"/>
                </a:solidFill>
                <a:latin typeface="Calibri" pitchFamily="34" charset="0"/>
                <a:cs typeface="+mn-cs"/>
              </a:rPr>
              <a:t>2013</a:t>
            </a:r>
            <a:endParaRPr lang="it-IT" sz="2000" cap="small" dirty="0">
              <a:solidFill>
                <a:srgbClr val="777777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401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622300" indent="-622300" eaLnBrk="0" hangingPunct="0">
              <a:lnSpc>
                <a:spcPct val="80000"/>
              </a:lnSpc>
              <a:defRPr b="1" kern="0" cap="small" baseline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 smtClean="0"/>
              <a:t>	</a:t>
            </a:r>
            <a:r>
              <a:rPr lang="it-IT" dirty="0" smtClean="0"/>
              <a:t>Crescita del </a:t>
            </a:r>
            <a:r>
              <a:rPr lang="it-IT" dirty="0" smtClean="0"/>
              <a:t>numero di acquirenti di prodotti Fashion</a:t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Migliaia di acquirenti almeno una volta nella vita (Ottobre 2012 vs </a:t>
            </a:r>
            <a:r>
              <a:rPr lang="it-IT" sz="1800" dirty="0" smtClean="0">
                <a:solidFill>
                  <a:srgbClr val="FF9933"/>
                </a:solidFill>
              </a:rPr>
              <a:t>Ottobre 2013</a:t>
            </a:r>
            <a:r>
              <a:rPr lang="it-IT" sz="1800" dirty="0" smtClean="0">
                <a:solidFill>
                  <a:srgbClr val="FF9933"/>
                </a:solidFill>
              </a:rPr>
              <a:t>)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Il numero di individui che hanno fatto almeno una volta nella vita l’esperienza di acquisto online di prodotti di abbigliamento (inclusi accessori, borse, scarpe) è cresciuto di oltre un milione di unità negli ultimi dodici mesi</a:t>
            </a:r>
            <a:endParaRPr lang="it-IT" sz="1400" b="1" dirty="0" smtClean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85911428"/>
              </p:ext>
            </p:extLst>
          </p:nvPr>
        </p:nvGraphicFramePr>
        <p:xfrm>
          <a:off x="-36512" y="1200150"/>
          <a:ext cx="9024938" cy="435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866" name="Grafico" r:id="rId5" imgW="9048885" imgH="4371975" progId="MSGraph.Chart.8">
                  <p:embed followColorScheme="full"/>
                </p:oleObj>
              </mc:Choice>
              <mc:Fallback>
                <p:oleObj name="Grafico" r:id="rId5" imgW="9048885" imgH="43719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-36512" y="1200150"/>
                        <a:ext cx="9024938" cy="435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6733506" y="3063498"/>
            <a:ext cx="18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 </a:t>
            </a:r>
            <a: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14,5% rispetto a Ottobre 2012</a:t>
            </a:r>
            <a: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endParaRPr lang="it-IT" sz="18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it-IT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1,1 milioni nuovi acquirenti in 12 mesi</a:t>
            </a:r>
            <a:endParaRPr lang="it-IT" sz="18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99" y="1211536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443" y="1245011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706" y="1109253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974" y="992955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4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622300" indent="-622300" eaLnBrk="0" hangingPunct="0">
              <a:lnSpc>
                <a:spcPct val="80000"/>
              </a:lnSpc>
              <a:defRPr b="1" kern="0" cap="small" baseline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 smtClean="0"/>
              <a:t>	</a:t>
            </a:r>
            <a:r>
              <a:rPr lang="it-IT" dirty="0" smtClean="0"/>
              <a:t>Volumi dell’eCommerce di </a:t>
            </a:r>
            <a:r>
              <a:rPr lang="it-IT" dirty="0" smtClean="0"/>
              <a:t>prodotti </a:t>
            </a:r>
            <a:r>
              <a:rPr lang="it-IT" i="1" dirty="0" smtClean="0"/>
              <a:t>Fashion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 smtClean="0">
                <a:solidFill>
                  <a:srgbClr val="FF9933"/>
                </a:solidFill>
              </a:rPr>
              <a:t>Milioni di Euro mensili con Carta di Credito (da Marzo 2011 ad Agosto 2013</a:t>
            </a:r>
            <a:r>
              <a:rPr lang="it-IT" sz="1800" dirty="0" smtClean="0">
                <a:solidFill>
                  <a:srgbClr val="FF9933"/>
                </a:solidFill>
              </a:rPr>
              <a:t>)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5726113"/>
            <a:ext cx="88360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  <a:defRPr/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  <a:cs typeface="Arial" charset="0"/>
              </a:rPr>
              <a:t>Dati estratti dai report mensili dell’Osservatorio Carta Sì</a:t>
            </a:r>
            <a:endParaRPr lang="it-IT" sz="1400" b="1" dirty="0" smtClean="0">
              <a:solidFill>
                <a:schemeClr val="bg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03036477"/>
              </p:ext>
            </p:extLst>
          </p:nvPr>
        </p:nvGraphicFramePr>
        <p:xfrm>
          <a:off x="-34925" y="1200150"/>
          <a:ext cx="9356725" cy="435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890" name="Grafico" r:id="rId5" imgW="9382057" imgH="4371975" progId="MSGraph.Chart.8">
                  <p:embed followColorScheme="full"/>
                </p:oleObj>
              </mc:Choice>
              <mc:Fallback>
                <p:oleObj name="Grafico" r:id="rId5" imgW="9382057" imgH="43719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-34925" y="1200150"/>
                        <a:ext cx="9356725" cy="435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99" y="1211536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443" y="1245011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706" y="1109253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974" y="992955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7079647" y="3302925"/>
            <a:ext cx="1800200" cy="1661993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800" dirty="0" smtClean="0">
                <a:latin typeface="Calibri" pitchFamily="34" charset="0"/>
                <a:cs typeface="Calibri" pitchFamily="34" charset="0"/>
              </a:rPr>
              <a:t>180M di Euro nei primi 8 mesi del 2013</a:t>
            </a:r>
            <a:br>
              <a:rPr lang="it-IT" sz="1800" dirty="0" smtClean="0">
                <a:latin typeface="Calibri" pitchFamily="34" charset="0"/>
                <a:cs typeface="Calibri" pitchFamily="34" charset="0"/>
              </a:rPr>
            </a:br>
            <a:r>
              <a:rPr lang="it-I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[+</a:t>
            </a:r>
            <a:r>
              <a:rPr lang="it-I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it-IT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5,5% rispetto allo stesso periodo del 2012</a:t>
            </a:r>
            <a:r>
              <a:rPr lang="it-I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]</a:t>
            </a:r>
            <a:endParaRPr lang="it-IT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90883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849247"/>
            <a:ext cx="936104" cy="32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23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312121"/>
              </p:ext>
            </p:extLst>
          </p:nvPr>
        </p:nvGraphicFramePr>
        <p:xfrm>
          <a:off x="114300" y="1504950"/>
          <a:ext cx="8813800" cy="421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17" name="Grafico" r:id="rId4" imgW="8810557" imgH="4219665" progId="MSGraph.Chart.8">
                  <p:embed followColorScheme="full"/>
                </p:oleObj>
              </mc:Choice>
              <mc:Fallback>
                <p:oleObj name="Grafico" r:id="rId4" imgW="8810557" imgH="4219665" progId="MSGraph.Chart.8">
                  <p:embed followColorScheme="full"/>
                  <p:pic>
                    <p:nvPicPr>
                      <p:cNvPr id="0" name="Ogget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" y="1504950"/>
                        <a:ext cx="8813800" cy="421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6969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>
              <a:lnSpc>
                <a:spcPct val="80000"/>
              </a:lnSpc>
              <a:defRPr/>
            </a:pPr>
            <a:r>
              <a:rPr lang="it-IT" cap="small" dirty="0"/>
              <a:t>Acquisti di capi di abbigliamento</a:t>
            </a:r>
            <a:br>
              <a:rPr lang="it-IT" cap="small" dirty="0"/>
            </a:br>
            <a:r>
              <a:rPr lang="it-IT" sz="1800" cap="small" dirty="0">
                <a:solidFill>
                  <a:srgbClr val="FF9900"/>
                </a:solidFill>
              </a:rPr>
              <a:t>Frequenza di </a:t>
            </a:r>
            <a:r>
              <a:rPr lang="it-IT" sz="1800" cap="small" dirty="0" smtClean="0">
                <a:solidFill>
                  <a:srgbClr val="FF9900"/>
                </a:solidFill>
              </a:rPr>
              <a:t>acquisto delle 16 principali categorie di prodotto</a:t>
            </a:r>
            <a:endParaRPr lang="it-IT" sz="1800" cap="small" dirty="0">
              <a:solidFill>
                <a:srgbClr val="FF9900"/>
              </a:solidFill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152400" y="5711825"/>
            <a:ext cx="8836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Il tipo di capo di abbigliamento più acquistato è la maglietta/maglia (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23%),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seguito dai Pantaloni (inclusi i Jeans,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11%),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Vestiti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(9%)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e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T-Shirt (5%).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L’8,1% di coloro che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descrivono l’acquisto di un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capo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riportano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un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tipo generico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,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riassunto sotto la voce </a:t>
            </a:r>
            <a:r>
              <a:rPr lang="it-IT" sz="1200" b="1" dirty="0" smtClean="0">
                <a:solidFill>
                  <a:schemeClr val="bg2"/>
                </a:solidFill>
                <a:latin typeface="Calibri" pitchFamily="34" charset="0"/>
              </a:rPr>
              <a:t>&lt;Abiti&gt;</a:t>
            </a:r>
            <a:endParaRPr lang="it-IT" sz="1200" b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46050" y="859850"/>
            <a:ext cx="7234238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algn="just">
              <a:spcBef>
                <a:spcPct val="20000"/>
              </a:spcBef>
            </a:pP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Ripensa un momento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al tuo ultimo acquisto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online di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prodotti di abbigliamento: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di cosa si trattava?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451725" y="859850"/>
            <a:ext cx="1546225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di capi di abbigliamento, </a:t>
            </a:r>
            <a:r>
              <a:rPr lang="it-IT" sz="1100" dirty="0" smtClean="0">
                <a:latin typeface="Calibri" pitchFamily="34" charset="0"/>
              </a:rPr>
              <a:t>469 casi</a:t>
            </a:r>
            <a:endParaRPr lang="it-IT" sz="1100" dirty="0">
              <a:latin typeface="Calibri" pitchFamily="34" charset="0"/>
            </a:endParaRP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90090"/>
              </p:ext>
            </p:extLst>
          </p:nvPr>
        </p:nvGraphicFramePr>
        <p:xfrm>
          <a:off x="5940152" y="2715865"/>
          <a:ext cx="2970213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18" name="Grafico" r:id="rId6" imgW="5533957" imgH="5362665" progId="MSGraph.Chart.8">
                  <p:embed followColorScheme="full"/>
                </p:oleObj>
              </mc:Choice>
              <mc:Fallback>
                <p:oleObj name="Grafico" r:id="rId6" imgW="5533957" imgH="536266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2715865"/>
                        <a:ext cx="2970213" cy="287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917" y="172160"/>
            <a:ext cx="1523316" cy="58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82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>
              <a:lnSpc>
                <a:spcPct val="80000"/>
              </a:lnSpc>
              <a:defRPr/>
            </a:pPr>
            <a:r>
              <a:rPr lang="it-IT" cap="small" dirty="0">
                <a:solidFill>
                  <a:srgbClr val="808080"/>
                </a:solidFill>
              </a:rPr>
              <a:t>Acquisti di </a:t>
            </a:r>
            <a:r>
              <a:rPr lang="it-IT" cap="small" dirty="0" smtClean="0">
                <a:solidFill>
                  <a:srgbClr val="808080"/>
                </a:solidFill>
              </a:rPr>
              <a:t>scarpe</a:t>
            </a:r>
            <a:r>
              <a:rPr lang="it-IT" cap="small" dirty="0">
                <a:solidFill>
                  <a:srgbClr val="808080"/>
                </a:solidFill>
              </a:rPr>
              <a:t/>
            </a:r>
            <a:br>
              <a:rPr lang="it-IT" cap="small" dirty="0">
                <a:solidFill>
                  <a:srgbClr val="808080"/>
                </a:solidFill>
              </a:rPr>
            </a:br>
            <a:r>
              <a:rPr lang="it-IT" sz="1800" dirty="0">
                <a:solidFill>
                  <a:srgbClr val="FF9900"/>
                </a:solidFill>
              </a:rPr>
              <a:t>Frequenza di acquisto delle 16 principali categorie di prodotto</a:t>
            </a:r>
            <a:endParaRPr lang="it-IT" sz="1800" cap="small" dirty="0">
              <a:solidFill>
                <a:srgbClr val="FF9900"/>
              </a:solidFill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152400" y="5711825"/>
            <a:ext cx="88360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35000"/>
              </a:spcBef>
            </a:pP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Più di un acquisto online su tre di scarpe è riferito alle scarpe da ginnastica (incluse scarpe da Trekking e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</a:rPr>
              <a:t>scarponi). L’8,1% di coloro che descrivono l’acquisto di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una scarpa riportano 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</a:rPr>
              <a:t>un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tipo generico</a:t>
            </a:r>
            <a:r>
              <a:rPr lang="it-IT" sz="1400" b="1" dirty="0">
                <a:solidFill>
                  <a:schemeClr val="bg2"/>
                </a:solidFill>
                <a:latin typeface="Calibri" pitchFamily="34" charset="0"/>
              </a:rPr>
              <a:t>, riassunto sotto la voce </a:t>
            </a:r>
            <a:r>
              <a:rPr lang="it-IT" sz="1400" b="1" dirty="0" smtClean="0">
                <a:solidFill>
                  <a:schemeClr val="bg2"/>
                </a:solidFill>
                <a:latin typeface="Calibri" pitchFamily="34" charset="0"/>
              </a:rPr>
              <a:t>&lt;Scarpe&gt;</a:t>
            </a:r>
            <a:endParaRPr lang="it-IT" sz="1400" b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46050" y="859850"/>
            <a:ext cx="7234238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 algn="just">
              <a:spcBef>
                <a:spcPct val="20000"/>
              </a:spcBef>
            </a:pPr>
            <a:r>
              <a:rPr lang="it-IT" sz="1300" i="1" dirty="0">
                <a:latin typeface="Calibri" pitchFamily="34" charset="0"/>
                <a:ea typeface="Times New Roman" pitchFamily="18" charset="0"/>
                <a:cs typeface="Verdana" pitchFamily="34" charset="0"/>
              </a:rPr>
              <a:t>Ripensa un momento al tuo ultimo acquisto online di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scarpe: </a:t>
            </a:r>
            <a:r>
              <a:rPr lang="it-IT" sz="1300" i="1" dirty="0">
                <a:latin typeface="Calibri" pitchFamily="34" charset="0"/>
                <a:ea typeface="Times New Roman" pitchFamily="18" charset="0"/>
                <a:cs typeface="Verdana" pitchFamily="34" charset="0"/>
              </a:rPr>
              <a:t>di </a:t>
            </a:r>
            <a:r>
              <a:rPr lang="it-IT" sz="1300" i="1" dirty="0" smtClean="0">
                <a:latin typeface="Calibri" pitchFamily="34" charset="0"/>
                <a:ea typeface="Times New Roman" pitchFamily="18" charset="0"/>
                <a:cs typeface="Verdana" pitchFamily="34" charset="0"/>
              </a:rPr>
              <a:t>che tipo di scarpe si </a:t>
            </a:r>
            <a:r>
              <a:rPr lang="it-IT" sz="1300" i="1" dirty="0">
                <a:latin typeface="Calibri" pitchFamily="34" charset="0"/>
                <a:ea typeface="Times New Roman" pitchFamily="18" charset="0"/>
                <a:cs typeface="Verdana" pitchFamily="34" charset="0"/>
              </a:rPr>
              <a:t>trattava?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451725" y="859850"/>
            <a:ext cx="1546225" cy="6477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tIns="90000" bIns="90000"/>
          <a:lstStyle/>
          <a:p>
            <a:pPr>
              <a:lnSpc>
                <a:spcPct val="85000"/>
              </a:lnSpc>
              <a:spcBef>
                <a:spcPct val="35000"/>
              </a:spcBef>
            </a:pPr>
            <a:r>
              <a:rPr lang="it-IT" sz="1100" dirty="0">
                <a:latin typeface="Calibri" pitchFamily="34" charset="0"/>
              </a:rPr>
              <a:t>Base: acquirenti di scarpe, </a:t>
            </a:r>
            <a:r>
              <a:rPr lang="it-IT" sz="1100" dirty="0" smtClean="0">
                <a:latin typeface="Calibri" pitchFamily="34" charset="0"/>
              </a:rPr>
              <a:t>421 casi</a:t>
            </a:r>
            <a:endParaRPr lang="it-IT" sz="1100" dirty="0">
              <a:latin typeface="Calibri" pitchFamily="34" charset="0"/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36420"/>
              </p:ext>
            </p:extLst>
          </p:nvPr>
        </p:nvGraphicFramePr>
        <p:xfrm>
          <a:off x="114300" y="1504700"/>
          <a:ext cx="8813800" cy="421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0110" name="Grafico" r:id="rId4" imgW="8810557" imgH="4219665" progId="MSGraph.Chart.8">
                  <p:embed followColorScheme="full"/>
                </p:oleObj>
              </mc:Choice>
              <mc:Fallback>
                <p:oleObj name="Grafico" r:id="rId4" imgW="8810557" imgH="421966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" y="1504700"/>
                        <a:ext cx="8813800" cy="421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6969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723182"/>
              </p:ext>
            </p:extLst>
          </p:nvPr>
        </p:nvGraphicFramePr>
        <p:xfrm>
          <a:off x="5940152" y="2716213"/>
          <a:ext cx="2970212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0111" name="Grafico" r:id="rId6" imgW="5533957" imgH="5362665" progId="MSGraph.Chart.8">
                  <p:embed followColorScheme="full"/>
                </p:oleObj>
              </mc:Choice>
              <mc:Fallback>
                <p:oleObj name="Grafico" r:id="rId6" imgW="5533957" imgH="536266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2716213"/>
                        <a:ext cx="2970212" cy="287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08" y="182609"/>
            <a:ext cx="1637147" cy="510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93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Online Vs Tradizionale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tradizionale?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pic>
        <p:nvPicPr>
          <p:cNvPr id="13" name="Picture 9" descr="http://virgiliocatania.myblog.it/media/01/02/20012353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4400303" cy="330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031" y="4919986"/>
            <a:ext cx="11232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869" y="4511818"/>
            <a:ext cx="1201362" cy="37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32" y="4376060"/>
            <a:ext cx="281004" cy="2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400" y="4259762"/>
            <a:ext cx="476779" cy="26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e 17"/>
          <p:cNvSpPr/>
          <p:nvPr/>
        </p:nvSpPr>
        <p:spPr bwMode="auto">
          <a:xfrm>
            <a:off x="3995936" y="4045660"/>
            <a:ext cx="1630775" cy="1582708"/>
          </a:xfrm>
          <a:prstGeom prst="ellipse">
            <a:avLst/>
          </a:prstGeom>
          <a:noFill/>
          <a:ln w="38100" cap="flat" cmpd="sng" algn="ctr">
            <a:solidFill>
              <a:srgbClr val="8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226184" y="3957327"/>
            <a:ext cx="1163170" cy="461665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it-IT" sz="1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Digital Fashion</a:t>
            </a:r>
            <a:endParaRPr lang="it-IT" sz="1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43608" y="1772816"/>
            <a:ext cx="2736304" cy="648072"/>
          </a:xfrm>
          <a:prstGeom prst="rect">
            <a:avLst/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2000" dirty="0">
                <a:latin typeface="Calibri" pitchFamily="34" charset="0"/>
                <a:cs typeface="Calibri" pitchFamily="34" charset="0"/>
              </a:rPr>
              <a:t>Acquisto online, sul Web o via mobile / app?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5626710" y="2996952"/>
            <a:ext cx="3121753" cy="646331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2000" dirty="0">
                <a:latin typeface="Calibri" pitchFamily="34" charset="0"/>
                <a:cs typeface="Calibri" pitchFamily="34" charset="0"/>
              </a:rPr>
              <a:t>Acquisto in negozio tradizionale?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3923928" y="1774557"/>
            <a:ext cx="4824535" cy="115038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2000" b="1" i="1" dirty="0" smtClean="0">
                <a:latin typeface="Calibri" pitchFamily="34" charset="0"/>
                <a:cs typeface="Calibri" pitchFamily="34" charset="0"/>
              </a:rPr>
              <a:t>Chi ha fatto esperienza di entrambe le modalità di acquisto è in grado di esprimere la preferenza verso una delle due</a:t>
            </a:r>
            <a:endParaRPr lang="it-IT" sz="2000" b="1" i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2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/>
              <a:t>Confronto dell’esperienza di acquisto Online Vs Tradizionale</a:t>
            </a:r>
            <a:br>
              <a:rPr lang="it-IT" dirty="0"/>
            </a:br>
            <a:r>
              <a:rPr lang="it-IT" sz="1800" dirty="0" smtClean="0">
                <a:solidFill>
                  <a:srgbClr val="FF9933"/>
                </a:solidFill>
              </a:rPr>
              <a:t>Le dimensioni analizzate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07358" y="1646385"/>
            <a:ext cx="4940705" cy="4083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Dove mi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risulta più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comodo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E’ più ragionato, </a:t>
            </a: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calcolato ?</a:t>
            </a:r>
            <a:endParaRPr lang="it-IT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Dove posso scegliere su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un catalogo più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ampio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In quale modo trovo gli acquisti più convenienti ?</a:t>
            </a:r>
            <a:endParaRPr lang="it-IT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Chi mi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fa vivere un’esperienza più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appagante ?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Qual è il modo più veloce ?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Mi offre tutta l’assistenza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che voglio e di cui ho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bisogno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Quale modo è accompagnato </a:t>
            </a:r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dal miglior servizio al </a:t>
            </a:r>
            <a:r>
              <a:rPr lang="it-IT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cliente ?</a:t>
            </a:r>
            <a:endParaRPr lang="it-IT" sz="14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Dove trovo sempre </a:t>
            </a:r>
            <a:r>
              <a:rPr lang="it-IT" sz="1400" b="1" dirty="0">
                <a:latin typeface="Calibri" pitchFamily="34" charset="0"/>
                <a:cs typeface="Calibri" pitchFamily="34" charset="0"/>
              </a:rPr>
              <a:t>quello che </a:t>
            </a:r>
            <a:r>
              <a:rPr lang="it-IT" sz="1400" b="1" dirty="0" smtClean="0">
                <a:latin typeface="Calibri" pitchFamily="34" charset="0"/>
                <a:cs typeface="Calibri" pitchFamily="34" charset="0"/>
              </a:rPr>
              <a:t>cerco ?</a:t>
            </a:r>
            <a:endParaRPr lang="it-IT" sz="1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9" descr="http://virgiliocatania.myblog.it/media/01/02/20012353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96752"/>
            <a:ext cx="4400303" cy="330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 ?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2136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 ?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0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Capi di Abbigliamento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236349"/>
              </p:ext>
            </p:extLst>
          </p:nvPr>
        </p:nvGraphicFramePr>
        <p:xfrm>
          <a:off x="177800" y="1531938"/>
          <a:ext cx="872807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772" name="Grafico" r:id="rId4" imgW="8534400" imgH="4200525" progId="MSGraph.Chart.8">
                  <p:embed followColorScheme="full"/>
                </p:oleObj>
              </mc:Choice>
              <mc:Fallback>
                <p:oleObj name="Grafico" r:id="rId4" imgW="8534400" imgH="420052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1531938"/>
                        <a:ext cx="8728075" cy="429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6969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Connettore 1 18"/>
          <p:cNvCxnSpPr/>
          <p:nvPr/>
        </p:nvCxnSpPr>
        <p:spPr bwMode="auto">
          <a:xfrm>
            <a:off x="6384075" y="1582647"/>
            <a:ext cx="0" cy="421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8576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72" y="975985"/>
            <a:ext cx="1523316" cy="58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  <a:endParaRPr lang="it-IT" sz="1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69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Scarpe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97946"/>
              </p:ext>
            </p:extLst>
          </p:nvPr>
        </p:nvGraphicFramePr>
        <p:xfrm>
          <a:off x="177800" y="1531938"/>
          <a:ext cx="872807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795" name="Grafico" r:id="rId4" imgW="8534400" imgH="4200525" progId="MSGraph.Chart.8">
                  <p:embed followColorScheme="full"/>
                </p:oleObj>
              </mc:Choice>
              <mc:Fallback>
                <p:oleObj name="Grafico" r:id="rId4" imgW="8534400" imgH="420052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1531938"/>
                        <a:ext cx="8728075" cy="429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6969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dirty="0"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  <a:endParaRPr lang="it-IT" sz="1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Connettore 1 18"/>
          <p:cNvCxnSpPr/>
          <p:nvPr/>
        </p:nvCxnSpPr>
        <p:spPr bwMode="auto">
          <a:xfrm>
            <a:off x="6384075" y="1582647"/>
            <a:ext cx="0" cy="421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867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1" y="1037127"/>
            <a:ext cx="1637147" cy="510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5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Borse da donna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67508"/>
              </p:ext>
            </p:extLst>
          </p:nvPr>
        </p:nvGraphicFramePr>
        <p:xfrm>
          <a:off x="177800" y="1531938"/>
          <a:ext cx="872807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20" name="Grafico" r:id="rId4" imgW="8534400" imgH="4200525" progId="MSGraph.Chart.8">
                  <p:embed followColorScheme="full"/>
                </p:oleObj>
              </mc:Choice>
              <mc:Fallback>
                <p:oleObj name="Grafico" r:id="rId4" imgW="8534400" imgH="420052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1531938"/>
                        <a:ext cx="8728075" cy="429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6969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dirty="0"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  <a:endParaRPr lang="it-IT" sz="1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Connettore 1 18"/>
          <p:cNvCxnSpPr/>
          <p:nvPr/>
        </p:nvCxnSpPr>
        <p:spPr bwMode="auto">
          <a:xfrm>
            <a:off x="6384075" y="1582647"/>
            <a:ext cx="0" cy="421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878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980727"/>
            <a:ext cx="562007" cy="58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52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47638" y="139700"/>
            <a:ext cx="8842375" cy="609600"/>
          </a:xfrm>
          <a:prstGeom prst="rect">
            <a:avLst/>
          </a:prstGeom>
          <a:gradFill flip="none" rotWithShape="1">
            <a:gsLst>
              <a:gs pos="0">
                <a:schemeClr val="folHlink">
                  <a:alpha val="10001"/>
                </a:schemeClr>
              </a:gs>
              <a:gs pos="100000">
                <a:srgbClr val="DDDDDD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622300" indent="-622300" eaLnBrk="0" hangingPunct="0">
              <a:lnSpc>
                <a:spcPct val="80000"/>
              </a:lnSpc>
              <a:defRPr lang="it-IT" b="1" kern="0" cap="small" baseline="0" dirty="0">
                <a:solidFill>
                  <a:srgbClr val="808080"/>
                </a:solidFill>
                <a:latin typeface="Calibri" pitchFamily="34" charset="0"/>
                <a:ea typeface="Verdana" pitchFamily="34" charset="0"/>
                <a:cs typeface="Verdana" pitchFamily="34" charset="0"/>
              </a:defRPr>
            </a:lvl1pPr>
            <a:lvl2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2pPr>
            <a:lvl3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3pPr>
            <a:lvl4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4pPr>
            <a:lvl5pPr marL="622300" indent="-622300" eaLnBrk="0" hangingPunct="0">
              <a:defRPr b="1">
                <a:solidFill>
                  <a:schemeClr val="bg2"/>
                </a:solidFill>
                <a:latin typeface="BankGothic Lt BT" pitchFamily="34" charset="0"/>
              </a:defRPr>
            </a:lvl5pPr>
            <a:lvl6pPr marL="10795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6pPr>
            <a:lvl7pPr marL="15367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7pPr>
            <a:lvl8pPr marL="19939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8pPr>
            <a:lvl9pPr marL="24511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bg2"/>
                </a:solidFill>
                <a:latin typeface="BankGothic Lt BT" pitchFamily="34" charset="0"/>
              </a:defRPr>
            </a:lvl9pPr>
          </a:lstStyle>
          <a:p>
            <a:r>
              <a:rPr lang="it-IT" dirty="0"/>
              <a:t>	</a:t>
            </a:r>
            <a:r>
              <a:rPr lang="it-IT" dirty="0" smtClean="0"/>
              <a:t>Confronto dell’esperienza di acquisto di Accessori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1800" dirty="0">
                <a:solidFill>
                  <a:srgbClr val="FF9933"/>
                </a:solidFill>
              </a:rPr>
              <a:t>P</a:t>
            </a:r>
            <a:r>
              <a:rPr lang="it-IT" sz="1800" dirty="0" smtClean="0">
                <a:solidFill>
                  <a:srgbClr val="FF9933"/>
                </a:solidFill>
              </a:rPr>
              <a:t>referenza verso l’online o il negozio tradizionale</a:t>
            </a:r>
            <a:endParaRPr lang="it-IT" sz="1800" dirty="0">
              <a:solidFill>
                <a:srgbClr val="FF9933"/>
              </a:solidFill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  <p:sp>
        <p:nvSpPr>
          <p:cNvPr id="5" name="Gallone 4"/>
          <p:cNvSpPr/>
          <p:nvPr/>
        </p:nvSpPr>
        <p:spPr bwMode="auto">
          <a:xfrm>
            <a:off x="6395949" y="1177909"/>
            <a:ext cx="2570313" cy="360040"/>
          </a:xfrm>
          <a:prstGeom prst="chevron">
            <a:avLst/>
          </a:prstGeom>
          <a:gradFill flip="none" rotWithShape="1">
            <a:gsLst>
              <a:gs pos="0">
                <a:srgbClr val="CCECFF"/>
              </a:gs>
              <a:gs pos="50000">
                <a:srgbClr val="99CCFF"/>
              </a:gs>
              <a:gs pos="100000">
                <a:srgbClr val="CCEC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Negozio tradizionale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Gallone 10"/>
          <p:cNvSpPr/>
          <p:nvPr/>
        </p:nvSpPr>
        <p:spPr bwMode="auto">
          <a:xfrm rot="10800000">
            <a:off x="3540138" y="1177909"/>
            <a:ext cx="2855812" cy="360040"/>
          </a:xfrm>
          <a:prstGeom prst="chevron">
            <a:avLst>
              <a:gd name="adj" fmla="val 52953"/>
            </a:avLst>
          </a:prstGeom>
          <a:gradFill flip="none" rotWithShape="1">
            <a:gsLst>
              <a:gs pos="0">
                <a:srgbClr val="FF9933"/>
              </a:gs>
              <a:gs pos="50000">
                <a:srgbClr val="FFC000"/>
              </a:gs>
              <a:gs pos="100000">
                <a:srgbClr val="FF9933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659646" y="1178161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 smtClean="0">
                <a:latin typeface="Calibri" pitchFamily="34" charset="0"/>
                <a:cs typeface="Calibri" pitchFamily="34" charset="0"/>
              </a:rPr>
              <a:t>Online / Sul Web</a:t>
            </a:r>
            <a:endParaRPr lang="it-IT" sz="18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676576"/>
              </p:ext>
            </p:extLst>
          </p:nvPr>
        </p:nvGraphicFramePr>
        <p:xfrm>
          <a:off x="177800" y="1531938"/>
          <a:ext cx="872807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43" name="Grafico" r:id="rId4" imgW="8534400" imgH="4200525" progId="MSGraph.Chart.8">
                  <p:embed followColorScheme="full"/>
                </p:oleObj>
              </mc:Choice>
              <mc:Fallback>
                <p:oleObj name="Grafico" r:id="rId4" imgW="8534400" imgH="4200525" progId="MSGraph.Chart.8">
                  <p:embed followColorScheme="full"/>
                  <p:pic>
                    <p:nvPicPr>
                      <p:cNvPr id="0" name="Ogget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1531938"/>
                        <a:ext cx="8728075" cy="429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6969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ttangolo 11"/>
          <p:cNvSpPr/>
          <p:nvPr/>
        </p:nvSpPr>
        <p:spPr>
          <a:xfrm>
            <a:off x="207359" y="1646385"/>
            <a:ext cx="4572000" cy="40831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risulta più comodo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E’ più ragionato, calcolato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Può essere scelto su un catalogo più ampio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E’ più conveniente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>
                <a:latin typeface="Calibri" pitchFamily="34" charset="0"/>
                <a:cs typeface="Calibri" pitchFamily="34" charset="0"/>
              </a:rPr>
              <a:t>Mi fa vivere un’esperienza più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appagante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dirty="0" smtClean="0">
                <a:latin typeface="Calibri" pitchFamily="34" charset="0"/>
                <a:cs typeface="Calibri" pitchFamily="34" charset="0"/>
              </a:rPr>
              <a:t>E’ più veloce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’ fatto con tutta l’assistenza che voglio e di cui ho bisogno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E’ accompagnato dal miglior servizio al cliente</a:t>
            </a:r>
          </a:p>
          <a:p>
            <a:pPr>
              <a:spcBef>
                <a:spcPts val="2000"/>
              </a:spcBef>
              <a:spcAft>
                <a:spcPts val="0"/>
              </a:spcAft>
            </a:pPr>
            <a:r>
              <a:rPr lang="it-IT" sz="1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Mi consente di trovare sempre quello che cerco</a:t>
            </a:r>
            <a:endParaRPr lang="it-IT" sz="1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8883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59" y="1049918"/>
            <a:ext cx="872108" cy="48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71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14" name="Group 2"/>
          <p:cNvGrpSpPr>
            <a:grpSpLocks/>
          </p:cNvGrpSpPr>
          <p:nvPr/>
        </p:nvGrpSpPr>
        <p:grpSpPr bwMode="auto">
          <a:xfrm>
            <a:off x="138113" y="836613"/>
            <a:ext cx="8870950" cy="5365750"/>
            <a:chOff x="272" y="527"/>
            <a:chExt cx="5386" cy="3240"/>
          </a:xfrm>
        </p:grpSpPr>
        <p:pic>
          <p:nvPicPr>
            <p:cNvPr id="11571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8" y="527"/>
              <a:ext cx="4320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72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2" y="527"/>
              <a:ext cx="2064" cy="3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it-IT" cap="small" dirty="0" smtClean="0">
                <a:latin typeface="Calibri" pitchFamily="34" charset="0"/>
              </a:rPr>
              <a:t>Grazie dell’attenzione</a:t>
            </a:r>
          </a:p>
        </p:txBody>
      </p:sp>
      <p:sp>
        <p:nvSpPr>
          <p:cNvPr id="115717" name="Rectangle 7"/>
          <p:cNvSpPr>
            <a:spLocks noChangeArrowheads="1"/>
          </p:cNvSpPr>
          <p:nvPr/>
        </p:nvSpPr>
        <p:spPr bwMode="auto">
          <a:xfrm>
            <a:off x="131763" y="908050"/>
            <a:ext cx="508793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2000" dirty="0"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it-IT" sz="2000" u="sng" dirty="0">
                <a:solidFill>
                  <a:schemeClr val="bg2"/>
                </a:solidFill>
                <a:latin typeface="Tahoma" pitchFamily="34" charset="0"/>
              </a:rPr>
              <a:t>	</a:t>
            </a:r>
            <a:r>
              <a:rPr lang="it-IT" sz="2000" u="sng" dirty="0" err="1">
                <a:solidFill>
                  <a:schemeClr val="bg2"/>
                </a:solidFill>
                <a:latin typeface="Tahoma" pitchFamily="34" charset="0"/>
              </a:rPr>
              <a:t>Contact</a:t>
            </a:r>
            <a:r>
              <a:rPr lang="it-IT" sz="2000" u="sng" dirty="0">
                <a:solidFill>
                  <a:schemeClr val="bg2"/>
                </a:solidFill>
                <a:latin typeface="Tahoma" pitchFamily="34" charset="0"/>
              </a:rPr>
              <a:t>		</a:t>
            </a:r>
            <a:endParaRPr lang="it-IT" sz="1600" dirty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it-IT" sz="1600" dirty="0" smtClean="0">
                <a:solidFill>
                  <a:schemeClr val="bg2"/>
                </a:solidFill>
                <a:latin typeface="Tahoma" pitchFamily="34" charset="0"/>
              </a:rPr>
              <a:t>info@humanhighway.it</a:t>
            </a:r>
            <a:endParaRPr lang="it-IT" sz="1600" dirty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1600" dirty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1600" dirty="0" smtClean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1600" dirty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1600" dirty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1600" dirty="0" smtClean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1600" dirty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it-IT" sz="1800" u="sng" dirty="0">
                <a:solidFill>
                  <a:schemeClr val="bg2"/>
                </a:solidFill>
                <a:latin typeface="Tahoma" pitchFamily="34" charset="0"/>
              </a:rPr>
              <a:t>http://www.humanhighway.it</a:t>
            </a: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endParaRPr lang="it-IT" sz="1600" dirty="0">
              <a:solidFill>
                <a:schemeClr val="bg2"/>
              </a:solidFill>
              <a:latin typeface="Tahoma" pitchFamily="34" charset="0"/>
            </a:endParaRP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15000"/>
              </a:spcAft>
            </a:pPr>
            <a:r>
              <a:rPr lang="it-IT" sz="2000" dirty="0">
                <a:latin typeface="Tahoma" pitchFamily="34" charset="0"/>
              </a:rPr>
              <a:t>Human Highway srl</a:t>
            </a:r>
            <a:br>
              <a:rPr lang="it-IT" sz="2000" dirty="0">
                <a:latin typeface="Tahoma" pitchFamily="34" charset="0"/>
              </a:rPr>
            </a:br>
            <a:r>
              <a:rPr lang="it-IT" sz="2000" dirty="0">
                <a:latin typeface="Tahoma" pitchFamily="34" charset="0"/>
              </a:rPr>
              <a:t>Via </a:t>
            </a:r>
            <a:r>
              <a:rPr lang="it-IT" sz="2000" dirty="0" smtClean="0">
                <a:latin typeface="Tahoma" pitchFamily="34" charset="0"/>
              </a:rPr>
              <a:t>Tortona 37, 20144 </a:t>
            </a:r>
            <a:r>
              <a:rPr lang="it-IT" sz="2000" dirty="0">
                <a:latin typeface="Tahoma" pitchFamily="34" charset="0"/>
              </a:rPr>
              <a:t>Milano</a:t>
            </a:r>
          </a:p>
        </p:txBody>
      </p:sp>
      <p:pic>
        <p:nvPicPr>
          <p:cNvPr id="115718" name="Picture 8" descr="Logo senza scritta GIF trasparente meglioques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0290" y="2681089"/>
            <a:ext cx="9715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6"/>
          <p:cNvSpPr>
            <a:spLocks noChangeArrowheads="1"/>
          </p:cNvSpPr>
          <p:nvPr/>
        </p:nvSpPr>
        <p:spPr bwMode="auto">
          <a:xfrm>
            <a:off x="200025" y="201613"/>
            <a:ext cx="504825" cy="503237"/>
          </a:xfrm>
          <a:prstGeom prst="rect">
            <a:avLst/>
          </a:prstGeom>
          <a:solidFill>
            <a:srgbClr val="FF99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>
            <a:bevelT w="57150" h="31750"/>
          </a:sp3d>
        </p:spPr>
        <p:txBody>
          <a:bodyPr wrap="none" anchor="ctr"/>
          <a:lstStyle/>
          <a:p>
            <a:pPr algn="ctr">
              <a:defRPr/>
            </a:pPr>
            <a:endParaRPr lang="it-IT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11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BankGothic Lt BT"/>
        <a:ea typeface=""/>
        <a:cs typeface=""/>
      </a:majorFont>
      <a:minorFont>
        <a:latin typeface="BankGothic Lt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62426</TotalTime>
  <Words>1458</Words>
  <Application>Microsoft Office PowerPoint</Application>
  <PresentationFormat>Presentazione su schermo (4:3)</PresentationFormat>
  <Paragraphs>194</Paragraphs>
  <Slides>21</Slides>
  <Notes>21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21</vt:i4>
      </vt:variant>
    </vt:vector>
  </HeadingPairs>
  <TitlesOfParts>
    <vt:vector size="24" baseType="lpstr">
      <vt:lpstr>Struttura predefinita</vt:lpstr>
      <vt:lpstr>Grafico di Microsoft Graph</vt:lpstr>
      <vt:lpstr>Grafico</vt:lpstr>
      <vt:lpstr>Human Highway per NetComm</vt:lpstr>
      <vt:lpstr> Segmenti di acquirenti online nell’utenza Internet Aggiornamento: Settembre 2013</vt:lpstr>
      <vt:lpstr> Trend acquirenti online Acquirenti online attivi nei tre mesi precedenti il mese di rilevazione (in Milioni)</vt:lpstr>
      <vt:lpstr> Trend degli acquirenti online Numero di acquirenti online sporadici e abituali (in Milioni)</vt:lpstr>
      <vt:lpstr> Trend acquirenti online Acquirenti online attivi nei tre mesi precedenti il mese di rilevazione (in Milioni)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Human Highway per NetComm</vt:lpstr>
      <vt:lpstr>Presentazione standard di PowerPoint</vt:lpstr>
      <vt:lpstr>Presentazione standard di PowerPoint</vt:lpstr>
      <vt:lpstr>Acquisti di capi di abbigliamento Frequenza di acquisto delle 16 principali categorie di prodotto</vt:lpstr>
      <vt:lpstr>Acquisti di scarpe Frequenza di acquisto delle 16 principali categorie di prodotto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dell’attenzione</vt:lpstr>
    </vt:vector>
  </TitlesOfParts>
  <Company>Human Highway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Highway - Presentazione della società</dc:title>
  <dc:creator>Giacomo Fusina</dc:creator>
  <cp:lastModifiedBy>Giacomo Fusina</cp:lastModifiedBy>
  <cp:revision>2308</cp:revision>
  <dcterms:created xsi:type="dcterms:W3CDTF">2004-11-17T16:11:51Z</dcterms:created>
  <dcterms:modified xsi:type="dcterms:W3CDTF">2013-10-11T13:29:55Z</dcterms:modified>
</cp:coreProperties>
</file>