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diagrams/layout1.xml" ContentType="application/vnd.openxmlformats-officedocument.drawingml.diagramLayout+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53" r:id="rId1"/>
    <p:sldMasterId id="2147483655" r:id="rId2"/>
    <p:sldMasterId id="2147483745" r:id="rId3"/>
    <p:sldMasterId id="2147483756" r:id="rId4"/>
    <p:sldMasterId id="2147483768" r:id="rId5"/>
  </p:sldMasterIdLst>
  <p:notesMasterIdLst>
    <p:notesMasterId r:id="rId41"/>
  </p:notesMasterIdLst>
  <p:handoutMasterIdLst>
    <p:handoutMasterId r:id="rId42"/>
  </p:handoutMasterIdLst>
  <p:sldIdLst>
    <p:sldId id="328" r:id="rId6"/>
    <p:sldId id="329" r:id="rId7"/>
    <p:sldId id="336" r:id="rId8"/>
    <p:sldId id="338" r:id="rId9"/>
    <p:sldId id="339" r:id="rId10"/>
    <p:sldId id="340" r:id="rId11"/>
    <p:sldId id="346" r:id="rId12"/>
    <p:sldId id="347" r:id="rId13"/>
    <p:sldId id="348" r:id="rId14"/>
    <p:sldId id="349" r:id="rId15"/>
    <p:sldId id="350" r:id="rId16"/>
    <p:sldId id="351" r:id="rId17"/>
    <p:sldId id="341" r:id="rId18"/>
    <p:sldId id="342" r:id="rId19"/>
    <p:sldId id="352" r:id="rId20"/>
    <p:sldId id="353" r:id="rId21"/>
    <p:sldId id="354" r:id="rId22"/>
    <p:sldId id="355" r:id="rId23"/>
    <p:sldId id="356" r:id="rId24"/>
    <p:sldId id="357" r:id="rId25"/>
    <p:sldId id="358" r:id="rId26"/>
    <p:sldId id="359" r:id="rId27"/>
    <p:sldId id="360" r:id="rId28"/>
    <p:sldId id="361" r:id="rId29"/>
    <p:sldId id="362" r:id="rId30"/>
    <p:sldId id="363" r:id="rId31"/>
    <p:sldId id="364" r:id="rId32"/>
    <p:sldId id="365" r:id="rId33"/>
    <p:sldId id="366" r:id="rId34"/>
    <p:sldId id="367" r:id="rId35"/>
    <p:sldId id="368" r:id="rId36"/>
    <p:sldId id="369" r:id="rId37"/>
    <p:sldId id="343" r:id="rId38"/>
    <p:sldId id="345" r:id="rId39"/>
    <p:sldId id="344" r:id="rId40"/>
  </p:sldIdLst>
  <p:sldSz cx="9906000" cy="6858000" type="A4"/>
  <p:notesSz cx="6781800" cy="9926638"/>
  <p:defaultTextStyle>
    <a:defPPr>
      <a:defRPr lang="en-US"/>
    </a:defPPr>
    <a:lvl1pPr algn="l" rtl="0" fontAlgn="base">
      <a:spcBef>
        <a:spcPct val="0"/>
      </a:spcBef>
      <a:spcAft>
        <a:spcPct val="0"/>
      </a:spcAft>
      <a:defRPr sz="1600" b="1" kern="1200">
        <a:solidFill>
          <a:schemeClr val="bg1"/>
        </a:solidFill>
        <a:latin typeface="Trebuchet MS" pitchFamily="34" charset="0"/>
        <a:ea typeface="+mn-ea"/>
        <a:cs typeface="Arial" charset="0"/>
      </a:defRPr>
    </a:lvl1pPr>
    <a:lvl2pPr marL="457200" algn="l" rtl="0" fontAlgn="base">
      <a:spcBef>
        <a:spcPct val="0"/>
      </a:spcBef>
      <a:spcAft>
        <a:spcPct val="0"/>
      </a:spcAft>
      <a:defRPr sz="1600" b="1" kern="1200">
        <a:solidFill>
          <a:schemeClr val="bg1"/>
        </a:solidFill>
        <a:latin typeface="Trebuchet MS" pitchFamily="34" charset="0"/>
        <a:ea typeface="+mn-ea"/>
        <a:cs typeface="Arial" charset="0"/>
      </a:defRPr>
    </a:lvl2pPr>
    <a:lvl3pPr marL="914400" algn="l" rtl="0" fontAlgn="base">
      <a:spcBef>
        <a:spcPct val="0"/>
      </a:spcBef>
      <a:spcAft>
        <a:spcPct val="0"/>
      </a:spcAft>
      <a:defRPr sz="1600" b="1" kern="1200">
        <a:solidFill>
          <a:schemeClr val="bg1"/>
        </a:solidFill>
        <a:latin typeface="Trebuchet MS" pitchFamily="34" charset="0"/>
        <a:ea typeface="+mn-ea"/>
        <a:cs typeface="Arial" charset="0"/>
      </a:defRPr>
    </a:lvl3pPr>
    <a:lvl4pPr marL="1371600" algn="l" rtl="0" fontAlgn="base">
      <a:spcBef>
        <a:spcPct val="0"/>
      </a:spcBef>
      <a:spcAft>
        <a:spcPct val="0"/>
      </a:spcAft>
      <a:defRPr sz="1600" b="1" kern="1200">
        <a:solidFill>
          <a:schemeClr val="bg1"/>
        </a:solidFill>
        <a:latin typeface="Trebuchet MS" pitchFamily="34" charset="0"/>
        <a:ea typeface="+mn-ea"/>
        <a:cs typeface="Arial" charset="0"/>
      </a:defRPr>
    </a:lvl4pPr>
    <a:lvl5pPr marL="1828800" algn="l" rtl="0" fontAlgn="base">
      <a:spcBef>
        <a:spcPct val="0"/>
      </a:spcBef>
      <a:spcAft>
        <a:spcPct val="0"/>
      </a:spcAft>
      <a:defRPr sz="1600" b="1" kern="1200">
        <a:solidFill>
          <a:schemeClr val="bg1"/>
        </a:solidFill>
        <a:latin typeface="Trebuchet MS" pitchFamily="34" charset="0"/>
        <a:ea typeface="+mn-ea"/>
        <a:cs typeface="Arial" charset="0"/>
      </a:defRPr>
    </a:lvl5pPr>
    <a:lvl6pPr marL="2286000" algn="l" defTabSz="914400" rtl="0" eaLnBrk="1" latinLnBrk="0" hangingPunct="1">
      <a:defRPr sz="1600" b="1" kern="1200">
        <a:solidFill>
          <a:schemeClr val="bg1"/>
        </a:solidFill>
        <a:latin typeface="Trebuchet MS" pitchFamily="34" charset="0"/>
        <a:ea typeface="+mn-ea"/>
        <a:cs typeface="Arial" charset="0"/>
      </a:defRPr>
    </a:lvl6pPr>
    <a:lvl7pPr marL="2743200" algn="l" defTabSz="914400" rtl="0" eaLnBrk="1" latinLnBrk="0" hangingPunct="1">
      <a:defRPr sz="1600" b="1" kern="1200">
        <a:solidFill>
          <a:schemeClr val="bg1"/>
        </a:solidFill>
        <a:latin typeface="Trebuchet MS" pitchFamily="34" charset="0"/>
        <a:ea typeface="+mn-ea"/>
        <a:cs typeface="Arial" charset="0"/>
      </a:defRPr>
    </a:lvl7pPr>
    <a:lvl8pPr marL="3200400" algn="l" defTabSz="914400" rtl="0" eaLnBrk="1" latinLnBrk="0" hangingPunct="1">
      <a:defRPr sz="1600" b="1" kern="1200">
        <a:solidFill>
          <a:schemeClr val="bg1"/>
        </a:solidFill>
        <a:latin typeface="Trebuchet MS" pitchFamily="34" charset="0"/>
        <a:ea typeface="+mn-ea"/>
        <a:cs typeface="Arial" charset="0"/>
      </a:defRPr>
    </a:lvl8pPr>
    <a:lvl9pPr marL="3657600" algn="l" defTabSz="914400" rtl="0" eaLnBrk="1" latinLnBrk="0" hangingPunct="1">
      <a:defRPr sz="1600" b="1" kern="1200">
        <a:solidFill>
          <a:schemeClr val="bg1"/>
        </a:solidFill>
        <a:latin typeface="Trebuchet MS"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7F1A"/>
    <a:srgbClr val="E7F3FF"/>
    <a:srgbClr val="E0EFF7"/>
    <a:srgbClr val="CCECFF"/>
    <a:srgbClr val="FF2A3D"/>
    <a:srgbClr val="327BBD"/>
    <a:srgbClr val="002F68"/>
    <a:srgbClr val="FFBF43"/>
    <a:srgbClr val="000000"/>
    <a:srgbClr val="1EAE5E"/>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79" autoAdjust="0"/>
    <p:restoredTop sz="92988" autoAdjust="0"/>
  </p:normalViewPr>
  <p:slideViewPr>
    <p:cSldViewPr snapToGrid="0">
      <p:cViewPr>
        <p:scale>
          <a:sx n="66" d="100"/>
          <a:sy n="66" d="100"/>
        </p:scale>
        <p:origin x="-324" y="-270"/>
      </p:cViewPr>
      <p:guideLst>
        <p:guide orient="horz" pos="1673"/>
        <p:guide pos="91"/>
      </p:guideLst>
    </p:cSldViewPr>
  </p:slideViewPr>
  <p:outlineViewPr>
    <p:cViewPr>
      <p:scale>
        <a:sx n="33" d="100"/>
        <a:sy n="33" d="100"/>
      </p:scale>
      <p:origin x="0" y="0"/>
    </p:cViewPr>
    <p:sldLst>
      <p:sld r:id="rId1" collapse="1"/>
    </p:sldLst>
  </p:outlineViewPr>
  <p:notesTextViewPr>
    <p:cViewPr>
      <p:scale>
        <a:sx n="66" d="100"/>
        <a:sy n="66" d="100"/>
      </p:scale>
      <p:origin x="0" y="0"/>
    </p:cViewPr>
  </p:notesTextViewPr>
  <p:sorterViewPr>
    <p:cViewPr>
      <p:scale>
        <a:sx n="66" d="100"/>
        <a:sy n="66" d="100"/>
      </p:scale>
      <p:origin x="0" y="0"/>
    </p:cViewPr>
  </p:sorterViewPr>
  <p:notesViewPr>
    <p:cSldViewPr snapToGrid="0">
      <p:cViewPr varScale="1">
        <p:scale>
          <a:sx n="52" d="100"/>
          <a:sy n="52" d="100"/>
        </p:scale>
        <p:origin x="-1589" y="-91"/>
      </p:cViewPr>
      <p:guideLst>
        <p:guide orient="horz" pos="3127"/>
        <p:guide pos="21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Foglio_di_lavoro_di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it-IT"/>
  <c:chart>
    <c:autoTitleDeleted val="1"/>
    <c:view3D>
      <c:rAngAx val="1"/>
    </c:view3D>
    <c:plotArea>
      <c:layout>
        <c:manualLayout>
          <c:layoutTarget val="inner"/>
          <c:xMode val="edge"/>
          <c:yMode val="edge"/>
          <c:x val="1.4393858840034272E-2"/>
          <c:y val="2.7715174504420244E-2"/>
          <c:w val="0.97121228231993106"/>
          <c:h val="0.72512697001920423"/>
        </c:manualLayout>
      </c:layout>
      <c:bar3DChart>
        <c:barDir val="col"/>
        <c:grouping val="clustered"/>
        <c:ser>
          <c:idx val="0"/>
          <c:order val="0"/>
          <c:tx>
            <c:strRef>
              <c:f>Foglio1!$B$1</c:f>
              <c:strCache>
                <c:ptCount val="1"/>
                <c:pt idx="0">
                  <c:v>2001</c:v>
                </c:pt>
              </c:strCache>
            </c:strRef>
          </c:tx>
          <c:spPr>
            <a:solidFill>
              <a:schemeClr val="accent1">
                <a:lumMod val="40000"/>
                <a:lumOff val="60000"/>
              </a:schemeClr>
            </a:solidFill>
          </c:spPr>
          <c:dLbls>
            <c:dLbl>
              <c:idx val="0"/>
              <c:layout>
                <c:manualLayout>
                  <c:x val="-1.2855302916930695E-2"/>
                  <c:y val="-2.275501134794548E-2"/>
                </c:manualLayout>
              </c:layout>
              <c:showVal val="1"/>
            </c:dLbl>
            <c:dLbl>
              <c:idx val="1"/>
              <c:layout>
                <c:manualLayout>
                  <c:x val="1.2636795802116142E-2"/>
                  <c:y val="-3.3305426381195741E-2"/>
                </c:manualLayout>
              </c:layout>
              <c:showVal val="1"/>
            </c:dLbl>
            <c:dLbl>
              <c:idx val="2"/>
              <c:layout>
                <c:manualLayout>
                  <c:x val="2.0109619725978651E-2"/>
                  <c:y val="-4.0864110336946757E-2"/>
                </c:manualLayout>
              </c:layout>
              <c:showVal val="1"/>
            </c:dLbl>
            <c:numFmt formatCode="#,##0.0" sourceLinked="0"/>
            <c:txPr>
              <a:bodyPr/>
              <a:lstStyle/>
              <a:p>
                <a:pPr>
                  <a:defRPr sz="1400" b="1">
                    <a:solidFill>
                      <a:schemeClr val="tx2">
                        <a:lumMod val="50000"/>
                      </a:schemeClr>
                    </a:solidFill>
                  </a:defRPr>
                </a:pPr>
                <a:endParaRPr lang="it-IT"/>
              </a:p>
            </c:txPr>
            <c:showVal val="1"/>
          </c:dLbls>
          <c:cat>
            <c:strRef>
              <c:f>Foglio1!$A$2:$A$4</c:f>
              <c:strCache>
                <c:ptCount val="3"/>
                <c:pt idx="0">
                  <c:v>Roma</c:v>
                </c:pt>
                <c:pt idx="1">
                  <c:v>Lazio</c:v>
                </c:pt>
                <c:pt idx="2">
                  <c:v>Italia</c:v>
                </c:pt>
              </c:strCache>
            </c:strRef>
          </c:cat>
          <c:val>
            <c:numRef>
              <c:f>Foglio1!$B$2:$B$4</c:f>
              <c:numCache>
                <c:formatCode>_-* #,##0.00_-;\-* #,##0.00_-;_-* "-"??_-;_-@_-</c:formatCode>
                <c:ptCount val="3"/>
                <c:pt idx="0">
                  <c:v>28.3</c:v>
                </c:pt>
                <c:pt idx="1">
                  <c:v>25.3</c:v>
                </c:pt>
                <c:pt idx="2">
                  <c:v>21.9</c:v>
                </c:pt>
              </c:numCache>
            </c:numRef>
          </c:val>
        </c:ser>
        <c:ser>
          <c:idx val="1"/>
          <c:order val="1"/>
          <c:tx>
            <c:strRef>
              <c:f>Foglio1!$C$1</c:f>
              <c:strCache>
                <c:ptCount val="1"/>
                <c:pt idx="0">
                  <c:v>2009</c:v>
                </c:pt>
              </c:strCache>
            </c:strRef>
          </c:tx>
          <c:spPr>
            <a:solidFill>
              <a:schemeClr val="tx2">
                <a:lumMod val="75000"/>
              </a:schemeClr>
            </a:solidFill>
          </c:spPr>
          <c:dLbls>
            <c:dLbl>
              <c:idx val="0"/>
              <c:layout>
                <c:manualLayout>
                  <c:x val="3.0769230769230802E-2"/>
                  <c:y val="-4.5352103734505822E-2"/>
                </c:manualLayout>
              </c:layout>
              <c:showVal val="1"/>
            </c:dLbl>
            <c:dLbl>
              <c:idx val="1"/>
              <c:layout>
                <c:manualLayout>
                  <c:x val="3.3333333333333451E-2"/>
                  <c:y val="-3.527385846017126E-2"/>
                </c:manualLayout>
              </c:layout>
              <c:showVal val="1"/>
            </c:dLbl>
            <c:dLbl>
              <c:idx val="2"/>
              <c:layout>
                <c:manualLayout>
                  <c:x val="1.7010924083676864E-2"/>
                  <c:y val="-4.7871665053089332E-2"/>
                </c:manualLayout>
              </c:layout>
              <c:showVal val="1"/>
            </c:dLbl>
            <c:numFmt formatCode="#,##0.0" sourceLinked="0"/>
            <c:txPr>
              <a:bodyPr/>
              <a:lstStyle/>
              <a:p>
                <a:pPr>
                  <a:defRPr sz="1400" b="1"/>
                </a:pPr>
                <a:endParaRPr lang="it-IT"/>
              </a:p>
            </c:txPr>
            <c:showVal val="1"/>
          </c:dLbls>
          <c:cat>
            <c:strRef>
              <c:f>Foglio1!$A$2:$A$4</c:f>
              <c:strCache>
                <c:ptCount val="3"/>
                <c:pt idx="0">
                  <c:v>Roma</c:v>
                </c:pt>
                <c:pt idx="1">
                  <c:v>Lazio</c:v>
                </c:pt>
                <c:pt idx="2">
                  <c:v>Italia</c:v>
                </c:pt>
              </c:strCache>
            </c:strRef>
          </c:cat>
          <c:val>
            <c:numRef>
              <c:f>Foglio1!$C$2:$C$4</c:f>
              <c:numCache>
                <c:formatCode>_-* #,##0.00_-;\-* #,##0.00_-;_-* "-"??_-;_-@_-</c:formatCode>
                <c:ptCount val="3"/>
                <c:pt idx="0">
                  <c:v>32.6</c:v>
                </c:pt>
                <c:pt idx="1">
                  <c:v>30</c:v>
                </c:pt>
                <c:pt idx="2">
                  <c:v>25.3</c:v>
                </c:pt>
              </c:numCache>
            </c:numRef>
          </c:val>
        </c:ser>
        <c:gapWidth val="87"/>
        <c:shape val="cylinder"/>
        <c:axId val="120619392"/>
        <c:axId val="120620928"/>
        <c:axId val="0"/>
      </c:bar3DChart>
      <c:catAx>
        <c:axId val="120619392"/>
        <c:scaling>
          <c:orientation val="minMax"/>
        </c:scaling>
        <c:axPos val="b"/>
        <c:tickLblPos val="nextTo"/>
        <c:txPr>
          <a:bodyPr/>
          <a:lstStyle/>
          <a:p>
            <a:pPr>
              <a:defRPr sz="1400" b="1"/>
            </a:pPr>
            <a:endParaRPr lang="it-IT"/>
          </a:p>
        </c:txPr>
        <c:crossAx val="120620928"/>
        <c:crosses val="autoZero"/>
        <c:auto val="1"/>
        <c:lblAlgn val="ctr"/>
        <c:lblOffset val="100"/>
      </c:catAx>
      <c:valAx>
        <c:axId val="120620928"/>
        <c:scaling>
          <c:orientation val="minMax"/>
        </c:scaling>
        <c:delete val="1"/>
        <c:axPos val="l"/>
        <c:numFmt formatCode="_-* #,##0.00_-;\-* #,##0.00_-;_-* &quot;-&quot;??_-;_-@_-" sourceLinked="1"/>
        <c:tickLblPos val="none"/>
        <c:crossAx val="120619392"/>
        <c:crosses val="autoZero"/>
        <c:crossBetween val="between"/>
      </c:valAx>
    </c:plotArea>
    <c:legend>
      <c:legendPos val="b"/>
      <c:layout/>
      <c:spPr>
        <a:ln>
          <a:solidFill>
            <a:schemeClr val="tx2">
              <a:lumMod val="50000"/>
            </a:schemeClr>
          </a:solidFill>
        </a:ln>
      </c:spPr>
      <c:txPr>
        <a:bodyPr/>
        <a:lstStyle/>
        <a:p>
          <a:pPr>
            <a:defRPr sz="1600" b="1"/>
          </a:pPr>
          <a:endParaRPr lang="it-IT"/>
        </a:p>
      </c:txPr>
    </c:legend>
    <c:plotVisOnly val="1"/>
  </c:chart>
  <c:txPr>
    <a:bodyPr/>
    <a:lstStyle/>
    <a:p>
      <a:pPr>
        <a:defRPr sz="1800"/>
      </a:pPr>
      <a:endParaRPr lang="it-IT"/>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it-IT"/>
  <c:chart>
    <c:autoTitleDeleted val="1"/>
    <c:view3D>
      <c:rAngAx val="1"/>
    </c:view3D>
    <c:plotArea>
      <c:layout>
        <c:manualLayout>
          <c:layoutTarget val="inner"/>
          <c:xMode val="edge"/>
          <c:yMode val="edge"/>
          <c:x val="1.4393858840034265E-2"/>
          <c:y val="2.771517450442022E-2"/>
          <c:w val="0.97121228231993129"/>
          <c:h val="0.72512697001920423"/>
        </c:manualLayout>
      </c:layout>
      <c:bar3DChart>
        <c:barDir val="col"/>
        <c:grouping val="clustered"/>
        <c:ser>
          <c:idx val="0"/>
          <c:order val="0"/>
          <c:tx>
            <c:strRef>
              <c:f>Foglio1!$B$1</c:f>
              <c:strCache>
                <c:ptCount val="1"/>
                <c:pt idx="0">
                  <c:v>2006</c:v>
                </c:pt>
              </c:strCache>
            </c:strRef>
          </c:tx>
          <c:spPr>
            <a:solidFill>
              <a:srgbClr val="FFFF00"/>
            </a:solidFill>
          </c:spPr>
          <c:dLbls>
            <c:dLbl>
              <c:idx val="0"/>
              <c:layout>
                <c:manualLayout>
                  <c:x val="2.5055016234979608E-2"/>
                  <c:y val="-6.3067794054629117E-2"/>
                </c:manualLayout>
              </c:layout>
              <c:showVal val="1"/>
            </c:dLbl>
            <c:dLbl>
              <c:idx val="1"/>
              <c:layout>
                <c:manualLayout>
                  <c:x val="2.2746202841744282E-2"/>
                  <c:y val="-6.3540162204199446E-2"/>
                </c:manualLayout>
              </c:layout>
              <c:showVal val="1"/>
            </c:dLbl>
            <c:dLbl>
              <c:idx val="2"/>
              <c:layout>
                <c:manualLayout>
                  <c:x val="1.5054933191605974E-2"/>
                  <c:y val="-6.6059723522783179E-2"/>
                </c:manualLayout>
              </c:layout>
              <c:showVal val="1"/>
            </c:dLbl>
            <c:txPr>
              <a:bodyPr/>
              <a:lstStyle/>
              <a:p>
                <a:pPr>
                  <a:defRPr sz="1800" b="1">
                    <a:solidFill>
                      <a:schemeClr val="tx2">
                        <a:lumMod val="50000"/>
                      </a:schemeClr>
                    </a:solidFill>
                  </a:defRPr>
                </a:pPr>
                <a:endParaRPr lang="it-IT"/>
              </a:p>
            </c:txPr>
            <c:showVal val="1"/>
          </c:dLbls>
          <c:cat>
            <c:strRef>
              <c:f>Foglio1!$A$2:$A$4</c:f>
              <c:strCache>
                <c:ptCount val="3"/>
                <c:pt idx="0">
                  <c:v>Connessione a Banda Larga</c:v>
                </c:pt>
                <c:pt idx="1">
                  <c:v>PC posseduti</c:v>
                </c:pt>
                <c:pt idx="2">
                  <c:v>Accesso a Internet</c:v>
                </c:pt>
              </c:strCache>
            </c:strRef>
          </c:cat>
          <c:val>
            <c:numRef>
              <c:f>Foglio1!$B$2:$B$4</c:f>
              <c:numCache>
                <c:formatCode>0.0%</c:formatCode>
                <c:ptCount val="3"/>
                <c:pt idx="0">
                  <c:v>0.18000000000000022</c:v>
                </c:pt>
                <c:pt idx="1">
                  <c:v>0.48500000000000032</c:v>
                </c:pt>
                <c:pt idx="2">
                  <c:v>0.39900000000000058</c:v>
                </c:pt>
              </c:numCache>
            </c:numRef>
          </c:val>
        </c:ser>
        <c:ser>
          <c:idx val="1"/>
          <c:order val="1"/>
          <c:tx>
            <c:strRef>
              <c:f>Foglio1!$C$1</c:f>
              <c:strCache>
                <c:ptCount val="1"/>
                <c:pt idx="0">
                  <c:v>2010</c:v>
                </c:pt>
              </c:strCache>
            </c:strRef>
          </c:tx>
          <c:spPr>
            <a:solidFill>
              <a:srgbClr val="00FF00"/>
            </a:solidFill>
          </c:spPr>
          <c:dLbls>
            <c:dLbl>
              <c:idx val="0"/>
              <c:layout>
                <c:manualLayout>
                  <c:x val="3.0769230769230795E-2"/>
                  <c:y val="-4.5352103734505794E-2"/>
                </c:manualLayout>
              </c:layout>
              <c:showVal val="1"/>
            </c:dLbl>
            <c:dLbl>
              <c:idx val="1"/>
              <c:layout>
                <c:manualLayout>
                  <c:x val="3.3333333333333451E-2"/>
                  <c:y val="-3.5273858460171226E-2"/>
                </c:manualLayout>
              </c:layout>
              <c:showVal val="1"/>
            </c:dLbl>
            <c:dLbl>
              <c:idx val="2"/>
              <c:layout>
                <c:manualLayout>
                  <c:x val="1.7010924083676857E-2"/>
                  <c:y val="-4.7871665053089332E-2"/>
                </c:manualLayout>
              </c:layout>
              <c:showVal val="1"/>
            </c:dLbl>
            <c:txPr>
              <a:bodyPr/>
              <a:lstStyle/>
              <a:p>
                <a:pPr>
                  <a:defRPr b="1"/>
                </a:pPr>
                <a:endParaRPr lang="it-IT"/>
              </a:p>
            </c:txPr>
            <c:showVal val="1"/>
          </c:dLbls>
          <c:cat>
            <c:strRef>
              <c:f>Foglio1!$A$2:$A$4</c:f>
              <c:strCache>
                <c:ptCount val="3"/>
                <c:pt idx="0">
                  <c:v>Connessione a Banda Larga</c:v>
                </c:pt>
                <c:pt idx="1">
                  <c:v>PC posseduti</c:v>
                </c:pt>
                <c:pt idx="2">
                  <c:v>Accesso a Internet</c:v>
                </c:pt>
              </c:strCache>
            </c:strRef>
          </c:cat>
          <c:val>
            <c:numRef>
              <c:f>Foglio1!$C$2:$C$4</c:f>
              <c:numCache>
                <c:formatCode>0.0%</c:formatCode>
                <c:ptCount val="3"/>
                <c:pt idx="0">
                  <c:v>0.47600000000000031</c:v>
                </c:pt>
                <c:pt idx="1">
                  <c:v>0.65000000000000113</c:v>
                </c:pt>
                <c:pt idx="2">
                  <c:v>0.58200000000000018</c:v>
                </c:pt>
              </c:numCache>
            </c:numRef>
          </c:val>
        </c:ser>
        <c:gapWidth val="87"/>
        <c:shape val="cylinder"/>
        <c:axId val="78015488"/>
        <c:axId val="78025472"/>
        <c:axId val="0"/>
      </c:bar3DChart>
      <c:catAx>
        <c:axId val="78015488"/>
        <c:scaling>
          <c:orientation val="minMax"/>
        </c:scaling>
        <c:axPos val="b"/>
        <c:tickLblPos val="nextTo"/>
        <c:txPr>
          <a:bodyPr/>
          <a:lstStyle/>
          <a:p>
            <a:pPr>
              <a:defRPr b="1"/>
            </a:pPr>
            <a:endParaRPr lang="it-IT"/>
          </a:p>
        </c:txPr>
        <c:crossAx val="78025472"/>
        <c:crosses val="autoZero"/>
        <c:auto val="1"/>
        <c:lblAlgn val="ctr"/>
        <c:lblOffset val="100"/>
      </c:catAx>
      <c:valAx>
        <c:axId val="78025472"/>
        <c:scaling>
          <c:orientation val="minMax"/>
        </c:scaling>
        <c:delete val="1"/>
        <c:axPos val="l"/>
        <c:numFmt formatCode="0.0%" sourceLinked="1"/>
        <c:tickLblPos val="none"/>
        <c:crossAx val="78015488"/>
        <c:crosses val="autoZero"/>
        <c:crossBetween val="between"/>
      </c:valAx>
    </c:plotArea>
    <c:legend>
      <c:legendPos val="b"/>
      <c:layout/>
      <c:spPr>
        <a:ln>
          <a:solidFill>
            <a:schemeClr val="tx2">
              <a:lumMod val="50000"/>
            </a:schemeClr>
          </a:solidFill>
        </a:ln>
      </c:spPr>
      <c:txPr>
        <a:bodyPr/>
        <a:lstStyle/>
        <a:p>
          <a:pPr>
            <a:defRPr b="1"/>
          </a:pPr>
          <a:endParaRPr lang="it-IT"/>
        </a:p>
      </c:txPr>
    </c:legend>
    <c:plotVisOnly val="1"/>
  </c:chart>
  <c:txPr>
    <a:bodyPr/>
    <a:lstStyle/>
    <a:p>
      <a:pPr>
        <a:defRPr sz="1800"/>
      </a:pPr>
      <a:endParaRPr lang="it-IT"/>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08F774-2294-40B2-995E-4F91200FE0A9}" type="doc">
      <dgm:prSet loTypeId="urn:microsoft.com/office/officeart/2005/8/layout/venn1" loCatId="relationship" qsTypeId="urn:microsoft.com/office/officeart/2005/8/quickstyle/simple1" qsCatId="simple" csTypeId="urn:microsoft.com/office/officeart/2005/8/colors/accent1_2" csCatId="accent1" phldr="1"/>
      <dgm:spPr/>
    </dgm:pt>
    <dgm:pt modelId="{E8C62E23-5F47-4EA2-8B09-4EF98A9FEB83}">
      <dgm:prSet phldrT="[Testo]"/>
      <dgm:spPr>
        <a:solidFill>
          <a:srgbClr val="92D050"/>
        </a:solidFill>
      </dgm:spPr>
      <dgm:t>
        <a:bodyPr/>
        <a:lstStyle/>
        <a:p>
          <a:r>
            <a:rPr lang="it-IT" b="1" dirty="0" smtClean="0"/>
            <a:t>1. </a:t>
          </a:r>
        </a:p>
        <a:p>
          <a:r>
            <a:rPr lang="it-IT" b="1" dirty="0" smtClean="0"/>
            <a:t>CONOSCENZA</a:t>
          </a:r>
          <a:endParaRPr lang="it-IT" b="1" dirty="0"/>
        </a:p>
      </dgm:t>
    </dgm:pt>
    <dgm:pt modelId="{50695119-3ED7-490C-8BA1-D36CF16CD3D3}" type="parTrans" cxnId="{C6B940BD-3CEC-479D-9CE1-46D862765D8E}">
      <dgm:prSet/>
      <dgm:spPr/>
      <dgm:t>
        <a:bodyPr/>
        <a:lstStyle/>
        <a:p>
          <a:endParaRPr lang="it-IT"/>
        </a:p>
      </dgm:t>
    </dgm:pt>
    <dgm:pt modelId="{BC02B1B8-A312-46E4-97CC-BA026DB6D4D7}" type="sibTrans" cxnId="{C6B940BD-3CEC-479D-9CE1-46D862765D8E}">
      <dgm:prSet/>
      <dgm:spPr/>
      <dgm:t>
        <a:bodyPr/>
        <a:lstStyle/>
        <a:p>
          <a:endParaRPr lang="it-IT"/>
        </a:p>
      </dgm:t>
    </dgm:pt>
    <dgm:pt modelId="{35AA2B24-C6A1-4829-9A91-A5A2F756FF27}">
      <dgm:prSet phldrT="[Testo]"/>
      <dgm:spPr>
        <a:solidFill>
          <a:srgbClr val="FFFF00">
            <a:alpha val="50000"/>
          </a:srgbClr>
        </a:solidFill>
      </dgm:spPr>
      <dgm:t>
        <a:bodyPr/>
        <a:lstStyle/>
        <a:p>
          <a:r>
            <a:rPr lang="it-IT" b="1" dirty="0" smtClean="0"/>
            <a:t>3. PARTNERSHIP</a:t>
          </a:r>
        </a:p>
        <a:p>
          <a:r>
            <a:rPr lang="it-IT" b="1" dirty="0" smtClean="0"/>
            <a:t>STRATEGICHE</a:t>
          </a:r>
          <a:endParaRPr lang="it-IT" b="1" dirty="0"/>
        </a:p>
      </dgm:t>
    </dgm:pt>
    <dgm:pt modelId="{E4C6CF0B-2BFA-4AEA-B18F-04E67E7947C3}" type="parTrans" cxnId="{48B4F62D-A3AC-4041-94FC-DF4DC962E34C}">
      <dgm:prSet/>
      <dgm:spPr/>
      <dgm:t>
        <a:bodyPr/>
        <a:lstStyle/>
        <a:p>
          <a:endParaRPr lang="it-IT"/>
        </a:p>
      </dgm:t>
    </dgm:pt>
    <dgm:pt modelId="{B03FBE85-8677-44DC-86A9-7DF1E782A96E}" type="sibTrans" cxnId="{48B4F62D-A3AC-4041-94FC-DF4DC962E34C}">
      <dgm:prSet/>
      <dgm:spPr/>
      <dgm:t>
        <a:bodyPr/>
        <a:lstStyle/>
        <a:p>
          <a:endParaRPr lang="it-IT"/>
        </a:p>
      </dgm:t>
    </dgm:pt>
    <dgm:pt modelId="{C9CDC263-3D55-4D91-BB33-0D6CB360C601}">
      <dgm:prSet phldrT="[Testo]"/>
      <dgm:spPr>
        <a:gradFill flip="none" rotWithShape="1">
          <a:gsLst>
            <a:gs pos="100000">
              <a:schemeClr val="accent1">
                <a:alpha val="0"/>
              </a:schemeClr>
            </a:gs>
            <a:gs pos="50000">
              <a:schemeClr val="accent1">
                <a:shade val="67500"/>
                <a:satMod val="115000"/>
              </a:schemeClr>
            </a:gs>
            <a:gs pos="100000">
              <a:schemeClr val="accent1">
                <a:shade val="100000"/>
                <a:satMod val="115000"/>
              </a:schemeClr>
            </a:gs>
          </a:gsLst>
          <a:lin ang="18900000" scaled="1"/>
          <a:tileRect/>
        </a:gradFill>
      </dgm:spPr>
      <dgm:t>
        <a:bodyPr/>
        <a:lstStyle/>
        <a:p>
          <a:r>
            <a:rPr lang="it-IT" b="1" dirty="0" smtClean="0"/>
            <a:t>   2. </a:t>
          </a:r>
        </a:p>
        <a:p>
          <a:r>
            <a:rPr lang="it-IT" b="1" dirty="0" smtClean="0"/>
            <a:t>CULTURA</a:t>
          </a:r>
          <a:endParaRPr lang="it-IT" b="1" dirty="0"/>
        </a:p>
      </dgm:t>
    </dgm:pt>
    <dgm:pt modelId="{FAA2FBBA-4D9A-4EAD-BE61-DD747908AD62}" type="parTrans" cxnId="{B5068790-AB1D-4438-969B-C726667844D2}">
      <dgm:prSet/>
      <dgm:spPr/>
      <dgm:t>
        <a:bodyPr/>
        <a:lstStyle/>
        <a:p>
          <a:endParaRPr lang="it-IT"/>
        </a:p>
      </dgm:t>
    </dgm:pt>
    <dgm:pt modelId="{3ECCF39E-266D-44D2-9DC2-A8426E979D35}" type="sibTrans" cxnId="{B5068790-AB1D-4438-969B-C726667844D2}">
      <dgm:prSet/>
      <dgm:spPr/>
      <dgm:t>
        <a:bodyPr/>
        <a:lstStyle/>
        <a:p>
          <a:endParaRPr lang="it-IT"/>
        </a:p>
      </dgm:t>
    </dgm:pt>
    <dgm:pt modelId="{EB1E4F96-8078-4790-B2B7-882FB1B5EF91}" type="pres">
      <dgm:prSet presAssocID="{8A08F774-2294-40B2-995E-4F91200FE0A9}" presName="compositeShape" presStyleCnt="0">
        <dgm:presLayoutVars>
          <dgm:chMax val="7"/>
          <dgm:dir/>
          <dgm:resizeHandles val="exact"/>
        </dgm:presLayoutVars>
      </dgm:prSet>
      <dgm:spPr/>
    </dgm:pt>
    <dgm:pt modelId="{5A61EDA1-0CF1-4C85-A94A-C3E33575A9CB}" type="pres">
      <dgm:prSet presAssocID="{E8C62E23-5F47-4EA2-8B09-4EF98A9FEB83}" presName="circ1" presStyleLbl="vennNode1" presStyleIdx="0" presStyleCnt="3" custLinFactNeighborY="-2853"/>
      <dgm:spPr/>
      <dgm:t>
        <a:bodyPr/>
        <a:lstStyle/>
        <a:p>
          <a:endParaRPr lang="it-IT"/>
        </a:p>
      </dgm:t>
    </dgm:pt>
    <dgm:pt modelId="{918F0E84-8D33-4FE5-AE6A-06397E93D8CD}" type="pres">
      <dgm:prSet presAssocID="{E8C62E23-5F47-4EA2-8B09-4EF98A9FEB83}" presName="circ1Tx" presStyleLbl="revTx" presStyleIdx="0" presStyleCnt="0">
        <dgm:presLayoutVars>
          <dgm:chMax val="0"/>
          <dgm:chPref val="0"/>
          <dgm:bulletEnabled val="1"/>
        </dgm:presLayoutVars>
      </dgm:prSet>
      <dgm:spPr/>
      <dgm:t>
        <a:bodyPr/>
        <a:lstStyle/>
        <a:p>
          <a:endParaRPr lang="it-IT"/>
        </a:p>
      </dgm:t>
    </dgm:pt>
    <dgm:pt modelId="{1B51F750-7B76-4DE4-8D6F-B939F65016FC}" type="pres">
      <dgm:prSet presAssocID="{35AA2B24-C6A1-4829-9A91-A5A2F756FF27}" presName="circ2" presStyleLbl="vennNode1" presStyleIdx="1" presStyleCnt="3" custLinFactNeighborX="6205" custLinFactNeighborY="-11270"/>
      <dgm:spPr/>
      <dgm:t>
        <a:bodyPr/>
        <a:lstStyle/>
        <a:p>
          <a:endParaRPr lang="it-IT"/>
        </a:p>
      </dgm:t>
    </dgm:pt>
    <dgm:pt modelId="{27BC879C-37B2-4057-8772-D16D90FB7B4D}" type="pres">
      <dgm:prSet presAssocID="{35AA2B24-C6A1-4829-9A91-A5A2F756FF27}" presName="circ2Tx" presStyleLbl="revTx" presStyleIdx="0" presStyleCnt="0">
        <dgm:presLayoutVars>
          <dgm:chMax val="0"/>
          <dgm:chPref val="0"/>
          <dgm:bulletEnabled val="1"/>
        </dgm:presLayoutVars>
      </dgm:prSet>
      <dgm:spPr/>
      <dgm:t>
        <a:bodyPr/>
        <a:lstStyle/>
        <a:p>
          <a:endParaRPr lang="it-IT"/>
        </a:p>
      </dgm:t>
    </dgm:pt>
    <dgm:pt modelId="{5B7FF7AC-0AE2-4CBC-B9FB-0C72FFB38146}" type="pres">
      <dgm:prSet presAssocID="{C9CDC263-3D55-4D91-BB33-0D6CB360C601}" presName="circ3" presStyleLbl="vennNode1" presStyleIdx="2" presStyleCnt="3" custLinFactNeighborX="-8610" custLinFactNeighborY="-12304"/>
      <dgm:spPr/>
      <dgm:t>
        <a:bodyPr/>
        <a:lstStyle/>
        <a:p>
          <a:endParaRPr lang="it-IT"/>
        </a:p>
      </dgm:t>
    </dgm:pt>
    <dgm:pt modelId="{64970047-1C15-4BEC-98A5-94481A244636}" type="pres">
      <dgm:prSet presAssocID="{C9CDC263-3D55-4D91-BB33-0D6CB360C601}" presName="circ3Tx" presStyleLbl="revTx" presStyleIdx="0" presStyleCnt="0">
        <dgm:presLayoutVars>
          <dgm:chMax val="0"/>
          <dgm:chPref val="0"/>
          <dgm:bulletEnabled val="1"/>
        </dgm:presLayoutVars>
      </dgm:prSet>
      <dgm:spPr/>
      <dgm:t>
        <a:bodyPr/>
        <a:lstStyle/>
        <a:p>
          <a:endParaRPr lang="it-IT"/>
        </a:p>
      </dgm:t>
    </dgm:pt>
  </dgm:ptLst>
  <dgm:cxnLst>
    <dgm:cxn modelId="{48B4F62D-A3AC-4041-94FC-DF4DC962E34C}" srcId="{8A08F774-2294-40B2-995E-4F91200FE0A9}" destId="{35AA2B24-C6A1-4829-9A91-A5A2F756FF27}" srcOrd="1" destOrd="0" parTransId="{E4C6CF0B-2BFA-4AEA-B18F-04E67E7947C3}" sibTransId="{B03FBE85-8677-44DC-86A9-7DF1E782A96E}"/>
    <dgm:cxn modelId="{3EFAA83F-6B54-403B-BD8E-08655390B7CF}" type="presOf" srcId="{8A08F774-2294-40B2-995E-4F91200FE0A9}" destId="{EB1E4F96-8078-4790-B2B7-882FB1B5EF91}" srcOrd="0" destOrd="0" presId="urn:microsoft.com/office/officeart/2005/8/layout/venn1"/>
    <dgm:cxn modelId="{FD794F54-C7C1-4DC3-A4BB-2E65405DEA98}" type="presOf" srcId="{C9CDC263-3D55-4D91-BB33-0D6CB360C601}" destId="{64970047-1C15-4BEC-98A5-94481A244636}" srcOrd="1" destOrd="0" presId="urn:microsoft.com/office/officeart/2005/8/layout/venn1"/>
    <dgm:cxn modelId="{C6B940BD-3CEC-479D-9CE1-46D862765D8E}" srcId="{8A08F774-2294-40B2-995E-4F91200FE0A9}" destId="{E8C62E23-5F47-4EA2-8B09-4EF98A9FEB83}" srcOrd="0" destOrd="0" parTransId="{50695119-3ED7-490C-8BA1-D36CF16CD3D3}" sibTransId="{BC02B1B8-A312-46E4-97CC-BA026DB6D4D7}"/>
    <dgm:cxn modelId="{BD931284-DB01-4576-8444-49CA649986E6}" type="presOf" srcId="{E8C62E23-5F47-4EA2-8B09-4EF98A9FEB83}" destId="{5A61EDA1-0CF1-4C85-A94A-C3E33575A9CB}" srcOrd="0" destOrd="0" presId="urn:microsoft.com/office/officeart/2005/8/layout/venn1"/>
    <dgm:cxn modelId="{49B959B3-7D9C-47B9-AC6E-915419B21F6A}" type="presOf" srcId="{C9CDC263-3D55-4D91-BB33-0D6CB360C601}" destId="{5B7FF7AC-0AE2-4CBC-B9FB-0C72FFB38146}" srcOrd="0" destOrd="0" presId="urn:microsoft.com/office/officeart/2005/8/layout/venn1"/>
    <dgm:cxn modelId="{E36A4A5B-586E-4220-A3FC-F6A15D5E1754}" type="presOf" srcId="{35AA2B24-C6A1-4829-9A91-A5A2F756FF27}" destId="{1B51F750-7B76-4DE4-8D6F-B939F65016FC}" srcOrd="0" destOrd="0" presId="urn:microsoft.com/office/officeart/2005/8/layout/venn1"/>
    <dgm:cxn modelId="{B286D916-8538-4318-919B-591DC62AA3C7}" type="presOf" srcId="{35AA2B24-C6A1-4829-9A91-A5A2F756FF27}" destId="{27BC879C-37B2-4057-8772-D16D90FB7B4D}" srcOrd="1" destOrd="0" presId="urn:microsoft.com/office/officeart/2005/8/layout/venn1"/>
    <dgm:cxn modelId="{B5068790-AB1D-4438-969B-C726667844D2}" srcId="{8A08F774-2294-40B2-995E-4F91200FE0A9}" destId="{C9CDC263-3D55-4D91-BB33-0D6CB360C601}" srcOrd="2" destOrd="0" parTransId="{FAA2FBBA-4D9A-4EAD-BE61-DD747908AD62}" sibTransId="{3ECCF39E-266D-44D2-9DC2-A8426E979D35}"/>
    <dgm:cxn modelId="{1412949F-B7C0-4228-BF31-AB5D5689A7CD}" type="presOf" srcId="{E8C62E23-5F47-4EA2-8B09-4EF98A9FEB83}" destId="{918F0E84-8D33-4FE5-AE6A-06397E93D8CD}" srcOrd="1" destOrd="0" presId="urn:microsoft.com/office/officeart/2005/8/layout/venn1"/>
    <dgm:cxn modelId="{AB9F2C2C-5576-40F0-85F9-C1773ADF2F6B}" type="presParOf" srcId="{EB1E4F96-8078-4790-B2B7-882FB1B5EF91}" destId="{5A61EDA1-0CF1-4C85-A94A-C3E33575A9CB}" srcOrd="0" destOrd="0" presId="urn:microsoft.com/office/officeart/2005/8/layout/venn1"/>
    <dgm:cxn modelId="{19DAAE1E-21C9-43F2-AD11-DDEE7B578A5A}" type="presParOf" srcId="{EB1E4F96-8078-4790-B2B7-882FB1B5EF91}" destId="{918F0E84-8D33-4FE5-AE6A-06397E93D8CD}" srcOrd="1" destOrd="0" presId="urn:microsoft.com/office/officeart/2005/8/layout/venn1"/>
    <dgm:cxn modelId="{9389EABE-7078-4406-9742-67CE643BDF38}" type="presParOf" srcId="{EB1E4F96-8078-4790-B2B7-882FB1B5EF91}" destId="{1B51F750-7B76-4DE4-8D6F-B939F65016FC}" srcOrd="2" destOrd="0" presId="urn:microsoft.com/office/officeart/2005/8/layout/venn1"/>
    <dgm:cxn modelId="{D5A1E0AF-C5DE-469A-B953-598CB1281D58}" type="presParOf" srcId="{EB1E4F96-8078-4790-B2B7-882FB1B5EF91}" destId="{27BC879C-37B2-4057-8772-D16D90FB7B4D}" srcOrd="3" destOrd="0" presId="urn:microsoft.com/office/officeart/2005/8/layout/venn1"/>
    <dgm:cxn modelId="{F554C493-EF3F-4A0E-B7DA-2DCC1AE7645E}" type="presParOf" srcId="{EB1E4F96-8078-4790-B2B7-882FB1B5EF91}" destId="{5B7FF7AC-0AE2-4CBC-B9FB-0C72FFB38146}" srcOrd="4" destOrd="0" presId="urn:microsoft.com/office/officeart/2005/8/layout/venn1"/>
    <dgm:cxn modelId="{0062215B-36E0-49DA-9426-70394D01B3EC}" type="presParOf" srcId="{EB1E4F96-8078-4790-B2B7-882FB1B5EF91}" destId="{64970047-1C15-4BEC-98A5-94481A244636}"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61EDA1-0CF1-4C85-A94A-C3E33575A9CB}">
      <dsp:nvSpPr>
        <dsp:cNvPr id="0" name=""/>
        <dsp:cNvSpPr/>
      </dsp:nvSpPr>
      <dsp:spPr>
        <a:xfrm>
          <a:off x="1981199" y="0"/>
          <a:ext cx="2641600" cy="2641600"/>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it-IT" sz="1700" b="1" kern="1200" dirty="0" smtClean="0"/>
            <a:t>1. </a:t>
          </a:r>
        </a:p>
        <a:p>
          <a:pPr lvl="0" algn="ctr" defTabSz="755650">
            <a:lnSpc>
              <a:spcPct val="90000"/>
            </a:lnSpc>
            <a:spcBef>
              <a:spcPct val="0"/>
            </a:spcBef>
            <a:spcAft>
              <a:spcPct val="35000"/>
            </a:spcAft>
          </a:pPr>
          <a:r>
            <a:rPr lang="it-IT" sz="1700" b="1" kern="1200" dirty="0" smtClean="0"/>
            <a:t>CONOSCENZA</a:t>
          </a:r>
          <a:endParaRPr lang="it-IT" sz="1700" b="1" kern="1200" dirty="0"/>
        </a:p>
      </dsp:txBody>
      <dsp:txXfrm>
        <a:off x="2333413" y="462280"/>
        <a:ext cx="1937173" cy="1188720"/>
      </dsp:txXfrm>
    </dsp:sp>
    <dsp:sp modelId="{1B51F750-7B76-4DE4-8D6F-B939F65016FC}">
      <dsp:nvSpPr>
        <dsp:cNvPr id="0" name=""/>
        <dsp:cNvSpPr/>
      </dsp:nvSpPr>
      <dsp:spPr>
        <a:xfrm>
          <a:off x="3098288" y="1408325"/>
          <a:ext cx="2641600" cy="2641600"/>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it-IT" sz="1700" b="1" kern="1200" dirty="0" smtClean="0"/>
            <a:t>3. PARTNERSHIP</a:t>
          </a:r>
        </a:p>
        <a:p>
          <a:pPr lvl="0" algn="ctr" defTabSz="755650">
            <a:lnSpc>
              <a:spcPct val="90000"/>
            </a:lnSpc>
            <a:spcBef>
              <a:spcPct val="0"/>
            </a:spcBef>
            <a:spcAft>
              <a:spcPct val="35000"/>
            </a:spcAft>
          </a:pPr>
          <a:r>
            <a:rPr lang="it-IT" sz="1700" b="1" kern="1200" dirty="0" smtClean="0"/>
            <a:t>STRATEGICHE</a:t>
          </a:r>
          <a:endParaRPr lang="it-IT" sz="1700" b="1" kern="1200" dirty="0"/>
        </a:p>
      </dsp:txBody>
      <dsp:txXfrm>
        <a:off x="3906177" y="2090738"/>
        <a:ext cx="1584960" cy="1452880"/>
      </dsp:txXfrm>
    </dsp:sp>
    <dsp:sp modelId="{5B7FF7AC-0AE2-4CBC-B9FB-0C72FFB38146}">
      <dsp:nvSpPr>
        <dsp:cNvPr id="0" name=""/>
        <dsp:cNvSpPr/>
      </dsp:nvSpPr>
      <dsp:spPr>
        <a:xfrm>
          <a:off x="800580" y="1381010"/>
          <a:ext cx="2641600" cy="2641600"/>
        </a:xfrm>
        <a:prstGeom prst="ellipse">
          <a:avLst/>
        </a:prstGeom>
        <a:gradFill flip="none" rotWithShape="1">
          <a:gsLst>
            <a:gs pos="100000">
              <a:schemeClr val="accent1">
                <a:alpha val="0"/>
              </a:schemeClr>
            </a:gs>
            <a:gs pos="50000">
              <a:schemeClr val="accent1">
                <a:shade val="67500"/>
                <a:satMod val="115000"/>
              </a:schemeClr>
            </a:gs>
            <a:gs pos="100000">
              <a:schemeClr val="accent1">
                <a:shade val="100000"/>
                <a:satMod val="115000"/>
              </a:schemeClr>
            </a:gs>
          </a:gsLst>
          <a:lin ang="18900000" scaled="1"/>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it-IT" sz="1700" b="1" kern="1200" dirty="0" smtClean="0"/>
            <a:t>   2. </a:t>
          </a:r>
        </a:p>
        <a:p>
          <a:pPr lvl="0" algn="ctr" defTabSz="755650">
            <a:lnSpc>
              <a:spcPct val="90000"/>
            </a:lnSpc>
            <a:spcBef>
              <a:spcPct val="0"/>
            </a:spcBef>
            <a:spcAft>
              <a:spcPct val="35000"/>
            </a:spcAft>
          </a:pPr>
          <a:r>
            <a:rPr lang="it-IT" sz="1700" b="1" kern="1200" dirty="0" smtClean="0"/>
            <a:t>CULTURA</a:t>
          </a:r>
          <a:endParaRPr lang="it-IT" sz="1700" b="1" kern="1200" dirty="0"/>
        </a:p>
      </dsp:txBody>
      <dsp:txXfrm>
        <a:off x="1049331" y="2063424"/>
        <a:ext cx="1584960" cy="145288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1" y="0"/>
            <a:ext cx="2916235" cy="481936"/>
          </a:xfrm>
          <a:prstGeom prst="rect">
            <a:avLst/>
          </a:prstGeom>
          <a:noFill/>
          <a:ln w="9525">
            <a:noFill/>
            <a:miter lim="800000"/>
            <a:headEnd/>
            <a:tailEnd/>
          </a:ln>
          <a:effectLst/>
        </p:spPr>
        <p:txBody>
          <a:bodyPr vert="horz" wrap="square" lIns="92001" tIns="46001" rIns="92001" bIns="46001" numCol="1" anchor="t" anchorCtr="0" compatLnSpc="1">
            <a:prstTxWarp prst="textNoShape">
              <a:avLst/>
            </a:prstTxWarp>
          </a:bodyPr>
          <a:lstStyle>
            <a:lvl1pPr algn="l" defTabSz="919645" eaLnBrk="0" hangingPunct="0">
              <a:buClrTx/>
              <a:defRPr sz="1200" b="0">
                <a:solidFill>
                  <a:schemeClr val="tx1"/>
                </a:solidFill>
                <a:effectLst/>
                <a:cs typeface="+mn-cs"/>
              </a:defRPr>
            </a:lvl1pPr>
          </a:lstStyle>
          <a:p>
            <a:pPr>
              <a:defRPr/>
            </a:pPr>
            <a:endParaRPr lang="en-US"/>
          </a:p>
        </p:txBody>
      </p:sp>
      <p:sp>
        <p:nvSpPr>
          <p:cNvPr id="73731" name="Rectangle 3"/>
          <p:cNvSpPr>
            <a:spLocks noGrp="1" noChangeArrowheads="1"/>
          </p:cNvSpPr>
          <p:nvPr>
            <p:ph type="dt" sz="quarter" idx="1"/>
          </p:nvPr>
        </p:nvSpPr>
        <p:spPr bwMode="auto">
          <a:xfrm>
            <a:off x="3815521" y="0"/>
            <a:ext cx="2992060" cy="481936"/>
          </a:xfrm>
          <a:prstGeom prst="rect">
            <a:avLst/>
          </a:prstGeom>
          <a:noFill/>
          <a:ln w="9525">
            <a:noFill/>
            <a:miter lim="800000"/>
            <a:headEnd/>
            <a:tailEnd/>
          </a:ln>
          <a:effectLst/>
        </p:spPr>
        <p:txBody>
          <a:bodyPr vert="horz" wrap="square" lIns="92001" tIns="46001" rIns="92001" bIns="46001" numCol="1" anchor="t" anchorCtr="0" compatLnSpc="1">
            <a:prstTxWarp prst="textNoShape">
              <a:avLst/>
            </a:prstTxWarp>
          </a:bodyPr>
          <a:lstStyle>
            <a:lvl1pPr algn="r" defTabSz="919645" eaLnBrk="0" hangingPunct="0">
              <a:buClrTx/>
              <a:defRPr sz="1200" b="0">
                <a:solidFill>
                  <a:schemeClr val="tx1"/>
                </a:solidFill>
                <a:effectLst/>
                <a:cs typeface="+mn-cs"/>
              </a:defRPr>
            </a:lvl1pPr>
          </a:lstStyle>
          <a:p>
            <a:pPr>
              <a:defRPr/>
            </a:pPr>
            <a:endParaRPr lang="en-US"/>
          </a:p>
        </p:txBody>
      </p:sp>
      <p:sp>
        <p:nvSpPr>
          <p:cNvPr id="73732" name="Rectangle 4"/>
          <p:cNvSpPr>
            <a:spLocks noGrp="1" noChangeArrowheads="1"/>
          </p:cNvSpPr>
          <p:nvPr>
            <p:ph type="ftr" sz="quarter" idx="2"/>
          </p:nvPr>
        </p:nvSpPr>
        <p:spPr bwMode="auto">
          <a:xfrm>
            <a:off x="1" y="9404669"/>
            <a:ext cx="2916235" cy="481936"/>
          </a:xfrm>
          <a:prstGeom prst="rect">
            <a:avLst/>
          </a:prstGeom>
          <a:noFill/>
          <a:ln w="9525">
            <a:noFill/>
            <a:miter lim="800000"/>
            <a:headEnd/>
            <a:tailEnd/>
          </a:ln>
          <a:effectLst/>
        </p:spPr>
        <p:txBody>
          <a:bodyPr vert="horz" wrap="square" lIns="92001" tIns="46001" rIns="92001" bIns="46001" numCol="1" anchor="b" anchorCtr="0" compatLnSpc="1">
            <a:prstTxWarp prst="textNoShape">
              <a:avLst/>
            </a:prstTxWarp>
          </a:bodyPr>
          <a:lstStyle>
            <a:lvl1pPr algn="l" defTabSz="919645" eaLnBrk="0" hangingPunct="0">
              <a:buClrTx/>
              <a:defRPr sz="1200" b="0">
                <a:solidFill>
                  <a:schemeClr val="tx1"/>
                </a:solidFill>
                <a:effectLst/>
                <a:cs typeface="+mn-cs"/>
              </a:defRPr>
            </a:lvl1pPr>
          </a:lstStyle>
          <a:p>
            <a:pPr>
              <a:defRPr/>
            </a:pPr>
            <a:endParaRPr lang="en-US"/>
          </a:p>
        </p:txBody>
      </p:sp>
      <p:sp>
        <p:nvSpPr>
          <p:cNvPr id="73733" name="Rectangle 5"/>
          <p:cNvSpPr>
            <a:spLocks noGrp="1" noChangeArrowheads="1"/>
          </p:cNvSpPr>
          <p:nvPr>
            <p:ph type="sldNum" sz="quarter" idx="3"/>
          </p:nvPr>
        </p:nvSpPr>
        <p:spPr bwMode="auto">
          <a:xfrm>
            <a:off x="3815521" y="9404669"/>
            <a:ext cx="2992060" cy="481936"/>
          </a:xfrm>
          <a:prstGeom prst="rect">
            <a:avLst/>
          </a:prstGeom>
          <a:noFill/>
          <a:ln w="9525">
            <a:noFill/>
            <a:miter lim="800000"/>
            <a:headEnd/>
            <a:tailEnd/>
          </a:ln>
          <a:effectLst/>
        </p:spPr>
        <p:txBody>
          <a:bodyPr vert="horz" wrap="square" lIns="92001" tIns="46001" rIns="92001" bIns="46001" numCol="1" anchor="b" anchorCtr="0" compatLnSpc="1">
            <a:prstTxWarp prst="textNoShape">
              <a:avLst/>
            </a:prstTxWarp>
          </a:bodyPr>
          <a:lstStyle>
            <a:lvl1pPr algn="r" defTabSz="919645" eaLnBrk="0" hangingPunct="0">
              <a:buClrTx/>
              <a:defRPr sz="1200" b="0">
                <a:solidFill>
                  <a:schemeClr val="tx1"/>
                </a:solidFill>
                <a:effectLst/>
                <a:cs typeface="+mn-cs"/>
              </a:defRPr>
            </a:lvl1pPr>
          </a:lstStyle>
          <a:p>
            <a:pPr>
              <a:defRPr/>
            </a:pPr>
            <a:fld id="{A6EEA093-1D79-4B65-B1E0-32CDCD0EDD74}" type="slidenum">
              <a:rPr lang="en-US"/>
              <a:pPr>
                <a:defRPr/>
              </a:pPr>
              <a:t>‹N›</a:t>
            </a:fld>
            <a:endParaRPr lang="en-US"/>
          </a:p>
        </p:txBody>
      </p:sp>
      <p:sp>
        <p:nvSpPr>
          <p:cNvPr id="73734" name="Text Box 6"/>
          <p:cNvSpPr txBox="1">
            <a:spLocks noChangeArrowheads="1"/>
          </p:cNvSpPr>
          <p:nvPr/>
        </p:nvSpPr>
        <p:spPr bwMode="auto">
          <a:xfrm>
            <a:off x="0" y="6283638"/>
            <a:ext cx="8272523" cy="443766"/>
          </a:xfrm>
          <a:prstGeom prst="rect">
            <a:avLst/>
          </a:prstGeom>
          <a:noFill/>
          <a:ln w="12700">
            <a:noFill/>
            <a:miter lim="800000"/>
            <a:headEnd/>
            <a:tailEnd/>
          </a:ln>
          <a:effectLst/>
        </p:spPr>
        <p:txBody>
          <a:bodyPr lIns="92001" tIns="46001" rIns="92001" bIns="46001">
            <a:spAutoFit/>
          </a:bodyPr>
          <a:lstStyle/>
          <a:p>
            <a:pPr defTabSz="919645" eaLnBrk="0" hangingPunct="0">
              <a:lnSpc>
                <a:spcPct val="95000"/>
              </a:lnSpc>
              <a:tabLst>
                <a:tab pos="114765" algn="r"/>
                <a:tab pos="171381" algn="l"/>
              </a:tabLst>
              <a:defRPr/>
            </a:pPr>
            <a:r>
              <a:rPr lang="en-US" sz="800" b="0" dirty="0">
                <a:solidFill>
                  <a:schemeClr val="tx2"/>
                </a:solidFill>
                <a:cs typeface="+mn-cs"/>
              </a:rPr>
              <a:t>	*	Footnotes go here  </a:t>
            </a:r>
            <a:r>
              <a:rPr lang="en-US" sz="800" b="0" i="1" dirty="0">
                <a:solidFill>
                  <a:schemeClr val="folHlink"/>
                </a:solidFill>
                <a:cs typeface="+mn-cs"/>
              </a:rPr>
              <a:t>(8 pt. Gray)</a:t>
            </a:r>
          </a:p>
          <a:p>
            <a:pPr defTabSz="919645" eaLnBrk="0" hangingPunct="0">
              <a:lnSpc>
                <a:spcPct val="95000"/>
              </a:lnSpc>
              <a:tabLst>
                <a:tab pos="114765" algn="r"/>
                <a:tab pos="171381" algn="l"/>
              </a:tabLst>
              <a:defRPr/>
            </a:pPr>
            <a:r>
              <a:rPr lang="en-US" sz="800" b="0" dirty="0">
                <a:solidFill>
                  <a:schemeClr val="tx2"/>
                </a:solidFill>
                <a:cs typeface="+mn-cs"/>
              </a:rPr>
              <a:t>		Notes:  The notes go here </a:t>
            </a:r>
            <a:r>
              <a:rPr lang="en-US" sz="800" b="0" i="1" dirty="0">
                <a:solidFill>
                  <a:schemeClr val="folHlink"/>
                </a:solidFill>
                <a:cs typeface="+mn-cs"/>
              </a:rPr>
              <a:t>(8 pt. Gray)</a:t>
            </a:r>
          </a:p>
          <a:p>
            <a:pPr defTabSz="919645" eaLnBrk="0" hangingPunct="0">
              <a:lnSpc>
                <a:spcPct val="95000"/>
              </a:lnSpc>
              <a:tabLst>
                <a:tab pos="114765" algn="r"/>
                <a:tab pos="171381" algn="l"/>
              </a:tabLst>
              <a:defRPr/>
            </a:pPr>
            <a:r>
              <a:rPr lang="en-US" sz="800" b="0" dirty="0">
                <a:solidFill>
                  <a:schemeClr val="tx2"/>
                </a:solidFill>
                <a:cs typeface="+mn-cs"/>
              </a:rPr>
              <a:t>		Source:  The sources go here separated by semi-colons </a:t>
            </a:r>
            <a:r>
              <a:rPr lang="en-US" sz="800" b="0" i="1" dirty="0">
                <a:solidFill>
                  <a:schemeClr val="folHlink"/>
                </a:solidFill>
                <a:cs typeface="+mn-cs"/>
              </a:rPr>
              <a:t>(8 pt. Gray)</a:t>
            </a: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1" y="0"/>
            <a:ext cx="2916235" cy="481936"/>
          </a:xfrm>
          <a:prstGeom prst="rect">
            <a:avLst/>
          </a:prstGeom>
          <a:noFill/>
          <a:ln w="9525">
            <a:noFill/>
            <a:miter lim="800000"/>
            <a:headEnd/>
            <a:tailEnd/>
          </a:ln>
          <a:effectLst/>
        </p:spPr>
        <p:txBody>
          <a:bodyPr vert="horz" wrap="square" lIns="92001" tIns="46001" rIns="92001" bIns="46001" numCol="1" anchor="t" anchorCtr="0" compatLnSpc="1">
            <a:prstTxWarp prst="textNoShape">
              <a:avLst/>
            </a:prstTxWarp>
          </a:bodyPr>
          <a:lstStyle>
            <a:lvl1pPr algn="l" defTabSz="919645" eaLnBrk="0" hangingPunct="0">
              <a:buClrTx/>
              <a:defRPr sz="1200" b="0">
                <a:solidFill>
                  <a:schemeClr val="tx1"/>
                </a:solidFill>
                <a:effectLst/>
                <a:cs typeface="+mn-cs"/>
              </a:defRPr>
            </a:lvl1pPr>
          </a:lstStyle>
          <a:p>
            <a:pPr>
              <a:defRPr/>
            </a:pPr>
            <a:endParaRPr lang="en-US"/>
          </a:p>
        </p:txBody>
      </p:sp>
      <p:sp>
        <p:nvSpPr>
          <p:cNvPr id="76803" name="Rectangle 3"/>
          <p:cNvSpPr>
            <a:spLocks noGrp="1" noChangeArrowheads="1"/>
          </p:cNvSpPr>
          <p:nvPr>
            <p:ph type="dt" idx="1"/>
          </p:nvPr>
        </p:nvSpPr>
        <p:spPr bwMode="auto">
          <a:xfrm>
            <a:off x="3815521" y="0"/>
            <a:ext cx="2992060" cy="481936"/>
          </a:xfrm>
          <a:prstGeom prst="rect">
            <a:avLst/>
          </a:prstGeom>
          <a:noFill/>
          <a:ln w="9525">
            <a:noFill/>
            <a:miter lim="800000"/>
            <a:headEnd/>
            <a:tailEnd/>
          </a:ln>
          <a:effectLst/>
        </p:spPr>
        <p:txBody>
          <a:bodyPr vert="horz" wrap="square" lIns="92001" tIns="46001" rIns="92001" bIns="46001" numCol="1" anchor="t" anchorCtr="0" compatLnSpc="1">
            <a:prstTxWarp prst="textNoShape">
              <a:avLst/>
            </a:prstTxWarp>
          </a:bodyPr>
          <a:lstStyle>
            <a:lvl1pPr algn="r" defTabSz="919645" eaLnBrk="0" hangingPunct="0">
              <a:buClrTx/>
              <a:defRPr sz="1200" b="0">
                <a:solidFill>
                  <a:schemeClr val="tx1"/>
                </a:solidFill>
                <a:effectLst/>
                <a:cs typeface="+mn-cs"/>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676275" y="725488"/>
            <a:ext cx="5454650" cy="3778250"/>
          </a:xfrm>
          <a:prstGeom prst="rect">
            <a:avLst/>
          </a:prstGeom>
          <a:noFill/>
          <a:ln w="9525">
            <a:solidFill>
              <a:srgbClr val="000000"/>
            </a:solidFill>
            <a:miter lim="800000"/>
            <a:headEnd/>
            <a:tailEnd/>
          </a:ln>
        </p:spPr>
      </p:sp>
      <p:sp>
        <p:nvSpPr>
          <p:cNvPr id="76805" name="Rectangle 5"/>
          <p:cNvSpPr>
            <a:spLocks noGrp="1" noChangeArrowheads="1"/>
          </p:cNvSpPr>
          <p:nvPr>
            <p:ph type="body" sz="quarter" idx="3"/>
          </p:nvPr>
        </p:nvSpPr>
        <p:spPr bwMode="auto">
          <a:xfrm>
            <a:off x="897770" y="4743908"/>
            <a:ext cx="5010525" cy="4420564"/>
          </a:xfrm>
          <a:prstGeom prst="rect">
            <a:avLst/>
          </a:prstGeom>
          <a:noFill/>
          <a:ln w="9525">
            <a:noFill/>
            <a:miter lim="800000"/>
            <a:headEnd/>
            <a:tailEnd/>
          </a:ln>
          <a:effectLst/>
        </p:spPr>
        <p:txBody>
          <a:bodyPr vert="horz" wrap="square" lIns="92001" tIns="46001" rIns="92001" bIns="4600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6806" name="Rectangle 6"/>
          <p:cNvSpPr>
            <a:spLocks noGrp="1" noChangeArrowheads="1"/>
          </p:cNvSpPr>
          <p:nvPr>
            <p:ph type="ftr" sz="quarter" idx="4"/>
          </p:nvPr>
        </p:nvSpPr>
        <p:spPr bwMode="auto">
          <a:xfrm>
            <a:off x="1" y="9406210"/>
            <a:ext cx="2916235" cy="481935"/>
          </a:xfrm>
          <a:prstGeom prst="rect">
            <a:avLst/>
          </a:prstGeom>
          <a:noFill/>
          <a:ln w="9525">
            <a:noFill/>
            <a:miter lim="800000"/>
            <a:headEnd/>
            <a:tailEnd/>
          </a:ln>
          <a:effectLst/>
        </p:spPr>
        <p:txBody>
          <a:bodyPr vert="horz" wrap="square" lIns="92001" tIns="46001" rIns="92001" bIns="46001" numCol="1" anchor="b" anchorCtr="0" compatLnSpc="1">
            <a:prstTxWarp prst="textNoShape">
              <a:avLst/>
            </a:prstTxWarp>
          </a:bodyPr>
          <a:lstStyle>
            <a:lvl1pPr algn="l" defTabSz="919645" eaLnBrk="0" hangingPunct="0">
              <a:buClrTx/>
              <a:defRPr sz="1200" b="0">
                <a:solidFill>
                  <a:schemeClr val="tx1"/>
                </a:solidFill>
                <a:effectLst/>
                <a:cs typeface="+mn-cs"/>
              </a:defRPr>
            </a:lvl1pPr>
          </a:lstStyle>
          <a:p>
            <a:pPr>
              <a:defRPr/>
            </a:pPr>
            <a:endParaRPr lang="en-US"/>
          </a:p>
        </p:txBody>
      </p:sp>
      <p:sp>
        <p:nvSpPr>
          <p:cNvPr id="76807" name="Rectangle 7"/>
          <p:cNvSpPr>
            <a:spLocks noGrp="1" noChangeArrowheads="1"/>
          </p:cNvSpPr>
          <p:nvPr>
            <p:ph type="sldNum" sz="quarter" idx="5"/>
          </p:nvPr>
        </p:nvSpPr>
        <p:spPr bwMode="auto">
          <a:xfrm>
            <a:off x="3815521" y="9406210"/>
            <a:ext cx="2992060" cy="481935"/>
          </a:xfrm>
          <a:prstGeom prst="rect">
            <a:avLst/>
          </a:prstGeom>
          <a:noFill/>
          <a:ln w="9525">
            <a:noFill/>
            <a:miter lim="800000"/>
            <a:headEnd/>
            <a:tailEnd/>
          </a:ln>
          <a:effectLst/>
        </p:spPr>
        <p:txBody>
          <a:bodyPr vert="horz" wrap="square" lIns="92001" tIns="46001" rIns="92001" bIns="46001" numCol="1" anchor="b" anchorCtr="0" compatLnSpc="1">
            <a:prstTxWarp prst="textNoShape">
              <a:avLst/>
            </a:prstTxWarp>
          </a:bodyPr>
          <a:lstStyle>
            <a:lvl1pPr algn="r" defTabSz="919645" eaLnBrk="0" hangingPunct="0">
              <a:buClrTx/>
              <a:defRPr sz="1200" b="0">
                <a:solidFill>
                  <a:schemeClr val="tx1"/>
                </a:solidFill>
                <a:effectLst/>
                <a:cs typeface="+mn-cs"/>
              </a:defRPr>
            </a:lvl1pPr>
          </a:lstStyle>
          <a:p>
            <a:pPr>
              <a:defRPr/>
            </a:pPr>
            <a:fld id="{EA7DA4EC-640E-4E5D-9CF8-3297BD295D67}" type="slidenum">
              <a:rPr lang="en-US"/>
              <a:pPr>
                <a:defRPr/>
              </a:pPr>
              <a:t>‹N›</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rebuchet MS"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rebuchet MS"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rebuchet MS"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rebuchet MS"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rebuchet M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0723" name="Notes Placeholder 2"/>
          <p:cNvSpPr>
            <a:spLocks noGrp="1"/>
          </p:cNvSpPr>
          <p:nvPr>
            <p:ph type="body" idx="1"/>
          </p:nvPr>
        </p:nvSpPr>
        <p:spPr>
          <a:noFill/>
          <a:ln/>
        </p:spPr>
        <p:txBody>
          <a:bodyPr/>
          <a:lstStyle/>
          <a:p>
            <a:pPr eaLnBrk="1" hangingPunct="1"/>
            <a:endParaRPr lang="it-IT" smtClean="0"/>
          </a:p>
        </p:txBody>
      </p:sp>
      <p:sp>
        <p:nvSpPr>
          <p:cNvPr id="30724" name="Slide Number Placeholder 3"/>
          <p:cNvSpPr>
            <a:spLocks noGrp="1"/>
          </p:cNvSpPr>
          <p:nvPr>
            <p:ph type="sldNum" sz="quarter" idx="5"/>
          </p:nvPr>
        </p:nvSpPr>
        <p:spPr>
          <a:noFill/>
        </p:spPr>
        <p:txBody>
          <a:bodyPr/>
          <a:lstStyle/>
          <a:p>
            <a:fld id="{011EA3A1-D1E6-4E9D-89FF-2A3C2AB6D83D}" type="slidenum">
              <a:rPr lang="it-IT">
                <a:solidFill>
                  <a:prstClr val="black"/>
                </a:solidFill>
              </a:rPr>
              <a:pPr/>
              <a:t>0</a:t>
            </a:fld>
            <a:endParaRPr lang="it-IT">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1747" name="Notes Placeholder 2"/>
          <p:cNvSpPr>
            <a:spLocks noGrp="1"/>
          </p:cNvSpPr>
          <p:nvPr>
            <p:ph type="body" idx="1"/>
          </p:nvPr>
        </p:nvSpPr>
        <p:spPr>
          <a:noFill/>
          <a:ln/>
        </p:spPr>
        <p:txBody>
          <a:bodyPr/>
          <a:lstStyle/>
          <a:p>
            <a:pPr eaLnBrk="1" hangingPunct="1"/>
            <a:endParaRPr lang="it-IT" smtClean="0"/>
          </a:p>
        </p:txBody>
      </p:sp>
      <p:sp>
        <p:nvSpPr>
          <p:cNvPr id="31748" name="Slide Number Placeholder 3"/>
          <p:cNvSpPr txBox="1">
            <a:spLocks noGrp="1"/>
          </p:cNvSpPr>
          <p:nvPr/>
        </p:nvSpPr>
        <p:spPr bwMode="auto">
          <a:xfrm>
            <a:off x="3841302" y="9429305"/>
            <a:ext cx="2938982" cy="495793"/>
          </a:xfrm>
          <a:prstGeom prst="rect">
            <a:avLst/>
          </a:prstGeom>
          <a:noFill/>
          <a:ln w="9525">
            <a:noFill/>
            <a:miter lim="800000"/>
            <a:headEnd/>
            <a:tailEnd/>
          </a:ln>
        </p:spPr>
        <p:txBody>
          <a:bodyPr lIns="95472" tIns="47736" rIns="95472" bIns="47736" anchor="b"/>
          <a:lstStyle/>
          <a:p>
            <a:pPr algn="r" defTabSz="954839" eaLnBrk="0" hangingPunct="0"/>
            <a:fld id="{96CE49D8-008E-4182-9C59-D1AB4A42DCEA}" type="slidenum">
              <a:rPr lang="it-IT" sz="1300" b="0" smtClean="0">
                <a:solidFill>
                  <a:prstClr val="black"/>
                </a:solidFill>
                <a:latin typeface="Arial" charset="0"/>
                <a:ea typeface="ＭＳ Ｐゴシック" pitchFamily="34" charset="-128"/>
                <a:cs typeface="+mn-cs"/>
              </a:rPr>
              <a:pPr algn="r" defTabSz="954839" eaLnBrk="0" hangingPunct="0"/>
              <a:t>1</a:t>
            </a:fld>
            <a:endParaRPr lang="it-IT" sz="1300" b="0" dirty="0" smtClean="0">
              <a:solidFill>
                <a:prstClr val="black"/>
              </a:solidFill>
              <a:latin typeface="Arial" charset="0"/>
              <a:ea typeface="ＭＳ Ｐゴシック" pitchFamily="34" charset="-128"/>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1747" name="Notes Placeholder 2"/>
          <p:cNvSpPr>
            <a:spLocks noGrp="1"/>
          </p:cNvSpPr>
          <p:nvPr>
            <p:ph type="body" idx="1"/>
          </p:nvPr>
        </p:nvSpPr>
        <p:spPr>
          <a:noFill/>
          <a:ln/>
        </p:spPr>
        <p:txBody>
          <a:bodyPr/>
          <a:lstStyle/>
          <a:p>
            <a:pPr eaLnBrk="1" hangingPunct="1"/>
            <a:endParaRPr lang="it-IT" smtClean="0"/>
          </a:p>
        </p:txBody>
      </p:sp>
      <p:sp>
        <p:nvSpPr>
          <p:cNvPr id="31748" name="Slide Number Placeholder 3"/>
          <p:cNvSpPr txBox="1">
            <a:spLocks noGrp="1"/>
          </p:cNvSpPr>
          <p:nvPr/>
        </p:nvSpPr>
        <p:spPr bwMode="auto">
          <a:xfrm>
            <a:off x="3841302" y="9429305"/>
            <a:ext cx="2938982" cy="495793"/>
          </a:xfrm>
          <a:prstGeom prst="rect">
            <a:avLst/>
          </a:prstGeom>
          <a:noFill/>
          <a:ln w="9525">
            <a:noFill/>
            <a:miter lim="800000"/>
            <a:headEnd/>
            <a:tailEnd/>
          </a:ln>
        </p:spPr>
        <p:txBody>
          <a:bodyPr lIns="95472" tIns="47736" rIns="95472" bIns="47736" anchor="b"/>
          <a:lstStyle/>
          <a:p>
            <a:pPr algn="r" defTabSz="954839" eaLnBrk="0" hangingPunct="0"/>
            <a:fld id="{96CE49D8-008E-4182-9C59-D1AB4A42DCEA}" type="slidenum">
              <a:rPr lang="it-IT" sz="1300" b="0" smtClean="0">
                <a:solidFill>
                  <a:prstClr val="black"/>
                </a:solidFill>
                <a:latin typeface="Arial" charset="0"/>
                <a:ea typeface="ＭＳ Ｐゴシック" pitchFamily="34" charset="-128"/>
                <a:cs typeface="+mn-cs"/>
              </a:rPr>
              <a:pPr algn="r" defTabSz="954839" eaLnBrk="0" hangingPunct="0"/>
              <a:t>5</a:t>
            </a:fld>
            <a:endParaRPr lang="it-IT" sz="1300" b="0" dirty="0" smtClean="0">
              <a:solidFill>
                <a:prstClr val="black"/>
              </a:solidFill>
              <a:latin typeface="Arial" charset="0"/>
              <a:ea typeface="ＭＳ Ｐゴシック" pitchFamily="34" charset="-128"/>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363538" y="258970"/>
            <a:ext cx="6051550" cy="4194354"/>
          </a:xfrm>
        </p:spPr>
      </p:sp>
      <p:sp>
        <p:nvSpPr>
          <p:cNvPr id="20483" name="Rectangle 3"/>
          <p:cNvSpPr>
            <a:spLocks noGrp="1" noChangeArrowheads="1"/>
          </p:cNvSpPr>
          <p:nvPr>
            <p:ph type="body" idx="1"/>
          </p:nvPr>
        </p:nvSpPr>
        <p:spPr>
          <a:noFill/>
        </p:spPr>
        <p:txBody>
          <a:bodyPr/>
          <a:lstStyle/>
          <a:p>
            <a:endParaRPr lang="it-IT" smtClean="0"/>
          </a:p>
        </p:txBody>
      </p:sp>
      <p:sp>
        <p:nvSpPr>
          <p:cNvPr id="4" name="Segnaposto numero diapositiva 3"/>
          <p:cNvSpPr>
            <a:spLocks noGrp="1"/>
          </p:cNvSpPr>
          <p:nvPr>
            <p:ph type="sldNum" sz="quarter" idx="10"/>
          </p:nvPr>
        </p:nvSpPr>
        <p:spPr/>
        <p:txBody>
          <a:bodyPr/>
          <a:lstStyle/>
          <a:p>
            <a:fld id="{1A33E0D5-25B3-4F75-B005-1872D08F459A}" type="slidenum">
              <a:rPr lang="it-IT" smtClean="0"/>
              <a:pPr/>
              <a:t>6</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a:lnSpc>
                <a:spcPct val="150000"/>
              </a:lnSpc>
            </a:pPr>
            <a:r>
              <a:rPr lang="it-IT" sz="1200" dirty="0" smtClean="0"/>
              <a:t>Qual è lo stato di avanzamento della Società dell’Informazione in Puglia?</a:t>
            </a:r>
          </a:p>
          <a:p>
            <a:pPr>
              <a:lnSpc>
                <a:spcPct val="150000"/>
              </a:lnSpc>
            </a:pPr>
            <a:r>
              <a:rPr lang="it-IT" sz="1200" dirty="0" smtClean="0"/>
              <a:t>Se lo misuriamo in termini di dinamica di penetrazione negli ultimi 5 anni possiamo notare una notevole progressione:</a:t>
            </a:r>
          </a:p>
          <a:p>
            <a:pPr lvl="1">
              <a:lnSpc>
                <a:spcPct val="150000"/>
              </a:lnSpc>
            </a:pPr>
            <a:r>
              <a:rPr lang="it-IT" sz="1200" dirty="0" smtClean="0"/>
              <a:t>Le famiglie connesse a larga banda sono passate dal 12% al 35% sul totale</a:t>
            </a:r>
          </a:p>
          <a:p>
            <a:pPr lvl="1">
              <a:lnSpc>
                <a:spcPct val="150000"/>
              </a:lnSpc>
            </a:pPr>
            <a:r>
              <a:rPr lang="it-IT" sz="1200" dirty="0" smtClean="0"/>
              <a:t>E quelle che accedono a Internet passano dal 28% al 44%</a:t>
            </a:r>
          </a:p>
          <a:p>
            <a:pPr>
              <a:lnSpc>
                <a:spcPct val="150000"/>
              </a:lnSpc>
            </a:pPr>
            <a:r>
              <a:rPr lang="it-IT" sz="1200" dirty="0" smtClean="0"/>
              <a:t>Questa progressione rappresenta sicuramente un fatto molto positivo ma il risultato finale è ancora insufficiente perché segna un ritardo di circa 8-10 punti percentuali rispetto alla media italiana che risulta a sua volta inferiore di 5 punti a quella europea</a:t>
            </a:r>
          </a:p>
          <a:p>
            <a:pPr>
              <a:lnSpc>
                <a:spcPct val="150000"/>
              </a:lnSpc>
            </a:pPr>
            <a:r>
              <a:rPr lang="it-IT" sz="1200" dirty="0" smtClean="0"/>
              <a:t>Come spiegare questo ritardo? Sicuramente una causa è il ritardo nella dotazione di una infrastruttura a larga banda ma ve ne sono altre 3 importanti su cui bisogna rapidamente agire</a:t>
            </a:r>
            <a:endParaRPr lang="it-IT" sz="1200" dirty="0"/>
          </a:p>
        </p:txBody>
      </p:sp>
      <p:sp>
        <p:nvSpPr>
          <p:cNvPr id="4" name="Segnaposto numero diapositiva 3"/>
          <p:cNvSpPr>
            <a:spLocks noGrp="1"/>
          </p:cNvSpPr>
          <p:nvPr>
            <p:ph type="sldNum" sz="quarter" idx="10"/>
          </p:nvPr>
        </p:nvSpPr>
        <p:spPr/>
        <p:txBody>
          <a:bodyPr/>
          <a:lstStyle/>
          <a:p>
            <a:fld id="{F6EAEF73-67E4-48E8-917D-D653510612CF}" type="slidenum">
              <a:rPr lang="it-IT" smtClean="0"/>
              <a:pPr/>
              <a:t>7</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EAEF73-67E4-48E8-917D-D653510612CF}" type="slidenum">
              <a:rPr lang="it-IT" smtClean="0"/>
              <a:pPr/>
              <a:t>8</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4" name="Segnaposto numero diapositiva 3"/>
          <p:cNvSpPr>
            <a:spLocks noGrp="1"/>
          </p:cNvSpPr>
          <p:nvPr>
            <p:ph type="sldNum" sz="quarter" idx="10"/>
          </p:nvPr>
        </p:nvSpPr>
        <p:spPr/>
        <p:txBody>
          <a:bodyPr/>
          <a:lstStyle/>
          <a:p>
            <a:fld id="{F6EAEF73-67E4-48E8-917D-D653510612CF}" type="slidenum">
              <a:rPr lang="it-IT" smtClean="0"/>
              <a:pPr/>
              <a:t>9</a:t>
            </a:fld>
            <a:endParaRPr lang="it-IT"/>
          </a:p>
        </p:txBody>
      </p:sp>
      <p:sp>
        <p:nvSpPr>
          <p:cNvPr id="5" name="Segnaposto note 4"/>
          <p:cNvSpPr>
            <a:spLocks noGrp="1"/>
          </p:cNvSpPr>
          <p:nvPr>
            <p:ph type="body" sz="quarter" idx="11"/>
          </p:nvPr>
        </p:nvSpPr>
        <p:spPr/>
        <p:txBody>
          <a:bodyPr>
            <a:normAutofit/>
          </a:bodyPr>
          <a:lstStyle/>
          <a:p>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A33E0D5-25B3-4F75-B005-1872D08F459A}" type="slidenum">
              <a:rPr lang="it-IT" smtClean="0"/>
              <a:pPr/>
              <a:t>10</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A33E0D5-25B3-4F75-B005-1872D08F459A}" type="slidenum">
              <a:rPr lang="it-IT" smtClean="0"/>
              <a:pPr/>
              <a:t>11</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1747" name="Notes Placeholder 2"/>
          <p:cNvSpPr>
            <a:spLocks noGrp="1"/>
          </p:cNvSpPr>
          <p:nvPr>
            <p:ph type="body" idx="1"/>
          </p:nvPr>
        </p:nvSpPr>
        <p:spPr>
          <a:noFill/>
          <a:ln/>
        </p:spPr>
        <p:txBody>
          <a:bodyPr/>
          <a:lstStyle/>
          <a:p>
            <a:pPr eaLnBrk="1" hangingPunct="1"/>
            <a:endParaRPr lang="it-IT" smtClean="0"/>
          </a:p>
        </p:txBody>
      </p:sp>
      <p:sp>
        <p:nvSpPr>
          <p:cNvPr id="31748" name="Slide Number Placeholder 3"/>
          <p:cNvSpPr txBox="1">
            <a:spLocks noGrp="1"/>
          </p:cNvSpPr>
          <p:nvPr/>
        </p:nvSpPr>
        <p:spPr bwMode="auto">
          <a:xfrm>
            <a:off x="3841302" y="9429305"/>
            <a:ext cx="2938982" cy="495793"/>
          </a:xfrm>
          <a:prstGeom prst="rect">
            <a:avLst/>
          </a:prstGeom>
          <a:noFill/>
          <a:ln w="9525">
            <a:noFill/>
            <a:miter lim="800000"/>
            <a:headEnd/>
            <a:tailEnd/>
          </a:ln>
        </p:spPr>
        <p:txBody>
          <a:bodyPr lIns="95472" tIns="47736" rIns="95472" bIns="47736" anchor="b"/>
          <a:lstStyle/>
          <a:p>
            <a:pPr algn="r" defTabSz="954839" eaLnBrk="0" hangingPunct="0"/>
            <a:fld id="{96CE49D8-008E-4182-9C59-D1AB4A42DCEA}" type="slidenum">
              <a:rPr lang="it-IT" sz="1300" b="0" smtClean="0">
                <a:solidFill>
                  <a:prstClr val="black"/>
                </a:solidFill>
                <a:latin typeface="Arial" charset="0"/>
                <a:ea typeface="ＭＳ Ｐゴシック" pitchFamily="34" charset="-128"/>
                <a:cs typeface="+mn-cs"/>
              </a:rPr>
              <a:pPr algn="r" defTabSz="954839" eaLnBrk="0" hangingPunct="0"/>
              <a:t>12</a:t>
            </a:fld>
            <a:endParaRPr lang="it-IT" sz="1300" b="0" dirty="0" smtClean="0">
              <a:solidFill>
                <a:prstClr val="black"/>
              </a:solidFill>
              <a:latin typeface="Arial" charset="0"/>
              <a:ea typeface="ＭＳ Ｐゴシック" pitchFamily="34" charset="-128"/>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0723" name="Notes Placeholder 2"/>
          <p:cNvSpPr>
            <a:spLocks noGrp="1"/>
          </p:cNvSpPr>
          <p:nvPr>
            <p:ph type="body" idx="1"/>
          </p:nvPr>
        </p:nvSpPr>
        <p:spPr>
          <a:noFill/>
          <a:ln/>
        </p:spPr>
        <p:txBody>
          <a:bodyPr/>
          <a:lstStyle/>
          <a:p>
            <a:pPr eaLnBrk="1" hangingPunct="1"/>
            <a:endParaRPr lang="it-IT" smtClean="0"/>
          </a:p>
        </p:txBody>
      </p:sp>
      <p:sp>
        <p:nvSpPr>
          <p:cNvPr id="30724" name="Slide Number Placeholder 3"/>
          <p:cNvSpPr>
            <a:spLocks noGrp="1"/>
          </p:cNvSpPr>
          <p:nvPr>
            <p:ph type="sldNum" sz="quarter" idx="5"/>
          </p:nvPr>
        </p:nvSpPr>
        <p:spPr>
          <a:noFill/>
        </p:spPr>
        <p:txBody>
          <a:bodyPr/>
          <a:lstStyle/>
          <a:p>
            <a:fld id="{011EA3A1-D1E6-4E9D-89FF-2A3C2AB6D83D}" type="slidenum">
              <a:rPr lang="it-IT">
                <a:solidFill>
                  <a:prstClr val="black"/>
                </a:solidFill>
              </a:rPr>
              <a:pPr/>
              <a:t>13</a:t>
            </a:fld>
            <a:endParaRPr lang="it-IT">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EA7DA4EC-640E-4E5D-9CF8-3297BD295D67}" type="slidenum">
              <a:rPr lang="en-US" smtClean="0">
                <a:solidFill>
                  <a:prstClr val="white"/>
                </a:solidFill>
              </a:rPr>
              <a:pPr>
                <a:defRPr/>
              </a:pPr>
              <a:t>25</a:t>
            </a:fld>
            <a:endParaRPr lang="en-US">
              <a:solidFill>
                <a:prstClr val="white"/>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1126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1126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CD1DE9-6F0E-4FAC-95C0-5A436A879E4D}" type="slidenum">
              <a:rPr lang="it-IT">
                <a:solidFill>
                  <a:prstClr val="black"/>
                </a:solidFill>
              </a:rPr>
              <a:pPr/>
              <a:t>31</a:t>
            </a:fld>
            <a:endParaRPr lang="it-IT">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0723" name="Notes Placeholder 2"/>
          <p:cNvSpPr>
            <a:spLocks noGrp="1"/>
          </p:cNvSpPr>
          <p:nvPr>
            <p:ph type="body" idx="1"/>
          </p:nvPr>
        </p:nvSpPr>
        <p:spPr>
          <a:noFill/>
          <a:ln/>
        </p:spPr>
        <p:txBody>
          <a:bodyPr/>
          <a:lstStyle/>
          <a:p>
            <a:pPr eaLnBrk="1" hangingPunct="1"/>
            <a:endParaRPr lang="it-IT" smtClean="0"/>
          </a:p>
        </p:txBody>
      </p:sp>
      <p:sp>
        <p:nvSpPr>
          <p:cNvPr id="30724" name="Slide Number Placeholder 3"/>
          <p:cNvSpPr>
            <a:spLocks noGrp="1"/>
          </p:cNvSpPr>
          <p:nvPr>
            <p:ph type="sldNum" sz="quarter" idx="5"/>
          </p:nvPr>
        </p:nvSpPr>
        <p:spPr>
          <a:noFill/>
        </p:spPr>
        <p:txBody>
          <a:bodyPr/>
          <a:lstStyle/>
          <a:p>
            <a:fld id="{011EA3A1-D1E6-4E9D-89FF-2A3C2AB6D83D}" type="slidenum">
              <a:rPr lang="it-IT">
                <a:solidFill>
                  <a:prstClr val="black"/>
                </a:solidFill>
              </a:rPr>
              <a:pPr/>
              <a:t>32</a:t>
            </a:fld>
            <a:endParaRPr lang="it-IT">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0723" name="Notes Placeholder 2"/>
          <p:cNvSpPr>
            <a:spLocks noGrp="1"/>
          </p:cNvSpPr>
          <p:nvPr>
            <p:ph type="body" idx="1"/>
          </p:nvPr>
        </p:nvSpPr>
        <p:spPr>
          <a:noFill/>
          <a:ln/>
        </p:spPr>
        <p:txBody>
          <a:bodyPr/>
          <a:lstStyle/>
          <a:p>
            <a:pPr eaLnBrk="1" hangingPunct="1"/>
            <a:endParaRPr lang="it-IT" smtClean="0"/>
          </a:p>
        </p:txBody>
      </p:sp>
      <p:sp>
        <p:nvSpPr>
          <p:cNvPr id="30724" name="Slide Number Placeholder 3"/>
          <p:cNvSpPr>
            <a:spLocks noGrp="1"/>
          </p:cNvSpPr>
          <p:nvPr>
            <p:ph type="sldNum" sz="quarter" idx="5"/>
          </p:nvPr>
        </p:nvSpPr>
        <p:spPr>
          <a:noFill/>
        </p:spPr>
        <p:txBody>
          <a:bodyPr/>
          <a:lstStyle/>
          <a:p>
            <a:fld id="{011EA3A1-D1E6-4E9D-89FF-2A3C2AB6D83D}" type="slidenum">
              <a:rPr lang="it-IT">
                <a:solidFill>
                  <a:prstClr val="black"/>
                </a:solidFill>
              </a:rPr>
              <a:pPr/>
              <a:t>33</a:t>
            </a:fld>
            <a:endParaRPr lang="it-IT">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703263" y="744538"/>
            <a:ext cx="5375275" cy="3722687"/>
          </a:xfrm>
          <a:noFill/>
          <a:ln>
            <a:solidFill>
              <a:srgbClr val="000000"/>
            </a:solidFill>
            <a:miter lim="800000"/>
            <a:headEnd/>
            <a:tailEnd/>
          </a:ln>
        </p:spPr>
      </p:sp>
      <p:sp>
        <p:nvSpPr>
          <p:cNvPr id="30723" name="Notes Placeholder 2"/>
          <p:cNvSpPr>
            <a:spLocks noGrp="1"/>
          </p:cNvSpPr>
          <p:nvPr>
            <p:ph type="body" idx="1"/>
          </p:nvPr>
        </p:nvSpPr>
        <p:spPr>
          <a:noFill/>
          <a:ln/>
        </p:spPr>
        <p:txBody>
          <a:bodyPr/>
          <a:lstStyle/>
          <a:p>
            <a:pPr eaLnBrk="1" hangingPunct="1"/>
            <a:endParaRPr lang="it-IT" smtClean="0"/>
          </a:p>
        </p:txBody>
      </p:sp>
      <p:sp>
        <p:nvSpPr>
          <p:cNvPr id="30724" name="Slide Number Placeholder 3"/>
          <p:cNvSpPr>
            <a:spLocks noGrp="1"/>
          </p:cNvSpPr>
          <p:nvPr>
            <p:ph type="sldNum" sz="quarter" idx="5"/>
          </p:nvPr>
        </p:nvSpPr>
        <p:spPr>
          <a:noFill/>
        </p:spPr>
        <p:txBody>
          <a:bodyPr/>
          <a:lstStyle/>
          <a:p>
            <a:fld id="{011EA3A1-D1E6-4E9D-89FF-2A3C2AB6D83D}" type="slidenum">
              <a:rPr lang="it-IT">
                <a:solidFill>
                  <a:prstClr val="black"/>
                </a:solidFill>
              </a:rPr>
              <a:pPr/>
              <a:t>34</a:t>
            </a:fld>
            <a:endParaRPr lang="it-IT">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gradFill rotWithShape="0">
          <a:gsLst>
            <a:gs pos="0">
              <a:schemeClr val="hlink"/>
            </a:gs>
            <a:gs pos="100000">
              <a:srgbClr val="000000"/>
            </a:gs>
          </a:gsLst>
          <a:path path="rect">
            <a:fillToRect r="100000" b="100000"/>
          </a:path>
        </a:gradFill>
        <a:effectLst/>
      </p:bgPr>
    </p:bg>
    <p:spTree>
      <p:nvGrpSpPr>
        <p:cNvPr id="1" name=""/>
        <p:cNvGrpSpPr/>
        <p:nvPr/>
      </p:nvGrpSpPr>
      <p:grpSpPr>
        <a:xfrm>
          <a:off x="0" y="0"/>
          <a:ext cx="0" cy="0"/>
          <a:chOff x="0" y="0"/>
          <a:chExt cx="0" cy="0"/>
        </a:xfrm>
      </p:grpSpPr>
      <p:sp>
        <p:nvSpPr>
          <p:cNvPr id="4" name="Rectangle 44"/>
          <p:cNvSpPr>
            <a:spLocks noChangeArrowheads="1"/>
          </p:cNvSpPr>
          <p:nvPr userDrawn="1"/>
        </p:nvSpPr>
        <p:spPr bwMode="auto">
          <a:xfrm>
            <a:off x="0" y="5692775"/>
            <a:ext cx="9931400" cy="1177925"/>
          </a:xfrm>
          <a:prstGeom prst="rect">
            <a:avLst/>
          </a:prstGeom>
          <a:solidFill>
            <a:schemeClr val="bg1"/>
          </a:solidFill>
          <a:ln w="9525">
            <a:noFill/>
            <a:miter lim="800000"/>
            <a:headEnd/>
            <a:tailEnd/>
          </a:ln>
          <a:effectLst/>
        </p:spPr>
        <p:txBody>
          <a:bodyPr wrap="none" anchor="ctr"/>
          <a:lstStyle/>
          <a:p>
            <a:pPr algn="ctr">
              <a:defRPr/>
            </a:pPr>
            <a:endParaRPr lang="it-IT" sz="1800" b="0">
              <a:solidFill>
                <a:schemeClr val="tx1"/>
              </a:solidFill>
              <a:cs typeface="+mn-cs"/>
            </a:endParaRPr>
          </a:p>
        </p:txBody>
      </p:sp>
      <p:pic>
        <p:nvPicPr>
          <p:cNvPr id="5" name="Picture 114" descr="SoM"/>
          <p:cNvPicPr>
            <a:picLocks noChangeAspect="1" noChangeArrowheads="1"/>
          </p:cNvPicPr>
          <p:nvPr userDrawn="1"/>
        </p:nvPicPr>
        <p:blipFill>
          <a:blip r:embed="rId2" cstate="print"/>
          <a:srcRect/>
          <a:stretch>
            <a:fillRect/>
          </a:stretch>
        </p:blipFill>
        <p:spPr bwMode="auto">
          <a:xfrm>
            <a:off x="149225" y="177800"/>
            <a:ext cx="1917700" cy="2693988"/>
          </a:xfrm>
          <a:prstGeom prst="rect">
            <a:avLst/>
          </a:prstGeom>
          <a:noFill/>
          <a:ln w="9525">
            <a:noFill/>
            <a:miter lim="800000"/>
            <a:headEnd/>
            <a:tailEnd/>
          </a:ln>
        </p:spPr>
      </p:pic>
      <p:sp>
        <p:nvSpPr>
          <p:cNvPr id="6" name="Text Box 115"/>
          <p:cNvSpPr txBox="1">
            <a:spLocks noChangeArrowheads="1"/>
          </p:cNvSpPr>
          <p:nvPr userDrawn="1"/>
        </p:nvSpPr>
        <p:spPr bwMode="auto">
          <a:xfrm>
            <a:off x="7407275" y="36513"/>
            <a:ext cx="2500313" cy="360362"/>
          </a:xfrm>
          <a:prstGeom prst="rect">
            <a:avLst/>
          </a:prstGeom>
          <a:noFill/>
          <a:ln w="12700">
            <a:noFill/>
            <a:miter lim="800000"/>
            <a:headEnd/>
            <a:tailEnd/>
          </a:ln>
          <a:effectLst/>
        </p:spPr>
        <p:txBody>
          <a:bodyPr lIns="90000" rIns="90000" anchor="ctr"/>
          <a:lstStyle/>
          <a:p>
            <a:pPr algn="r" eaLnBrk="0" hangingPunct="0">
              <a:spcBef>
                <a:spcPct val="50000"/>
              </a:spcBef>
              <a:buClr>
                <a:schemeClr val="folHlink"/>
              </a:buClr>
              <a:defRPr/>
            </a:pPr>
            <a:r>
              <a:rPr lang="it-IT">
                <a:solidFill>
                  <a:schemeClr val="accent2"/>
                </a:solidFill>
                <a:cs typeface="+mn-cs"/>
              </a:rPr>
              <a:t>www.osservatori.net</a:t>
            </a:r>
          </a:p>
        </p:txBody>
      </p:sp>
      <p:sp>
        <p:nvSpPr>
          <p:cNvPr id="591972" name="Rectangle 100"/>
          <p:cNvSpPr>
            <a:spLocks noGrp="1" noChangeArrowheads="1"/>
          </p:cNvSpPr>
          <p:nvPr>
            <p:ph type="ctrTitle" sz="quarter"/>
          </p:nvPr>
        </p:nvSpPr>
        <p:spPr>
          <a:xfrm>
            <a:off x="1733550" y="2520950"/>
            <a:ext cx="8094663" cy="1470025"/>
          </a:xfrm>
          <a:ln w="9525"/>
        </p:spPr>
        <p:txBody>
          <a:bodyPr lIns="91440" tIns="45720" rIns="91440" bIns="45720" anchor="ctr"/>
          <a:lstStyle>
            <a:lvl1pPr>
              <a:lnSpc>
                <a:spcPct val="90000"/>
              </a:lnSpc>
              <a:defRPr sz="3500"/>
            </a:lvl1pPr>
          </a:lstStyle>
          <a:p>
            <a:r>
              <a:rPr lang="it-IT"/>
              <a:t>Fare clic per modificare lo stile del titolo</a:t>
            </a:r>
          </a:p>
        </p:txBody>
      </p:sp>
      <p:sp>
        <p:nvSpPr>
          <p:cNvPr id="591973" name="Rectangle 101"/>
          <p:cNvSpPr>
            <a:spLocks noGrp="1" noChangeArrowheads="1"/>
          </p:cNvSpPr>
          <p:nvPr>
            <p:ph type="subTitle" sz="quarter" idx="1"/>
          </p:nvPr>
        </p:nvSpPr>
        <p:spPr>
          <a:xfrm>
            <a:off x="1733550" y="4035425"/>
            <a:ext cx="8094663" cy="723900"/>
          </a:xfrm>
          <a:ln w="9525"/>
        </p:spPr>
        <p:txBody>
          <a:bodyPr lIns="91440" tIns="45720" rIns="91440" bIns="45720"/>
          <a:lstStyle>
            <a:lvl1pPr algn="r">
              <a:defRPr b="0">
                <a:solidFill>
                  <a:schemeClr val="bg1"/>
                </a:solidFill>
                <a:effectLst>
                  <a:outerShdw blurRad="38100" dist="38100" dir="2700000" algn="tl">
                    <a:srgbClr val="000000"/>
                  </a:outerShdw>
                </a:effectLst>
              </a:defRPr>
            </a:lvl1pPr>
          </a:lstStyle>
          <a:p>
            <a:r>
              <a:rPr lang="it-IT"/>
              <a:t>Fare clic per modificare lo stile del sottotitolo dello schema</a:t>
            </a:r>
          </a:p>
        </p:txBody>
      </p:sp>
      <p:sp>
        <p:nvSpPr>
          <p:cNvPr id="7" name="Rectangle 102"/>
          <p:cNvSpPr>
            <a:spLocks noGrp="1" noChangeArrowheads="1"/>
          </p:cNvSpPr>
          <p:nvPr>
            <p:ph type="dt" sz="quarter" idx="10"/>
          </p:nvPr>
        </p:nvSpPr>
        <p:spPr>
          <a:xfrm>
            <a:off x="8096250" y="5159375"/>
            <a:ext cx="1731963" cy="360363"/>
          </a:xfrm>
        </p:spPr>
        <p:txBody>
          <a:bodyPr lIns="91440" rIns="91440" anchor="b"/>
          <a:lstStyle>
            <a:lvl1pPr>
              <a:defRPr/>
            </a:lvl1pPr>
          </a:lstStyle>
          <a:p>
            <a:pPr>
              <a:defRPr/>
            </a:pPr>
            <a:r>
              <a:rPr lang="it-IT"/>
              <a:t>26 Novembre 2009</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00"/>
            <a:ext cx="8420100" cy="1362075"/>
          </a:xfrm>
        </p:spPr>
        <p:txBody>
          <a:bodyPr/>
          <a:lstStyle>
            <a:lvl1pPr algn="l">
              <a:defRPr sz="40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161925" y="1614488"/>
            <a:ext cx="4738688" cy="133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5053013" y="1614488"/>
            <a:ext cx="4740275" cy="133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defRPr/>
            </a:lvl1pPr>
          </a:lstStyle>
          <a:p>
            <a:pPr>
              <a:defRPr/>
            </a:pPr>
            <a:r>
              <a:rPr lang="it-IT"/>
              <a:t>26 Novembre 2009</a:t>
            </a:r>
          </a:p>
        </p:txBody>
      </p:sp>
      <p:sp>
        <p:nvSpPr>
          <p:cNvPr id="6" name="Segnaposto piè di pagina 5"/>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lvl1pPr>
              <a:defRPr/>
            </a:lvl1pPr>
          </a:lstStyle>
          <a:p>
            <a:pPr>
              <a:defRPr/>
            </a:pPr>
            <a:r>
              <a:rPr lang="it-IT"/>
              <a:t>26 Novembre 2009</a:t>
            </a:r>
          </a:p>
        </p:txBody>
      </p:sp>
      <p:sp>
        <p:nvSpPr>
          <p:cNvPr id="8" name="Segnaposto piè di pagina 7"/>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lvl1pPr>
              <a:defRPr/>
            </a:lvl1pPr>
          </a:lstStyle>
          <a:p>
            <a:pPr>
              <a:defRPr/>
            </a:pPr>
            <a:r>
              <a:rPr lang="it-IT"/>
              <a:t>26 Novembre 2009</a:t>
            </a:r>
          </a:p>
        </p:txBody>
      </p:sp>
      <p:sp>
        <p:nvSpPr>
          <p:cNvPr id="4" name="Segnaposto piè di pagina 3"/>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a:defRPr/>
            </a:pPr>
            <a:r>
              <a:rPr lang="it-IT"/>
              <a:t>26 Novembre 2009</a:t>
            </a:r>
          </a:p>
        </p:txBody>
      </p:sp>
      <p:sp>
        <p:nvSpPr>
          <p:cNvPr id="3" name="Segnaposto piè di pagina 2"/>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138" cy="1162050"/>
          </a:xfrm>
        </p:spPr>
        <p:txBody>
          <a:bodyPr anchor="b"/>
          <a:lstStyle>
            <a:lvl1pPr algn="l">
              <a:defRPr sz="2000" b="1"/>
            </a:lvl1pPr>
          </a:lstStyle>
          <a:p>
            <a:r>
              <a:rPr lang="it-IT" smtClean="0"/>
              <a:t>Fare clic per modificare lo stile del titolo</a:t>
            </a:r>
            <a:endParaRPr lang="en-US"/>
          </a:p>
        </p:txBody>
      </p:sp>
      <p:sp>
        <p:nvSpPr>
          <p:cNvPr id="3" name="Segnaposto contenuto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a:defRPr/>
            </a:pPr>
            <a:r>
              <a:rPr lang="it-IT"/>
              <a:t>26 Novembre 2009</a:t>
            </a:r>
          </a:p>
        </p:txBody>
      </p:sp>
      <p:sp>
        <p:nvSpPr>
          <p:cNvPr id="6" name="Segnaposto piè di pagina 5"/>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3600" cy="566738"/>
          </a:xfrm>
        </p:spPr>
        <p:txBody>
          <a:bodyPr anchor="b"/>
          <a:lstStyle>
            <a:lvl1pPr algn="l">
              <a:defRPr sz="20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Segnaposto testo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a:defRPr/>
            </a:pPr>
            <a:r>
              <a:rPr lang="it-IT"/>
              <a:t>26 Novembre 2009</a:t>
            </a:r>
          </a:p>
        </p:txBody>
      </p:sp>
      <p:sp>
        <p:nvSpPr>
          <p:cNvPr id="6" name="Segnaposto piè di pagina 5"/>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86638" y="152400"/>
            <a:ext cx="2406650" cy="2795588"/>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161925" y="152400"/>
            <a:ext cx="7072313" cy="27955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rgbClr val="002757"/>
        </a:solidFill>
        <a:effectLst/>
      </p:bgPr>
    </p:bg>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0" y="5692775"/>
            <a:ext cx="9931400" cy="1177925"/>
          </a:xfrm>
          <a:prstGeom prst="rect">
            <a:avLst/>
          </a:prstGeom>
          <a:solidFill>
            <a:schemeClr val="bg1"/>
          </a:solidFill>
          <a:ln w="9525">
            <a:noFill/>
            <a:miter lim="800000"/>
            <a:headEnd/>
            <a:tailEnd/>
          </a:ln>
          <a:effectLst/>
        </p:spPr>
        <p:txBody>
          <a:bodyPr wrap="none" anchor="ctr"/>
          <a:lstStyle/>
          <a:p>
            <a:pPr algn="ctr">
              <a:defRPr/>
            </a:pPr>
            <a:endParaRPr lang="it-IT" sz="1800" b="0">
              <a:solidFill>
                <a:schemeClr val="tx1"/>
              </a:solidFill>
              <a:cs typeface="+mn-cs"/>
            </a:endParaRPr>
          </a:p>
        </p:txBody>
      </p:sp>
      <p:pic>
        <p:nvPicPr>
          <p:cNvPr id="5" name="Picture 6" descr="SoM"/>
          <p:cNvPicPr>
            <a:picLocks noChangeAspect="1" noChangeArrowheads="1"/>
          </p:cNvPicPr>
          <p:nvPr userDrawn="1"/>
        </p:nvPicPr>
        <p:blipFill>
          <a:blip r:embed="rId2" cstate="print"/>
          <a:srcRect/>
          <a:stretch>
            <a:fillRect/>
          </a:stretch>
        </p:blipFill>
        <p:spPr bwMode="auto">
          <a:xfrm>
            <a:off x="149225" y="177800"/>
            <a:ext cx="1917700" cy="2693988"/>
          </a:xfrm>
          <a:prstGeom prst="rect">
            <a:avLst/>
          </a:prstGeom>
          <a:noFill/>
          <a:ln w="9525">
            <a:noFill/>
            <a:miter lim="800000"/>
            <a:headEnd/>
            <a:tailEnd/>
          </a:ln>
        </p:spPr>
      </p:pic>
      <p:sp>
        <p:nvSpPr>
          <p:cNvPr id="6" name="Text Box 7"/>
          <p:cNvSpPr txBox="1">
            <a:spLocks noChangeArrowheads="1"/>
          </p:cNvSpPr>
          <p:nvPr userDrawn="1"/>
        </p:nvSpPr>
        <p:spPr bwMode="auto">
          <a:xfrm>
            <a:off x="7407275" y="36513"/>
            <a:ext cx="2500313" cy="360362"/>
          </a:xfrm>
          <a:prstGeom prst="rect">
            <a:avLst/>
          </a:prstGeom>
          <a:noFill/>
          <a:ln w="12700">
            <a:noFill/>
            <a:miter lim="800000"/>
            <a:headEnd/>
            <a:tailEnd/>
          </a:ln>
          <a:effectLst/>
        </p:spPr>
        <p:txBody>
          <a:bodyPr lIns="90000" rIns="90000" anchor="ctr"/>
          <a:lstStyle/>
          <a:p>
            <a:pPr algn="r" eaLnBrk="0" hangingPunct="0">
              <a:spcBef>
                <a:spcPct val="50000"/>
              </a:spcBef>
              <a:buClr>
                <a:schemeClr val="folHlink"/>
              </a:buClr>
              <a:defRPr/>
            </a:pPr>
            <a:r>
              <a:rPr lang="it-IT">
                <a:solidFill>
                  <a:schemeClr val="accent2"/>
                </a:solidFill>
                <a:cs typeface="+mn-cs"/>
              </a:rPr>
              <a:t>www.osservatori.net</a:t>
            </a:r>
          </a:p>
        </p:txBody>
      </p:sp>
      <p:sp>
        <p:nvSpPr>
          <p:cNvPr id="1346563" name="Rectangle 3"/>
          <p:cNvSpPr>
            <a:spLocks noGrp="1" noChangeArrowheads="1"/>
          </p:cNvSpPr>
          <p:nvPr>
            <p:ph type="ctrTitle" sz="quarter"/>
          </p:nvPr>
        </p:nvSpPr>
        <p:spPr>
          <a:xfrm>
            <a:off x="1733550" y="2520950"/>
            <a:ext cx="8094663" cy="1470025"/>
          </a:xfrm>
          <a:ln w="9525"/>
        </p:spPr>
        <p:txBody>
          <a:bodyPr lIns="91440" tIns="45720" rIns="91440" bIns="45720" anchor="ctr"/>
          <a:lstStyle>
            <a:lvl1pPr>
              <a:lnSpc>
                <a:spcPct val="90000"/>
              </a:lnSpc>
              <a:defRPr sz="3500"/>
            </a:lvl1pPr>
          </a:lstStyle>
          <a:p>
            <a:r>
              <a:rPr lang="it-IT"/>
              <a:t>Fare clic per modificare lo stile del titolo</a:t>
            </a:r>
          </a:p>
        </p:txBody>
      </p:sp>
      <p:sp>
        <p:nvSpPr>
          <p:cNvPr id="1346564" name="Rectangle 4"/>
          <p:cNvSpPr>
            <a:spLocks noGrp="1" noChangeArrowheads="1"/>
          </p:cNvSpPr>
          <p:nvPr>
            <p:ph type="subTitle" sz="quarter" idx="1"/>
          </p:nvPr>
        </p:nvSpPr>
        <p:spPr>
          <a:xfrm>
            <a:off x="1733550" y="4035425"/>
            <a:ext cx="8094663" cy="723900"/>
          </a:xfrm>
          <a:ln w="9525"/>
        </p:spPr>
        <p:txBody>
          <a:bodyPr lIns="91440" tIns="45720" rIns="91440" bIns="45720"/>
          <a:lstStyle>
            <a:lvl1pPr algn="r">
              <a:defRPr b="0">
                <a:solidFill>
                  <a:schemeClr val="bg1"/>
                </a:solidFill>
                <a:effectLst>
                  <a:outerShdw blurRad="38100" dist="38100" dir="2700000" algn="tl">
                    <a:srgbClr val="000000"/>
                  </a:outerShdw>
                </a:effectLst>
              </a:defRPr>
            </a:lvl1pPr>
          </a:lstStyle>
          <a:p>
            <a:r>
              <a:rPr lang="it-IT"/>
              <a:t>Fare clic per modificare lo stile del sottotitolo dello schema</a:t>
            </a:r>
          </a:p>
        </p:txBody>
      </p:sp>
      <p:sp>
        <p:nvSpPr>
          <p:cNvPr id="7" name="Rectangle 5"/>
          <p:cNvSpPr>
            <a:spLocks noGrp="1" noChangeArrowheads="1"/>
          </p:cNvSpPr>
          <p:nvPr>
            <p:ph type="dt" sz="quarter" idx="10"/>
          </p:nvPr>
        </p:nvSpPr>
        <p:spPr>
          <a:xfrm>
            <a:off x="8096250" y="5159375"/>
            <a:ext cx="1731963" cy="360363"/>
          </a:xfrm>
        </p:spPr>
        <p:txBody>
          <a:bodyPr lIns="91440" rIns="91440" anchor="b"/>
          <a:lstStyle>
            <a:lvl1pPr>
              <a:defRPr/>
            </a:lvl1pPr>
          </a:lstStyle>
          <a:p>
            <a:pPr>
              <a:defRPr/>
            </a:pPr>
            <a:r>
              <a:rPr lang="it-IT"/>
              <a:t>26 Novembre 2009</a:t>
            </a:r>
          </a:p>
        </p:txBody>
      </p:sp>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00"/>
            <a:ext cx="8420100" cy="1362075"/>
          </a:xfrm>
        </p:spPr>
        <p:txBody>
          <a:bodyPr/>
          <a:lstStyle>
            <a:lvl1pPr algn="l">
              <a:defRPr sz="40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161925" y="1614488"/>
            <a:ext cx="4738688" cy="133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5053013" y="1614488"/>
            <a:ext cx="4740275" cy="133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defRPr/>
            </a:lvl1pPr>
          </a:lstStyle>
          <a:p>
            <a:pPr>
              <a:defRPr/>
            </a:pPr>
            <a:r>
              <a:rPr lang="it-IT"/>
              <a:t>26 Novembre 2009</a:t>
            </a:r>
          </a:p>
        </p:txBody>
      </p:sp>
      <p:sp>
        <p:nvSpPr>
          <p:cNvPr id="6" name="Segnaposto piè di pagina 5"/>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lvl1pPr>
              <a:defRPr/>
            </a:lvl1pPr>
          </a:lstStyle>
          <a:p>
            <a:pPr>
              <a:defRPr/>
            </a:pPr>
            <a:r>
              <a:rPr lang="it-IT"/>
              <a:t>26 Novembre 2009</a:t>
            </a:r>
          </a:p>
        </p:txBody>
      </p:sp>
      <p:sp>
        <p:nvSpPr>
          <p:cNvPr id="8" name="Segnaposto piè di pagina 7"/>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lvl1pPr>
              <a:defRPr/>
            </a:lvl1pPr>
          </a:lstStyle>
          <a:p>
            <a:pPr>
              <a:defRPr/>
            </a:pPr>
            <a:r>
              <a:rPr lang="it-IT"/>
              <a:t>26 Novembre 2009</a:t>
            </a:r>
          </a:p>
        </p:txBody>
      </p:sp>
      <p:sp>
        <p:nvSpPr>
          <p:cNvPr id="4" name="Segnaposto piè di pagina 3"/>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a:defRPr/>
            </a:pPr>
            <a:r>
              <a:rPr lang="it-IT"/>
              <a:t>26 Novembre 2009</a:t>
            </a:r>
          </a:p>
        </p:txBody>
      </p:sp>
      <p:sp>
        <p:nvSpPr>
          <p:cNvPr id="3" name="Segnaposto piè di pagina 2"/>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138" cy="1162050"/>
          </a:xfrm>
        </p:spPr>
        <p:txBody>
          <a:bodyPr anchor="b"/>
          <a:lstStyle>
            <a:lvl1pPr algn="l">
              <a:defRPr sz="2000" b="1"/>
            </a:lvl1pPr>
          </a:lstStyle>
          <a:p>
            <a:r>
              <a:rPr lang="it-IT" smtClean="0"/>
              <a:t>Fare clic per modificare lo stile del titolo</a:t>
            </a:r>
            <a:endParaRPr lang="en-US"/>
          </a:p>
        </p:txBody>
      </p:sp>
      <p:sp>
        <p:nvSpPr>
          <p:cNvPr id="3" name="Segnaposto contenuto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a:defRPr/>
            </a:pPr>
            <a:r>
              <a:rPr lang="it-IT"/>
              <a:t>26 Novembre 2009</a:t>
            </a:r>
          </a:p>
        </p:txBody>
      </p:sp>
      <p:sp>
        <p:nvSpPr>
          <p:cNvPr id="6" name="Segnaposto piè di pagina 5"/>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3600" cy="566738"/>
          </a:xfrm>
        </p:spPr>
        <p:txBody>
          <a:bodyPr anchor="b"/>
          <a:lstStyle>
            <a:lvl1pPr algn="l">
              <a:defRPr sz="20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Segnaposto testo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a:defRPr/>
            </a:pPr>
            <a:r>
              <a:rPr lang="it-IT"/>
              <a:t>26 Novembre 2009</a:t>
            </a:r>
          </a:p>
        </p:txBody>
      </p:sp>
      <p:sp>
        <p:nvSpPr>
          <p:cNvPr id="6" name="Segnaposto piè di pagina 5"/>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86638" y="152400"/>
            <a:ext cx="2406650" cy="2795588"/>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161925" y="152400"/>
            <a:ext cx="7072313" cy="27955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r>
              <a:rPr lang="it-IT"/>
              <a:t>26 Novembre 2009</a:t>
            </a:r>
          </a:p>
        </p:txBody>
      </p:sp>
      <p:sp>
        <p:nvSpPr>
          <p:cNvPr id="5" name="Segnaposto piè di pagina 4"/>
          <p:cNvSpPr>
            <a:spLocks noGrp="1"/>
          </p:cNvSpPr>
          <p:nvPr>
            <p:ph type="ftr" sz="quarter" idx="11"/>
          </p:nvPr>
        </p:nvSpPr>
        <p:spPr>
          <a:xfrm>
            <a:off x="114300" y="6507163"/>
            <a:ext cx="6554788" cy="360362"/>
          </a:xfrm>
          <a:prstGeom prst="rect">
            <a:avLst/>
          </a:prstGeom>
        </p:spPr>
        <p:txBody>
          <a:bodyPr/>
          <a:lstStyle>
            <a:lvl1pPr algn="ctr" eaLnBrk="0" hangingPunct="0">
              <a:buClr>
                <a:schemeClr val="folHlink"/>
              </a:buClr>
              <a:defRPr>
                <a:effectLst>
                  <a:outerShdw blurRad="38100" dist="38100" dir="2700000" algn="tl">
                    <a:srgbClr val="000000">
                      <a:alpha val="43137"/>
                    </a:srgbClr>
                  </a:outerShdw>
                </a:effectLst>
                <a:cs typeface="+mn-cs"/>
              </a:defRPr>
            </a:lvl1pPr>
          </a:lstStyle>
          <a:p>
            <a:pPr>
              <a:defRPr/>
            </a:pPr>
            <a:r>
              <a:rPr lang="it-IT"/>
              <a:t>L’eProcurement nella Pubblica Amministrazione italiana: innovare la gestione degli acquisti</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6"/>
            <a:ext cx="84201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5" name="Rectangle 6"/>
          <p:cNvSpPr>
            <a:spLocks noGrp="1" noChangeArrowheads="1"/>
          </p:cNvSpPr>
          <p:nvPr>
            <p:ph type="sldNum" sz="quarter" idx="11"/>
          </p:nvPr>
        </p:nvSpPr>
        <p:spPr>
          <a:ln/>
        </p:spPr>
        <p:txBody>
          <a:bodyPr/>
          <a:lstStyle>
            <a:lvl1pPr>
              <a:defRPr/>
            </a:lvl1pPr>
          </a:lstStyle>
          <a:p>
            <a:pPr>
              <a:defRPr/>
            </a:pPr>
            <a:fld id="{835D8C47-1A2C-4BB5-9AD4-2C49FDA5CFE8}" type="slidenum">
              <a:rPr lang="it-IT">
                <a:solidFill>
                  <a:srgbClr val="000000"/>
                </a:solidFill>
              </a:rPr>
              <a:pPr>
                <a:defRPr/>
              </a:pPr>
              <a:t>‹N›</a:t>
            </a:fld>
            <a:endParaRPr lang="it-IT">
              <a:solidFill>
                <a:srgbClr val="000000"/>
              </a:solidFill>
            </a:endParaRPr>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6"/>
          <p:cNvSpPr>
            <a:spLocks noGrp="1" noChangeArrowheads="1"/>
          </p:cNvSpPr>
          <p:nvPr>
            <p:ph type="sldNum" sz="quarter" idx="11"/>
          </p:nvPr>
        </p:nvSpPr>
        <p:spPr>
          <a:ln/>
        </p:spPr>
        <p:txBody>
          <a:bodyPr/>
          <a:lstStyle>
            <a:lvl1pPr>
              <a:defRPr/>
            </a:lvl1pPr>
          </a:lstStyle>
          <a:p>
            <a:pPr>
              <a:defRPr/>
            </a:pPr>
            <a:fld id="{3A4CB60C-37ED-441A-BFC5-9A67098FE4BD}" type="slidenum">
              <a:rPr lang="it-IT">
                <a:solidFill>
                  <a:srgbClr val="000000"/>
                </a:solidFill>
              </a:rPr>
              <a:pPr>
                <a:defRPr/>
              </a:pPr>
              <a:t>‹N›</a:t>
            </a:fld>
            <a:endParaRPr lang="it-IT" dirty="0">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01"/>
            <a:ext cx="84201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5"/>
          <p:cNvSpPr>
            <a:spLocks noGrp="1" noChangeArrowheads="1"/>
          </p:cNvSpPr>
          <p:nvPr>
            <p:ph type="ftr" sz="quarter" idx="10"/>
          </p:nvPr>
        </p:nvSpPr>
        <p:spPr>
          <a:ln/>
        </p:spPr>
        <p:txBody>
          <a:bodyPr/>
          <a:lstStyle>
            <a:lvl1pPr>
              <a:defRPr/>
            </a:lvl1pPr>
          </a:lstStyle>
          <a:p>
            <a:pPr>
              <a:defRPr/>
            </a:pPr>
            <a:endParaRPr lang="it-IT">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76788308-3CB1-41D1-8730-1A09CC141CD8}" type="slidenum">
              <a:rPr lang="it-IT">
                <a:solidFill>
                  <a:srgbClr val="000000"/>
                </a:solidFill>
              </a:rPr>
              <a:pPr>
                <a:defRPr/>
              </a:pPr>
              <a:t>‹N›</a:t>
            </a:fld>
            <a:endParaRPr lang="it-IT">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742950" y="1752600"/>
            <a:ext cx="41275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1752600"/>
            <a:ext cx="41275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5"/>
          <p:cNvSpPr>
            <a:spLocks noGrp="1" noChangeArrowheads="1"/>
          </p:cNvSpPr>
          <p:nvPr>
            <p:ph type="ftr" sz="quarter" idx="10"/>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859376CE-DC9A-4287-B3C4-02E7C6FF0DC1}" type="slidenum">
              <a:rPr lang="it-IT">
                <a:solidFill>
                  <a:srgbClr val="000000"/>
                </a:solidFill>
              </a:rPr>
              <a:pPr>
                <a:defRPr/>
              </a:pPr>
              <a:t>‹N›</a:t>
            </a:fld>
            <a:endParaRPr lang="it-IT">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5"/>
          <p:cNvSpPr>
            <a:spLocks noGrp="1" noChangeArrowheads="1"/>
          </p:cNvSpPr>
          <p:nvPr>
            <p:ph type="ftr" sz="quarter" idx="10"/>
          </p:nvPr>
        </p:nvSpPr>
        <p:spPr>
          <a:ln/>
        </p:spPr>
        <p:txBody>
          <a:bodyPr/>
          <a:lstStyle>
            <a:lvl1pPr>
              <a:defRPr/>
            </a:lvl1pPr>
          </a:lstStyle>
          <a:p>
            <a:pPr>
              <a:defRPr/>
            </a:pPr>
            <a:endParaRPr lang="it-IT">
              <a:solidFill>
                <a:srgbClr val="000000"/>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fld id="{E742F4AC-644A-42E9-A9C9-C75039B82168}" type="slidenum">
              <a:rPr lang="it-IT">
                <a:solidFill>
                  <a:srgbClr val="000000"/>
                </a:solidFill>
              </a:rPr>
              <a:pPr>
                <a:defRPr/>
              </a:pPr>
              <a:t>‹N›</a:t>
            </a:fld>
            <a:endParaRPr lang="it-IT">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5"/>
          <p:cNvSpPr>
            <a:spLocks noGrp="1" noChangeArrowheads="1"/>
          </p:cNvSpPr>
          <p:nvPr>
            <p:ph type="ftr" sz="quarter" idx="10"/>
          </p:nvPr>
        </p:nvSpPr>
        <p:spPr>
          <a:ln/>
        </p:spPr>
        <p:txBody>
          <a:bodyPr/>
          <a:lstStyle>
            <a:lvl1pPr>
              <a:defRPr/>
            </a:lvl1pPr>
          </a:lstStyle>
          <a:p>
            <a:pPr>
              <a:defRPr/>
            </a:pPr>
            <a:endParaRPr lang="it-IT">
              <a:solidFill>
                <a:srgbClr val="000000"/>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fld id="{907E88ED-3033-4D65-A64E-31DEC05B2715}" type="slidenum">
              <a:rPr lang="it-IT">
                <a:solidFill>
                  <a:srgbClr val="000000"/>
                </a:solidFill>
              </a:rPr>
              <a:pPr>
                <a:defRPr/>
              </a:pPr>
              <a:t>‹N›</a:t>
            </a:fld>
            <a:endParaRPr lang="it-IT">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it-IT" dirty="0">
              <a:solidFill>
                <a:srgbClr val="000000"/>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fld id="{857CBD1A-4B06-40DE-8ED1-394525B1EF7E}" type="slidenum">
              <a:rPr lang="it-IT">
                <a:solidFill>
                  <a:srgbClr val="000000"/>
                </a:solidFill>
              </a:rPr>
              <a:pPr>
                <a:defRPr/>
              </a:pPr>
              <a:t>‹N›</a:t>
            </a:fld>
            <a:endParaRPr lang="it-IT">
              <a:solidFill>
                <a:srgbClr val="000000"/>
              </a:solidFill>
            </a:endParaRPr>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006"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ftr" sz="quarter" idx="10"/>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657BC15D-52A9-43E3-8721-5CE4CB4A74F2}" type="slidenum">
              <a:rPr lang="it-IT">
                <a:solidFill>
                  <a:srgbClr val="000000"/>
                </a:solidFill>
              </a:rPr>
              <a:pPr>
                <a:defRPr/>
              </a:pPr>
              <a:t>‹N›</a:t>
            </a:fld>
            <a:endParaRPr lang="it-IT">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800600"/>
            <a:ext cx="59436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ftr" sz="quarter" idx="10"/>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DCC1E973-49CE-4995-A37C-1BA281700E39}" type="slidenum">
              <a:rPr lang="it-IT">
                <a:solidFill>
                  <a:srgbClr val="000000"/>
                </a:solidFill>
              </a:rPr>
              <a:pPr>
                <a:defRPr/>
              </a:pPr>
              <a:t>‹N›</a:t>
            </a:fld>
            <a:endParaRPr lang="it-IT">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piè di pagina 2"/>
          <p:cNvSpPr>
            <a:spLocks noGrp="1"/>
          </p:cNvSpPr>
          <p:nvPr>
            <p:ph type="ftr" sz="quarter" idx="10"/>
          </p:nvPr>
        </p:nvSpPr>
        <p:spPr/>
        <p:txBody>
          <a:bodyPr/>
          <a:lstStyle/>
          <a:p>
            <a:pPr eaLnBrk="0" hangingPunct="0">
              <a:defRPr/>
            </a:pPr>
            <a:endParaRPr lang="it-IT" b="0">
              <a:solidFill>
                <a:srgbClr val="000000"/>
              </a:solidFill>
              <a:latin typeface="Arial" charset="0"/>
              <a:cs typeface="+mn-cs"/>
            </a:endParaRPr>
          </a:p>
        </p:txBody>
      </p:sp>
      <p:sp>
        <p:nvSpPr>
          <p:cNvPr id="4" name="Segnaposto numero diapositiva 3"/>
          <p:cNvSpPr>
            <a:spLocks noGrp="1"/>
          </p:cNvSpPr>
          <p:nvPr>
            <p:ph type="sldNum" sz="quarter" idx="11"/>
          </p:nvPr>
        </p:nvSpPr>
        <p:spPr/>
        <p:txBody>
          <a:bodyPr/>
          <a:lstStyle/>
          <a:p>
            <a:pPr eaLnBrk="0" hangingPunct="0">
              <a:defRPr/>
            </a:pPr>
            <a:fld id="{D5051568-C133-4B03-8AAC-D1BCFEF4C648}" type="slidenum">
              <a:rPr lang="it-IT" b="0" smtClean="0">
                <a:solidFill>
                  <a:srgbClr val="000000"/>
                </a:solidFill>
                <a:latin typeface="Arial" charset="0"/>
                <a:cs typeface="+mn-cs"/>
              </a:rPr>
              <a:pPr eaLnBrk="0" hangingPunct="0">
                <a:defRPr/>
              </a:pPr>
              <a:t>‹N›</a:t>
            </a:fld>
            <a:endParaRPr lang="it-IT" b="0">
              <a:solidFill>
                <a:srgbClr val="000000"/>
              </a:solidFill>
              <a:latin typeface="Arial" charset="0"/>
              <a:cs typeface="+mn-c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it-IT" smtClean="0"/>
              <a:t>Fare clic per modificare lo stile del titolo</a:t>
            </a:r>
            <a:endParaRPr lang="it-IT"/>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transition>
    <p:dissolv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it-IT"/>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dirty="0"/>
          </a:p>
        </p:txBody>
      </p:sp>
    </p:spTree>
  </p:cSld>
  <p:clrMapOvr>
    <a:masterClrMapping/>
  </p:clrMapOvr>
  <p:transition>
    <p:dissolv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it-IT" smtClean="0"/>
              <a:t>Fare clic per modificare lo stile del titolo</a:t>
            </a:r>
            <a:endParaRPr lang="it-IT"/>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transition>
    <p:dissolv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it-IT"/>
          </a:p>
        </p:txBody>
      </p:sp>
      <p:sp>
        <p:nvSpPr>
          <p:cNvPr id="3" name="Content Placeholder 2"/>
          <p:cNvSpPr>
            <a:spLocks noGrp="1"/>
          </p:cNvSpPr>
          <p:nvPr>
            <p:ph sz="half" idx="1"/>
          </p:nvPr>
        </p:nvSpPr>
        <p:spPr>
          <a:xfrm>
            <a:off x="818622" y="1546225"/>
            <a:ext cx="4124060" cy="396240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Content Placeholder 3"/>
          <p:cNvSpPr>
            <a:spLocks noGrp="1"/>
          </p:cNvSpPr>
          <p:nvPr>
            <p:ph sz="half" idx="2"/>
          </p:nvPr>
        </p:nvSpPr>
        <p:spPr>
          <a:xfrm>
            <a:off x="5107782" y="1546225"/>
            <a:ext cx="4124060" cy="396240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dissolv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it-IT"/>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dissolv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it-IT"/>
          </a:p>
        </p:txBody>
      </p:sp>
    </p:spTree>
  </p:cSld>
  <p:clrMapOvr>
    <a:masterClrMapping/>
  </p:clrMapOvr>
  <p:transition>
    <p:dissolv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transition>
    <p:dissolv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it-IT" smtClean="0"/>
              <a:t>Fare clic per modificare lo stile del titolo</a:t>
            </a:r>
            <a:endParaRPr lang="it-IT"/>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dissolv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it-IT" smtClean="0"/>
              <a:t>Fare clic per modificare lo stile del titolo</a:t>
            </a:r>
            <a:endParaRPr lang="it-IT"/>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dissolv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it-IT"/>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dissolv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9374" y="0"/>
            <a:ext cx="2426626" cy="5508625"/>
          </a:xfrm>
        </p:spPr>
        <p:txBody>
          <a:bodyPr vert="eaVert"/>
          <a:lstStyle/>
          <a:p>
            <a:r>
              <a:rPr lang="it-IT" smtClean="0"/>
              <a:t>Fare clic per modificare lo stile del titolo</a:t>
            </a:r>
            <a:endParaRPr lang="it-IT"/>
          </a:p>
        </p:txBody>
      </p:sp>
      <p:sp>
        <p:nvSpPr>
          <p:cNvPr id="3" name="Vertical Text Placeholder 2"/>
          <p:cNvSpPr>
            <a:spLocks noGrp="1"/>
          </p:cNvSpPr>
          <p:nvPr>
            <p:ph type="body" orient="vert" idx="1"/>
          </p:nvPr>
        </p:nvSpPr>
        <p:spPr>
          <a:xfrm>
            <a:off x="194337" y="0"/>
            <a:ext cx="7119938" cy="55086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dissolv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6"/>
            <a:ext cx="84201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CA66200-88BD-4C20-95C1-25CC6A338D25}" type="slidenum">
              <a:rPr lang="it-IT">
                <a:solidFill>
                  <a:srgbClr val="000000"/>
                </a:solidFill>
              </a:rPr>
              <a:pPr>
                <a:defRPr/>
              </a:pPr>
              <a:t>‹N›</a:t>
            </a:fld>
            <a:endParaRPr lang="it-IT" dirty="0">
              <a:solidFill>
                <a:srgbClr val="000000"/>
              </a:solidFill>
            </a:endParaRPr>
          </a:p>
        </p:txBody>
      </p:sp>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it-IT">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D91F41-4C7C-46F2-9562-5B25C372FD76}" type="slidenum">
              <a:rPr lang="it-IT">
                <a:solidFill>
                  <a:srgbClr val="000000"/>
                </a:solidFill>
              </a:rPr>
              <a:pPr>
                <a:defRPr/>
              </a:pPr>
              <a:t>‹N›</a:t>
            </a:fld>
            <a:endParaRPr lang="it-IT">
              <a:solidFill>
                <a:srgbClr val="000000"/>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3.jpe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6.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5" Type="http://schemas.openxmlformats.org/officeDocument/2006/relationships/image" Target="../media/image2.pn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90894" name="Rectangle 46"/>
          <p:cNvSpPr>
            <a:spLocks noChangeArrowheads="1"/>
          </p:cNvSpPr>
          <p:nvPr userDrawn="1"/>
        </p:nvSpPr>
        <p:spPr bwMode="auto">
          <a:xfrm>
            <a:off x="0" y="0"/>
            <a:ext cx="9906000" cy="1255713"/>
          </a:xfrm>
          <a:prstGeom prst="rect">
            <a:avLst/>
          </a:prstGeom>
          <a:solidFill>
            <a:srgbClr val="002757"/>
          </a:solidFill>
          <a:ln w="12700">
            <a:noFill/>
            <a:miter lim="800000"/>
            <a:headEnd/>
            <a:tailEnd/>
          </a:ln>
          <a:effectLst/>
        </p:spPr>
        <p:txBody>
          <a:bodyPr lIns="45720" rIns="45720" anchor="ctr">
            <a:spAutoFit/>
          </a:bodyPr>
          <a:lstStyle/>
          <a:p>
            <a:pPr algn="ctr" eaLnBrk="0" hangingPunct="0">
              <a:buClr>
                <a:schemeClr val="folHlink"/>
              </a:buClr>
              <a:defRPr/>
            </a:pPr>
            <a:endParaRPr lang="en-US">
              <a:effectLst>
                <a:outerShdw blurRad="38100" dist="38100" dir="2700000" algn="tl">
                  <a:srgbClr val="000000">
                    <a:alpha val="43137"/>
                  </a:srgbClr>
                </a:outerShdw>
              </a:effectLst>
              <a:cs typeface="+mn-cs"/>
            </a:endParaRPr>
          </a:p>
        </p:txBody>
      </p:sp>
      <p:sp>
        <p:nvSpPr>
          <p:cNvPr id="590860" name="Rectangle 12"/>
          <p:cNvSpPr>
            <a:spLocks noChangeArrowheads="1"/>
          </p:cNvSpPr>
          <p:nvPr userDrawn="1"/>
        </p:nvSpPr>
        <p:spPr bwMode="auto">
          <a:xfrm rot="5400000" flipH="1">
            <a:off x="4826000" y="1727200"/>
            <a:ext cx="254000" cy="9906000"/>
          </a:xfrm>
          <a:prstGeom prst="rect">
            <a:avLst/>
          </a:prstGeom>
          <a:solidFill>
            <a:srgbClr val="002757"/>
          </a:solidFill>
          <a:ln w="12700">
            <a:noFill/>
            <a:miter lim="800000"/>
            <a:headEnd/>
            <a:tailEnd/>
          </a:ln>
          <a:effectLst/>
        </p:spPr>
        <p:txBody>
          <a:bodyPr lIns="45720" rIns="45720" anchor="ctr">
            <a:spAutoFit/>
          </a:bodyPr>
          <a:lstStyle/>
          <a:p>
            <a:pPr algn="ctr" eaLnBrk="0" hangingPunct="0">
              <a:buClr>
                <a:schemeClr val="folHlink"/>
              </a:buClr>
              <a:defRPr/>
            </a:pPr>
            <a:endParaRPr lang="en-US">
              <a:effectLst>
                <a:outerShdw blurRad="38100" dist="38100" dir="2700000" algn="tl">
                  <a:srgbClr val="000000">
                    <a:alpha val="43137"/>
                  </a:srgbClr>
                </a:outerShdw>
              </a:effectLst>
              <a:cs typeface="+mn-cs"/>
            </a:endParaRPr>
          </a:p>
        </p:txBody>
      </p:sp>
      <p:sp>
        <p:nvSpPr>
          <p:cNvPr id="590851" name="Rectangle 3"/>
          <p:cNvSpPr>
            <a:spLocks noGrp="1" noChangeArrowheads="1"/>
          </p:cNvSpPr>
          <p:nvPr>
            <p:ph type="body" idx="1"/>
          </p:nvPr>
        </p:nvSpPr>
        <p:spPr bwMode="auto">
          <a:xfrm>
            <a:off x="161925" y="1614488"/>
            <a:ext cx="9631363" cy="1333500"/>
          </a:xfrm>
          <a:prstGeom prst="rect">
            <a:avLst/>
          </a:prstGeom>
          <a:noFill/>
          <a:ln w="12700">
            <a:noFill/>
            <a:miter lim="800000"/>
            <a:headEnd/>
            <a:tailEnd/>
          </a:ln>
          <a:effectLst/>
        </p:spPr>
        <p:txBody>
          <a:bodyPr vert="horz" wrap="square" lIns="45720" tIns="44450" rIns="45720" bIns="44450" numCol="1" anchor="t" anchorCtr="0" compatLnSpc="1">
            <a:prstTxWarp prst="textNoShape">
              <a:avLst/>
            </a:prstTxWarp>
            <a:spAutoFit/>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4"/>
          <p:cNvSpPr>
            <a:spLocks noGrp="1" noChangeArrowheads="1"/>
          </p:cNvSpPr>
          <p:nvPr>
            <p:ph type="title"/>
          </p:nvPr>
        </p:nvSpPr>
        <p:spPr bwMode="auto">
          <a:xfrm>
            <a:off x="1203325" y="152400"/>
            <a:ext cx="8589963" cy="485775"/>
          </a:xfrm>
          <a:prstGeom prst="rect">
            <a:avLst/>
          </a:prstGeom>
          <a:noFill/>
          <a:ln w="12700">
            <a:noFill/>
            <a:miter lim="800000"/>
            <a:headEnd/>
            <a:tailEnd/>
          </a:ln>
        </p:spPr>
        <p:txBody>
          <a:bodyPr vert="horz" wrap="square" lIns="45720" tIns="44450" rIns="45720" bIns="44450" numCol="1" anchor="t" anchorCtr="0" compatLnSpc="1">
            <a:prstTxWarp prst="textNoShape">
              <a:avLst/>
            </a:prstTxWarp>
            <a:spAutoFit/>
          </a:bodyPr>
          <a:lstStyle/>
          <a:p>
            <a:pPr lvl="0"/>
            <a:r>
              <a:rPr lang="en-US" altLang="en-US" smtClean="0"/>
              <a:t>Click to edit Master title style</a:t>
            </a:r>
          </a:p>
        </p:txBody>
      </p:sp>
      <p:sp>
        <p:nvSpPr>
          <p:cNvPr id="590866" name="Text Box 18"/>
          <p:cNvSpPr txBox="1">
            <a:spLocks noChangeArrowheads="1"/>
          </p:cNvSpPr>
          <p:nvPr userDrawn="1"/>
        </p:nvSpPr>
        <p:spPr bwMode="auto">
          <a:xfrm>
            <a:off x="8059738" y="6507163"/>
            <a:ext cx="1733550" cy="360362"/>
          </a:xfrm>
          <a:prstGeom prst="rect">
            <a:avLst/>
          </a:prstGeom>
          <a:noFill/>
          <a:ln w="12700">
            <a:noFill/>
            <a:miter lim="800000"/>
            <a:headEnd/>
            <a:tailEnd/>
          </a:ln>
          <a:effectLst/>
        </p:spPr>
        <p:txBody>
          <a:bodyPr lIns="46800" rIns="46800" anchor="ctr"/>
          <a:lstStyle/>
          <a:p>
            <a:pPr algn="r" eaLnBrk="0" hangingPunct="0">
              <a:spcBef>
                <a:spcPct val="50000"/>
              </a:spcBef>
              <a:buClr>
                <a:schemeClr val="folHlink"/>
              </a:buClr>
              <a:defRPr/>
            </a:pPr>
            <a:r>
              <a:rPr lang="it-IT" sz="1200">
                <a:solidFill>
                  <a:schemeClr val="accent2"/>
                </a:solidFill>
                <a:cs typeface="+mn-cs"/>
              </a:rPr>
              <a:t>www.osservatori.net</a:t>
            </a:r>
          </a:p>
        </p:txBody>
      </p:sp>
      <p:sp>
        <p:nvSpPr>
          <p:cNvPr id="590877" name="Rectangle 29"/>
          <p:cNvSpPr>
            <a:spLocks noGrp="1" noChangeArrowheads="1"/>
          </p:cNvSpPr>
          <p:nvPr>
            <p:ph type="dt" sz="half" idx="2"/>
          </p:nvPr>
        </p:nvSpPr>
        <p:spPr bwMode="auto">
          <a:xfrm>
            <a:off x="6656388" y="6507163"/>
            <a:ext cx="1404937" cy="360362"/>
          </a:xfrm>
          <a:prstGeom prst="rect">
            <a:avLst/>
          </a:prstGeom>
          <a:noFill/>
          <a:ln w="9525">
            <a:noFill/>
            <a:miter lim="800000"/>
            <a:headEnd/>
            <a:tailEnd/>
          </a:ln>
          <a:effectLst/>
        </p:spPr>
        <p:txBody>
          <a:bodyPr vert="horz" wrap="square" lIns="46800" tIns="45720" rIns="46800" bIns="45720" numCol="1" anchor="ctr" anchorCtr="0" compatLnSpc="1">
            <a:prstTxWarp prst="textNoShape">
              <a:avLst/>
            </a:prstTxWarp>
          </a:bodyPr>
          <a:lstStyle>
            <a:lvl1pPr algn="r" eaLnBrk="0" hangingPunct="0">
              <a:buClrTx/>
              <a:defRPr sz="1200" b="0" dirty="0" smtClean="0">
                <a:effectLst/>
                <a:cs typeface="+mn-cs"/>
              </a:defRPr>
            </a:lvl1pPr>
          </a:lstStyle>
          <a:p>
            <a:pPr>
              <a:defRPr/>
            </a:pPr>
            <a:r>
              <a:rPr lang="it-IT"/>
              <a:t>1 ottobre 2009</a:t>
            </a:r>
          </a:p>
        </p:txBody>
      </p:sp>
      <p:pic>
        <p:nvPicPr>
          <p:cNvPr id="1032" name="Picture 53" descr="SoM_Bianco"/>
          <p:cNvPicPr>
            <a:picLocks noChangeAspect="1" noChangeArrowheads="1"/>
          </p:cNvPicPr>
          <p:nvPr userDrawn="1"/>
        </p:nvPicPr>
        <p:blipFill>
          <a:blip r:embed="rId13" cstate="print"/>
          <a:srcRect/>
          <a:stretch>
            <a:fillRect/>
          </a:stretch>
        </p:blipFill>
        <p:spPr bwMode="auto">
          <a:xfrm>
            <a:off x="177800" y="79375"/>
            <a:ext cx="782638" cy="10969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iming>
    <p:tnLst>
      <p:par>
        <p:cTn id="1" dur="indefinite" restart="never" nodeType="tmRoot"/>
      </p:par>
    </p:tnLst>
  </p:timing>
  <p:hf sldNum="0" hdr="0"/>
  <p:txStyles>
    <p:titleStyle>
      <a:lvl1pPr algn="r" rtl="0" eaLnBrk="0" fontAlgn="base" hangingPunct="0">
        <a:spcBef>
          <a:spcPct val="0"/>
        </a:spcBef>
        <a:spcAft>
          <a:spcPct val="15000"/>
        </a:spcAft>
        <a:defRPr sz="2600" b="1">
          <a:solidFill>
            <a:schemeClr val="accent2"/>
          </a:solidFill>
          <a:latin typeface="+mj-lt"/>
          <a:ea typeface="+mj-ea"/>
          <a:cs typeface="+mj-cs"/>
        </a:defRPr>
      </a:lvl1pPr>
      <a:lvl2pPr algn="r" rtl="0" eaLnBrk="0" fontAlgn="base" hangingPunct="0">
        <a:spcBef>
          <a:spcPct val="0"/>
        </a:spcBef>
        <a:spcAft>
          <a:spcPct val="15000"/>
        </a:spcAft>
        <a:defRPr sz="2600" b="1">
          <a:solidFill>
            <a:schemeClr val="accent2"/>
          </a:solidFill>
          <a:latin typeface="Trebuchet MS" pitchFamily="34" charset="0"/>
        </a:defRPr>
      </a:lvl2pPr>
      <a:lvl3pPr algn="r" rtl="0" eaLnBrk="0" fontAlgn="base" hangingPunct="0">
        <a:spcBef>
          <a:spcPct val="0"/>
        </a:spcBef>
        <a:spcAft>
          <a:spcPct val="15000"/>
        </a:spcAft>
        <a:defRPr sz="2600" b="1">
          <a:solidFill>
            <a:schemeClr val="accent2"/>
          </a:solidFill>
          <a:latin typeface="Trebuchet MS" pitchFamily="34" charset="0"/>
        </a:defRPr>
      </a:lvl3pPr>
      <a:lvl4pPr algn="r" rtl="0" eaLnBrk="0" fontAlgn="base" hangingPunct="0">
        <a:spcBef>
          <a:spcPct val="0"/>
        </a:spcBef>
        <a:spcAft>
          <a:spcPct val="15000"/>
        </a:spcAft>
        <a:defRPr sz="2600" b="1">
          <a:solidFill>
            <a:schemeClr val="accent2"/>
          </a:solidFill>
          <a:latin typeface="Trebuchet MS" pitchFamily="34" charset="0"/>
        </a:defRPr>
      </a:lvl4pPr>
      <a:lvl5pPr algn="r" rtl="0" eaLnBrk="0" fontAlgn="base" hangingPunct="0">
        <a:spcBef>
          <a:spcPct val="0"/>
        </a:spcBef>
        <a:spcAft>
          <a:spcPct val="15000"/>
        </a:spcAft>
        <a:defRPr sz="2600" b="1">
          <a:solidFill>
            <a:schemeClr val="accent2"/>
          </a:solidFill>
          <a:latin typeface="Trebuchet MS" pitchFamily="34" charset="0"/>
        </a:defRPr>
      </a:lvl5pPr>
      <a:lvl6pPr marL="457200" algn="r" rtl="0" fontAlgn="base">
        <a:spcBef>
          <a:spcPct val="0"/>
        </a:spcBef>
        <a:spcAft>
          <a:spcPct val="15000"/>
        </a:spcAft>
        <a:defRPr sz="2600" b="1">
          <a:solidFill>
            <a:schemeClr val="accent2"/>
          </a:solidFill>
          <a:latin typeface="Trebuchet MS" pitchFamily="34" charset="0"/>
        </a:defRPr>
      </a:lvl6pPr>
      <a:lvl7pPr marL="914400" algn="r" rtl="0" fontAlgn="base">
        <a:spcBef>
          <a:spcPct val="0"/>
        </a:spcBef>
        <a:spcAft>
          <a:spcPct val="15000"/>
        </a:spcAft>
        <a:defRPr sz="2600" b="1">
          <a:solidFill>
            <a:schemeClr val="accent2"/>
          </a:solidFill>
          <a:latin typeface="Trebuchet MS" pitchFamily="34" charset="0"/>
        </a:defRPr>
      </a:lvl7pPr>
      <a:lvl8pPr marL="1371600" algn="r" rtl="0" fontAlgn="base">
        <a:spcBef>
          <a:spcPct val="0"/>
        </a:spcBef>
        <a:spcAft>
          <a:spcPct val="15000"/>
        </a:spcAft>
        <a:defRPr sz="2600" b="1">
          <a:solidFill>
            <a:schemeClr val="accent2"/>
          </a:solidFill>
          <a:latin typeface="Trebuchet MS" pitchFamily="34" charset="0"/>
        </a:defRPr>
      </a:lvl8pPr>
      <a:lvl9pPr marL="1828800" algn="r" rtl="0" fontAlgn="base">
        <a:spcBef>
          <a:spcPct val="0"/>
        </a:spcBef>
        <a:spcAft>
          <a:spcPct val="15000"/>
        </a:spcAft>
        <a:defRPr sz="2600" b="1">
          <a:solidFill>
            <a:schemeClr val="accent2"/>
          </a:solidFill>
          <a:latin typeface="Trebuchet MS" pitchFamily="34" charset="0"/>
        </a:defRPr>
      </a:lvl9pPr>
    </p:titleStyle>
    <p:bodyStyle>
      <a:lvl1pPr marL="342900" indent="-342900" algn="l" rtl="0" eaLnBrk="0" fontAlgn="base" hangingPunct="0">
        <a:spcBef>
          <a:spcPct val="0"/>
        </a:spcBef>
        <a:spcAft>
          <a:spcPct val="30000"/>
        </a:spcAft>
        <a:buSzPct val="100000"/>
        <a:defRPr sz="2000" b="1">
          <a:solidFill>
            <a:srgbClr val="002757"/>
          </a:solidFill>
          <a:effectLst>
            <a:outerShdw blurRad="38100" dist="38100" dir="2700000" algn="tl">
              <a:srgbClr val="C0C0C0"/>
            </a:outerShdw>
          </a:effectLst>
          <a:latin typeface="+mn-lt"/>
          <a:ea typeface="+mn-ea"/>
          <a:cs typeface="+mn-cs"/>
        </a:defRPr>
      </a:lvl1pPr>
      <a:lvl2pPr marL="447675" indent="-268288" algn="l" rtl="0" eaLnBrk="0" fontAlgn="base" hangingPunct="0">
        <a:spcBef>
          <a:spcPct val="0"/>
        </a:spcBef>
        <a:spcAft>
          <a:spcPct val="0"/>
        </a:spcAft>
        <a:buClr>
          <a:schemeClr val="accent2"/>
        </a:buClr>
        <a:buSzPct val="95000"/>
        <a:buFont typeface="Wingdings" pitchFamily="2" charset="2"/>
        <a:buChar char="q"/>
        <a:defRPr b="1">
          <a:solidFill>
            <a:srgbClr val="002757"/>
          </a:solidFill>
          <a:effectLst>
            <a:outerShdw blurRad="38100" dist="38100" dir="2700000" algn="tl">
              <a:srgbClr val="C0C0C0"/>
            </a:outerShdw>
          </a:effectLst>
          <a:latin typeface="+mn-lt"/>
        </a:defRPr>
      </a:lvl2pPr>
      <a:lvl3pPr marL="803275" indent="-176213" algn="l" rtl="0" eaLnBrk="0" fontAlgn="base" hangingPunct="0">
        <a:spcBef>
          <a:spcPct val="25000"/>
        </a:spcBef>
        <a:spcAft>
          <a:spcPct val="0"/>
        </a:spcAft>
        <a:buClr>
          <a:srgbClr val="0B2F6F"/>
        </a:buClr>
        <a:buSzPct val="110000"/>
        <a:buFont typeface="Wingdings" pitchFamily="2" charset="2"/>
        <a:buChar char="§"/>
        <a:defRPr sz="1600">
          <a:solidFill>
            <a:srgbClr val="002757"/>
          </a:solidFill>
          <a:effectLst>
            <a:outerShdw blurRad="38100" dist="38100" dir="2700000" algn="tl">
              <a:srgbClr val="C0C0C0"/>
            </a:outerShdw>
          </a:effectLst>
          <a:latin typeface="+mn-lt"/>
        </a:defRPr>
      </a:lvl3pPr>
      <a:lvl4pPr marL="1169988" indent="-142875" algn="l" rtl="0" eaLnBrk="0" fontAlgn="base" hangingPunct="0">
        <a:spcBef>
          <a:spcPct val="25000"/>
        </a:spcBef>
        <a:spcAft>
          <a:spcPct val="0"/>
        </a:spcAft>
        <a:buClr>
          <a:srgbClr val="0B2F6F"/>
        </a:buClr>
        <a:buSzPct val="110000"/>
        <a:buFont typeface="Trebuchet MS" pitchFamily="34" charset="0"/>
        <a:buChar char="-"/>
        <a:defRPr sz="1400">
          <a:solidFill>
            <a:srgbClr val="002757"/>
          </a:solidFill>
          <a:effectLst>
            <a:outerShdw blurRad="38100" dist="38100" dir="2700000" algn="tl">
              <a:srgbClr val="C0C0C0"/>
            </a:outerShdw>
          </a:effectLst>
          <a:latin typeface="+mn-lt"/>
        </a:defRPr>
      </a:lvl4pPr>
      <a:lvl5pPr marL="1744663" indent="-161925" algn="l" rtl="0" eaLnBrk="0" fontAlgn="base" hangingPunct="0">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5pPr>
      <a:lvl6pPr marL="22018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6pPr>
      <a:lvl7pPr marL="26590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7pPr>
      <a:lvl8pPr marL="31162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8pPr>
      <a:lvl9pPr marL="35734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45538" name="Rectangle 2"/>
          <p:cNvSpPr>
            <a:spLocks noChangeArrowheads="1"/>
          </p:cNvSpPr>
          <p:nvPr userDrawn="1"/>
        </p:nvSpPr>
        <p:spPr bwMode="auto">
          <a:xfrm>
            <a:off x="0" y="0"/>
            <a:ext cx="9906000" cy="1255713"/>
          </a:xfrm>
          <a:prstGeom prst="rect">
            <a:avLst/>
          </a:prstGeom>
          <a:solidFill>
            <a:srgbClr val="002757"/>
          </a:solidFill>
          <a:ln w="12700">
            <a:noFill/>
            <a:miter lim="800000"/>
            <a:headEnd/>
            <a:tailEnd/>
          </a:ln>
          <a:effectLst/>
        </p:spPr>
        <p:txBody>
          <a:bodyPr lIns="45720" rIns="45720" anchor="ctr">
            <a:spAutoFit/>
          </a:bodyPr>
          <a:lstStyle/>
          <a:p>
            <a:pPr algn="ctr" eaLnBrk="0" hangingPunct="0">
              <a:buClr>
                <a:schemeClr val="folHlink"/>
              </a:buClr>
              <a:defRPr/>
            </a:pPr>
            <a:endParaRPr lang="en-US">
              <a:effectLst>
                <a:outerShdw blurRad="38100" dist="38100" dir="2700000" algn="tl">
                  <a:srgbClr val="000000">
                    <a:alpha val="43137"/>
                  </a:srgbClr>
                </a:outerShdw>
              </a:effectLst>
              <a:cs typeface="+mn-cs"/>
            </a:endParaRPr>
          </a:p>
        </p:txBody>
      </p:sp>
      <p:sp>
        <p:nvSpPr>
          <p:cNvPr id="1345539" name="Rectangle 3"/>
          <p:cNvSpPr>
            <a:spLocks noChangeArrowheads="1"/>
          </p:cNvSpPr>
          <p:nvPr userDrawn="1"/>
        </p:nvSpPr>
        <p:spPr bwMode="auto">
          <a:xfrm rot="5400000" flipH="1">
            <a:off x="4826000" y="1727200"/>
            <a:ext cx="254000" cy="9906000"/>
          </a:xfrm>
          <a:prstGeom prst="rect">
            <a:avLst/>
          </a:prstGeom>
          <a:solidFill>
            <a:srgbClr val="002757"/>
          </a:solidFill>
          <a:ln w="12700">
            <a:noFill/>
            <a:miter lim="800000"/>
            <a:headEnd/>
            <a:tailEnd/>
          </a:ln>
          <a:effectLst/>
        </p:spPr>
        <p:txBody>
          <a:bodyPr lIns="45720" rIns="45720" anchor="ctr">
            <a:spAutoFit/>
          </a:bodyPr>
          <a:lstStyle/>
          <a:p>
            <a:pPr algn="ctr" eaLnBrk="0" hangingPunct="0">
              <a:buClr>
                <a:schemeClr val="folHlink"/>
              </a:buClr>
              <a:defRPr/>
            </a:pPr>
            <a:endParaRPr lang="en-US">
              <a:effectLst>
                <a:outerShdw blurRad="38100" dist="38100" dir="2700000" algn="tl">
                  <a:srgbClr val="000000">
                    <a:alpha val="43137"/>
                  </a:srgbClr>
                </a:outerShdw>
              </a:effectLst>
              <a:cs typeface="+mn-cs"/>
            </a:endParaRPr>
          </a:p>
        </p:txBody>
      </p:sp>
      <p:sp>
        <p:nvSpPr>
          <p:cNvPr id="1345540" name="Rectangle 4"/>
          <p:cNvSpPr>
            <a:spLocks noGrp="1" noChangeArrowheads="1"/>
          </p:cNvSpPr>
          <p:nvPr>
            <p:ph type="body" idx="1"/>
          </p:nvPr>
        </p:nvSpPr>
        <p:spPr bwMode="auto">
          <a:xfrm>
            <a:off x="161925" y="1614488"/>
            <a:ext cx="9631363" cy="1333500"/>
          </a:xfrm>
          <a:prstGeom prst="rect">
            <a:avLst/>
          </a:prstGeom>
          <a:noFill/>
          <a:ln w="12700">
            <a:noFill/>
            <a:miter lim="800000"/>
            <a:headEnd/>
            <a:tailEnd/>
          </a:ln>
          <a:effectLst/>
        </p:spPr>
        <p:txBody>
          <a:bodyPr vert="horz" wrap="square" lIns="45720" tIns="44450" rIns="45720" bIns="44450" numCol="1" anchor="t" anchorCtr="0" compatLnSpc="1">
            <a:prstTxWarp prst="textNoShape">
              <a:avLst/>
            </a:prstTxWarp>
            <a:spAutoFit/>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2053" name="Rectangle 5"/>
          <p:cNvSpPr>
            <a:spLocks noGrp="1" noChangeArrowheads="1"/>
          </p:cNvSpPr>
          <p:nvPr>
            <p:ph type="title"/>
          </p:nvPr>
        </p:nvSpPr>
        <p:spPr bwMode="auto">
          <a:xfrm>
            <a:off x="1203325" y="152400"/>
            <a:ext cx="8589963" cy="485775"/>
          </a:xfrm>
          <a:prstGeom prst="rect">
            <a:avLst/>
          </a:prstGeom>
          <a:noFill/>
          <a:ln w="12700">
            <a:noFill/>
            <a:miter lim="800000"/>
            <a:headEnd/>
            <a:tailEnd/>
          </a:ln>
        </p:spPr>
        <p:txBody>
          <a:bodyPr vert="horz" wrap="square" lIns="45720" tIns="44450" rIns="45720" bIns="44450" numCol="1" anchor="t" anchorCtr="0" compatLnSpc="1">
            <a:prstTxWarp prst="textNoShape">
              <a:avLst/>
            </a:prstTxWarp>
            <a:spAutoFit/>
          </a:bodyPr>
          <a:lstStyle/>
          <a:p>
            <a:pPr lvl="0"/>
            <a:r>
              <a:rPr lang="en-US" altLang="en-US" smtClean="0"/>
              <a:t>Click to edit Master title style</a:t>
            </a:r>
          </a:p>
        </p:txBody>
      </p:sp>
      <p:sp>
        <p:nvSpPr>
          <p:cNvPr id="1345542" name="Text Box 6"/>
          <p:cNvSpPr txBox="1">
            <a:spLocks noChangeArrowheads="1"/>
          </p:cNvSpPr>
          <p:nvPr userDrawn="1"/>
        </p:nvSpPr>
        <p:spPr bwMode="auto">
          <a:xfrm>
            <a:off x="8059738" y="6507163"/>
            <a:ext cx="1733550" cy="360362"/>
          </a:xfrm>
          <a:prstGeom prst="rect">
            <a:avLst/>
          </a:prstGeom>
          <a:noFill/>
          <a:ln w="12700">
            <a:noFill/>
            <a:miter lim="800000"/>
            <a:headEnd/>
            <a:tailEnd/>
          </a:ln>
          <a:effectLst/>
        </p:spPr>
        <p:txBody>
          <a:bodyPr lIns="46800" rIns="46800" anchor="ctr"/>
          <a:lstStyle/>
          <a:p>
            <a:pPr algn="r" eaLnBrk="0" hangingPunct="0">
              <a:spcBef>
                <a:spcPct val="50000"/>
              </a:spcBef>
              <a:buClr>
                <a:schemeClr val="folHlink"/>
              </a:buClr>
              <a:defRPr/>
            </a:pPr>
            <a:r>
              <a:rPr lang="it-IT" sz="1200">
                <a:solidFill>
                  <a:schemeClr val="accent2"/>
                </a:solidFill>
                <a:cs typeface="+mn-cs"/>
              </a:rPr>
              <a:t>www.osservatori.net</a:t>
            </a:r>
          </a:p>
        </p:txBody>
      </p:sp>
      <p:sp>
        <p:nvSpPr>
          <p:cNvPr id="1345543" name="Rectangle 7"/>
          <p:cNvSpPr>
            <a:spLocks noGrp="1" noChangeArrowheads="1"/>
          </p:cNvSpPr>
          <p:nvPr>
            <p:ph type="dt" sz="half" idx="2"/>
          </p:nvPr>
        </p:nvSpPr>
        <p:spPr bwMode="auto">
          <a:xfrm>
            <a:off x="6656388" y="6507163"/>
            <a:ext cx="1404937" cy="360362"/>
          </a:xfrm>
          <a:prstGeom prst="rect">
            <a:avLst/>
          </a:prstGeom>
          <a:noFill/>
          <a:ln w="9525">
            <a:noFill/>
            <a:miter lim="800000"/>
            <a:headEnd/>
            <a:tailEnd/>
          </a:ln>
          <a:effectLst/>
        </p:spPr>
        <p:txBody>
          <a:bodyPr vert="horz" wrap="square" lIns="46800" tIns="45720" rIns="46800" bIns="45720" numCol="1" anchor="ctr" anchorCtr="0" compatLnSpc="1">
            <a:prstTxWarp prst="textNoShape">
              <a:avLst/>
            </a:prstTxWarp>
          </a:bodyPr>
          <a:lstStyle>
            <a:lvl1pPr algn="r" eaLnBrk="0" hangingPunct="0">
              <a:buClrTx/>
              <a:defRPr sz="1200" b="0" dirty="0" smtClean="0">
                <a:effectLst/>
                <a:cs typeface="+mn-cs"/>
              </a:defRPr>
            </a:lvl1pPr>
          </a:lstStyle>
          <a:p>
            <a:pPr>
              <a:defRPr/>
            </a:pPr>
            <a:r>
              <a:rPr lang="it-IT"/>
              <a:t>1 Ottobre 2009</a:t>
            </a:r>
          </a:p>
        </p:txBody>
      </p:sp>
      <p:pic>
        <p:nvPicPr>
          <p:cNvPr id="2056" name="Picture 9" descr="SoM_Bianco"/>
          <p:cNvPicPr>
            <a:picLocks noChangeAspect="1" noChangeArrowheads="1"/>
          </p:cNvPicPr>
          <p:nvPr userDrawn="1"/>
        </p:nvPicPr>
        <p:blipFill>
          <a:blip r:embed="rId13" cstate="print"/>
          <a:srcRect/>
          <a:stretch>
            <a:fillRect/>
          </a:stretch>
        </p:blipFill>
        <p:spPr bwMode="auto">
          <a:xfrm>
            <a:off x="177800" y="79375"/>
            <a:ext cx="782638" cy="10969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iming>
    <p:tnLst>
      <p:par>
        <p:cTn id="1" dur="indefinite" restart="never" nodeType="tmRoot"/>
      </p:par>
    </p:tnLst>
  </p:timing>
  <p:hf sldNum="0" hdr="0"/>
  <p:txStyles>
    <p:titleStyle>
      <a:lvl1pPr algn="r" rtl="0" eaLnBrk="0" fontAlgn="base" hangingPunct="0">
        <a:spcBef>
          <a:spcPct val="0"/>
        </a:spcBef>
        <a:spcAft>
          <a:spcPct val="15000"/>
        </a:spcAft>
        <a:defRPr sz="2600" b="1">
          <a:solidFill>
            <a:schemeClr val="accent2"/>
          </a:solidFill>
          <a:latin typeface="+mj-lt"/>
          <a:ea typeface="+mj-ea"/>
          <a:cs typeface="+mj-cs"/>
        </a:defRPr>
      </a:lvl1pPr>
      <a:lvl2pPr algn="r" rtl="0" eaLnBrk="0" fontAlgn="base" hangingPunct="0">
        <a:spcBef>
          <a:spcPct val="0"/>
        </a:spcBef>
        <a:spcAft>
          <a:spcPct val="15000"/>
        </a:spcAft>
        <a:defRPr sz="2600" b="1">
          <a:solidFill>
            <a:schemeClr val="accent2"/>
          </a:solidFill>
          <a:latin typeface="Trebuchet MS" pitchFamily="34" charset="0"/>
        </a:defRPr>
      </a:lvl2pPr>
      <a:lvl3pPr algn="r" rtl="0" eaLnBrk="0" fontAlgn="base" hangingPunct="0">
        <a:spcBef>
          <a:spcPct val="0"/>
        </a:spcBef>
        <a:spcAft>
          <a:spcPct val="15000"/>
        </a:spcAft>
        <a:defRPr sz="2600" b="1">
          <a:solidFill>
            <a:schemeClr val="accent2"/>
          </a:solidFill>
          <a:latin typeface="Trebuchet MS" pitchFamily="34" charset="0"/>
        </a:defRPr>
      </a:lvl3pPr>
      <a:lvl4pPr algn="r" rtl="0" eaLnBrk="0" fontAlgn="base" hangingPunct="0">
        <a:spcBef>
          <a:spcPct val="0"/>
        </a:spcBef>
        <a:spcAft>
          <a:spcPct val="15000"/>
        </a:spcAft>
        <a:defRPr sz="2600" b="1">
          <a:solidFill>
            <a:schemeClr val="accent2"/>
          </a:solidFill>
          <a:latin typeface="Trebuchet MS" pitchFamily="34" charset="0"/>
        </a:defRPr>
      </a:lvl4pPr>
      <a:lvl5pPr algn="r" rtl="0" eaLnBrk="0" fontAlgn="base" hangingPunct="0">
        <a:spcBef>
          <a:spcPct val="0"/>
        </a:spcBef>
        <a:spcAft>
          <a:spcPct val="15000"/>
        </a:spcAft>
        <a:defRPr sz="2600" b="1">
          <a:solidFill>
            <a:schemeClr val="accent2"/>
          </a:solidFill>
          <a:latin typeface="Trebuchet MS" pitchFamily="34" charset="0"/>
        </a:defRPr>
      </a:lvl5pPr>
      <a:lvl6pPr marL="457200" algn="r" rtl="0" fontAlgn="base">
        <a:spcBef>
          <a:spcPct val="0"/>
        </a:spcBef>
        <a:spcAft>
          <a:spcPct val="15000"/>
        </a:spcAft>
        <a:defRPr sz="2600" b="1">
          <a:solidFill>
            <a:schemeClr val="accent2"/>
          </a:solidFill>
          <a:latin typeface="Trebuchet MS" pitchFamily="34" charset="0"/>
        </a:defRPr>
      </a:lvl6pPr>
      <a:lvl7pPr marL="914400" algn="r" rtl="0" fontAlgn="base">
        <a:spcBef>
          <a:spcPct val="0"/>
        </a:spcBef>
        <a:spcAft>
          <a:spcPct val="15000"/>
        </a:spcAft>
        <a:defRPr sz="2600" b="1">
          <a:solidFill>
            <a:schemeClr val="accent2"/>
          </a:solidFill>
          <a:latin typeface="Trebuchet MS" pitchFamily="34" charset="0"/>
        </a:defRPr>
      </a:lvl7pPr>
      <a:lvl8pPr marL="1371600" algn="r" rtl="0" fontAlgn="base">
        <a:spcBef>
          <a:spcPct val="0"/>
        </a:spcBef>
        <a:spcAft>
          <a:spcPct val="15000"/>
        </a:spcAft>
        <a:defRPr sz="2600" b="1">
          <a:solidFill>
            <a:schemeClr val="accent2"/>
          </a:solidFill>
          <a:latin typeface="Trebuchet MS" pitchFamily="34" charset="0"/>
        </a:defRPr>
      </a:lvl8pPr>
      <a:lvl9pPr marL="1828800" algn="r" rtl="0" fontAlgn="base">
        <a:spcBef>
          <a:spcPct val="0"/>
        </a:spcBef>
        <a:spcAft>
          <a:spcPct val="15000"/>
        </a:spcAft>
        <a:defRPr sz="2600" b="1">
          <a:solidFill>
            <a:schemeClr val="accent2"/>
          </a:solidFill>
          <a:latin typeface="Trebuchet MS" pitchFamily="34" charset="0"/>
        </a:defRPr>
      </a:lvl9pPr>
    </p:titleStyle>
    <p:bodyStyle>
      <a:lvl1pPr marL="342900" indent="-342900" algn="l" rtl="0" eaLnBrk="0" fontAlgn="base" hangingPunct="0">
        <a:spcBef>
          <a:spcPct val="0"/>
        </a:spcBef>
        <a:spcAft>
          <a:spcPct val="30000"/>
        </a:spcAft>
        <a:buSzPct val="100000"/>
        <a:defRPr sz="2000" b="1">
          <a:solidFill>
            <a:srgbClr val="002757"/>
          </a:solidFill>
          <a:effectLst>
            <a:outerShdw blurRad="38100" dist="38100" dir="2700000" algn="tl">
              <a:srgbClr val="C0C0C0"/>
            </a:outerShdw>
          </a:effectLst>
          <a:latin typeface="+mn-lt"/>
          <a:ea typeface="+mn-ea"/>
          <a:cs typeface="+mn-cs"/>
        </a:defRPr>
      </a:lvl1pPr>
      <a:lvl2pPr marL="447675" indent="-268288" algn="l" rtl="0" eaLnBrk="0" fontAlgn="base" hangingPunct="0">
        <a:spcBef>
          <a:spcPct val="0"/>
        </a:spcBef>
        <a:spcAft>
          <a:spcPct val="0"/>
        </a:spcAft>
        <a:buClr>
          <a:schemeClr val="accent2"/>
        </a:buClr>
        <a:buSzPct val="95000"/>
        <a:buFont typeface="Wingdings" pitchFamily="2" charset="2"/>
        <a:buChar char="q"/>
        <a:defRPr b="1">
          <a:solidFill>
            <a:srgbClr val="002757"/>
          </a:solidFill>
          <a:effectLst>
            <a:outerShdw blurRad="38100" dist="38100" dir="2700000" algn="tl">
              <a:srgbClr val="C0C0C0"/>
            </a:outerShdw>
          </a:effectLst>
          <a:latin typeface="+mn-lt"/>
        </a:defRPr>
      </a:lvl2pPr>
      <a:lvl3pPr marL="803275" indent="-176213" algn="l" rtl="0" eaLnBrk="0" fontAlgn="base" hangingPunct="0">
        <a:spcBef>
          <a:spcPct val="25000"/>
        </a:spcBef>
        <a:spcAft>
          <a:spcPct val="0"/>
        </a:spcAft>
        <a:buClr>
          <a:srgbClr val="0B2F6F"/>
        </a:buClr>
        <a:buSzPct val="110000"/>
        <a:buFont typeface="Wingdings" pitchFamily="2" charset="2"/>
        <a:buChar char="§"/>
        <a:defRPr sz="1600">
          <a:solidFill>
            <a:srgbClr val="002757"/>
          </a:solidFill>
          <a:effectLst>
            <a:outerShdw blurRad="38100" dist="38100" dir="2700000" algn="tl">
              <a:srgbClr val="C0C0C0"/>
            </a:outerShdw>
          </a:effectLst>
          <a:latin typeface="+mn-lt"/>
        </a:defRPr>
      </a:lvl3pPr>
      <a:lvl4pPr marL="1169988" indent="-142875" algn="l" rtl="0" eaLnBrk="0" fontAlgn="base" hangingPunct="0">
        <a:spcBef>
          <a:spcPct val="25000"/>
        </a:spcBef>
        <a:spcAft>
          <a:spcPct val="0"/>
        </a:spcAft>
        <a:buClr>
          <a:srgbClr val="0B2F6F"/>
        </a:buClr>
        <a:buSzPct val="110000"/>
        <a:buFont typeface="Trebuchet MS" pitchFamily="34" charset="0"/>
        <a:buChar char="-"/>
        <a:defRPr sz="1400">
          <a:solidFill>
            <a:srgbClr val="002757"/>
          </a:solidFill>
          <a:effectLst>
            <a:outerShdw blurRad="38100" dist="38100" dir="2700000" algn="tl">
              <a:srgbClr val="C0C0C0"/>
            </a:outerShdw>
          </a:effectLst>
          <a:latin typeface="+mn-lt"/>
        </a:defRPr>
      </a:lvl4pPr>
      <a:lvl5pPr marL="1744663" indent="-161925" algn="l" rtl="0" eaLnBrk="0" fontAlgn="base" hangingPunct="0">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5pPr>
      <a:lvl6pPr marL="22018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6pPr>
      <a:lvl7pPr marL="26590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7pPr>
      <a:lvl8pPr marL="31162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8pPr>
      <a:lvl9pPr marL="3573463" indent="-161925" algn="l" rtl="0" fontAlgn="base">
        <a:spcBef>
          <a:spcPct val="25000"/>
        </a:spcBef>
        <a:spcAft>
          <a:spcPct val="0"/>
        </a:spcAft>
        <a:buClr>
          <a:schemeClr val="folHlink"/>
        </a:buClr>
        <a:buSzPct val="100000"/>
        <a:buChar char="-"/>
        <a:defRPr sz="14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474470" y="436880"/>
            <a:ext cx="84201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dirty="0" smtClean="0"/>
              <a:t>Click </a:t>
            </a:r>
            <a:r>
              <a:rPr lang="it-IT" dirty="0" err="1" smtClean="0"/>
              <a:t>to</a:t>
            </a:r>
            <a:r>
              <a:rPr lang="it-IT" dirty="0" smtClean="0"/>
              <a:t> </a:t>
            </a:r>
            <a:r>
              <a:rPr lang="it-IT" dirty="0" err="1" smtClean="0"/>
              <a:t>edit</a:t>
            </a:r>
            <a:r>
              <a:rPr lang="it-IT" dirty="0" smtClean="0"/>
              <a:t> Master </a:t>
            </a:r>
            <a:r>
              <a:rPr lang="it-IT" dirty="0" err="1" smtClean="0"/>
              <a:t>title</a:t>
            </a:r>
            <a:r>
              <a:rPr lang="it-IT" dirty="0" smtClean="0"/>
              <a:t> style</a:t>
            </a:r>
          </a:p>
        </p:txBody>
      </p:sp>
      <p:sp>
        <p:nvSpPr>
          <p:cNvPr id="2051" name="Rectangle 3"/>
          <p:cNvSpPr>
            <a:spLocks noGrp="1" noChangeArrowheads="1"/>
          </p:cNvSpPr>
          <p:nvPr>
            <p:ph type="body" idx="1"/>
          </p:nvPr>
        </p:nvSpPr>
        <p:spPr bwMode="auto">
          <a:xfrm>
            <a:off x="742950" y="1752600"/>
            <a:ext cx="84201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ea typeface="ＭＳ Ｐゴシック" pitchFamily="-112" charset="-128"/>
              </a:defRPr>
            </a:lvl1pPr>
          </a:lstStyle>
          <a:p>
            <a:pPr eaLnBrk="0" hangingPunct="0">
              <a:defRPr/>
            </a:pPr>
            <a:endParaRPr lang="it-IT" b="0">
              <a:solidFill>
                <a:srgbClr val="000000"/>
              </a:solidFill>
              <a:latin typeface="Arial" charset="0"/>
              <a:cs typeface="+mn-cs"/>
            </a:endParaRPr>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ea typeface="ＭＳ Ｐゴシック" pitchFamily="-112" charset="-128"/>
              </a:defRPr>
            </a:lvl1pPr>
          </a:lstStyle>
          <a:p>
            <a:pPr eaLnBrk="0" hangingPunct="0">
              <a:defRPr/>
            </a:pPr>
            <a:fld id="{D5051568-C133-4B03-8AAC-D1BCFEF4C648}" type="slidenum">
              <a:rPr lang="it-IT" b="0">
                <a:solidFill>
                  <a:srgbClr val="000000"/>
                </a:solidFill>
                <a:latin typeface="Arial" charset="0"/>
                <a:cs typeface="+mn-cs"/>
              </a:rPr>
              <a:pPr eaLnBrk="0" hangingPunct="0">
                <a:defRPr/>
              </a:pPr>
              <a:t>‹N›</a:t>
            </a:fld>
            <a:endParaRPr lang="it-IT" b="0">
              <a:solidFill>
                <a:srgbClr val="000000"/>
              </a:solidFill>
              <a:latin typeface="Arial" charset="0"/>
              <a:cs typeface="+mn-cs"/>
            </a:endParaRPr>
          </a:p>
        </p:txBody>
      </p:sp>
      <p:sp>
        <p:nvSpPr>
          <p:cNvPr id="1033" name="Line 9"/>
          <p:cNvSpPr>
            <a:spLocks noChangeShapeType="1"/>
          </p:cNvSpPr>
          <p:nvPr userDrawn="1"/>
        </p:nvSpPr>
        <p:spPr bwMode="auto">
          <a:xfrm>
            <a:off x="660400" y="1052513"/>
            <a:ext cx="8585200" cy="0"/>
          </a:xfrm>
          <a:prstGeom prst="line">
            <a:avLst/>
          </a:prstGeom>
          <a:noFill/>
          <a:ln w="12700">
            <a:solidFill>
              <a:srgbClr val="EF2E25"/>
            </a:solidFill>
            <a:round/>
            <a:headEnd/>
            <a:tailEnd/>
          </a:ln>
        </p:spPr>
        <p:txBody>
          <a:bodyPr wrap="none" anchor="ctr"/>
          <a:lstStyle/>
          <a:p>
            <a:pPr eaLnBrk="0" hangingPunct="0">
              <a:defRPr/>
            </a:pPr>
            <a:endParaRPr lang="it-IT" sz="2400" b="0">
              <a:solidFill>
                <a:srgbClr val="000000"/>
              </a:solidFill>
              <a:latin typeface="Arial" charset="0"/>
              <a:cs typeface="+mn-cs"/>
            </a:endParaRPr>
          </a:p>
        </p:txBody>
      </p:sp>
      <p:sp>
        <p:nvSpPr>
          <p:cNvPr id="1034" name="Rectangle 10"/>
          <p:cNvSpPr>
            <a:spLocks noChangeArrowheads="1"/>
          </p:cNvSpPr>
          <p:nvPr userDrawn="1"/>
        </p:nvSpPr>
        <p:spPr bwMode="auto">
          <a:xfrm>
            <a:off x="8797370" y="6299200"/>
            <a:ext cx="412750" cy="457200"/>
          </a:xfrm>
          <a:prstGeom prst="rect">
            <a:avLst/>
          </a:prstGeom>
          <a:solidFill>
            <a:srgbClr val="EB1F17"/>
          </a:solidFill>
          <a:ln w="9525">
            <a:noFill/>
            <a:miter lim="800000"/>
            <a:headEnd/>
            <a:tailEnd/>
          </a:ln>
          <a:effectLst/>
        </p:spPr>
        <p:txBody>
          <a:bodyPr anchor="ctr">
            <a:spAutoFit/>
          </a:bodyPr>
          <a:lstStyle/>
          <a:p>
            <a:pPr algn="ctr" eaLnBrk="0" hangingPunct="0">
              <a:defRPr/>
            </a:pPr>
            <a:endParaRPr lang="it-IT" sz="2400" b="0">
              <a:solidFill>
                <a:srgbClr val="000000"/>
              </a:solidFill>
              <a:latin typeface="Arial" charset="0"/>
              <a:cs typeface="+mn-cs"/>
            </a:endParaRPr>
          </a:p>
        </p:txBody>
      </p:sp>
      <p:sp>
        <p:nvSpPr>
          <p:cNvPr id="1035" name="Rectangle 11"/>
          <p:cNvSpPr>
            <a:spLocks noChangeArrowheads="1"/>
          </p:cNvSpPr>
          <p:nvPr userDrawn="1"/>
        </p:nvSpPr>
        <p:spPr bwMode="auto">
          <a:xfrm>
            <a:off x="8772295" y="6339841"/>
            <a:ext cx="417101" cy="292388"/>
          </a:xfrm>
          <a:prstGeom prst="rect">
            <a:avLst/>
          </a:prstGeom>
          <a:noFill/>
          <a:ln w="9525">
            <a:noFill/>
            <a:miter lim="800000"/>
            <a:headEnd/>
            <a:tailEnd/>
          </a:ln>
          <a:effectLst/>
        </p:spPr>
        <p:txBody>
          <a:bodyPr wrap="none">
            <a:spAutoFit/>
          </a:bodyPr>
          <a:lstStyle/>
          <a:p>
            <a:pPr algn="ctr" eaLnBrk="0" hangingPunct="0">
              <a:defRPr/>
            </a:pPr>
            <a:fld id="{9594CA24-BC3C-4821-AD1F-4D3986877DA3}" type="slidenum">
              <a:rPr lang="it-IT" sz="1300">
                <a:solidFill>
                  <a:srgbClr val="FFFFFF"/>
                </a:solidFill>
                <a:latin typeface="Arial" charset="0"/>
                <a:cs typeface="+mn-cs"/>
              </a:rPr>
              <a:pPr algn="ctr" eaLnBrk="0" hangingPunct="0">
                <a:defRPr/>
              </a:pPr>
              <a:t>‹N›</a:t>
            </a:fld>
            <a:endParaRPr lang="it-IT" sz="1300" dirty="0">
              <a:solidFill>
                <a:srgbClr val="FFFFFF"/>
              </a:solidFill>
              <a:latin typeface="Arial" charset="0"/>
              <a:cs typeface="+mn-cs"/>
            </a:endParaRPr>
          </a:p>
        </p:txBody>
      </p:sp>
      <p:sp>
        <p:nvSpPr>
          <p:cNvPr id="1036" name="Line 12"/>
          <p:cNvSpPr>
            <a:spLocks noChangeShapeType="1"/>
          </p:cNvSpPr>
          <p:nvPr userDrawn="1"/>
        </p:nvSpPr>
        <p:spPr bwMode="auto">
          <a:xfrm>
            <a:off x="660400" y="6248400"/>
            <a:ext cx="8585200" cy="0"/>
          </a:xfrm>
          <a:prstGeom prst="line">
            <a:avLst/>
          </a:prstGeom>
          <a:noFill/>
          <a:ln w="12700">
            <a:solidFill>
              <a:srgbClr val="EF2E25"/>
            </a:solidFill>
            <a:round/>
            <a:headEnd/>
            <a:tailEnd/>
          </a:ln>
        </p:spPr>
        <p:txBody>
          <a:bodyPr wrap="none" anchor="ctr"/>
          <a:lstStyle/>
          <a:p>
            <a:pPr eaLnBrk="0" hangingPunct="0">
              <a:defRPr/>
            </a:pPr>
            <a:endParaRPr lang="it-IT" sz="2400" b="0">
              <a:solidFill>
                <a:srgbClr val="000000"/>
              </a:solidFill>
              <a:latin typeface="Arial" charset="0"/>
              <a:cs typeface="+mn-cs"/>
            </a:endParaRPr>
          </a:p>
        </p:txBody>
      </p:sp>
      <p:pic>
        <p:nvPicPr>
          <p:cNvPr id="2058" name="Picture 21" descr="smau"/>
          <p:cNvPicPr>
            <a:picLocks noChangeAspect="1" noChangeArrowheads="1"/>
          </p:cNvPicPr>
          <p:nvPr userDrawn="1"/>
        </p:nvPicPr>
        <p:blipFill>
          <a:blip r:embed="rId12" cstate="print"/>
          <a:srcRect/>
          <a:stretch>
            <a:fillRect/>
          </a:stretch>
        </p:blipFill>
        <p:spPr bwMode="auto">
          <a:xfrm>
            <a:off x="-247650" y="-76200"/>
            <a:ext cx="1700875" cy="7010400"/>
          </a:xfrm>
          <a:prstGeom prst="rect">
            <a:avLst/>
          </a:prstGeom>
          <a:noFill/>
          <a:ln w="9525">
            <a:noFill/>
            <a:miter lim="800000"/>
            <a:headEnd/>
            <a:tailEnd/>
          </a:ln>
        </p:spPr>
      </p:pic>
      <p:sp>
        <p:nvSpPr>
          <p:cNvPr id="3087" name="Text Box 15"/>
          <p:cNvSpPr txBox="1">
            <a:spLocks noChangeArrowheads="1"/>
          </p:cNvSpPr>
          <p:nvPr userDrawn="1"/>
        </p:nvSpPr>
        <p:spPr bwMode="auto">
          <a:xfrm>
            <a:off x="-62132" y="6319825"/>
            <a:ext cx="1560042" cy="307777"/>
          </a:xfrm>
          <a:prstGeom prst="rect">
            <a:avLst/>
          </a:prstGeom>
          <a:noFill/>
          <a:ln w="9525">
            <a:noFill/>
            <a:miter lim="800000"/>
            <a:headEnd/>
            <a:tailEnd/>
          </a:ln>
          <a:effectLst/>
        </p:spPr>
        <p:txBody>
          <a:bodyPr wrap="none">
            <a:spAutoFit/>
          </a:bodyPr>
          <a:lstStyle/>
          <a:p>
            <a:pPr eaLnBrk="0" hangingPunct="0"/>
            <a:r>
              <a:rPr lang="it-IT" sz="1400" b="1" dirty="0" smtClean="0">
                <a:solidFill>
                  <a:srgbClr val="EF2E25"/>
                </a:solidFill>
                <a:latin typeface="Helvetica" pitchFamily="34" charset="0"/>
                <a:cs typeface="+mn-cs"/>
              </a:rPr>
              <a:t>Roma, 30 marzo</a:t>
            </a:r>
          </a:p>
        </p:txBody>
      </p:sp>
      <p:pic>
        <p:nvPicPr>
          <p:cNvPr id="16" name="Immagine 15" descr="roma2011.jpg"/>
          <p:cNvPicPr>
            <a:picLocks noChangeAspect="1"/>
          </p:cNvPicPr>
          <p:nvPr userDrawn="1"/>
        </p:nvPicPr>
        <p:blipFill>
          <a:blip r:embed="rId13" cstate="print"/>
          <a:stretch>
            <a:fillRect/>
          </a:stretch>
        </p:blipFill>
        <p:spPr>
          <a:xfrm>
            <a:off x="7051040" y="31676"/>
            <a:ext cx="2809958" cy="727333"/>
          </a:xfrm>
          <a:prstGeom prst="rect">
            <a:avLst/>
          </a:prstGeom>
        </p:spPr>
      </p:pic>
      <p:pic>
        <p:nvPicPr>
          <p:cNvPr id="21" name="Immagine 20" descr="main_partner.jpg"/>
          <p:cNvPicPr>
            <a:picLocks noChangeAspect="1"/>
          </p:cNvPicPr>
          <p:nvPr userDrawn="1"/>
        </p:nvPicPr>
        <p:blipFill>
          <a:blip r:embed="rId14" cstate="print"/>
          <a:stretch>
            <a:fillRect/>
          </a:stretch>
        </p:blipFill>
        <p:spPr>
          <a:xfrm>
            <a:off x="1561592" y="5811864"/>
            <a:ext cx="6464808" cy="1046135"/>
          </a:xfrm>
          <a:prstGeom prst="rect">
            <a:avLst/>
          </a:prstGeom>
        </p:spPr>
      </p:pic>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Lst>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ea typeface="ＭＳ Ｐゴシック" pitchFamily="-112" charset="-128"/>
        </a:defRPr>
      </a:lvl2pPr>
      <a:lvl3pPr algn="l" rtl="0" eaLnBrk="0" fontAlgn="base" hangingPunct="0">
        <a:spcBef>
          <a:spcPct val="0"/>
        </a:spcBef>
        <a:spcAft>
          <a:spcPct val="0"/>
        </a:spcAft>
        <a:defRPr sz="2800" b="1">
          <a:solidFill>
            <a:schemeClr val="tx2"/>
          </a:solidFill>
          <a:latin typeface="Arial" charset="0"/>
          <a:ea typeface="ＭＳ Ｐゴシック" pitchFamily="-112" charset="-128"/>
        </a:defRPr>
      </a:lvl3pPr>
      <a:lvl4pPr algn="l" rtl="0" eaLnBrk="0" fontAlgn="base" hangingPunct="0">
        <a:spcBef>
          <a:spcPct val="0"/>
        </a:spcBef>
        <a:spcAft>
          <a:spcPct val="0"/>
        </a:spcAft>
        <a:defRPr sz="2800" b="1">
          <a:solidFill>
            <a:schemeClr val="tx2"/>
          </a:solidFill>
          <a:latin typeface="Arial" charset="0"/>
          <a:ea typeface="ＭＳ Ｐゴシック" pitchFamily="-112" charset="-128"/>
        </a:defRPr>
      </a:lvl4pPr>
      <a:lvl5pPr algn="l" rtl="0" eaLnBrk="0" fontAlgn="base" hangingPunct="0">
        <a:spcBef>
          <a:spcPct val="0"/>
        </a:spcBef>
        <a:spcAft>
          <a:spcPct val="0"/>
        </a:spcAft>
        <a:defRPr sz="2800" b="1">
          <a:solidFill>
            <a:schemeClr val="tx2"/>
          </a:solidFill>
          <a:latin typeface="Arial" charset="0"/>
          <a:ea typeface="ＭＳ Ｐゴシック" pitchFamily="-112" charset="-128"/>
        </a:defRPr>
      </a:lvl5pPr>
      <a:lvl6pPr marL="457200" algn="l" rtl="0" fontAlgn="base">
        <a:spcBef>
          <a:spcPct val="0"/>
        </a:spcBef>
        <a:spcAft>
          <a:spcPct val="0"/>
        </a:spcAft>
        <a:defRPr sz="2800" b="1">
          <a:solidFill>
            <a:schemeClr val="tx2"/>
          </a:solidFill>
          <a:latin typeface="Arial" charset="0"/>
          <a:ea typeface="ＭＳ Ｐゴシック" pitchFamily="-112" charset="-128"/>
        </a:defRPr>
      </a:lvl6pPr>
      <a:lvl7pPr marL="914400" algn="l" rtl="0" fontAlgn="base">
        <a:spcBef>
          <a:spcPct val="0"/>
        </a:spcBef>
        <a:spcAft>
          <a:spcPct val="0"/>
        </a:spcAft>
        <a:defRPr sz="2800" b="1">
          <a:solidFill>
            <a:schemeClr val="tx2"/>
          </a:solidFill>
          <a:latin typeface="Arial" charset="0"/>
          <a:ea typeface="ＭＳ Ｐゴシック" pitchFamily="-112" charset="-128"/>
        </a:defRPr>
      </a:lvl7pPr>
      <a:lvl8pPr marL="1371600" algn="l" rtl="0" fontAlgn="base">
        <a:spcBef>
          <a:spcPct val="0"/>
        </a:spcBef>
        <a:spcAft>
          <a:spcPct val="0"/>
        </a:spcAft>
        <a:defRPr sz="2800" b="1">
          <a:solidFill>
            <a:schemeClr val="tx2"/>
          </a:solidFill>
          <a:latin typeface="Arial" charset="0"/>
          <a:ea typeface="ＭＳ Ｐゴシック" pitchFamily="-112" charset="-128"/>
        </a:defRPr>
      </a:lvl8pPr>
      <a:lvl9pPr marL="1828800" algn="l" rtl="0" fontAlgn="base">
        <a:spcBef>
          <a:spcPct val="0"/>
        </a:spcBef>
        <a:spcAft>
          <a:spcPct val="0"/>
        </a:spcAft>
        <a:defRPr sz="2800" b="1">
          <a:solidFill>
            <a:schemeClr val="tx2"/>
          </a:solidFill>
          <a:latin typeface="Arial" charset="0"/>
          <a:ea typeface="ＭＳ Ｐゴシック" pitchFamily="-112"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1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Ovale 13"/>
          <p:cNvSpPr/>
          <p:nvPr/>
        </p:nvSpPr>
        <p:spPr bwMode="auto">
          <a:xfrm>
            <a:off x="8596338" y="6429396"/>
            <a:ext cx="785818" cy="285752"/>
          </a:xfrm>
          <a:prstGeom prst="ellipse">
            <a:avLst/>
          </a:prstGeom>
          <a:solidFill>
            <a:schemeClr val="tx2">
              <a:lumMod val="75000"/>
            </a:schemeClr>
          </a:solidFill>
          <a:ln w="9525" cap="flat" cmpd="sng" algn="ctr">
            <a:solidFill>
              <a:schemeClr val="tx1"/>
            </a:solidFill>
            <a:prstDash val="solid"/>
            <a:round/>
            <a:headEnd type="none" w="med" len="med"/>
            <a:tailEnd type="none" w="med" len="med"/>
          </a:ln>
          <a:effectLst/>
          <a:scene3d>
            <a:camera prst="orthographicFront"/>
            <a:lightRig rig="threePt" dir="t"/>
          </a:scene3d>
          <a:sp3d>
            <a:bevelT prst="relaxedInset"/>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1400" b="0" smtClean="0">
              <a:solidFill>
                <a:srgbClr val="0000CC"/>
              </a:solidFill>
              <a:latin typeface="Arial" charset="0"/>
              <a:cs typeface="+mn-cs"/>
            </a:endParaRPr>
          </a:p>
        </p:txBody>
      </p:sp>
      <p:sp>
        <p:nvSpPr>
          <p:cNvPr id="9218" name="Rectangle 43"/>
          <p:cNvSpPr>
            <a:spLocks noGrp="1" noChangeArrowheads="1"/>
          </p:cNvSpPr>
          <p:nvPr>
            <p:ph type="body" idx="1"/>
          </p:nvPr>
        </p:nvSpPr>
        <p:spPr bwMode="auto">
          <a:xfrm>
            <a:off x="818621" y="1546225"/>
            <a:ext cx="8413221" cy="3962400"/>
          </a:xfrm>
          <a:prstGeom prst="rect">
            <a:avLst/>
          </a:prstGeom>
        </p:spPr>
        <p:txBody>
          <a:bodyPr vert="horz" lIns="91440" tIns="45720" rIns="91440" bIns="45720" rtlCol="0">
            <a:normAutofit/>
          </a:bodyPr>
          <a:lstStyle/>
          <a:p>
            <a:pPr lvl="0"/>
            <a:r>
              <a:rPr lang="it-IT" altLang="en-US" dirty="0" smtClean="0"/>
              <a:t>Fare clic per modificare gli stili del testo</a:t>
            </a:r>
          </a:p>
          <a:p>
            <a:pPr lvl="1"/>
            <a:endParaRPr lang="it-IT" altLang="en-US" dirty="0" smtClean="0"/>
          </a:p>
          <a:p>
            <a:pPr lvl="1"/>
            <a:endParaRPr lang="it-IT" altLang="en-US" dirty="0" smtClean="0"/>
          </a:p>
          <a:p>
            <a:pPr lvl="2"/>
            <a:endParaRPr lang="it-IT" altLang="en-US" dirty="0" smtClean="0"/>
          </a:p>
          <a:p>
            <a:pPr lvl="3"/>
            <a:endParaRPr lang="it-IT" altLang="en-US" dirty="0" smtClean="0"/>
          </a:p>
          <a:p>
            <a:pPr lvl="4"/>
            <a:endParaRPr lang="it-IT" altLang="en-US" dirty="0" smtClean="0"/>
          </a:p>
        </p:txBody>
      </p:sp>
      <p:sp>
        <p:nvSpPr>
          <p:cNvPr id="1027" name="Rectangle 44"/>
          <p:cNvSpPr>
            <a:spLocks noChangeArrowheads="1"/>
          </p:cNvSpPr>
          <p:nvPr/>
        </p:nvSpPr>
        <p:spPr bwMode="auto">
          <a:xfrm>
            <a:off x="1898650" y="3527425"/>
            <a:ext cx="4210050" cy="1752600"/>
          </a:xfrm>
          <a:prstGeom prst="rect">
            <a:avLst/>
          </a:prstGeom>
          <a:noFill/>
          <a:ln w="9525">
            <a:noFill/>
            <a:miter lim="800000"/>
            <a:headEnd/>
            <a:tailEnd/>
          </a:ln>
        </p:spPr>
        <p:txBody>
          <a:bodyPr wrap="none" anchor="ctr"/>
          <a:lstStyle/>
          <a:p>
            <a:pPr algn="ctr" eaLnBrk="0" hangingPunct="0">
              <a:defRPr/>
            </a:pPr>
            <a:endParaRPr kumimoji="1" lang="it-IT" sz="1400" b="0">
              <a:solidFill>
                <a:srgbClr val="0000CC"/>
              </a:solidFill>
              <a:latin typeface="Arial" charset="0"/>
              <a:cs typeface="+mn-cs"/>
            </a:endParaRPr>
          </a:p>
        </p:txBody>
      </p:sp>
      <p:sp>
        <p:nvSpPr>
          <p:cNvPr id="1028" name="Rectangle 45"/>
          <p:cNvSpPr>
            <a:spLocks noChangeArrowheads="1"/>
          </p:cNvSpPr>
          <p:nvPr/>
        </p:nvSpPr>
        <p:spPr bwMode="auto">
          <a:xfrm>
            <a:off x="3812779" y="2813050"/>
            <a:ext cx="9906000" cy="308407"/>
          </a:xfrm>
          <a:prstGeom prst="rect">
            <a:avLst/>
          </a:prstGeom>
          <a:noFill/>
          <a:ln w="9525">
            <a:noFill/>
            <a:miter lim="800000"/>
            <a:headEnd/>
            <a:tailEnd/>
          </a:ln>
          <a:effectLst/>
        </p:spPr>
        <p:txBody>
          <a:bodyPr lIns="92064" tIns="46032" rIns="92064" bIns="46032">
            <a:spAutoFit/>
          </a:bodyPr>
          <a:lstStyle/>
          <a:p>
            <a:pPr algn="ctr" eaLnBrk="0" hangingPunct="0">
              <a:defRPr/>
            </a:pPr>
            <a:endParaRPr kumimoji="1" lang="it-IT" sz="1400" b="0">
              <a:solidFill>
                <a:srgbClr val="0000CC"/>
              </a:solidFill>
              <a:latin typeface="Arial" charset="0"/>
              <a:cs typeface="+mn-cs"/>
            </a:endParaRPr>
          </a:p>
        </p:txBody>
      </p:sp>
      <p:pic>
        <p:nvPicPr>
          <p:cNvPr id="9221" name="Picture 1060" descr="NETCONSULTING_marchio"/>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194337" y="6319838"/>
            <a:ext cx="1209013" cy="538162"/>
          </a:xfrm>
          <a:prstGeom prst="rect">
            <a:avLst/>
          </a:prstGeom>
          <a:noFill/>
          <a:ln w="9525">
            <a:noFill/>
            <a:miter lim="800000"/>
            <a:headEnd/>
            <a:tailEnd/>
          </a:ln>
        </p:spPr>
      </p:pic>
      <p:sp>
        <p:nvSpPr>
          <p:cNvPr id="9222" name="Rectangle 48"/>
          <p:cNvSpPr>
            <a:spLocks noGrp="1" noChangeArrowheads="1"/>
          </p:cNvSpPr>
          <p:nvPr>
            <p:ph type="title"/>
          </p:nvPr>
        </p:nvSpPr>
        <p:spPr bwMode="auto">
          <a:xfrm>
            <a:off x="194337" y="0"/>
            <a:ext cx="9711663" cy="914400"/>
          </a:xfrm>
          <a:prstGeom prst="rect">
            <a:avLst/>
          </a:prstGeom>
          <a:noFill/>
          <a:ln w="9525">
            <a:noFill/>
            <a:miter lim="800000"/>
            <a:headEnd/>
            <a:tailEnd/>
          </a:ln>
        </p:spPr>
        <p:txBody>
          <a:bodyPr vert="horz" wrap="square" lIns="92064" tIns="46032" rIns="92064" bIns="46032" numCol="1" anchor="ctr" anchorCtr="0" compatLnSpc="1">
            <a:prstTxWarp prst="textNoShape">
              <a:avLst/>
            </a:prstTxWarp>
          </a:bodyPr>
          <a:lstStyle/>
          <a:p>
            <a:pPr lvl="0"/>
            <a:r>
              <a:rPr lang="it-IT" altLang="en-US" smtClean="0"/>
              <a:t>Titolo della slide</a:t>
            </a:r>
          </a:p>
        </p:txBody>
      </p:sp>
      <p:sp>
        <p:nvSpPr>
          <p:cNvPr id="1031" name="Text Box 1065"/>
          <p:cNvSpPr txBox="1">
            <a:spLocks noChangeArrowheads="1"/>
          </p:cNvSpPr>
          <p:nvPr/>
        </p:nvSpPr>
        <p:spPr bwMode="auto">
          <a:xfrm>
            <a:off x="2194454" y="6461125"/>
            <a:ext cx="5539450" cy="400050"/>
          </a:xfrm>
          <a:prstGeom prst="rect">
            <a:avLst/>
          </a:prstGeom>
          <a:noFill/>
          <a:ln>
            <a:noFill/>
          </a:ln>
          <a:effectLst/>
          <a:extLst>
            <a:ext uri="{909E8E84-426E-40DD-AFC4-6F175D3DCCD1}"/>
            <a:ext uri="{91240B29-F687-4F45-9708-019B960494DF}"/>
            <a:ext uri="{AF507438-7753-43E0-B8FC-AC1667EBCBE1}"/>
          </a:extLst>
        </p:spPr>
        <p:txBody>
          <a:bodyPr>
            <a:spAutoFit/>
          </a:bodyPr>
          <a:lstStyle>
            <a:lvl1pPr>
              <a:defRPr kumimoji="1" sz="1400">
                <a:solidFill>
                  <a:srgbClr val="0000CC"/>
                </a:solidFill>
                <a:latin typeface="Arial" charset="0"/>
              </a:defRPr>
            </a:lvl1pPr>
            <a:lvl2pPr marL="742950" indent="-285750">
              <a:defRPr kumimoji="1" sz="1400">
                <a:solidFill>
                  <a:srgbClr val="0000CC"/>
                </a:solidFill>
                <a:latin typeface="Arial" charset="0"/>
              </a:defRPr>
            </a:lvl2pPr>
            <a:lvl3pPr marL="1143000" indent="-228600">
              <a:defRPr kumimoji="1" sz="1400">
                <a:solidFill>
                  <a:srgbClr val="0000CC"/>
                </a:solidFill>
                <a:latin typeface="Arial" charset="0"/>
              </a:defRPr>
            </a:lvl3pPr>
            <a:lvl4pPr marL="1600200" indent="-228600">
              <a:defRPr kumimoji="1" sz="1400">
                <a:solidFill>
                  <a:srgbClr val="0000CC"/>
                </a:solidFill>
                <a:latin typeface="Arial" charset="0"/>
              </a:defRPr>
            </a:lvl4pPr>
            <a:lvl5pPr marL="2057400" indent="-228600">
              <a:defRPr kumimoji="1" sz="1400">
                <a:solidFill>
                  <a:srgbClr val="0000CC"/>
                </a:solidFill>
                <a:latin typeface="Arial" charset="0"/>
              </a:defRPr>
            </a:lvl5pPr>
            <a:lvl6pPr marL="2514600" indent="-228600" algn="ctr" eaLnBrk="0" fontAlgn="base" hangingPunct="0">
              <a:spcBef>
                <a:spcPct val="0"/>
              </a:spcBef>
              <a:spcAft>
                <a:spcPct val="0"/>
              </a:spcAft>
              <a:defRPr kumimoji="1" sz="1400">
                <a:solidFill>
                  <a:srgbClr val="0000CC"/>
                </a:solidFill>
                <a:latin typeface="Arial" charset="0"/>
              </a:defRPr>
            </a:lvl6pPr>
            <a:lvl7pPr marL="2971800" indent="-228600" algn="ctr" eaLnBrk="0" fontAlgn="base" hangingPunct="0">
              <a:spcBef>
                <a:spcPct val="0"/>
              </a:spcBef>
              <a:spcAft>
                <a:spcPct val="0"/>
              </a:spcAft>
              <a:defRPr kumimoji="1" sz="1400">
                <a:solidFill>
                  <a:srgbClr val="0000CC"/>
                </a:solidFill>
                <a:latin typeface="Arial" charset="0"/>
              </a:defRPr>
            </a:lvl7pPr>
            <a:lvl8pPr marL="3429000" indent="-228600" algn="ctr" eaLnBrk="0" fontAlgn="base" hangingPunct="0">
              <a:spcBef>
                <a:spcPct val="0"/>
              </a:spcBef>
              <a:spcAft>
                <a:spcPct val="0"/>
              </a:spcAft>
              <a:defRPr kumimoji="1" sz="1400">
                <a:solidFill>
                  <a:srgbClr val="0000CC"/>
                </a:solidFill>
                <a:latin typeface="Arial" charset="0"/>
              </a:defRPr>
            </a:lvl8pPr>
            <a:lvl9pPr marL="3886200" indent="-228600" algn="ctr" eaLnBrk="0" fontAlgn="base" hangingPunct="0">
              <a:spcBef>
                <a:spcPct val="0"/>
              </a:spcBef>
              <a:spcAft>
                <a:spcPct val="0"/>
              </a:spcAft>
              <a:defRPr kumimoji="1" sz="1400">
                <a:solidFill>
                  <a:srgbClr val="0000CC"/>
                </a:solidFill>
                <a:latin typeface="Arial" charset="0"/>
              </a:defRPr>
            </a:lvl9pPr>
          </a:lstStyle>
          <a:p>
            <a:pPr algn="ctr" eaLnBrk="0" hangingPunct="0">
              <a:defRPr/>
            </a:pPr>
            <a:r>
              <a:rPr lang="it-IT" sz="1000" dirty="0" smtClean="0">
                <a:solidFill>
                  <a:srgbClr val="1F497D">
                    <a:lumMod val="75000"/>
                  </a:srgbClr>
                </a:solidFill>
                <a:cs typeface="+mn-cs"/>
              </a:rPr>
              <a:t>SMAU Roma</a:t>
            </a:r>
          </a:p>
          <a:p>
            <a:pPr algn="ctr" eaLnBrk="0" hangingPunct="0">
              <a:defRPr/>
            </a:pPr>
            <a:r>
              <a:rPr lang="it-IT" sz="1000" dirty="0" smtClean="0">
                <a:solidFill>
                  <a:srgbClr val="1F497D">
                    <a:lumMod val="75000"/>
                  </a:srgbClr>
                </a:solidFill>
                <a:cs typeface="+mn-cs"/>
              </a:rPr>
              <a:t>30 marzo 2011</a:t>
            </a:r>
          </a:p>
        </p:txBody>
      </p:sp>
      <p:sp>
        <p:nvSpPr>
          <p:cNvPr id="1034" name="Text Box 1081"/>
          <p:cNvSpPr txBox="1">
            <a:spLocks noChangeArrowheads="1"/>
          </p:cNvSpPr>
          <p:nvPr/>
        </p:nvSpPr>
        <p:spPr bwMode="auto">
          <a:xfrm>
            <a:off x="8616434" y="6429396"/>
            <a:ext cx="755335" cy="261610"/>
          </a:xfrm>
          <a:prstGeom prst="rect">
            <a:avLst/>
          </a:prstGeom>
          <a:noFill/>
          <a:ln>
            <a:noFill/>
          </a:ln>
          <a:effectLst/>
          <a:extLst>
            <a:ext uri="{909E8E84-426E-40DD-AFC4-6F175D3DCCD1}"/>
            <a:ext uri="{91240B29-F687-4F45-9708-019B960494DF}"/>
            <a:ext uri="{AF507438-7753-43E0-B8FC-AC1667EBCBE1}"/>
          </a:extLst>
        </p:spPr>
        <p:txBody>
          <a:bodyPr wrap="none">
            <a:spAutoFit/>
          </a:bodyPr>
          <a:lstStyle>
            <a:lvl1pPr>
              <a:defRPr kumimoji="1" sz="1400">
                <a:solidFill>
                  <a:srgbClr val="0000CC"/>
                </a:solidFill>
                <a:latin typeface="Arial" charset="0"/>
              </a:defRPr>
            </a:lvl1pPr>
            <a:lvl2pPr marL="742950" indent="-285750">
              <a:defRPr kumimoji="1" sz="1400">
                <a:solidFill>
                  <a:srgbClr val="0000CC"/>
                </a:solidFill>
                <a:latin typeface="Arial" charset="0"/>
              </a:defRPr>
            </a:lvl2pPr>
            <a:lvl3pPr marL="1143000" indent="-228600">
              <a:defRPr kumimoji="1" sz="1400">
                <a:solidFill>
                  <a:srgbClr val="0000CC"/>
                </a:solidFill>
                <a:latin typeface="Arial" charset="0"/>
              </a:defRPr>
            </a:lvl3pPr>
            <a:lvl4pPr marL="1600200" indent="-228600">
              <a:defRPr kumimoji="1" sz="1400">
                <a:solidFill>
                  <a:srgbClr val="0000CC"/>
                </a:solidFill>
                <a:latin typeface="Arial" charset="0"/>
              </a:defRPr>
            </a:lvl4pPr>
            <a:lvl5pPr marL="2057400" indent="-228600">
              <a:defRPr kumimoji="1" sz="1400">
                <a:solidFill>
                  <a:srgbClr val="0000CC"/>
                </a:solidFill>
                <a:latin typeface="Arial" charset="0"/>
              </a:defRPr>
            </a:lvl5pPr>
            <a:lvl6pPr marL="2514600" indent="-228600" algn="ctr" eaLnBrk="0" fontAlgn="base" hangingPunct="0">
              <a:spcBef>
                <a:spcPct val="0"/>
              </a:spcBef>
              <a:spcAft>
                <a:spcPct val="0"/>
              </a:spcAft>
              <a:defRPr kumimoji="1" sz="1400">
                <a:solidFill>
                  <a:srgbClr val="0000CC"/>
                </a:solidFill>
                <a:latin typeface="Arial" charset="0"/>
              </a:defRPr>
            </a:lvl6pPr>
            <a:lvl7pPr marL="2971800" indent="-228600" algn="ctr" eaLnBrk="0" fontAlgn="base" hangingPunct="0">
              <a:spcBef>
                <a:spcPct val="0"/>
              </a:spcBef>
              <a:spcAft>
                <a:spcPct val="0"/>
              </a:spcAft>
              <a:defRPr kumimoji="1" sz="1400">
                <a:solidFill>
                  <a:srgbClr val="0000CC"/>
                </a:solidFill>
                <a:latin typeface="Arial" charset="0"/>
              </a:defRPr>
            </a:lvl7pPr>
            <a:lvl8pPr marL="3429000" indent="-228600" algn="ctr" eaLnBrk="0" fontAlgn="base" hangingPunct="0">
              <a:spcBef>
                <a:spcPct val="0"/>
              </a:spcBef>
              <a:spcAft>
                <a:spcPct val="0"/>
              </a:spcAft>
              <a:defRPr kumimoji="1" sz="1400">
                <a:solidFill>
                  <a:srgbClr val="0000CC"/>
                </a:solidFill>
                <a:latin typeface="Arial" charset="0"/>
              </a:defRPr>
            </a:lvl8pPr>
            <a:lvl9pPr marL="3886200" indent="-228600" algn="ctr" eaLnBrk="0" fontAlgn="base" hangingPunct="0">
              <a:spcBef>
                <a:spcPct val="0"/>
              </a:spcBef>
              <a:spcAft>
                <a:spcPct val="0"/>
              </a:spcAft>
              <a:defRPr kumimoji="1" sz="1400">
                <a:solidFill>
                  <a:srgbClr val="0000CC"/>
                </a:solidFill>
                <a:latin typeface="Arial" charset="0"/>
              </a:defRPr>
            </a:lvl9pPr>
          </a:lstStyle>
          <a:p>
            <a:pPr algn="ctr" eaLnBrk="0" hangingPunct="0">
              <a:defRPr/>
            </a:pPr>
            <a:r>
              <a:rPr lang="en-US" sz="1100" dirty="0" smtClean="0">
                <a:solidFill>
                  <a:prstClr val="white"/>
                </a:solidFill>
                <a:cs typeface="+mn-cs"/>
              </a:rPr>
              <a:t>Slide </a:t>
            </a:r>
            <a:fld id="{5E0F1948-C109-4451-823C-D794D552C846}" type="slidenum">
              <a:rPr lang="en-US" sz="1100" smtClean="0">
                <a:solidFill>
                  <a:prstClr val="white"/>
                </a:solidFill>
                <a:cs typeface="+mn-cs"/>
              </a:rPr>
              <a:pPr algn="ctr" eaLnBrk="0" hangingPunct="0">
                <a:defRPr/>
              </a:pPr>
              <a:t>‹N›</a:t>
            </a:fld>
            <a:endParaRPr lang="en-US" sz="1100" dirty="0" smtClean="0">
              <a:solidFill>
                <a:prstClr val="white"/>
              </a:solidFill>
              <a:cs typeface="+mn-cs"/>
            </a:endParaRPr>
          </a:p>
        </p:txBody>
      </p:sp>
      <p:sp>
        <p:nvSpPr>
          <p:cNvPr id="12" name="AutoShape 1078"/>
          <p:cNvSpPr>
            <a:spLocks noChangeArrowheads="1"/>
          </p:cNvSpPr>
          <p:nvPr/>
        </p:nvSpPr>
        <p:spPr bwMode="auto">
          <a:xfrm rot="16200000">
            <a:off x="4762516" y="-3765267"/>
            <a:ext cx="142875" cy="9239282"/>
          </a:xfrm>
          <a:prstGeom prst="can">
            <a:avLst>
              <a:gd name="adj" fmla="val 55129"/>
            </a:avLst>
          </a:prstGeom>
          <a:solidFill>
            <a:schemeClr val="tx2">
              <a:lumMod val="75000"/>
            </a:schemeClr>
          </a:solidFill>
          <a:scene3d>
            <a:camera prst="orthographicFront"/>
            <a:lightRig rig="threePt" dir="t"/>
          </a:scene3d>
          <a:sp3d>
            <a:bevelT w="101600" prst="riblet"/>
          </a:sp3d>
        </p:spPr>
        <p:txBody>
          <a:bodyPr vert="horz" lIns="91440" tIns="45720" rIns="91440" bIns="45720" rtlCol="0" anchor="ctr"/>
          <a:lstStyle/>
          <a:p>
            <a:pPr algn="ctr"/>
            <a:endParaRPr kumimoji="1" lang="it-IT" sz="1200" smtClean="0">
              <a:solidFill>
                <a:prstClr val="white"/>
              </a:solidFill>
              <a:latin typeface="Arial"/>
              <a:cs typeface="+mn-cs"/>
            </a:endParaRPr>
          </a:p>
        </p:txBody>
      </p:sp>
      <p:sp>
        <p:nvSpPr>
          <p:cNvPr id="13" name="Oval 1082"/>
          <p:cNvSpPr>
            <a:spLocks noChangeArrowheads="1"/>
          </p:cNvSpPr>
          <p:nvPr/>
        </p:nvSpPr>
        <p:spPr bwMode="auto">
          <a:xfrm>
            <a:off x="9382157" y="640062"/>
            <a:ext cx="403225" cy="403225"/>
          </a:xfrm>
          <a:prstGeom prst="ellipse">
            <a:avLst/>
          </a:prstGeom>
          <a:solidFill>
            <a:schemeClr val="tx2">
              <a:lumMod val="75000"/>
            </a:schemeClr>
          </a:solidFill>
          <a:scene3d>
            <a:camera prst="orthographicFront"/>
            <a:lightRig rig="threePt" dir="t"/>
          </a:scene3d>
          <a:sp3d>
            <a:bevelT w="101600" prst="riblet"/>
          </a:sp3d>
        </p:spPr>
        <p:txBody>
          <a:bodyPr vert="horz" lIns="91440" tIns="45720" rIns="91440" bIns="45720" rtlCol="0" anchor="ctr"/>
          <a:lstStyle/>
          <a:p>
            <a:pPr algn="ctr"/>
            <a:endParaRPr kumimoji="1" lang="it-IT" sz="1200" smtClean="0">
              <a:solidFill>
                <a:prstClr val="white"/>
              </a:solidFill>
              <a:latin typeface="Arial"/>
              <a:cs typeface="+mn-cs"/>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dissolve/>
  </p:transition>
  <p:txStyles>
    <p:titleStyle>
      <a:lvl1pPr algn="l" rtl="0" eaLnBrk="1" fontAlgn="base" hangingPunct="1">
        <a:lnSpc>
          <a:spcPct val="80000"/>
        </a:lnSpc>
        <a:spcBef>
          <a:spcPct val="0"/>
        </a:spcBef>
        <a:spcAft>
          <a:spcPct val="0"/>
        </a:spcAft>
        <a:defRPr kumimoji="1" sz="2800" b="1">
          <a:solidFill>
            <a:schemeClr val="tx2">
              <a:lumMod val="75000"/>
            </a:schemeClr>
          </a:solidFill>
          <a:latin typeface="+mj-lt"/>
          <a:ea typeface="+mj-ea"/>
          <a:cs typeface="+mj-cs"/>
        </a:defRPr>
      </a:lvl1pPr>
      <a:lvl2pPr algn="l" rtl="0" eaLnBrk="1" fontAlgn="base" hangingPunct="1">
        <a:lnSpc>
          <a:spcPct val="80000"/>
        </a:lnSpc>
        <a:spcBef>
          <a:spcPct val="0"/>
        </a:spcBef>
        <a:spcAft>
          <a:spcPct val="0"/>
        </a:spcAft>
        <a:defRPr kumimoji="1" sz="2800" b="1">
          <a:solidFill>
            <a:srgbClr val="0000CC"/>
          </a:solidFill>
          <a:latin typeface="Arial" charset="0"/>
        </a:defRPr>
      </a:lvl2pPr>
      <a:lvl3pPr algn="l" rtl="0" eaLnBrk="1" fontAlgn="base" hangingPunct="1">
        <a:lnSpc>
          <a:spcPct val="80000"/>
        </a:lnSpc>
        <a:spcBef>
          <a:spcPct val="0"/>
        </a:spcBef>
        <a:spcAft>
          <a:spcPct val="0"/>
        </a:spcAft>
        <a:defRPr kumimoji="1" sz="2800" b="1">
          <a:solidFill>
            <a:srgbClr val="0000CC"/>
          </a:solidFill>
          <a:latin typeface="Arial" charset="0"/>
        </a:defRPr>
      </a:lvl3pPr>
      <a:lvl4pPr algn="l" rtl="0" eaLnBrk="1" fontAlgn="base" hangingPunct="1">
        <a:lnSpc>
          <a:spcPct val="80000"/>
        </a:lnSpc>
        <a:spcBef>
          <a:spcPct val="0"/>
        </a:spcBef>
        <a:spcAft>
          <a:spcPct val="0"/>
        </a:spcAft>
        <a:defRPr kumimoji="1" sz="2800" b="1">
          <a:solidFill>
            <a:srgbClr val="0000CC"/>
          </a:solidFill>
          <a:latin typeface="Arial" charset="0"/>
        </a:defRPr>
      </a:lvl4pPr>
      <a:lvl5pPr algn="l" rtl="0" eaLnBrk="1" fontAlgn="base" hangingPunct="1">
        <a:lnSpc>
          <a:spcPct val="80000"/>
        </a:lnSpc>
        <a:spcBef>
          <a:spcPct val="0"/>
        </a:spcBef>
        <a:spcAft>
          <a:spcPct val="0"/>
        </a:spcAft>
        <a:defRPr kumimoji="1" sz="2800" b="1">
          <a:solidFill>
            <a:srgbClr val="0000CC"/>
          </a:solidFill>
          <a:latin typeface="Arial" charset="0"/>
        </a:defRPr>
      </a:lvl5pPr>
      <a:lvl6pPr marL="457200" algn="l" rtl="0" eaLnBrk="1" fontAlgn="base" hangingPunct="1">
        <a:lnSpc>
          <a:spcPct val="80000"/>
        </a:lnSpc>
        <a:spcBef>
          <a:spcPct val="0"/>
        </a:spcBef>
        <a:spcAft>
          <a:spcPct val="0"/>
        </a:spcAft>
        <a:defRPr kumimoji="1" sz="2800" b="1">
          <a:solidFill>
            <a:srgbClr val="0000CC"/>
          </a:solidFill>
          <a:latin typeface="Arial" charset="0"/>
        </a:defRPr>
      </a:lvl6pPr>
      <a:lvl7pPr marL="914400" algn="l" rtl="0" eaLnBrk="1" fontAlgn="base" hangingPunct="1">
        <a:lnSpc>
          <a:spcPct val="80000"/>
        </a:lnSpc>
        <a:spcBef>
          <a:spcPct val="0"/>
        </a:spcBef>
        <a:spcAft>
          <a:spcPct val="0"/>
        </a:spcAft>
        <a:defRPr kumimoji="1" sz="2800" b="1">
          <a:solidFill>
            <a:srgbClr val="0000CC"/>
          </a:solidFill>
          <a:latin typeface="Arial" charset="0"/>
        </a:defRPr>
      </a:lvl7pPr>
      <a:lvl8pPr marL="1371600" algn="l" rtl="0" eaLnBrk="1" fontAlgn="base" hangingPunct="1">
        <a:lnSpc>
          <a:spcPct val="80000"/>
        </a:lnSpc>
        <a:spcBef>
          <a:spcPct val="0"/>
        </a:spcBef>
        <a:spcAft>
          <a:spcPct val="0"/>
        </a:spcAft>
        <a:defRPr kumimoji="1" sz="2800" b="1">
          <a:solidFill>
            <a:srgbClr val="0000CC"/>
          </a:solidFill>
          <a:latin typeface="Arial" charset="0"/>
        </a:defRPr>
      </a:lvl8pPr>
      <a:lvl9pPr marL="1828800" algn="l" rtl="0" eaLnBrk="1" fontAlgn="base" hangingPunct="1">
        <a:lnSpc>
          <a:spcPct val="80000"/>
        </a:lnSpc>
        <a:spcBef>
          <a:spcPct val="0"/>
        </a:spcBef>
        <a:spcAft>
          <a:spcPct val="0"/>
        </a:spcAft>
        <a:defRPr kumimoji="1" sz="2800" b="1">
          <a:solidFill>
            <a:srgbClr val="0000CC"/>
          </a:solidFill>
          <a:latin typeface="Arial" charset="0"/>
        </a:defRPr>
      </a:lvl9pPr>
    </p:titleStyle>
    <p:bodyStyle>
      <a:lvl1pPr marL="342900" indent="-342900" algn="just" defTabSz="914400" rtl="0" eaLnBrk="1" fontAlgn="base" latinLnBrk="0" hangingPunct="1">
        <a:spcBef>
          <a:spcPct val="20000"/>
        </a:spcBef>
        <a:spcAft>
          <a:spcPct val="0"/>
        </a:spcAft>
        <a:buClr>
          <a:schemeClr val="tx2">
            <a:lumMod val="75000"/>
          </a:schemeClr>
        </a:buClr>
        <a:buFont typeface="Wingdings" pitchFamily="2" charset="2"/>
        <a:buChar char="Ø"/>
        <a:defRPr kumimoji="1" lang="it-IT" altLang="en-US" sz="2000" kern="1200" dirty="0" smtClean="0">
          <a:solidFill>
            <a:schemeClr val="tx2">
              <a:lumMod val="75000"/>
            </a:schemeClr>
          </a:solidFill>
          <a:latin typeface="+mn-lt"/>
          <a:ea typeface="+mn-ea"/>
          <a:cs typeface="+mn-cs"/>
        </a:defRPr>
      </a:lvl1pPr>
      <a:lvl2pPr marL="742950" indent="-285750" algn="just" defTabSz="914400" rtl="0" eaLnBrk="1" fontAlgn="base" latinLnBrk="0" hangingPunct="1">
        <a:spcBef>
          <a:spcPct val="20000"/>
        </a:spcBef>
        <a:spcAft>
          <a:spcPct val="0"/>
        </a:spcAft>
        <a:buClr>
          <a:schemeClr val="tx2">
            <a:lumMod val="75000"/>
          </a:schemeClr>
        </a:buClr>
        <a:buSzPct val="80000"/>
        <a:buFont typeface="Wingdings" pitchFamily="2" charset="2"/>
        <a:buChar char="ü"/>
        <a:defRPr kumimoji="1" lang="it-IT" altLang="en-US" sz="2000" kern="1200" dirty="0" smtClean="0">
          <a:solidFill>
            <a:schemeClr val="tx2">
              <a:lumMod val="75000"/>
            </a:schemeClr>
          </a:solidFill>
          <a:latin typeface="+mn-lt"/>
          <a:ea typeface="+mn-ea"/>
          <a:cs typeface="+mn-cs"/>
        </a:defRPr>
      </a:lvl2pPr>
      <a:lvl3pPr marL="1143000" indent="-228600" algn="just" defTabSz="914400" rtl="0" eaLnBrk="1" fontAlgn="base" latinLnBrk="0" hangingPunct="1">
        <a:spcBef>
          <a:spcPct val="20000"/>
        </a:spcBef>
        <a:spcAft>
          <a:spcPct val="0"/>
        </a:spcAft>
        <a:buClr>
          <a:schemeClr val="tx2">
            <a:lumMod val="75000"/>
          </a:schemeClr>
        </a:buClr>
        <a:buFont typeface="Wingdings" pitchFamily="2" charset="2"/>
        <a:buChar char="§"/>
        <a:defRPr kumimoji="1" lang="it-IT" altLang="en-US" sz="2000" kern="1200" dirty="0" smtClean="0">
          <a:solidFill>
            <a:schemeClr val="tx2">
              <a:lumMod val="75000"/>
            </a:schemeClr>
          </a:solidFill>
          <a:latin typeface="+mn-lt"/>
          <a:ea typeface="+mn-ea"/>
          <a:cs typeface="+mn-cs"/>
        </a:defRPr>
      </a:lvl3pPr>
      <a:lvl4pPr marL="1562100" indent="-228600" algn="just" defTabSz="914400" rtl="0" eaLnBrk="1" fontAlgn="base" latinLnBrk="0" hangingPunct="1">
        <a:spcBef>
          <a:spcPct val="20000"/>
        </a:spcBef>
        <a:spcAft>
          <a:spcPct val="0"/>
        </a:spcAft>
        <a:buClr>
          <a:schemeClr val="tx2">
            <a:lumMod val="75000"/>
          </a:schemeClr>
        </a:buClr>
        <a:buFont typeface="Arial" charset="0"/>
        <a:buChar char="-"/>
        <a:defRPr kumimoji="1" lang="it-IT" altLang="en-US" sz="2000" kern="1200" dirty="0" smtClean="0">
          <a:solidFill>
            <a:schemeClr val="tx2">
              <a:lumMod val="75000"/>
            </a:schemeClr>
          </a:solidFill>
          <a:latin typeface="+mn-lt"/>
          <a:ea typeface="+mn-ea"/>
          <a:cs typeface="+mn-cs"/>
        </a:defRPr>
      </a:lvl4pPr>
      <a:lvl5pPr marL="1981200" indent="-228600" algn="just" defTabSz="914400" rtl="0" eaLnBrk="1" fontAlgn="base" latinLnBrk="0" hangingPunct="1">
        <a:spcBef>
          <a:spcPct val="20000"/>
        </a:spcBef>
        <a:spcAft>
          <a:spcPct val="0"/>
        </a:spcAft>
        <a:buClr>
          <a:schemeClr val="tx2">
            <a:lumMod val="75000"/>
          </a:schemeClr>
        </a:buClr>
        <a:buChar char="•"/>
        <a:defRPr kumimoji="1" lang="it-IT" altLang="en-US" sz="2000" kern="1200" dirty="0" smtClean="0">
          <a:solidFill>
            <a:schemeClr val="tx2">
              <a:lumMod val="75000"/>
            </a:schemeClr>
          </a:solidFill>
          <a:latin typeface="+mn-lt"/>
          <a:ea typeface="+mn-ea"/>
          <a:cs typeface="+mn-cs"/>
        </a:defRPr>
      </a:lvl5pPr>
      <a:lvl6pPr marL="2438400" indent="-228600" algn="just" rtl="0" eaLnBrk="1" fontAlgn="base" hangingPunct="1">
        <a:spcBef>
          <a:spcPct val="20000"/>
        </a:spcBef>
        <a:spcAft>
          <a:spcPct val="0"/>
        </a:spcAft>
        <a:buClr>
          <a:srgbClr val="0000CC"/>
        </a:buClr>
        <a:buChar char="•"/>
        <a:defRPr kumimoji="1" sz="1600">
          <a:solidFill>
            <a:srgbClr val="0000FF"/>
          </a:solidFill>
          <a:latin typeface="+mn-lt"/>
        </a:defRPr>
      </a:lvl6pPr>
      <a:lvl7pPr marL="2895600" indent="-228600" algn="just" rtl="0" eaLnBrk="1" fontAlgn="base" hangingPunct="1">
        <a:spcBef>
          <a:spcPct val="20000"/>
        </a:spcBef>
        <a:spcAft>
          <a:spcPct val="0"/>
        </a:spcAft>
        <a:buClr>
          <a:srgbClr val="0000CC"/>
        </a:buClr>
        <a:buChar char="•"/>
        <a:defRPr kumimoji="1" sz="1600">
          <a:solidFill>
            <a:srgbClr val="0000FF"/>
          </a:solidFill>
          <a:latin typeface="+mn-lt"/>
        </a:defRPr>
      </a:lvl7pPr>
      <a:lvl8pPr marL="3352800" indent="-228600" algn="just" rtl="0" eaLnBrk="1" fontAlgn="base" hangingPunct="1">
        <a:spcBef>
          <a:spcPct val="20000"/>
        </a:spcBef>
        <a:spcAft>
          <a:spcPct val="0"/>
        </a:spcAft>
        <a:buClr>
          <a:srgbClr val="0000CC"/>
        </a:buClr>
        <a:buChar char="•"/>
        <a:defRPr kumimoji="1" sz="1600">
          <a:solidFill>
            <a:srgbClr val="0000FF"/>
          </a:solidFill>
          <a:latin typeface="+mn-lt"/>
        </a:defRPr>
      </a:lvl8pPr>
      <a:lvl9pPr marL="3810000" indent="-228600" algn="just" rtl="0" eaLnBrk="1" fontAlgn="base" hangingPunct="1">
        <a:spcBef>
          <a:spcPct val="20000"/>
        </a:spcBef>
        <a:spcAft>
          <a:spcPct val="0"/>
        </a:spcAft>
        <a:buClr>
          <a:srgbClr val="0000CC"/>
        </a:buClr>
        <a:buChar char="•"/>
        <a:defRPr kumimoji="1" sz="1600">
          <a:solidFill>
            <a:srgbClr val="0000FF"/>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userDrawn="1"/>
        </p:nvPicPr>
        <p:blipFill>
          <a:blip r:embed="rId4" cstate="print"/>
          <a:srcRect/>
          <a:stretch>
            <a:fillRect/>
          </a:stretch>
        </p:blipFill>
        <p:spPr bwMode="auto">
          <a:xfrm>
            <a:off x="6946447" y="244930"/>
            <a:ext cx="2270125" cy="559965"/>
          </a:xfrm>
          <a:prstGeom prst="rect">
            <a:avLst/>
          </a:prstGeom>
          <a:noFill/>
          <a:ln w="9525">
            <a:noFill/>
            <a:miter lim="800000"/>
            <a:headEnd/>
            <a:tailEnd/>
          </a:ln>
        </p:spPr>
      </p:pic>
      <p:sp>
        <p:nvSpPr>
          <p:cNvPr id="1027" name="Rectangle 2"/>
          <p:cNvSpPr>
            <a:spLocks noGrp="1" noChangeArrowheads="1"/>
          </p:cNvSpPr>
          <p:nvPr>
            <p:ph type="title"/>
          </p:nvPr>
        </p:nvSpPr>
        <p:spPr bwMode="auto">
          <a:xfrm>
            <a:off x="742950" y="1066800"/>
            <a:ext cx="84201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Click to edit Master title style</a:t>
            </a:r>
          </a:p>
        </p:txBody>
      </p:sp>
      <p:sp>
        <p:nvSpPr>
          <p:cNvPr id="1028" name="Rectangle 3"/>
          <p:cNvSpPr>
            <a:spLocks noGrp="1" noChangeArrowheads="1"/>
          </p:cNvSpPr>
          <p:nvPr>
            <p:ph type="body" idx="1"/>
          </p:nvPr>
        </p:nvSpPr>
        <p:spPr bwMode="auto">
          <a:xfrm>
            <a:off x="742950" y="1752600"/>
            <a:ext cx="84201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p>
        </p:txBody>
      </p:sp>
      <p:sp>
        <p:nvSpPr>
          <p:cNvPr id="2" name="Rectangle 4"/>
          <p:cNvSpPr>
            <a:spLocks noGrp="1" noChangeArrowheads="1"/>
          </p:cNvSpPr>
          <p:nvPr>
            <p:ph type="dt" sz="half" idx="2"/>
          </p:nvPr>
        </p:nvSpPr>
        <p:spPr bwMode="auto">
          <a:xfrm>
            <a:off x="74295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Arial" charset="0"/>
                <a:ea typeface="ＭＳ Ｐゴシック" pitchFamily="-112" charset="-128"/>
              </a:defRPr>
            </a:lvl1pPr>
          </a:lstStyle>
          <a:p>
            <a:pPr eaLnBrk="0" hangingPunct="0">
              <a:defRPr/>
            </a:pPr>
            <a:endParaRPr lang="it-IT" b="0">
              <a:solidFill>
                <a:srgbClr val="000000"/>
              </a:solidFill>
            </a:endParaRPr>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Arial" charset="0"/>
                <a:ea typeface="ＭＳ Ｐゴシック" pitchFamily="-112" charset="-128"/>
              </a:defRPr>
            </a:lvl1pPr>
          </a:lstStyle>
          <a:p>
            <a:pPr eaLnBrk="0" hangingPunct="0">
              <a:defRPr/>
            </a:pPr>
            <a:endParaRPr lang="it-IT" b="0">
              <a:solidFill>
                <a:srgbClr val="000000"/>
              </a:solidFill>
            </a:endParaRPr>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smtClean="0">
                <a:latin typeface="Arial" charset="0"/>
                <a:ea typeface="ＭＳ Ｐゴシック" pitchFamily="-112" charset="-128"/>
              </a:defRPr>
            </a:lvl1pPr>
          </a:lstStyle>
          <a:p>
            <a:pPr eaLnBrk="0" hangingPunct="0">
              <a:defRPr/>
            </a:pPr>
            <a:fld id="{22EC652F-34A1-469A-B6E9-9F01DB0868FB}" type="slidenum">
              <a:rPr lang="it-IT" b="0">
                <a:solidFill>
                  <a:srgbClr val="000000"/>
                </a:solidFill>
              </a:rPr>
              <a:pPr eaLnBrk="0" hangingPunct="0">
                <a:defRPr/>
              </a:pPr>
              <a:t>‹N›</a:t>
            </a:fld>
            <a:endParaRPr lang="it-IT" b="0">
              <a:solidFill>
                <a:srgbClr val="000000"/>
              </a:solidFill>
            </a:endParaRPr>
          </a:p>
        </p:txBody>
      </p:sp>
      <p:sp>
        <p:nvSpPr>
          <p:cNvPr id="1033" name="Line 9"/>
          <p:cNvSpPr>
            <a:spLocks noChangeShapeType="1"/>
          </p:cNvSpPr>
          <p:nvPr userDrawn="1"/>
        </p:nvSpPr>
        <p:spPr bwMode="auto">
          <a:xfrm>
            <a:off x="1447800" y="914400"/>
            <a:ext cx="7776000" cy="0"/>
          </a:xfrm>
          <a:prstGeom prst="line">
            <a:avLst/>
          </a:prstGeom>
          <a:noFill/>
          <a:ln w="12700">
            <a:solidFill>
              <a:srgbClr val="EF2E25"/>
            </a:solidFill>
            <a:round/>
            <a:headEnd/>
            <a:tailEnd/>
          </a:ln>
        </p:spPr>
        <p:txBody>
          <a:bodyPr wrap="none" anchor="ctr"/>
          <a:lstStyle/>
          <a:p>
            <a:pPr eaLnBrk="0" hangingPunct="0">
              <a:defRPr/>
            </a:pPr>
            <a:endParaRPr lang="it-IT" sz="2400" b="0">
              <a:solidFill>
                <a:srgbClr val="000000"/>
              </a:solidFill>
              <a:latin typeface="Arial" charset="0"/>
            </a:endParaRPr>
          </a:p>
        </p:txBody>
      </p:sp>
      <p:sp>
        <p:nvSpPr>
          <p:cNvPr id="1034" name="Rectangle 10"/>
          <p:cNvSpPr>
            <a:spLocks noChangeArrowheads="1"/>
          </p:cNvSpPr>
          <p:nvPr userDrawn="1"/>
        </p:nvSpPr>
        <p:spPr bwMode="auto">
          <a:xfrm>
            <a:off x="8838010" y="6400800"/>
            <a:ext cx="412750" cy="457200"/>
          </a:xfrm>
          <a:prstGeom prst="rect">
            <a:avLst/>
          </a:prstGeom>
          <a:solidFill>
            <a:srgbClr val="EB1F17"/>
          </a:solidFill>
          <a:ln w="9525">
            <a:noFill/>
            <a:miter lim="800000"/>
            <a:headEnd/>
            <a:tailEnd/>
          </a:ln>
          <a:effectLst/>
        </p:spPr>
        <p:txBody>
          <a:bodyPr anchor="ctr">
            <a:spAutoFit/>
          </a:bodyPr>
          <a:lstStyle/>
          <a:p>
            <a:pPr algn="ctr" eaLnBrk="0" hangingPunct="0">
              <a:defRPr/>
            </a:pPr>
            <a:endParaRPr lang="it-IT" sz="2400" b="0">
              <a:solidFill>
                <a:srgbClr val="000000"/>
              </a:solidFill>
              <a:latin typeface="Arial" charset="0"/>
            </a:endParaRPr>
          </a:p>
        </p:txBody>
      </p:sp>
      <p:sp>
        <p:nvSpPr>
          <p:cNvPr id="1035" name="Rectangle 11"/>
          <p:cNvSpPr>
            <a:spLocks noChangeArrowheads="1"/>
          </p:cNvSpPr>
          <p:nvPr userDrawn="1"/>
        </p:nvSpPr>
        <p:spPr bwMode="auto">
          <a:xfrm>
            <a:off x="8832851" y="6400801"/>
            <a:ext cx="417910" cy="290513"/>
          </a:xfrm>
          <a:prstGeom prst="rect">
            <a:avLst/>
          </a:prstGeom>
          <a:noFill/>
          <a:ln w="9525">
            <a:noFill/>
            <a:miter lim="800000"/>
            <a:headEnd/>
            <a:tailEnd/>
          </a:ln>
          <a:effectLst/>
        </p:spPr>
        <p:txBody>
          <a:bodyPr wrap="none">
            <a:spAutoFit/>
          </a:bodyPr>
          <a:lstStyle/>
          <a:p>
            <a:pPr algn="ctr" eaLnBrk="0" hangingPunct="0">
              <a:defRPr/>
            </a:pPr>
            <a:fld id="{73C52F00-0FFB-4E32-8411-53D48342A2E6}" type="slidenum">
              <a:rPr lang="it-IT" sz="1300">
                <a:solidFill>
                  <a:srgbClr val="FFFFFF"/>
                </a:solidFill>
                <a:latin typeface="Arial" charset="0"/>
              </a:rPr>
              <a:pPr algn="ctr" eaLnBrk="0" hangingPunct="0">
                <a:defRPr/>
              </a:pPr>
              <a:t>‹N›</a:t>
            </a:fld>
            <a:endParaRPr lang="it-IT" sz="1300">
              <a:solidFill>
                <a:srgbClr val="FFFFFF"/>
              </a:solidFill>
              <a:latin typeface="Arial" charset="0"/>
            </a:endParaRPr>
          </a:p>
        </p:txBody>
      </p:sp>
      <p:sp>
        <p:nvSpPr>
          <p:cNvPr id="1036" name="Line 12"/>
          <p:cNvSpPr>
            <a:spLocks noChangeShapeType="1"/>
          </p:cNvSpPr>
          <p:nvPr userDrawn="1"/>
        </p:nvSpPr>
        <p:spPr bwMode="auto">
          <a:xfrm>
            <a:off x="660400" y="6248400"/>
            <a:ext cx="8585200" cy="0"/>
          </a:xfrm>
          <a:prstGeom prst="line">
            <a:avLst/>
          </a:prstGeom>
          <a:noFill/>
          <a:ln w="12700">
            <a:solidFill>
              <a:srgbClr val="EF2E25"/>
            </a:solidFill>
            <a:round/>
            <a:headEnd/>
            <a:tailEnd/>
          </a:ln>
        </p:spPr>
        <p:txBody>
          <a:bodyPr wrap="none" anchor="ctr"/>
          <a:lstStyle/>
          <a:p>
            <a:pPr eaLnBrk="0" hangingPunct="0">
              <a:defRPr/>
            </a:pPr>
            <a:endParaRPr lang="it-IT" sz="2400" b="0">
              <a:solidFill>
                <a:srgbClr val="000000"/>
              </a:solidFill>
              <a:latin typeface="Arial" charset="0"/>
            </a:endParaRPr>
          </a:p>
        </p:txBody>
      </p:sp>
      <p:pic>
        <p:nvPicPr>
          <p:cNvPr id="13" name="Picture 6" descr="SoM"/>
          <p:cNvPicPr>
            <a:picLocks noChangeAspect="1" noChangeArrowheads="1"/>
          </p:cNvPicPr>
          <p:nvPr userDrawn="1"/>
        </p:nvPicPr>
        <p:blipFill>
          <a:blip r:embed="rId5" cstate="print"/>
          <a:srcRect/>
          <a:stretch>
            <a:fillRect/>
          </a:stretch>
        </p:blipFill>
        <p:spPr bwMode="auto">
          <a:xfrm>
            <a:off x="38101" y="38100"/>
            <a:ext cx="1155700" cy="1623529"/>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9" r:id="rId1"/>
    <p:sldLayoutId id="2147483770" r:id="rId2"/>
  </p:sldLayoutIdLst>
  <p:timing>
    <p:tnLst>
      <p:par>
        <p:cTn id="1" dur="indefinite" restart="never" nodeType="tmRoot"/>
      </p:par>
    </p:tnLst>
  </p:timing>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ea typeface="ＭＳ Ｐゴシック" pitchFamily="-112" charset="-128"/>
        </a:defRPr>
      </a:lvl2pPr>
      <a:lvl3pPr algn="l" rtl="0" eaLnBrk="0" fontAlgn="base" hangingPunct="0">
        <a:spcBef>
          <a:spcPct val="0"/>
        </a:spcBef>
        <a:spcAft>
          <a:spcPct val="0"/>
        </a:spcAft>
        <a:defRPr sz="2800" b="1">
          <a:solidFill>
            <a:schemeClr val="tx2"/>
          </a:solidFill>
          <a:latin typeface="Arial" charset="0"/>
          <a:ea typeface="ＭＳ Ｐゴシック" pitchFamily="-112" charset="-128"/>
        </a:defRPr>
      </a:lvl3pPr>
      <a:lvl4pPr algn="l" rtl="0" eaLnBrk="0" fontAlgn="base" hangingPunct="0">
        <a:spcBef>
          <a:spcPct val="0"/>
        </a:spcBef>
        <a:spcAft>
          <a:spcPct val="0"/>
        </a:spcAft>
        <a:defRPr sz="2800" b="1">
          <a:solidFill>
            <a:schemeClr val="tx2"/>
          </a:solidFill>
          <a:latin typeface="Arial" charset="0"/>
          <a:ea typeface="ＭＳ Ｐゴシック" pitchFamily="-112" charset="-128"/>
        </a:defRPr>
      </a:lvl4pPr>
      <a:lvl5pPr algn="l" rtl="0" eaLnBrk="0" fontAlgn="base" hangingPunct="0">
        <a:spcBef>
          <a:spcPct val="0"/>
        </a:spcBef>
        <a:spcAft>
          <a:spcPct val="0"/>
        </a:spcAft>
        <a:defRPr sz="2800" b="1">
          <a:solidFill>
            <a:schemeClr val="tx2"/>
          </a:solidFill>
          <a:latin typeface="Arial" charset="0"/>
          <a:ea typeface="ＭＳ Ｐゴシック" pitchFamily="-112" charset="-128"/>
        </a:defRPr>
      </a:lvl5pPr>
      <a:lvl6pPr marL="457200" algn="l" rtl="0" fontAlgn="base">
        <a:spcBef>
          <a:spcPct val="0"/>
        </a:spcBef>
        <a:spcAft>
          <a:spcPct val="0"/>
        </a:spcAft>
        <a:defRPr sz="2800" b="1">
          <a:solidFill>
            <a:schemeClr val="tx2"/>
          </a:solidFill>
          <a:latin typeface="Arial" charset="0"/>
          <a:ea typeface="ＭＳ Ｐゴシック" pitchFamily="-112" charset="-128"/>
        </a:defRPr>
      </a:lvl6pPr>
      <a:lvl7pPr marL="914400" algn="l" rtl="0" fontAlgn="base">
        <a:spcBef>
          <a:spcPct val="0"/>
        </a:spcBef>
        <a:spcAft>
          <a:spcPct val="0"/>
        </a:spcAft>
        <a:defRPr sz="2800" b="1">
          <a:solidFill>
            <a:schemeClr val="tx2"/>
          </a:solidFill>
          <a:latin typeface="Arial" charset="0"/>
          <a:ea typeface="ＭＳ Ｐゴシック" pitchFamily="-112" charset="-128"/>
        </a:defRPr>
      </a:lvl7pPr>
      <a:lvl8pPr marL="1371600" algn="l" rtl="0" fontAlgn="base">
        <a:spcBef>
          <a:spcPct val="0"/>
        </a:spcBef>
        <a:spcAft>
          <a:spcPct val="0"/>
        </a:spcAft>
        <a:defRPr sz="2800" b="1">
          <a:solidFill>
            <a:schemeClr val="tx2"/>
          </a:solidFill>
          <a:latin typeface="Arial" charset="0"/>
          <a:ea typeface="ＭＳ Ｐゴシック" pitchFamily="-112" charset="-128"/>
        </a:defRPr>
      </a:lvl8pPr>
      <a:lvl9pPr marL="1828800" algn="l" rtl="0" fontAlgn="base">
        <a:spcBef>
          <a:spcPct val="0"/>
        </a:spcBef>
        <a:spcAft>
          <a:spcPct val="0"/>
        </a:spcAft>
        <a:defRPr sz="2800" b="1">
          <a:solidFill>
            <a:schemeClr val="tx2"/>
          </a:solidFill>
          <a:latin typeface="Arial" charset="0"/>
          <a:ea typeface="ＭＳ Ｐゴシック" pitchFamily="-112"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1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jpeg"/><Relationship Id="rId1" Type="http://schemas.openxmlformats.org/officeDocument/2006/relationships/slideLayout" Target="../slideLayouts/slideLayout29.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hyperlink" Target="http://www.smau.it/" TargetMode="Externa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15.wm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9.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4.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24.jpeg"/><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4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4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5.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45.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jpeg"/><Relationship Id="rId1" Type="http://schemas.openxmlformats.org/officeDocument/2006/relationships/slideLayout" Target="../slideLayouts/slideLayout45.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4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jpeg"/><Relationship Id="rId1" Type="http://schemas.openxmlformats.org/officeDocument/2006/relationships/slideLayout" Target="../slideLayouts/slideLayout45.xml"/><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1.png"/><Relationship Id="rId1" Type="http://schemas.openxmlformats.org/officeDocument/2006/relationships/slideLayout" Target="../slideLayouts/slideLayout4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emf"/></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1.png"/><Relationship Id="rId1" Type="http://schemas.openxmlformats.org/officeDocument/2006/relationships/slideLayout" Target="../slideLayouts/slideLayout45.xml"/><Relationship Id="rId6" Type="http://schemas.openxmlformats.org/officeDocument/2006/relationships/image" Target="../media/image44.emf"/><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5.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4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52.jpeg"/><Relationship Id="rId5" Type="http://schemas.openxmlformats.org/officeDocument/2006/relationships/image" Target="../media/image11.jpeg"/><Relationship Id="rId4" Type="http://schemas.openxmlformats.org/officeDocument/2006/relationships/image" Target="../media/image10.jpeg"/></Relationships>
</file>

<file path=ppt/slides/_rels/slide3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43.jpeg"/><Relationship Id="rId3" Type="http://schemas.openxmlformats.org/officeDocument/2006/relationships/image" Target="../media/image52.jpeg"/><Relationship Id="rId7" Type="http://schemas.openxmlformats.org/officeDocument/2006/relationships/image" Target="../media/image33.png"/><Relationship Id="rId12" Type="http://schemas.openxmlformats.org/officeDocument/2006/relationships/image" Target="../media/image40.png"/><Relationship Id="rId2" Type="http://schemas.openxmlformats.org/officeDocument/2006/relationships/notesSlide" Target="../notesSlides/notesSlide15.xml"/><Relationship Id="rId16" Type="http://schemas.openxmlformats.org/officeDocument/2006/relationships/image" Target="../media/image48.png"/><Relationship Id="rId1" Type="http://schemas.openxmlformats.org/officeDocument/2006/relationships/slideLayout" Target="../slideLayouts/slideLayout23.xml"/><Relationship Id="rId6" Type="http://schemas.openxmlformats.org/officeDocument/2006/relationships/image" Target="../media/image29.png"/><Relationship Id="rId11" Type="http://schemas.openxmlformats.org/officeDocument/2006/relationships/image" Target="../media/image39.png"/><Relationship Id="rId5" Type="http://schemas.openxmlformats.org/officeDocument/2006/relationships/image" Target="../media/image28.png"/><Relationship Id="rId15" Type="http://schemas.openxmlformats.org/officeDocument/2006/relationships/image" Target="../media/image47.png"/><Relationship Id="rId10" Type="http://schemas.openxmlformats.org/officeDocument/2006/relationships/image" Target="../media/image37.png"/><Relationship Id="rId4" Type="http://schemas.openxmlformats.org/officeDocument/2006/relationships/image" Target="../media/image27.png"/><Relationship Id="rId9" Type="http://schemas.openxmlformats.org/officeDocument/2006/relationships/image" Target="../media/image35.jpeg"/><Relationship Id="rId1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box"/>
          <p:cNvPicPr>
            <a:picLocks noChangeAspect="1" noChangeArrowheads="1"/>
          </p:cNvPicPr>
          <p:nvPr/>
        </p:nvPicPr>
        <p:blipFill>
          <a:blip r:embed="rId3" cstate="print"/>
          <a:srcRect/>
          <a:stretch>
            <a:fillRect/>
          </a:stretch>
        </p:blipFill>
        <p:spPr bwMode="auto">
          <a:xfrm>
            <a:off x="4623574" y="2825442"/>
            <a:ext cx="4888914" cy="2665412"/>
          </a:xfrm>
          <a:prstGeom prst="rect">
            <a:avLst/>
          </a:prstGeom>
          <a:noFill/>
          <a:ln w="9525">
            <a:noFill/>
            <a:miter lim="800000"/>
            <a:headEnd/>
            <a:tailEnd/>
          </a:ln>
        </p:spPr>
      </p:pic>
      <p:sp>
        <p:nvSpPr>
          <p:cNvPr id="5123" name="Rectangle 2"/>
          <p:cNvSpPr>
            <a:spLocks noGrp="1" noChangeArrowheads="1"/>
          </p:cNvSpPr>
          <p:nvPr>
            <p:ph type="ctrTitle"/>
          </p:nvPr>
        </p:nvSpPr>
        <p:spPr>
          <a:xfrm>
            <a:off x="4634601" y="3425825"/>
            <a:ext cx="4681273" cy="1371600"/>
          </a:xfrm>
        </p:spPr>
        <p:txBody>
          <a:bodyPr/>
          <a:lstStyle/>
          <a:p>
            <a:pPr algn="r" eaLnBrk="1" hangingPunct="1">
              <a:lnSpc>
                <a:spcPct val="110000"/>
              </a:lnSpc>
            </a:pPr>
            <a:r>
              <a:rPr lang="it-IT" sz="3600" dirty="0" smtClean="0">
                <a:solidFill>
                  <a:srgbClr val="EF2E25"/>
                </a:solidFill>
                <a:latin typeface="Helvetica" pitchFamily="34" charset="0"/>
              </a:rPr>
              <a:t>Premio Innovazione ICT Lazio</a:t>
            </a:r>
            <a:endParaRPr lang="it-IT" sz="3600" dirty="0" smtClean="0">
              <a:latin typeface="Helvetica" pitchFamily="34" charset="0"/>
            </a:endParaRPr>
          </a:p>
        </p:txBody>
      </p:sp>
      <p:sp>
        <p:nvSpPr>
          <p:cNvPr id="5125" name="Rectangle 14"/>
          <p:cNvSpPr>
            <a:spLocks noChangeArrowheads="1"/>
          </p:cNvSpPr>
          <p:nvPr/>
        </p:nvSpPr>
        <p:spPr bwMode="auto">
          <a:xfrm>
            <a:off x="1442906" y="908053"/>
            <a:ext cx="8463094" cy="288925"/>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5127" name="Rectangle 17"/>
          <p:cNvSpPr>
            <a:spLocks noChangeArrowheads="1"/>
          </p:cNvSpPr>
          <p:nvPr/>
        </p:nvSpPr>
        <p:spPr bwMode="auto">
          <a:xfrm>
            <a:off x="3938324" y="2060577"/>
            <a:ext cx="935567" cy="1008063"/>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10" name="Rettangolo 9"/>
          <p:cNvSpPr/>
          <p:nvPr/>
        </p:nvSpPr>
        <p:spPr bwMode="auto">
          <a:xfrm>
            <a:off x="-264160" y="0"/>
            <a:ext cx="10170160" cy="172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pic>
        <p:nvPicPr>
          <p:cNvPr id="11" name="Immagine 10" descr="logo_premio.jpg"/>
          <p:cNvPicPr>
            <a:picLocks noChangeAspect="1"/>
          </p:cNvPicPr>
          <p:nvPr/>
        </p:nvPicPr>
        <p:blipFill>
          <a:blip r:embed="rId4" cstate="print"/>
          <a:stretch>
            <a:fillRect/>
          </a:stretch>
        </p:blipFill>
        <p:spPr>
          <a:xfrm>
            <a:off x="1774207" y="2975215"/>
            <a:ext cx="2799131" cy="2108349"/>
          </a:xfrm>
          <a:prstGeom prst="rect">
            <a:avLst/>
          </a:prstGeom>
        </p:spPr>
      </p:pic>
      <p:pic>
        <p:nvPicPr>
          <p:cNvPr id="17" name="Immagine 16" descr="roma_capitale.jpg"/>
          <p:cNvPicPr>
            <a:picLocks noChangeAspect="1"/>
          </p:cNvPicPr>
          <p:nvPr/>
        </p:nvPicPr>
        <p:blipFill>
          <a:blip r:embed="rId5" cstate="print"/>
          <a:stretch>
            <a:fillRect/>
          </a:stretch>
        </p:blipFill>
        <p:spPr>
          <a:xfrm>
            <a:off x="71427" y="398396"/>
            <a:ext cx="2611418" cy="689124"/>
          </a:xfrm>
          <a:prstGeom prst="rect">
            <a:avLst/>
          </a:prstGeom>
        </p:spPr>
      </p:pic>
      <p:pic>
        <p:nvPicPr>
          <p:cNvPr id="18" name="Immagine 17" descr="confcomm_roma.jpg"/>
          <p:cNvPicPr>
            <a:picLocks noChangeAspect="1"/>
          </p:cNvPicPr>
          <p:nvPr/>
        </p:nvPicPr>
        <p:blipFill>
          <a:blip r:embed="rId6" cstate="print"/>
          <a:stretch>
            <a:fillRect/>
          </a:stretch>
        </p:blipFill>
        <p:spPr>
          <a:xfrm>
            <a:off x="2872375" y="157787"/>
            <a:ext cx="1723880" cy="929733"/>
          </a:xfrm>
          <a:prstGeom prst="rect">
            <a:avLst/>
          </a:prstGeom>
        </p:spPr>
      </p:pic>
      <p:pic>
        <p:nvPicPr>
          <p:cNvPr id="19" name="Immagine 18" descr="unindustria.jpg"/>
          <p:cNvPicPr>
            <a:picLocks noChangeAspect="1"/>
          </p:cNvPicPr>
          <p:nvPr/>
        </p:nvPicPr>
        <p:blipFill>
          <a:blip r:embed="rId7" cstate="print"/>
          <a:stretch>
            <a:fillRect/>
          </a:stretch>
        </p:blipFill>
        <p:spPr>
          <a:xfrm>
            <a:off x="4785785" y="447612"/>
            <a:ext cx="2168434" cy="639908"/>
          </a:xfrm>
          <a:prstGeom prst="rect">
            <a:avLst/>
          </a:prstGeom>
        </p:spPr>
      </p:pic>
      <p:pic>
        <p:nvPicPr>
          <p:cNvPr id="12" name="Picture 2" descr="E:\camera_commercio.jpg"/>
          <p:cNvPicPr>
            <a:picLocks noChangeAspect="1" noChangeArrowheads="1"/>
          </p:cNvPicPr>
          <p:nvPr/>
        </p:nvPicPr>
        <p:blipFill>
          <a:blip r:embed="rId8" cstate="print"/>
          <a:srcRect l="735" t="7891" b="14745"/>
          <a:stretch>
            <a:fillRect/>
          </a:stretch>
        </p:blipFill>
        <p:spPr bwMode="auto">
          <a:xfrm>
            <a:off x="7162800" y="419100"/>
            <a:ext cx="2574093" cy="66842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box"/>
          <p:cNvPicPr>
            <a:picLocks noChangeAspect="1" noChangeArrowheads="1"/>
          </p:cNvPicPr>
          <p:nvPr/>
        </p:nvPicPr>
        <p:blipFill>
          <a:blip r:embed="rId3" cstate="print"/>
          <a:srcRect/>
          <a:stretch>
            <a:fillRect/>
          </a:stretch>
        </p:blipFill>
        <p:spPr bwMode="auto">
          <a:xfrm>
            <a:off x="4490720" y="2492375"/>
            <a:ext cx="5537199" cy="3024188"/>
          </a:xfrm>
          <a:prstGeom prst="rect">
            <a:avLst/>
          </a:prstGeom>
          <a:noFill/>
          <a:ln w="9525">
            <a:noFill/>
            <a:miter lim="800000"/>
            <a:headEnd/>
            <a:tailEnd/>
          </a:ln>
        </p:spPr>
      </p:pic>
      <p:sp>
        <p:nvSpPr>
          <p:cNvPr id="6147" name="Rectangle 2"/>
          <p:cNvSpPr>
            <a:spLocks noGrp="1" noChangeArrowheads="1"/>
          </p:cNvSpPr>
          <p:nvPr>
            <p:ph type="ctrTitle" idx="4294967295"/>
          </p:nvPr>
        </p:nvSpPr>
        <p:spPr>
          <a:xfrm>
            <a:off x="4368800" y="2647622"/>
            <a:ext cx="5476240" cy="2493338"/>
          </a:xfrm>
        </p:spPr>
        <p:txBody>
          <a:bodyPr/>
          <a:lstStyle/>
          <a:p>
            <a:pPr algn="r" eaLnBrk="1" hangingPunct="1">
              <a:lnSpc>
                <a:spcPct val="110000"/>
              </a:lnSpc>
            </a:pPr>
            <a:r>
              <a:rPr lang="it-IT" sz="3600" dirty="0" smtClean="0">
                <a:solidFill>
                  <a:srgbClr val="EF2E25"/>
                </a:solidFill>
                <a:latin typeface="Helvetica" pitchFamily="34" charset="0"/>
              </a:rPr>
              <a:t>La 2a edizione</a:t>
            </a:r>
            <a:br>
              <a:rPr lang="it-IT" sz="3600" dirty="0" smtClean="0">
                <a:solidFill>
                  <a:srgbClr val="EF2E25"/>
                </a:solidFill>
                <a:latin typeface="Helvetica" pitchFamily="34" charset="0"/>
              </a:rPr>
            </a:br>
            <a:r>
              <a:rPr lang="it-IT" sz="3600" dirty="0" smtClean="0">
                <a:solidFill>
                  <a:srgbClr val="EF2E25"/>
                </a:solidFill>
                <a:latin typeface="Helvetica" pitchFamily="34" charset="0"/>
              </a:rPr>
              <a:t>Smau Business Roma</a:t>
            </a:r>
            <a:r>
              <a:rPr lang="it-IT" sz="3200" dirty="0" smtClean="0">
                <a:solidFill>
                  <a:schemeClr val="tx1"/>
                </a:solidFill>
                <a:latin typeface="Helvetica" pitchFamily="34" charset="0"/>
              </a:rPr>
              <a:t/>
            </a:r>
            <a:br>
              <a:rPr lang="it-IT" sz="3200" dirty="0" smtClean="0">
                <a:solidFill>
                  <a:schemeClr val="tx1"/>
                </a:solidFill>
                <a:latin typeface="Helvetica" pitchFamily="34" charset="0"/>
              </a:rPr>
            </a:br>
            <a:r>
              <a:rPr lang="it-IT" dirty="0" smtClean="0">
                <a:solidFill>
                  <a:schemeClr val="tx1"/>
                </a:solidFill>
                <a:latin typeface="Helvetica" pitchFamily="34" charset="0"/>
              </a:rPr>
              <a:t>Pierantonio Macola</a:t>
            </a:r>
            <a:r>
              <a:rPr lang="it-IT" b="0" dirty="0" smtClean="0">
                <a:solidFill>
                  <a:schemeClr val="tx1"/>
                </a:solidFill>
                <a:latin typeface="Helvetica" pitchFamily="34" charset="0"/>
              </a:rPr>
              <a:t> </a:t>
            </a:r>
            <a:br>
              <a:rPr lang="it-IT" b="0" dirty="0" smtClean="0">
                <a:solidFill>
                  <a:schemeClr val="tx1"/>
                </a:solidFill>
                <a:latin typeface="Helvetica" pitchFamily="34" charset="0"/>
              </a:rPr>
            </a:br>
            <a:r>
              <a:rPr lang="it-IT" sz="2000" b="0" i="1" dirty="0" smtClean="0">
                <a:solidFill>
                  <a:schemeClr val="tx1"/>
                </a:solidFill>
                <a:latin typeface="Helvetica" pitchFamily="34" charset="0"/>
              </a:rPr>
              <a:t>Amministratore Delegato Smau</a:t>
            </a:r>
          </a:p>
        </p:txBody>
      </p:sp>
      <p:sp>
        <p:nvSpPr>
          <p:cNvPr id="6148" name="Rectangle 5"/>
          <p:cNvSpPr>
            <a:spLocks noChangeArrowheads="1"/>
          </p:cNvSpPr>
          <p:nvPr/>
        </p:nvSpPr>
        <p:spPr bwMode="auto">
          <a:xfrm>
            <a:off x="1442908" y="188913"/>
            <a:ext cx="2885810" cy="647700"/>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6149" name="Rectangle 8"/>
          <p:cNvSpPr>
            <a:spLocks noChangeArrowheads="1"/>
          </p:cNvSpPr>
          <p:nvPr/>
        </p:nvSpPr>
        <p:spPr bwMode="auto">
          <a:xfrm>
            <a:off x="1442906" y="908053"/>
            <a:ext cx="8463094" cy="288925"/>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6152" name="Rectangle 14"/>
          <p:cNvSpPr>
            <a:spLocks noChangeArrowheads="1"/>
          </p:cNvSpPr>
          <p:nvPr/>
        </p:nvSpPr>
        <p:spPr bwMode="auto">
          <a:xfrm>
            <a:off x="3938324" y="2060577"/>
            <a:ext cx="935567" cy="1008063"/>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pic>
        <p:nvPicPr>
          <p:cNvPr id="11" name="Immagine 10" descr="logo_premio.jpg"/>
          <p:cNvPicPr>
            <a:picLocks noChangeAspect="1"/>
          </p:cNvPicPr>
          <p:nvPr/>
        </p:nvPicPr>
        <p:blipFill>
          <a:blip r:embed="rId4" cstate="print"/>
          <a:stretch>
            <a:fillRect/>
          </a:stretch>
        </p:blipFill>
        <p:spPr>
          <a:xfrm>
            <a:off x="1436985" y="2797791"/>
            <a:ext cx="3089346" cy="232694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1470206" y="1418219"/>
            <a:ext cx="8268758" cy="4343400"/>
          </a:xfrm>
          <a:prstGeom prst="rect">
            <a:avLst/>
          </a:prstGeom>
        </p:spPr>
        <p:txBody>
          <a:bodyPr/>
          <a:lstStyle/>
          <a:p>
            <a:pPr lvl="0" eaLnBrk="0" hangingPunct="0">
              <a:spcBef>
                <a:spcPct val="20000"/>
              </a:spcBef>
              <a:buClr>
                <a:srgbClr val="FF0000"/>
              </a:buClr>
              <a:buFont typeface="Wingdings" pitchFamily="2" charset="2"/>
              <a:buChar char="q"/>
            </a:pPr>
            <a:r>
              <a:rPr kumimoji="0" lang="it-IT" sz="2200" b="0" i="0" u="none" strike="noStrike" kern="0" cap="none" spc="0" normalizeH="0" baseline="0" noProof="0" dirty="0" smtClean="0">
                <a:ln>
                  <a:noFill/>
                </a:ln>
                <a:solidFill>
                  <a:schemeClr val="tx1"/>
                </a:solidFill>
                <a:effectLst/>
                <a:uLnTx/>
                <a:uFillTx/>
                <a:latin typeface="Helvetica" pitchFamily="34" charset="0"/>
                <a:ea typeface="+mn-ea"/>
                <a:cs typeface="+mn-cs"/>
              </a:rPr>
              <a:t> Per innovare l’impresa italiana</a:t>
            </a:r>
            <a:r>
              <a:rPr kumimoji="0" lang="it-IT" sz="2200" b="0" i="0" u="none" strike="noStrike" kern="0" cap="none" spc="0" normalizeH="0" noProof="0" dirty="0" smtClean="0">
                <a:ln>
                  <a:noFill/>
                </a:ln>
                <a:solidFill>
                  <a:schemeClr val="tx1"/>
                </a:solidFill>
                <a:effectLst/>
                <a:uLnTx/>
                <a:uFillTx/>
                <a:latin typeface="Helvetica" pitchFamily="34" charset="0"/>
                <a:ea typeface="+mn-ea"/>
                <a:cs typeface="+mn-cs"/>
              </a:rPr>
              <a:t> </a:t>
            </a:r>
            <a:r>
              <a:rPr kumimoji="0" lang="it-IT" sz="2200" b="0" i="0" u="none" strike="noStrike" kern="0" cap="none" spc="0" normalizeH="0" baseline="0" noProof="0" dirty="0" smtClean="0">
                <a:ln>
                  <a:noFill/>
                </a:ln>
                <a:solidFill>
                  <a:schemeClr val="tx1"/>
                </a:solidFill>
                <a:effectLst/>
                <a:uLnTx/>
                <a:uFillTx/>
                <a:latin typeface="Helvetica" pitchFamily="34" charset="0"/>
                <a:ea typeface="+mn-ea"/>
                <a:cs typeface="+mn-cs"/>
              </a:rPr>
              <a:t>sono 3 gli ingredienti essenziali</a:t>
            </a:r>
          </a:p>
          <a:p>
            <a:pPr lvl="0" eaLnBrk="0" hangingPunct="0">
              <a:spcBef>
                <a:spcPct val="20000"/>
              </a:spcBef>
              <a:buClr>
                <a:srgbClr val="C00000"/>
              </a:buClr>
              <a:buFont typeface="Wingdings" pitchFamily="2" charset="2"/>
              <a:buChar char="q"/>
            </a:pPr>
            <a:endParaRPr kumimoji="0" lang="it-IT" sz="2200" b="0" i="0" u="none" strike="noStrike" kern="0" cap="none" spc="0" normalizeH="0" baseline="0" noProof="0" dirty="0" smtClean="0">
              <a:ln>
                <a:noFill/>
              </a:ln>
              <a:solidFill>
                <a:schemeClr val="tx1"/>
              </a:solidFill>
              <a:effectLst/>
              <a:uLnTx/>
              <a:uFillTx/>
              <a:latin typeface="Helvetica" pitchFamily="34" charset="0"/>
              <a:ea typeface="+mn-ea"/>
              <a:cs typeface="+mn-cs"/>
            </a:endParaRPr>
          </a:p>
          <a:p>
            <a:pPr lvl="0" eaLnBrk="0" hangingPunct="0">
              <a:spcBef>
                <a:spcPct val="20000"/>
              </a:spcBef>
              <a:buClr>
                <a:srgbClr val="C00000"/>
              </a:buClr>
              <a:buFont typeface="Wingdings" pitchFamily="2" charset="2"/>
              <a:buChar char="q"/>
            </a:pPr>
            <a:endParaRPr kumimoji="0" lang="it-IT" sz="2200" b="0" i="0" u="none" strike="noStrike" kern="0" cap="none" spc="0" normalizeH="0" baseline="0" noProof="0" dirty="0" smtClean="0">
              <a:ln>
                <a:noFill/>
              </a:ln>
              <a:solidFill>
                <a:schemeClr val="tx1"/>
              </a:solidFill>
              <a:effectLst/>
              <a:uLnTx/>
              <a:uFillTx/>
              <a:latin typeface="Helvetica" pitchFamily="34" charset="0"/>
              <a:ea typeface="+mn-ea"/>
              <a:cs typeface="+mn-cs"/>
            </a:endParaRPr>
          </a:p>
        </p:txBody>
      </p:sp>
      <p:sp>
        <p:nvSpPr>
          <p:cNvPr id="3" name="CasellaDiTesto 2"/>
          <p:cNvSpPr txBox="1"/>
          <p:nvPr/>
        </p:nvSpPr>
        <p:spPr>
          <a:xfrm>
            <a:off x="1446660" y="498294"/>
            <a:ext cx="6413935" cy="523220"/>
          </a:xfrm>
          <a:prstGeom prst="rect">
            <a:avLst/>
          </a:prstGeom>
          <a:noFill/>
        </p:spPr>
        <p:txBody>
          <a:bodyPr wrap="none" rtlCol="0">
            <a:spAutoFit/>
          </a:bodyPr>
          <a:lstStyle/>
          <a:p>
            <a:r>
              <a:rPr lang="it-IT" sz="2800" dirty="0" smtClean="0">
                <a:solidFill>
                  <a:schemeClr val="tx1"/>
                </a:solidFill>
                <a:latin typeface="Helvetica" pitchFamily="34" charset="0"/>
              </a:rPr>
              <a:t>La ricetta di Smau per le PMI italiane</a:t>
            </a:r>
            <a:endParaRPr lang="it-IT" sz="2800" dirty="0">
              <a:solidFill>
                <a:schemeClr val="tx1"/>
              </a:solidFill>
              <a:latin typeface="Helvetica" pitchFamily="34" charset="0"/>
            </a:endParaRPr>
          </a:p>
        </p:txBody>
      </p:sp>
      <p:graphicFrame>
        <p:nvGraphicFramePr>
          <p:cNvPr id="9" name="Diagramma 8"/>
          <p:cNvGraphicFramePr/>
          <p:nvPr/>
        </p:nvGraphicFramePr>
        <p:xfrm>
          <a:off x="2019489" y="1773576"/>
          <a:ext cx="6604000" cy="4402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4)">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1">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1531166" y="1174075"/>
            <a:ext cx="8268758" cy="4343400"/>
          </a:xfrm>
          <a:prstGeom prst="rect">
            <a:avLst/>
          </a:prstGeom>
        </p:spPr>
        <p:txBody>
          <a:bodyPr/>
          <a:lstStyle/>
          <a:p>
            <a:pPr lvl="0" eaLnBrk="0" hangingPunct="0">
              <a:spcBef>
                <a:spcPts val="0"/>
              </a:spcBef>
              <a:buClr>
                <a:srgbClr val="FF0000"/>
              </a:buClr>
              <a:buFont typeface="Wingdings" pitchFamily="2" charset="2"/>
              <a:buChar char="q"/>
            </a:pPr>
            <a:r>
              <a:rPr lang="it-IT" sz="2200" b="0" kern="0" dirty="0" smtClean="0">
                <a:solidFill>
                  <a:schemeClr val="tx1"/>
                </a:solidFill>
                <a:latin typeface="Helvetica" pitchFamily="34" charset="0"/>
                <a:cs typeface="+mn-cs"/>
              </a:rPr>
              <a:t> Questa la ricetta di Smau Bari 2011 al servizio delle imprese:</a:t>
            </a:r>
          </a:p>
          <a:p>
            <a:pPr lvl="0" eaLnBrk="0" hangingPunct="0">
              <a:spcBef>
                <a:spcPts val="0"/>
              </a:spcBef>
            </a:pPr>
            <a:endParaRPr kumimoji="0" lang="it-IT" sz="2200" b="0" i="0" u="none" strike="noStrike" kern="0" cap="none" spc="0" normalizeH="0" baseline="0" noProof="0" dirty="0" smtClean="0">
              <a:ln>
                <a:noFill/>
              </a:ln>
              <a:solidFill>
                <a:schemeClr val="tx1"/>
              </a:solidFill>
              <a:effectLst/>
              <a:uLnTx/>
              <a:uFillTx/>
              <a:latin typeface="Helvetica" pitchFamily="34" charset="0"/>
              <a:ea typeface="+mn-ea"/>
              <a:cs typeface="+mn-cs"/>
            </a:endParaRPr>
          </a:p>
          <a:p>
            <a:pPr lvl="0" eaLnBrk="0" hangingPunct="0">
              <a:spcBef>
                <a:spcPts val="0"/>
              </a:spcBef>
              <a:buClr>
                <a:srgbClr val="FF0000"/>
              </a:buClr>
              <a:buFontTx/>
              <a:buChar char="-"/>
              <a:defRPr/>
            </a:pPr>
            <a:r>
              <a:rPr lang="it-IT" sz="2200" b="0" kern="0" dirty="0" smtClean="0">
                <a:solidFill>
                  <a:schemeClr val="tx1"/>
                </a:solidFill>
                <a:latin typeface="Helvetica" pitchFamily="34" charset="0"/>
                <a:cs typeface="+mn-cs"/>
              </a:rPr>
              <a:t> oltre </a:t>
            </a:r>
            <a:r>
              <a:rPr lang="it-IT" sz="2200" b="0" kern="0" dirty="0" smtClean="0">
                <a:solidFill>
                  <a:srgbClr val="FF0000"/>
                </a:solidFill>
                <a:latin typeface="Helvetica" pitchFamily="34" charset="0"/>
                <a:cs typeface="+mn-cs"/>
              </a:rPr>
              <a:t>80 </a:t>
            </a:r>
            <a:r>
              <a:rPr lang="it-IT" sz="2200" b="0" kern="0" dirty="0" smtClean="0">
                <a:solidFill>
                  <a:schemeClr val="tx1"/>
                </a:solidFill>
                <a:latin typeface="Helvetica" pitchFamily="34" charset="0"/>
                <a:cs typeface="+mn-cs"/>
              </a:rPr>
              <a:t>workshop e i più autorevoli docenti e analisti riuniti in 2 giornate (</a:t>
            </a:r>
            <a:r>
              <a:rPr lang="it-IT" sz="2200" b="0" kern="0" dirty="0" err="1" smtClean="0">
                <a:solidFill>
                  <a:schemeClr val="tx1"/>
                </a:solidFill>
                <a:latin typeface="Helvetica" pitchFamily="34" charset="0"/>
                <a:cs typeface="+mn-cs"/>
              </a:rPr>
              <a:t>School</a:t>
            </a:r>
            <a:r>
              <a:rPr lang="it-IT" sz="2200" b="0" kern="0" dirty="0" smtClean="0">
                <a:solidFill>
                  <a:schemeClr val="tx1"/>
                </a:solidFill>
                <a:latin typeface="Helvetica" pitchFamily="34" charset="0"/>
                <a:cs typeface="+mn-cs"/>
              </a:rPr>
              <a:t> </a:t>
            </a:r>
            <a:r>
              <a:rPr lang="it-IT" sz="2200" b="0" kern="0" dirty="0" err="1" smtClean="0">
                <a:solidFill>
                  <a:schemeClr val="tx1"/>
                </a:solidFill>
                <a:latin typeface="Helvetica" pitchFamily="34" charset="0"/>
                <a:cs typeface="+mn-cs"/>
              </a:rPr>
              <a:t>of</a:t>
            </a:r>
            <a:r>
              <a:rPr lang="it-IT" sz="2200" b="0" kern="0" dirty="0" smtClean="0">
                <a:solidFill>
                  <a:schemeClr val="tx1"/>
                </a:solidFill>
                <a:latin typeface="Helvetica" pitchFamily="34" charset="0"/>
                <a:cs typeface="+mn-cs"/>
              </a:rPr>
              <a:t> Management Politecnico di Milano, SDA Bocconi </a:t>
            </a:r>
            <a:r>
              <a:rPr lang="it-IT" sz="2200" b="0" kern="0" dirty="0" err="1" smtClean="0">
                <a:solidFill>
                  <a:schemeClr val="tx1"/>
                </a:solidFill>
                <a:latin typeface="Helvetica" pitchFamily="34" charset="0"/>
              </a:rPr>
              <a:t>School</a:t>
            </a:r>
            <a:r>
              <a:rPr lang="it-IT" sz="2200" b="0" kern="0" dirty="0" smtClean="0">
                <a:solidFill>
                  <a:schemeClr val="tx1"/>
                </a:solidFill>
                <a:latin typeface="Helvetica" pitchFamily="34" charset="0"/>
              </a:rPr>
              <a:t> </a:t>
            </a:r>
            <a:r>
              <a:rPr lang="it-IT" sz="2200" b="0" kern="0" dirty="0" err="1" smtClean="0">
                <a:solidFill>
                  <a:schemeClr val="tx1"/>
                </a:solidFill>
                <a:latin typeface="Helvetica" pitchFamily="34" charset="0"/>
              </a:rPr>
              <a:t>of</a:t>
            </a:r>
            <a:r>
              <a:rPr lang="it-IT" sz="2200" b="0" kern="0" dirty="0" smtClean="0">
                <a:solidFill>
                  <a:schemeClr val="tx1"/>
                </a:solidFill>
                <a:latin typeface="Helvetica" pitchFamily="34" charset="0"/>
              </a:rPr>
              <a:t> Management, </a:t>
            </a:r>
            <a:r>
              <a:rPr lang="it-IT" sz="2200" b="0" kern="0" dirty="0" err="1" smtClean="0">
                <a:solidFill>
                  <a:schemeClr val="tx1"/>
                </a:solidFill>
                <a:latin typeface="Helvetica" pitchFamily="34" charset="0"/>
                <a:cs typeface="+mn-cs"/>
              </a:rPr>
              <a:t>Gartner</a:t>
            </a:r>
            <a:r>
              <a:rPr lang="it-IT" sz="2200" b="0" kern="0" dirty="0" smtClean="0">
                <a:solidFill>
                  <a:schemeClr val="tx1"/>
                </a:solidFill>
                <a:latin typeface="Helvetica" pitchFamily="34" charset="0"/>
                <a:cs typeface="+mn-cs"/>
              </a:rPr>
              <a:t>, Net </a:t>
            </a:r>
            <a:r>
              <a:rPr lang="it-IT" sz="2200" b="0" kern="0" dirty="0" err="1" smtClean="0">
                <a:solidFill>
                  <a:schemeClr val="tx1"/>
                </a:solidFill>
                <a:latin typeface="Helvetica" pitchFamily="34" charset="0"/>
                <a:cs typeface="+mn-cs"/>
              </a:rPr>
              <a:t>Consulting</a:t>
            </a:r>
            <a:r>
              <a:rPr lang="it-IT" sz="2200" b="0" kern="0" dirty="0" smtClean="0">
                <a:solidFill>
                  <a:schemeClr val="tx1"/>
                </a:solidFill>
                <a:latin typeface="Helvetica" pitchFamily="34" charset="0"/>
                <a:cs typeface="+mn-cs"/>
              </a:rPr>
              <a:t>, …)</a:t>
            </a:r>
          </a:p>
          <a:p>
            <a:pPr lvl="0" eaLnBrk="0" hangingPunct="0">
              <a:spcBef>
                <a:spcPts val="0"/>
              </a:spcBef>
              <a:buClr>
                <a:srgbClr val="FF0000"/>
              </a:buClr>
              <a:buFontTx/>
              <a:buChar char="-"/>
              <a:defRPr/>
            </a:pPr>
            <a:endParaRPr lang="it-IT" sz="2200" b="0" kern="0" dirty="0" smtClean="0">
              <a:solidFill>
                <a:schemeClr val="tx1"/>
              </a:solidFill>
              <a:latin typeface="Helvetica" pitchFamily="34" charset="0"/>
              <a:cs typeface="+mn-cs"/>
            </a:endParaRPr>
          </a:p>
          <a:p>
            <a:pPr lvl="0" eaLnBrk="0" hangingPunct="0">
              <a:spcBef>
                <a:spcPts val="0"/>
              </a:spcBef>
              <a:buClr>
                <a:srgbClr val="FF0000"/>
              </a:buClr>
              <a:buFontTx/>
              <a:buChar char="-"/>
              <a:defRPr/>
            </a:pPr>
            <a:r>
              <a:rPr lang="it-IT" sz="2200" b="0" kern="0" dirty="0" smtClean="0">
                <a:solidFill>
                  <a:schemeClr val="tx1"/>
                </a:solidFill>
                <a:latin typeface="Helvetica" pitchFamily="34" charset="0"/>
                <a:cs typeface="+mn-cs"/>
              </a:rPr>
              <a:t> </a:t>
            </a:r>
          </a:p>
          <a:p>
            <a:pPr marL="0" marR="0" lvl="0" indent="0" algn="l" defTabSz="914400" rtl="0" eaLnBrk="0" fontAlgn="base" latinLnBrk="0" hangingPunct="0">
              <a:spcBef>
                <a:spcPts val="0"/>
              </a:spcBef>
              <a:spcAft>
                <a:spcPct val="0"/>
              </a:spcAft>
              <a:buClr>
                <a:srgbClr val="FF0000"/>
              </a:buClr>
              <a:buSzTx/>
              <a:tabLst/>
              <a:defRPr/>
            </a:pPr>
            <a:endParaRPr lang="it-IT" sz="2200" b="0" kern="0" dirty="0" smtClean="0">
              <a:solidFill>
                <a:schemeClr val="tx1"/>
              </a:solidFill>
              <a:latin typeface="Helvetica" pitchFamily="34" charset="0"/>
              <a:cs typeface="+mn-cs"/>
            </a:endParaRPr>
          </a:p>
          <a:p>
            <a:pPr marL="0" marR="0" lvl="0" indent="0" algn="l" defTabSz="914400" rtl="0" eaLnBrk="0" fontAlgn="base" latinLnBrk="0" hangingPunct="0">
              <a:spcBef>
                <a:spcPts val="0"/>
              </a:spcBef>
              <a:spcAft>
                <a:spcPct val="0"/>
              </a:spcAft>
              <a:buClr>
                <a:srgbClr val="FF0000"/>
              </a:buClr>
              <a:buSzTx/>
              <a:buFontTx/>
              <a:buChar char="-"/>
              <a:tabLst/>
              <a:defRPr/>
            </a:pPr>
            <a:r>
              <a:rPr lang="it-IT" sz="2200" b="0" kern="0" dirty="0" smtClean="0">
                <a:solidFill>
                  <a:schemeClr val="tx1"/>
                </a:solidFill>
                <a:latin typeface="Helvetica" pitchFamily="34" charset="0"/>
                <a:cs typeface="+mn-cs"/>
              </a:rPr>
              <a:t> i migliori fornitori di tecnologia con </a:t>
            </a:r>
            <a:r>
              <a:rPr lang="it-IT" sz="2200" b="0" kern="0" dirty="0" smtClean="0">
                <a:solidFill>
                  <a:srgbClr val="FF0000"/>
                </a:solidFill>
                <a:latin typeface="Helvetica" pitchFamily="34" charset="0"/>
                <a:cs typeface="+mn-cs"/>
              </a:rPr>
              <a:t>+ di 120 </a:t>
            </a:r>
            <a:r>
              <a:rPr lang="it-IT" sz="2200" b="0" kern="0" dirty="0" smtClean="0">
                <a:solidFill>
                  <a:schemeClr val="tx1"/>
                </a:solidFill>
                <a:latin typeface="Helvetica" pitchFamily="34" charset="0"/>
                <a:cs typeface="+mn-cs"/>
              </a:rPr>
              <a:t>soluzioni a misura di PMI</a:t>
            </a:r>
          </a:p>
          <a:p>
            <a:pPr marL="0" marR="0" lvl="0" indent="0" algn="l" defTabSz="914400" rtl="0" eaLnBrk="0" fontAlgn="base" latinLnBrk="0" hangingPunct="0">
              <a:spcBef>
                <a:spcPts val="0"/>
              </a:spcBef>
              <a:spcAft>
                <a:spcPct val="0"/>
              </a:spcAft>
              <a:buClr>
                <a:srgbClr val="FF0000"/>
              </a:buClr>
              <a:buSzTx/>
              <a:buFontTx/>
              <a:buChar char="-"/>
              <a:tabLst/>
              <a:defRPr/>
            </a:pPr>
            <a:endParaRPr lang="it-IT" sz="2200" b="0" kern="0" dirty="0" smtClean="0">
              <a:solidFill>
                <a:schemeClr val="tx1"/>
              </a:solidFill>
              <a:latin typeface="Helvetica" pitchFamily="34" charset="0"/>
              <a:cs typeface="+mn-cs"/>
            </a:endParaRPr>
          </a:p>
          <a:p>
            <a:pPr marL="0" marR="0" lvl="0" indent="0" algn="l" defTabSz="914400" rtl="0" eaLnBrk="0" fontAlgn="base" latinLnBrk="0" hangingPunct="0">
              <a:spcBef>
                <a:spcPts val="0"/>
              </a:spcBef>
              <a:spcAft>
                <a:spcPct val="0"/>
              </a:spcAft>
              <a:buClr>
                <a:srgbClr val="FF0000"/>
              </a:buClr>
              <a:buSzTx/>
              <a:buFontTx/>
              <a:buChar char="-"/>
              <a:tabLst/>
              <a:defRPr/>
            </a:pPr>
            <a:r>
              <a:rPr lang="it-IT" sz="2200" b="0" kern="0" dirty="0" smtClean="0">
                <a:solidFill>
                  <a:schemeClr val="tx1"/>
                </a:solidFill>
                <a:latin typeface="Helvetica" pitchFamily="34" charset="0"/>
                <a:cs typeface="+mn-cs"/>
              </a:rPr>
              <a:t> I casi reali di innovazione del Centro Italia:</a:t>
            </a:r>
          </a:p>
          <a:p>
            <a:pPr marL="0" marR="0" lvl="0" indent="0" algn="l" defTabSz="914400" rtl="0" eaLnBrk="0" fontAlgn="base" latinLnBrk="0" hangingPunct="0">
              <a:spcBef>
                <a:spcPts val="0"/>
              </a:spcBef>
              <a:spcAft>
                <a:spcPct val="0"/>
              </a:spcAft>
              <a:buClr>
                <a:srgbClr val="FF0000"/>
              </a:buClr>
              <a:buSzTx/>
              <a:tabLst/>
              <a:defRPr/>
            </a:pPr>
            <a:r>
              <a:rPr lang="it-IT" sz="2200" b="0" kern="0" dirty="0" smtClean="0">
                <a:solidFill>
                  <a:schemeClr val="tx1"/>
                </a:solidFill>
                <a:latin typeface="Helvetica" pitchFamily="34" charset="0"/>
                <a:cs typeface="+mn-cs"/>
              </a:rPr>
              <a:t>oltre </a:t>
            </a:r>
            <a:r>
              <a:rPr lang="it-IT" sz="2200" b="0" kern="0" dirty="0" smtClean="0">
                <a:solidFill>
                  <a:srgbClr val="FF0000"/>
                </a:solidFill>
                <a:latin typeface="Helvetica" pitchFamily="34" charset="0"/>
                <a:cs typeface="+mn-cs"/>
              </a:rPr>
              <a:t>100</a:t>
            </a:r>
            <a:r>
              <a:rPr lang="it-IT" sz="2200" b="0" kern="0" dirty="0" smtClean="0">
                <a:solidFill>
                  <a:schemeClr val="tx1"/>
                </a:solidFill>
                <a:latin typeface="Helvetica" pitchFamily="34" charset="0"/>
                <a:cs typeface="+mn-cs"/>
              </a:rPr>
              <a:t> candidature, </a:t>
            </a:r>
            <a:r>
              <a:rPr lang="it-IT" sz="2200" b="0" kern="0" dirty="0" smtClean="0">
                <a:solidFill>
                  <a:srgbClr val="FF0000"/>
                </a:solidFill>
                <a:latin typeface="Helvetica" pitchFamily="34" charset="0"/>
                <a:cs typeface="+mn-cs"/>
              </a:rPr>
              <a:t>22 </a:t>
            </a:r>
            <a:r>
              <a:rPr lang="it-IT" sz="2200" b="0" kern="0" dirty="0" smtClean="0">
                <a:solidFill>
                  <a:schemeClr val="tx1"/>
                </a:solidFill>
                <a:latin typeface="Helvetica" pitchFamily="34" charset="0"/>
                <a:cs typeface="+mn-cs"/>
              </a:rPr>
              <a:t>finalisti, </a:t>
            </a:r>
          </a:p>
          <a:p>
            <a:pPr marL="0" marR="0" lvl="0" indent="0" algn="l" defTabSz="914400" rtl="0" eaLnBrk="0" fontAlgn="base" latinLnBrk="0" hangingPunct="0">
              <a:spcBef>
                <a:spcPts val="0"/>
              </a:spcBef>
              <a:spcAft>
                <a:spcPct val="0"/>
              </a:spcAft>
              <a:buClr>
                <a:srgbClr val="FF0000"/>
              </a:buClr>
              <a:buSzTx/>
              <a:tabLst/>
              <a:defRPr/>
            </a:pPr>
            <a:r>
              <a:rPr lang="it-IT" sz="2200" b="0" kern="0" dirty="0" smtClean="0">
                <a:solidFill>
                  <a:srgbClr val="FF0000"/>
                </a:solidFill>
                <a:latin typeface="Helvetica" pitchFamily="34" charset="0"/>
                <a:cs typeface="+mn-cs"/>
              </a:rPr>
              <a:t>8</a:t>
            </a:r>
            <a:r>
              <a:rPr lang="it-IT" sz="2200" b="0" kern="0" dirty="0" smtClean="0">
                <a:solidFill>
                  <a:schemeClr val="tx1"/>
                </a:solidFill>
                <a:latin typeface="Helvetica" pitchFamily="34" charset="0"/>
                <a:cs typeface="+mn-cs"/>
              </a:rPr>
              <a:t> vincitori nelle diverse categorie</a:t>
            </a:r>
            <a:endParaRPr kumimoji="0" lang="it-IT" sz="2000" b="0" i="0" u="none" strike="noStrike" kern="0" cap="none" spc="0" normalizeH="0" baseline="0" noProof="0" dirty="0" smtClean="0">
              <a:ln>
                <a:noFill/>
              </a:ln>
              <a:solidFill>
                <a:schemeClr val="tx1"/>
              </a:solidFill>
              <a:effectLst/>
              <a:uLnTx/>
              <a:uFillTx/>
              <a:latin typeface="Helvetica" pitchFamily="34" charset="0"/>
              <a:ea typeface="+mn-ea"/>
              <a:cs typeface="+mn-cs"/>
            </a:endParaRPr>
          </a:p>
        </p:txBody>
      </p:sp>
      <p:sp>
        <p:nvSpPr>
          <p:cNvPr id="3" name="CasellaDiTesto 2"/>
          <p:cNvSpPr txBox="1"/>
          <p:nvPr/>
        </p:nvSpPr>
        <p:spPr>
          <a:xfrm>
            <a:off x="1446660" y="579574"/>
            <a:ext cx="6413935" cy="523220"/>
          </a:xfrm>
          <a:prstGeom prst="rect">
            <a:avLst/>
          </a:prstGeom>
          <a:noFill/>
        </p:spPr>
        <p:txBody>
          <a:bodyPr wrap="none" rtlCol="0">
            <a:spAutoFit/>
          </a:bodyPr>
          <a:lstStyle/>
          <a:p>
            <a:r>
              <a:rPr lang="it-IT" sz="2800" dirty="0" smtClean="0">
                <a:solidFill>
                  <a:schemeClr val="tx1"/>
                </a:solidFill>
                <a:latin typeface="Helvetica" pitchFamily="34" charset="0"/>
              </a:rPr>
              <a:t>La ricetta di Smau per le PMI italiane</a:t>
            </a:r>
            <a:endParaRPr lang="it-IT" sz="2800" dirty="0">
              <a:solidFill>
                <a:schemeClr val="tx1"/>
              </a:solidFill>
              <a:latin typeface="Helvetica" pitchFamily="34" charset="0"/>
            </a:endParaRPr>
          </a:p>
        </p:txBody>
      </p:sp>
      <p:pic>
        <p:nvPicPr>
          <p:cNvPr id="7" name="Immagine 6" descr="logo_premio.jpg"/>
          <p:cNvPicPr>
            <a:picLocks noChangeAspect="1"/>
          </p:cNvPicPr>
          <p:nvPr/>
        </p:nvPicPr>
        <p:blipFill>
          <a:blip r:embed="rId2" cstate="print"/>
          <a:stretch>
            <a:fillRect/>
          </a:stretch>
        </p:blipFill>
        <p:spPr>
          <a:xfrm>
            <a:off x="7771366" y="4764591"/>
            <a:ext cx="1494845" cy="1125941"/>
          </a:xfrm>
          <a:prstGeom prst="rect">
            <a:avLst/>
          </a:prstGeom>
        </p:spPr>
      </p:pic>
      <p:pic>
        <p:nvPicPr>
          <p:cNvPr id="15" name="Immagine 14" descr="roma_capitale.jpg"/>
          <p:cNvPicPr>
            <a:picLocks noChangeAspect="1"/>
          </p:cNvPicPr>
          <p:nvPr/>
        </p:nvPicPr>
        <p:blipFill>
          <a:blip r:embed="rId3" cstate="print"/>
          <a:stretch>
            <a:fillRect/>
          </a:stretch>
        </p:blipFill>
        <p:spPr>
          <a:xfrm>
            <a:off x="1879907" y="3155822"/>
            <a:ext cx="1554173" cy="410129"/>
          </a:xfrm>
          <a:prstGeom prst="rect">
            <a:avLst/>
          </a:prstGeom>
        </p:spPr>
      </p:pic>
      <p:pic>
        <p:nvPicPr>
          <p:cNvPr id="16" name="Immagine 15" descr="confcomm_roma.jpg"/>
          <p:cNvPicPr>
            <a:picLocks noChangeAspect="1"/>
          </p:cNvPicPr>
          <p:nvPr/>
        </p:nvPicPr>
        <p:blipFill>
          <a:blip r:embed="rId4" cstate="print"/>
          <a:stretch>
            <a:fillRect/>
          </a:stretch>
        </p:blipFill>
        <p:spPr>
          <a:xfrm>
            <a:off x="3631112" y="3102086"/>
            <a:ext cx="1025959" cy="553326"/>
          </a:xfrm>
          <a:prstGeom prst="rect">
            <a:avLst/>
          </a:prstGeom>
        </p:spPr>
      </p:pic>
      <p:pic>
        <p:nvPicPr>
          <p:cNvPr id="17" name="Immagine 16" descr="unindustria.jpg"/>
          <p:cNvPicPr>
            <a:picLocks noChangeAspect="1"/>
          </p:cNvPicPr>
          <p:nvPr/>
        </p:nvPicPr>
        <p:blipFill>
          <a:blip r:embed="rId5" cstate="print"/>
          <a:stretch>
            <a:fillRect/>
          </a:stretch>
        </p:blipFill>
        <p:spPr>
          <a:xfrm>
            <a:off x="4902926" y="3179946"/>
            <a:ext cx="1290533" cy="380838"/>
          </a:xfrm>
          <a:prstGeom prst="rect">
            <a:avLst/>
          </a:prstGeom>
        </p:spPr>
      </p:pic>
      <p:pic>
        <p:nvPicPr>
          <p:cNvPr id="8" name="Picture 2" descr="E:\camera_commercio.jpg"/>
          <p:cNvPicPr>
            <a:picLocks noChangeAspect="1" noChangeArrowheads="1"/>
          </p:cNvPicPr>
          <p:nvPr/>
        </p:nvPicPr>
        <p:blipFill>
          <a:blip r:embed="rId6" cstate="print"/>
          <a:srcRect l="735" t="7891" b="14745"/>
          <a:stretch>
            <a:fillRect/>
          </a:stretch>
        </p:blipFill>
        <p:spPr bwMode="auto">
          <a:xfrm>
            <a:off x="6625768" y="3119634"/>
            <a:ext cx="1676399" cy="43531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anim calcmode="lin" valueType="num">
                                      <p:cBhvr additive="base">
                                        <p:cTn id="29" dur="5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
                                            <p:txEl>
                                              <p:pRg st="9" end="9"/>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anim calcmode="lin" valueType="num">
                                      <p:cBhvr additive="base">
                                        <p:cTn id="33" dur="500" fill="hold"/>
                                        <p:tgtEl>
                                          <p:spTgt spid="2">
                                            <p:txEl>
                                              <p:pRg st="10" end="10"/>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1531166" y="1200459"/>
            <a:ext cx="8268758" cy="4343400"/>
          </a:xfrm>
          <a:prstGeom prst="rect">
            <a:avLst/>
          </a:prstGeom>
        </p:spPr>
        <p:txBody>
          <a:bodyPr/>
          <a:lstStyle/>
          <a:p>
            <a:pPr lvl="0" eaLnBrk="0" hangingPunct="0">
              <a:spcBef>
                <a:spcPts val="0"/>
              </a:spcBef>
              <a:buClr>
                <a:srgbClr val="FF0000"/>
              </a:buClr>
              <a:buFont typeface="Wingdings" pitchFamily="2" charset="2"/>
              <a:buChar char="q"/>
            </a:pPr>
            <a:endParaRPr kumimoji="0" lang="it-IT" sz="2000" b="0" i="0" u="none" strike="noStrike" kern="0" cap="none" spc="0" normalizeH="0" baseline="0" noProof="0" dirty="0" smtClean="0">
              <a:ln>
                <a:noFill/>
              </a:ln>
              <a:solidFill>
                <a:schemeClr val="tx1"/>
              </a:solidFill>
              <a:effectLst/>
              <a:uLnTx/>
              <a:uFillTx/>
              <a:latin typeface="Helvetica" pitchFamily="34" charset="0"/>
              <a:ea typeface="+mn-ea"/>
              <a:cs typeface="+mn-cs"/>
            </a:endParaRPr>
          </a:p>
        </p:txBody>
      </p:sp>
      <p:sp>
        <p:nvSpPr>
          <p:cNvPr id="3" name="CasellaDiTesto 2"/>
          <p:cNvSpPr txBox="1"/>
          <p:nvPr/>
        </p:nvSpPr>
        <p:spPr>
          <a:xfrm>
            <a:off x="1446660" y="518614"/>
            <a:ext cx="5055615" cy="523220"/>
          </a:xfrm>
          <a:prstGeom prst="rect">
            <a:avLst/>
          </a:prstGeom>
          <a:noFill/>
        </p:spPr>
        <p:txBody>
          <a:bodyPr wrap="none" rtlCol="0">
            <a:spAutoFit/>
          </a:bodyPr>
          <a:lstStyle/>
          <a:p>
            <a:r>
              <a:rPr lang="it-IT" sz="2800" dirty="0" smtClean="0">
                <a:solidFill>
                  <a:schemeClr val="tx1"/>
                </a:solidFill>
                <a:latin typeface="Helvetica" pitchFamily="34" charset="0"/>
              </a:rPr>
              <a:t>I numeri di Smau Roma 2011</a:t>
            </a:r>
            <a:endParaRPr lang="it-IT" sz="2800" dirty="0">
              <a:solidFill>
                <a:schemeClr val="tx1"/>
              </a:solidFill>
              <a:latin typeface="Helvetica" pitchFamily="34" charset="0"/>
            </a:endParaRPr>
          </a:p>
        </p:txBody>
      </p:sp>
      <p:sp>
        <p:nvSpPr>
          <p:cNvPr id="8" name="Segnaposto contenuto 2"/>
          <p:cNvSpPr txBox="1">
            <a:spLocks/>
          </p:cNvSpPr>
          <p:nvPr/>
        </p:nvSpPr>
        <p:spPr>
          <a:xfrm>
            <a:off x="1683566" y="1352859"/>
            <a:ext cx="8268758" cy="4343400"/>
          </a:xfrm>
          <a:prstGeom prst="rect">
            <a:avLst/>
          </a:prstGeom>
        </p:spPr>
        <p:txBody>
          <a:bodyPr/>
          <a:lstStyle/>
          <a:p>
            <a:pPr lvl="0" eaLnBrk="0" hangingPunct="0">
              <a:spcBef>
                <a:spcPts val="0"/>
              </a:spcBef>
              <a:buClr>
                <a:srgbClr val="FF0000"/>
              </a:buClr>
              <a:buFont typeface="Wingdings" pitchFamily="2" charset="2"/>
              <a:buChar char="q"/>
            </a:pPr>
            <a:r>
              <a:rPr lang="it-IT" sz="2200" b="0" kern="0" dirty="0" smtClean="0">
                <a:solidFill>
                  <a:schemeClr val="tx1"/>
                </a:solidFill>
                <a:latin typeface="Helvetica" pitchFamily="34" charset="0"/>
                <a:cs typeface="+mn-cs"/>
              </a:rPr>
              <a:t> Una seconda edizione dell’evento </a:t>
            </a:r>
            <a:r>
              <a:rPr lang="it-IT" sz="2200" b="0" kern="0" dirty="0" smtClean="0">
                <a:solidFill>
                  <a:schemeClr val="tx1"/>
                </a:solidFill>
                <a:latin typeface="Helvetica" pitchFamily="34" charset="0"/>
              </a:rPr>
              <a:t>nella capitale </a:t>
            </a:r>
            <a:r>
              <a:rPr lang="it-IT" sz="2200" b="0" kern="0" dirty="0" smtClean="0">
                <a:solidFill>
                  <a:schemeClr val="tx1"/>
                </a:solidFill>
                <a:latin typeface="Helvetica" pitchFamily="34" charset="0"/>
                <a:cs typeface="+mn-cs"/>
              </a:rPr>
              <a:t>contraddistinta da una forte crescita</a:t>
            </a:r>
          </a:p>
          <a:p>
            <a:pPr lvl="0" eaLnBrk="0" hangingPunct="0">
              <a:spcBef>
                <a:spcPts val="0"/>
              </a:spcBef>
              <a:buClr>
                <a:srgbClr val="FF0000"/>
              </a:buClr>
              <a:buFont typeface="Wingdings" pitchFamily="2" charset="2"/>
              <a:buChar char="q"/>
            </a:pPr>
            <a:endParaRPr kumimoji="0" lang="it-IT" sz="2200" b="0" i="0" u="none" strike="noStrike" kern="0" cap="none" spc="0" normalizeH="0" baseline="0" noProof="0" dirty="0" smtClean="0">
              <a:ln>
                <a:noFill/>
              </a:ln>
              <a:solidFill>
                <a:schemeClr val="tx1"/>
              </a:solidFill>
              <a:effectLst/>
              <a:uLnTx/>
              <a:uFillTx/>
              <a:latin typeface="Helvetica" pitchFamily="34" charset="0"/>
              <a:ea typeface="+mn-ea"/>
              <a:cs typeface="+mn-cs"/>
            </a:endParaRPr>
          </a:p>
          <a:p>
            <a:pPr lvl="0" eaLnBrk="0" hangingPunct="0">
              <a:spcBef>
                <a:spcPts val="0"/>
              </a:spcBef>
              <a:buClr>
                <a:srgbClr val="FF0000"/>
              </a:buClr>
              <a:buFontTx/>
              <a:buChar char="-"/>
            </a:pPr>
            <a:r>
              <a:rPr lang="it-IT" sz="2200" b="0" kern="0" dirty="0" smtClean="0">
                <a:solidFill>
                  <a:schemeClr val="tx1"/>
                </a:solidFill>
                <a:latin typeface="Helvetica" pitchFamily="34" charset="0"/>
                <a:cs typeface="+mn-cs"/>
              </a:rPr>
              <a:t> </a:t>
            </a:r>
            <a:r>
              <a:rPr lang="it-IT" sz="2200" b="0" kern="0" dirty="0" smtClean="0">
                <a:solidFill>
                  <a:srgbClr val="FF0000"/>
                </a:solidFill>
                <a:latin typeface="Helvetica" pitchFamily="34" charset="0"/>
                <a:cs typeface="+mn-cs"/>
              </a:rPr>
              <a:t>+30% </a:t>
            </a:r>
            <a:r>
              <a:rPr lang="it-IT" sz="2200" b="0" kern="0" dirty="0" smtClean="0">
                <a:solidFill>
                  <a:schemeClr val="tx1"/>
                </a:solidFill>
                <a:latin typeface="Helvetica" pitchFamily="34" charset="0"/>
                <a:cs typeface="+mn-cs"/>
              </a:rPr>
              <a:t>di imprenditori e manager iscritti all’evento su </a:t>
            </a:r>
            <a:r>
              <a:rPr lang="it-IT" sz="2200" b="0" kern="0" dirty="0" smtClean="0">
                <a:solidFill>
                  <a:schemeClr val="tx1"/>
                </a:solidFill>
                <a:latin typeface="Helvetica" pitchFamily="34" charset="0"/>
                <a:cs typeface="+mn-cs"/>
                <a:hlinkClick r:id="rId2"/>
              </a:rPr>
              <a:t>www.smau.it</a:t>
            </a:r>
            <a:r>
              <a:rPr lang="it-IT" sz="2200" b="0" kern="0" dirty="0" smtClean="0">
                <a:solidFill>
                  <a:schemeClr val="tx1"/>
                </a:solidFill>
                <a:latin typeface="Helvetica" pitchFamily="34" charset="0"/>
                <a:cs typeface="+mn-cs"/>
              </a:rPr>
              <a:t>, di cui 60% aziende utilizzatrici di tecnologie e    40% professionisti del comparto dell’Information </a:t>
            </a:r>
            <a:r>
              <a:rPr lang="it-IT" sz="2200" b="0" kern="0" dirty="0" err="1" smtClean="0">
                <a:solidFill>
                  <a:schemeClr val="tx1"/>
                </a:solidFill>
                <a:latin typeface="Helvetica" pitchFamily="34" charset="0"/>
                <a:cs typeface="+mn-cs"/>
              </a:rPr>
              <a:t>Technology</a:t>
            </a:r>
            <a:endParaRPr lang="it-IT" sz="2200" b="0" kern="0" dirty="0" smtClean="0">
              <a:solidFill>
                <a:schemeClr val="tx1"/>
              </a:solidFill>
              <a:latin typeface="Helvetica" pitchFamily="34" charset="0"/>
              <a:cs typeface="+mn-cs"/>
            </a:endParaRPr>
          </a:p>
          <a:p>
            <a:pPr lvl="0" eaLnBrk="0" hangingPunct="0">
              <a:spcBef>
                <a:spcPts val="0"/>
              </a:spcBef>
              <a:buClr>
                <a:srgbClr val="FF0000"/>
              </a:buClr>
            </a:pPr>
            <a:endParaRPr lang="it-IT" sz="2200" b="0" kern="0" dirty="0" smtClean="0">
              <a:solidFill>
                <a:schemeClr val="tx1"/>
              </a:solidFill>
              <a:latin typeface="Helvetica" pitchFamily="34" charset="0"/>
              <a:cs typeface="+mn-cs"/>
            </a:endParaRPr>
          </a:p>
          <a:p>
            <a:pPr lvl="0" eaLnBrk="0" hangingPunct="0">
              <a:spcBef>
                <a:spcPts val="0"/>
              </a:spcBef>
              <a:buClr>
                <a:srgbClr val="FF0000"/>
              </a:buClr>
              <a:buFontTx/>
              <a:buChar char="-"/>
            </a:pPr>
            <a:r>
              <a:rPr lang="it-IT" sz="2200" b="0" kern="0" dirty="0" smtClean="0">
                <a:solidFill>
                  <a:schemeClr val="tx1"/>
                </a:solidFill>
                <a:latin typeface="Helvetica" pitchFamily="34" charset="0"/>
                <a:cs typeface="+mn-cs"/>
              </a:rPr>
              <a:t> </a:t>
            </a:r>
            <a:r>
              <a:rPr lang="it-IT" sz="2200" b="0" kern="0" dirty="0" smtClean="0">
                <a:solidFill>
                  <a:srgbClr val="FF0000"/>
                </a:solidFill>
                <a:latin typeface="Helvetica" pitchFamily="34" charset="0"/>
                <a:cs typeface="+mn-cs"/>
              </a:rPr>
              <a:t>+15% </a:t>
            </a:r>
            <a:r>
              <a:rPr lang="it-IT" sz="2200" b="0" kern="0" dirty="0" smtClean="0">
                <a:solidFill>
                  <a:schemeClr val="tx1"/>
                </a:solidFill>
                <a:latin typeface="Helvetica" pitchFamily="34" charset="0"/>
                <a:cs typeface="+mn-cs"/>
              </a:rPr>
              <a:t>di aziende ICT partecipanti, con oltre 100 soluzioni tecnologiche pensate per le esigenze delle PMI italiane</a:t>
            </a:r>
          </a:p>
          <a:p>
            <a:pPr lvl="0" eaLnBrk="0" hangingPunct="0">
              <a:spcBef>
                <a:spcPts val="0"/>
              </a:spcBef>
              <a:buClr>
                <a:srgbClr val="FF0000"/>
              </a:buClr>
              <a:buFontTx/>
              <a:buChar char="-"/>
            </a:pPr>
            <a:endParaRPr kumimoji="0" lang="it-IT" sz="2000" b="0" i="0" u="none" strike="noStrike" kern="0" cap="none" spc="0" normalizeH="0" baseline="0" noProof="0" dirty="0" smtClean="0">
              <a:ln>
                <a:noFill/>
              </a:ln>
              <a:solidFill>
                <a:schemeClr val="tx1"/>
              </a:solidFill>
              <a:effectLst/>
              <a:uLnTx/>
              <a:uFillTx/>
              <a:latin typeface="Helvetica" pitchFamily="34" charset="0"/>
              <a:ea typeface="+mn-ea"/>
              <a:cs typeface="+mn-cs"/>
            </a:endParaRPr>
          </a:p>
          <a:p>
            <a:pPr lvl="0" eaLnBrk="0" hangingPunct="0">
              <a:spcBef>
                <a:spcPts val="0"/>
              </a:spcBef>
              <a:buClr>
                <a:srgbClr val="FF0000"/>
              </a:buClr>
            </a:pPr>
            <a:endParaRPr kumimoji="0" lang="it-IT" sz="2000" b="0" i="0" u="none" strike="noStrike" kern="0" cap="none" spc="0" normalizeH="0" baseline="0" noProof="0" dirty="0" smtClean="0">
              <a:ln>
                <a:noFill/>
              </a:ln>
              <a:solidFill>
                <a:schemeClr val="tx1"/>
              </a:solidFill>
              <a:effectLst/>
              <a:uLnTx/>
              <a:uFillTx/>
              <a:latin typeface="Helvetica"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additive="base">
                                        <p:cTn id="25"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box"/>
          <p:cNvPicPr>
            <a:picLocks noChangeAspect="1" noChangeArrowheads="1"/>
          </p:cNvPicPr>
          <p:nvPr/>
        </p:nvPicPr>
        <p:blipFill>
          <a:blip r:embed="rId3" cstate="print"/>
          <a:srcRect/>
          <a:stretch>
            <a:fillRect/>
          </a:stretch>
        </p:blipFill>
        <p:spPr bwMode="auto">
          <a:xfrm>
            <a:off x="4796501" y="2492375"/>
            <a:ext cx="5071665" cy="3024188"/>
          </a:xfrm>
          <a:prstGeom prst="rect">
            <a:avLst/>
          </a:prstGeom>
          <a:noFill/>
          <a:ln w="9525">
            <a:noFill/>
            <a:miter lim="800000"/>
            <a:headEnd/>
            <a:tailEnd/>
          </a:ln>
        </p:spPr>
      </p:pic>
      <p:sp>
        <p:nvSpPr>
          <p:cNvPr id="6147" name="Rectangle 2"/>
          <p:cNvSpPr>
            <a:spLocks noGrp="1" noChangeArrowheads="1"/>
          </p:cNvSpPr>
          <p:nvPr>
            <p:ph type="ctrTitle" idx="4294967295"/>
          </p:nvPr>
        </p:nvSpPr>
        <p:spPr>
          <a:xfrm>
            <a:off x="5004972" y="2749222"/>
            <a:ext cx="4641716" cy="2378075"/>
          </a:xfrm>
        </p:spPr>
        <p:txBody>
          <a:bodyPr/>
          <a:lstStyle/>
          <a:p>
            <a:pPr algn="r" eaLnBrk="1" hangingPunct="1">
              <a:lnSpc>
                <a:spcPct val="110000"/>
              </a:lnSpc>
            </a:pPr>
            <a:r>
              <a:rPr lang="it-IT" sz="3200" dirty="0" smtClean="0">
                <a:solidFill>
                  <a:schemeClr val="tx1"/>
                </a:solidFill>
                <a:latin typeface="Helvetica" pitchFamily="34" charset="0"/>
              </a:rPr>
              <a:t/>
            </a:r>
            <a:br>
              <a:rPr lang="it-IT" sz="3200" dirty="0" smtClean="0">
                <a:solidFill>
                  <a:schemeClr val="tx1"/>
                </a:solidFill>
                <a:latin typeface="Helvetica" pitchFamily="34" charset="0"/>
              </a:rPr>
            </a:br>
            <a:r>
              <a:rPr lang="it-IT" dirty="0" smtClean="0">
                <a:solidFill>
                  <a:schemeClr val="tx1"/>
                </a:solidFill>
                <a:latin typeface="Helvetica" pitchFamily="34" charset="0"/>
              </a:rPr>
              <a:t>Giancarlo Capitani</a:t>
            </a:r>
            <a:r>
              <a:rPr lang="it-IT" b="0" dirty="0" smtClean="0">
                <a:solidFill>
                  <a:schemeClr val="tx1"/>
                </a:solidFill>
                <a:latin typeface="Helvetica" pitchFamily="34" charset="0"/>
              </a:rPr>
              <a:t/>
            </a:r>
            <a:br>
              <a:rPr lang="it-IT" b="0" dirty="0" smtClean="0">
                <a:solidFill>
                  <a:schemeClr val="tx1"/>
                </a:solidFill>
                <a:latin typeface="Helvetica" pitchFamily="34" charset="0"/>
              </a:rPr>
            </a:br>
            <a:r>
              <a:rPr lang="it-IT" sz="2000" b="0" i="1" dirty="0" smtClean="0">
                <a:solidFill>
                  <a:schemeClr val="tx1"/>
                </a:solidFill>
                <a:latin typeface="Helvetica" pitchFamily="34" charset="0"/>
              </a:rPr>
              <a:t>Presidente e Amministratore Delegato </a:t>
            </a:r>
            <a:r>
              <a:rPr lang="it-IT" sz="2000" dirty="0" smtClean="0">
                <a:solidFill>
                  <a:schemeClr val="tx1"/>
                </a:solidFill>
                <a:latin typeface="Helvetica" pitchFamily="34" charset="0"/>
              </a:rPr>
              <a:t>Net </a:t>
            </a:r>
            <a:r>
              <a:rPr lang="it-IT" sz="2000" dirty="0" err="1" smtClean="0">
                <a:solidFill>
                  <a:schemeClr val="tx1"/>
                </a:solidFill>
                <a:latin typeface="Helvetica" pitchFamily="34" charset="0"/>
              </a:rPr>
              <a:t>Consulting</a:t>
            </a:r>
            <a:endParaRPr lang="it-IT" sz="2000" dirty="0" smtClean="0">
              <a:solidFill>
                <a:schemeClr val="tx1"/>
              </a:solidFill>
              <a:latin typeface="Helvetica" pitchFamily="34" charset="0"/>
            </a:endParaRPr>
          </a:p>
        </p:txBody>
      </p:sp>
      <p:sp>
        <p:nvSpPr>
          <p:cNvPr id="6148" name="Rectangle 5"/>
          <p:cNvSpPr>
            <a:spLocks noChangeArrowheads="1"/>
          </p:cNvSpPr>
          <p:nvPr/>
        </p:nvSpPr>
        <p:spPr bwMode="auto">
          <a:xfrm>
            <a:off x="1442908" y="188913"/>
            <a:ext cx="2885810" cy="647700"/>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6149" name="Rectangle 8"/>
          <p:cNvSpPr>
            <a:spLocks noChangeArrowheads="1"/>
          </p:cNvSpPr>
          <p:nvPr/>
        </p:nvSpPr>
        <p:spPr bwMode="auto">
          <a:xfrm>
            <a:off x="1442906" y="908053"/>
            <a:ext cx="8463094" cy="288925"/>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6152" name="Rectangle 14"/>
          <p:cNvSpPr>
            <a:spLocks noChangeArrowheads="1"/>
          </p:cNvSpPr>
          <p:nvPr/>
        </p:nvSpPr>
        <p:spPr bwMode="auto">
          <a:xfrm>
            <a:off x="3938324" y="2060577"/>
            <a:ext cx="935567" cy="1008063"/>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pic>
        <p:nvPicPr>
          <p:cNvPr id="14" name="Picture 13" descr="NETCONSULTING marchio"/>
          <p:cNvPicPr>
            <a:picLocks noChangeAspect="1" noChangeArrowheads="1"/>
          </p:cNvPicPr>
          <p:nvPr/>
        </p:nvPicPr>
        <p:blipFill>
          <a:blip r:embed="rId4" cstate="print"/>
          <a:srcRect/>
          <a:stretch>
            <a:fillRect/>
          </a:stretch>
        </p:blipFill>
        <p:spPr bwMode="auto">
          <a:xfrm>
            <a:off x="2249219" y="3535036"/>
            <a:ext cx="2026883" cy="9687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18" descr="nc_05"/>
          <p:cNvPicPr>
            <a:picLocks noChangeAspect="1" noChangeArrowheads="1"/>
          </p:cNvPicPr>
          <p:nvPr/>
        </p:nvPicPr>
        <p:blipFill>
          <a:blip r:embed="rId3" cstate="print"/>
          <a:srcRect t="21138"/>
          <a:stretch>
            <a:fillRect/>
          </a:stretch>
        </p:blipFill>
        <p:spPr bwMode="auto">
          <a:xfrm>
            <a:off x="0" y="0"/>
            <a:ext cx="9906000" cy="3571876"/>
          </a:xfrm>
          <a:prstGeom prst="rect">
            <a:avLst/>
          </a:prstGeom>
          <a:noFill/>
          <a:ln w="9525">
            <a:noFill/>
            <a:miter lim="800000"/>
            <a:headEnd/>
            <a:tailEnd/>
          </a:ln>
        </p:spPr>
      </p:pic>
      <p:sp>
        <p:nvSpPr>
          <p:cNvPr id="10243" name="Rectangle 19"/>
          <p:cNvSpPr>
            <a:spLocks noChangeArrowheads="1"/>
          </p:cNvSpPr>
          <p:nvPr/>
        </p:nvSpPr>
        <p:spPr bwMode="auto">
          <a:xfrm>
            <a:off x="37835" y="3716338"/>
            <a:ext cx="9906000" cy="3041650"/>
          </a:xfrm>
          <a:prstGeom prst="rect">
            <a:avLst/>
          </a:prstGeom>
          <a:noFill/>
          <a:ln w="9525">
            <a:noFill/>
            <a:miter lim="800000"/>
            <a:headEnd/>
            <a:tailEnd/>
          </a:ln>
        </p:spPr>
        <p:txBody>
          <a:bodyPr lIns="92064" tIns="46032" rIns="92064" bIns="46032" anchor="ctr"/>
          <a:lstStyle/>
          <a:p>
            <a:pPr algn="ctr" eaLnBrk="0" hangingPunct="0">
              <a:spcBef>
                <a:spcPct val="240000"/>
              </a:spcBef>
              <a:spcAft>
                <a:spcPct val="200000"/>
              </a:spcAft>
            </a:pPr>
            <a:endParaRPr kumimoji="1" lang="it-IT" sz="1800" i="1">
              <a:solidFill>
                <a:srgbClr val="000099"/>
              </a:solidFill>
              <a:latin typeface="Arial" charset="0"/>
              <a:cs typeface="+mn-cs"/>
            </a:endParaRPr>
          </a:p>
        </p:txBody>
      </p:sp>
      <p:pic>
        <p:nvPicPr>
          <p:cNvPr id="10244" name="Picture 20" descr="NETCONSULTING_marchio"/>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485217" y="5463505"/>
            <a:ext cx="1092068" cy="485775"/>
          </a:xfrm>
          <a:prstGeom prst="rect">
            <a:avLst/>
          </a:prstGeom>
          <a:noFill/>
          <a:ln w="9525">
            <a:noFill/>
            <a:miter lim="800000"/>
            <a:headEnd/>
            <a:tailEnd/>
          </a:ln>
        </p:spPr>
      </p:pic>
      <p:sp>
        <p:nvSpPr>
          <p:cNvPr id="10245" name="Text Box 22"/>
          <p:cNvSpPr txBox="1">
            <a:spLocks noChangeArrowheads="1"/>
          </p:cNvSpPr>
          <p:nvPr/>
        </p:nvSpPr>
        <p:spPr bwMode="auto">
          <a:xfrm>
            <a:off x="271727" y="3643314"/>
            <a:ext cx="9362546" cy="3582519"/>
          </a:xfrm>
          <a:prstGeom prst="rect">
            <a:avLst/>
          </a:prstGeom>
          <a:noFill/>
          <a:ln w="9525">
            <a:noFill/>
            <a:miter lim="800000"/>
            <a:headEnd/>
            <a:tailEnd/>
          </a:ln>
        </p:spPr>
        <p:txBody>
          <a:bodyPr wrap="square">
            <a:spAutoFit/>
          </a:bodyPr>
          <a:lstStyle/>
          <a:p>
            <a:pPr algn="ctr" eaLnBrk="0" hangingPunct="0">
              <a:spcBef>
                <a:spcPct val="100000"/>
              </a:spcBef>
            </a:pPr>
            <a:r>
              <a:rPr kumimoji="1" lang="it-IT" sz="2800" dirty="0" smtClean="0">
                <a:solidFill>
                  <a:srgbClr val="1F497D">
                    <a:lumMod val="75000"/>
                  </a:srgbClr>
                </a:solidFill>
                <a:latin typeface="Arial" charset="0"/>
                <a:cs typeface="+mn-cs"/>
              </a:rPr>
              <a:t>Innovazione e ICT a Roma e nel Lazio</a:t>
            </a:r>
          </a:p>
          <a:p>
            <a:pPr algn="ctr" eaLnBrk="0" hangingPunct="0">
              <a:lnSpc>
                <a:spcPct val="150000"/>
              </a:lnSpc>
              <a:spcBef>
                <a:spcPts val="0"/>
              </a:spcBef>
            </a:pPr>
            <a:r>
              <a:rPr kumimoji="1" lang="it-IT" sz="2400" dirty="0" smtClean="0">
                <a:solidFill>
                  <a:srgbClr val="1F497D">
                    <a:lumMod val="75000"/>
                  </a:srgbClr>
                </a:solidFill>
                <a:latin typeface="Arial" charset="0"/>
                <a:cs typeface="+mn-cs"/>
              </a:rPr>
              <a:t>A che punto siamo?</a:t>
            </a:r>
            <a:r>
              <a:rPr kumimoji="1" lang="it-IT" sz="1800" dirty="0">
                <a:solidFill>
                  <a:srgbClr val="1F497D">
                    <a:lumMod val="75000"/>
                  </a:srgbClr>
                </a:solidFill>
                <a:latin typeface="Arial" charset="0"/>
                <a:cs typeface="+mn-cs"/>
              </a:rPr>
              <a:t/>
            </a:r>
            <a:br>
              <a:rPr kumimoji="1" lang="it-IT" sz="1800" dirty="0">
                <a:solidFill>
                  <a:srgbClr val="1F497D">
                    <a:lumMod val="75000"/>
                  </a:srgbClr>
                </a:solidFill>
                <a:latin typeface="Arial" charset="0"/>
                <a:cs typeface="+mn-cs"/>
              </a:rPr>
            </a:br>
            <a:endParaRPr kumimoji="1" lang="it-IT" sz="1800" dirty="0" smtClean="0">
              <a:solidFill>
                <a:srgbClr val="1F497D">
                  <a:lumMod val="75000"/>
                </a:srgbClr>
              </a:solidFill>
              <a:latin typeface="Arial" charset="0"/>
              <a:cs typeface="+mn-cs"/>
            </a:endParaRPr>
          </a:p>
          <a:p>
            <a:pPr algn="ctr" eaLnBrk="0" hangingPunct="0">
              <a:lnSpc>
                <a:spcPct val="150000"/>
              </a:lnSpc>
              <a:spcBef>
                <a:spcPts val="0"/>
              </a:spcBef>
            </a:pPr>
            <a:r>
              <a:rPr kumimoji="1" lang="it-IT" sz="1800" dirty="0" smtClean="0">
                <a:solidFill>
                  <a:srgbClr val="1F497D">
                    <a:lumMod val="75000"/>
                  </a:srgbClr>
                </a:solidFill>
                <a:latin typeface="Arial" charset="0"/>
                <a:cs typeface="+mn-cs"/>
              </a:rPr>
              <a:t>Giancarlo Capitani</a:t>
            </a:r>
            <a:endParaRPr kumimoji="1" lang="it-IT" sz="1800" dirty="0">
              <a:solidFill>
                <a:srgbClr val="1F497D">
                  <a:lumMod val="75000"/>
                </a:srgbClr>
              </a:solidFill>
              <a:latin typeface="Arial" charset="0"/>
              <a:cs typeface="+mn-cs"/>
            </a:endParaRPr>
          </a:p>
          <a:p>
            <a:pPr algn="ctr" eaLnBrk="0" hangingPunct="0">
              <a:spcBef>
                <a:spcPct val="100000"/>
              </a:spcBef>
            </a:pPr>
            <a:endParaRPr kumimoji="1" lang="it-IT" i="1" dirty="0">
              <a:solidFill>
                <a:srgbClr val="1F497D">
                  <a:lumMod val="75000"/>
                </a:srgbClr>
              </a:solidFill>
              <a:latin typeface="Arial" charset="0"/>
              <a:cs typeface="+mn-cs"/>
            </a:endParaRPr>
          </a:p>
          <a:p>
            <a:pPr algn="ctr" eaLnBrk="0" hangingPunct="0">
              <a:spcBef>
                <a:spcPct val="20000"/>
              </a:spcBef>
            </a:pPr>
            <a:r>
              <a:rPr kumimoji="1" lang="it-IT" i="1" dirty="0" smtClean="0">
                <a:solidFill>
                  <a:srgbClr val="1F497D">
                    <a:lumMod val="75000"/>
                  </a:srgbClr>
                </a:solidFill>
                <a:latin typeface="Arial" charset="0"/>
                <a:cs typeface="+mn-cs"/>
              </a:rPr>
              <a:t>Premio per l’Innovazione</a:t>
            </a:r>
          </a:p>
          <a:p>
            <a:pPr algn="ctr" eaLnBrk="0" hangingPunct="0">
              <a:spcBef>
                <a:spcPct val="20000"/>
              </a:spcBef>
            </a:pPr>
            <a:r>
              <a:rPr kumimoji="1" lang="it-IT" i="1" dirty="0" err="1" smtClean="0">
                <a:solidFill>
                  <a:srgbClr val="1F497D">
                    <a:lumMod val="75000"/>
                  </a:srgbClr>
                </a:solidFill>
                <a:latin typeface="Arial" charset="0"/>
                <a:cs typeface="+mn-cs"/>
              </a:rPr>
              <a:t>Smau</a:t>
            </a:r>
            <a:r>
              <a:rPr kumimoji="1" lang="it-IT" i="1" dirty="0" smtClean="0">
                <a:solidFill>
                  <a:srgbClr val="1F497D">
                    <a:lumMod val="75000"/>
                  </a:srgbClr>
                </a:solidFill>
                <a:latin typeface="Arial" charset="0"/>
                <a:cs typeface="+mn-cs"/>
              </a:rPr>
              <a:t> Roma</a:t>
            </a:r>
            <a:endParaRPr kumimoji="1" lang="it-IT" i="1" dirty="0">
              <a:solidFill>
                <a:srgbClr val="1F497D">
                  <a:lumMod val="75000"/>
                </a:srgbClr>
              </a:solidFill>
              <a:latin typeface="Arial" charset="0"/>
              <a:cs typeface="+mn-cs"/>
            </a:endParaRPr>
          </a:p>
          <a:p>
            <a:pPr algn="ctr" eaLnBrk="0" hangingPunct="0">
              <a:spcBef>
                <a:spcPct val="20000"/>
              </a:spcBef>
            </a:pPr>
            <a:r>
              <a:rPr kumimoji="1" lang="it-IT" sz="1400" i="1" dirty="0" smtClean="0">
                <a:solidFill>
                  <a:srgbClr val="1F497D">
                    <a:lumMod val="75000"/>
                  </a:srgbClr>
                </a:solidFill>
                <a:latin typeface="Arial" charset="0"/>
                <a:cs typeface="+mn-cs"/>
              </a:rPr>
              <a:t>30 marzo 2011</a:t>
            </a:r>
            <a:endParaRPr kumimoji="1" lang="it-IT" sz="1400" i="1" dirty="0">
              <a:solidFill>
                <a:srgbClr val="1F497D">
                  <a:lumMod val="75000"/>
                </a:srgbClr>
              </a:solidFill>
              <a:latin typeface="Arial" charset="0"/>
              <a:cs typeface="+mn-cs"/>
            </a:endParaRPr>
          </a:p>
          <a:p>
            <a:pPr algn="ctr" eaLnBrk="0" hangingPunct="0">
              <a:spcBef>
                <a:spcPct val="20000"/>
              </a:spcBef>
            </a:pPr>
            <a:endParaRPr kumimoji="1" lang="it-IT" i="1" dirty="0">
              <a:solidFill>
                <a:srgbClr val="1F497D">
                  <a:lumMod val="75000"/>
                </a:srgbClr>
              </a:solidFill>
              <a:latin typeface="Arial" charset="0"/>
              <a:cs typeface="+mn-cs"/>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Indicatori di performance di Roma e Lazio a confronto con l’Italia</a:t>
            </a:r>
            <a:endParaRPr lang="it-IT" dirty="0"/>
          </a:p>
        </p:txBody>
      </p:sp>
      <p:graphicFrame>
        <p:nvGraphicFramePr>
          <p:cNvPr id="5" name="Segnaposto contenuto 4"/>
          <p:cNvGraphicFramePr>
            <a:graphicFrameLocks noGrp="1"/>
          </p:cNvGraphicFramePr>
          <p:nvPr>
            <p:ph idx="1"/>
          </p:nvPr>
        </p:nvGraphicFramePr>
        <p:xfrm>
          <a:off x="0" y="1700808"/>
          <a:ext cx="5025008"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CasellaDiTesto 6"/>
          <p:cNvSpPr txBox="1"/>
          <p:nvPr/>
        </p:nvSpPr>
        <p:spPr>
          <a:xfrm>
            <a:off x="1" y="6207695"/>
            <a:ext cx="4592959" cy="461665"/>
          </a:xfrm>
          <a:prstGeom prst="rect">
            <a:avLst/>
          </a:prstGeom>
          <a:solidFill>
            <a:schemeClr val="bg1"/>
          </a:solidFill>
        </p:spPr>
        <p:txBody>
          <a:bodyPr wrap="square" rtlCol="0">
            <a:spAutoFit/>
          </a:bodyPr>
          <a:lstStyle/>
          <a:p>
            <a:pPr eaLnBrk="0" hangingPunct="0"/>
            <a:r>
              <a:rPr kumimoji="1" lang="it-IT" sz="1200" dirty="0" smtClean="0">
                <a:solidFill>
                  <a:srgbClr val="1F497D">
                    <a:lumMod val="75000"/>
                  </a:srgbClr>
                </a:solidFill>
                <a:latin typeface="Arial" charset="0"/>
                <a:cs typeface="+mn-cs"/>
              </a:rPr>
              <a:t>Fonte: Elaborazione </a:t>
            </a:r>
            <a:r>
              <a:rPr kumimoji="1" lang="it-IT" sz="1200" dirty="0" err="1" smtClean="0">
                <a:solidFill>
                  <a:srgbClr val="1F497D">
                    <a:lumMod val="75000"/>
                  </a:srgbClr>
                </a:solidFill>
                <a:latin typeface="Arial" charset="0"/>
                <a:cs typeface="+mn-cs"/>
              </a:rPr>
              <a:t>Unindustria</a:t>
            </a:r>
            <a:r>
              <a:rPr kumimoji="1" lang="it-IT" sz="1200" dirty="0" smtClean="0">
                <a:solidFill>
                  <a:srgbClr val="1F497D">
                    <a:lumMod val="75000"/>
                  </a:srgbClr>
                </a:solidFill>
                <a:latin typeface="Arial" charset="0"/>
                <a:cs typeface="+mn-cs"/>
              </a:rPr>
              <a:t> – Confindustria Roma su dati Istituto G. </a:t>
            </a:r>
            <a:r>
              <a:rPr kumimoji="1" lang="it-IT" sz="1200" dirty="0" err="1" smtClean="0">
                <a:solidFill>
                  <a:srgbClr val="1F497D">
                    <a:lumMod val="75000"/>
                  </a:srgbClr>
                </a:solidFill>
                <a:latin typeface="Arial" charset="0"/>
                <a:cs typeface="+mn-cs"/>
              </a:rPr>
              <a:t>Tagliacarne</a:t>
            </a:r>
            <a:endParaRPr kumimoji="1" lang="it-IT" sz="1200" dirty="0" smtClean="0">
              <a:solidFill>
                <a:srgbClr val="1F497D">
                  <a:lumMod val="75000"/>
                </a:srgbClr>
              </a:solidFill>
              <a:latin typeface="Arial" charset="0"/>
              <a:cs typeface="+mn-cs"/>
            </a:endParaRPr>
          </a:p>
        </p:txBody>
      </p:sp>
      <p:sp>
        <p:nvSpPr>
          <p:cNvPr id="6" name="CasellaDiTesto 5"/>
          <p:cNvSpPr txBox="1"/>
          <p:nvPr/>
        </p:nvSpPr>
        <p:spPr>
          <a:xfrm>
            <a:off x="528453" y="1052736"/>
            <a:ext cx="3865161" cy="646331"/>
          </a:xfrm>
          <a:prstGeom prst="rect">
            <a:avLst/>
          </a:prstGeom>
          <a:solidFill>
            <a:srgbClr val="FFFF00"/>
          </a:solidFill>
          <a:ln>
            <a:noFill/>
          </a:ln>
          <a:scene3d>
            <a:camera prst="orthographicFront"/>
            <a:lightRig rig="threePt" dir="t"/>
          </a:scene3d>
          <a:sp3d>
            <a:bevelT/>
          </a:sp3d>
        </p:spPr>
        <p:txBody>
          <a:bodyPr wrap="none" rtlCol="0">
            <a:spAutoFit/>
          </a:bodyPr>
          <a:lstStyle/>
          <a:p>
            <a:pPr algn="ctr" eaLnBrk="0" hangingPunct="0"/>
            <a:r>
              <a:rPr kumimoji="1" lang="it-IT" sz="1800" dirty="0" smtClean="0">
                <a:solidFill>
                  <a:srgbClr val="1F497D">
                    <a:lumMod val="75000"/>
                  </a:srgbClr>
                </a:solidFill>
                <a:latin typeface="Arial" charset="0"/>
                <a:cs typeface="+mn-cs"/>
              </a:rPr>
              <a:t>Prodotto interno lordo pro capite </a:t>
            </a:r>
          </a:p>
          <a:p>
            <a:pPr algn="ctr" eaLnBrk="0" hangingPunct="0"/>
            <a:r>
              <a:rPr kumimoji="1" lang="it-IT" sz="1800" dirty="0" smtClean="0">
                <a:solidFill>
                  <a:srgbClr val="1F497D">
                    <a:lumMod val="75000"/>
                  </a:srgbClr>
                </a:solidFill>
                <a:latin typeface="Arial" charset="0"/>
                <a:cs typeface="+mn-cs"/>
              </a:rPr>
              <a:t>(2001-2009) </a:t>
            </a:r>
            <a:r>
              <a:rPr kumimoji="1" lang="it-IT" sz="1400" dirty="0" smtClean="0">
                <a:solidFill>
                  <a:srgbClr val="1F497D">
                    <a:lumMod val="75000"/>
                  </a:srgbClr>
                </a:solidFill>
                <a:latin typeface="Arial" charset="0"/>
                <a:cs typeface="+mn-cs"/>
              </a:rPr>
              <a:t>Valori in migliaia Euro</a:t>
            </a:r>
          </a:p>
        </p:txBody>
      </p:sp>
      <p:sp>
        <p:nvSpPr>
          <p:cNvPr id="8" name="CasellaDiTesto 7"/>
          <p:cNvSpPr txBox="1"/>
          <p:nvPr/>
        </p:nvSpPr>
        <p:spPr>
          <a:xfrm>
            <a:off x="5561137" y="1052736"/>
            <a:ext cx="3736920" cy="646331"/>
          </a:xfrm>
          <a:prstGeom prst="rect">
            <a:avLst/>
          </a:prstGeom>
          <a:solidFill>
            <a:srgbClr val="FFFF00"/>
          </a:solidFill>
          <a:ln>
            <a:noFill/>
          </a:ln>
          <a:scene3d>
            <a:camera prst="orthographicFront"/>
            <a:lightRig rig="threePt" dir="t"/>
          </a:scene3d>
          <a:sp3d>
            <a:bevelT/>
          </a:sp3d>
        </p:spPr>
        <p:txBody>
          <a:bodyPr wrap="none" rtlCol="0">
            <a:spAutoFit/>
          </a:bodyPr>
          <a:lstStyle/>
          <a:p>
            <a:pPr algn="ctr" eaLnBrk="0" hangingPunct="0"/>
            <a:r>
              <a:rPr kumimoji="1" lang="it-IT" sz="1800" dirty="0" smtClean="0">
                <a:solidFill>
                  <a:srgbClr val="1F497D">
                    <a:lumMod val="75000"/>
                  </a:srgbClr>
                </a:solidFill>
                <a:latin typeface="Arial" charset="0"/>
                <a:cs typeface="+mn-cs"/>
              </a:rPr>
              <a:t>Evoluzione del tessuto </a:t>
            </a:r>
          </a:p>
          <a:p>
            <a:pPr algn="ctr" eaLnBrk="0" hangingPunct="0"/>
            <a:r>
              <a:rPr kumimoji="1" lang="it-IT" sz="1800" dirty="0" smtClean="0">
                <a:solidFill>
                  <a:srgbClr val="1F497D">
                    <a:lumMod val="75000"/>
                  </a:srgbClr>
                </a:solidFill>
                <a:latin typeface="Arial" charset="0"/>
                <a:cs typeface="+mn-cs"/>
              </a:rPr>
              <a:t>produttivo regionale (2004-2009)</a:t>
            </a:r>
            <a:endParaRPr kumimoji="1" lang="it-IT" sz="1400" dirty="0" smtClean="0">
              <a:solidFill>
                <a:srgbClr val="1F497D">
                  <a:lumMod val="75000"/>
                </a:srgbClr>
              </a:solidFill>
              <a:latin typeface="Arial" charset="0"/>
              <a:cs typeface="+mn-cs"/>
            </a:endParaRPr>
          </a:p>
        </p:txBody>
      </p:sp>
      <p:sp>
        <p:nvSpPr>
          <p:cNvPr id="9" name="CasellaDiTesto 8"/>
          <p:cNvSpPr txBox="1"/>
          <p:nvPr/>
        </p:nvSpPr>
        <p:spPr>
          <a:xfrm>
            <a:off x="5025008" y="6093296"/>
            <a:ext cx="4592959" cy="276999"/>
          </a:xfrm>
          <a:prstGeom prst="rect">
            <a:avLst/>
          </a:prstGeom>
          <a:solidFill>
            <a:schemeClr val="bg1"/>
          </a:solidFill>
        </p:spPr>
        <p:txBody>
          <a:bodyPr wrap="square" rtlCol="0">
            <a:spAutoFit/>
          </a:bodyPr>
          <a:lstStyle/>
          <a:p>
            <a:pPr eaLnBrk="0" hangingPunct="0"/>
            <a:r>
              <a:rPr kumimoji="1" lang="it-IT" sz="1200" dirty="0" smtClean="0">
                <a:solidFill>
                  <a:srgbClr val="1F497D">
                    <a:lumMod val="75000"/>
                  </a:srgbClr>
                </a:solidFill>
                <a:latin typeface="Arial" charset="0"/>
                <a:cs typeface="+mn-cs"/>
              </a:rPr>
              <a:t>Fonte: Elaborazione Censis su dati </a:t>
            </a:r>
            <a:r>
              <a:rPr kumimoji="1" lang="it-IT" sz="1200" dirty="0" err="1" smtClean="0">
                <a:solidFill>
                  <a:srgbClr val="1F497D">
                    <a:lumMod val="75000"/>
                  </a:srgbClr>
                </a:solidFill>
                <a:latin typeface="Arial" charset="0"/>
                <a:cs typeface="+mn-cs"/>
              </a:rPr>
              <a:t>Infocamere</a:t>
            </a:r>
            <a:r>
              <a:rPr kumimoji="1" lang="it-IT" sz="1200" dirty="0" smtClean="0">
                <a:solidFill>
                  <a:srgbClr val="1F497D">
                    <a:lumMod val="75000"/>
                  </a:srgbClr>
                </a:solidFill>
                <a:latin typeface="Arial" charset="0"/>
                <a:cs typeface="+mn-cs"/>
              </a:rPr>
              <a:t> Telemaco</a:t>
            </a:r>
          </a:p>
        </p:txBody>
      </p:sp>
      <p:graphicFrame>
        <p:nvGraphicFramePr>
          <p:cNvPr id="10" name="Tabella 9"/>
          <p:cNvGraphicFramePr>
            <a:graphicFrameLocks noGrp="1"/>
          </p:cNvGraphicFramePr>
          <p:nvPr/>
        </p:nvGraphicFramePr>
        <p:xfrm>
          <a:off x="5313040" y="1988840"/>
          <a:ext cx="4238103" cy="3168354"/>
        </p:xfrm>
        <a:graphic>
          <a:graphicData uri="http://schemas.openxmlformats.org/drawingml/2006/table">
            <a:tbl>
              <a:tblPr firstRow="1" bandRow="1">
                <a:tableStyleId>{5C22544A-7EE6-4342-B048-85BDC9FD1C3A}</a:tableStyleId>
              </a:tblPr>
              <a:tblGrid>
                <a:gridCol w="1872208"/>
                <a:gridCol w="1152128"/>
                <a:gridCol w="1213767"/>
              </a:tblGrid>
              <a:tr h="528059">
                <a:tc>
                  <a:txBody>
                    <a:bodyPr/>
                    <a:lstStyle/>
                    <a:p>
                      <a:pPr algn="ctr"/>
                      <a:r>
                        <a:rPr lang="it-IT" sz="1400" b="1" dirty="0" smtClean="0">
                          <a:solidFill>
                            <a:schemeClr val="bg1"/>
                          </a:solidFill>
                        </a:rPr>
                        <a:t>Comparto</a:t>
                      </a:r>
                      <a:endParaRPr lang="it-IT" sz="1400" b="1" dirty="0">
                        <a:solidFill>
                          <a:schemeClr val="bg1"/>
                        </a:solidFill>
                      </a:endParaRPr>
                    </a:p>
                  </a:txBody>
                  <a:tcPr anchor="ctr"/>
                </a:tc>
                <a:tc>
                  <a:txBody>
                    <a:bodyPr/>
                    <a:lstStyle/>
                    <a:p>
                      <a:pPr algn="ctr"/>
                      <a:r>
                        <a:rPr lang="it-IT" sz="1400" b="1" dirty="0" err="1" smtClean="0">
                          <a:solidFill>
                            <a:schemeClr val="bg1"/>
                          </a:solidFill>
                          <a:latin typeface="Symbol" pitchFamily="18" charset="2"/>
                        </a:rPr>
                        <a:t>D</a:t>
                      </a:r>
                      <a:r>
                        <a:rPr lang="it-IT" sz="1400" b="1" dirty="0" err="1" smtClean="0">
                          <a:solidFill>
                            <a:schemeClr val="bg1"/>
                          </a:solidFill>
                        </a:rPr>
                        <a:t>%</a:t>
                      </a:r>
                      <a:r>
                        <a:rPr lang="it-IT" sz="1400" b="1" dirty="0" smtClean="0">
                          <a:solidFill>
                            <a:schemeClr val="bg1"/>
                          </a:solidFill>
                        </a:rPr>
                        <a:t> 2009/2004</a:t>
                      </a:r>
                      <a:endParaRPr lang="it-IT" sz="1400" b="1" dirty="0">
                        <a:solidFill>
                          <a:schemeClr val="bg1"/>
                        </a:solidFill>
                      </a:endParaRPr>
                    </a:p>
                  </a:txBody>
                  <a:tcPr anchor="ctr"/>
                </a:tc>
                <a:tc>
                  <a:txBody>
                    <a:bodyPr/>
                    <a:lstStyle/>
                    <a:p>
                      <a:pPr algn="ctr"/>
                      <a:r>
                        <a:rPr lang="it-IT" sz="1400" b="1" smtClean="0">
                          <a:solidFill>
                            <a:schemeClr val="bg1"/>
                          </a:solidFill>
                        </a:rPr>
                        <a:t>Var. ass.</a:t>
                      </a:r>
                      <a:endParaRPr lang="it-IT" sz="1400" b="1" dirty="0">
                        <a:solidFill>
                          <a:schemeClr val="bg1"/>
                        </a:solidFill>
                      </a:endParaRPr>
                    </a:p>
                  </a:txBody>
                  <a:tcPr anchor="ctr"/>
                </a:tc>
              </a:tr>
              <a:tr h="528059">
                <a:tc>
                  <a:txBody>
                    <a:bodyPr/>
                    <a:lstStyle/>
                    <a:p>
                      <a:r>
                        <a:rPr lang="it-IT" sz="1400" b="1" dirty="0" smtClean="0"/>
                        <a:t>Manifattura</a:t>
                      </a:r>
                      <a:endParaRPr lang="it-IT" sz="1400" b="1" dirty="0"/>
                    </a:p>
                  </a:txBody>
                  <a:tcPr anchor="ctr"/>
                </a:tc>
                <a:tc>
                  <a:txBody>
                    <a:bodyPr/>
                    <a:lstStyle/>
                    <a:p>
                      <a:pPr algn="r"/>
                      <a:r>
                        <a:rPr lang="it-IT" sz="1400" b="1" dirty="0" smtClean="0"/>
                        <a:t>-4.0%</a:t>
                      </a:r>
                      <a:endParaRPr lang="it-IT" sz="1400" b="1" dirty="0"/>
                    </a:p>
                  </a:txBody>
                  <a:tcPr anchor="ctr"/>
                </a:tc>
                <a:tc>
                  <a:txBody>
                    <a:bodyPr/>
                    <a:lstStyle/>
                    <a:p>
                      <a:pPr algn="r"/>
                      <a:r>
                        <a:rPr lang="it-IT" sz="1400" b="1" dirty="0" smtClean="0"/>
                        <a:t>-1.331</a:t>
                      </a:r>
                      <a:endParaRPr lang="it-IT" sz="1400" b="1" dirty="0"/>
                    </a:p>
                  </a:txBody>
                  <a:tcPr anchor="ctr"/>
                </a:tc>
              </a:tr>
              <a:tr h="528059">
                <a:tc>
                  <a:txBody>
                    <a:bodyPr/>
                    <a:lstStyle/>
                    <a:p>
                      <a:r>
                        <a:rPr lang="it-IT" sz="1400" b="1" dirty="0" smtClean="0"/>
                        <a:t>Trasporti e Logistica</a:t>
                      </a:r>
                      <a:endParaRPr lang="it-IT" sz="1400" b="1" dirty="0"/>
                    </a:p>
                  </a:txBody>
                  <a:tcPr anchor="ctr"/>
                </a:tc>
                <a:tc>
                  <a:txBody>
                    <a:bodyPr/>
                    <a:lstStyle/>
                    <a:p>
                      <a:pPr algn="r"/>
                      <a:r>
                        <a:rPr lang="it-IT" sz="1400" b="1" dirty="0" smtClean="0"/>
                        <a:t>+9.5%</a:t>
                      </a:r>
                      <a:endParaRPr lang="it-IT" sz="1400" b="1" dirty="0"/>
                    </a:p>
                  </a:txBody>
                  <a:tcPr anchor="ctr"/>
                </a:tc>
                <a:tc>
                  <a:txBody>
                    <a:bodyPr/>
                    <a:lstStyle/>
                    <a:p>
                      <a:pPr algn="r"/>
                      <a:r>
                        <a:rPr lang="it-IT" sz="1400" b="1" dirty="0" smtClean="0"/>
                        <a:t>+1.585</a:t>
                      </a:r>
                      <a:endParaRPr lang="it-IT" sz="1400" b="1" dirty="0"/>
                    </a:p>
                  </a:txBody>
                  <a:tcPr anchor="ctr"/>
                </a:tc>
              </a:tr>
              <a:tr h="528059">
                <a:tc>
                  <a:txBody>
                    <a:bodyPr/>
                    <a:lstStyle/>
                    <a:p>
                      <a:r>
                        <a:rPr lang="it-IT" sz="1400" b="1" dirty="0" smtClean="0"/>
                        <a:t>Commercio all’ingrosso</a:t>
                      </a:r>
                      <a:endParaRPr lang="it-IT" sz="1400" b="1" dirty="0"/>
                    </a:p>
                  </a:txBody>
                  <a:tcPr anchor="ctr"/>
                </a:tc>
                <a:tc>
                  <a:txBody>
                    <a:bodyPr/>
                    <a:lstStyle/>
                    <a:p>
                      <a:pPr algn="r"/>
                      <a:r>
                        <a:rPr lang="it-IT" sz="1400" b="1" dirty="0" smtClean="0"/>
                        <a:t>+23.2%</a:t>
                      </a:r>
                      <a:endParaRPr lang="it-IT" sz="1400" b="1" dirty="0"/>
                    </a:p>
                  </a:txBody>
                  <a:tcPr anchor="ctr"/>
                </a:tc>
                <a:tc>
                  <a:txBody>
                    <a:bodyPr/>
                    <a:lstStyle/>
                    <a:p>
                      <a:pPr algn="r"/>
                      <a:r>
                        <a:rPr lang="it-IT" sz="1400" b="1" dirty="0" smtClean="0"/>
                        <a:t>+7.688</a:t>
                      </a:r>
                      <a:endParaRPr lang="it-IT" sz="1400" b="1" dirty="0"/>
                    </a:p>
                  </a:txBody>
                  <a:tcPr anchor="ctr"/>
                </a:tc>
              </a:tr>
              <a:tr h="528059">
                <a:tc>
                  <a:txBody>
                    <a:bodyPr/>
                    <a:lstStyle/>
                    <a:p>
                      <a:r>
                        <a:rPr lang="it-IT" sz="1400" b="1" dirty="0" smtClean="0"/>
                        <a:t>ICT e Hi-tech</a:t>
                      </a:r>
                      <a:endParaRPr lang="it-IT" sz="1400" b="1" dirty="0"/>
                    </a:p>
                  </a:txBody>
                  <a:tcPr anchor="ctr">
                    <a:solidFill>
                      <a:srgbClr val="FFFF00"/>
                    </a:solidFill>
                  </a:tcPr>
                </a:tc>
                <a:tc>
                  <a:txBody>
                    <a:bodyPr/>
                    <a:lstStyle/>
                    <a:p>
                      <a:pPr algn="r"/>
                      <a:r>
                        <a:rPr lang="it-IT" sz="1400" b="1" dirty="0" smtClean="0"/>
                        <a:t>+198.9%</a:t>
                      </a:r>
                      <a:endParaRPr lang="it-IT" sz="1400" b="1" dirty="0"/>
                    </a:p>
                  </a:txBody>
                  <a:tcPr anchor="ctr">
                    <a:solidFill>
                      <a:srgbClr val="FFFF00"/>
                    </a:solidFill>
                  </a:tcPr>
                </a:tc>
                <a:tc>
                  <a:txBody>
                    <a:bodyPr/>
                    <a:lstStyle/>
                    <a:p>
                      <a:pPr algn="r"/>
                      <a:r>
                        <a:rPr lang="it-IT" sz="1400" b="1" dirty="0" smtClean="0"/>
                        <a:t>+6.411</a:t>
                      </a:r>
                      <a:endParaRPr lang="it-IT" sz="1400" b="1" dirty="0"/>
                    </a:p>
                  </a:txBody>
                  <a:tcPr anchor="ctr">
                    <a:solidFill>
                      <a:srgbClr val="FFFF00"/>
                    </a:solidFill>
                  </a:tcPr>
                </a:tc>
              </a:tr>
              <a:tr h="528059">
                <a:tc>
                  <a:txBody>
                    <a:bodyPr/>
                    <a:lstStyle/>
                    <a:p>
                      <a:r>
                        <a:rPr lang="it-IT" sz="1400" b="1" dirty="0" smtClean="0"/>
                        <a:t>TOTALE</a:t>
                      </a:r>
                      <a:endParaRPr lang="it-IT" sz="1400" b="1" dirty="0"/>
                    </a:p>
                  </a:txBody>
                  <a:tcPr anchor="ctr"/>
                </a:tc>
                <a:tc>
                  <a:txBody>
                    <a:bodyPr/>
                    <a:lstStyle/>
                    <a:p>
                      <a:pPr algn="r"/>
                      <a:r>
                        <a:rPr lang="it-IT" sz="1400" b="1" dirty="0" smtClean="0"/>
                        <a:t>+16.7%</a:t>
                      </a:r>
                      <a:endParaRPr lang="it-IT" sz="1400" b="1" dirty="0"/>
                    </a:p>
                  </a:txBody>
                  <a:tcPr anchor="ctr"/>
                </a:tc>
                <a:tc>
                  <a:txBody>
                    <a:bodyPr/>
                    <a:lstStyle/>
                    <a:p>
                      <a:pPr algn="r"/>
                      <a:r>
                        <a:rPr lang="it-IT" sz="1400" b="1" smtClean="0"/>
                        <a:t>+14.353</a:t>
                      </a:r>
                      <a:endParaRPr lang="it-IT" sz="1400" b="1" dirty="0"/>
                    </a:p>
                  </a:txBody>
                  <a:tcPr anchor="ctr"/>
                </a:tc>
              </a:tr>
            </a:tbl>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dissolve">
                                      <p:cBhvr>
                                        <p:cTn id="14" dur="500"/>
                                        <p:tgtEl>
                                          <p:spTgt spid="7"/>
                                        </p:tgtEl>
                                      </p:cBhvr>
                                    </p:animEffect>
                                  </p:childTnLst>
                                </p:cTn>
                              </p:par>
                            </p:childTnLst>
                          </p:cTn>
                        </p:par>
                        <p:par>
                          <p:cTn id="15" fill="hold">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6"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settore ICT a Roma e nel Lazio</a:t>
            </a:r>
            <a:endParaRPr lang="it-IT" dirty="0"/>
          </a:p>
        </p:txBody>
      </p:sp>
      <p:sp>
        <p:nvSpPr>
          <p:cNvPr id="9" name="Segnaposto testo 8"/>
          <p:cNvSpPr txBox="1">
            <a:spLocks/>
          </p:cNvSpPr>
          <p:nvPr/>
        </p:nvSpPr>
        <p:spPr>
          <a:xfrm>
            <a:off x="738158" y="1196752"/>
            <a:ext cx="3854802" cy="864096"/>
          </a:xfrm>
          <a:prstGeom prst="rect">
            <a:avLst/>
          </a:prstGeom>
          <a:solidFill>
            <a:srgbClr val="FFFF00"/>
          </a:solidFill>
        </p:spPr>
        <p:txBody>
          <a:bodyPr anchor="ctr" anchorCtr="0">
            <a:normAutofit fontScale="92500" lnSpcReduction="10000"/>
          </a:bodyPr>
          <a:lstStyle/>
          <a:p>
            <a:pPr algn="ctr" fontAlgn="auto">
              <a:spcBef>
                <a:spcPct val="20000"/>
              </a:spcBef>
              <a:spcAft>
                <a:spcPts val="0"/>
              </a:spcAft>
              <a:buClr>
                <a:srgbClr val="1F497D">
                  <a:lumMod val="50000"/>
                </a:srgbClr>
              </a:buClr>
              <a:defRPr/>
            </a:pPr>
            <a:r>
              <a:rPr lang="it-IT" sz="1700" dirty="0" smtClean="0">
                <a:solidFill>
                  <a:srgbClr val="1F497D">
                    <a:lumMod val="75000"/>
                  </a:srgbClr>
                </a:solidFill>
                <a:latin typeface="Arial"/>
                <a:cs typeface="+mn-cs"/>
              </a:rPr>
              <a:t>Unità locali per settore di attività economica nel Lazio</a:t>
            </a:r>
          </a:p>
          <a:p>
            <a:pPr algn="ctr" fontAlgn="auto">
              <a:spcBef>
                <a:spcPct val="20000"/>
              </a:spcBef>
              <a:spcAft>
                <a:spcPts val="0"/>
              </a:spcAft>
              <a:buClr>
                <a:srgbClr val="1F497D">
                  <a:lumMod val="50000"/>
                </a:srgbClr>
              </a:buClr>
              <a:defRPr/>
            </a:pPr>
            <a:r>
              <a:rPr lang="it-IT" sz="1500" i="1" dirty="0" smtClean="0">
                <a:solidFill>
                  <a:srgbClr val="1F497D">
                    <a:lumMod val="75000"/>
                  </a:srgbClr>
                </a:solidFill>
                <a:latin typeface="Arial"/>
                <a:cs typeface="+mn-cs"/>
              </a:rPr>
              <a:t>(composizioni %</a:t>
            </a:r>
            <a:r>
              <a:rPr lang="it-IT" sz="1800" dirty="0" smtClean="0">
                <a:solidFill>
                  <a:srgbClr val="1F497D">
                    <a:lumMod val="75000"/>
                  </a:srgbClr>
                </a:solidFill>
                <a:latin typeface="Arial"/>
                <a:cs typeface="+mn-cs"/>
              </a:rPr>
              <a:t>)</a:t>
            </a:r>
            <a:endParaRPr lang="it-IT" sz="1800" dirty="0">
              <a:solidFill>
                <a:srgbClr val="1F497D">
                  <a:lumMod val="75000"/>
                </a:srgbClr>
              </a:solidFill>
              <a:latin typeface="Arial"/>
              <a:cs typeface="+mn-cs"/>
            </a:endParaRPr>
          </a:p>
        </p:txBody>
      </p:sp>
      <p:sp>
        <p:nvSpPr>
          <p:cNvPr id="10" name="Segnaposto testo 8"/>
          <p:cNvSpPr txBox="1">
            <a:spLocks/>
          </p:cNvSpPr>
          <p:nvPr/>
        </p:nvSpPr>
        <p:spPr>
          <a:xfrm>
            <a:off x="5457056" y="1196752"/>
            <a:ext cx="3854802" cy="864096"/>
          </a:xfrm>
          <a:prstGeom prst="rect">
            <a:avLst/>
          </a:prstGeom>
          <a:solidFill>
            <a:srgbClr val="FFFF00"/>
          </a:solidFill>
        </p:spPr>
        <p:txBody>
          <a:bodyPr anchor="ctr" anchorCtr="0">
            <a:normAutofit/>
          </a:bodyPr>
          <a:lstStyle/>
          <a:p>
            <a:pPr algn="ctr" fontAlgn="auto">
              <a:spcBef>
                <a:spcPct val="20000"/>
              </a:spcBef>
              <a:spcAft>
                <a:spcPts val="0"/>
              </a:spcAft>
              <a:buClr>
                <a:srgbClr val="1F497D">
                  <a:lumMod val="50000"/>
                </a:srgbClr>
              </a:buClr>
              <a:defRPr/>
            </a:pPr>
            <a:r>
              <a:rPr lang="it-IT" sz="1700" dirty="0" smtClean="0">
                <a:solidFill>
                  <a:srgbClr val="1F497D">
                    <a:lumMod val="75000"/>
                  </a:srgbClr>
                </a:solidFill>
                <a:latin typeface="Arial"/>
                <a:cs typeface="+mn-cs"/>
              </a:rPr>
              <a:t>Addetti ICT per provincia nel Lazio</a:t>
            </a:r>
          </a:p>
          <a:p>
            <a:pPr algn="ctr" fontAlgn="auto">
              <a:spcBef>
                <a:spcPct val="20000"/>
              </a:spcBef>
              <a:spcAft>
                <a:spcPts val="0"/>
              </a:spcAft>
              <a:buClr>
                <a:srgbClr val="1F497D">
                  <a:lumMod val="50000"/>
                </a:srgbClr>
              </a:buClr>
              <a:defRPr/>
            </a:pPr>
            <a:r>
              <a:rPr lang="it-IT" sz="1500" i="1" dirty="0" smtClean="0">
                <a:solidFill>
                  <a:srgbClr val="1F497D">
                    <a:lumMod val="75000"/>
                  </a:srgbClr>
                </a:solidFill>
                <a:latin typeface="Arial"/>
                <a:cs typeface="+mn-cs"/>
              </a:rPr>
              <a:t>(composizioni %</a:t>
            </a:r>
            <a:r>
              <a:rPr lang="it-IT" sz="1800" dirty="0" smtClean="0">
                <a:solidFill>
                  <a:srgbClr val="1F497D">
                    <a:lumMod val="75000"/>
                  </a:srgbClr>
                </a:solidFill>
                <a:latin typeface="Arial"/>
                <a:cs typeface="+mn-cs"/>
              </a:rPr>
              <a:t>)</a:t>
            </a:r>
            <a:endParaRPr lang="it-IT" sz="1800" dirty="0">
              <a:solidFill>
                <a:srgbClr val="1F497D">
                  <a:lumMod val="75000"/>
                </a:srgbClr>
              </a:solidFill>
              <a:latin typeface="Arial"/>
              <a:cs typeface="+mn-cs"/>
            </a:endParaRPr>
          </a:p>
        </p:txBody>
      </p:sp>
      <p:sp>
        <p:nvSpPr>
          <p:cNvPr id="11" name="CasellaDiTesto 10"/>
          <p:cNvSpPr txBox="1"/>
          <p:nvPr/>
        </p:nvSpPr>
        <p:spPr>
          <a:xfrm>
            <a:off x="200472" y="5949280"/>
            <a:ext cx="5206490" cy="276999"/>
          </a:xfrm>
          <a:prstGeom prst="rect">
            <a:avLst/>
          </a:prstGeom>
          <a:noFill/>
        </p:spPr>
        <p:txBody>
          <a:bodyPr wrap="none" rtlCol="0">
            <a:spAutoFit/>
          </a:bodyPr>
          <a:lstStyle/>
          <a:p>
            <a:pPr algn="ctr" eaLnBrk="0" hangingPunct="0"/>
            <a:r>
              <a:rPr kumimoji="1" lang="it-IT" sz="1200" dirty="0" smtClean="0">
                <a:solidFill>
                  <a:srgbClr val="1F497D">
                    <a:lumMod val="75000"/>
                  </a:srgbClr>
                </a:solidFill>
                <a:latin typeface="Arial" charset="0"/>
                <a:cs typeface="+mn-cs"/>
              </a:rPr>
              <a:t>Fonte: Elaborazione </a:t>
            </a:r>
            <a:r>
              <a:rPr kumimoji="1" lang="it-IT" sz="1200" dirty="0" err="1" smtClean="0">
                <a:solidFill>
                  <a:srgbClr val="1F497D">
                    <a:lumMod val="75000"/>
                  </a:srgbClr>
                </a:solidFill>
                <a:latin typeface="Arial" charset="0"/>
                <a:cs typeface="+mn-cs"/>
              </a:rPr>
              <a:t>Unindustria</a:t>
            </a:r>
            <a:r>
              <a:rPr kumimoji="1" lang="it-IT" sz="1200" dirty="0" smtClean="0">
                <a:solidFill>
                  <a:srgbClr val="1F497D">
                    <a:lumMod val="75000"/>
                  </a:srgbClr>
                </a:solidFill>
                <a:latin typeface="Arial" charset="0"/>
                <a:cs typeface="+mn-cs"/>
              </a:rPr>
              <a:t> – Confindustria Roma su dati ISTAT</a:t>
            </a:r>
          </a:p>
        </p:txBody>
      </p:sp>
      <p:pic>
        <p:nvPicPr>
          <p:cNvPr id="1026" name="Picture 2"/>
          <p:cNvPicPr>
            <a:picLocks noChangeAspect="1" noChangeArrowheads="1"/>
          </p:cNvPicPr>
          <p:nvPr/>
        </p:nvPicPr>
        <p:blipFill>
          <a:blip r:embed="rId3" cstate="print"/>
          <a:srcRect/>
          <a:stretch>
            <a:fillRect/>
          </a:stretch>
        </p:blipFill>
        <p:spPr bwMode="auto">
          <a:xfrm>
            <a:off x="272480" y="2420888"/>
            <a:ext cx="4610100" cy="27051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457056" y="2348880"/>
            <a:ext cx="4124325" cy="2924175"/>
          </a:xfrm>
          <a:prstGeom prst="rect">
            <a:avLst/>
          </a:prstGeom>
          <a:noFill/>
          <a:ln w="9525">
            <a:noFill/>
            <a:miter lim="800000"/>
            <a:headEnd/>
            <a:tailEnd/>
          </a:ln>
        </p:spPr>
      </p:pic>
      <p:sp>
        <p:nvSpPr>
          <p:cNvPr id="12" name="Rettangolo arrotondato 11"/>
          <p:cNvSpPr/>
          <p:nvPr/>
        </p:nvSpPr>
        <p:spPr bwMode="auto">
          <a:xfrm>
            <a:off x="632520" y="5229200"/>
            <a:ext cx="2592288" cy="576064"/>
          </a:xfrm>
          <a:prstGeom prst="roundRect">
            <a:avLst/>
          </a:prstGeom>
          <a:solidFill>
            <a:srgbClr val="FF0000"/>
          </a:solidFill>
          <a:ln w="9525" cap="flat" cmpd="sng" algn="ctr">
            <a:noFill/>
            <a:prstDash val="solid"/>
            <a:round/>
            <a:headEnd type="none" w="med" len="med"/>
            <a:tailEnd type="none" w="med" len="med"/>
          </a:ln>
          <a:effectLst>
            <a:glow rad="139700">
              <a:schemeClr val="accent2">
                <a:satMod val="175000"/>
                <a:alpha val="40000"/>
              </a:schemeClr>
            </a:glow>
          </a:effectLst>
          <a:scene3d>
            <a:camera prst="orthographicFront"/>
            <a:lightRig rig="threePt" dir="t"/>
          </a:scene3d>
          <a:sp3d>
            <a:bevelT/>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algn="ctr" eaLnBrk="0" hangingPunct="0"/>
            <a:r>
              <a:rPr kumimoji="1" lang="it-IT" dirty="0" smtClean="0">
                <a:solidFill>
                  <a:prstClr val="white"/>
                </a:solidFill>
                <a:latin typeface="Arial" charset="0"/>
                <a:cs typeface="+mn-cs"/>
              </a:rPr>
              <a:t>12.620 Unità Locali</a:t>
            </a:r>
          </a:p>
        </p:txBody>
      </p:sp>
      <p:sp>
        <p:nvSpPr>
          <p:cNvPr id="13" name="Rettangolo arrotondato 12"/>
          <p:cNvSpPr/>
          <p:nvPr/>
        </p:nvSpPr>
        <p:spPr bwMode="auto">
          <a:xfrm>
            <a:off x="5961112" y="5301208"/>
            <a:ext cx="2592288" cy="576064"/>
          </a:xfrm>
          <a:prstGeom prst="roundRect">
            <a:avLst/>
          </a:prstGeom>
          <a:solidFill>
            <a:srgbClr val="FF0000"/>
          </a:solidFill>
          <a:ln w="9525" cap="flat" cmpd="sng" algn="ctr">
            <a:noFill/>
            <a:prstDash val="solid"/>
            <a:round/>
            <a:headEnd type="none" w="med" len="med"/>
            <a:tailEnd type="none" w="med" len="med"/>
          </a:ln>
          <a:effectLst>
            <a:glow rad="139700">
              <a:schemeClr val="accent2">
                <a:satMod val="175000"/>
                <a:alpha val="40000"/>
              </a:schemeClr>
            </a:glow>
          </a:effectLst>
          <a:scene3d>
            <a:camera prst="orthographicFront"/>
            <a:lightRig rig="threePt" dir="t"/>
          </a:scene3d>
          <a:sp3d>
            <a:bevelT/>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algn="ctr" eaLnBrk="0" hangingPunct="0"/>
            <a:r>
              <a:rPr kumimoji="1" lang="it-IT" dirty="0" smtClean="0">
                <a:solidFill>
                  <a:prstClr val="white"/>
                </a:solidFill>
                <a:latin typeface="Arial" charset="0"/>
                <a:cs typeface="+mn-cs"/>
              </a:rPr>
              <a:t>90.297 addetti</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dissolve">
                                      <p:cBhvr>
                                        <p:cTn id="11" dur="500"/>
                                        <p:tgtEl>
                                          <p:spTgt spid="102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dissolve">
                                      <p:cBhvr>
                                        <p:cTn id="23" dur="500"/>
                                        <p:tgtEl>
                                          <p:spTgt spid="1027"/>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Famiglie con connessione a Banda Larga, possesso di PC e accesso a Internet nel Lazio(2006-2010)</a:t>
            </a:r>
            <a:endParaRPr lang="it-IT" dirty="0"/>
          </a:p>
        </p:txBody>
      </p:sp>
      <p:graphicFrame>
        <p:nvGraphicFramePr>
          <p:cNvPr id="5" name="Segnaposto contenuto 4"/>
          <p:cNvGraphicFramePr>
            <a:graphicFrameLocks noGrp="1"/>
          </p:cNvGraphicFramePr>
          <p:nvPr>
            <p:ph idx="1"/>
          </p:nvPr>
        </p:nvGraphicFramePr>
        <p:xfrm>
          <a:off x="0" y="1124744"/>
          <a:ext cx="9705528"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7" name="CasellaDiTesto 6"/>
          <p:cNvSpPr txBox="1"/>
          <p:nvPr/>
        </p:nvSpPr>
        <p:spPr>
          <a:xfrm>
            <a:off x="200472" y="6021288"/>
            <a:ext cx="1122038" cy="276999"/>
          </a:xfrm>
          <a:prstGeom prst="rect">
            <a:avLst/>
          </a:prstGeom>
          <a:noFill/>
        </p:spPr>
        <p:txBody>
          <a:bodyPr wrap="none" rtlCol="0">
            <a:spAutoFit/>
          </a:bodyPr>
          <a:lstStyle/>
          <a:p>
            <a:pPr algn="ctr" eaLnBrk="0" hangingPunct="0"/>
            <a:r>
              <a:rPr kumimoji="1" lang="it-IT" sz="1200" dirty="0" smtClean="0">
                <a:solidFill>
                  <a:srgbClr val="1F497D">
                    <a:lumMod val="75000"/>
                  </a:srgbClr>
                </a:solidFill>
                <a:latin typeface="Arial" charset="0"/>
                <a:cs typeface="+mn-cs"/>
              </a:rPr>
              <a:t>Fonte: ISTAT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checkerboard(across)">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checkerboard(across)">
                                      <p:cBhvr>
                                        <p:cTn id="11" dur="500"/>
                                        <p:tgtEl>
                                          <p:spTgt spid="5">
                                            <p:graphicEl>
                                              <a:chart seriesIdx="0" categoryIdx="-4" bldStep="series"/>
                                            </p:graphic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checkerboard(across)">
                                      <p:cBhvr>
                                        <p:cTn id="15" dur="500"/>
                                        <p:tgtEl>
                                          <p:spTgt spid="5">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e 12"/>
          <p:cNvSpPr/>
          <p:nvPr/>
        </p:nvSpPr>
        <p:spPr bwMode="auto">
          <a:xfrm>
            <a:off x="704528" y="1556792"/>
            <a:ext cx="8352928" cy="4824536"/>
          </a:xfrm>
          <a:prstGeom prst="ellipse">
            <a:avLst/>
          </a:prstGeom>
          <a:solidFill>
            <a:schemeClr val="accent1">
              <a:lumMod val="20000"/>
              <a:lumOff val="80000"/>
            </a:schemeClr>
          </a:solidFill>
          <a:ln w="9525" cap="flat" cmpd="sng" algn="ctr">
            <a:solidFill>
              <a:schemeClr val="accent1">
                <a:lumMod val="50000"/>
              </a:schemeClr>
            </a:solidFill>
            <a:prstDash val="solid"/>
            <a:round/>
            <a:headEnd type="none" w="med" len="med"/>
            <a:tailEnd type="none" w="med" len="med"/>
          </a:ln>
          <a:effectLst/>
          <a:scene3d>
            <a:camera prst="orthographicFront"/>
            <a:lightRig rig="threePt" dir="t"/>
          </a:scene3d>
          <a:sp3d>
            <a:bevelT/>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1400" b="0" smtClean="0">
              <a:solidFill>
                <a:srgbClr val="0000CC"/>
              </a:solidFill>
              <a:latin typeface="Arial" charset="0"/>
              <a:cs typeface="+mn-cs"/>
            </a:endParaRPr>
          </a:p>
        </p:txBody>
      </p:sp>
      <p:sp>
        <p:nvSpPr>
          <p:cNvPr id="2" name="Titolo 1"/>
          <p:cNvSpPr>
            <a:spLocks noGrp="1"/>
          </p:cNvSpPr>
          <p:nvPr>
            <p:ph type="title"/>
          </p:nvPr>
        </p:nvSpPr>
        <p:spPr/>
        <p:txBody>
          <a:bodyPr/>
          <a:lstStyle/>
          <a:p>
            <a:r>
              <a:rPr lang="it-IT" dirty="0" smtClean="0"/>
              <a:t>Un’Agenda per l’Innovazione e la Competitività di Roma Capitale</a:t>
            </a:r>
            <a:endParaRPr lang="it-IT" dirty="0"/>
          </a:p>
        </p:txBody>
      </p:sp>
      <p:grpSp>
        <p:nvGrpSpPr>
          <p:cNvPr id="3" name="Gruppo 11"/>
          <p:cNvGrpSpPr/>
          <p:nvPr/>
        </p:nvGrpSpPr>
        <p:grpSpPr>
          <a:xfrm>
            <a:off x="2720752" y="2420888"/>
            <a:ext cx="4896544" cy="3024336"/>
            <a:chOff x="2720752" y="2420888"/>
            <a:chExt cx="4896544" cy="3024336"/>
          </a:xfrm>
        </p:grpSpPr>
        <p:grpSp>
          <p:nvGrpSpPr>
            <p:cNvPr id="4" name="Gruppo 5"/>
            <p:cNvGrpSpPr/>
            <p:nvPr/>
          </p:nvGrpSpPr>
          <p:grpSpPr>
            <a:xfrm>
              <a:off x="2792760" y="2492896"/>
              <a:ext cx="4752528" cy="2834506"/>
              <a:chOff x="2216696" y="1818630"/>
              <a:chExt cx="5717455" cy="3585683"/>
            </a:xfrm>
          </p:grpSpPr>
          <p:pic>
            <p:nvPicPr>
              <p:cNvPr id="3074" name="Picture 2"/>
              <p:cNvPicPr>
                <a:picLocks noChangeAspect="1" noChangeArrowheads="1"/>
              </p:cNvPicPr>
              <p:nvPr/>
            </p:nvPicPr>
            <p:blipFill>
              <a:blip r:embed="rId3" cstate="print"/>
              <a:srcRect/>
              <a:stretch>
                <a:fillRect/>
              </a:stretch>
            </p:blipFill>
            <p:spPr bwMode="auto">
              <a:xfrm>
                <a:off x="2216696" y="2276872"/>
                <a:ext cx="5717455" cy="3127441"/>
              </a:xfrm>
              <a:prstGeom prst="rect">
                <a:avLst/>
              </a:prstGeom>
              <a:noFill/>
              <a:ln w="9525">
                <a:noFill/>
                <a:miter lim="800000"/>
                <a:headEnd/>
                <a:tailEnd/>
              </a:ln>
            </p:spPr>
          </p:pic>
          <p:sp>
            <p:nvSpPr>
              <p:cNvPr id="5" name="Rectangle 2"/>
              <p:cNvSpPr txBox="1">
                <a:spLocks noChangeArrowheads="1"/>
              </p:cNvSpPr>
              <p:nvPr/>
            </p:nvSpPr>
            <p:spPr bwMode="auto">
              <a:xfrm>
                <a:off x="2936776" y="1818630"/>
                <a:ext cx="4392488" cy="530250"/>
              </a:xfrm>
              <a:prstGeom prst="rect">
                <a:avLst/>
              </a:prstGeom>
              <a:noFill/>
              <a:ln w="9525">
                <a:noFill/>
                <a:miter lim="800000"/>
                <a:headEnd/>
                <a:tailEnd/>
              </a:ln>
            </p:spPr>
            <p:txBody>
              <a:bodyPr vert="horz" wrap="square" lIns="92064" tIns="46032" rIns="92064" bIns="46032" numCol="1" anchor="ctr" anchorCtr="0" compatLnSpc="1">
                <a:prstTxWarp prst="textNoShape">
                  <a:avLst/>
                </a:prstTxWarp>
              </a:bodyPr>
              <a:lstStyle/>
              <a:p>
                <a:pPr algn="ctr">
                  <a:lnSpc>
                    <a:spcPct val="80000"/>
                  </a:lnSpc>
                  <a:defRPr/>
                </a:pPr>
                <a:r>
                  <a:rPr kumimoji="1" lang="it-IT" sz="1800" kern="0" dirty="0" smtClean="0">
                    <a:solidFill>
                      <a:srgbClr val="1F497D">
                        <a:lumMod val="75000"/>
                      </a:srgbClr>
                    </a:solidFill>
                    <a:latin typeface="Arial"/>
                    <a:cs typeface="+mn-cs"/>
                  </a:rPr>
                  <a:t>La piattaforma  “Roma Digitale”</a:t>
                </a:r>
              </a:p>
            </p:txBody>
          </p:sp>
        </p:grpSp>
        <p:sp>
          <p:nvSpPr>
            <p:cNvPr id="11" name="Rettangolo arrotondato 10"/>
            <p:cNvSpPr/>
            <p:nvPr/>
          </p:nvSpPr>
          <p:spPr bwMode="auto">
            <a:xfrm>
              <a:off x="2720752" y="2420888"/>
              <a:ext cx="4896544" cy="3024336"/>
            </a:xfrm>
            <a:prstGeom prst="roundRect">
              <a:avLst/>
            </a:prstGeom>
            <a:noFill/>
            <a:ln w="9525" cap="flat" cmpd="sng" algn="ctr">
              <a:solidFill>
                <a:schemeClr val="accent1">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1400" b="0" smtClean="0">
                <a:solidFill>
                  <a:srgbClr val="0000CC"/>
                </a:solidFill>
                <a:latin typeface="Arial" charset="0"/>
                <a:cs typeface="+mn-cs"/>
              </a:endParaRPr>
            </a:p>
          </p:txBody>
        </p:sp>
      </p:grpSp>
      <p:grpSp>
        <p:nvGrpSpPr>
          <p:cNvPr id="6" name="Gruppo 19"/>
          <p:cNvGrpSpPr/>
          <p:nvPr/>
        </p:nvGrpSpPr>
        <p:grpSpPr>
          <a:xfrm>
            <a:off x="0" y="1052736"/>
            <a:ext cx="3440832" cy="1800200"/>
            <a:chOff x="0" y="1052736"/>
            <a:chExt cx="3440832" cy="1800200"/>
          </a:xfrm>
        </p:grpSpPr>
        <p:pic>
          <p:nvPicPr>
            <p:cNvPr id="3077" name="Picture 5"/>
            <p:cNvPicPr>
              <a:picLocks noChangeAspect="1" noChangeArrowheads="1"/>
            </p:cNvPicPr>
            <p:nvPr/>
          </p:nvPicPr>
          <p:blipFill>
            <a:blip r:embed="rId4" cstate="print"/>
            <a:srcRect/>
            <a:stretch>
              <a:fillRect/>
            </a:stretch>
          </p:blipFill>
          <p:spPr bwMode="auto">
            <a:xfrm>
              <a:off x="0" y="1052736"/>
              <a:ext cx="2649775" cy="1800200"/>
            </a:xfrm>
            <a:prstGeom prst="rect">
              <a:avLst/>
            </a:prstGeom>
            <a:noFill/>
            <a:ln w="9525">
              <a:noFill/>
              <a:miter lim="800000"/>
              <a:headEnd/>
              <a:tailEnd/>
            </a:ln>
          </p:spPr>
        </p:pic>
        <p:sp>
          <p:nvSpPr>
            <p:cNvPr id="16" name="Freccia ad arco 15"/>
            <p:cNvSpPr/>
            <p:nvPr/>
          </p:nvSpPr>
          <p:spPr bwMode="auto">
            <a:xfrm>
              <a:off x="2288704" y="1628800"/>
              <a:ext cx="1152128" cy="1224136"/>
            </a:xfrm>
            <a:prstGeom prst="circularArrow">
              <a:avLst>
                <a:gd name="adj1" fmla="val 12500"/>
                <a:gd name="adj2" fmla="val 1142319"/>
                <a:gd name="adj3" fmla="val 20457681"/>
                <a:gd name="adj4" fmla="val 14911573"/>
                <a:gd name="adj5" fmla="val 125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1400" b="0" smtClean="0">
                <a:solidFill>
                  <a:srgbClr val="0000CC"/>
                </a:solidFill>
                <a:latin typeface="Arial" charset="0"/>
                <a:cs typeface="+mn-cs"/>
              </a:endParaRPr>
            </a:p>
          </p:txBody>
        </p:sp>
      </p:grpSp>
      <p:grpSp>
        <p:nvGrpSpPr>
          <p:cNvPr id="7" name="Gruppo 20"/>
          <p:cNvGrpSpPr/>
          <p:nvPr/>
        </p:nvGrpSpPr>
        <p:grpSpPr>
          <a:xfrm>
            <a:off x="7041232" y="980728"/>
            <a:ext cx="2520280" cy="2521082"/>
            <a:chOff x="7041232" y="980728"/>
            <a:chExt cx="2520280" cy="2521082"/>
          </a:xfrm>
        </p:grpSpPr>
        <p:pic>
          <p:nvPicPr>
            <p:cNvPr id="3076" name="Picture 4"/>
            <p:cNvPicPr>
              <a:picLocks noChangeAspect="1" noChangeArrowheads="1"/>
            </p:cNvPicPr>
            <p:nvPr/>
          </p:nvPicPr>
          <p:blipFill>
            <a:blip r:embed="rId5" cstate="print"/>
            <a:srcRect/>
            <a:stretch>
              <a:fillRect/>
            </a:stretch>
          </p:blipFill>
          <p:spPr bwMode="auto">
            <a:xfrm>
              <a:off x="7833320" y="980728"/>
              <a:ext cx="1728192" cy="2521082"/>
            </a:xfrm>
            <a:prstGeom prst="rect">
              <a:avLst/>
            </a:prstGeom>
            <a:noFill/>
            <a:ln w="9525">
              <a:solidFill>
                <a:schemeClr val="tx2">
                  <a:lumMod val="75000"/>
                </a:schemeClr>
              </a:solidFill>
              <a:miter lim="800000"/>
              <a:headEnd/>
              <a:tailEnd/>
            </a:ln>
          </p:spPr>
        </p:pic>
        <p:sp>
          <p:nvSpPr>
            <p:cNvPr id="17" name="Freccia ad arco 16"/>
            <p:cNvSpPr/>
            <p:nvPr/>
          </p:nvSpPr>
          <p:spPr bwMode="auto">
            <a:xfrm flipH="1">
              <a:off x="7041232" y="1772816"/>
              <a:ext cx="1152128" cy="1224136"/>
            </a:xfrm>
            <a:prstGeom prst="circularArrow">
              <a:avLst>
                <a:gd name="adj1" fmla="val 12500"/>
                <a:gd name="adj2" fmla="val 1142319"/>
                <a:gd name="adj3" fmla="val 20457681"/>
                <a:gd name="adj4" fmla="val 14911573"/>
                <a:gd name="adj5" fmla="val 125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1400" b="0" smtClean="0">
                <a:solidFill>
                  <a:srgbClr val="0000CC"/>
                </a:solidFill>
                <a:latin typeface="Arial" charset="0"/>
                <a:cs typeface="+mn-cs"/>
              </a:endParaRPr>
            </a:p>
          </p:txBody>
        </p:sp>
      </p:grpSp>
      <p:grpSp>
        <p:nvGrpSpPr>
          <p:cNvPr id="8" name="Gruppo 22"/>
          <p:cNvGrpSpPr/>
          <p:nvPr/>
        </p:nvGrpSpPr>
        <p:grpSpPr>
          <a:xfrm>
            <a:off x="0" y="4509120"/>
            <a:ext cx="3368824" cy="1944216"/>
            <a:chOff x="0" y="4509120"/>
            <a:chExt cx="3368824" cy="1944216"/>
          </a:xfrm>
        </p:grpSpPr>
        <p:pic>
          <p:nvPicPr>
            <p:cNvPr id="3078" name="Picture 6"/>
            <p:cNvPicPr>
              <a:picLocks noChangeAspect="1" noChangeArrowheads="1"/>
            </p:cNvPicPr>
            <p:nvPr/>
          </p:nvPicPr>
          <p:blipFill>
            <a:blip r:embed="rId6" cstate="print"/>
            <a:srcRect l="10133" t="19791" r="12791" b="3525"/>
            <a:stretch>
              <a:fillRect/>
            </a:stretch>
          </p:blipFill>
          <p:spPr bwMode="auto">
            <a:xfrm>
              <a:off x="0" y="4509120"/>
              <a:ext cx="2562830" cy="1944216"/>
            </a:xfrm>
            <a:prstGeom prst="rect">
              <a:avLst/>
            </a:prstGeom>
            <a:noFill/>
            <a:ln w="9525">
              <a:solidFill>
                <a:schemeClr val="accent1">
                  <a:lumMod val="50000"/>
                </a:schemeClr>
              </a:solidFill>
              <a:miter lim="800000"/>
              <a:headEnd/>
              <a:tailEnd/>
            </a:ln>
          </p:spPr>
        </p:pic>
        <p:sp>
          <p:nvSpPr>
            <p:cNvPr id="18" name="Freccia ad arco 17"/>
            <p:cNvSpPr/>
            <p:nvPr/>
          </p:nvSpPr>
          <p:spPr bwMode="auto">
            <a:xfrm flipV="1">
              <a:off x="2216696" y="4869160"/>
              <a:ext cx="1152128" cy="1224136"/>
            </a:xfrm>
            <a:prstGeom prst="circularArrow">
              <a:avLst>
                <a:gd name="adj1" fmla="val 12500"/>
                <a:gd name="adj2" fmla="val 1142319"/>
                <a:gd name="adj3" fmla="val 20457681"/>
                <a:gd name="adj4" fmla="val 14911573"/>
                <a:gd name="adj5" fmla="val 125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1400" b="0" smtClean="0">
                <a:solidFill>
                  <a:srgbClr val="0000CC"/>
                </a:solidFill>
                <a:latin typeface="Arial" charset="0"/>
                <a:cs typeface="+mn-cs"/>
              </a:endParaRPr>
            </a:p>
          </p:txBody>
        </p:sp>
      </p:grpSp>
      <p:grpSp>
        <p:nvGrpSpPr>
          <p:cNvPr id="9" name="Gruppo 21"/>
          <p:cNvGrpSpPr/>
          <p:nvPr/>
        </p:nvGrpSpPr>
        <p:grpSpPr>
          <a:xfrm>
            <a:off x="6897216" y="4149080"/>
            <a:ext cx="2880320" cy="2458849"/>
            <a:chOff x="6897216" y="4149080"/>
            <a:chExt cx="2880320" cy="2458849"/>
          </a:xfrm>
        </p:grpSpPr>
        <p:pic>
          <p:nvPicPr>
            <p:cNvPr id="3075" name="Picture 3"/>
            <p:cNvPicPr>
              <a:picLocks noChangeAspect="1" noChangeArrowheads="1"/>
            </p:cNvPicPr>
            <p:nvPr/>
          </p:nvPicPr>
          <p:blipFill>
            <a:blip r:embed="rId7" cstate="print"/>
            <a:srcRect r="7407"/>
            <a:stretch>
              <a:fillRect/>
            </a:stretch>
          </p:blipFill>
          <p:spPr bwMode="auto">
            <a:xfrm>
              <a:off x="7761312" y="4149080"/>
              <a:ext cx="2016224" cy="2458849"/>
            </a:xfrm>
            <a:prstGeom prst="rect">
              <a:avLst/>
            </a:prstGeom>
            <a:noFill/>
            <a:ln w="9525">
              <a:solidFill>
                <a:schemeClr val="tx2">
                  <a:lumMod val="75000"/>
                </a:schemeClr>
              </a:solidFill>
              <a:miter lim="800000"/>
              <a:headEnd/>
              <a:tailEnd/>
            </a:ln>
          </p:spPr>
        </p:pic>
        <p:sp>
          <p:nvSpPr>
            <p:cNvPr id="19" name="Freccia ad arco 18"/>
            <p:cNvSpPr/>
            <p:nvPr/>
          </p:nvSpPr>
          <p:spPr bwMode="auto">
            <a:xfrm flipH="1" flipV="1">
              <a:off x="6897216" y="4869160"/>
              <a:ext cx="1152128" cy="1224136"/>
            </a:xfrm>
            <a:prstGeom prst="circularArrow">
              <a:avLst>
                <a:gd name="adj1" fmla="val 12500"/>
                <a:gd name="adj2" fmla="val 1142319"/>
                <a:gd name="adj3" fmla="val 20457681"/>
                <a:gd name="adj4" fmla="val 14911573"/>
                <a:gd name="adj5" fmla="val 125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1400" b="0" smtClean="0">
                <a:solidFill>
                  <a:srgbClr val="0000CC"/>
                </a:solidFill>
                <a:latin typeface="Arial" charset="0"/>
                <a:cs typeface="+mn-cs"/>
              </a:endParaRPr>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par>
                          <p:cTn id="24" fill="hold">
                            <p:stCondLst>
                              <p:cond delay="2500"/>
                            </p:stCondLst>
                            <p:childTnLst>
                              <p:par>
                                <p:cTn id="25" presetID="21"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4)">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Domande per l’Assessore Davide Bordoni</a:t>
            </a:r>
            <a:endParaRPr lang="it-IT" dirty="0"/>
          </a:p>
        </p:txBody>
      </p:sp>
      <p:grpSp>
        <p:nvGrpSpPr>
          <p:cNvPr id="3" name="Gruppo 9"/>
          <p:cNvGrpSpPr/>
          <p:nvPr/>
        </p:nvGrpSpPr>
        <p:grpSpPr>
          <a:xfrm>
            <a:off x="488504" y="1340768"/>
            <a:ext cx="8928992" cy="1224136"/>
            <a:chOff x="344488" y="1124744"/>
            <a:chExt cx="8928992" cy="1224136"/>
          </a:xfrm>
        </p:grpSpPr>
        <p:sp>
          <p:nvSpPr>
            <p:cNvPr id="4" name="Rettangolo arrotondato 3"/>
            <p:cNvSpPr/>
            <p:nvPr/>
          </p:nvSpPr>
          <p:spPr bwMode="auto">
            <a:xfrm>
              <a:off x="344488" y="1124744"/>
              <a:ext cx="8928992" cy="1224136"/>
            </a:xfrm>
            <a:prstGeom prst="roundRect">
              <a:avLst/>
            </a:prstGeom>
            <a:solidFill>
              <a:srgbClr val="FFFF00"/>
            </a:solidFill>
            <a:ln w="9525" cap="flat" cmpd="sng" algn="ctr">
              <a:noFill/>
              <a:prstDash val="solid"/>
              <a:round/>
              <a:headEnd type="none" w="med" len="med"/>
              <a:tailEnd type="none" w="med" len="med"/>
            </a:ln>
            <a:effectLst>
              <a:glow rad="101600">
                <a:schemeClr val="accent6">
                  <a:satMod val="175000"/>
                  <a:alpha val="40000"/>
                </a:schemeClr>
              </a:glow>
            </a:effectLst>
            <a:scene3d>
              <a:camera prst="orthographicFront"/>
              <a:lightRig rig="threePt" dir="t"/>
            </a:scene3d>
            <a:sp3d>
              <a:bevelT/>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2000" b="0" smtClean="0">
                <a:solidFill>
                  <a:srgbClr val="0000CC"/>
                </a:solidFill>
                <a:latin typeface="Arial" charset="0"/>
                <a:cs typeface="+mn-cs"/>
              </a:endParaRPr>
            </a:p>
          </p:txBody>
        </p:sp>
        <p:sp>
          <p:nvSpPr>
            <p:cNvPr id="5" name="CasellaDiTesto 4"/>
            <p:cNvSpPr txBox="1"/>
            <p:nvPr/>
          </p:nvSpPr>
          <p:spPr>
            <a:xfrm>
              <a:off x="560512" y="1196752"/>
              <a:ext cx="8568952" cy="1015663"/>
            </a:xfrm>
            <a:prstGeom prst="rect">
              <a:avLst/>
            </a:prstGeom>
            <a:noFill/>
          </p:spPr>
          <p:txBody>
            <a:bodyPr wrap="square" rtlCol="0">
              <a:spAutoFit/>
            </a:bodyPr>
            <a:lstStyle/>
            <a:p>
              <a:pPr marL="361950" indent="-361950" eaLnBrk="0" hangingPunct="0">
                <a:buClr>
                  <a:srgbClr val="1F497D">
                    <a:lumMod val="50000"/>
                  </a:srgbClr>
                </a:buClr>
                <a:buSzPct val="150000"/>
                <a:buFont typeface="Symbol" pitchFamily="18" charset="2"/>
                <a:buChar char="·"/>
              </a:pPr>
              <a:r>
                <a:rPr kumimoji="1" lang="it-IT" sz="2000" dirty="0" smtClean="0">
                  <a:solidFill>
                    <a:srgbClr val="1F497D">
                      <a:lumMod val="75000"/>
                    </a:srgbClr>
                  </a:solidFill>
                  <a:latin typeface="Arial" charset="0"/>
                  <a:cs typeface="+mn-cs"/>
                </a:rPr>
                <a:t>Come fare sistema e creare effetti sinergici tra le varie iniziative e progetti in corso per favorire l’innovazione e la competitività di Roma Capitale?</a:t>
              </a:r>
              <a:endParaRPr kumimoji="1" lang="it-IT" sz="2000" dirty="0" err="1" smtClean="0">
                <a:solidFill>
                  <a:srgbClr val="1F497D">
                    <a:lumMod val="75000"/>
                  </a:srgbClr>
                </a:solidFill>
                <a:latin typeface="Arial" charset="0"/>
                <a:cs typeface="+mn-cs"/>
              </a:endParaRPr>
            </a:p>
          </p:txBody>
        </p:sp>
      </p:grpSp>
      <p:grpSp>
        <p:nvGrpSpPr>
          <p:cNvPr id="10" name="Gruppo 10"/>
          <p:cNvGrpSpPr/>
          <p:nvPr/>
        </p:nvGrpSpPr>
        <p:grpSpPr>
          <a:xfrm>
            <a:off x="488504" y="2852936"/>
            <a:ext cx="8928992" cy="1224136"/>
            <a:chOff x="344488" y="2636912"/>
            <a:chExt cx="8928992" cy="1224136"/>
          </a:xfrm>
        </p:grpSpPr>
        <p:sp>
          <p:nvSpPr>
            <p:cNvPr id="6" name="Rettangolo arrotondato 5"/>
            <p:cNvSpPr/>
            <p:nvPr/>
          </p:nvSpPr>
          <p:spPr bwMode="auto">
            <a:xfrm>
              <a:off x="344488" y="2636912"/>
              <a:ext cx="8928992" cy="1224136"/>
            </a:xfrm>
            <a:prstGeom prst="roundRect">
              <a:avLst/>
            </a:prstGeom>
            <a:solidFill>
              <a:srgbClr val="FFFF00"/>
            </a:solidFill>
            <a:ln w="9525" cap="flat" cmpd="sng" algn="ctr">
              <a:noFill/>
              <a:prstDash val="solid"/>
              <a:round/>
              <a:headEnd type="none" w="med" len="med"/>
              <a:tailEnd type="none" w="med" len="med"/>
            </a:ln>
            <a:effectLst>
              <a:glow rad="101600">
                <a:schemeClr val="accent6">
                  <a:satMod val="175000"/>
                  <a:alpha val="40000"/>
                </a:schemeClr>
              </a:glow>
            </a:effectLst>
            <a:scene3d>
              <a:camera prst="orthographicFront"/>
              <a:lightRig rig="threePt" dir="t"/>
            </a:scene3d>
            <a:sp3d>
              <a:bevelT/>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2000" b="0" smtClean="0">
                <a:solidFill>
                  <a:srgbClr val="0000CC"/>
                </a:solidFill>
                <a:latin typeface="Arial" charset="0"/>
                <a:cs typeface="+mn-cs"/>
              </a:endParaRPr>
            </a:p>
          </p:txBody>
        </p:sp>
        <p:sp>
          <p:nvSpPr>
            <p:cNvPr id="7" name="CasellaDiTesto 6"/>
            <p:cNvSpPr txBox="1"/>
            <p:nvPr/>
          </p:nvSpPr>
          <p:spPr>
            <a:xfrm>
              <a:off x="560512" y="3027769"/>
              <a:ext cx="8568952" cy="400110"/>
            </a:xfrm>
            <a:prstGeom prst="rect">
              <a:avLst/>
            </a:prstGeom>
            <a:noFill/>
          </p:spPr>
          <p:txBody>
            <a:bodyPr wrap="square" rtlCol="0">
              <a:spAutoFit/>
            </a:bodyPr>
            <a:lstStyle/>
            <a:p>
              <a:pPr marL="361950" indent="-361950" eaLnBrk="0" hangingPunct="0">
                <a:buClr>
                  <a:srgbClr val="1F497D">
                    <a:lumMod val="50000"/>
                  </a:srgbClr>
                </a:buClr>
                <a:buSzPct val="150000"/>
                <a:buFont typeface="Symbol" pitchFamily="18" charset="2"/>
                <a:buChar char="·"/>
              </a:pPr>
              <a:r>
                <a:rPr kumimoji="1" lang="it-IT" sz="2000" dirty="0" smtClean="0">
                  <a:solidFill>
                    <a:srgbClr val="1F497D">
                      <a:lumMod val="75000"/>
                    </a:srgbClr>
                  </a:solidFill>
                  <a:latin typeface="Arial" charset="0"/>
                  <a:cs typeface="+mn-cs"/>
                </a:rPr>
                <a:t>Come finanziare i progetti? Attraverso quali strumenti?</a:t>
              </a:r>
              <a:endParaRPr kumimoji="1" lang="it-IT" sz="2000" dirty="0" err="1" smtClean="0">
                <a:solidFill>
                  <a:srgbClr val="1F497D">
                    <a:lumMod val="75000"/>
                  </a:srgbClr>
                </a:solidFill>
                <a:latin typeface="Arial" charset="0"/>
                <a:cs typeface="+mn-cs"/>
              </a:endParaRPr>
            </a:p>
          </p:txBody>
        </p:sp>
      </p:grpSp>
      <p:grpSp>
        <p:nvGrpSpPr>
          <p:cNvPr id="11" name="Gruppo 11"/>
          <p:cNvGrpSpPr/>
          <p:nvPr/>
        </p:nvGrpSpPr>
        <p:grpSpPr>
          <a:xfrm>
            <a:off x="488504" y="4293096"/>
            <a:ext cx="8928992" cy="1224136"/>
            <a:chOff x="344488" y="4077072"/>
            <a:chExt cx="8928992" cy="1224136"/>
          </a:xfrm>
        </p:grpSpPr>
        <p:sp>
          <p:nvSpPr>
            <p:cNvPr id="8" name="Rettangolo arrotondato 7"/>
            <p:cNvSpPr/>
            <p:nvPr/>
          </p:nvSpPr>
          <p:spPr bwMode="auto">
            <a:xfrm>
              <a:off x="344488" y="4077072"/>
              <a:ext cx="8928992" cy="1224136"/>
            </a:xfrm>
            <a:prstGeom prst="roundRect">
              <a:avLst/>
            </a:prstGeom>
            <a:solidFill>
              <a:srgbClr val="FFFF00"/>
            </a:solidFill>
            <a:ln w="9525" cap="flat" cmpd="sng" algn="ctr">
              <a:noFill/>
              <a:prstDash val="solid"/>
              <a:round/>
              <a:headEnd type="none" w="med" len="med"/>
              <a:tailEnd type="none" w="med" len="med"/>
            </a:ln>
            <a:effectLst>
              <a:glow rad="101600">
                <a:schemeClr val="accent6">
                  <a:satMod val="175000"/>
                  <a:alpha val="40000"/>
                </a:schemeClr>
              </a:glow>
            </a:effectLst>
            <a:scene3d>
              <a:camera prst="orthographicFront"/>
              <a:lightRig rig="threePt" dir="t"/>
            </a:scene3d>
            <a:sp3d>
              <a:bevelT/>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algn="ctr" eaLnBrk="0" hangingPunct="0"/>
              <a:endParaRPr kumimoji="1" lang="it-IT" sz="2000" b="0" smtClean="0">
                <a:solidFill>
                  <a:srgbClr val="0000CC"/>
                </a:solidFill>
                <a:latin typeface="Arial" charset="0"/>
                <a:cs typeface="+mn-cs"/>
              </a:endParaRPr>
            </a:p>
          </p:txBody>
        </p:sp>
        <p:sp>
          <p:nvSpPr>
            <p:cNvPr id="9" name="CasellaDiTesto 8"/>
            <p:cNvSpPr txBox="1"/>
            <p:nvPr/>
          </p:nvSpPr>
          <p:spPr>
            <a:xfrm>
              <a:off x="560512" y="4293096"/>
              <a:ext cx="8568952" cy="707886"/>
            </a:xfrm>
            <a:prstGeom prst="rect">
              <a:avLst/>
            </a:prstGeom>
            <a:noFill/>
          </p:spPr>
          <p:txBody>
            <a:bodyPr wrap="square" rtlCol="0">
              <a:spAutoFit/>
            </a:bodyPr>
            <a:lstStyle/>
            <a:p>
              <a:pPr marL="361950" indent="-361950" eaLnBrk="0" hangingPunct="0">
                <a:buClr>
                  <a:srgbClr val="1F497D">
                    <a:lumMod val="50000"/>
                  </a:srgbClr>
                </a:buClr>
                <a:buSzPct val="150000"/>
                <a:buFont typeface="Symbol" pitchFamily="18" charset="2"/>
                <a:buChar char="·"/>
              </a:pPr>
              <a:r>
                <a:rPr kumimoji="1" lang="it-IT" sz="2000" dirty="0" smtClean="0">
                  <a:solidFill>
                    <a:srgbClr val="1F497D">
                      <a:lumMod val="75000"/>
                    </a:srgbClr>
                  </a:solidFill>
                  <a:latin typeface="Arial" charset="0"/>
                  <a:cs typeface="+mn-cs"/>
                </a:rPr>
                <a:t>Come coinvolgere cittadini e imprese nell’uso dei servizi offerti da Roma digitale?</a:t>
              </a:r>
              <a:endParaRPr kumimoji="1" lang="it-IT" sz="2000" dirty="0" err="1" smtClean="0">
                <a:solidFill>
                  <a:srgbClr val="1F497D">
                    <a:lumMod val="75000"/>
                  </a:srgbClr>
                </a:solidFill>
                <a:latin typeface="Arial" charset="0"/>
                <a:cs typeface="+mn-cs"/>
              </a:endParaRPr>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dissolve">
                                      <p:cBhvr>
                                        <p:cTn id="11" dur="500"/>
                                        <p:tgtEl>
                                          <p:spTgt spid="10"/>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box"/>
          <p:cNvPicPr>
            <a:picLocks noChangeAspect="1" noChangeArrowheads="1"/>
          </p:cNvPicPr>
          <p:nvPr/>
        </p:nvPicPr>
        <p:blipFill>
          <a:blip r:embed="rId3" cstate="print"/>
          <a:srcRect/>
          <a:stretch>
            <a:fillRect/>
          </a:stretch>
        </p:blipFill>
        <p:spPr bwMode="auto">
          <a:xfrm>
            <a:off x="4734560" y="3057097"/>
            <a:ext cx="5133607" cy="2445817"/>
          </a:xfrm>
          <a:prstGeom prst="rect">
            <a:avLst/>
          </a:prstGeom>
          <a:noFill/>
          <a:ln w="9525">
            <a:noFill/>
            <a:miter lim="800000"/>
            <a:headEnd/>
            <a:tailEnd/>
          </a:ln>
        </p:spPr>
      </p:pic>
      <p:sp>
        <p:nvSpPr>
          <p:cNvPr id="6147" name="Rectangle 2"/>
          <p:cNvSpPr>
            <a:spLocks noGrp="1" noChangeArrowheads="1"/>
          </p:cNvSpPr>
          <p:nvPr>
            <p:ph type="ctrTitle" idx="4294967295"/>
          </p:nvPr>
        </p:nvSpPr>
        <p:spPr>
          <a:xfrm>
            <a:off x="5004972" y="2749222"/>
            <a:ext cx="4641716" cy="2378075"/>
          </a:xfrm>
        </p:spPr>
        <p:txBody>
          <a:bodyPr/>
          <a:lstStyle/>
          <a:p>
            <a:pPr algn="r" eaLnBrk="1" hangingPunct="1">
              <a:lnSpc>
                <a:spcPct val="110000"/>
              </a:lnSpc>
            </a:pPr>
            <a:r>
              <a:rPr lang="it-IT" sz="3200" dirty="0" smtClean="0">
                <a:solidFill>
                  <a:schemeClr val="tx1"/>
                </a:solidFill>
                <a:latin typeface="Helvetica" pitchFamily="34" charset="0"/>
              </a:rPr>
              <a:t/>
            </a:r>
            <a:br>
              <a:rPr lang="it-IT" sz="3200" dirty="0" smtClean="0">
                <a:solidFill>
                  <a:schemeClr val="tx1"/>
                </a:solidFill>
                <a:latin typeface="Helvetica" pitchFamily="34" charset="0"/>
              </a:rPr>
            </a:br>
            <a:r>
              <a:rPr lang="it-IT" dirty="0" smtClean="0">
                <a:solidFill>
                  <a:schemeClr val="tx1"/>
                </a:solidFill>
                <a:latin typeface="Helvetica" pitchFamily="34" charset="0"/>
              </a:rPr>
              <a:t>Davide Bordoni</a:t>
            </a:r>
            <a:r>
              <a:rPr lang="it-IT" b="0" dirty="0" smtClean="0">
                <a:solidFill>
                  <a:schemeClr val="tx1"/>
                </a:solidFill>
                <a:latin typeface="Helvetica" pitchFamily="34" charset="0"/>
              </a:rPr>
              <a:t/>
            </a:r>
            <a:br>
              <a:rPr lang="it-IT" b="0" dirty="0" smtClean="0">
                <a:solidFill>
                  <a:schemeClr val="tx1"/>
                </a:solidFill>
                <a:latin typeface="Helvetica" pitchFamily="34" charset="0"/>
              </a:rPr>
            </a:br>
            <a:r>
              <a:rPr lang="it-IT" sz="2000" b="0" i="1" dirty="0" smtClean="0">
                <a:latin typeface="Helvetica" pitchFamily="34" charset="0"/>
              </a:rPr>
              <a:t>Assessore al Commercio e alle Attività Produttive</a:t>
            </a:r>
            <a:r>
              <a:rPr lang="it-IT" sz="2000" b="0" dirty="0" smtClean="0"/>
              <a:t>, </a:t>
            </a:r>
            <a:r>
              <a:rPr lang="it-IT" sz="2000" dirty="0" smtClean="0"/>
              <a:t>Roma Capitale</a:t>
            </a:r>
            <a:endParaRPr lang="it-IT" sz="2000" i="1" dirty="0" smtClean="0">
              <a:solidFill>
                <a:schemeClr val="tx1"/>
              </a:solidFill>
              <a:latin typeface="Helvetica" pitchFamily="34" charset="0"/>
            </a:endParaRPr>
          </a:p>
        </p:txBody>
      </p:sp>
      <p:sp>
        <p:nvSpPr>
          <p:cNvPr id="6148" name="Rectangle 5"/>
          <p:cNvSpPr>
            <a:spLocks noChangeArrowheads="1"/>
          </p:cNvSpPr>
          <p:nvPr/>
        </p:nvSpPr>
        <p:spPr bwMode="auto">
          <a:xfrm>
            <a:off x="1442908" y="188913"/>
            <a:ext cx="2885810" cy="647700"/>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6149" name="Rectangle 8"/>
          <p:cNvSpPr>
            <a:spLocks noChangeArrowheads="1"/>
          </p:cNvSpPr>
          <p:nvPr/>
        </p:nvSpPr>
        <p:spPr bwMode="auto">
          <a:xfrm>
            <a:off x="1442906" y="908053"/>
            <a:ext cx="8463094" cy="288925"/>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6152" name="Rectangle 14"/>
          <p:cNvSpPr>
            <a:spLocks noChangeArrowheads="1"/>
          </p:cNvSpPr>
          <p:nvPr/>
        </p:nvSpPr>
        <p:spPr bwMode="auto">
          <a:xfrm>
            <a:off x="3938324" y="2060577"/>
            <a:ext cx="935567" cy="1008063"/>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pic>
        <p:nvPicPr>
          <p:cNvPr id="17" name="Immagine 16" descr="roma_capitale.jpg"/>
          <p:cNvPicPr>
            <a:picLocks noChangeAspect="1"/>
          </p:cNvPicPr>
          <p:nvPr/>
        </p:nvPicPr>
        <p:blipFill>
          <a:blip r:embed="rId4" cstate="print"/>
          <a:stretch>
            <a:fillRect/>
          </a:stretch>
        </p:blipFill>
        <p:spPr>
          <a:xfrm>
            <a:off x="1818946" y="3750587"/>
            <a:ext cx="2854653" cy="75331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box"/>
          <p:cNvPicPr>
            <a:picLocks noChangeAspect="1" noChangeArrowheads="1"/>
          </p:cNvPicPr>
          <p:nvPr/>
        </p:nvPicPr>
        <p:blipFill>
          <a:blip r:embed="rId3" cstate="print"/>
          <a:srcRect/>
          <a:stretch>
            <a:fillRect/>
          </a:stretch>
        </p:blipFill>
        <p:spPr bwMode="auto">
          <a:xfrm>
            <a:off x="4790362" y="2825442"/>
            <a:ext cx="5061045" cy="2665412"/>
          </a:xfrm>
          <a:prstGeom prst="rect">
            <a:avLst/>
          </a:prstGeom>
          <a:noFill/>
          <a:ln w="9525">
            <a:noFill/>
            <a:miter lim="800000"/>
            <a:headEnd/>
            <a:tailEnd/>
          </a:ln>
        </p:spPr>
      </p:pic>
      <p:sp>
        <p:nvSpPr>
          <p:cNvPr id="5123" name="Rectangle 2"/>
          <p:cNvSpPr>
            <a:spLocks noGrp="1" noChangeArrowheads="1"/>
          </p:cNvSpPr>
          <p:nvPr>
            <p:ph type="ctrTitle"/>
          </p:nvPr>
        </p:nvSpPr>
        <p:spPr>
          <a:xfrm>
            <a:off x="4962153" y="3384881"/>
            <a:ext cx="4681273" cy="1371600"/>
          </a:xfrm>
        </p:spPr>
        <p:txBody>
          <a:bodyPr/>
          <a:lstStyle/>
          <a:p>
            <a:pPr algn="r" eaLnBrk="1" hangingPunct="1">
              <a:lnSpc>
                <a:spcPct val="110000"/>
              </a:lnSpc>
            </a:pPr>
            <a:r>
              <a:rPr lang="it-IT" sz="3200" dirty="0" smtClean="0">
                <a:solidFill>
                  <a:srgbClr val="EF2E25"/>
                </a:solidFill>
                <a:latin typeface="Helvetica" pitchFamily="34" charset="0"/>
              </a:rPr>
              <a:t>I Vincitori del Premio Innovazione ICT Lazio</a:t>
            </a:r>
            <a:endParaRPr lang="it-IT" sz="3200" dirty="0" smtClean="0">
              <a:latin typeface="Helvetica" pitchFamily="34" charset="0"/>
            </a:endParaRPr>
          </a:p>
        </p:txBody>
      </p:sp>
      <p:sp>
        <p:nvSpPr>
          <p:cNvPr id="5125" name="Rectangle 14"/>
          <p:cNvSpPr>
            <a:spLocks noChangeArrowheads="1"/>
          </p:cNvSpPr>
          <p:nvPr/>
        </p:nvSpPr>
        <p:spPr bwMode="auto">
          <a:xfrm>
            <a:off x="1442906" y="908053"/>
            <a:ext cx="8463094" cy="288925"/>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5127" name="Rectangle 17"/>
          <p:cNvSpPr>
            <a:spLocks noChangeArrowheads="1"/>
          </p:cNvSpPr>
          <p:nvPr/>
        </p:nvSpPr>
        <p:spPr bwMode="auto">
          <a:xfrm>
            <a:off x="3938324" y="2060577"/>
            <a:ext cx="935567" cy="1008063"/>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10" name="Rettangolo 9"/>
          <p:cNvSpPr/>
          <p:nvPr/>
        </p:nvSpPr>
        <p:spPr bwMode="auto">
          <a:xfrm>
            <a:off x="6819900" y="0"/>
            <a:ext cx="3086100" cy="103051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sp>
        <p:nvSpPr>
          <p:cNvPr id="13" name="Rettangolo 12"/>
          <p:cNvSpPr/>
          <p:nvPr/>
        </p:nvSpPr>
        <p:spPr bwMode="auto">
          <a:xfrm>
            <a:off x="8502555" y="6332561"/>
            <a:ext cx="1119117" cy="52543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pic>
        <p:nvPicPr>
          <p:cNvPr id="9" name="Immagine 8" descr="roma_capitale.jpg"/>
          <p:cNvPicPr>
            <a:picLocks noChangeAspect="1"/>
          </p:cNvPicPr>
          <p:nvPr/>
        </p:nvPicPr>
        <p:blipFill>
          <a:blip r:embed="rId4" cstate="print"/>
          <a:stretch>
            <a:fillRect/>
          </a:stretch>
        </p:blipFill>
        <p:spPr>
          <a:xfrm>
            <a:off x="1859587" y="336828"/>
            <a:ext cx="2611418" cy="689124"/>
          </a:xfrm>
          <a:prstGeom prst="rect">
            <a:avLst/>
          </a:prstGeom>
        </p:spPr>
      </p:pic>
      <p:pic>
        <p:nvPicPr>
          <p:cNvPr id="11" name="Immagine 10" descr="confcomm_roma.jpg"/>
          <p:cNvPicPr>
            <a:picLocks noChangeAspect="1"/>
          </p:cNvPicPr>
          <p:nvPr/>
        </p:nvPicPr>
        <p:blipFill>
          <a:blip r:embed="rId5" cstate="print"/>
          <a:stretch>
            <a:fillRect/>
          </a:stretch>
        </p:blipFill>
        <p:spPr>
          <a:xfrm>
            <a:off x="4890952" y="124719"/>
            <a:ext cx="1723880" cy="929733"/>
          </a:xfrm>
          <a:prstGeom prst="rect">
            <a:avLst/>
          </a:prstGeom>
        </p:spPr>
      </p:pic>
      <p:pic>
        <p:nvPicPr>
          <p:cNvPr id="12" name="Immagine 11" descr="vincitore_lazio.jpg"/>
          <p:cNvPicPr>
            <a:picLocks noChangeAspect="1"/>
          </p:cNvPicPr>
          <p:nvPr/>
        </p:nvPicPr>
        <p:blipFill>
          <a:blip r:embed="rId6" cstate="print"/>
          <a:stretch>
            <a:fillRect/>
          </a:stretch>
        </p:blipFill>
        <p:spPr>
          <a:xfrm>
            <a:off x="2445004" y="2804160"/>
            <a:ext cx="1520952" cy="2225040"/>
          </a:xfrm>
          <a:prstGeom prst="rect">
            <a:avLst/>
          </a:prstGeom>
        </p:spPr>
      </p:pic>
      <p:pic>
        <p:nvPicPr>
          <p:cNvPr id="14" name="Picture 2" descr="E:\camera_commercio.jpg"/>
          <p:cNvPicPr>
            <a:picLocks noChangeAspect="1" noChangeArrowheads="1"/>
          </p:cNvPicPr>
          <p:nvPr/>
        </p:nvPicPr>
        <p:blipFill>
          <a:blip r:embed="rId7" cstate="print"/>
          <a:srcRect l="735" t="7891" b="14745"/>
          <a:stretch>
            <a:fillRect/>
          </a:stretch>
        </p:blipFill>
        <p:spPr bwMode="auto">
          <a:xfrm>
            <a:off x="7162800" y="419100"/>
            <a:ext cx="2574093" cy="66842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p:cNvSpPr txBox="1"/>
          <p:nvPr/>
        </p:nvSpPr>
        <p:spPr>
          <a:xfrm>
            <a:off x="1371600" y="138666"/>
            <a:ext cx="5308600" cy="830997"/>
          </a:xfrm>
          <a:prstGeom prst="rect">
            <a:avLst/>
          </a:prstGeom>
          <a:noFill/>
        </p:spPr>
        <p:txBody>
          <a:bodyPr wrap="square" rtlCol="0">
            <a:spAutoFit/>
          </a:bodyPr>
          <a:lstStyle/>
          <a:p>
            <a:r>
              <a:rPr lang="it-IT" sz="2400" dirty="0" smtClean="0">
                <a:solidFill>
                  <a:srgbClr val="000000"/>
                </a:solidFill>
              </a:rPr>
              <a:t>L’Osservatorio </a:t>
            </a:r>
            <a:r>
              <a:rPr lang="it-IT" sz="2400" dirty="0" err="1" smtClean="0">
                <a:solidFill>
                  <a:srgbClr val="000000"/>
                </a:solidFill>
              </a:rPr>
              <a:t>SMAU-School</a:t>
            </a:r>
            <a:r>
              <a:rPr lang="it-IT" sz="2400" dirty="0" smtClean="0">
                <a:solidFill>
                  <a:srgbClr val="000000"/>
                </a:solidFill>
              </a:rPr>
              <a:t> </a:t>
            </a:r>
            <a:r>
              <a:rPr lang="it-IT" sz="2400" dirty="0" err="1" smtClean="0">
                <a:solidFill>
                  <a:srgbClr val="000000"/>
                </a:solidFill>
              </a:rPr>
              <a:t>of</a:t>
            </a:r>
            <a:r>
              <a:rPr lang="it-IT" sz="2400" dirty="0" smtClean="0">
                <a:solidFill>
                  <a:srgbClr val="000000"/>
                </a:solidFill>
              </a:rPr>
              <a:t> Management: le Ricerche 2010</a:t>
            </a:r>
            <a:endParaRPr lang="it-IT" sz="2400" dirty="0">
              <a:solidFill>
                <a:srgbClr val="000000"/>
              </a:solidFill>
            </a:endParaRPr>
          </a:p>
        </p:txBody>
      </p:sp>
      <p:sp>
        <p:nvSpPr>
          <p:cNvPr id="8" name="CasellaDiTesto 7"/>
          <p:cNvSpPr txBox="1"/>
          <p:nvPr/>
        </p:nvSpPr>
        <p:spPr>
          <a:xfrm>
            <a:off x="4483100" y="3879285"/>
            <a:ext cx="5165390" cy="828000"/>
          </a:xfrm>
          <a:prstGeom prst="rect">
            <a:avLst/>
          </a:prstGeom>
          <a:solidFill>
            <a:schemeClr val="accent5"/>
          </a:solidFill>
        </p:spPr>
        <p:txBody>
          <a:bodyPr wrap="square" numCol="1" anchor="ctr">
            <a:noAutofit/>
          </a:bodyPr>
          <a:lstStyle/>
          <a:p>
            <a:pPr marL="261938" indent="-261938">
              <a:spcBef>
                <a:spcPts val="0"/>
              </a:spcBef>
              <a:spcAft>
                <a:spcPts val="0"/>
              </a:spcAft>
              <a:buClr>
                <a:srgbClr val="000000"/>
              </a:buClr>
              <a:buFont typeface="Wingdings" pitchFamily="2" charset="2"/>
              <a:buChar char="§"/>
            </a:pPr>
            <a:r>
              <a:rPr lang="it-IT" sz="1400" b="0" dirty="0" smtClean="0">
                <a:solidFill>
                  <a:srgbClr val="000000"/>
                </a:solidFill>
                <a:latin typeface="Trebuchet MS"/>
                <a:cs typeface="Arial"/>
              </a:rPr>
              <a:t>Intervista a </a:t>
            </a:r>
            <a:r>
              <a:rPr lang="it-IT" sz="1400" dirty="0" smtClean="0">
                <a:solidFill>
                  <a:srgbClr val="000000"/>
                </a:solidFill>
                <a:latin typeface="Trebuchet MS"/>
                <a:cs typeface="Arial"/>
              </a:rPr>
              <a:t>200 player </a:t>
            </a:r>
            <a:r>
              <a:rPr lang="it-IT" sz="1400" b="0" dirty="0" smtClean="0">
                <a:solidFill>
                  <a:srgbClr val="000000"/>
                </a:solidFill>
                <a:latin typeface="Trebuchet MS"/>
                <a:cs typeface="Arial"/>
              </a:rPr>
              <a:t>particolarmente</a:t>
            </a:r>
            <a:r>
              <a:rPr lang="it-IT" sz="1400" dirty="0" smtClean="0">
                <a:solidFill>
                  <a:srgbClr val="000000"/>
                </a:solidFill>
                <a:latin typeface="Trebuchet MS"/>
                <a:cs typeface="Arial"/>
              </a:rPr>
              <a:t> significativi </a:t>
            </a:r>
            <a:r>
              <a:rPr lang="it-IT" sz="1400" b="0" dirty="0" smtClean="0">
                <a:solidFill>
                  <a:srgbClr val="000000"/>
                </a:solidFill>
                <a:latin typeface="Trebuchet MS"/>
                <a:cs typeface="Arial"/>
              </a:rPr>
              <a:t>di ogni comparto e fonti secondarie</a:t>
            </a:r>
            <a:endParaRPr lang="en-US" sz="1400" b="0" dirty="0" smtClean="0">
              <a:solidFill>
                <a:srgbClr val="000000"/>
              </a:solidFill>
              <a:latin typeface="Trebuchet MS"/>
              <a:cs typeface="Arial"/>
            </a:endParaRPr>
          </a:p>
        </p:txBody>
      </p:sp>
      <p:sp>
        <p:nvSpPr>
          <p:cNvPr id="9" name="Rettangolo 8"/>
          <p:cNvSpPr/>
          <p:nvPr/>
        </p:nvSpPr>
        <p:spPr>
          <a:xfrm>
            <a:off x="4483100" y="1717839"/>
            <a:ext cx="5165390" cy="828000"/>
          </a:xfrm>
          <a:prstGeom prst="rect">
            <a:avLst/>
          </a:prstGeom>
          <a:solidFill>
            <a:schemeClr val="accent5"/>
          </a:solidFill>
        </p:spPr>
        <p:txBody>
          <a:bodyPr wrap="square" numCol="1" anchor="ctr">
            <a:noAutofit/>
          </a:bodyPr>
          <a:lstStyle/>
          <a:p>
            <a:pPr marL="261938" indent="-261938">
              <a:spcBef>
                <a:spcPts val="0"/>
              </a:spcBef>
              <a:spcAft>
                <a:spcPts val="0"/>
              </a:spcAft>
              <a:buClr>
                <a:srgbClr val="000000"/>
              </a:buClr>
              <a:buFont typeface="Wingdings" pitchFamily="2" charset="2"/>
              <a:buChar char="§"/>
            </a:pPr>
            <a:r>
              <a:rPr lang="it-IT" sz="1400" b="0" dirty="0" smtClean="0">
                <a:solidFill>
                  <a:srgbClr val="000000"/>
                </a:solidFill>
                <a:latin typeface="Trebuchet MS"/>
                <a:cs typeface="Arial"/>
              </a:rPr>
              <a:t>Analisi di circa </a:t>
            </a:r>
            <a:r>
              <a:rPr lang="it-IT" sz="1400" dirty="0" smtClean="0">
                <a:solidFill>
                  <a:srgbClr val="000000"/>
                </a:solidFill>
                <a:latin typeface="Trebuchet MS"/>
                <a:cs typeface="Arial"/>
              </a:rPr>
              <a:t>600 imprese </a:t>
            </a:r>
            <a:r>
              <a:rPr lang="it-IT" sz="1400" b="0" dirty="0" smtClean="0">
                <a:solidFill>
                  <a:srgbClr val="000000"/>
                </a:solidFill>
                <a:latin typeface="Trebuchet MS"/>
                <a:cs typeface="Arial"/>
              </a:rPr>
              <a:t>attraverso</a:t>
            </a:r>
            <a:r>
              <a:rPr lang="it-IT" sz="1400" dirty="0" smtClean="0">
                <a:solidFill>
                  <a:srgbClr val="000000"/>
                </a:solidFill>
                <a:latin typeface="Trebuchet MS"/>
                <a:cs typeface="Arial"/>
              </a:rPr>
              <a:t> </a:t>
            </a:r>
            <a:r>
              <a:rPr lang="it-IT" sz="1400" b="0" dirty="0" smtClean="0">
                <a:solidFill>
                  <a:srgbClr val="000000"/>
                </a:solidFill>
                <a:latin typeface="Trebuchet MS"/>
                <a:cs typeface="Arial"/>
              </a:rPr>
              <a:t>fonti secondarie</a:t>
            </a:r>
            <a:endParaRPr lang="en-US" sz="1800" b="0" dirty="0" smtClean="0">
              <a:solidFill>
                <a:srgbClr val="FFFFFF"/>
              </a:solidFill>
              <a:latin typeface="Arial"/>
            </a:endParaRPr>
          </a:p>
        </p:txBody>
      </p:sp>
      <p:sp>
        <p:nvSpPr>
          <p:cNvPr id="10" name="Rettangolo 9"/>
          <p:cNvSpPr/>
          <p:nvPr/>
        </p:nvSpPr>
        <p:spPr>
          <a:xfrm>
            <a:off x="4483100" y="2798562"/>
            <a:ext cx="5165390" cy="828000"/>
          </a:xfrm>
          <a:prstGeom prst="rect">
            <a:avLst/>
          </a:prstGeom>
          <a:solidFill>
            <a:schemeClr val="accent5"/>
          </a:solidFill>
        </p:spPr>
        <p:txBody>
          <a:bodyPr wrap="square" numCol="1" anchor="ctr">
            <a:noAutofit/>
          </a:bodyPr>
          <a:lstStyle/>
          <a:p>
            <a:pPr marL="261938" indent="-261938">
              <a:spcBef>
                <a:spcPts val="0"/>
              </a:spcBef>
              <a:spcAft>
                <a:spcPts val="0"/>
              </a:spcAft>
              <a:buClr>
                <a:srgbClr val="000000"/>
              </a:buClr>
              <a:buFont typeface="Wingdings" pitchFamily="2" charset="2"/>
              <a:buChar char="§"/>
            </a:pPr>
            <a:r>
              <a:rPr lang="it-IT" sz="1400" b="0" dirty="0" smtClean="0">
                <a:solidFill>
                  <a:srgbClr val="000000"/>
                </a:solidFill>
                <a:latin typeface="Trebuchet MS"/>
                <a:cs typeface="Arial"/>
              </a:rPr>
              <a:t>Analisi di oltre </a:t>
            </a:r>
            <a:r>
              <a:rPr lang="it-IT" sz="1400" dirty="0" smtClean="0">
                <a:solidFill>
                  <a:srgbClr val="000000"/>
                </a:solidFill>
                <a:latin typeface="Trebuchet MS"/>
                <a:cs typeface="Arial"/>
              </a:rPr>
              <a:t>100 imprese </a:t>
            </a:r>
            <a:r>
              <a:rPr lang="it-IT" sz="1400" b="0" dirty="0" smtClean="0">
                <a:solidFill>
                  <a:srgbClr val="000000"/>
                </a:solidFill>
                <a:latin typeface="Trebuchet MS"/>
                <a:cs typeface="Arial"/>
              </a:rPr>
              <a:t>attraverso fonti secondarie (bilanci semestrali, ecc.) e interviste dirette</a:t>
            </a:r>
            <a:endParaRPr lang="en-US" sz="1400" b="0" dirty="0" smtClean="0">
              <a:solidFill>
                <a:srgbClr val="000000"/>
              </a:solidFill>
              <a:latin typeface="Trebuchet MS"/>
              <a:cs typeface="Arial"/>
            </a:endParaRPr>
          </a:p>
        </p:txBody>
      </p:sp>
      <p:sp>
        <p:nvSpPr>
          <p:cNvPr id="11" name="Rettangolo 10"/>
          <p:cNvSpPr/>
          <p:nvPr/>
        </p:nvSpPr>
        <p:spPr>
          <a:xfrm>
            <a:off x="4483100" y="4960008"/>
            <a:ext cx="5165390" cy="828000"/>
          </a:xfrm>
          <a:prstGeom prst="rect">
            <a:avLst/>
          </a:prstGeom>
          <a:solidFill>
            <a:schemeClr val="accent5"/>
          </a:solidFill>
        </p:spPr>
        <p:txBody>
          <a:bodyPr wrap="square" numCol="1" anchor="ctr">
            <a:noAutofit/>
          </a:bodyPr>
          <a:lstStyle/>
          <a:p>
            <a:pPr marL="261938" indent="-261938">
              <a:spcBef>
                <a:spcPts val="0"/>
              </a:spcBef>
              <a:spcAft>
                <a:spcPts val="0"/>
              </a:spcAft>
              <a:buClr>
                <a:srgbClr val="000000"/>
              </a:buClr>
              <a:buFont typeface="Wingdings" pitchFamily="2" charset="2"/>
              <a:buChar char="§"/>
            </a:pPr>
            <a:r>
              <a:rPr lang="it-IT" sz="1400" b="0" dirty="0" smtClean="0">
                <a:solidFill>
                  <a:srgbClr val="000000"/>
                </a:solidFill>
                <a:latin typeface="Trebuchet MS"/>
                <a:cs typeface="Arial"/>
              </a:rPr>
              <a:t>Analisi dei bilanci di </a:t>
            </a:r>
            <a:r>
              <a:rPr lang="it-IT" sz="1400" dirty="0" smtClean="0">
                <a:solidFill>
                  <a:srgbClr val="000000"/>
                </a:solidFill>
                <a:latin typeface="Trebuchet MS"/>
                <a:cs typeface="Arial"/>
              </a:rPr>
              <a:t>25.000 società</a:t>
            </a:r>
            <a:r>
              <a:rPr lang="it-IT" sz="1400" b="0" dirty="0" smtClean="0">
                <a:solidFill>
                  <a:srgbClr val="000000"/>
                </a:solidFill>
                <a:latin typeface="Trebuchet MS"/>
                <a:cs typeface="Arial"/>
              </a:rPr>
              <a:t> di capitali</a:t>
            </a:r>
            <a:endParaRPr lang="en-US" sz="1400" b="0" dirty="0" smtClean="0">
              <a:solidFill>
                <a:srgbClr val="000000"/>
              </a:solidFill>
              <a:latin typeface="Trebuchet MS"/>
              <a:cs typeface="Arial"/>
            </a:endParaRPr>
          </a:p>
          <a:p>
            <a:pPr marL="261938" indent="-261938">
              <a:spcBef>
                <a:spcPts val="0"/>
              </a:spcBef>
              <a:spcAft>
                <a:spcPts val="0"/>
              </a:spcAft>
              <a:buClr>
                <a:srgbClr val="000000"/>
              </a:buClr>
              <a:buFont typeface="Wingdings" pitchFamily="2" charset="2"/>
              <a:buChar char="§"/>
            </a:pPr>
            <a:r>
              <a:rPr lang="it-IT" sz="1400" b="0" dirty="0" smtClean="0">
                <a:solidFill>
                  <a:srgbClr val="000000"/>
                </a:solidFill>
                <a:latin typeface="Trebuchet MS"/>
                <a:cs typeface="Arial"/>
              </a:rPr>
              <a:t>Oltre </a:t>
            </a:r>
            <a:r>
              <a:rPr lang="it-IT" sz="1400" dirty="0" smtClean="0">
                <a:solidFill>
                  <a:srgbClr val="000000"/>
                </a:solidFill>
                <a:latin typeface="Trebuchet MS"/>
                <a:cs typeface="Arial"/>
              </a:rPr>
              <a:t>700 imprese </a:t>
            </a:r>
            <a:r>
              <a:rPr lang="it-IT" sz="1400" b="0" dirty="0" smtClean="0">
                <a:solidFill>
                  <a:srgbClr val="000000"/>
                </a:solidFill>
                <a:latin typeface="Trebuchet MS"/>
                <a:cs typeface="Arial"/>
              </a:rPr>
              <a:t>intervistate</a:t>
            </a:r>
            <a:r>
              <a:rPr lang="it-IT" sz="1400" dirty="0" smtClean="0">
                <a:solidFill>
                  <a:srgbClr val="000000"/>
                </a:solidFill>
                <a:latin typeface="Trebuchet MS"/>
                <a:cs typeface="Arial"/>
              </a:rPr>
              <a:t> </a:t>
            </a:r>
            <a:r>
              <a:rPr lang="it-IT" sz="1400" b="0" dirty="0" smtClean="0">
                <a:solidFill>
                  <a:srgbClr val="000000"/>
                </a:solidFill>
                <a:latin typeface="Trebuchet MS"/>
                <a:cs typeface="Arial"/>
              </a:rPr>
              <a:t>attraverso survey</a:t>
            </a:r>
            <a:endParaRPr lang="en-US" sz="1400" b="0" dirty="0" smtClean="0">
              <a:solidFill>
                <a:srgbClr val="000000"/>
              </a:solidFill>
              <a:latin typeface="Trebuchet MS"/>
              <a:cs typeface="Arial"/>
            </a:endParaRPr>
          </a:p>
          <a:p>
            <a:pPr marL="261938" indent="-261938">
              <a:spcBef>
                <a:spcPts val="0"/>
              </a:spcBef>
              <a:spcAft>
                <a:spcPts val="0"/>
              </a:spcAft>
              <a:buClr>
                <a:srgbClr val="000000"/>
              </a:buClr>
              <a:buFont typeface="Wingdings" pitchFamily="2" charset="2"/>
              <a:buChar char="§"/>
            </a:pPr>
            <a:r>
              <a:rPr lang="it-IT" sz="1400" dirty="0" smtClean="0">
                <a:solidFill>
                  <a:srgbClr val="000000"/>
                </a:solidFill>
                <a:latin typeface="Trebuchet MS"/>
                <a:cs typeface="Arial"/>
              </a:rPr>
              <a:t>200 operazioni di fusione e acquisizione </a:t>
            </a:r>
            <a:r>
              <a:rPr lang="it-IT" sz="1400" b="0" dirty="0" smtClean="0">
                <a:solidFill>
                  <a:srgbClr val="000000"/>
                </a:solidFill>
                <a:latin typeface="Trebuchet MS"/>
                <a:cs typeface="Arial"/>
              </a:rPr>
              <a:t>analizzate</a:t>
            </a:r>
            <a:endParaRPr lang="en-US" sz="1400" b="0" dirty="0" smtClean="0">
              <a:solidFill>
                <a:srgbClr val="000000"/>
              </a:solidFill>
              <a:latin typeface="Trebuchet MS"/>
              <a:cs typeface="Arial"/>
            </a:endParaRPr>
          </a:p>
        </p:txBody>
      </p:sp>
      <p:sp>
        <p:nvSpPr>
          <p:cNvPr id="12" name="Rettangolo 9"/>
          <p:cNvSpPr>
            <a:spLocks noChangeArrowheads="1"/>
          </p:cNvSpPr>
          <p:nvPr/>
        </p:nvSpPr>
        <p:spPr bwMode="auto">
          <a:xfrm>
            <a:off x="1686531" y="1256843"/>
            <a:ext cx="1555750" cy="400050"/>
          </a:xfrm>
          <a:prstGeom prst="rect">
            <a:avLst/>
          </a:prstGeom>
          <a:noFill/>
          <a:ln w="9525">
            <a:noFill/>
            <a:miter lim="800000"/>
            <a:headEnd/>
            <a:tailEnd/>
          </a:ln>
        </p:spPr>
        <p:txBody>
          <a:bodyPr wrap="none">
            <a:spAutoFit/>
          </a:bodyPr>
          <a:lstStyle/>
          <a:p>
            <a:r>
              <a:rPr lang="it-IT" sz="2000" dirty="0">
                <a:solidFill>
                  <a:srgbClr val="000000"/>
                </a:solidFill>
              </a:rPr>
              <a:t>Le ricerche</a:t>
            </a:r>
          </a:p>
        </p:txBody>
      </p:sp>
      <p:sp>
        <p:nvSpPr>
          <p:cNvPr id="17" name="Rettangolo 9"/>
          <p:cNvSpPr>
            <a:spLocks noChangeArrowheads="1"/>
          </p:cNvSpPr>
          <p:nvPr/>
        </p:nvSpPr>
        <p:spPr bwMode="auto">
          <a:xfrm>
            <a:off x="6054435" y="1256843"/>
            <a:ext cx="2206625" cy="400050"/>
          </a:xfrm>
          <a:prstGeom prst="rect">
            <a:avLst/>
          </a:prstGeom>
          <a:noFill/>
          <a:ln w="9525">
            <a:noFill/>
            <a:miter lim="800000"/>
            <a:headEnd/>
            <a:tailEnd/>
          </a:ln>
        </p:spPr>
        <p:txBody>
          <a:bodyPr wrap="none">
            <a:spAutoFit/>
          </a:bodyPr>
          <a:lstStyle/>
          <a:p>
            <a:r>
              <a:rPr lang="it-IT" sz="2000" dirty="0">
                <a:solidFill>
                  <a:srgbClr val="000000"/>
                </a:solidFill>
              </a:rPr>
              <a:t>La base empirica</a:t>
            </a:r>
          </a:p>
        </p:txBody>
      </p:sp>
      <p:sp>
        <p:nvSpPr>
          <p:cNvPr id="19" name="Pentagono 4"/>
          <p:cNvSpPr/>
          <p:nvPr/>
        </p:nvSpPr>
        <p:spPr>
          <a:xfrm>
            <a:off x="725214" y="1725106"/>
            <a:ext cx="3491186" cy="828000"/>
          </a:xfrm>
          <a:prstGeom prst="rect">
            <a:avLst/>
          </a:prstGeom>
          <a:solidFill>
            <a:schemeClr val="accent5"/>
          </a:solidFill>
        </p:spPr>
        <p:txBody>
          <a:bodyPr wrap="square" numCol="1" anchor="ctr">
            <a:noAutofit/>
          </a:bodyPr>
          <a:lstStyle/>
          <a:p>
            <a:pPr marL="261938" indent="-261938" defTabSz="844550">
              <a:lnSpc>
                <a:spcPct val="90000"/>
              </a:lnSpc>
              <a:spcBef>
                <a:spcPts val="0"/>
              </a:spcBef>
              <a:spcAft>
                <a:spcPts val="0"/>
              </a:spcAft>
              <a:buClr>
                <a:srgbClr val="000000"/>
              </a:buClr>
            </a:pPr>
            <a:r>
              <a:rPr lang="it-IT" dirty="0" smtClean="0">
                <a:solidFill>
                  <a:srgbClr val="000000"/>
                </a:solidFill>
                <a:latin typeface="Trebuchet MS"/>
                <a:cs typeface="Arial"/>
              </a:rPr>
              <a:t>Premio Innovazione ICT</a:t>
            </a:r>
            <a:endParaRPr lang="it-IT" dirty="0">
              <a:solidFill>
                <a:srgbClr val="000000"/>
              </a:solidFill>
              <a:latin typeface="Trebuchet MS"/>
              <a:cs typeface="Arial"/>
            </a:endParaRPr>
          </a:p>
        </p:txBody>
      </p:sp>
      <p:sp>
        <p:nvSpPr>
          <p:cNvPr id="20" name="Pentagono 6"/>
          <p:cNvSpPr/>
          <p:nvPr/>
        </p:nvSpPr>
        <p:spPr>
          <a:xfrm>
            <a:off x="725214" y="2805124"/>
            <a:ext cx="3491186" cy="828000"/>
          </a:xfrm>
          <a:prstGeom prst="rect">
            <a:avLst/>
          </a:prstGeom>
          <a:solidFill>
            <a:schemeClr val="accent5"/>
          </a:solidFill>
        </p:spPr>
        <p:txBody>
          <a:bodyPr wrap="square" numCol="1" anchor="ctr">
            <a:noAutofit/>
          </a:bodyPr>
          <a:lstStyle/>
          <a:p>
            <a:pPr marL="261938" indent="-261938" defTabSz="844550">
              <a:lnSpc>
                <a:spcPct val="90000"/>
              </a:lnSpc>
              <a:spcBef>
                <a:spcPts val="0"/>
              </a:spcBef>
              <a:spcAft>
                <a:spcPts val="0"/>
              </a:spcAft>
              <a:buClr>
                <a:srgbClr val="000000"/>
              </a:buClr>
            </a:pPr>
            <a:r>
              <a:rPr lang="it-IT" dirty="0" smtClean="0">
                <a:solidFill>
                  <a:srgbClr val="000000"/>
                </a:solidFill>
                <a:latin typeface="Trebuchet MS"/>
                <a:cs typeface="Arial"/>
              </a:rPr>
              <a:t>PMI, innovazione e ripresa</a:t>
            </a:r>
            <a:endParaRPr lang="it-IT" dirty="0">
              <a:solidFill>
                <a:srgbClr val="000000"/>
              </a:solidFill>
              <a:latin typeface="Trebuchet MS"/>
              <a:cs typeface="Arial"/>
            </a:endParaRPr>
          </a:p>
        </p:txBody>
      </p:sp>
      <p:sp>
        <p:nvSpPr>
          <p:cNvPr id="21" name="Pentagono 8"/>
          <p:cNvSpPr/>
          <p:nvPr/>
        </p:nvSpPr>
        <p:spPr>
          <a:xfrm>
            <a:off x="725214" y="4965159"/>
            <a:ext cx="3491186" cy="828000"/>
          </a:xfrm>
          <a:prstGeom prst="rect">
            <a:avLst/>
          </a:prstGeom>
          <a:solidFill>
            <a:schemeClr val="accent5"/>
          </a:solidFill>
        </p:spPr>
        <p:txBody>
          <a:bodyPr wrap="square" numCol="1" anchor="ctr">
            <a:noAutofit/>
          </a:bodyPr>
          <a:lstStyle/>
          <a:p>
            <a:pPr marL="261938" indent="-261938" defTabSz="844550">
              <a:lnSpc>
                <a:spcPct val="90000"/>
              </a:lnSpc>
              <a:spcBef>
                <a:spcPts val="0"/>
              </a:spcBef>
              <a:spcAft>
                <a:spcPts val="0"/>
              </a:spcAft>
              <a:buClr>
                <a:srgbClr val="000000"/>
              </a:buClr>
            </a:pPr>
            <a:r>
              <a:rPr lang="it-IT" dirty="0" smtClean="0">
                <a:solidFill>
                  <a:srgbClr val="000000"/>
                </a:solidFill>
                <a:latin typeface="Trebuchet MS"/>
                <a:cs typeface="Arial"/>
              </a:rPr>
              <a:t>Il canale ICT in Italia</a:t>
            </a:r>
            <a:endParaRPr lang="it-IT" dirty="0">
              <a:solidFill>
                <a:srgbClr val="000000"/>
              </a:solidFill>
              <a:latin typeface="Trebuchet MS"/>
              <a:cs typeface="Arial"/>
            </a:endParaRPr>
          </a:p>
        </p:txBody>
      </p:sp>
      <p:sp>
        <p:nvSpPr>
          <p:cNvPr id="22" name="Pentagono 10"/>
          <p:cNvSpPr/>
          <p:nvPr/>
        </p:nvSpPr>
        <p:spPr>
          <a:xfrm>
            <a:off x="725214" y="3885142"/>
            <a:ext cx="3491186" cy="828000"/>
          </a:xfrm>
          <a:prstGeom prst="rect">
            <a:avLst/>
          </a:prstGeom>
          <a:solidFill>
            <a:schemeClr val="accent5"/>
          </a:solidFill>
        </p:spPr>
        <p:txBody>
          <a:bodyPr wrap="square" numCol="1" anchor="ctr">
            <a:noAutofit/>
          </a:bodyPr>
          <a:lstStyle/>
          <a:p>
            <a:pPr marL="261938" indent="-261938" defTabSz="844550">
              <a:lnSpc>
                <a:spcPct val="90000"/>
              </a:lnSpc>
              <a:spcBef>
                <a:spcPts val="0"/>
              </a:spcBef>
              <a:spcAft>
                <a:spcPts val="0"/>
              </a:spcAft>
              <a:buClr>
                <a:srgbClr val="000000"/>
              </a:buClr>
            </a:pPr>
            <a:r>
              <a:rPr lang="it-IT" dirty="0" smtClean="0">
                <a:solidFill>
                  <a:srgbClr val="000000"/>
                </a:solidFill>
                <a:latin typeface="Trebuchet MS"/>
                <a:cs typeface="Arial"/>
              </a:rPr>
              <a:t>I mercati digitali consumer</a:t>
            </a:r>
            <a:endParaRPr lang="it-IT" dirty="0">
              <a:solidFill>
                <a:srgbClr val="000000"/>
              </a:solidFill>
              <a:latin typeface="Trebuchet MS"/>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7" grpId="0"/>
      <p:bldP spid="19" grpId="0" animBg="1"/>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8"/>
          <p:cNvGrpSpPr/>
          <p:nvPr/>
        </p:nvGrpSpPr>
        <p:grpSpPr>
          <a:xfrm>
            <a:off x="665018" y="3436883"/>
            <a:ext cx="8714509" cy="2089008"/>
            <a:chOff x="665018" y="3291701"/>
            <a:chExt cx="8714509" cy="2234190"/>
          </a:xfrm>
        </p:grpSpPr>
        <p:sp>
          <p:nvSpPr>
            <p:cNvPr id="13" name="Gallone 12"/>
            <p:cNvSpPr/>
            <p:nvPr/>
          </p:nvSpPr>
          <p:spPr bwMode="auto">
            <a:xfrm>
              <a:off x="665018" y="3305556"/>
              <a:ext cx="3034145" cy="2220335"/>
            </a:xfrm>
            <a:prstGeom prst="chevron">
              <a:avLst>
                <a:gd name="adj" fmla="val 20984"/>
              </a:avLst>
            </a:prstGeom>
            <a:solidFill>
              <a:srgbClr val="F37154"/>
            </a:solidFill>
            <a:ln w="38100" cap="flat" cmpd="sng" algn="ctr">
              <a:solidFill>
                <a:srgbClr val="C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fontAlgn="auto" hangingPunct="0">
                <a:spcBef>
                  <a:spcPts val="0"/>
                </a:spcBef>
                <a:spcAft>
                  <a:spcPts val="0"/>
                </a:spcAft>
                <a:buClr>
                  <a:srgbClr val="DE6F00"/>
                </a:buClr>
                <a:defRPr/>
              </a:pPr>
              <a:r>
                <a:rPr lang="it-IT" sz="2400" kern="0" dirty="0" smtClean="0">
                  <a:solidFill>
                    <a:srgbClr val="FFFFFF"/>
                  </a:solidFill>
                  <a:effectLst>
                    <a:outerShdw blurRad="38100" dist="38100" dir="2700000" algn="tl">
                      <a:srgbClr val="000000">
                        <a:alpha val="43137"/>
                      </a:srgbClr>
                    </a:outerShdw>
                  </a:effectLst>
                </a:rPr>
                <a:t>Candidature</a:t>
              </a:r>
            </a:p>
            <a:p>
              <a:pPr algn="ctr" eaLnBrk="0" fontAlgn="auto" hangingPunct="0">
                <a:spcBef>
                  <a:spcPts val="0"/>
                </a:spcBef>
                <a:spcAft>
                  <a:spcPts val="0"/>
                </a:spcAft>
                <a:buClr>
                  <a:srgbClr val="DE6F00"/>
                </a:buClr>
                <a:defRPr/>
              </a:pPr>
              <a:r>
                <a:rPr lang="it-IT" sz="4400" kern="0" dirty="0" smtClean="0">
                  <a:solidFill>
                    <a:srgbClr val="FFFFFF"/>
                  </a:solidFill>
                  <a:effectLst>
                    <a:outerShdw blurRad="38100" dist="38100" dir="2700000" algn="tl">
                      <a:srgbClr val="000000">
                        <a:alpha val="43137"/>
                      </a:srgbClr>
                    </a:outerShdw>
                  </a:effectLst>
                </a:rPr>
                <a:t>93</a:t>
              </a:r>
            </a:p>
          </p:txBody>
        </p:sp>
        <p:sp>
          <p:nvSpPr>
            <p:cNvPr id="14" name="Gallone 13"/>
            <p:cNvSpPr/>
            <p:nvPr/>
          </p:nvSpPr>
          <p:spPr bwMode="auto">
            <a:xfrm>
              <a:off x="3505200" y="3305556"/>
              <a:ext cx="3034145" cy="2220335"/>
            </a:xfrm>
            <a:prstGeom prst="chevron">
              <a:avLst>
                <a:gd name="adj" fmla="val 20984"/>
              </a:avLst>
            </a:prstGeom>
            <a:solidFill>
              <a:srgbClr val="F37154"/>
            </a:solidFill>
            <a:ln w="38100" cap="flat" cmpd="sng" algn="ctr">
              <a:solidFill>
                <a:srgbClr val="C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fontAlgn="auto" hangingPunct="0">
                <a:spcBef>
                  <a:spcPts val="0"/>
                </a:spcBef>
                <a:spcAft>
                  <a:spcPts val="0"/>
                </a:spcAft>
                <a:buClr>
                  <a:srgbClr val="DE6F00"/>
                </a:buClr>
                <a:defRPr/>
              </a:pPr>
              <a:r>
                <a:rPr lang="it-IT" sz="2400" kern="0" dirty="0" smtClean="0">
                  <a:solidFill>
                    <a:srgbClr val="FFFFFF"/>
                  </a:solidFill>
                  <a:effectLst>
                    <a:outerShdw blurRad="38100" dist="38100" dir="2700000" algn="tl">
                      <a:srgbClr val="000000">
                        <a:alpha val="43137"/>
                      </a:srgbClr>
                    </a:outerShdw>
                  </a:effectLst>
                </a:rPr>
                <a:t>Imprese e PA finaliste</a:t>
              </a:r>
            </a:p>
            <a:p>
              <a:pPr algn="ctr" eaLnBrk="0" fontAlgn="auto" hangingPunct="0">
                <a:spcBef>
                  <a:spcPts val="0"/>
                </a:spcBef>
                <a:spcAft>
                  <a:spcPts val="0"/>
                </a:spcAft>
                <a:buClr>
                  <a:srgbClr val="DE6F00"/>
                </a:buClr>
                <a:defRPr/>
              </a:pPr>
              <a:r>
                <a:rPr lang="it-IT" sz="4400" kern="0" dirty="0" smtClean="0">
                  <a:solidFill>
                    <a:srgbClr val="FFFFFF"/>
                  </a:solidFill>
                  <a:effectLst>
                    <a:outerShdw blurRad="38100" dist="38100" dir="2700000" algn="tl">
                      <a:srgbClr val="000000">
                        <a:alpha val="43137"/>
                      </a:srgbClr>
                    </a:outerShdw>
                  </a:effectLst>
                </a:rPr>
                <a:t>22</a:t>
              </a:r>
            </a:p>
          </p:txBody>
        </p:sp>
        <p:sp>
          <p:nvSpPr>
            <p:cNvPr id="15" name="Gallone 14"/>
            <p:cNvSpPr/>
            <p:nvPr/>
          </p:nvSpPr>
          <p:spPr bwMode="auto">
            <a:xfrm>
              <a:off x="6345382" y="3291701"/>
              <a:ext cx="3034145" cy="2220335"/>
            </a:xfrm>
            <a:prstGeom prst="chevron">
              <a:avLst>
                <a:gd name="adj" fmla="val 20984"/>
              </a:avLst>
            </a:prstGeom>
            <a:solidFill>
              <a:srgbClr val="F37154"/>
            </a:solidFill>
            <a:ln w="38100" cap="flat" cmpd="sng" algn="ctr">
              <a:solidFill>
                <a:srgbClr val="C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fontAlgn="auto" hangingPunct="0">
                <a:spcBef>
                  <a:spcPts val="0"/>
                </a:spcBef>
                <a:spcAft>
                  <a:spcPts val="0"/>
                </a:spcAft>
                <a:buClr>
                  <a:srgbClr val="DE6F00"/>
                </a:buClr>
                <a:defRPr/>
              </a:pPr>
              <a:r>
                <a:rPr lang="it-IT" sz="2400" kern="0" dirty="0" smtClean="0">
                  <a:solidFill>
                    <a:srgbClr val="FFFFFF"/>
                  </a:solidFill>
                  <a:effectLst>
                    <a:outerShdw blurRad="38100" dist="38100" dir="2700000" algn="tl">
                      <a:srgbClr val="000000">
                        <a:alpha val="43137"/>
                      </a:srgbClr>
                    </a:outerShdw>
                  </a:effectLst>
                </a:rPr>
                <a:t>Imprese e PA</a:t>
              </a:r>
              <a:br>
                <a:rPr lang="it-IT" sz="2400" kern="0" dirty="0" smtClean="0">
                  <a:solidFill>
                    <a:srgbClr val="FFFFFF"/>
                  </a:solidFill>
                  <a:effectLst>
                    <a:outerShdw blurRad="38100" dist="38100" dir="2700000" algn="tl">
                      <a:srgbClr val="000000">
                        <a:alpha val="43137"/>
                      </a:srgbClr>
                    </a:outerShdw>
                  </a:effectLst>
                </a:rPr>
              </a:br>
              <a:r>
                <a:rPr lang="it-IT" sz="2400" kern="0" dirty="0" smtClean="0">
                  <a:solidFill>
                    <a:srgbClr val="FFFFFF"/>
                  </a:solidFill>
                  <a:effectLst>
                    <a:outerShdw blurRad="38100" dist="38100" dir="2700000" algn="tl">
                      <a:srgbClr val="000000">
                        <a:alpha val="43137"/>
                      </a:srgbClr>
                    </a:outerShdw>
                  </a:effectLst>
                </a:rPr>
                <a:t>vincitrici</a:t>
              </a:r>
              <a:br>
                <a:rPr lang="it-IT" sz="2400" kern="0" dirty="0" smtClean="0">
                  <a:solidFill>
                    <a:srgbClr val="FFFFFF"/>
                  </a:solidFill>
                  <a:effectLst>
                    <a:outerShdw blurRad="38100" dist="38100" dir="2700000" algn="tl">
                      <a:srgbClr val="000000">
                        <a:alpha val="43137"/>
                      </a:srgbClr>
                    </a:outerShdw>
                  </a:effectLst>
                </a:rPr>
              </a:br>
              <a:r>
                <a:rPr lang="it-IT" sz="4400" kern="0" dirty="0" smtClean="0">
                  <a:solidFill>
                    <a:srgbClr val="FFFFFF"/>
                  </a:solidFill>
                  <a:effectLst>
                    <a:outerShdw blurRad="38100" dist="38100" dir="2700000" algn="tl">
                      <a:srgbClr val="000000">
                        <a:alpha val="43137"/>
                      </a:srgbClr>
                    </a:outerShdw>
                  </a:effectLst>
                </a:rPr>
                <a:t>8</a:t>
              </a:r>
            </a:p>
          </p:txBody>
        </p:sp>
      </p:grpSp>
      <p:sp>
        <p:nvSpPr>
          <p:cNvPr id="16" name="CasellaDiTesto 15"/>
          <p:cNvSpPr txBox="1"/>
          <p:nvPr/>
        </p:nvSpPr>
        <p:spPr>
          <a:xfrm>
            <a:off x="1371600" y="249028"/>
            <a:ext cx="5308600" cy="461665"/>
          </a:xfrm>
          <a:prstGeom prst="rect">
            <a:avLst/>
          </a:prstGeom>
          <a:noFill/>
        </p:spPr>
        <p:txBody>
          <a:bodyPr wrap="square" rtlCol="0">
            <a:spAutoFit/>
          </a:bodyPr>
          <a:lstStyle/>
          <a:p>
            <a:r>
              <a:rPr lang="it-IT" sz="2400" dirty="0" smtClean="0">
                <a:solidFill>
                  <a:srgbClr val="000000"/>
                </a:solidFill>
              </a:rPr>
              <a:t>La metodologia</a:t>
            </a:r>
            <a:endParaRPr lang="it-IT" sz="2400" dirty="0">
              <a:solidFill>
                <a:srgbClr val="000000"/>
              </a:solidFill>
            </a:endParaRPr>
          </a:p>
        </p:txBody>
      </p:sp>
      <p:sp>
        <p:nvSpPr>
          <p:cNvPr id="18" name="Callout con freccia in giù 17"/>
          <p:cNvSpPr/>
          <p:nvPr/>
        </p:nvSpPr>
        <p:spPr bwMode="auto">
          <a:xfrm>
            <a:off x="4199150" y="1407866"/>
            <a:ext cx="4017818" cy="1814945"/>
          </a:xfrm>
          <a:prstGeom prst="downArrowCallout">
            <a:avLst/>
          </a:prstGeom>
          <a:solidFill>
            <a:schemeClr val="accent5"/>
          </a:solidFill>
          <a:ln w="38100" cap="flat" cmpd="sng" algn="ctr">
            <a:solidFill>
              <a:schemeClr val="accent1">
                <a:lumMod val="75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182563" indent="-182563" eaLnBrk="0" fontAlgn="auto" hangingPunct="0">
              <a:spcBef>
                <a:spcPts val="0"/>
              </a:spcBef>
              <a:spcAft>
                <a:spcPts val="0"/>
              </a:spcAft>
              <a:buFont typeface="Arial" pitchFamily="34" charset="0"/>
              <a:buChar char="•"/>
              <a:defRPr/>
            </a:pPr>
            <a:r>
              <a:rPr lang="it-IT" sz="2400" b="0" kern="0" dirty="0" smtClean="0">
                <a:solidFill>
                  <a:srgbClr val="000000"/>
                </a:solidFill>
                <a:effectLst>
                  <a:outerShdw blurRad="38100" dist="38100" dir="2700000" algn="tl">
                    <a:srgbClr val="000000">
                      <a:alpha val="43137"/>
                    </a:srgbClr>
                  </a:outerShdw>
                </a:effectLst>
              </a:rPr>
              <a:t>Rilevanza per l’impresa</a:t>
            </a:r>
          </a:p>
          <a:p>
            <a:pPr marL="182563" indent="-182563" eaLnBrk="0" fontAlgn="auto" hangingPunct="0">
              <a:spcBef>
                <a:spcPts val="0"/>
              </a:spcBef>
              <a:spcAft>
                <a:spcPts val="0"/>
              </a:spcAft>
              <a:buFont typeface="Arial" pitchFamily="34" charset="0"/>
              <a:buChar char="•"/>
              <a:defRPr/>
            </a:pPr>
            <a:r>
              <a:rPr lang="it-IT" sz="2400" b="0" kern="0" dirty="0" err="1" smtClean="0">
                <a:solidFill>
                  <a:srgbClr val="000000"/>
                </a:solidFill>
                <a:effectLst>
                  <a:outerShdw blurRad="38100" dist="38100" dir="2700000" algn="tl">
                    <a:srgbClr val="000000">
                      <a:alpha val="43137"/>
                    </a:srgbClr>
                  </a:outerShdw>
                </a:effectLst>
              </a:rPr>
              <a:t>Innovatività</a:t>
            </a:r>
            <a:endParaRPr lang="it-IT" sz="2400" b="0" kern="0" dirty="0" smtClean="0">
              <a:solidFill>
                <a:srgbClr val="000000"/>
              </a:solidFill>
              <a:effectLst>
                <a:outerShdw blurRad="38100" dist="38100" dir="2700000" algn="tl">
                  <a:srgbClr val="000000">
                    <a:alpha val="43137"/>
                  </a:srgbClr>
                </a:outerShdw>
              </a:effectLst>
            </a:endParaRPr>
          </a:p>
          <a:p>
            <a:pPr marL="182563" indent="-182563" eaLnBrk="0" fontAlgn="auto" hangingPunct="0">
              <a:spcBef>
                <a:spcPts val="0"/>
              </a:spcBef>
              <a:spcAft>
                <a:spcPts val="0"/>
              </a:spcAft>
              <a:buFont typeface="Arial" pitchFamily="34" charset="0"/>
              <a:buChar char="•"/>
              <a:defRPr/>
            </a:pPr>
            <a:r>
              <a:rPr lang="it-IT" sz="2400" b="0" kern="0" dirty="0" smtClean="0">
                <a:solidFill>
                  <a:srgbClr val="000000"/>
                </a:solidFill>
                <a:effectLst>
                  <a:outerShdw blurRad="38100" dist="38100" dir="2700000" algn="tl">
                    <a:srgbClr val="000000">
                      <a:alpha val="43137"/>
                    </a:srgbClr>
                  </a:outerShdw>
                </a:effectLst>
              </a:rPr>
              <a:t>Benefici di business</a:t>
            </a:r>
          </a:p>
          <a:p>
            <a:pPr eaLnBrk="0" hangingPunct="0">
              <a:buFont typeface="Arial" pitchFamily="34" charset="0"/>
              <a:buChar char="•"/>
            </a:pPr>
            <a:endParaRPr lang="it-IT" sz="1800" b="0" dirty="0" smtClean="0">
              <a:solidFill>
                <a:srgbClr val="0000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371600" y="249028"/>
            <a:ext cx="5308600" cy="461665"/>
          </a:xfrm>
          <a:prstGeom prst="rect">
            <a:avLst/>
          </a:prstGeom>
          <a:noFill/>
        </p:spPr>
        <p:txBody>
          <a:bodyPr wrap="square" rtlCol="0">
            <a:spAutoFit/>
          </a:bodyPr>
          <a:lstStyle/>
          <a:p>
            <a:r>
              <a:rPr lang="it-IT" sz="2400" dirty="0" smtClean="0">
                <a:solidFill>
                  <a:srgbClr val="000000"/>
                </a:solidFill>
              </a:rPr>
              <a:t>Le categorie</a:t>
            </a:r>
            <a:endParaRPr lang="it-IT" sz="2400" dirty="0">
              <a:solidFill>
                <a:srgbClr val="000000"/>
              </a:solidFill>
            </a:endParaRPr>
          </a:p>
        </p:txBody>
      </p:sp>
      <p:sp>
        <p:nvSpPr>
          <p:cNvPr id="6" name="CasellaDiTesto 5"/>
          <p:cNvSpPr txBox="1"/>
          <p:nvPr/>
        </p:nvSpPr>
        <p:spPr>
          <a:xfrm>
            <a:off x="578223" y="1614714"/>
            <a:ext cx="9327777" cy="4462760"/>
          </a:xfrm>
          <a:prstGeom prst="rect">
            <a:avLst/>
          </a:prstGeom>
          <a:noFill/>
        </p:spPr>
        <p:txBody>
          <a:bodyPr wrap="square" rtlCol="0">
            <a:spAutoFit/>
          </a:bodyPr>
          <a:lstStyle/>
          <a:p>
            <a:pPr marL="363538" indent="-363538">
              <a:spcAft>
                <a:spcPts val="1200"/>
              </a:spcAft>
              <a:buFont typeface="Arial" pitchFamily="34" charset="0"/>
              <a:buChar char="•"/>
              <a:tabLst>
                <a:tab pos="363538" algn="l"/>
                <a:tab pos="538163" algn="l"/>
              </a:tabLst>
            </a:pPr>
            <a:r>
              <a:rPr lang="it-IT" sz="2800" b="0" dirty="0" smtClean="0">
                <a:solidFill>
                  <a:srgbClr val="000000"/>
                </a:solidFill>
                <a:effectLst>
                  <a:outerShdw blurRad="38100" dist="38100" dir="2700000" algn="tl">
                    <a:srgbClr val="000000">
                      <a:alpha val="43137"/>
                    </a:srgbClr>
                  </a:outerShdw>
                </a:effectLst>
              </a:rPr>
              <a:t>Sistemi gestionali, Business Intelligence e CRM</a:t>
            </a:r>
          </a:p>
          <a:p>
            <a:pPr marL="363538" indent="-363538">
              <a:spcAft>
                <a:spcPts val="1200"/>
              </a:spcAft>
              <a:buFont typeface="Arial" pitchFamily="34" charset="0"/>
              <a:buChar char="•"/>
              <a:tabLst>
                <a:tab pos="363538" algn="l"/>
                <a:tab pos="538163" algn="l"/>
              </a:tabLst>
            </a:pPr>
            <a:r>
              <a:rPr lang="it-IT" sz="2800" b="0" dirty="0" smtClean="0">
                <a:solidFill>
                  <a:srgbClr val="000000"/>
                </a:solidFill>
                <a:effectLst>
                  <a:outerShdw blurRad="38100" dist="38100" dir="2700000" algn="tl">
                    <a:srgbClr val="000000">
                      <a:alpha val="43137"/>
                    </a:srgbClr>
                  </a:outerShdw>
                </a:effectLst>
              </a:rPr>
              <a:t>Fatturazione elettronica e dematerializzazione</a:t>
            </a:r>
          </a:p>
          <a:p>
            <a:pPr marL="363538" indent="-363538">
              <a:spcAft>
                <a:spcPts val="1200"/>
              </a:spcAft>
              <a:buFont typeface="Arial" pitchFamily="34" charset="0"/>
              <a:buChar char="•"/>
              <a:tabLst>
                <a:tab pos="363538" algn="l"/>
                <a:tab pos="538163" algn="l"/>
              </a:tabLst>
            </a:pPr>
            <a:r>
              <a:rPr lang="it-IT" sz="2800" b="0" kern="0" dirty="0" err="1" smtClean="0">
                <a:solidFill>
                  <a:srgbClr val="000000"/>
                </a:solidFill>
                <a:effectLst>
                  <a:outerShdw blurRad="38100" dist="38100" dir="2700000" algn="tl">
                    <a:srgbClr val="000000">
                      <a:alpha val="43137"/>
                    </a:srgbClr>
                  </a:outerShdw>
                </a:effectLst>
              </a:rPr>
              <a:t>Mobile&amp;Wireless</a:t>
            </a:r>
            <a:endParaRPr lang="it-IT" sz="2800" b="0" kern="0" dirty="0" smtClean="0">
              <a:solidFill>
                <a:srgbClr val="000000"/>
              </a:solidFill>
              <a:effectLst>
                <a:outerShdw blurRad="38100" dist="38100" dir="2700000" algn="tl">
                  <a:srgbClr val="000000">
                    <a:alpha val="43137"/>
                  </a:srgbClr>
                </a:outerShdw>
              </a:effectLst>
            </a:endParaRPr>
          </a:p>
          <a:p>
            <a:pPr marL="363538" indent="-363538">
              <a:spcAft>
                <a:spcPts val="1200"/>
              </a:spcAft>
              <a:buFont typeface="Arial" pitchFamily="34" charset="0"/>
              <a:buChar char="•"/>
              <a:tabLst>
                <a:tab pos="363538" algn="l"/>
                <a:tab pos="538163" algn="l"/>
              </a:tabLst>
            </a:pPr>
            <a:r>
              <a:rPr lang="it-IT" sz="2800" b="0" kern="0" dirty="0" smtClean="0">
                <a:solidFill>
                  <a:srgbClr val="000000"/>
                </a:solidFill>
                <a:effectLst>
                  <a:outerShdw blurRad="38100" dist="38100" dir="2700000" algn="tl">
                    <a:srgbClr val="000000">
                      <a:alpha val="43137"/>
                    </a:srgbClr>
                  </a:outerShdw>
                </a:effectLst>
              </a:rPr>
              <a:t>Infrastruttura IT e di comunicazione</a:t>
            </a:r>
          </a:p>
          <a:p>
            <a:pPr marL="363538" indent="-363538">
              <a:spcAft>
                <a:spcPts val="1200"/>
              </a:spcAft>
              <a:buFont typeface="Arial" pitchFamily="34" charset="0"/>
              <a:buChar char="•"/>
              <a:tabLst>
                <a:tab pos="363538" algn="l"/>
                <a:tab pos="538163" algn="l"/>
              </a:tabLst>
            </a:pPr>
            <a:r>
              <a:rPr lang="it-IT" sz="2800" b="0" kern="0" dirty="0" smtClean="0">
                <a:solidFill>
                  <a:srgbClr val="000000"/>
                </a:solidFill>
                <a:effectLst>
                  <a:outerShdw blurRad="38100" dist="38100" dir="2700000" algn="tl">
                    <a:srgbClr val="000000">
                      <a:alpha val="43137"/>
                    </a:srgbClr>
                  </a:outerShdw>
                </a:effectLst>
              </a:rPr>
              <a:t>ICT nel Retail</a:t>
            </a:r>
          </a:p>
          <a:p>
            <a:pPr marL="363538" indent="-363538">
              <a:spcAft>
                <a:spcPts val="1200"/>
              </a:spcAft>
              <a:buFont typeface="Arial" pitchFamily="34" charset="0"/>
              <a:buChar char="•"/>
              <a:tabLst>
                <a:tab pos="363538" algn="l"/>
                <a:tab pos="538163" algn="l"/>
              </a:tabLst>
            </a:pPr>
            <a:r>
              <a:rPr lang="it-IT" sz="2800" b="0" kern="0" dirty="0" smtClean="0">
                <a:solidFill>
                  <a:srgbClr val="000000"/>
                </a:solidFill>
                <a:effectLst>
                  <a:outerShdw blurRad="38100" dist="38100" dir="2700000" algn="tl">
                    <a:srgbClr val="000000">
                      <a:alpha val="43137"/>
                    </a:srgbClr>
                  </a:outerShdw>
                </a:effectLst>
              </a:rPr>
              <a:t>ICT nella PA e in Sanità </a:t>
            </a:r>
          </a:p>
          <a:p>
            <a:pPr marL="363538" indent="-363538">
              <a:spcAft>
                <a:spcPts val="1200"/>
              </a:spcAft>
              <a:buFont typeface="Arial" pitchFamily="34" charset="0"/>
              <a:buChar char="•"/>
              <a:tabLst>
                <a:tab pos="363538" algn="l"/>
                <a:tab pos="538163" algn="l"/>
              </a:tabLst>
            </a:pPr>
            <a:endParaRPr lang="it-IT" sz="2800" b="0" kern="0" dirty="0" smtClean="0">
              <a:solidFill>
                <a:srgbClr val="000000"/>
              </a:solidFill>
              <a:effectLst>
                <a:outerShdw blurRad="38100" dist="38100" dir="2700000" algn="tl">
                  <a:srgbClr val="000000">
                    <a:alpha val="43137"/>
                  </a:srgbClr>
                </a:outerShdw>
              </a:effectLst>
            </a:endParaRPr>
          </a:p>
          <a:p>
            <a:pPr>
              <a:spcAft>
                <a:spcPts val="1200"/>
              </a:spcAft>
              <a:tabLst>
                <a:tab pos="363538" algn="l"/>
                <a:tab pos="538163" algn="l"/>
              </a:tabLst>
            </a:pPr>
            <a:endParaRPr lang="it-IT" sz="1800" b="0" dirty="0">
              <a:solidFill>
                <a:srgbClr val="0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p:cNvSpPr/>
          <p:nvPr/>
        </p:nvSpPr>
        <p:spPr bwMode="auto">
          <a:xfrm>
            <a:off x="877760" y="9840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Ovale 5"/>
          <p:cNvSpPr/>
          <p:nvPr/>
        </p:nvSpPr>
        <p:spPr bwMode="auto">
          <a:xfrm>
            <a:off x="877760" y="2027643"/>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Rettangolo 6"/>
          <p:cNvSpPr/>
          <p:nvPr/>
        </p:nvSpPr>
        <p:spPr bwMode="auto">
          <a:xfrm>
            <a:off x="1458701" y="2027643"/>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Rettangolo 8"/>
          <p:cNvSpPr/>
          <p:nvPr/>
        </p:nvSpPr>
        <p:spPr bwMode="auto">
          <a:xfrm>
            <a:off x="1454347" y="3076863"/>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Ovale 9"/>
          <p:cNvSpPr/>
          <p:nvPr/>
        </p:nvSpPr>
        <p:spPr bwMode="auto">
          <a:xfrm>
            <a:off x="877760" y="30795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Rettangolo 10"/>
          <p:cNvSpPr/>
          <p:nvPr/>
        </p:nvSpPr>
        <p:spPr bwMode="auto">
          <a:xfrm>
            <a:off x="1454347" y="984069"/>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6" name="Rettangolo 15"/>
          <p:cNvSpPr/>
          <p:nvPr/>
        </p:nvSpPr>
        <p:spPr bwMode="auto">
          <a:xfrm>
            <a:off x="1454347" y="4127499"/>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7" name="Ovale 16"/>
          <p:cNvSpPr/>
          <p:nvPr/>
        </p:nvSpPr>
        <p:spPr bwMode="auto">
          <a:xfrm>
            <a:off x="877760" y="4127499"/>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19"/>
          <p:cNvGrpSpPr/>
          <p:nvPr/>
        </p:nvGrpSpPr>
        <p:grpSpPr>
          <a:xfrm>
            <a:off x="869950" y="988599"/>
            <a:ext cx="8362950" cy="1044001"/>
            <a:chOff x="882650" y="2626899"/>
            <a:chExt cx="8362950" cy="1044001"/>
          </a:xfrm>
          <a:effectLst/>
        </p:grpSpPr>
        <p:cxnSp>
          <p:nvCxnSpPr>
            <p:cNvPr id="21" name="Connettore 1 20"/>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2" name="Arco 21"/>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33" name="Rettangolo 32"/>
          <p:cNvSpPr/>
          <p:nvPr/>
        </p:nvSpPr>
        <p:spPr bwMode="auto">
          <a:xfrm>
            <a:off x="1390846" y="5166300"/>
            <a:ext cx="7854753"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34" name="Ovale 33"/>
          <p:cNvSpPr/>
          <p:nvPr/>
        </p:nvSpPr>
        <p:spPr bwMode="auto">
          <a:xfrm>
            <a:off x="877760" y="5166300"/>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3" name="Gruppo 34"/>
          <p:cNvGrpSpPr/>
          <p:nvPr/>
        </p:nvGrpSpPr>
        <p:grpSpPr>
          <a:xfrm>
            <a:off x="882650" y="2030202"/>
            <a:ext cx="8362950" cy="1044001"/>
            <a:chOff x="882650" y="2626899"/>
            <a:chExt cx="8362950" cy="1044001"/>
          </a:xfrm>
          <a:effectLst/>
        </p:grpSpPr>
        <p:cxnSp>
          <p:nvCxnSpPr>
            <p:cNvPr id="36" name="Connettore 1 35"/>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7" name="Arco 36"/>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37"/>
          <p:cNvGrpSpPr/>
          <p:nvPr/>
        </p:nvGrpSpPr>
        <p:grpSpPr>
          <a:xfrm>
            <a:off x="882650" y="3071399"/>
            <a:ext cx="8362950" cy="1044001"/>
            <a:chOff x="882650" y="2626899"/>
            <a:chExt cx="8362950" cy="1044001"/>
          </a:xfrm>
          <a:effectLst/>
        </p:grpSpPr>
        <p:cxnSp>
          <p:nvCxnSpPr>
            <p:cNvPr id="39" name="Connettore 1 38"/>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0" name="Arco 39"/>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8" name="Gruppo 40"/>
          <p:cNvGrpSpPr/>
          <p:nvPr/>
        </p:nvGrpSpPr>
        <p:grpSpPr>
          <a:xfrm>
            <a:off x="882650" y="4138199"/>
            <a:ext cx="8362950" cy="1044001"/>
            <a:chOff x="882650" y="2626899"/>
            <a:chExt cx="8362950" cy="1044001"/>
          </a:xfrm>
          <a:effectLst/>
        </p:grpSpPr>
        <p:cxnSp>
          <p:nvCxnSpPr>
            <p:cNvPr id="42" name="Connettore 1 41"/>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3" name="Arco 42"/>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2" name="Gruppo 43"/>
          <p:cNvGrpSpPr/>
          <p:nvPr/>
        </p:nvGrpSpPr>
        <p:grpSpPr>
          <a:xfrm>
            <a:off x="882650" y="5179599"/>
            <a:ext cx="8362950" cy="1044001"/>
            <a:chOff x="882650" y="2626899"/>
            <a:chExt cx="8362950" cy="1044001"/>
          </a:xfrm>
          <a:effectLst/>
        </p:grpSpPr>
        <p:cxnSp>
          <p:nvCxnSpPr>
            <p:cNvPr id="45" name="Connettore 1 44"/>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6" name="Arco 45"/>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aphicFrame>
        <p:nvGraphicFramePr>
          <p:cNvPr id="58" name="Tabella 57"/>
          <p:cNvGraphicFramePr>
            <a:graphicFrameLocks noGrp="1"/>
          </p:cNvGraphicFramePr>
          <p:nvPr>
            <p:extLst>
              <p:ext uri="{D42A27DB-BD31-4B8C-83A1-F6EECF244321}">
                <p14:modId xmlns="" xmlns:p14="http://schemas.microsoft.com/office/powerpoint/2010/main" val="3040015455"/>
              </p:ext>
            </p:extLst>
          </p:nvPr>
        </p:nvGraphicFramePr>
        <p:xfrm>
          <a:off x="2081445" y="4300817"/>
          <a:ext cx="7073299" cy="706787"/>
        </p:xfrm>
        <a:graphic>
          <a:graphicData uri="http://schemas.openxmlformats.org/drawingml/2006/table">
            <a:tbl>
              <a:tblPr bandRow="1">
                <a:tableStyleId>{3B4B98B0-60AC-42C2-AFA5-B58CD77FA1E5}</a:tableStyleId>
              </a:tblPr>
              <a:tblGrid>
                <a:gridCol w="1039948"/>
                <a:gridCol w="2032498"/>
                <a:gridCol w="1045028"/>
                <a:gridCol w="315903"/>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Toyota</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Automotive</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283</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1,2</a:t>
                      </a:r>
                      <a:r>
                        <a:rPr lang="it-IT" sz="1135" b="0" i="0" baseline="0" dirty="0" smtClean="0">
                          <a:effectLst/>
                          <a:latin typeface="Trebuchet MS" pitchFamily="34" charset="0"/>
                        </a:rPr>
                        <a:t> miliardi di Euro</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1" kern="1200" dirty="0" smtClean="0">
                          <a:solidFill>
                            <a:srgbClr val="FF0000"/>
                          </a:solidFill>
                          <a:effectLst/>
                          <a:latin typeface="Trebuchet MS" pitchFamily="34" charset="0"/>
                          <a:ea typeface="+mn-ea"/>
                          <a:cs typeface="Trebuchet MS"/>
                        </a:rPr>
                        <a:t>Un’applicazione per la gestione del personale</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dirty="0" smtClean="0">
                          <a:effectLst/>
                          <a:latin typeface="Trebuchet MS" pitchFamily="34" charset="0"/>
                        </a:rPr>
                        <a:t>Ottimizzazione della gestione degli accessi e della gestione delle</a:t>
                      </a:r>
                      <a:r>
                        <a:rPr lang="it-IT" sz="1135" b="0" i="0" baseline="0" dirty="0" smtClean="0">
                          <a:effectLst/>
                          <a:latin typeface="Trebuchet MS" pitchFamily="34" charset="0"/>
                        </a:rPr>
                        <a:t> risorse umane</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sp>
        <p:nvSpPr>
          <p:cNvPr id="47" name="CasellaDiTesto 46"/>
          <p:cNvSpPr txBox="1"/>
          <p:nvPr/>
        </p:nvSpPr>
        <p:spPr>
          <a:xfrm>
            <a:off x="1371600" y="63500"/>
            <a:ext cx="5308600" cy="830997"/>
          </a:xfrm>
          <a:prstGeom prst="rect">
            <a:avLst/>
          </a:prstGeom>
          <a:noFill/>
        </p:spPr>
        <p:txBody>
          <a:bodyPr wrap="square" rtlCol="0">
            <a:spAutoFit/>
          </a:bodyPr>
          <a:lstStyle/>
          <a:p>
            <a:r>
              <a:rPr lang="it-IT" sz="2400" dirty="0" smtClean="0">
                <a:solidFill>
                  <a:srgbClr val="000000"/>
                </a:solidFill>
              </a:rPr>
              <a:t>Sistemi Gestionali Integrati, Business Intelligence e CRM</a:t>
            </a:r>
          </a:p>
        </p:txBody>
      </p:sp>
      <p:graphicFrame>
        <p:nvGraphicFramePr>
          <p:cNvPr id="41" name="Tabella 40"/>
          <p:cNvGraphicFramePr>
            <a:graphicFrameLocks noGrp="1"/>
          </p:cNvGraphicFramePr>
          <p:nvPr>
            <p:extLst>
              <p:ext uri="{D42A27DB-BD31-4B8C-83A1-F6EECF244321}">
                <p14:modId xmlns="" xmlns:p14="http://schemas.microsoft.com/office/powerpoint/2010/main" val="2767024596"/>
              </p:ext>
            </p:extLst>
          </p:nvPr>
        </p:nvGraphicFramePr>
        <p:xfrm>
          <a:off x="2081445" y="1078185"/>
          <a:ext cx="7073299" cy="864870"/>
        </p:xfrm>
        <a:graphic>
          <a:graphicData uri="http://schemas.openxmlformats.org/drawingml/2006/table">
            <a:tbl>
              <a:tblPr bandRow="1">
                <a:tableStyleId>{3B4B98B0-60AC-42C2-AFA5-B58CD77FA1E5}</a:tableStyleId>
              </a:tblPr>
              <a:tblGrid>
                <a:gridCol w="1039948"/>
                <a:gridCol w="1985554"/>
                <a:gridCol w="1091972"/>
                <a:gridCol w="315903"/>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Installazioni</a:t>
                      </a:r>
                      <a:r>
                        <a:rPr lang="it-IT" sz="1135" b="1" i="1" baseline="0" dirty="0" smtClean="0">
                          <a:solidFill>
                            <a:srgbClr val="FF0000"/>
                          </a:solidFill>
                          <a:effectLst>
                            <a:outerShdw blurRad="38100" dist="38100" dir="2700000" algn="tl">
                              <a:srgbClr val="000000">
                                <a:alpha val="43137"/>
                              </a:srgbClr>
                            </a:outerShdw>
                          </a:effectLst>
                          <a:latin typeface="Trebuchet MS" pitchFamily="34" charset="0"/>
                        </a:rPr>
                        <a:t> Impianti</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Impiantistica</a:t>
                      </a:r>
                      <a:r>
                        <a:rPr lang="it-IT" sz="1135" b="0" i="0" baseline="0" dirty="0" smtClean="0">
                          <a:effectLst/>
                          <a:latin typeface="Trebuchet MS" pitchFamily="34" charset="0"/>
                        </a:rPr>
                        <a:t> industriale</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200</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27 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1" kern="1200" dirty="0" smtClean="0">
                          <a:solidFill>
                            <a:srgbClr val="FF0000"/>
                          </a:solidFill>
                          <a:effectLst/>
                          <a:latin typeface="Trebuchet MS" pitchFamily="34" charset="0"/>
                          <a:ea typeface="+mn-ea"/>
                          <a:cs typeface="Trebuchet MS"/>
                        </a:rPr>
                        <a:t>Migliorare il controllo sulle commesse attraverso un sistema gestionale</a:t>
                      </a:r>
                      <a:endParaRPr lang="it-IT" sz="1135" kern="1200" dirty="0" smtClean="0">
                        <a:solidFill>
                          <a:srgbClr val="FF0000"/>
                        </a:solidFill>
                        <a:effectLst/>
                        <a:latin typeface="Trebuchet MS" pitchFamily="34" charset="0"/>
                        <a:ea typeface="+mn-ea"/>
                        <a:cs typeface="Trebuchet MS"/>
                      </a:endParaRP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baseline="0" dirty="0" smtClean="0">
                          <a:effectLst/>
                          <a:latin typeface="Trebuchet MS" pitchFamily="34" charset="0"/>
                        </a:rPr>
                        <a:t>Maggior controllo sulla redditività delle commesse e sui piani di progetto</a:t>
                      </a:r>
                      <a:br>
                        <a:rPr lang="it-IT" sz="1135" b="0" i="0" baseline="0" dirty="0" smtClean="0">
                          <a:effectLst/>
                          <a:latin typeface="Trebuchet MS" pitchFamily="34" charset="0"/>
                        </a:rPr>
                      </a:br>
                      <a:r>
                        <a:rPr lang="it-IT" sz="1135" b="0" i="0" baseline="0" dirty="0" smtClean="0">
                          <a:effectLst/>
                          <a:latin typeface="Trebuchet MS" pitchFamily="34" charset="0"/>
                        </a:rPr>
                        <a:t>Miglioramento della collaborazione tra le diverse funzioni aziendali</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4" name="Tabella 43"/>
          <p:cNvGraphicFramePr>
            <a:graphicFrameLocks noGrp="1"/>
          </p:cNvGraphicFramePr>
          <p:nvPr>
            <p:extLst>
              <p:ext uri="{D42A27DB-BD31-4B8C-83A1-F6EECF244321}">
                <p14:modId xmlns="" xmlns:p14="http://schemas.microsoft.com/office/powerpoint/2010/main" val="560843379"/>
              </p:ext>
            </p:extLst>
          </p:nvPr>
        </p:nvGraphicFramePr>
        <p:xfrm>
          <a:off x="2081445" y="2118202"/>
          <a:ext cx="7073299" cy="864870"/>
        </p:xfrm>
        <a:graphic>
          <a:graphicData uri="http://schemas.openxmlformats.org/drawingml/2006/table">
            <a:tbl>
              <a:tblPr bandRow="1">
                <a:tableStyleId>{3B4B98B0-60AC-42C2-AFA5-B58CD77FA1E5}</a:tableStyleId>
              </a:tblPr>
              <a:tblGrid>
                <a:gridCol w="1039948"/>
                <a:gridCol w="2025586"/>
                <a:gridCol w="1042106"/>
                <a:gridCol w="325737"/>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LDM</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baseline="0" dirty="0" smtClean="0">
                          <a:effectLst/>
                          <a:latin typeface="Trebuchet MS" pitchFamily="34" charset="0"/>
                        </a:rPr>
                        <a:t>Prodotti consumabili </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15</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37</a:t>
                      </a:r>
                      <a:r>
                        <a:rPr lang="it-IT" sz="1135" b="0" i="0" baseline="0" dirty="0" smtClean="0">
                          <a:effectLst/>
                          <a:latin typeface="Trebuchet MS" pitchFamily="34" charset="0"/>
                        </a:rPr>
                        <a:t> </a:t>
                      </a:r>
                      <a:r>
                        <a:rPr lang="it-IT" sz="1135" b="0" i="0" dirty="0" smtClean="0">
                          <a:effectLst/>
                          <a:latin typeface="Trebuchet MS" pitchFamily="34" charset="0"/>
                        </a:rPr>
                        <a:t>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1" kern="1200" dirty="0" smtClean="0">
                          <a:solidFill>
                            <a:srgbClr val="FF0000"/>
                          </a:solidFill>
                          <a:effectLst/>
                          <a:latin typeface="Trebuchet MS" pitchFamily="34" charset="0"/>
                          <a:ea typeface="+mn-ea"/>
                          <a:cs typeface="Trebuchet MS"/>
                        </a:rPr>
                        <a:t>Un sistema gestionale integrato al sito di </a:t>
                      </a:r>
                      <a:r>
                        <a:rPr lang="it-IT" sz="1135" b="1" kern="1200" dirty="0" err="1" smtClean="0">
                          <a:solidFill>
                            <a:srgbClr val="FF0000"/>
                          </a:solidFill>
                          <a:effectLst/>
                          <a:latin typeface="Trebuchet MS" pitchFamily="34" charset="0"/>
                          <a:ea typeface="+mn-ea"/>
                          <a:cs typeface="Trebuchet MS"/>
                        </a:rPr>
                        <a:t>eCommerce</a:t>
                      </a:r>
                      <a:endParaRPr lang="it-IT" sz="1135" b="1" kern="1200" dirty="0" smtClean="0">
                        <a:solidFill>
                          <a:srgbClr val="FF0000"/>
                        </a:solidFill>
                        <a:effectLst/>
                        <a:latin typeface="Trebuchet MS" pitchFamily="34" charset="0"/>
                        <a:ea typeface="+mn-ea"/>
                        <a:cs typeface="Trebuchet MS"/>
                      </a:endParaRP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baseline="0" dirty="0" smtClean="0">
                          <a:effectLst/>
                          <a:latin typeface="Trebuchet MS" pitchFamily="34" charset="0"/>
                        </a:rPr>
                        <a:t>Maggiore accuratezza e rapidità nella preparazione delle spedizioni</a:t>
                      </a:r>
                    </a:p>
                    <a:p>
                      <a:r>
                        <a:rPr lang="it-IT" sz="1135" b="0" i="0" dirty="0" smtClean="0">
                          <a:effectLst/>
                          <a:latin typeface="Trebuchet MS" pitchFamily="34" charset="0"/>
                        </a:rPr>
                        <a:t>Miglioramento </a:t>
                      </a:r>
                      <a:r>
                        <a:rPr lang="it-IT" sz="1135" b="0" i="0" baseline="0" dirty="0" smtClean="0">
                          <a:effectLst/>
                          <a:latin typeface="Trebuchet MS" pitchFamily="34" charset="0"/>
                        </a:rPr>
                        <a:t>del servizio al cliente</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8" name="Tabella 47"/>
          <p:cNvGraphicFramePr>
            <a:graphicFrameLocks noGrp="1"/>
          </p:cNvGraphicFramePr>
          <p:nvPr>
            <p:extLst>
              <p:ext uri="{D42A27DB-BD31-4B8C-83A1-F6EECF244321}">
                <p14:modId xmlns="" xmlns:p14="http://schemas.microsoft.com/office/powerpoint/2010/main" val="289891484"/>
              </p:ext>
            </p:extLst>
          </p:nvPr>
        </p:nvGraphicFramePr>
        <p:xfrm>
          <a:off x="2081445" y="3158219"/>
          <a:ext cx="7073299" cy="865632"/>
        </p:xfrm>
        <a:graphic>
          <a:graphicData uri="http://schemas.openxmlformats.org/drawingml/2006/table">
            <a:tbl>
              <a:tblPr bandRow="1">
                <a:tableStyleId>{3B4B98B0-60AC-42C2-AFA5-B58CD77FA1E5}</a:tableStyleId>
              </a:tblPr>
              <a:tblGrid>
                <a:gridCol w="1039948"/>
                <a:gridCol w="2032498"/>
                <a:gridCol w="1045028"/>
                <a:gridCol w="315903"/>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Odorisio</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Commercio</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50</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16 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40" b="1" kern="1200" baseline="0" dirty="0" smtClean="0">
                          <a:solidFill>
                            <a:srgbClr val="FF0000"/>
                          </a:solidFill>
                          <a:effectLst/>
                          <a:latin typeface="Trebuchet MS" pitchFamily="34" charset="0"/>
                          <a:ea typeface="+mn-ea"/>
                          <a:cs typeface="Trebuchet MS"/>
                        </a:rPr>
                        <a:t>Controllare le performance commerciali e dell’area acquisti</a:t>
                      </a:r>
                      <a:endParaRPr lang="it-IT" sz="1140" b="1" kern="1200" dirty="0" smtClean="0">
                        <a:solidFill>
                          <a:srgbClr val="FF0000"/>
                        </a:solidFill>
                        <a:effectLst/>
                        <a:latin typeface="Trebuchet MS" pitchFamily="34" charset="0"/>
                        <a:ea typeface="+mn-ea"/>
                        <a:cs typeface="Trebuchet MS"/>
                      </a:endParaRP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baseline="0" dirty="0" smtClean="0">
                          <a:effectLst/>
                          <a:latin typeface="Trebuchet MS" pitchFamily="34" charset="0"/>
                        </a:rPr>
                        <a:t>Migliore pianificazione degli acquisti</a:t>
                      </a:r>
                      <a:br>
                        <a:rPr lang="it-IT" sz="1135" b="0" i="0" baseline="0" dirty="0" smtClean="0">
                          <a:effectLst/>
                          <a:latin typeface="Trebuchet MS" pitchFamily="34" charset="0"/>
                        </a:rPr>
                      </a:br>
                      <a:r>
                        <a:rPr lang="it-IT" sz="1135" b="0" i="0" baseline="0" dirty="0" smtClean="0">
                          <a:effectLst/>
                          <a:latin typeface="Trebuchet MS" pitchFamily="34" charset="0"/>
                        </a:rPr>
                        <a:t>Maggiore controllo sulle performance commerciali; Aumento della soddisfazione dei clienti</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9" name="Tabella 48"/>
          <p:cNvGraphicFramePr>
            <a:graphicFrameLocks noGrp="1"/>
          </p:cNvGraphicFramePr>
          <p:nvPr>
            <p:extLst>
              <p:ext uri="{D42A27DB-BD31-4B8C-83A1-F6EECF244321}">
                <p14:modId xmlns="" xmlns:p14="http://schemas.microsoft.com/office/powerpoint/2010/main" val="2501556035"/>
              </p:ext>
            </p:extLst>
          </p:nvPr>
        </p:nvGraphicFramePr>
        <p:xfrm>
          <a:off x="2081445" y="5338457"/>
          <a:ext cx="7073299" cy="707549"/>
        </p:xfrm>
        <a:graphic>
          <a:graphicData uri="http://schemas.openxmlformats.org/drawingml/2006/table">
            <a:tbl>
              <a:tblPr bandRow="1">
                <a:tableStyleId>{3B4B98B0-60AC-42C2-AFA5-B58CD77FA1E5}</a:tableStyleId>
              </a:tblPr>
              <a:tblGrid>
                <a:gridCol w="1039948"/>
                <a:gridCol w="2046955"/>
                <a:gridCol w="1030571"/>
                <a:gridCol w="315903"/>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Gioielleria</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Gioielleria</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200</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100 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40" b="1" kern="1200" dirty="0" smtClean="0">
                          <a:solidFill>
                            <a:srgbClr val="FF0000"/>
                          </a:solidFill>
                          <a:effectLst/>
                          <a:latin typeface="Trebuchet MS" pitchFamily="34" charset="0"/>
                          <a:ea typeface="+mn-ea"/>
                          <a:cs typeface="Trebuchet MS"/>
                        </a:rPr>
                        <a:t>UN sistema gestionale </a:t>
                      </a:r>
                      <a:r>
                        <a:rPr lang="it-IT" sz="1140" b="1" kern="1200" baseline="0" dirty="0" smtClean="0">
                          <a:solidFill>
                            <a:srgbClr val="FF0000"/>
                          </a:solidFill>
                          <a:effectLst/>
                          <a:latin typeface="Trebuchet MS" pitchFamily="34" charset="0"/>
                          <a:ea typeface="+mn-ea"/>
                          <a:cs typeface="Trebuchet MS"/>
                        </a:rPr>
                        <a:t> per migliorare le performance dei punti vendita</a:t>
                      </a:r>
                      <a:endParaRPr lang="it-IT" sz="1140" b="1" kern="1200" dirty="0" smtClean="0">
                        <a:solidFill>
                          <a:srgbClr val="FF0000"/>
                        </a:solidFill>
                        <a:effectLst/>
                        <a:latin typeface="Trebuchet MS" pitchFamily="34" charset="0"/>
                        <a:ea typeface="+mn-ea"/>
                        <a:cs typeface="Trebuchet MS"/>
                      </a:endParaRP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dirty="0" smtClean="0">
                          <a:effectLst/>
                          <a:latin typeface="Trebuchet MS" pitchFamily="34" charset="0"/>
                        </a:rPr>
                        <a:t>Aumento del volume d’affari e diminuzione delle scorte</a:t>
                      </a:r>
                      <a:r>
                        <a:rPr lang="it-IT" sz="1135" b="0" i="0" baseline="0" dirty="0" smtClean="0">
                          <a:effectLst/>
                          <a:latin typeface="Trebuchet MS" pitchFamily="34" charset="0"/>
                        </a:rPr>
                        <a:t> all’interno</a:t>
                      </a:r>
                      <a:r>
                        <a:rPr lang="it-IT" sz="1135" b="0" i="0" dirty="0" smtClean="0">
                          <a:effectLst/>
                          <a:latin typeface="Trebuchet MS" pitchFamily="34" charset="0"/>
                        </a:rPr>
                        <a:t> dei punti vendita</a:t>
                      </a: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pic>
        <p:nvPicPr>
          <p:cNvPr id="1026" name="Picture 2"/>
          <p:cNvPicPr>
            <a:picLocks noChangeAspect="1" noChangeArrowheads="1"/>
          </p:cNvPicPr>
          <p:nvPr/>
        </p:nvPicPr>
        <p:blipFill>
          <a:blip r:embed="rId2" cstate="print">
            <a:clrChange>
              <a:clrFrom>
                <a:srgbClr val="000000"/>
              </a:clrFrom>
              <a:clrTo>
                <a:srgbClr val="000000">
                  <a:alpha val="0"/>
                </a:srgbClr>
              </a:clrTo>
            </a:clrChange>
          </a:blip>
          <a:srcRect t="19403" r="79690"/>
          <a:stretch>
            <a:fillRect/>
          </a:stretch>
        </p:blipFill>
        <p:spPr bwMode="auto">
          <a:xfrm>
            <a:off x="1182007" y="1075542"/>
            <a:ext cx="661239" cy="670129"/>
          </a:xfrm>
          <a:prstGeom prst="rect">
            <a:avLst/>
          </a:prstGeom>
          <a:noFill/>
          <a:ln w="9525">
            <a:noFill/>
            <a:miter lim="800000"/>
            <a:headEnd/>
            <a:tailEnd/>
          </a:ln>
        </p:spPr>
      </p:pic>
      <p:pic>
        <p:nvPicPr>
          <p:cNvPr id="38" name="Picture 2"/>
          <p:cNvPicPr>
            <a:picLocks noChangeAspect="1" noChangeArrowheads="1"/>
          </p:cNvPicPr>
          <p:nvPr/>
        </p:nvPicPr>
        <p:blipFill>
          <a:blip r:embed="rId3" cstate="print">
            <a:clrChange>
              <a:clrFrom>
                <a:srgbClr val="000000"/>
              </a:clrFrom>
              <a:clrTo>
                <a:srgbClr val="000000">
                  <a:alpha val="0"/>
                </a:srgbClr>
              </a:clrTo>
            </a:clrChange>
          </a:blip>
          <a:srcRect l="21702" t="43861" b="27246"/>
          <a:stretch>
            <a:fillRect/>
          </a:stretch>
        </p:blipFill>
        <p:spPr bwMode="auto">
          <a:xfrm>
            <a:off x="1019801" y="1783410"/>
            <a:ext cx="985651" cy="92889"/>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clrChange>
              <a:clrFrom>
                <a:srgbClr val="000000"/>
              </a:clrFrom>
              <a:clrTo>
                <a:srgbClr val="000000">
                  <a:alpha val="0"/>
                </a:srgbClr>
              </a:clrTo>
            </a:clrChange>
          </a:blip>
          <a:srcRect r="32589"/>
          <a:stretch>
            <a:fillRect/>
          </a:stretch>
        </p:blipFill>
        <p:spPr bwMode="auto">
          <a:xfrm>
            <a:off x="1014859" y="2306546"/>
            <a:ext cx="995534" cy="531656"/>
          </a:xfrm>
          <a:prstGeom prst="rect">
            <a:avLst/>
          </a:prstGeom>
          <a:noFill/>
          <a:ln w="9525">
            <a:noFill/>
            <a:miter lim="800000"/>
            <a:headEnd/>
            <a:tailEnd/>
          </a:ln>
        </p:spPr>
      </p:pic>
      <p:pic>
        <p:nvPicPr>
          <p:cNvPr id="1030" name="Picture 6"/>
          <p:cNvPicPr>
            <a:picLocks noChangeAspect="1" noChangeArrowheads="1"/>
          </p:cNvPicPr>
          <p:nvPr/>
        </p:nvPicPr>
        <p:blipFill>
          <a:blip r:embed="rId5" cstate="print">
            <a:clrChange>
              <a:clrFrom>
                <a:srgbClr val="FFFFFF"/>
              </a:clrFrom>
              <a:clrTo>
                <a:srgbClr val="FFFFFF">
                  <a:alpha val="0"/>
                </a:srgbClr>
              </a:clrTo>
            </a:clrChange>
          </a:blip>
          <a:srcRect t="18725" r="12628"/>
          <a:stretch>
            <a:fillRect/>
          </a:stretch>
        </p:blipFill>
        <p:spPr bwMode="auto">
          <a:xfrm>
            <a:off x="996041" y="3401936"/>
            <a:ext cx="1033170" cy="384747"/>
          </a:xfrm>
          <a:prstGeom prst="rect">
            <a:avLst/>
          </a:prstGeom>
          <a:noFill/>
          <a:ln w="9525">
            <a:noFill/>
            <a:miter lim="800000"/>
            <a:headEnd/>
            <a:tailEnd/>
          </a:ln>
          <a:effectLst/>
        </p:spPr>
      </p:pic>
      <p:pic>
        <p:nvPicPr>
          <p:cNvPr id="1032" name="Picture 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084149" y="4286991"/>
            <a:ext cx="856954" cy="714128"/>
          </a:xfrm>
          <a:prstGeom prst="rect">
            <a:avLst/>
          </a:prstGeom>
          <a:noFill/>
          <a:ln w="9525">
            <a:noFill/>
            <a:miter lim="800000"/>
            <a:headEnd/>
            <a:tailEnd/>
          </a:ln>
        </p:spPr>
      </p:pic>
      <p:pic>
        <p:nvPicPr>
          <p:cNvPr id="1034" name="Picture 10"/>
          <p:cNvPicPr>
            <a:picLocks noChangeAspect="1" noChangeArrowheads="1"/>
          </p:cNvPicPr>
          <p:nvPr/>
        </p:nvPicPr>
        <p:blipFill>
          <a:blip r:embed="rId7" cstate="print">
            <a:clrChange>
              <a:clrFrom>
                <a:srgbClr val="FEFEFE"/>
              </a:clrFrom>
              <a:clrTo>
                <a:srgbClr val="FEFEFE">
                  <a:alpha val="0"/>
                </a:srgbClr>
              </a:clrTo>
            </a:clrChange>
          </a:blip>
          <a:srcRect/>
          <a:stretch>
            <a:fillRect/>
          </a:stretch>
        </p:blipFill>
        <p:spPr bwMode="auto">
          <a:xfrm>
            <a:off x="1011883" y="5225142"/>
            <a:ext cx="1001486" cy="8813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p:cNvSpPr/>
          <p:nvPr/>
        </p:nvSpPr>
        <p:spPr bwMode="auto">
          <a:xfrm>
            <a:off x="877760" y="9840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Ovale 5"/>
          <p:cNvSpPr/>
          <p:nvPr/>
        </p:nvSpPr>
        <p:spPr bwMode="auto">
          <a:xfrm>
            <a:off x="877760" y="2027643"/>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Rettangolo 6"/>
          <p:cNvSpPr/>
          <p:nvPr/>
        </p:nvSpPr>
        <p:spPr bwMode="auto">
          <a:xfrm>
            <a:off x="1458701" y="2027643"/>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3076863"/>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77760" y="30795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Rettangolo 9"/>
          <p:cNvSpPr/>
          <p:nvPr/>
        </p:nvSpPr>
        <p:spPr bwMode="auto">
          <a:xfrm>
            <a:off x="1454347" y="984069"/>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Rettangolo 10"/>
          <p:cNvSpPr/>
          <p:nvPr/>
        </p:nvSpPr>
        <p:spPr bwMode="auto">
          <a:xfrm>
            <a:off x="1454347" y="4127499"/>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2" name="Ovale 11"/>
          <p:cNvSpPr/>
          <p:nvPr/>
        </p:nvSpPr>
        <p:spPr bwMode="auto">
          <a:xfrm>
            <a:off x="877760" y="4127499"/>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12"/>
          <p:cNvGrpSpPr/>
          <p:nvPr/>
        </p:nvGrpSpPr>
        <p:grpSpPr>
          <a:xfrm>
            <a:off x="869950" y="988599"/>
            <a:ext cx="8362950" cy="1044001"/>
            <a:chOff x="882650" y="2626899"/>
            <a:chExt cx="8362950" cy="1044001"/>
          </a:xfrm>
          <a:effectLst/>
        </p:grpSpPr>
        <p:cxnSp>
          <p:nvCxnSpPr>
            <p:cNvPr id="14" name="Connettore 1 13"/>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15" name="Arco 14"/>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16" name="Rettangolo 15"/>
          <p:cNvSpPr/>
          <p:nvPr/>
        </p:nvSpPr>
        <p:spPr bwMode="auto">
          <a:xfrm>
            <a:off x="1390846" y="5166300"/>
            <a:ext cx="7854753"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7" name="Ovale 16"/>
          <p:cNvSpPr/>
          <p:nvPr/>
        </p:nvSpPr>
        <p:spPr bwMode="auto">
          <a:xfrm>
            <a:off x="877760" y="5166300"/>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3" name="Gruppo 17"/>
          <p:cNvGrpSpPr/>
          <p:nvPr/>
        </p:nvGrpSpPr>
        <p:grpSpPr>
          <a:xfrm>
            <a:off x="882650" y="2029174"/>
            <a:ext cx="8362950" cy="1044001"/>
            <a:chOff x="882650" y="2626899"/>
            <a:chExt cx="8362950" cy="1044001"/>
          </a:xfrm>
          <a:effectLst/>
        </p:grpSpPr>
        <p:cxnSp>
          <p:nvCxnSpPr>
            <p:cNvPr id="19" name="Connettore 1 18"/>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0" name="Arco 19"/>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20"/>
          <p:cNvGrpSpPr/>
          <p:nvPr/>
        </p:nvGrpSpPr>
        <p:grpSpPr>
          <a:xfrm>
            <a:off x="882650" y="3071399"/>
            <a:ext cx="8362950" cy="1044001"/>
            <a:chOff x="882650" y="2626899"/>
            <a:chExt cx="8362950" cy="1044001"/>
          </a:xfrm>
          <a:effectLst/>
        </p:grpSpPr>
        <p:cxnSp>
          <p:nvCxnSpPr>
            <p:cNvPr id="22" name="Connettore 1 21"/>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3" name="Arco 22"/>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3" name="Gruppo 23"/>
          <p:cNvGrpSpPr/>
          <p:nvPr/>
        </p:nvGrpSpPr>
        <p:grpSpPr>
          <a:xfrm>
            <a:off x="882650" y="4138199"/>
            <a:ext cx="8362950" cy="1044001"/>
            <a:chOff x="882650" y="2626899"/>
            <a:chExt cx="8362950" cy="1044001"/>
          </a:xfrm>
          <a:effectLst/>
        </p:grpSpPr>
        <p:cxnSp>
          <p:nvCxnSpPr>
            <p:cNvPr id="25" name="Connettore 1 24"/>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6" name="Arco 25"/>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8" name="Gruppo 26"/>
          <p:cNvGrpSpPr/>
          <p:nvPr/>
        </p:nvGrpSpPr>
        <p:grpSpPr>
          <a:xfrm>
            <a:off x="882650" y="5179599"/>
            <a:ext cx="8362950" cy="1044001"/>
            <a:chOff x="882650" y="2626899"/>
            <a:chExt cx="8362950" cy="1044001"/>
          </a:xfrm>
          <a:effectLst/>
        </p:grpSpPr>
        <p:cxnSp>
          <p:nvCxnSpPr>
            <p:cNvPr id="28" name="Connettore 1 27"/>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9" name="Arco 28"/>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41" name="Rettangolo arrotondato 40"/>
          <p:cNvSpPr/>
          <p:nvPr/>
        </p:nvSpPr>
        <p:spPr bwMode="auto">
          <a:xfrm>
            <a:off x="2214563" y="981210"/>
            <a:ext cx="7056000" cy="5240373"/>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42" name="CasellaDiTesto 41"/>
          <p:cNvSpPr txBox="1"/>
          <p:nvPr/>
        </p:nvSpPr>
        <p:spPr>
          <a:xfrm>
            <a:off x="1371600" y="63500"/>
            <a:ext cx="5308600" cy="830997"/>
          </a:xfrm>
          <a:prstGeom prst="rect">
            <a:avLst/>
          </a:prstGeom>
          <a:noFill/>
        </p:spPr>
        <p:txBody>
          <a:bodyPr wrap="square" rtlCol="0">
            <a:spAutoFit/>
          </a:bodyPr>
          <a:lstStyle/>
          <a:p>
            <a:r>
              <a:rPr lang="it-IT" sz="2400" dirty="0" smtClean="0">
                <a:solidFill>
                  <a:srgbClr val="000000"/>
                </a:solidFill>
              </a:rPr>
              <a:t>Sistemi Gestionali Integrati, Business Intelligence e CRM</a:t>
            </a:r>
          </a:p>
        </p:txBody>
      </p:sp>
      <p:sp>
        <p:nvSpPr>
          <p:cNvPr id="52" name="CasellaDiTesto 36"/>
          <p:cNvSpPr txBox="1">
            <a:spLocks noChangeArrowheads="1"/>
          </p:cNvSpPr>
          <p:nvPr/>
        </p:nvSpPr>
        <p:spPr bwMode="auto">
          <a:xfrm>
            <a:off x="2314561" y="2814819"/>
            <a:ext cx="6730662" cy="3231654"/>
          </a:xfrm>
          <a:prstGeom prst="rect">
            <a:avLst/>
          </a:prstGeom>
          <a:noFill/>
          <a:ln w="9525">
            <a:noFill/>
            <a:miter lim="800000"/>
            <a:headEnd/>
            <a:tailEnd/>
          </a:ln>
        </p:spPr>
        <p:txBody>
          <a:bodyPr wrap="square">
            <a:spAutoFit/>
          </a:bodyPr>
          <a:lstStyle/>
          <a:p>
            <a:pPr algn="just"/>
            <a:r>
              <a:rPr lang="it-IT" sz="1200" dirty="0" smtClean="0">
                <a:solidFill>
                  <a:srgbClr val="FF0000"/>
                </a:solidFill>
              </a:rPr>
              <a:t>L’azienda</a:t>
            </a:r>
          </a:p>
          <a:p>
            <a:pPr algn="just"/>
            <a:r>
              <a:rPr lang="it-IT" sz="1200" b="0" dirty="0" smtClean="0">
                <a:solidFill>
                  <a:srgbClr val="000000"/>
                </a:solidFill>
              </a:rPr>
              <a:t>Installazioni Impianti è un’azienda di Roma con più di cinquant’anni di storia. </a:t>
            </a:r>
            <a:r>
              <a:rPr lang="it-IT" sz="1200" b="0" dirty="0">
                <a:solidFill>
                  <a:srgbClr val="000000"/>
                </a:solidFill>
              </a:rPr>
              <a:t>È una società certificata ISO 9001 che si occupa della progettazione e realizzazione di opere edili, centrali di energia, impianti tecnologici meccanici, elettrici, speciali e trasmissione dati</a:t>
            </a:r>
            <a:r>
              <a:rPr lang="it-IT" sz="1200" dirty="0">
                <a:solidFill>
                  <a:srgbClr val="000000"/>
                </a:solidFill>
              </a:rPr>
              <a:t>. </a:t>
            </a:r>
            <a:r>
              <a:rPr lang="it-IT" sz="1200" b="0" dirty="0" smtClean="0">
                <a:solidFill>
                  <a:srgbClr val="000000"/>
                </a:solidFill>
              </a:rPr>
              <a:t> </a:t>
            </a:r>
          </a:p>
          <a:p>
            <a:pPr algn="just"/>
            <a:endParaRPr lang="it-IT" sz="1200" dirty="0" smtClean="0">
              <a:solidFill>
                <a:srgbClr val="000000"/>
              </a:solidFill>
            </a:endParaRPr>
          </a:p>
          <a:p>
            <a:pPr algn="just"/>
            <a:r>
              <a:rPr lang="it-IT" sz="1200" dirty="0" smtClean="0">
                <a:solidFill>
                  <a:srgbClr val="FF0000"/>
                </a:solidFill>
              </a:rPr>
              <a:t>L’applicazione</a:t>
            </a:r>
          </a:p>
          <a:p>
            <a:pPr algn="just"/>
            <a:r>
              <a:rPr lang="it-IT" sz="1200" b="0" dirty="0" smtClean="0">
                <a:solidFill>
                  <a:srgbClr val="000000"/>
                </a:solidFill>
              </a:rPr>
              <a:t>Vista la rilevanza per l’azienda della gestione dei progetti, Installazioni Impianti, a </a:t>
            </a:r>
            <a:r>
              <a:rPr lang="it-IT" sz="1200" b="0" dirty="0">
                <a:solidFill>
                  <a:srgbClr val="000000"/>
                </a:solidFill>
              </a:rPr>
              <a:t>partire dal 2005, </a:t>
            </a:r>
            <a:r>
              <a:rPr lang="it-IT" sz="1200" b="0" dirty="0" smtClean="0">
                <a:solidFill>
                  <a:srgbClr val="000000"/>
                </a:solidFill>
              </a:rPr>
              <a:t>ha </a:t>
            </a:r>
            <a:r>
              <a:rPr lang="it-IT" sz="1200" b="0" dirty="0">
                <a:solidFill>
                  <a:srgbClr val="000000"/>
                </a:solidFill>
              </a:rPr>
              <a:t>adottato</a:t>
            </a:r>
            <a:r>
              <a:rPr lang="it-IT" sz="1200" b="0" dirty="0" smtClean="0">
                <a:solidFill>
                  <a:srgbClr val="000000"/>
                </a:solidFill>
              </a:rPr>
              <a:t>, un nuovo software </a:t>
            </a:r>
            <a:r>
              <a:rPr lang="it-IT" sz="1200" b="0" dirty="0">
                <a:solidFill>
                  <a:srgbClr val="000000"/>
                </a:solidFill>
              </a:rPr>
              <a:t>verticale specifico per le imprese del settore edile ed </a:t>
            </a:r>
            <a:r>
              <a:rPr lang="it-IT" sz="1200" b="0" dirty="0" smtClean="0">
                <a:solidFill>
                  <a:srgbClr val="000000"/>
                </a:solidFill>
              </a:rPr>
              <a:t>impiantistico per migliorare </a:t>
            </a:r>
            <a:r>
              <a:rPr lang="it-IT" sz="1200" b="0" dirty="0">
                <a:solidFill>
                  <a:srgbClr val="000000"/>
                </a:solidFill>
              </a:rPr>
              <a:t>la gestione delle commesse, introducendo strumenti specifici di controllo dei costi di produzione, di allocazione delle risorse ai progetti, di gestione degli approvvigionamenti e dei cicli attivo e passivo. </a:t>
            </a:r>
          </a:p>
          <a:p>
            <a:pPr algn="just"/>
            <a:endParaRPr lang="it-IT" sz="1200" dirty="0" smtClean="0">
              <a:solidFill>
                <a:srgbClr val="000000"/>
              </a:solidFill>
            </a:endParaRPr>
          </a:p>
          <a:p>
            <a:pPr algn="just"/>
            <a:r>
              <a:rPr lang="it-IT" sz="1200" dirty="0" smtClean="0">
                <a:solidFill>
                  <a:srgbClr val="FF0000"/>
                </a:solidFill>
              </a:rPr>
              <a:t>I benefici</a:t>
            </a:r>
          </a:p>
          <a:p>
            <a:pPr algn="just"/>
            <a:r>
              <a:rPr lang="it-IT" sz="1200" b="0" dirty="0" smtClean="0">
                <a:solidFill>
                  <a:srgbClr val="000000"/>
                </a:solidFill>
              </a:rPr>
              <a:t>Grazie al nuovo sistema gestionale, Installazioni Impianti è in grado controllare la redditività delle commesse ed il piano dei diversi progetti. Ciò permette di intraprendere azioni correttive in tempi rapidi, qualora fosse necessario un miglior bilanciamento delle risorse dedicate, con un miglioramento della collaborazione tra le diverse funzioni aziendali.</a:t>
            </a:r>
          </a:p>
        </p:txBody>
      </p:sp>
      <p:sp>
        <p:nvSpPr>
          <p:cNvPr id="53" name="Rectangle 4"/>
          <p:cNvSpPr/>
          <p:nvPr/>
        </p:nvSpPr>
        <p:spPr>
          <a:xfrm>
            <a:off x="2090058" y="2532374"/>
            <a:ext cx="7160821" cy="330860"/>
          </a:xfrm>
          <a:prstGeom prst="rect">
            <a:avLst/>
          </a:prstGeom>
        </p:spPr>
        <p:txBody>
          <a:bodyPr wrap="square">
            <a:spAutoFit/>
          </a:bodyPr>
          <a:lstStyle/>
          <a:p>
            <a:pPr algn="ctr" fontAlgn="auto">
              <a:spcBef>
                <a:spcPts val="0"/>
              </a:spcBef>
              <a:spcAft>
                <a:spcPts val="0"/>
              </a:spcAft>
              <a:defRPr/>
            </a:pPr>
            <a:r>
              <a:rPr lang="it-IT" sz="1550" dirty="0" smtClean="0">
                <a:solidFill>
                  <a:srgbClr val="FF0000"/>
                </a:solidFill>
                <a:latin typeface="Trebuchet MS"/>
                <a:cs typeface="Trebuchet MS"/>
              </a:rPr>
              <a:t>Migliorare il controllo sulle commesse attraverso un sistema gestionale</a:t>
            </a:r>
            <a:endParaRPr lang="it-IT" sz="1550" dirty="0">
              <a:solidFill>
                <a:srgbClr val="FF0000"/>
              </a:solidFill>
            </a:endParaRPr>
          </a:p>
        </p:txBody>
      </p:sp>
      <p:grpSp>
        <p:nvGrpSpPr>
          <p:cNvPr id="21" name="Group 37"/>
          <p:cNvGrpSpPr/>
          <p:nvPr/>
        </p:nvGrpSpPr>
        <p:grpSpPr>
          <a:xfrm>
            <a:off x="2312747" y="1083135"/>
            <a:ext cx="1103252" cy="1478681"/>
            <a:chOff x="6557297" y="1982129"/>
            <a:chExt cx="2599719" cy="3664696"/>
          </a:xfrm>
        </p:grpSpPr>
        <p:pic>
          <p:nvPicPr>
            <p:cNvPr id="39" name="Picture 2"/>
            <p:cNvPicPr>
              <a:picLocks noChangeAspect="1" noChangeArrowheads="1"/>
            </p:cNvPicPr>
            <p:nvPr/>
          </p:nvPicPr>
          <p:blipFill>
            <a:blip r:embed="rId2"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40" name="CasellaDiTesto 6"/>
            <p:cNvSpPr txBox="1"/>
            <p:nvPr/>
          </p:nvSpPr>
          <p:spPr>
            <a:xfrm>
              <a:off x="6557297" y="4734384"/>
              <a:ext cx="2599719" cy="912441"/>
            </a:xfrm>
            <a:prstGeom prst="rect">
              <a:avLst/>
            </a:prstGeom>
            <a:noFill/>
          </p:spPr>
          <p:txBody>
            <a:bodyPr wrap="square" rtlCol="0">
              <a:spAutoFit/>
            </a:bodyPr>
            <a:lstStyle/>
            <a:p>
              <a:pPr algn="ct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grpSp>
        <p:nvGrpSpPr>
          <p:cNvPr id="24" name="Gruppo 42"/>
          <p:cNvGrpSpPr/>
          <p:nvPr/>
        </p:nvGrpSpPr>
        <p:grpSpPr>
          <a:xfrm>
            <a:off x="1019801" y="1075542"/>
            <a:ext cx="985651" cy="800757"/>
            <a:chOff x="1019801" y="1075542"/>
            <a:chExt cx="985651" cy="800757"/>
          </a:xfrm>
        </p:grpSpPr>
        <p:pic>
          <p:nvPicPr>
            <p:cNvPr id="44" name="Picture 2"/>
            <p:cNvPicPr>
              <a:picLocks noChangeAspect="1" noChangeArrowheads="1"/>
            </p:cNvPicPr>
            <p:nvPr/>
          </p:nvPicPr>
          <p:blipFill>
            <a:blip r:embed="rId3" cstate="print">
              <a:clrChange>
                <a:clrFrom>
                  <a:srgbClr val="000000"/>
                </a:clrFrom>
                <a:clrTo>
                  <a:srgbClr val="000000">
                    <a:alpha val="0"/>
                  </a:srgbClr>
                </a:clrTo>
              </a:clrChange>
            </a:blip>
            <a:srcRect t="19403" r="79690"/>
            <a:stretch>
              <a:fillRect/>
            </a:stretch>
          </p:blipFill>
          <p:spPr bwMode="auto">
            <a:xfrm>
              <a:off x="1182007" y="1075542"/>
              <a:ext cx="661239" cy="670129"/>
            </a:xfrm>
            <a:prstGeom prst="rect">
              <a:avLst/>
            </a:prstGeom>
            <a:noFill/>
            <a:ln w="9525">
              <a:noFill/>
              <a:miter lim="800000"/>
              <a:headEnd/>
              <a:tailEnd/>
            </a:ln>
          </p:spPr>
        </p:pic>
        <p:pic>
          <p:nvPicPr>
            <p:cNvPr id="45" name="Picture 2"/>
            <p:cNvPicPr>
              <a:picLocks noChangeAspect="1" noChangeArrowheads="1"/>
            </p:cNvPicPr>
            <p:nvPr/>
          </p:nvPicPr>
          <p:blipFill>
            <a:blip r:embed="rId4" cstate="print">
              <a:clrChange>
                <a:clrFrom>
                  <a:srgbClr val="000000"/>
                </a:clrFrom>
                <a:clrTo>
                  <a:srgbClr val="000000">
                    <a:alpha val="0"/>
                  </a:srgbClr>
                </a:clrTo>
              </a:clrChange>
            </a:blip>
            <a:srcRect l="21702" t="43861" b="27246"/>
            <a:stretch>
              <a:fillRect/>
            </a:stretch>
          </p:blipFill>
          <p:spPr bwMode="auto">
            <a:xfrm>
              <a:off x="1019801" y="1783410"/>
              <a:ext cx="985651" cy="92889"/>
            </a:xfrm>
            <a:prstGeom prst="rect">
              <a:avLst/>
            </a:prstGeom>
            <a:noFill/>
            <a:ln w="9525">
              <a:noFill/>
              <a:miter lim="800000"/>
              <a:headEnd/>
              <a:tailEnd/>
            </a:ln>
          </p:spPr>
        </p:pic>
      </p:grpSp>
      <p:pic>
        <p:nvPicPr>
          <p:cNvPr id="46" name="Picture 3"/>
          <p:cNvPicPr>
            <a:picLocks noChangeAspect="1" noChangeArrowheads="1"/>
          </p:cNvPicPr>
          <p:nvPr/>
        </p:nvPicPr>
        <p:blipFill>
          <a:blip r:embed="rId5" cstate="print">
            <a:clrChange>
              <a:clrFrom>
                <a:srgbClr val="000000"/>
              </a:clrFrom>
              <a:clrTo>
                <a:srgbClr val="000000">
                  <a:alpha val="0"/>
                </a:srgbClr>
              </a:clrTo>
            </a:clrChange>
          </a:blip>
          <a:srcRect r="32589"/>
          <a:stretch>
            <a:fillRect/>
          </a:stretch>
        </p:blipFill>
        <p:spPr bwMode="auto">
          <a:xfrm>
            <a:off x="1014859" y="2306546"/>
            <a:ext cx="995534" cy="531656"/>
          </a:xfrm>
          <a:prstGeom prst="rect">
            <a:avLst/>
          </a:prstGeom>
          <a:noFill/>
          <a:ln w="9525">
            <a:noFill/>
            <a:miter lim="800000"/>
            <a:headEnd/>
            <a:tailEnd/>
          </a:ln>
        </p:spPr>
      </p:pic>
      <p:pic>
        <p:nvPicPr>
          <p:cNvPr id="47" name="Picture 6"/>
          <p:cNvPicPr>
            <a:picLocks noChangeAspect="1" noChangeArrowheads="1"/>
          </p:cNvPicPr>
          <p:nvPr/>
        </p:nvPicPr>
        <p:blipFill>
          <a:blip r:embed="rId6" cstate="print">
            <a:clrChange>
              <a:clrFrom>
                <a:srgbClr val="FFFFFF"/>
              </a:clrFrom>
              <a:clrTo>
                <a:srgbClr val="FFFFFF">
                  <a:alpha val="0"/>
                </a:srgbClr>
              </a:clrTo>
            </a:clrChange>
          </a:blip>
          <a:srcRect t="18725" r="12628"/>
          <a:stretch>
            <a:fillRect/>
          </a:stretch>
        </p:blipFill>
        <p:spPr bwMode="auto">
          <a:xfrm>
            <a:off x="996041" y="3401936"/>
            <a:ext cx="1033170" cy="384747"/>
          </a:xfrm>
          <a:prstGeom prst="rect">
            <a:avLst/>
          </a:prstGeom>
          <a:noFill/>
          <a:ln w="9525">
            <a:noFill/>
            <a:miter lim="800000"/>
            <a:headEnd/>
            <a:tailEnd/>
          </a:ln>
          <a:effectLst/>
        </p:spPr>
      </p:pic>
      <p:pic>
        <p:nvPicPr>
          <p:cNvPr id="48" name="Picture 8"/>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084149" y="4286991"/>
            <a:ext cx="856954" cy="714128"/>
          </a:xfrm>
          <a:prstGeom prst="rect">
            <a:avLst/>
          </a:prstGeom>
          <a:noFill/>
          <a:ln w="9525">
            <a:noFill/>
            <a:miter lim="800000"/>
            <a:headEnd/>
            <a:tailEnd/>
          </a:ln>
        </p:spPr>
      </p:pic>
      <p:pic>
        <p:nvPicPr>
          <p:cNvPr id="49" name="Picture 10"/>
          <p:cNvPicPr>
            <a:picLocks noChangeAspect="1" noChangeArrowheads="1"/>
          </p:cNvPicPr>
          <p:nvPr/>
        </p:nvPicPr>
        <p:blipFill>
          <a:blip r:embed="rId8" cstate="print">
            <a:clrChange>
              <a:clrFrom>
                <a:srgbClr val="FEFEFE"/>
              </a:clrFrom>
              <a:clrTo>
                <a:srgbClr val="FEFEFE">
                  <a:alpha val="0"/>
                </a:srgbClr>
              </a:clrTo>
            </a:clrChange>
          </a:blip>
          <a:srcRect/>
          <a:stretch>
            <a:fillRect/>
          </a:stretch>
        </p:blipFill>
        <p:spPr bwMode="auto">
          <a:xfrm>
            <a:off x="1011883" y="5225142"/>
            <a:ext cx="1001486" cy="881308"/>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3579297" y="861847"/>
            <a:ext cx="4344253" cy="1109456"/>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24"/>
                                        </p:tgtEl>
                                      </p:cBhvr>
                                    </p:animEffect>
                                    <p:set>
                                      <p:cBhvr>
                                        <p:cTn id="7" dur="1" fill="hold">
                                          <p:stCondLst>
                                            <p:cond delay="1999"/>
                                          </p:stCondLst>
                                        </p:cTn>
                                        <p:tgtEl>
                                          <p:spTgt spid="24"/>
                                        </p:tgtEl>
                                        <p:attrNameLst>
                                          <p:attrName>style.visibility</p:attrName>
                                        </p:attrNameLst>
                                      </p:cBhvr>
                                      <p:to>
                                        <p:strVal val="hidden"/>
                                      </p:to>
                                    </p:set>
                                  </p:childTnLst>
                                </p:cTn>
                              </p:par>
                              <p:par>
                                <p:cTn id="8" presetID="56" presetClass="path" presetSubtype="0" accel="50000" decel="50000" fill="hold" nodeType="withEffect">
                                  <p:stCondLst>
                                    <p:cond delay="0"/>
                                  </p:stCondLst>
                                  <p:childTnLst>
                                    <p:animMotion origin="layout" path="M 2.51403E-6 2.22222E-6 L 0.25942 0.01366 " pathEditMode="relative" rAng="0" ptsTypes="AA">
                                      <p:cBhvr>
                                        <p:cTn id="9" dur="2000" fill="hold"/>
                                        <p:tgtEl>
                                          <p:spTgt spid="24"/>
                                        </p:tgtEl>
                                        <p:attrNameLst>
                                          <p:attrName>ppt_x</p:attrName>
                                          <p:attrName>ppt_y</p:attrName>
                                        </p:attrNameLst>
                                      </p:cBhvr>
                                      <p:rCtr x="130" y="7"/>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500" fill="hold"/>
                                        <p:tgtEl>
                                          <p:spTgt spid="2050"/>
                                        </p:tgtEl>
                                        <p:attrNameLst>
                                          <p:attrName>ppt_w</p:attrName>
                                        </p:attrNameLst>
                                      </p:cBhvr>
                                      <p:tavLst>
                                        <p:tav tm="0">
                                          <p:val>
                                            <p:fltVal val="0"/>
                                          </p:val>
                                        </p:tav>
                                        <p:tav tm="100000">
                                          <p:val>
                                            <p:strVal val="#ppt_w"/>
                                          </p:val>
                                        </p:tav>
                                      </p:tavLst>
                                    </p:anim>
                                    <p:anim calcmode="lin" valueType="num">
                                      <p:cBhvr>
                                        <p:cTn id="14" dur="500" fill="hold"/>
                                        <p:tgtEl>
                                          <p:spTgt spid="2050"/>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e 47"/>
          <p:cNvSpPr/>
          <p:nvPr/>
        </p:nvSpPr>
        <p:spPr bwMode="auto">
          <a:xfrm>
            <a:off x="814260" y="16506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Ovale 6"/>
          <p:cNvSpPr/>
          <p:nvPr/>
        </p:nvSpPr>
        <p:spPr bwMode="auto">
          <a:xfrm>
            <a:off x="805551" y="2960919"/>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960919"/>
            <a:ext cx="7789802"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42541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42541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7" name="Rettangolo 46"/>
          <p:cNvSpPr/>
          <p:nvPr/>
        </p:nvSpPr>
        <p:spPr bwMode="auto">
          <a:xfrm>
            <a:off x="1454347" y="16506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48"/>
          <p:cNvGrpSpPr/>
          <p:nvPr/>
        </p:nvGrpSpPr>
        <p:grpSpPr>
          <a:xfrm>
            <a:off x="793750" y="1657176"/>
            <a:ext cx="8451849" cy="1296000"/>
            <a:chOff x="806450" y="2616200"/>
            <a:chExt cx="8451849" cy="1296000"/>
          </a:xfrm>
          <a:effectLst/>
        </p:grpSpPr>
        <p:cxnSp>
          <p:nvCxnSpPr>
            <p:cNvPr id="50" name="Connettore 1 49"/>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1" name="Arco 50"/>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3" name="Gruppo 51"/>
          <p:cNvGrpSpPr/>
          <p:nvPr/>
        </p:nvGrpSpPr>
        <p:grpSpPr>
          <a:xfrm>
            <a:off x="793750" y="2956739"/>
            <a:ext cx="8451849" cy="1296000"/>
            <a:chOff x="806450" y="2616200"/>
            <a:chExt cx="8451849" cy="1296000"/>
          </a:xfrm>
          <a:effectLst/>
        </p:grpSpPr>
        <p:cxnSp>
          <p:nvCxnSpPr>
            <p:cNvPr id="53" name="Connettore 1 52"/>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4" name="Arco 53"/>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54"/>
          <p:cNvGrpSpPr/>
          <p:nvPr/>
        </p:nvGrpSpPr>
        <p:grpSpPr>
          <a:xfrm>
            <a:off x="793750" y="4252739"/>
            <a:ext cx="8451849" cy="1296000"/>
            <a:chOff x="806450" y="2616200"/>
            <a:chExt cx="8451849" cy="1296000"/>
          </a:xfrm>
          <a:effectLst/>
        </p:grpSpPr>
        <p:cxnSp>
          <p:nvCxnSpPr>
            <p:cNvPr id="56" name="Connettore 1 55"/>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7" name="Arco 56"/>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24" name="CasellaDiTesto 23"/>
          <p:cNvSpPr txBox="1"/>
          <p:nvPr/>
        </p:nvSpPr>
        <p:spPr>
          <a:xfrm>
            <a:off x="1371600" y="63500"/>
            <a:ext cx="5308600" cy="830997"/>
          </a:xfrm>
          <a:prstGeom prst="rect">
            <a:avLst/>
          </a:prstGeom>
          <a:noFill/>
        </p:spPr>
        <p:txBody>
          <a:bodyPr wrap="square" rtlCol="0">
            <a:spAutoFit/>
          </a:bodyPr>
          <a:lstStyle/>
          <a:p>
            <a:r>
              <a:rPr lang="it-IT" sz="2400" dirty="0" smtClean="0">
                <a:solidFill>
                  <a:srgbClr val="000000"/>
                </a:solidFill>
              </a:rPr>
              <a:t>Fatturazione elettronica e dematerializzazione</a:t>
            </a:r>
          </a:p>
        </p:txBody>
      </p:sp>
      <p:graphicFrame>
        <p:nvGraphicFramePr>
          <p:cNvPr id="25" name="Tabella 24"/>
          <p:cNvGraphicFramePr>
            <a:graphicFrameLocks noGrp="1"/>
          </p:cNvGraphicFramePr>
          <p:nvPr>
            <p:extLst>
              <p:ext uri="{D42A27DB-BD31-4B8C-83A1-F6EECF244321}">
                <p14:modId xmlns="" xmlns:p14="http://schemas.microsoft.com/office/powerpoint/2010/main" val="4034146675"/>
              </p:ext>
            </p:extLst>
          </p:nvPr>
        </p:nvGraphicFramePr>
        <p:xfrm>
          <a:off x="2196198" y="1746772"/>
          <a:ext cx="7102476" cy="1126208"/>
        </p:xfrm>
        <a:graphic>
          <a:graphicData uri="http://schemas.openxmlformats.org/drawingml/2006/table">
            <a:tbl>
              <a:tblPr bandRow="1">
                <a:tableStyleId>{3B4B98B0-60AC-42C2-AFA5-B58CD77FA1E5}</a:tableStyleId>
              </a:tblPr>
              <a:tblGrid>
                <a:gridCol w="1171575"/>
                <a:gridCol w="1955800"/>
                <a:gridCol w="939801"/>
                <a:gridCol w="583646"/>
                <a:gridCol w="940354"/>
                <a:gridCol w="1511300"/>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Comune</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di Chieri</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Pubblica</a:t>
                      </a:r>
                      <a:r>
                        <a:rPr lang="it-IT" sz="1200" b="0" i="0" baseline="0" dirty="0" smtClean="0">
                          <a:effectLst/>
                          <a:latin typeface="Trebuchet MS" pitchFamily="34" charset="0"/>
                        </a:rPr>
                        <a:t> Amministrazione</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200"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247238">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kern="1200" dirty="0" smtClean="0">
                          <a:solidFill>
                            <a:srgbClr val="FF0000"/>
                          </a:solidFill>
                          <a:effectLst/>
                          <a:latin typeface="Trebuchet MS"/>
                          <a:ea typeface="+mn-ea"/>
                          <a:cs typeface="Trebuchet MS"/>
                        </a:rPr>
                        <a:t>Un</a:t>
                      </a:r>
                      <a:r>
                        <a:rPr lang="it-IT" sz="1200" b="1" kern="1200" baseline="0" dirty="0" smtClean="0">
                          <a:solidFill>
                            <a:srgbClr val="FF0000"/>
                          </a:solidFill>
                          <a:effectLst/>
                          <a:latin typeface="Trebuchet MS"/>
                          <a:ea typeface="+mn-ea"/>
                          <a:cs typeface="Trebuchet MS"/>
                        </a:rPr>
                        <a:t> sistema di gestione documentale per archiviare le pratiche ICI</a:t>
                      </a:r>
                      <a:endParaRPr lang="it-IT" sz="1200" b="1"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Automatizzazione delle attività di compilazione dei dati per le pratiche ICI</a:t>
                      </a:r>
                    </a:p>
                    <a:p>
                      <a:r>
                        <a:rPr lang="it-IT" sz="1200" b="0" i="0" dirty="0" smtClean="0">
                          <a:effectLst/>
                          <a:latin typeface="Trebuchet MS" pitchFamily="34" charset="0"/>
                        </a:rPr>
                        <a:t>Maggior efficienza nei processi di front-office</a:t>
                      </a: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27" name="Tabella 26"/>
          <p:cNvGraphicFramePr>
            <a:graphicFrameLocks noGrp="1"/>
          </p:cNvGraphicFramePr>
          <p:nvPr>
            <p:extLst>
              <p:ext uri="{D42A27DB-BD31-4B8C-83A1-F6EECF244321}">
                <p14:modId xmlns="" xmlns:p14="http://schemas.microsoft.com/office/powerpoint/2010/main" val="1579454234"/>
              </p:ext>
            </p:extLst>
          </p:nvPr>
        </p:nvGraphicFramePr>
        <p:xfrm>
          <a:off x="2198470" y="3045604"/>
          <a:ext cx="7102476" cy="1109911"/>
        </p:xfrm>
        <a:graphic>
          <a:graphicData uri="http://schemas.openxmlformats.org/drawingml/2006/table">
            <a:tbl>
              <a:tblPr bandRow="1">
                <a:tableStyleId>{3B4B98B0-60AC-42C2-AFA5-B58CD77FA1E5}</a:tableStyleId>
              </a:tblPr>
              <a:tblGrid>
                <a:gridCol w="1171575"/>
                <a:gridCol w="1955800"/>
                <a:gridCol w="939801"/>
                <a:gridCol w="583646"/>
                <a:gridCol w="940354"/>
                <a:gridCol w="1511300"/>
              </a:tblGrid>
              <a:tr h="232090">
                <a:tc gridSpan="2">
                  <a:txBody>
                    <a:bodyPr/>
                    <a:lstStyle/>
                    <a:p>
                      <a:r>
                        <a:rPr lang="it-IT" sz="1200" b="1" i="1" dirty="0" err="1" smtClean="0">
                          <a:solidFill>
                            <a:srgbClr val="FF0000"/>
                          </a:solidFill>
                          <a:effectLst>
                            <a:outerShdw blurRad="38100" dist="38100" dir="2700000" algn="tl">
                              <a:srgbClr val="000000">
                                <a:alpha val="43137"/>
                              </a:srgbClr>
                            </a:outerShdw>
                          </a:effectLst>
                          <a:latin typeface="Trebuchet MS" pitchFamily="34" charset="0"/>
                        </a:rPr>
                        <a:t>Montefarmaco</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OTC</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Farmaceutico</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200" b="1" i="1" dirty="0" smtClean="0">
                          <a:effectLst/>
                          <a:latin typeface="Trebuchet MS" pitchFamily="34" charset="0"/>
                        </a:rPr>
                        <a:t>Dipendenti:</a:t>
                      </a:r>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54</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200"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en-US" sz="1200" baseline="0" dirty="0" smtClean="0">
                          <a:latin typeface="Trebuchet MS"/>
                          <a:cs typeface="Trebuchet MS"/>
                        </a:rPr>
                        <a:t> 34 </a:t>
                      </a:r>
                      <a:r>
                        <a:rPr lang="en-US" sz="1200" dirty="0" err="1" smtClean="0">
                          <a:latin typeface="Trebuchet MS"/>
                          <a:cs typeface="Trebuchet MS"/>
                        </a:rPr>
                        <a:t>milioni</a:t>
                      </a:r>
                      <a:r>
                        <a:rPr lang="en-US" sz="1200" dirty="0" smtClean="0">
                          <a:latin typeface="Trebuchet MS"/>
                          <a:cs typeface="Trebuchet MS"/>
                        </a:rPr>
                        <a:t> di Euro</a:t>
                      </a:r>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230941">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kern="1200" dirty="0" smtClean="0">
                          <a:solidFill>
                            <a:srgbClr val="FF0000"/>
                          </a:solidFill>
                          <a:effectLst/>
                          <a:latin typeface="Trebuchet MS"/>
                          <a:ea typeface="+mn-ea"/>
                          <a:cs typeface="Trebuchet MS"/>
                        </a:rPr>
                        <a:t>Ridurre i costi di archiviazione grazie ad un sistema di gestione documentale</a:t>
                      </a: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Riduzione del tempo dedicato ad attività di ricerca e compilazione di documenti</a:t>
                      </a:r>
                    </a:p>
                    <a:p>
                      <a:r>
                        <a:rPr lang="it-IT" sz="1200" b="0" i="0" dirty="0" smtClean="0">
                          <a:effectLst/>
                          <a:latin typeface="Trebuchet MS" pitchFamily="34" charset="0"/>
                        </a:rPr>
                        <a:t>Diminuzione dei costi delle attività amministrative</a:t>
                      </a:r>
                      <a:r>
                        <a:rPr lang="it-IT" sz="1200" b="0" i="0" baseline="0" dirty="0" smtClean="0">
                          <a:effectLst/>
                          <a:latin typeface="Trebuchet MS" pitchFamily="34" charset="0"/>
                        </a:rPr>
                        <a:t> e del tempo di risposta al cliente</a:t>
                      </a:r>
                      <a:endParaRPr lang="it-IT" sz="1200" b="0" i="0" dirty="0" smtClean="0">
                        <a:effectLst/>
                        <a:latin typeface="Trebuchet MS" pitchFamily="34" charset="0"/>
                      </a:endParaRP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29" name="Tabella 28"/>
          <p:cNvGraphicFramePr>
            <a:graphicFrameLocks noGrp="1"/>
          </p:cNvGraphicFramePr>
          <p:nvPr>
            <p:extLst>
              <p:ext uri="{D42A27DB-BD31-4B8C-83A1-F6EECF244321}">
                <p14:modId xmlns="" xmlns:p14="http://schemas.microsoft.com/office/powerpoint/2010/main" val="2050577197"/>
              </p:ext>
            </p:extLst>
          </p:nvPr>
        </p:nvGraphicFramePr>
        <p:xfrm>
          <a:off x="2200742" y="4338368"/>
          <a:ext cx="7102476" cy="1137155"/>
        </p:xfrm>
        <a:graphic>
          <a:graphicData uri="http://schemas.openxmlformats.org/drawingml/2006/table">
            <a:tbl>
              <a:tblPr bandRow="1">
                <a:tableStyleId>{3B4B98B0-60AC-42C2-AFA5-B58CD77FA1E5}</a:tableStyleId>
              </a:tblPr>
              <a:tblGrid>
                <a:gridCol w="1171575"/>
                <a:gridCol w="1955800"/>
                <a:gridCol w="939801"/>
                <a:gridCol w="583646"/>
                <a:gridCol w="940354"/>
                <a:gridCol w="1511300"/>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Ministero</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della Difesa</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Pubblica</a:t>
                      </a:r>
                      <a:r>
                        <a:rPr lang="it-IT" sz="1200" b="0" i="0" baseline="0" dirty="0" smtClean="0">
                          <a:effectLst/>
                          <a:latin typeface="Trebuchet MS" pitchFamily="34" charset="0"/>
                        </a:rPr>
                        <a:t> Amministrazione</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200"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258185">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kern="1200" dirty="0" smtClean="0">
                          <a:solidFill>
                            <a:srgbClr val="FF0000"/>
                          </a:solidFill>
                          <a:effectLst/>
                          <a:latin typeface="Trebuchet MS"/>
                          <a:ea typeface="+mn-ea"/>
                          <a:cs typeface="Trebuchet MS"/>
                        </a:rPr>
                        <a:t>Una</a:t>
                      </a:r>
                      <a:r>
                        <a:rPr lang="it-IT" sz="1200" b="1" kern="1200" baseline="0" dirty="0" smtClean="0">
                          <a:solidFill>
                            <a:srgbClr val="FF0000"/>
                          </a:solidFill>
                          <a:effectLst/>
                          <a:latin typeface="Trebuchet MS"/>
                          <a:ea typeface="+mn-ea"/>
                          <a:cs typeface="Trebuchet MS"/>
                        </a:rPr>
                        <a:t> piattaforma Web per la gestione dei concorsi pubblici</a:t>
                      </a:r>
                      <a:endParaRPr lang="it-IT" sz="1200" b="1"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200" b="0" i="0" dirty="0" smtClean="0">
                          <a:effectLst/>
                          <a:latin typeface="Trebuchet MS" pitchFamily="34" charset="0"/>
                        </a:rPr>
                        <a:t>Diminuzione del numero dei ricorsi e degli errori di compilazione nei moduli Riduzione del costo del personale dedicato</a:t>
                      </a:r>
                      <a:r>
                        <a:rPr lang="it-IT" sz="1200" b="0" i="0" baseline="0" dirty="0" smtClean="0">
                          <a:effectLst/>
                          <a:latin typeface="Trebuchet MS" pitchFamily="34" charset="0"/>
                        </a:rPr>
                        <a:t> ad attività a basso valore aggiunto</a:t>
                      </a:r>
                      <a:endParaRPr lang="it-IT" sz="1200" b="0" i="0" dirty="0" smtClean="0">
                        <a:effectLst/>
                        <a:latin typeface="Trebuchet MS" pitchFamily="34" charset="0"/>
                      </a:endParaRP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pic>
        <p:nvPicPr>
          <p:cNvPr id="307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64178" y="1798702"/>
            <a:ext cx="405246" cy="753757"/>
          </a:xfrm>
          <a:prstGeom prst="rect">
            <a:avLst/>
          </a:prstGeom>
          <a:noFill/>
          <a:ln w="9525">
            <a:noFill/>
            <a:miter lim="800000"/>
            <a:headEnd/>
            <a:tailEnd/>
          </a:ln>
        </p:spPr>
      </p:pic>
      <p:sp>
        <p:nvSpPr>
          <p:cNvPr id="26" name="CasellaDiTesto 25"/>
          <p:cNvSpPr txBox="1"/>
          <p:nvPr/>
        </p:nvSpPr>
        <p:spPr>
          <a:xfrm>
            <a:off x="748149" y="2505692"/>
            <a:ext cx="1650678" cy="261610"/>
          </a:xfrm>
          <a:prstGeom prst="rect">
            <a:avLst/>
          </a:prstGeom>
          <a:noFill/>
        </p:spPr>
        <p:txBody>
          <a:bodyPr wrap="square" rtlCol="0">
            <a:spAutoFit/>
          </a:bodyPr>
          <a:lstStyle/>
          <a:p>
            <a:pPr algn="ctr"/>
            <a:r>
              <a:rPr lang="it-IT" sz="1100" b="0" dirty="0" smtClean="0">
                <a:solidFill>
                  <a:srgbClr val="327BBD"/>
                </a:solidFill>
                <a:latin typeface="Aharoni" pitchFamily="2" charset="-79"/>
                <a:cs typeface="Aharoni" pitchFamily="2" charset="-79"/>
              </a:rPr>
              <a:t>C</a:t>
            </a:r>
            <a:r>
              <a:rPr lang="it-IT" sz="1100" b="0" dirty="0" smtClean="0">
                <a:solidFill>
                  <a:srgbClr val="FFFFFF">
                    <a:lumMod val="75000"/>
                  </a:srgbClr>
                </a:solidFill>
                <a:latin typeface="Aharoni" pitchFamily="2" charset="-79"/>
                <a:cs typeface="Aharoni" pitchFamily="2" charset="-79"/>
              </a:rPr>
              <a:t>omune di </a:t>
            </a:r>
            <a:r>
              <a:rPr lang="it-IT" sz="1100" b="0" dirty="0" smtClean="0">
                <a:solidFill>
                  <a:srgbClr val="327BBD"/>
                </a:solidFill>
                <a:latin typeface="Aharoni" pitchFamily="2" charset="-79"/>
                <a:cs typeface="Aharoni" pitchFamily="2" charset="-79"/>
              </a:rPr>
              <a:t>C</a:t>
            </a:r>
            <a:r>
              <a:rPr lang="it-IT" sz="1100" b="0" dirty="0" smtClean="0">
                <a:solidFill>
                  <a:srgbClr val="FFFFFF">
                    <a:lumMod val="75000"/>
                  </a:srgbClr>
                </a:solidFill>
                <a:latin typeface="Aharoni" pitchFamily="2" charset="-79"/>
                <a:cs typeface="Aharoni" pitchFamily="2" charset="-79"/>
              </a:rPr>
              <a:t>hieri</a:t>
            </a:r>
            <a:endParaRPr lang="it-IT" sz="1100" b="0" dirty="0">
              <a:solidFill>
                <a:srgbClr val="FFFFFF">
                  <a:lumMod val="75000"/>
                </a:srgbClr>
              </a:solidFill>
              <a:latin typeface="Aharoni" pitchFamily="2" charset="-79"/>
              <a:cs typeface="Aharoni" pitchFamily="2" charset="-79"/>
            </a:endParaRPr>
          </a:p>
        </p:txBody>
      </p:sp>
      <p:pic>
        <p:nvPicPr>
          <p:cNvPr id="3078" name="Picture 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99187" y="3491623"/>
            <a:ext cx="1238374" cy="166979"/>
          </a:xfrm>
          <a:prstGeom prst="rect">
            <a:avLst/>
          </a:prstGeom>
          <a:noFill/>
          <a:ln w="9525">
            <a:noFill/>
            <a:miter lim="800000"/>
            <a:headEnd/>
            <a:tailEnd/>
          </a:ln>
        </p:spPr>
      </p:pic>
      <p:pic>
        <p:nvPicPr>
          <p:cNvPr id="3079" name="Picture 7"/>
          <p:cNvPicPr>
            <a:picLocks noChangeAspect="1" noChangeArrowheads="1"/>
          </p:cNvPicPr>
          <p:nvPr/>
        </p:nvPicPr>
        <p:blipFill>
          <a:blip r:embed="rId4" cstate="print"/>
          <a:srcRect/>
          <a:stretch>
            <a:fillRect/>
          </a:stretch>
        </p:blipFill>
        <p:spPr bwMode="auto">
          <a:xfrm>
            <a:off x="983239" y="4572000"/>
            <a:ext cx="1106818" cy="603720"/>
          </a:xfrm>
          <a:prstGeom prst="rect">
            <a:avLst/>
          </a:prstGeom>
          <a:noFill/>
          <a:ln w="9525">
            <a:solidFill>
              <a:schemeClr val="bg1">
                <a:lumMod val="50000"/>
              </a:schemeClr>
            </a:solid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e 47"/>
          <p:cNvSpPr/>
          <p:nvPr/>
        </p:nvSpPr>
        <p:spPr bwMode="auto">
          <a:xfrm>
            <a:off x="814260" y="16506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Ovale 6"/>
          <p:cNvSpPr/>
          <p:nvPr/>
        </p:nvSpPr>
        <p:spPr bwMode="auto">
          <a:xfrm>
            <a:off x="805551" y="2960919"/>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960919"/>
            <a:ext cx="7789802"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42541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42541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7" name="Rettangolo 46"/>
          <p:cNvSpPr/>
          <p:nvPr/>
        </p:nvSpPr>
        <p:spPr bwMode="auto">
          <a:xfrm>
            <a:off x="1454347" y="16506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48"/>
          <p:cNvGrpSpPr/>
          <p:nvPr/>
        </p:nvGrpSpPr>
        <p:grpSpPr>
          <a:xfrm>
            <a:off x="793750" y="1657176"/>
            <a:ext cx="8451849" cy="1296000"/>
            <a:chOff x="806450" y="2616200"/>
            <a:chExt cx="8451849" cy="1296000"/>
          </a:xfrm>
          <a:effectLst/>
        </p:grpSpPr>
        <p:cxnSp>
          <p:nvCxnSpPr>
            <p:cNvPr id="50" name="Connettore 1 49"/>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1" name="Arco 50"/>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3" name="Gruppo 51"/>
          <p:cNvGrpSpPr/>
          <p:nvPr/>
        </p:nvGrpSpPr>
        <p:grpSpPr>
          <a:xfrm>
            <a:off x="793750" y="2956739"/>
            <a:ext cx="8451849" cy="1296000"/>
            <a:chOff x="806450" y="2616200"/>
            <a:chExt cx="8451849" cy="1296000"/>
          </a:xfrm>
          <a:effectLst/>
        </p:grpSpPr>
        <p:cxnSp>
          <p:nvCxnSpPr>
            <p:cNvPr id="53" name="Connettore 1 52"/>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4" name="Arco 53"/>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54"/>
          <p:cNvGrpSpPr/>
          <p:nvPr/>
        </p:nvGrpSpPr>
        <p:grpSpPr>
          <a:xfrm>
            <a:off x="793750" y="4252739"/>
            <a:ext cx="8451849" cy="1296000"/>
            <a:chOff x="806450" y="2616200"/>
            <a:chExt cx="8451849" cy="1296000"/>
          </a:xfrm>
          <a:effectLst/>
        </p:grpSpPr>
        <p:cxnSp>
          <p:nvCxnSpPr>
            <p:cNvPr id="56" name="Connettore 1 55"/>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7" name="Arco 56"/>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23" name="Rettangolo arrotondato 22"/>
          <p:cNvSpPr/>
          <p:nvPr/>
        </p:nvSpPr>
        <p:spPr bwMode="auto">
          <a:xfrm>
            <a:off x="2176463" y="1029477"/>
            <a:ext cx="7056000" cy="5133818"/>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27" name="CasellaDiTesto 26"/>
          <p:cNvSpPr txBox="1"/>
          <p:nvPr/>
        </p:nvSpPr>
        <p:spPr>
          <a:xfrm>
            <a:off x="1371600" y="63500"/>
            <a:ext cx="5308600" cy="830997"/>
          </a:xfrm>
          <a:prstGeom prst="rect">
            <a:avLst/>
          </a:prstGeom>
          <a:noFill/>
        </p:spPr>
        <p:txBody>
          <a:bodyPr wrap="square" rtlCol="0">
            <a:spAutoFit/>
          </a:bodyPr>
          <a:lstStyle/>
          <a:p>
            <a:r>
              <a:rPr lang="it-IT" sz="2400" dirty="0" smtClean="0">
                <a:solidFill>
                  <a:srgbClr val="000000"/>
                </a:solidFill>
              </a:rPr>
              <a:t>Fatturazione elettronica e dematerializzazione</a:t>
            </a:r>
          </a:p>
        </p:txBody>
      </p:sp>
      <p:sp>
        <p:nvSpPr>
          <p:cNvPr id="34" name="CasellaDiTesto 36"/>
          <p:cNvSpPr txBox="1">
            <a:spLocks noChangeArrowheads="1"/>
          </p:cNvSpPr>
          <p:nvPr/>
        </p:nvSpPr>
        <p:spPr bwMode="auto">
          <a:xfrm>
            <a:off x="2314562" y="2876771"/>
            <a:ext cx="6674216" cy="3231654"/>
          </a:xfrm>
          <a:prstGeom prst="rect">
            <a:avLst/>
          </a:prstGeom>
          <a:noFill/>
          <a:ln w="9525">
            <a:noFill/>
            <a:miter lim="800000"/>
            <a:headEnd/>
            <a:tailEnd/>
          </a:ln>
        </p:spPr>
        <p:txBody>
          <a:bodyPr wrap="square">
            <a:spAutoFit/>
          </a:bodyPr>
          <a:lstStyle/>
          <a:p>
            <a:pPr algn="just"/>
            <a:r>
              <a:rPr lang="it-IT" sz="1200" dirty="0" smtClean="0">
                <a:solidFill>
                  <a:srgbClr val="FF0000"/>
                </a:solidFill>
              </a:rPr>
              <a:t>L’Ente</a:t>
            </a:r>
          </a:p>
          <a:p>
            <a:pPr algn="just"/>
            <a:r>
              <a:rPr lang="it-IT" sz="1200" b="0" dirty="0" smtClean="0">
                <a:solidFill>
                  <a:srgbClr val="000000"/>
                </a:solidFill>
              </a:rPr>
              <a:t>Il </a:t>
            </a:r>
            <a:r>
              <a:rPr lang="it-IT" sz="1200" b="0" dirty="0">
                <a:solidFill>
                  <a:srgbClr val="000000"/>
                </a:solidFill>
              </a:rPr>
              <a:t>Ministero della Difesa è il dicastero del Governo italiano deputato all’amministrazione militare e civile della </a:t>
            </a:r>
            <a:r>
              <a:rPr lang="it-IT" sz="1200" b="0" dirty="0" smtClean="0">
                <a:solidFill>
                  <a:srgbClr val="000000"/>
                </a:solidFill>
              </a:rPr>
              <a:t>difesa.</a:t>
            </a:r>
          </a:p>
          <a:p>
            <a:pPr algn="just"/>
            <a:endParaRPr lang="it-IT" sz="1200" dirty="0" smtClean="0">
              <a:solidFill>
                <a:srgbClr val="FFFFFF"/>
              </a:solidFill>
            </a:endParaRPr>
          </a:p>
          <a:p>
            <a:pPr algn="just"/>
            <a:r>
              <a:rPr lang="it-IT" sz="1200" dirty="0" smtClean="0">
                <a:solidFill>
                  <a:srgbClr val="FF0000"/>
                </a:solidFill>
              </a:rPr>
              <a:t>L’applicazione</a:t>
            </a:r>
          </a:p>
          <a:p>
            <a:pPr algn="just"/>
            <a:r>
              <a:rPr lang="it-IT" sz="1200" b="0" dirty="0" smtClean="0">
                <a:solidFill>
                  <a:srgbClr val="000000"/>
                </a:solidFill>
              </a:rPr>
              <a:t>Per migliorare la gestione della documentazione cartacea relativa ai concorsi, il Ministero della Difesa, in collaborazione con le Forze Armate, ha adottato una soluzione integrata che consente di organizzare il flusso dei documenti con una particolare attenzione alle policy, ai livelli di accesso ed alla condivisione delle informazioni. La suite è stata integrata con il portale del Ministero per la gestione online della modulistica relativa all’arruolamento del personale militare e civile. </a:t>
            </a:r>
          </a:p>
          <a:p>
            <a:pPr algn="just"/>
            <a:endParaRPr lang="it-IT" sz="1200" b="0" dirty="0" smtClean="0">
              <a:solidFill>
                <a:srgbClr val="000000"/>
              </a:solidFill>
            </a:endParaRPr>
          </a:p>
          <a:p>
            <a:pPr algn="just"/>
            <a:r>
              <a:rPr lang="it-IT" sz="1200" dirty="0" smtClean="0">
                <a:solidFill>
                  <a:srgbClr val="FF0000"/>
                </a:solidFill>
              </a:rPr>
              <a:t>I benefici</a:t>
            </a:r>
          </a:p>
          <a:p>
            <a:pPr algn="just"/>
            <a:r>
              <a:rPr lang="it-IT" sz="1200" b="0" dirty="0">
                <a:solidFill>
                  <a:srgbClr val="000000"/>
                </a:solidFill>
              </a:rPr>
              <a:t>L</a:t>
            </a:r>
            <a:r>
              <a:rPr lang="it-IT" sz="1200" b="0" dirty="0" smtClean="0">
                <a:solidFill>
                  <a:srgbClr val="000000"/>
                </a:solidFill>
              </a:rPr>
              <a:t>e </a:t>
            </a:r>
            <a:r>
              <a:rPr lang="it-IT" sz="1200" b="0" dirty="0">
                <a:solidFill>
                  <a:srgbClr val="000000"/>
                </a:solidFill>
              </a:rPr>
              <a:t>20.000 domande di partecipazione ai concorsi che arrivano ogni anno al dicastero vengono gestite in modo più </a:t>
            </a:r>
            <a:r>
              <a:rPr lang="it-IT" sz="1200" b="0" dirty="0" smtClean="0">
                <a:solidFill>
                  <a:srgbClr val="000000"/>
                </a:solidFill>
              </a:rPr>
              <a:t>rapido grazie </a:t>
            </a:r>
            <a:r>
              <a:rPr lang="it-IT" sz="1200" b="0" dirty="0">
                <a:solidFill>
                  <a:srgbClr val="000000"/>
                </a:solidFill>
              </a:rPr>
              <a:t>all’automazione di molte attività prima svolte manualmente ed alla riduzione degli errori di </a:t>
            </a:r>
            <a:r>
              <a:rPr lang="it-IT" sz="1200" b="0" dirty="0" smtClean="0">
                <a:solidFill>
                  <a:srgbClr val="000000"/>
                </a:solidFill>
              </a:rPr>
              <a:t>digitazione.</a:t>
            </a:r>
            <a:r>
              <a:rPr lang="it-IT" sz="1200" dirty="0" smtClean="0">
                <a:solidFill>
                  <a:srgbClr val="FFFFFF"/>
                </a:solidFill>
              </a:rPr>
              <a:t> </a:t>
            </a:r>
            <a:r>
              <a:rPr lang="it-IT" sz="1200" b="0" dirty="0" smtClean="0">
                <a:solidFill>
                  <a:srgbClr val="000000"/>
                </a:solidFill>
              </a:rPr>
              <a:t>La consistente riduzione di errori ha assicurato un minor numero di ricorsi dovuti al rifiuto delle domande.</a:t>
            </a:r>
          </a:p>
        </p:txBody>
      </p:sp>
      <p:sp>
        <p:nvSpPr>
          <p:cNvPr id="35" name="Rectangle 4"/>
          <p:cNvSpPr/>
          <p:nvPr/>
        </p:nvSpPr>
        <p:spPr>
          <a:xfrm>
            <a:off x="2298700" y="2575157"/>
            <a:ext cx="6704189" cy="338554"/>
          </a:xfrm>
          <a:prstGeom prst="rect">
            <a:avLst/>
          </a:prstGeom>
        </p:spPr>
        <p:txBody>
          <a:bodyPr wrap="square">
            <a:spAutoFit/>
          </a:bodyPr>
          <a:lstStyle/>
          <a:p>
            <a:pPr algn="ctr" fontAlgn="auto">
              <a:spcBef>
                <a:spcPts val="0"/>
              </a:spcBef>
              <a:spcAft>
                <a:spcPts val="0"/>
              </a:spcAft>
              <a:defRPr/>
            </a:pPr>
            <a:r>
              <a:rPr lang="it-IT" dirty="0" smtClean="0">
                <a:solidFill>
                  <a:srgbClr val="FF0000"/>
                </a:solidFill>
                <a:latin typeface="Trebuchet MS"/>
                <a:cs typeface="Trebuchet MS"/>
              </a:rPr>
              <a:t>Una piattaforma Web di gestione dei concorsi pubblici</a:t>
            </a:r>
            <a:endParaRPr lang="it-IT" dirty="0">
              <a:solidFill>
                <a:srgbClr val="FF0000"/>
              </a:solidFill>
            </a:endParaRPr>
          </a:p>
        </p:txBody>
      </p:sp>
      <p:grpSp>
        <p:nvGrpSpPr>
          <p:cNvPr id="5" name="Group 37"/>
          <p:cNvGrpSpPr/>
          <p:nvPr/>
        </p:nvGrpSpPr>
        <p:grpSpPr>
          <a:xfrm>
            <a:off x="2312747" y="1083135"/>
            <a:ext cx="1103252" cy="1478681"/>
            <a:chOff x="6557297" y="1982129"/>
            <a:chExt cx="2599719" cy="3664696"/>
          </a:xfrm>
        </p:grpSpPr>
        <p:pic>
          <p:nvPicPr>
            <p:cNvPr id="33" name="Picture 2"/>
            <p:cNvPicPr>
              <a:picLocks noChangeAspect="1" noChangeArrowheads="1"/>
            </p:cNvPicPr>
            <p:nvPr/>
          </p:nvPicPr>
          <p:blipFill>
            <a:blip r:embed="rId2"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36" name="CasellaDiTesto 6"/>
            <p:cNvSpPr txBox="1"/>
            <p:nvPr/>
          </p:nvSpPr>
          <p:spPr>
            <a:xfrm>
              <a:off x="6557297" y="4734384"/>
              <a:ext cx="2599719" cy="912441"/>
            </a:xfrm>
            <a:prstGeom prst="rect">
              <a:avLst/>
            </a:prstGeom>
            <a:noFill/>
          </p:spPr>
          <p:txBody>
            <a:bodyPr wrap="square" rtlCol="0">
              <a:spAutoFit/>
            </a:bodyPr>
            <a:lstStyle/>
            <a:p>
              <a:pPr algn="ct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pic>
        <p:nvPicPr>
          <p:cNvPr id="37" name="Picture 7"/>
          <p:cNvPicPr>
            <a:picLocks noChangeAspect="1" noChangeArrowheads="1"/>
          </p:cNvPicPr>
          <p:nvPr/>
        </p:nvPicPr>
        <p:blipFill>
          <a:blip r:embed="rId3" cstate="print"/>
          <a:srcRect/>
          <a:stretch>
            <a:fillRect/>
          </a:stretch>
        </p:blipFill>
        <p:spPr bwMode="auto">
          <a:xfrm>
            <a:off x="3671457" y="1096008"/>
            <a:ext cx="2083678" cy="1136554"/>
          </a:xfrm>
          <a:prstGeom prst="rect">
            <a:avLst/>
          </a:prstGeom>
          <a:noFill/>
          <a:ln w="9525">
            <a:solidFill>
              <a:schemeClr val="bg1">
                <a:lumMod val="50000"/>
              </a:schemeClr>
            </a:solidFill>
            <a:miter lim="800000"/>
            <a:headEnd/>
            <a:tailEnd/>
          </a:ln>
          <a:effectLst>
            <a:outerShdw blurRad="50800" dist="38100" dir="2700000" algn="tl" rotWithShape="0">
              <a:prstClr val="black">
                <a:alpha val="40000"/>
              </a:prstClr>
            </a:outerShdw>
          </a:effectLst>
        </p:spPr>
      </p:pic>
      <p:pic>
        <p:nvPicPr>
          <p:cNvPr id="38"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364178" y="1798702"/>
            <a:ext cx="405246" cy="753757"/>
          </a:xfrm>
          <a:prstGeom prst="rect">
            <a:avLst/>
          </a:prstGeom>
          <a:noFill/>
          <a:ln w="9525">
            <a:noFill/>
            <a:miter lim="800000"/>
            <a:headEnd/>
            <a:tailEnd/>
          </a:ln>
        </p:spPr>
      </p:pic>
      <p:sp>
        <p:nvSpPr>
          <p:cNvPr id="39" name="CasellaDiTesto 38"/>
          <p:cNvSpPr txBox="1"/>
          <p:nvPr/>
        </p:nvSpPr>
        <p:spPr>
          <a:xfrm>
            <a:off x="748149" y="2505692"/>
            <a:ext cx="1650678" cy="261610"/>
          </a:xfrm>
          <a:prstGeom prst="rect">
            <a:avLst/>
          </a:prstGeom>
          <a:noFill/>
        </p:spPr>
        <p:txBody>
          <a:bodyPr wrap="square" rtlCol="0">
            <a:spAutoFit/>
          </a:bodyPr>
          <a:lstStyle/>
          <a:p>
            <a:pPr algn="ctr"/>
            <a:r>
              <a:rPr lang="it-IT" sz="1100" b="0" dirty="0" smtClean="0">
                <a:solidFill>
                  <a:srgbClr val="327BBD"/>
                </a:solidFill>
                <a:latin typeface="Aharoni" pitchFamily="2" charset="-79"/>
                <a:cs typeface="Aharoni" pitchFamily="2" charset="-79"/>
              </a:rPr>
              <a:t>C</a:t>
            </a:r>
            <a:r>
              <a:rPr lang="it-IT" sz="1100" b="0" dirty="0" smtClean="0">
                <a:solidFill>
                  <a:srgbClr val="FFFFFF">
                    <a:lumMod val="75000"/>
                  </a:srgbClr>
                </a:solidFill>
                <a:latin typeface="Aharoni" pitchFamily="2" charset="-79"/>
                <a:cs typeface="Aharoni" pitchFamily="2" charset="-79"/>
              </a:rPr>
              <a:t>omune di </a:t>
            </a:r>
            <a:r>
              <a:rPr lang="it-IT" sz="1100" b="0" dirty="0" smtClean="0">
                <a:solidFill>
                  <a:srgbClr val="327BBD"/>
                </a:solidFill>
                <a:latin typeface="Aharoni" pitchFamily="2" charset="-79"/>
                <a:cs typeface="Aharoni" pitchFamily="2" charset="-79"/>
              </a:rPr>
              <a:t>C</a:t>
            </a:r>
            <a:r>
              <a:rPr lang="it-IT" sz="1100" b="0" dirty="0" smtClean="0">
                <a:solidFill>
                  <a:srgbClr val="FFFFFF">
                    <a:lumMod val="75000"/>
                  </a:srgbClr>
                </a:solidFill>
                <a:latin typeface="Aharoni" pitchFamily="2" charset="-79"/>
                <a:cs typeface="Aharoni" pitchFamily="2" charset="-79"/>
              </a:rPr>
              <a:t>hieri</a:t>
            </a:r>
            <a:endParaRPr lang="it-IT" sz="1100" b="0" dirty="0">
              <a:solidFill>
                <a:srgbClr val="FFFFFF">
                  <a:lumMod val="75000"/>
                </a:srgbClr>
              </a:solidFill>
              <a:latin typeface="Aharoni" pitchFamily="2" charset="-79"/>
              <a:cs typeface="Aharoni" pitchFamily="2" charset="-79"/>
            </a:endParaRPr>
          </a:p>
        </p:txBody>
      </p:sp>
      <p:pic>
        <p:nvPicPr>
          <p:cNvPr id="40" name="Picture 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99187" y="3491623"/>
            <a:ext cx="1238374" cy="166979"/>
          </a:xfrm>
          <a:prstGeom prst="rect">
            <a:avLst/>
          </a:prstGeom>
          <a:noFill/>
          <a:ln w="9525">
            <a:noFill/>
            <a:miter lim="800000"/>
            <a:headEnd/>
            <a:tailEnd/>
          </a:ln>
        </p:spPr>
      </p:pic>
      <p:pic>
        <p:nvPicPr>
          <p:cNvPr id="41" name="Picture 7"/>
          <p:cNvPicPr>
            <a:picLocks noChangeAspect="1" noChangeArrowheads="1"/>
          </p:cNvPicPr>
          <p:nvPr/>
        </p:nvPicPr>
        <p:blipFill>
          <a:blip r:embed="rId3" cstate="print"/>
          <a:srcRect/>
          <a:stretch>
            <a:fillRect/>
          </a:stretch>
        </p:blipFill>
        <p:spPr bwMode="auto">
          <a:xfrm>
            <a:off x="983239" y="4572000"/>
            <a:ext cx="1106818" cy="603720"/>
          </a:xfrm>
          <a:prstGeom prst="rect">
            <a:avLst/>
          </a:prstGeom>
          <a:noFill/>
          <a:ln w="9525">
            <a:solidFill>
              <a:schemeClr val="bg1">
                <a:lumMod val="50000"/>
              </a:schemeClr>
            </a:solid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41"/>
                                        </p:tgtEl>
                                      </p:cBhvr>
                                    </p:animEffect>
                                    <p:set>
                                      <p:cBhvr>
                                        <p:cTn id="7" dur="1" fill="hold">
                                          <p:stCondLst>
                                            <p:cond delay="1999"/>
                                          </p:stCondLst>
                                        </p:cTn>
                                        <p:tgtEl>
                                          <p:spTgt spid="41"/>
                                        </p:tgtEl>
                                        <p:attrNameLst>
                                          <p:attrName>style.visibility</p:attrName>
                                        </p:attrNameLst>
                                      </p:cBhvr>
                                      <p:to>
                                        <p:strVal val="hidden"/>
                                      </p:to>
                                    </p:set>
                                  </p:childTnLst>
                                </p:cTn>
                              </p:par>
                              <p:par>
                                <p:cTn id="8" presetID="56" presetClass="path" presetSubtype="0" accel="50000" decel="50000" fill="hold" nodeType="withEffect">
                                  <p:stCondLst>
                                    <p:cond delay="0"/>
                                  </p:stCondLst>
                                  <p:childTnLst>
                                    <p:animMotion origin="layout" path="M -2.82187E-6 1.85185E-6 L 0.32324 -0.47107 " pathEditMode="relative" rAng="0" ptsTypes="AA">
                                      <p:cBhvr>
                                        <p:cTn id="9" dur="2000" fill="hold"/>
                                        <p:tgtEl>
                                          <p:spTgt spid="41"/>
                                        </p:tgtEl>
                                        <p:attrNameLst>
                                          <p:attrName>ppt_x</p:attrName>
                                          <p:attrName>ppt_y</p:attrName>
                                        </p:attrNameLst>
                                      </p:cBhvr>
                                      <p:rCtr x="162" y="-236"/>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371600" y="252182"/>
            <a:ext cx="5308600" cy="461665"/>
          </a:xfrm>
          <a:prstGeom prst="rect">
            <a:avLst/>
          </a:prstGeom>
          <a:noFill/>
        </p:spPr>
        <p:txBody>
          <a:bodyPr wrap="square" rtlCol="0">
            <a:spAutoFit/>
          </a:bodyPr>
          <a:lstStyle/>
          <a:p>
            <a:r>
              <a:rPr lang="it-IT" sz="2400" dirty="0" err="1" smtClean="0">
                <a:solidFill>
                  <a:srgbClr val="000000"/>
                </a:solidFill>
              </a:rPr>
              <a:t>Mobile&amp;Wireless</a:t>
            </a:r>
            <a:endParaRPr lang="it-IT" sz="2400" dirty="0" smtClean="0">
              <a:solidFill>
                <a:srgbClr val="000000"/>
              </a:solidFill>
            </a:endParaRPr>
          </a:p>
        </p:txBody>
      </p:sp>
      <p:sp>
        <p:nvSpPr>
          <p:cNvPr id="5" name="Ovale 4"/>
          <p:cNvSpPr/>
          <p:nvPr/>
        </p:nvSpPr>
        <p:spPr bwMode="auto">
          <a:xfrm>
            <a:off x="814260" y="2292169"/>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Ovale 5"/>
          <p:cNvSpPr/>
          <p:nvPr/>
        </p:nvSpPr>
        <p:spPr bwMode="auto">
          <a:xfrm>
            <a:off x="805551" y="3602443"/>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Rettangolo 6"/>
          <p:cNvSpPr/>
          <p:nvPr/>
        </p:nvSpPr>
        <p:spPr bwMode="auto">
          <a:xfrm>
            <a:off x="1458701" y="3602443"/>
            <a:ext cx="7789802"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Rettangolo 10"/>
          <p:cNvSpPr/>
          <p:nvPr/>
        </p:nvSpPr>
        <p:spPr bwMode="auto">
          <a:xfrm>
            <a:off x="1454347" y="2292169"/>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19"/>
          <p:cNvGrpSpPr/>
          <p:nvPr/>
        </p:nvGrpSpPr>
        <p:grpSpPr>
          <a:xfrm>
            <a:off x="793750" y="2298700"/>
            <a:ext cx="8451849" cy="1296000"/>
            <a:chOff x="806450" y="2616200"/>
            <a:chExt cx="8451849" cy="1296000"/>
          </a:xfrm>
          <a:effectLst/>
        </p:grpSpPr>
        <p:cxnSp>
          <p:nvCxnSpPr>
            <p:cNvPr id="21" name="Connettore 1 20"/>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2" name="Arco 21"/>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3" name="Gruppo 22"/>
          <p:cNvGrpSpPr/>
          <p:nvPr/>
        </p:nvGrpSpPr>
        <p:grpSpPr>
          <a:xfrm>
            <a:off x="793750" y="3598263"/>
            <a:ext cx="8451849" cy="1296000"/>
            <a:chOff x="806450" y="2616200"/>
            <a:chExt cx="8451849" cy="1296000"/>
          </a:xfrm>
          <a:effectLst/>
        </p:grpSpPr>
        <p:cxnSp>
          <p:nvCxnSpPr>
            <p:cNvPr id="24" name="Connettore 1 23"/>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5" name="Arco 24"/>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aphicFrame>
        <p:nvGraphicFramePr>
          <p:cNvPr id="38" name="Tabella 37"/>
          <p:cNvGraphicFramePr>
            <a:graphicFrameLocks noGrp="1"/>
          </p:cNvGraphicFramePr>
          <p:nvPr>
            <p:extLst>
              <p:ext uri="{D42A27DB-BD31-4B8C-83A1-F6EECF244321}">
                <p14:modId xmlns="" xmlns:p14="http://schemas.microsoft.com/office/powerpoint/2010/main" val="3321863900"/>
              </p:ext>
            </p:extLst>
          </p:nvPr>
        </p:nvGraphicFramePr>
        <p:xfrm>
          <a:off x="2193925" y="3598863"/>
          <a:ext cx="7102476" cy="1305510"/>
        </p:xfrm>
        <a:graphic>
          <a:graphicData uri="http://schemas.openxmlformats.org/drawingml/2006/table">
            <a:tbl>
              <a:tblPr bandRow="1">
                <a:tableStyleId>{3B4B98B0-60AC-42C2-AFA5-B58CD77FA1E5}</a:tableStyleId>
              </a:tblPr>
              <a:tblGrid>
                <a:gridCol w="1171575"/>
                <a:gridCol w="1955800"/>
                <a:gridCol w="939801"/>
                <a:gridCol w="583646"/>
                <a:gridCol w="940354"/>
                <a:gridCol w="1511300"/>
              </a:tblGrid>
              <a:tr h="232090">
                <a:tc gridSpan="2">
                  <a:txBody>
                    <a:bodyPr/>
                    <a:lstStyle/>
                    <a:p>
                      <a:r>
                        <a:rPr lang="it-IT" sz="1100" b="1" i="1" dirty="0" smtClean="0">
                          <a:solidFill>
                            <a:srgbClr val="FF0000"/>
                          </a:solidFill>
                          <a:effectLst>
                            <a:outerShdw blurRad="38100" dist="38100" dir="2700000" algn="tl">
                              <a:srgbClr val="000000">
                                <a:alpha val="43137"/>
                              </a:srgbClr>
                            </a:outerShdw>
                          </a:effectLst>
                          <a:latin typeface="Trebuchet MS" pitchFamily="34" charset="0"/>
                        </a:rPr>
                        <a:t>INAIL</a:t>
                      </a:r>
                      <a:endParaRPr lang="it-IT" sz="11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1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100" b="1" i="1" dirty="0" smtClean="0">
                          <a:effectLst/>
                          <a:latin typeface="Trebuchet MS" pitchFamily="34" charset="0"/>
                        </a:rPr>
                        <a:t>Settore:</a:t>
                      </a:r>
                      <a:endParaRPr lang="it-IT" sz="11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00" b="0" i="0" dirty="0" smtClean="0">
                          <a:effectLst/>
                          <a:latin typeface="Trebuchet MS" pitchFamily="34" charset="0"/>
                        </a:rPr>
                        <a:t>Pubblica Amministrazione </a:t>
                      </a:r>
                      <a:endParaRPr lang="it-IT" sz="11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it-IT" sz="11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100" b="0" i="0"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endParaRPr lang="it-IT" sz="1600" dirty="0"/>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endParaRPr lang="it-IT" sz="1600" dirty="0"/>
                    </a:p>
                  </a:txBody>
                  <a:tcPr marL="36000" marR="0" marT="0" marB="0" anchor="ctr">
                    <a:lnL>
                      <a:noFill/>
                    </a:lnL>
                    <a:lnR>
                      <a:noFill/>
                    </a:lnR>
                    <a:lnT>
                      <a:noFill/>
                    </a:lnT>
                    <a:lnB>
                      <a:noFill/>
                    </a:lnB>
                    <a:lnTlToBr w="12700" cmpd="sng">
                      <a:noFill/>
                      <a:prstDash val="solid"/>
                    </a:lnTlToBr>
                    <a:lnBlToTr w="12700" cmpd="sng">
                      <a:noFill/>
                      <a:prstDash val="solid"/>
                    </a:lnBlToTr>
                    <a:noFill/>
                  </a:tcPr>
                </a:tc>
              </a:tr>
              <a:tr h="414790">
                <a:tc>
                  <a:txBody>
                    <a:bodyPr/>
                    <a:lstStyle/>
                    <a:p>
                      <a:r>
                        <a:rPr lang="it-IT" sz="11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kern="1200" dirty="0" smtClean="0">
                          <a:solidFill>
                            <a:srgbClr val="FF0000"/>
                          </a:solidFill>
                          <a:effectLst/>
                          <a:latin typeface="Trebuchet MS"/>
                          <a:ea typeface="+mn-ea"/>
                          <a:cs typeface="Trebuchet MS"/>
                        </a:rPr>
                        <a:t>INAIL Mobile per attuare una strategia di comunicazione multicanale verso la cittadinanza</a:t>
                      </a:r>
                      <a:r>
                        <a:rPr lang="it-IT" sz="1100" kern="1200" baseline="0" dirty="0" smtClean="0">
                          <a:solidFill>
                            <a:srgbClr val="FF0000"/>
                          </a:solidFill>
                          <a:effectLst/>
                          <a:latin typeface="Trebuchet MS"/>
                          <a:ea typeface="+mn-ea"/>
                          <a:cs typeface="Trebuchet MS"/>
                        </a:rPr>
                        <a:t> e l’</a:t>
                      </a:r>
                      <a:r>
                        <a:rPr lang="it-IT" sz="1100" kern="1200" dirty="0" smtClean="0">
                          <a:solidFill>
                            <a:srgbClr val="FF0000"/>
                          </a:solidFill>
                          <a:effectLst/>
                          <a:latin typeface="Trebuchet MS"/>
                          <a:ea typeface="+mn-ea"/>
                          <a:cs typeface="Trebuchet MS"/>
                        </a:rPr>
                        <a:t>utenza professionale</a:t>
                      </a: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100" b="1" i="1" dirty="0" smtClean="0">
                          <a:effectLst/>
                          <a:latin typeface="Trebuchet MS" pitchFamily="34" charset="0"/>
                        </a:rPr>
                        <a:t>Benefici:</a:t>
                      </a:r>
                      <a:endParaRPr lang="it-IT" sz="11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00" b="0" i="0" dirty="0" smtClean="0">
                          <a:effectLst/>
                          <a:latin typeface="Trebuchet MS" pitchFamily="34" charset="0"/>
                        </a:rPr>
                        <a:t>Miglioramento del servizio informativo al cittadino </a:t>
                      </a:r>
                    </a:p>
                    <a:p>
                      <a:r>
                        <a:rPr lang="it-IT" sz="1100" b="0" i="0" dirty="0" smtClean="0">
                          <a:effectLst/>
                          <a:latin typeface="Trebuchet MS" pitchFamily="34" charset="0"/>
                        </a:rPr>
                        <a:t>Maggior trasparenza nel rapporto con l’utenza professionale</a:t>
                      </a: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19" name="Tabella 18"/>
          <p:cNvGraphicFramePr>
            <a:graphicFrameLocks noGrp="1"/>
          </p:cNvGraphicFramePr>
          <p:nvPr>
            <p:extLst>
              <p:ext uri="{D42A27DB-BD31-4B8C-83A1-F6EECF244321}">
                <p14:modId xmlns="" xmlns:p14="http://schemas.microsoft.com/office/powerpoint/2010/main" val="3758615151"/>
              </p:ext>
            </p:extLst>
          </p:nvPr>
        </p:nvGraphicFramePr>
        <p:xfrm>
          <a:off x="2196198" y="2352401"/>
          <a:ext cx="7102476" cy="1183963"/>
        </p:xfrm>
        <a:graphic>
          <a:graphicData uri="http://schemas.openxmlformats.org/drawingml/2006/table">
            <a:tbl>
              <a:tblPr bandRow="1">
                <a:tableStyleId>{3B4B98B0-60AC-42C2-AFA5-B58CD77FA1E5}</a:tableStyleId>
              </a:tblPr>
              <a:tblGrid>
                <a:gridCol w="1171575"/>
                <a:gridCol w="1955800"/>
                <a:gridCol w="238953"/>
                <a:gridCol w="543440"/>
                <a:gridCol w="157408"/>
                <a:gridCol w="583646"/>
                <a:gridCol w="940354"/>
                <a:gridCol w="1511300"/>
              </a:tblGrid>
              <a:tr h="232090">
                <a:tc gridSpan="2">
                  <a:txBody>
                    <a:bodyPr/>
                    <a:lstStyle/>
                    <a:p>
                      <a:r>
                        <a:rPr lang="it-IT" sz="1100" b="1" i="1" dirty="0" smtClean="0">
                          <a:solidFill>
                            <a:srgbClr val="FF0000"/>
                          </a:solidFill>
                          <a:effectLst>
                            <a:outerShdw blurRad="38100" dist="38100" dir="2700000" algn="tl">
                              <a:srgbClr val="000000">
                                <a:alpha val="43137"/>
                              </a:srgbClr>
                            </a:outerShdw>
                          </a:effectLst>
                          <a:latin typeface="Trebuchet MS" pitchFamily="34" charset="0"/>
                        </a:rPr>
                        <a:t>ATAC</a:t>
                      </a:r>
                      <a:endParaRPr lang="it-IT" sz="11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gridSpan="3">
                  <a:txBody>
                    <a:bodyPr/>
                    <a:lstStyle/>
                    <a:p>
                      <a:pPr algn="l"/>
                      <a:endParaRPr lang="it-IT" sz="11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gridSpan="3">
                  <a:txBody>
                    <a:bodyPr/>
                    <a:lstStyle/>
                    <a:p>
                      <a:endParaRPr lang="it-IT" sz="11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100" b="1" i="1" dirty="0" smtClean="0">
                          <a:effectLst/>
                          <a:latin typeface="Trebuchet MS" pitchFamily="34" charset="0"/>
                        </a:rPr>
                        <a:t>Settore:</a:t>
                      </a:r>
                      <a:endParaRPr lang="it-IT" sz="11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en-US" sz="1100" b="0" i="0" dirty="0" smtClean="0">
                          <a:effectLst/>
                          <a:latin typeface="Trebuchet MS" pitchFamily="34" charset="0"/>
                        </a:rPr>
                        <a:t>T</a:t>
                      </a:r>
                      <a:r>
                        <a:rPr lang="it-IT" sz="1100" b="0" i="0" dirty="0" err="1" smtClean="0">
                          <a:effectLst/>
                          <a:latin typeface="Trebuchet MS" pitchFamily="34" charset="0"/>
                        </a:rPr>
                        <a:t>rasporto</a:t>
                      </a:r>
                      <a:r>
                        <a:rPr lang="it-IT" sz="1100" b="0" i="0" dirty="0" smtClean="0">
                          <a:effectLst/>
                          <a:latin typeface="Trebuchet MS" pitchFamily="34" charset="0"/>
                        </a:rPr>
                        <a:t> Pubblico Locale</a:t>
                      </a:r>
                      <a:endParaRPr lang="it-IT" sz="11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gridSpan="3">
                  <a:txBody>
                    <a:bodyPr/>
                    <a:lstStyle/>
                    <a:p>
                      <a:pPr algn="l"/>
                      <a:r>
                        <a:rPr lang="it-IT" sz="1100" b="1" i="1" dirty="0" smtClean="0">
                          <a:effectLst/>
                          <a:latin typeface="Trebuchet MS" pitchFamily="34" charset="0"/>
                        </a:rPr>
                        <a:t>Dipendenti:</a:t>
                      </a:r>
                      <a:endParaRPr lang="it-IT" sz="11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hMerge="1">
                  <a:txBody>
                    <a:bodyPr/>
                    <a:lstStyle/>
                    <a:p>
                      <a:endParaRPr lang="it-IT" sz="1200" b="1" i="1" dirty="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1" i="0" dirty="0" smtClean="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b="0" i="0" dirty="0" smtClean="0">
                          <a:effectLst/>
                          <a:latin typeface="Trebuchet MS" pitchFamily="34" charset="0"/>
                        </a:rPr>
                        <a:t>13.000</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endParaRPr lang="it-IT" sz="1600" dirty="0"/>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endParaRPr lang="it-IT" sz="1600" dirty="0"/>
                    </a:p>
                  </a:txBody>
                  <a:tcPr marL="36000" marR="0" marT="0" marB="0" anchor="ctr">
                    <a:lnL>
                      <a:noFill/>
                    </a:lnL>
                    <a:lnR>
                      <a:noFill/>
                    </a:lnR>
                    <a:lnT>
                      <a:noFill/>
                    </a:lnT>
                    <a:lnB>
                      <a:noFill/>
                    </a:lnB>
                    <a:lnTlToBr w="12700" cmpd="sng">
                      <a:noFill/>
                      <a:prstDash val="solid"/>
                    </a:lnTlToBr>
                    <a:lnBlToTr w="12700" cmpd="sng">
                      <a:noFill/>
                      <a:prstDash val="solid"/>
                    </a:lnBlToTr>
                    <a:noFill/>
                  </a:tcPr>
                </a:tc>
              </a:tr>
              <a:tr h="293243">
                <a:tc>
                  <a:txBody>
                    <a:bodyPr/>
                    <a:lstStyle/>
                    <a:p>
                      <a:r>
                        <a:rPr lang="it-IT" sz="11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kern="1200" dirty="0" smtClean="0">
                          <a:solidFill>
                            <a:srgbClr val="FF0000"/>
                          </a:solidFill>
                          <a:effectLst/>
                          <a:latin typeface="Trebuchet MS"/>
                          <a:ea typeface="+mn-ea"/>
                          <a:cs typeface="Trebuchet MS"/>
                        </a:rPr>
                        <a:t>C</a:t>
                      </a:r>
                      <a:r>
                        <a:rPr lang="it-IT" sz="1100" kern="1200" baseline="0" dirty="0" smtClean="0">
                          <a:solidFill>
                            <a:srgbClr val="FF0000"/>
                          </a:solidFill>
                          <a:effectLst/>
                          <a:latin typeface="Trebuchet MS"/>
                          <a:ea typeface="+mn-ea"/>
                          <a:cs typeface="Trebuchet MS"/>
                        </a:rPr>
                        <a:t>opertura </a:t>
                      </a:r>
                      <a:r>
                        <a:rPr lang="it-IT" sz="1100" kern="1200" baseline="0" dirty="0" err="1" smtClean="0">
                          <a:solidFill>
                            <a:srgbClr val="FF0000"/>
                          </a:solidFill>
                          <a:effectLst/>
                          <a:latin typeface="Trebuchet MS"/>
                          <a:ea typeface="+mn-ea"/>
                          <a:cs typeface="Trebuchet MS"/>
                        </a:rPr>
                        <a:t>WiFi</a:t>
                      </a:r>
                      <a:r>
                        <a:rPr lang="it-IT" sz="1100" kern="1200" baseline="0" dirty="0" smtClean="0">
                          <a:solidFill>
                            <a:srgbClr val="FF0000"/>
                          </a:solidFill>
                          <a:effectLst/>
                          <a:latin typeface="Trebuchet MS"/>
                          <a:ea typeface="+mn-ea"/>
                          <a:cs typeface="Trebuchet MS"/>
                        </a:rPr>
                        <a:t> del comune di Roma </a:t>
                      </a:r>
                      <a:r>
                        <a:rPr lang="it-IT" sz="1100" kern="1200" baseline="0" dirty="0" smtClean="0">
                          <a:solidFill>
                            <a:srgbClr val="FF0000"/>
                          </a:solidFill>
                          <a:effectLst/>
                          <a:latin typeface="Trebuchet MS"/>
                          <a:ea typeface="+mn-ea"/>
                          <a:cs typeface="Trebuchet MS"/>
                        </a:rPr>
                        <a:t>e </a:t>
                      </a:r>
                      <a:r>
                        <a:rPr lang="it-IT" sz="1100" kern="1200" baseline="0" dirty="0" smtClean="0">
                          <a:solidFill>
                            <a:srgbClr val="FF0000"/>
                          </a:solidFill>
                          <a:effectLst/>
                          <a:latin typeface="Trebuchet MS"/>
                          <a:ea typeface="+mn-ea"/>
                          <a:cs typeface="Trebuchet MS"/>
                        </a:rPr>
                        <a:t>nuovi servizi di </a:t>
                      </a:r>
                      <a:r>
                        <a:rPr lang="it-IT" sz="1100" kern="1200" baseline="0" dirty="0" err="1" smtClean="0">
                          <a:solidFill>
                            <a:srgbClr val="FF0000"/>
                          </a:solidFill>
                          <a:effectLst/>
                          <a:latin typeface="Trebuchet MS"/>
                          <a:ea typeface="+mn-ea"/>
                          <a:cs typeface="Trebuchet MS"/>
                        </a:rPr>
                        <a:t>Infomobilità</a:t>
                      </a:r>
                      <a:endParaRPr lang="it-IT" sz="1100"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100" b="1" i="1" dirty="0" smtClean="0">
                          <a:effectLst/>
                          <a:latin typeface="Trebuchet MS" pitchFamily="34" charset="0"/>
                        </a:rPr>
                        <a:t>Benefici:</a:t>
                      </a:r>
                      <a:endParaRPr lang="it-IT" sz="11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7">
                  <a:txBody>
                    <a:bodyPr/>
                    <a:lstStyle/>
                    <a:p>
                      <a:r>
                        <a:rPr lang="it-IT" sz="1100" b="0" i="0" dirty="0" smtClean="0">
                          <a:effectLst/>
                          <a:latin typeface="Trebuchet MS" pitchFamily="34" charset="0"/>
                        </a:rPr>
                        <a:t>Maggiore qualità del servizio reso all’utenza</a:t>
                      </a:r>
                    </a:p>
                    <a:p>
                      <a:r>
                        <a:rPr lang="it-IT" sz="1100" b="0" i="0" dirty="0" smtClean="0">
                          <a:effectLst/>
                          <a:latin typeface="Trebuchet MS" pitchFamily="34" charset="0"/>
                        </a:rPr>
                        <a:t>Miglioramento dell’immagine turistica della capitale</a:t>
                      </a: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pic>
        <p:nvPicPr>
          <p:cNvPr id="17" name="Picture 1" descr="logo_jpg.100x70.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1057213" y="2375067"/>
            <a:ext cx="966310" cy="1056902"/>
          </a:xfrm>
          <a:prstGeom prst="rect">
            <a:avLst/>
          </a:prstGeom>
        </p:spPr>
      </p:pic>
      <p:pic>
        <p:nvPicPr>
          <p:cNvPr id="1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63191" y="4132611"/>
            <a:ext cx="796433" cy="220290"/>
          </a:xfrm>
          <a:prstGeom prst="rect">
            <a:avLst/>
          </a:prstGeom>
          <a:noFill/>
          <a:ln w="9525">
            <a:noFill/>
            <a:miter lim="800000"/>
            <a:headEnd/>
            <a:tailEnd/>
          </a:ln>
        </p:spPr>
      </p:pic>
      <p:sp>
        <p:nvSpPr>
          <p:cNvPr id="26" name="CasellaDiTesto 25"/>
          <p:cNvSpPr txBox="1"/>
          <p:nvPr/>
        </p:nvSpPr>
        <p:spPr>
          <a:xfrm>
            <a:off x="1603190" y="4132613"/>
            <a:ext cx="1128156" cy="261610"/>
          </a:xfrm>
          <a:prstGeom prst="rect">
            <a:avLst/>
          </a:prstGeom>
          <a:noFill/>
        </p:spPr>
        <p:txBody>
          <a:bodyPr wrap="square" rtlCol="0">
            <a:spAutoFit/>
          </a:bodyPr>
          <a:lstStyle/>
          <a:p>
            <a:r>
              <a:rPr lang="it-IT" sz="1050" i="1" dirty="0" smtClean="0">
                <a:solidFill>
                  <a:srgbClr val="004284"/>
                </a:solidFill>
                <a:latin typeface="Arial"/>
                <a:ea typeface="Dotum" pitchFamily="34" charset="-127"/>
              </a:rPr>
              <a:t>mobile</a:t>
            </a:r>
            <a:endParaRPr lang="it-IT" sz="1050" i="1" dirty="0">
              <a:solidFill>
                <a:srgbClr val="004284"/>
              </a:solidFill>
              <a:latin typeface="Arial"/>
              <a:ea typeface="Dotum" pitchFamily="34" charset="-127"/>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e 6"/>
          <p:cNvSpPr/>
          <p:nvPr/>
        </p:nvSpPr>
        <p:spPr bwMode="auto">
          <a:xfrm>
            <a:off x="805551" y="2307043"/>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307043"/>
            <a:ext cx="720000"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8701" y="3600269"/>
            <a:ext cx="720000"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3587569"/>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dirty="0" smtClean="0">
              <a:solidFill>
                <a:srgbClr val="004284"/>
              </a:solidFill>
              <a:latin typeface="Arial" charset="0"/>
            </a:endParaRPr>
          </a:p>
        </p:txBody>
      </p:sp>
      <p:cxnSp>
        <p:nvCxnSpPr>
          <p:cNvPr id="33" name="Connettore 1 32"/>
          <p:cNvCxnSpPr/>
          <p:nvPr/>
        </p:nvCxnSpPr>
        <p:spPr bwMode="auto">
          <a:xfrm rot="5400000" flipH="1" flipV="1">
            <a:off x="1818701" y="19387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4" name="Arco 33"/>
          <p:cNvSpPr/>
          <p:nvPr/>
        </p:nvSpPr>
        <p:spPr bwMode="auto">
          <a:xfrm rot="16200000">
            <a:off x="793750" y="22987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36" name="Connettore 1 35"/>
          <p:cNvCxnSpPr/>
          <p:nvPr/>
        </p:nvCxnSpPr>
        <p:spPr bwMode="auto">
          <a:xfrm rot="5400000" flipH="1" flipV="1">
            <a:off x="1818701" y="32341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7" name="Arco 36"/>
          <p:cNvSpPr/>
          <p:nvPr/>
        </p:nvSpPr>
        <p:spPr bwMode="auto">
          <a:xfrm rot="16200000">
            <a:off x="793750" y="35941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2" name="Rettangolo arrotondato 41"/>
          <p:cNvSpPr/>
          <p:nvPr/>
        </p:nvSpPr>
        <p:spPr bwMode="auto">
          <a:xfrm>
            <a:off x="2163763" y="1027976"/>
            <a:ext cx="7056000" cy="5181953"/>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44" name="CasellaDiTesto 36"/>
          <p:cNvSpPr txBox="1">
            <a:spLocks noChangeArrowheads="1"/>
          </p:cNvSpPr>
          <p:nvPr/>
        </p:nvSpPr>
        <p:spPr bwMode="auto">
          <a:xfrm>
            <a:off x="2314561" y="2892779"/>
            <a:ext cx="6744772" cy="3231654"/>
          </a:xfrm>
          <a:prstGeom prst="rect">
            <a:avLst/>
          </a:prstGeom>
          <a:noFill/>
          <a:ln w="9525">
            <a:noFill/>
            <a:miter lim="800000"/>
            <a:headEnd/>
            <a:tailEnd/>
          </a:ln>
        </p:spPr>
        <p:txBody>
          <a:bodyPr wrap="square">
            <a:spAutoFit/>
          </a:bodyPr>
          <a:lstStyle/>
          <a:p>
            <a:pPr algn="just"/>
            <a:r>
              <a:rPr lang="it-IT" sz="1200" dirty="0" smtClean="0">
                <a:solidFill>
                  <a:srgbClr val="FF0000"/>
                </a:solidFill>
              </a:rPr>
              <a:t>L’Ente</a:t>
            </a:r>
          </a:p>
          <a:p>
            <a:pPr algn="just"/>
            <a:r>
              <a:rPr lang="it-IT" sz="1200" b="0" dirty="0" smtClean="0">
                <a:solidFill>
                  <a:srgbClr val="000000"/>
                </a:solidFill>
              </a:rPr>
              <a:t>INAIL</a:t>
            </a:r>
            <a:r>
              <a:rPr lang="it-IT" sz="1200" b="0" dirty="0">
                <a:solidFill>
                  <a:srgbClr val="000000"/>
                </a:solidFill>
              </a:rPr>
              <a:t>, Istituto Nazionale Assicurazione contro gli Infortuni sul Lavoro, è un Ente Pubblico </a:t>
            </a:r>
            <a:r>
              <a:rPr lang="it-IT" sz="1200" b="0" dirty="0" smtClean="0">
                <a:solidFill>
                  <a:srgbClr val="000000"/>
                </a:solidFill>
              </a:rPr>
              <a:t>che </a:t>
            </a:r>
            <a:r>
              <a:rPr lang="it-IT" sz="1200" b="0" dirty="0">
                <a:solidFill>
                  <a:srgbClr val="000000"/>
                </a:solidFill>
              </a:rPr>
              <a:t>persegue gli obiettivi di ridurre gli infortuni sul lavoro, di assicurare i lavoratori che svolgono attività a rischio e garantire il reinserimento nella vita lavorativa degli infortunati sul lavoro. </a:t>
            </a:r>
          </a:p>
          <a:p>
            <a:pPr algn="just"/>
            <a:endParaRPr lang="it-IT" sz="1200" b="0" dirty="0" smtClean="0">
              <a:solidFill>
                <a:srgbClr val="000000"/>
              </a:solidFill>
            </a:endParaRPr>
          </a:p>
          <a:p>
            <a:pPr algn="just"/>
            <a:r>
              <a:rPr lang="it-IT" sz="1200" dirty="0" smtClean="0">
                <a:solidFill>
                  <a:srgbClr val="FF0000"/>
                </a:solidFill>
              </a:rPr>
              <a:t>L’applicazione</a:t>
            </a:r>
          </a:p>
          <a:p>
            <a:pPr algn="just"/>
            <a:r>
              <a:rPr lang="it-IT" sz="1200" b="0" dirty="0" smtClean="0">
                <a:solidFill>
                  <a:srgbClr val="000000"/>
                </a:solidFill>
              </a:rPr>
              <a:t>INAIL </a:t>
            </a:r>
            <a:r>
              <a:rPr lang="it-IT" sz="1200" b="0" dirty="0">
                <a:solidFill>
                  <a:srgbClr val="000000"/>
                </a:solidFill>
              </a:rPr>
              <a:t>ha intrapreso il progetto </a:t>
            </a:r>
            <a:r>
              <a:rPr lang="it-IT" sz="1200" b="0" i="1" dirty="0">
                <a:solidFill>
                  <a:srgbClr val="000000"/>
                </a:solidFill>
              </a:rPr>
              <a:t>INAIL </a:t>
            </a:r>
            <a:r>
              <a:rPr lang="it-IT" sz="1200" b="0" i="1" dirty="0" smtClean="0">
                <a:solidFill>
                  <a:srgbClr val="000000"/>
                </a:solidFill>
              </a:rPr>
              <a:t>mobile</a:t>
            </a:r>
            <a:r>
              <a:rPr lang="it-IT" sz="1200" b="0" dirty="0">
                <a:solidFill>
                  <a:srgbClr val="000000"/>
                </a:solidFill>
              </a:rPr>
              <a:t>, che consente di usufruire direttamente su Smartphone e, più in generale, su terminali </a:t>
            </a:r>
            <a:r>
              <a:rPr lang="it-IT" sz="1200" b="0" dirty="0" smtClean="0">
                <a:solidFill>
                  <a:srgbClr val="000000"/>
                </a:solidFill>
              </a:rPr>
              <a:t>mobili, </a:t>
            </a:r>
            <a:r>
              <a:rPr lang="it-IT" sz="1200" b="0" dirty="0">
                <a:solidFill>
                  <a:srgbClr val="000000"/>
                </a:solidFill>
              </a:rPr>
              <a:t>dei servizi erogati </a:t>
            </a:r>
            <a:r>
              <a:rPr lang="it-IT" sz="1200" b="0" dirty="0" smtClean="0">
                <a:solidFill>
                  <a:srgbClr val="000000"/>
                </a:solidFill>
              </a:rPr>
              <a:t>dall’Istituto (informazioni, inoltro e stato avanzamento pratiche, ecc.) con </a:t>
            </a:r>
            <a:r>
              <a:rPr lang="it-IT" sz="1200" b="0" dirty="0">
                <a:solidFill>
                  <a:srgbClr val="000000"/>
                </a:solidFill>
              </a:rPr>
              <a:t>l’obiettivo di rendere più diretta la comunicazione con i cittadini e supportare le categorie professionali di riferimento (consulenti del lavoro, datori di lavoro, </a:t>
            </a:r>
            <a:r>
              <a:rPr lang="it-IT" sz="1200" b="0" dirty="0" smtClean="0">
                <a:solidFill>
                  <a:srgbClr val="000000"/>
                </a:solidFill>
              </a:rPr>
              <a:t>patronati</a:t>
            </a:r>
            <a:r>
              <a:rPr lang="it-IT" sz="1200" b="0" dirty="0">
                <a:solidFill>
                  <a:srgbClr val="000000"/>
                </a:solidFill>
              </a:rPr>
              <a:t>, ecc.). </a:t>
            </a:r>
            <a:endParaRPr lang="it-IT" sz="1200" b="0" dirty="0" smtClean="0">
              <a:solidFill>
                <a:srgbClr val="000000"/>
              </a:solidFill>
            </a:endParaRPr>
          </a:p>
          <a:p>
            <a:pPr algn="just"/>
            <a:endParaRPr lang="it-IT" sz="1200" dirty="0" smtClean="0">
              <a:solidFill>
                <a:srgbClr val="000000"/>
              </a:solidFill>
            </a:endParaRPr>
          </a:p>
          <a:p>
            <a:pPr algn="just"/>
            <a:r>
              <a:rPr lang="it-IT" sz="1200" dirty="0" smtClean="0">
                <a:solidFill>
                  <a:srgbClr val="FF0000"/>
                </a:solidFill>
              </a:rPr>
              <a:t>I benefici</a:t>
            </a:r>
          </a:p>
          <a:p>
            <a:pPr algn="just"/>
            <a:r>
              <a:rPr lang="it-IT" sz="1200" b="0" dirty="0" smtClean="0">
                <a:solidFill>
                  <a:srgbClr val="000000"/>
                </a:solidFill>
              </a:rPr>
              <a:t>Oltre a soddisfare </a:t>
            </a:r>
            <a:r>
              <a:rPr lang="it-IT" sz="1200" b="0" dirty="0">
                <a:solidFill>
                  <a:srgbClr val="000000"/>
                </a:solidFill>
              </a:rPr>
              <a:t>la necessità da parte dell’utenza di accedere alle informazioni inerenti le attività erogate dell’Istituto anche attraverso il canale </a:t>
            </a:r>
            <a:r>
              <a:rPr lang="it-IT" sz="1200" b="0" dirty="0" smtClean="0">
                <a:solidFill>
                  <a:srgbClr val="000000"/>
                </a:solidFill>
              </a:rPr>
              <a:t>Mobile, INAIL </a:t>
            </a:r>
            <a:r>
              <a:rPr lang="it-IT" sz="1200" b="0" dirty="0">
                <a:solidFill>
                  <a:srgbClr val="000000"/>
                </a:solidFill>
              </a:rPr>
              <a:t>punta a diversificare i canali di comunicazione </a:t>
            </a:r>
            <a:r>
              <a:rPr lang="it-IT" sz="1200" b="0" dirty="0" smtClean="0">
                <a:solidFill>
                  <a:srgbClr val="000000"/>
                </a:solidFill>
              </a:rPr>
              <a:t>istituzionale, fornendo </a:t>
            </a:r>
            <a:r>
              <a:rPr lang="it-IT" sz="1200" b="0" dirty="0">
                <a:solidFill>
                  <a:srgbClr val="000000"/>
                </a:solidFill>
              </a:rPr>
              <a:t>all’utenza professionale ed al cittadino un’opportunità di aggiornamento in tempo reale sui servizi </a:t>
            </a:r>
            <a:r>
              <a:rPr lang="it-IT" sz="1200" b="0" dirty="0" smtClean="0">
                <a:solidFill>
                  <a:srgbClr val="000000"/>
                </a:solidFill>
              </a:rPr>
              <a:t>offerti.</a:t>
            </a:r>
            <a:endParaRPr lang="it-IT" sz="1200" b="0" dirty="0">
              <a:solidFill>
                <a:srgbClr val="000000"/>
              </a:solidFill>
            </a:endParaRPr>
          </a:p>
        </p:txBody>
      </p:sp>
      <p:sp>
        <p:nvSpPr>
          <p:cNvPr id="45" name="Rectangle 4"/>
          <p:cNvSpPr/>
          <p:nvPr/>
        </p:nvSpPr>
        <p:spPr>
          <a:xfrm>
            <a:off x="2298700" y="2472999"/>
            <a:ext cx="6705600" cy="584775"/>
          </a:xfrm>
          <a:prstGeom prst="rect">
            <a:avLst/>
          </a:prstGeom>
        </p:spPr>
        <p:txBody>
          <a:bodyPr wrap="square">
            <a:spAutoFit/>
          </a:bodyPr>
          <a:lstStyle/>
          <a:p>
            <a:pPr algn="ctr" fontAlgn="auto">
              <a:spcBef>
                <a:spcPts val="0"/>
              </a:spcBef>
              <a:spcAft>
                <a:spcPts val="0"/>
              </a:spcAft>
              <a:defRPr/>
            </a:pPr>
            <a:r>
              <a:rPr lang="it-IT" dirty="0" smtClean="0">
                <a:solidFill>
                  <a:srgbClr val="FF0000"/>
                </a:solidFill>
                <a:latin typeface="Trebuchet MS"/>
                <a:cs typeface="Trebuchet MS"/>
              </a:rPr>
              <a:t>INAIL </a:t>
            </a:r>
            <a:r>
              <a:rPr lang="it-IT" dirty="0">
                <a:solidFill>
                  <a:srgbClr val="FF0000"/>
                </a:solidFill>
                <a:latin typeface="Trebuchet MS"/>
                <a:cs typeface="Trebuchet MS"/>
              </a:rPr>
              <a:t>Mobile per attuare una strategia di comunicazione multicanale verso gli utenti privati e </a:t>
            </a:r>
            <a:r>
              <a:rPr lang="it-IT" dirty="0" smtClean="0">
                <a:solidFill>
                  <a:srgbClr val="FF0000"/>
                </a:solidFill>
                <a:latin typeface="Trebuchet MS"/>
                <a:cs typeface="Trebuchet MS"/>
              </a:rPr>
              <a:t>professionali</a:t>
            </a:r>
            <a:endParaRPr lang="it-IT" dirty="0">
              <a:solidFill>
                <a:srgbClr val="FF0000"/>
              </a:solidFill>
            </a:endParaRPr>
          </a:p>
        </p:txBody>
      </p:sp>
      <p:pic>
        <p:nvPicPr>
          <p:cNvPr id="2" name="Picture 1" descr="logo_jpg.100x70.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1057213" y="2375067"/>
            <a:ext cx="966310" cy="1056902"/>
          </a:xfrm>
          <a:prstGeom prst="rect">
            <a:avLst/>
          </a:prstGeom>
        </p:spPr>
      </p:pic>
      <p:grpSp>
        <p:nvGrpSpPr>
          <p:cNvPr id="3" name="Group 37"/>
          <p:cNvGrpSpPr/>
          <p:nvPr/>
        </p:nvGrpSpPr>
        <p:grpSpPr>
          <a:xfrm>
            <a:off x="2312747" y="1083135"/>
            <a:ext cx="1103252" cy="1478681"/>
            <a:chOff x="6557297" y="1982129"/>
            <a:chExt cx="2599719" cy="3664696"/>
          </a:xfrm>
        </p:grpSpPr>
        <p:pic>
          <p:nvPicPr>
            <p:cNvPr id="24" name="Picture 2"/>
            <p:cNvPicPr>
              <a:picLocks noChangeAspect="1" noChangeArrowheads="1"/>
            </p:cNvPicPr>
            <p:nvPr/>
          </p:nvPicPr>
          <p:blipFill>
            <a:blip r:embed="rId3"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25" name="CasellaDiTesto 6"/>
            <p:cNvSpPr txBox="1"/>
            <p:nvPr/>
          </p:nvSpPr>
          <p:spPr>
            <a:xfrm>
              <a:off x="6557297" y="4734384"/>
              <a:ext cx="2599719" cy="912441"/>
            </a:xfrm>
            <a:prstGeom prst="rect">
              <a:avLst/>
            </a:prstGeom>
            <a:noFill/>
          </p:spPr>
          <p:txBody>
            <a:bodyPr wrap="square" rtlCol="0">
              <a:spAutoFit/>
            </a:bodyPr>
            <a:lstStyle/>
            <a:p>
              <a:pPr algn="ct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grpSp>
        <p:nvGrpSpPr>
          <p:cNvPr id="4" name="Gruppo 21"/>
          <p:cNvGrpSpPr/>
          <p:nvPr/>
        </p:nvGrpSpPr>
        <p:grpSpPr>
          <a:xfrm>
            <a:off x="863191" y="4132611"/>
            <a:ext cx="1868155" cy="261612"/>
            <a:chOff x="863191" y="4132611"/>
            <a:chExt cx="1868155" cy="261612"/>
          </a:xfrm>
        </p:grpSpPr>
        <p:pic>
          <p:nvPicPr>
            <p:cNvPr id="4098"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63191" y="4132611"/>
              <a:ext cx="796433" cy="220290"/>
            </a:xfrm>
            <a:prstGeom prst="rect">
              <a:avLst/>
            </a:prstGeom>
            <a:noFill/>
            <a:ln w="9525">
              <a:noFill/>
              <a:miter lim="800000"/>
              <a:headEnd/>
              <a:tailEnd/>
            </a:ln>
          </p:spPr>
        </p:pic>
        <p:sp>
          <p:nvSpPr>
            <p:cNvPr id="26" name="CasellaDiTesto 25"/>
            <p:cNvSpPr txBox="1"/>
            <p:nvPr/>
          </p:nvSpPr>
          <p:spPr>
            <a:xfrm>
              <a:off x="1603190" y="4132613"/>
              <a:ext cx="1128156" cy="261610"/>
            </a:xfrm>
            <a:prstGeom prst="rect">
              <a:avLst/>
            </a:prstGeom>
            <a:noFill/>
          </p:spPr>
          <p:txBody>
            <a:bodyPr wrap="square" rtlCol="0">
              <a:spAutoFit/>
            </a:bodyPr>
            <a:lstStyle/>
            <a:p>
              <a:r>
                <a:rPr lang="it-IT" sz="1050" i="1" dirty="0" smtClean="0">
                  <a:solidFill>
                    <a:srgbClr val="004284"/>
                  </a:solidFill>
                  <a:latin typeface="Arial"/>
                  <a:ea typeface="Dotum" pitchFamily="34" charset="-127"/>
                </a:rPr>
                <a:t>mobile</a:t>
              </a:r>
              <a:endParaRPr lang="it-IT" sz="1050" i="1" dirty="0">
                <a:solidFill>
                  <a:srgbClr val="004284"/>
                </a:solidFill>
                <a:latin typeface="Arial"/>
                <a:ea typeface="Dotum" pitchFamily="34" charset="-127"/>
              </a:endParaRPr>
            </a:p>
          </p:txBody>
        </p:sp>
      </p:grpSp>
      <p:grpSp>
        <p:nvGrpSpPr>
          <p:cNvPr id="5" name="Gruppo 29"/>
          <p:cNvGrpSpPr/>
          <p:nvPr/>
        </p:nvGrpSpPr>
        <p:grpSpPr>
          <a:xfrm>
            <a:off x="3556908" y="1363679"/>
            <a:ext cx="3186319" cy="560123"/>
            <a:chOff x="3556908" y="1363679"/>
            <a:chExt cx="3186319" cy="560123"/>
          </a:xfrm>
        </p:grpSpPr>
        <p:pic>
          <p:nvPicPr>
            <p:cNvPr id="27"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56908" y="1363679"/>
              <a:ext cx="2025060" cy="560123"/>
            </a:xfrm>
            <a:prstGeom prst="rect">
              <a:avLst/>
            </a:prstGeom>
            <a:noFill/>
            <a:ln w="9525">
              <a:noFill/>
              <a:miter lim="800000"/>
              <a:headEnd/>
              <a:tailEnd/>
            </a:ln>
          </p:spPr>
        </p:pic>
        <p:sp>
          <p:nvSpPr>
            <p:cNvPr id="28" name="CasellaDiTesto 27"/>
            <p:cNvSpPr txBox="1"/>
            <p:nvPr/>
          </p:nvSpPr>
          <p:spPr>
            <a:xfrm>
              <a:off x="5615071" y="1554470"/>
              <a:ext cx="1128156" cy="369332"/>
            </a:xfrm>
            <a:prstGeom prst="rect">
              <a:avLst/>
            </a:prstGeom>
            <a:noFill/>
          </p:spPr>
          <p:txBody>
            <a:bodyPr wrap="square" rtlCol="0">
              <a:spAutoFit/>
            </a:bodyPr>
            <a:lstStyle/>
            <a:p>
              <a:r>
                <a:rPr lang="it-IT" sz="1800" i="1" dirty="0" smtClean="0">
                  <a:solidFill>
                    <a:srgbClr val="004284"/>
                  </a:solidFill>
                  <a:latin typeface="Arial"/>
                  <a:ea typeface="Dotum" pitchFamily="34" charset="-127"/>
                </a:rPr>
                <a:t>mobile</a:t>
              </a:r>
              <a:endParaRPr lang="it-IT" sz="1800" i="1" dirty="0">
                <a:solidFill>
                  <a:srgbClr val="004284"/>
                </a:solidFill>
                <a:latin typeface="Arial"/>
                <a:ea typeface="Dotum" pitchFamily="34" charset="-127"/>
              </a:endParaRPr>
            </a:p>
          </p:txBody>
        </p:sp>
      </p:grpSp>
      <p:sp>
        <p:nvSpPr>
          <p:cNvPr id="29" name="CasellaDiTesto 28"/>
          <p:cNvSpPr txBox="1"/>
          <p:nvPr/>
        </p:nvSpPr>
        <p:spPr>
          <a:xfrm>
            <a:off x="1371600" y="252182"/>
            <a:ext cx="5308600" cy="461665"/>
          </a:xfrm>
          <a:prstGeom prst="rect">
            <a:avLst/>
          </a:prstGeom>
          <a:noFill/>
        </p:spPr>
        <p:txBody>
          <a:bodyPr wrap="square" rtlCol="0">
            <a:spAutoFit/>
          </a:bodyPr>
          <a:lstStyle/>
          <a:p>
            <a:r>
              <a:rPr lang="it-IT" sz="2400" dirty="0" err="1" smtClean="0">
                <a:solidFill>
                  <a:srgbClr val="000000"/>
                </a:solidFill>
              </a:rPr>
              <a:t>Mobile&amp;Wireless</a:t>
            </a:r>
            <a:endParaRPr lang="it-IT" sz="2400" dirty="0" smtClea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par>
                                <p:cTn id="8" presetID="56" presetClass="path" presetSubtype="0" accel="50000" decel="50000" fill="hold" nodeType="withEffect">
                                  <p:stCondLst>
                                    <p:cond delay="0"/>
                                  </p:stCondLst>
                                  <p:childTnLst>
                                    <p:animMotion origin="layout" path="M 2.48517E-6 2.22222E-6 L 0.28988 -0.37685 " pathEditMode="relative" rAng="0" ptsTypes="AA">
                                      <p:cBhvr>
                                        <p:cTn id="9" dur="2000" fill="hold"/>
                                        <p:tgtEl>
                                          <p:spTgt spid="4"/>
                                        </p:tgtEl>
                                        <p:attrNameLst>
                                          <p:attrName>ppt_x</p:attrName>
                                          <p:attrName>ppt_y</p:attrName>
                                        </p:attrNameLst>
                                      </p:cBhvr>
                                      <p:rCtr x="145" y="-188"/>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p:cNvSpPr/>
          <p:nvPr/>
        </p:nvSpPr>
        <p:spPr bwMode="auto">
          <a:xfrm>
            <a:off x="877760" y="9840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Ovale 5"/>
          <p:cNvSpPr/>
          <p:nvPr/>
        </p:nvSpPr>
        <p:spPr bwMode="auto">
          <a:xfrm>
            <a:off x="877760" y="2027643"/>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Rettangolo 6"/>
          <p:cNvSpPr/>
          <p:nvPr/>
        </p:nvSpPr>
        <p:spPr bwMode="auto">
          <a:xfrm>
            <a:off x="1458701" y="2027643"/>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Rettangolo 8"/>
          <p:cNvSpPr/>
          <p:nvPr/>
        </p:nvSpPr>
        <p:spPr bwMode="auto">
          <a:xfrm>
            <a:off x="1454347" y="3076863"/>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Ovale 9"/>
          <p:cNvSpPr/>
          <p:nvPr/>
        </p:nvSpPr>
        <p:spPr bwMode="auto">
          <a:xfrm>
            <a:off x="877760" y="30795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Rettangolo 10"/>
          <p:cNvSpPr/>
          <p:nvPr/>
        </p:nvSpPr>
        <p:spPr bwMode="auto">
          <a:xfrm>
            <a:off x="1454347" y="984069"/>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6" name="Rettangolo 15"/>
          <p:cNvSpPr/>
          <p:nvPr/>
        </p:nvSpPr>
        <p:spPr bwMode="auto">
          <a:xfrm>
            <a:off x="1454347" y="4127499"/>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7" name="Ovale 16"/>
          <p:cNvSpPr/>
          <p:nvPr/>
        </p:nvSpPr>
        <p:spPr bwMode="auto">
          <a:xfrm>
            <a:off x="877760" y="4127499"/>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19"/>
          <p:cNvGrpSpPr/>
          <p:nvPr/>
        </p:nvGrpSpPr>
        <p:grpSpPr>
          <a:xfrm>
            <a:off x="869950" y="988599"/>
            <a:ext cx="8362950" cy="1044001"/>
            <a:chOff x="882650" y="2626899"/>
            <a:chExt cx="8362950" cy="1044001"/>
          </a:xfrm>
          <a:effectLst/>
        </p:grpSpPr>
        <p:cxnSp>
          <p:nvCxnSpPr>
            <p:cNvPr id="21" name="Connettore 1 20"/>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2" name="Arco 21"/>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33" name="Rettangolo 32"/>
          <p:cNvSpPr/>
          <p:nvPr/>
        </p:nvSpPr>
        <p:spPr bwMode="auto">
          <a:xfrm>
            <a:off x="1390846" y="5166300"/>
            <a:ext cx="7854753"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34" name="Ovale 33"/>
          <p:cNvSpPr/>
          <p:nvPr/>
        </p:nvSpPr>
        <p:spPr bwMode="auto">
          <a:xfrm>
            <a:off x="877760" y="5166300"/>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3" name="Gruppo 34"/>
          <p:cNvGrpSpPr/>
          <p:nvPr/>
        </p:nvGrpSpPr>
        <p:grpSpPr>
          <a:xfrm>
            <a:off x="882650" y="2017299"/>
            <a:ext cx="8362950" cy="1044001"/>
            <a:chOff x="882650" y="2626899"/>
            <a:chExt cx="8362950" cy="1044001"/>
          </a:xfrm>
          <a:effectLst/>
        </p:grpSpPr>
        <p:cxnSp>
          <p:nvCxnSpPr>
            <p:cNvPr id="36" name="Connettore 1 35"/>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7" name="Arco 36"/>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37"/>
          <p:cNvGrpSpPr/>
          <p:nvPr/>
        </p:nvGrpSpPr>
        <p:grpSpPr>
          <a:xfrm>
            <a:off x="882650" y="3071399"/>
            <a:ext cx="8362950" cy="1044001"/>
            <a:chOff x="882650" y="2626899"/>
            <a:chExt cx="8362950" cy="1044001"/>
          </a:xfrm>
          <a:effectLst/>
        </p:grpSpPr>
        <p:cxnSp>
          <p:nvCxnSpPr>
            <p:cNvPr id="39" name="Connettore 1 38"/>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0" name="Arco 39"/>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8" name="Gruppo 40"/>
          <p:cNvGrpSpPr/>
          <p:nvPr/>
        </p:nvGrpSpPr>
        <p:grpSpPr>
          <a:xfrm>
            <a:off x="882650" y="4138199"/>
            <a:ext cx="8362950" cy="1044001"/>
            <a:chOff x="882650" y="2626899"/>
            <a:chExt cx="8362950" cy="1044001"/>
          </a:xfrm>
          <a:effectLst/>
        </p:grpSpPr>
        <p:cxnSp>
          <p:nvCxnSpPr>
            <p:cNvPr id="42" name="Connettore 1 41"/>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3" name="Arco 42"/>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2" name="Gruppo 43"/>
          <p:cNvGrpSpPr/>
          <p:nvPr/>
        </p:nvGrpSpPr>
        <p:grpSpPr>
          <a:xfrm>
            <a:off x="882650" y="5179599"/>
            <a:ext cx="8362950" cy="1044001"/>
            <a:chOff x="882650" y="2626899"/>
            <a:chExt cx="8362950" cy="1044001"/>
          </a:xfrm>
          <a:effectLst/>
        </p:grpSpPr>
        <p:cxnSp>
          <p:nvCxnSpPr>
            <p:cNvPr id="45" name="Connettore 1 44"/>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6" name="Arco 45"/>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aphicFrame>
        <p:nvGraphicFramePr>
          <p:cNvPr id="58" name="Tabella 57"/>
          <p:cNvGraphicFramePr>
            <a:graphicFrameLocks noGrp="1"/>
          </p:cNvGraphicFramePr>
          <p:nvPr>
            <p:extLst>
              <p:ext uri="{D42A27DB-BD31-4B8C-83A1-F6EECF244321}">
                <p14:modId xmlns="" xmlns:p14="http://schemas.microsoft.com/office/powerpoint/2010/main" val="236606016"/>
              </p:ext>
            </p:extLst>
          </p:nvPr>
        </p:nvGraphicFramePr>
        <p:xfrm>
          <a:off x="2093320" y="4224722"/>
          <a:ext cx="7073299" cy="864870"/>
        </p:xfrm>
        <a:graphic>
          <a:graphicData uri="http://schemas.openxmlformats.org/drawingml/2006/table">
            <a:tbl>
              <a:tblPr bandRow="1">
                <a:tableStyleId>{3B4B98B0-60AC-42C2-AFA5-B58CD77FA1E5}</a:tableStyleId>
              </a:tblPr>
              <a:tblGrid>
                <a:gridCol w="1039948"/>
                <a:gridCol w="1985554"/>
                <a:gridCol w="1005841"/>
                <a:gridCol w="402034"/>
                <a:gridCol w="931875"/>
                <a:gridCol w="1708047"/>
              </a:tblGrid>
              <a:tr h="156995">
                <a:tc gridSpan="2">
                  <a:txBody>
                    <a:bodyPr/>
                    <a:lstStyle/>
                    <a:p>
                      <a:r>
                        <a:rPr lang="it-IT" sz="1135" b="1" i="1" dirty="0" err="1" smtClean="0">
                          <a:solidFill>
                            <a:srgbClr val="FF0000"/>
                          </a:solidFill>
                          <a:effectLst>
                            <a:outerShdw blurRad="38100" dist="38100" dir="2700000" algn="tl">
                              <a:srgbClr val="000000">
                                <a:alpha val="43137"/>
                              </a:srgbClr>
                            </a:outerShdw>
                          </a:effectLst>
                          <a:latin typeface="Trebuchet MS" pitchFamily="34" charset="0"/>
                        </a:rPr>
                        <a:t>TerniEnergia</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Energia</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200</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100 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kern="1200" dirty="0" smtClean="0">
                          <a:solidFill>
                            <a:srgbClr val="FF0000"/>
                          </a:solidFill>
                          <a:effectLst/>
                          <a:latin typeface="Trebuchet MS" pitchFamily="34" charset="0"/>
                          <a:ea typeface="+mn-ea"/>
                          <a:cs typeface="Trebuchet MS"/>
                        </a:rPr>
                        <a:t>Migliorare la flessibilità</a:t>
                      </a:r>
                      <a:r>
                        <a:rPr lang="it-IT" sz="1135" kern="1200" baseline="0" dirty="0" smtClean="0">
                          <a:solidFill>
                            <a:srgbClr val="FF0000"/>
                          </a:solidFill>
                          <a:effectLst/>
                          <a:latin typeface="Trebuchet MS" pitchFamily="34" charset="0"/>
                          <a:ea typeface="+mn-ea"/>
                          <a:cs typeface="Trebuchet MS"/>
                        </a:rPr>
                        <a:t> del sistema informativo </a:t>
                      </a:r>
                      <a:r>
                        <a:rPr lang="it-IT" sz="1135" kern="1200" dirty="0" smtClean="0">
                          <a:solidFill>
                            <a:srgbClr val="FF0000"/>
                          </a:solidFill>
                          <a:effectLst/>
                          <a:latin typeface="Trebuchet MS" pitchFamily="34" charset="0"/>
                          <a:ea typeface="+mn-ea"/>
                          <a:cs typeface="Trebuchet MS"/>
                        </a:rPr>
                        <a:t>grazie ad un’infrastruttura IT virtuale</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dirty="0" smtClean="0">
                          <a:effectLst/>
                          <a:latin typeface="Trebuchet MS" pitchFamily="34" charset="0"/>
                        </a:rPr>
                        <a:t>Maggiore continuità di erogazione dei</a:t>
                      </a:r>
                      <a:r>
                        <a:rPr lang="it-IT" sz="1135" b="0" i="0" baseline="0" dirty="0" smtClean="0">
                          <a:effectLst/>
                          <a:latin typeface="Trebuchet MS" pitchFamily="34" charset="0"/>
                        </a:rPr>
                        <a:t> servizi informatici</a:t>
                      </a:r>
                    </a:p>
                    <a:p>
                      <a:r>
                        <a:rPr lang="it-IT" sz="1135" b="0" i="0" baseline="0" dirty="0" smtClean="0">
                          <a:effectLst/>
                          <a:latin typeface="Trebuchet MS" pitchFamily="34" charset="0"/>
                        </a:rPr>
                        <a:t>Risparmio dei costi legati al consumo di energia elettrica</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1" name="Tabella 40"/>
          <p:cNvGraphicFramePr>
            <a:graphicFrameLocks noGrp="1"/>
          </p:cNvGraphicFramePr>
          <p:nvPr>
            <p:extLst>
              <p:ext uri="{D42A27DB-BD31-4B8C-83A1-F6EECF244321}">
                <p14:modId xmlns="" xmlns:p14="http://schemas.microsoft.com/office/powerpoint/2010/main" val="552645690"/>
              </p:ext>
            </p:extLst>
          </p:nvPr>
        </p:nvGraphicFramePr>
        <p:xfrm>
          <a:off x="2093320" y="1067135"/>
          <a:ext cx="7073299" cy="864870"/>
        </p:xfrm>
        <a:graphic>
          <a:graphicData uri="http://schemas.openxmlformats.org/drawingml/2006/table">
            <a:tbl>
              <a:tblPr bandRow="1">
                <a:tableStyleId>{3B4B98B0-60AC-42C2-AFA5-B58CD77FA1E5}</a:tableStyleId>
              </a:tblPr>
              <a:tblGrid>
                <a:gridCol w="1039948"/>
                <a:gridCol w="1985554"/>
                <a:gridCol w="1005841"/>
                <a:gridCol w="402034"/>
                <a:gridCol w="931875"/>
                <a:gridCol w="1708047"/>
              </a:tblGrid>
              <a:tr h="156995">
                <a:tc gridSpan="2">
                  <a:txBody>
                    <a:bodyPr/>
                    <a:lstStyle/>
                    <a:p>
                      <a:r>
                        <a:rPr lang="it-IT" sz="1135" b="1" i="1" dirty="0" err="1" smtClean="0">
                          <a:solidFill>
                            <a:srgbClr val="FF0000"/>
                          </a:solidFill>
                          <a:effectLst>
                            <a:outerShdw blurRad="38100" dist="38100" dir="2700000" algn="tl">
                              <a:srgbClr val="000000">
                                <a:alpha val="43137"/>
                              </a:srgbClr>
                            </a:outerShdw>
                          </a:effectLst>
                          <a:latin typeface="Trebuchet MS" pitchFamily="34" charset="0"/>
                        </a:rPr>
                        <a:t>Alliance</a:t>
                      </a:r>
                      <a:r>
                        <a:rPr lang="it-IT" sz="1135" b="1" i="1" baseline="0" dirty="0" smtClean="0">
                          <a:solidFill>
                            <a:srgbClr val="FF0000"/>
                          </a:solidFill>
                          <a:effectLst>
                            <a:outerShdw blurRad="38100" dist="38100" dir="2700000" algn="tl">
                              <a:srgbClr val="000000">
                                <a:alpha val="43137"/>
                              </a:srgbClr>
                            </a:outerShdw>
                          </a:effectLst>
                          <a:latin typeface="Trebuchet MS" pitchFamily="34" charset="0"/>
                        </a:rPr>
                        <a:t> </a:t>
                      </a:r>
                      <a:r>
                        <a:rPr lang="it-IT" sz="1135" b="1" i="1" baseline="0" dirty="0" err="1" smtClean="0">
                          <a:solidFill>
                            <a:srgbClr val="FF0000"/>
                          </a:solidFill>
                          <a:effectLst>
                            <a:outerShdw blurRad="38100" dist="38100" dir="2700000" algn="tl">
                              <a:srgbClr val="000000">
                                <a:alpha val="43137"/>
                              </a:srgbClr>
                            </a:outerShdw>
                          </a:effectLst>
                          <a:latin typeface="Trebuchet MS" pitchFamily="34" charset="0"/>
                        </a:rPr>
                        <a:t>Medical</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Medicale </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106</a:t>
                      </a:r>
                      <a:r>
                        <a:rPr lang="it-IT" sz="1135" b="0" i="0" baseline="0" dirty="0" smtClean="0">
                          <a:effectLst/>
                          <a:latin typeface="Trebuchet MS" pitchFamily="34" charset="0"/>
                        </a:rPr>
                        <a:t> </a:t>
                      </a:r>
                      <a:r>
                        <a:rPr lang="it-IT" sz="1135" b="0" i="0" dirty="0" smtClean="0">
                          <a:effectLst/>
                          <a:latin typeface="Trebuchet MS" pitchFamily="34" charset="0"/>
                        </a:rPr>
                        <a:t> 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kern="1200" dirty="0" smtClean="0">
                          <a:solidFill>
                            <a:srgbClr val="FF0000"/>
                          </a:solidFill>
                          <a:effectLst/>
                          <a:latin typeface="Trebuchet MS" pitchFamily="34" charset="0"/>
                          <a:ea typeface="+mn-ea"/>
                          <a:cs typeface="Trebuchet MS"/>
                        </a:rPr>
                        <a:t>Una soluzione</a:t>
                      </a:r>
                      <a:r>
                        <a:rPr lang="it-IT" sz="1135" kern="1200" baseline="0" dirty="0" smtClean="0">
                          <a:solidFill>
                            <a:srgbClr val="FF0000"/>
                          </a:solidFill>
                          <a:effectLst/>
                          <a:latin typeface="Trebuchet MS" pitchFamily="34" charset="0"/>
                          <a:ea typeface="+mn-ea"/>
                          <a:cs typeface="Trebuchet MS"/>
                        </a:rPr>
                        <a:t> di </a:t>
                      </a:r>
                      <a:r>
                        <a:rPr lang="it-IT" sz="1135" kern="1200" baseline="0" dirty="0" err="1" smtClean="0">
                          <a:solidFill>
                            <a:srgbClr val="FF0000"/>
                          </a:solidFill>
                          <a:effectLst/>
                          <a:latin typeface="Trebuchet MS" pitchFamily="34" charset="0"/>
                          <a:ea typeface="+mn-ea"/>
                          <a:cs typeface="Trebuchet MS"/>
                        </a:rPr>
                        <a:t>Infosecurity</a:t>
                      </a:r>
                      <a:r>
                        <a:rPr lang="it-IT" sz="1135" kern="1200" baseline="0" dirty="0" smtClean="0">
                          <a:solidFill>
                            <a:srgbClr val="FF0000"/>
                          </a:solidFill>
                          <a:effectLst/>
                          <a:latin typeface="Trebuchet MS" pitchFamily="34" charset="0"/>
                          <a:ea typeface="+mn-ea"/>
                          <a:cs typeface="Trebuchet MS"/>
                        </a:rPr>
                        <a:t> per p</a:t>
                      </a:r>
                      <a:r>
                        <a:rPr lang="it-IT" sz="1135" kern="1200" dirty="0" smtClean="0">
                          <a:solidFill>
                            <a:srgbClr val="FF0000"/>
                          </a:solidFill>
                          <a:effectLst/>
                          <a:latin typeface="Trebuchet MS" pitchFamily="34" charset="0"/>
                          <a:ea typeface="+mn-ea"/>
                          <a:cs typeface="Trebuchet MS"/>
                        </a:rPr>
                        <a:t>roteggere la privacy dei pazienti</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dirty="0" smtClean="0">
                          <a:effectLst/>
                          <a:latin typeface="Trebuchet MS" pitchFamily="34" charset="0"/>
                        </a:rPr>
                        <a:t>Protezione delle informazioni sia sui PC aziendali sia in ambiente Web </a:t>
                      </a:r>
                    </a:p>
                    <a:p>
                      <a:r>
                        <a:rPr lang="it-IT" sz="1135" b="0" i="0" dirty="0" smtClean="0">
                          <a:effectLst/>
                          <a:latin typeface="Trebuchet MS" pitchFamily="34" charset="0"/>
                        </a:rPr>
                        <a:t>Elevato</a:t>
                      </a:r>
                      <a:r>
                        <a:rPr lang="it-IT" sz="1135" b="0" i="0" baseline="0" dirty="0" smtClean="0">
                          <a:effectLst/>
                          <a:latin typeface="Trebuchet MS" pitchFamily="34" charset="0"/>
                        </a:rPr>
                        <a:t> livello </a:t>
                      </a:r>
                      <a:r>
                        <a:rPr lang="it-IT" sz="1135" b="0" i="0" dirty="0" smtClean="0">
                          <a:effectLst/>
                          <a:latin typeface="Trebuchet MS" pitchFamily="34" charset="0"/>
                        </a:rPr>
                        <a:t>di sicurezza per i referti elettronici grazie ad un sistema di crittografia</a:t>
                      </a: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4" name="Tabella 43"/>
          <p:cNvGraphicFramePr>
            <a:graphicFrameLocks noGrp="1"/>
          </p:cNvGraphicFramePr>
          <p:nvPr>
            <p:extLst>
              <p:ext uri="{D42A27DB-BD31-4B8C-83A1-F6EECF244321}">
                <p14:modId xmlns="" xmlns:p14="http://schemas.microsoft.com/office/powerpoint/2010/main" val="2250180343"/>
              </p:ext>
            </p:extLst>
          </p:nvPr>
        </p:nvGraphicFramePr>
        <p:xfrm>
          <a:off x="2093320" y="2023209"/>
          <a:ext cx="7073299" cy="1039368"/>
        </p:xfrm>
        <a:graphic>
          <a:graphicData uri="http://schemas.openxmlformats.org/drawingml/2006/table">
            <a:tbl>
              <a:tblPr bandRow="1">
                <a:tableStyleId>{3B4B98B0-60AC-42C2-AFA5-B58CD77FA1E5}</a:tableStyleId>
              </a:tblPr>
              <a:tblGrid>
                <a:gridCol w="1039948"/>
                <a:gridCol w="1985554"/>
                <a:gridCol w="1005841"/>
                <a:gridCol w="402034"/>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ICE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Pubblica</a:t>
                      </a:r>
                      <a:r>
                        <a:rPr lang="it-IT" sz="1135" b="0" i="0" baseline="0" dirty="0" smtClean="0">
                          <a:effectLst/>
                          <a:latin typeface="Trebuchet MS" pitchFamily="34" charset="0"/>
                        </a:rPr>
                        <a:t> Amministrazione</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135"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40" kern="1200" dirty="0" smtClean="0">
                          <a:solidFill>
                            <a:srgbClr val="FF0000"/>
                          </a:solidFill>
                          <a:effectLst/>
                          <a:latin typeface="Trebuchet MS" pitchFamily="34" charset="0"/>
                          <a:ea typeface="+mn-ea"/>
                          <a:cs typeface="Trebuchet MS"/>
                        </a:rPr>
                        <a:t>Diminuire i costi</a:t>
                      </a:r>
                      <a:r>
                        <a:rPr lang="it-IT" sz="1140" kern="1200" baseline="0" dirty="0" smtClean="0">
                          <a:solidFill>
                            <a:srgbClr val="FF0000"/>
                          </a:solidFill>
                          <a:effectLst/>
                          <a:latin typeface="Trebuchet MS" pitchFamily="34" charset="0"/>
                          <a:ea typeface="+mn-ea"/>
                          <a:cs typeface="Trebuchet MS"/>
                        </a:rPr>
                        <a:t> di gestione dell’infrastruttura informatica attraverso la virtualizzazione dei server e del parco client</a:t>
                      </a:r>
                      <a:endParaRPr lang="it-IT" sz="1140" kern="1200" dirty="0" smtClean="0">
                        <a:solidFill>
                          <a:srgbClr val="FF0000"/>
                        </a:solidFill>
                        <a:effectLst/>
                        <a:latin typeface="Trebuchet MS" pitchFamily="34" charset="0"/>
                        <a:ea typeface="+mn-ea"/>
                        <a:cs typeface="Trebuchet MS"/>
                      </a:endParaRP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dirty="0" smtClean="0">
                          <a:effectLst/>
                          <a:latin typeface="Trebuchet MS" pitchFamily="34" charset="0"/>
                        </a:rPr>
                        <a:t>Riduzione di circa il 15% circa dell’investimento annuale in nuovo hardware</a:t>
                      </a:r>
                    </a:p>
                    <a:p>
                      <a:r>
                        <a:rPr lang="it-IT" sz="1135" b="0" i="0" dirty="0" smtClean="0">
                          <a:effectLst/>
                          <a:latin typeface="Trebuchet MS" pitchFamily="34" charset="0"/>
                        </a:rPr>
                        <a:t>Riduzione del 30% dei costi per</a:t>
                      </a:r>
                      <a:r>
                        <a:rPr lang="it-IT" sz="1135" b="0" i="0" baseline="0" dirty="0" smtClean="0">
                          <a:effectLst/>
                          <a:latin typeface="Trebuchet MS" pitchFamily="34" charset="0"/>
                        </a:rPr>
                        <a:t> l’assistenza tecnica relativa a PC e </a:t>
                      </a:r>
                      <a:r>
                        <a:rPr lang="it-IT" sz="1135" b="0" i="0" baseline="0" dirty="0" err="1" smtClean="0">
                          <a:effectLst/>
                          <a:latin typeface="Trebuchet MS" pitchFamily="34" charset="0"/>
                        </a:rPr>
                        <a:t>datacenter</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8" name="Tabella 47"/>
          <p:cNvGraphicFramePr>
            <a:graphicFrameLocks noGrp="1"/>
          </p:cNvGraphicFramePr>
          <p:nvPr>
            <p:extLst>
              <p:ext uri="{D42A27DB-BD31-4B8C-83A1-F6EECF244321}">
                <p14:modId xmlns="" xmlns:p14="http://schemas.microsoft.com/office/powerpoint/2010/main" val="1281175556"/>
              </p:ext>
            </p:extLst>
          </p:nvPr>
        </p:nvGraphicFramePr>
        <p:xfrm>
          <a:off x="2093320" y="3169757"/>
          <a:ext cx="7073299" cy="865632"/>
        </p:xfrm>
        <a:graphic>
          <a:graphicData uri="http://schemas.openxmlformats.org/drawingml/2006/table">
            <a:tbl>
              <a:tblPr bandRow="1">
                <a:tableStyleId>{3B4B98B0-60AC-42C2-AFA5-B58CD77FA1E5}</a:tableStyleId>
              </a:tblPr>
              <a:tblGrid>
                <a:gridCol w="1039948"/>
                <a:gridCol w="1985554"/>
                <a:gridCol w="1005841"/>
                <a:gridCol w="402034"/>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Radio</a:t>
                      </a:r>
                      <a:r>
                        <a:rPr lang="it-IT" sz="1135" b="1" i="1" baseline="0" dirty="0" smtClean="0">
                          <a:solidFill>
                            <a:srgbClr val="FF0000"/>
                          </a:solidFill>
                          <a:effectLst>
                            <a:outerShdw blurRad="38100" dist="38100" dir="2700000" algn="tl">
                              <a:srgbClr val="000000">
                                <a:alpha val="43137"/>
                              </a:srgbClr>
                            </a:outerShdw>
                          </a:effectLst>
                          <a:latin typeface="Trebuchet MS" pitchFamily="34" charset="0"/>
                        </a:rPr>
                        <a:t> Kiss Kiss</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Media</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14</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9 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40" kern="1200" dirty="0" smtClean="0">
                          <a:solidFill>
                            <a:srgbClr val="FF0000"/>
                          </a:solidFill>
                          <a:effectLst/>
                          <a:latin typeface="Trebuchet MS" pitchFamily="34" charset="0"/>
                          <a:ea typeface="+mn-ea"/>
                          <a:cs typeface="Trebuchet MS"/>
                        </a:rPr>
                        <a:t>Offrire ai radioascoltatori </a:t>
                      </a:r>
                      <a:r>
                        <a:rPr lang="it-IT" sz="1140" kern="1200" dirty="0" smtClean="0">
                          <a:solidFill>
                            <a:srgbClr val="FF0000"/>
                          </a:solidFill>
                          <a:effectLst/>
                          <a:latin typeface="Trebuchet MS" pitchFamily="34" charset="0"/>
                          <a:ea typeface="+mn-ea"/>
                          <a:cs typeface="Trebuchet MS"/>
                        </a:rPr>
                        <a:t>servizi </a:t>
                      </a:r>
                      <a:r>
                        <a:rPr lang="it-IT" sz="1140" kern="1200" dirty="0" smtClean="0">
                          <a:solidFill>
                            <a:srgbClr val="FF0000"/>
                          </a:solidFill>
                          <a:effectLst/>
                          <a:latin typeface="Trebuchet MS" pitchFamily="34" charset="0"/>
                          <a:ea typeface="+mn-ea"/>
                          <a:cs typeface="Trebuchet MS"/>
                        </a:rPr>
                        <a:t>Web interattivi attraverso un’infrastruttura IT virtuale</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35" b="0" i="0" dirty="0" smtClean="0">
                          <a:effectLst/>
                          <a:latin typeface="Trebuchet MS" pitchFamily="34" charset="0"/>
                        </a:rPr>
                        <a:t>Gestione dell’incremento del numero di </a:t>
                      </a:r>
                      <a:r>
                        <a:rPr lang="it-IT" sz="1135" b="0" i="0" baseline="0" dirty="0" smtClean="0">
                          <a:effectLst/>
                          <a:latin typeface="Trebuchet MS" pitchFamily="34" charset="0"/>
                        </a:rPr>
                        <a:t>pagine Web visualizzate al mese (da 24.000 a 2 </a:t>
                      </a:r>
                      <a:r>
                        <a:rPr lang="it-IT" sz="1135" b="0" i="0" baseline="0" dirty="0" err="1" smtClean="0">
                          <a:effectLst/>
                          <a:latin typeface="Trebuchet MS" pitchFamily="34" charset="0"/>
                        </a:rPr>
                        <a:t>mln</a:t>
                      </a:r>
                      <a:r>
                        <a:rPr lang="it-IT" sz="1135" b="0" i="0" baseline="0" dirty="0" smtClean="0">
                          <a:effectLst/>
                          <a:latin typeface="Trebuchet MS" pitchFamily="34" charset="0"/>
                        </a:rPr>
                        <a:t>); Maggiore affidabilità dei nuovi servizi interattivi per i radioascoltatori</a:t>
                      </a:r>
                      <a:endParaRPr lang="it-IT" sz="1135"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9" name="Tabella 48"/>
          <p:cNvGraphicFramePr>
            <a:graphicFrameLocks noGrp="1"/>
          </p:cNvGraphicFramePr>
          <p:nvPr>
            <p:extLst>
              <p:ext uri="{D42A27DB-BD31-4B8C-83A1-F6EECF244321}">
                <p14:modId xmlns="" xmlns:p14="http://schemas.microsoft.com/office/powerpoint/2010/main" val="2566628149"/>
              </p:ext>
            </p:extLst>
          </p:nvPr>
        </p:nvGraphicFramePr>
        <p:xfrm>
          <a:off x="2093320" y="5192672"/>
          <a:ext cx="7073299" cy="1028700"/>
        </p:xfrm>
        <a:graphic>
          <a:graphicData uri="http://schemas.openxmlformats.org/drawingml/2006/table">
            <a:tbl>
              <a:tblPr bandRow="1">
                <a:tableStyleId>{3B4B98B0-60AC-42C2-AFA5-B58CD77FA1E5}</a:tableStyleId>
              </a:tblPr>
              <a:tblGrid>
                <a:gridCol w="1039948"/>
                <a:gridCol w="1985554"/>
                <a:gridCol w="1005841"/>
                <a:gridCol w="402034"/>
                <a:gridCol w="931875"/>
                <a:gridCol w="1708047"/>
              </a:tblGrid>
              <a:tr h="156995">
                <a:tc gridSpan="2">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3g</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endParaRPr lang="en-US" sz="1135" b="1" i="1"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135" dirty="0">
                        <a:latin typeface="Trebuchet MS" pitchFamily="34" charset="0"/>
                      </a:endParaRPr>
                    </a:p>
                  </a:txBody>
                  <a:tcPr marL="3600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sz="1100" b="0" i="0" dirty="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r>
              <a:tr h="93933">
                <a:tc>
                  <a:txBody>
                    <a:bodyPr/>
                    <a:lstStyle/>
                    <a:p>
                      <a:r>
                        <a:rPr lang="it-IT" sz="1135" b="1" i="1" dirty="0" smtClean="0">
                          <a:effectLst/>
                          <a:latin typeface="Trebuchet MS" pitchFamily="34" charset="0"/>
                        </a:rPr>
                        <a:t>Settore:</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Servizi</a:t>
                      </a:r>
                      <a:r>
                        <a:rPr lang="it-IT" sz="1135" b="0" i="0" baseline="0" dirty="0" smtClean="0">
                          <a:effectLst/>
                          <a:latin typeface="Trebuchet MS" pitchFamily="34" charset="0"/>
                        </a:rPr>
                        <a:t> di </a:t>
                      </a:r>
                      <a:r>
                        <a:rPr lang="it-IT" sz="1135" b="0" i="0" baseline="0" dirty="0" err="1" smtClean="0">
                          <a:effectLst/>
                          <a:latin typeface="Trebuchet MS" pitchFamily="34" charset="0"/>
                        </a:rPr>
                        <a:t>Contact</a:t>
                      </a:r>
                      <a:r>
                        <a:rPr lang="it-IT" sz="1135" b="0" i="0" baseline="0" dirty="0" smtClean="0">
                          <a:effectLst/>
                          <a:latin typeface="Trebuchet MS" pitchFamily="34" charset="0"/>
                        </a:rPr>
                        <a:t> Center</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135" b="1" i="1" dirty="0" smtClean="0">
                          <a:effectLst/>
                          <a:latin typeface="Trebuchet MS" pitchFamily="34" charset="0"/>
                        </a:rPr>
                        <a:t>Dipendenti:</a:t>
                      </a:r>
                      <a:endParaRPr lang="it-IT" sz="1135"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r>
                        <a:rPr lang="it-IT" sz="1135" b="0" i="0" dirty="0" smtClean="0">
                          <a:effectLst/>
                          <a:latin typeface="Trebuchet MS" pitchFamily="34" charset="0"/>
                        </a:rPr>
                        <a:t>1200</a:t>
                      </a:r>
                      <a:endParaRPr lang="it-IT" sz="1135"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135"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35" b="0" i="0" dirty="0" smtClean="0">
                          <a:effectLst/>
                          <a:latin typeface="Trebuchet MS" pitchFamily="34" charset="0"/>
                        </a:rPr>
                        <a:t> 23 milioni di Euro</a:t>
                      </a: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93933">
                <a:tc>
                  <a:txBody>
                    <a:bodyPr/>
                    <a:lstStyle/>
                    <a:p>
                      <a:r>
                        <a:rPr lang="it-IT" sz="1135"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135"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kern="1200" dirty="0" smtClean="0">
                          <a:solidFill>
                            <a:srgbClr val="FF0000"/>
                          </a:solidFill>
                          <a:effectLst/>
                          <a:latin typeface="Trebuchet MS" pitchFamily="34" charset="0"/>
                          <a:ea typeface="+mn-ea"/>
                          <a:cs typeface="Trebuchet MS"/>
                        </a:rPr>
                        <a:t>Migliorare il livello del servizio ai</a:t>
                      </a:r>
                      <a:r>
                        <a:rPr lang="it-IT" sz="1100" kern="1200" baseline="0" dirty="0" smtClean="0">
                          <a:solidFill>
                            <a:srgbClr val="FF0000"/>
                          </a:solidFill>
                          <a:effectLst/>
                          <a:latin typeface="Trebuchet MS" pitchFamily="34" charset="0"/>
                          <a:ea typeface="+mn-ea"/>
                          <a:cs typeface="Trebuchet MS"/>
                        </a:rPr>
                        <a:t> clienti e ridurre i costi di gestione dei sistemi informativi attraverso una piattaforma di </a:t>
                      </a:r>
                      <a:r>
                        <a:rPr lang="it-IT" sz="1100" kern="1200" baseline="0" dirty="0" err="1" smtClean="0">
                          <a:solidFill>
                            <a:srgbClr val="FF0000"/>
                          </a:solidFill>
                          <a:effectLst/>
                          <a:latin typeface="Trebuchet MS" pitchFamily="34" charset="0"/>
                          <a:ea typeface="+mn-ea"/>
                          <a:cs typeface="Trebuchet MS"/>
                        </a:rPr>
                        <a:t>Unified</a:t>
                      </a:r>
                      <a:r>
                        <a:rPr lang="it-IT" sz="1100" kern="1200" baseline="0" dirty="0" smtClean="0">
                          <a:solidFill>
                            <a:srgbClr val="FF0000"/>
                          </a:solidFill>
                          <a:effectLst/>
                          <a:latin typeface="Trebuchet MS" pitchFamily="34" charset="0"/>
                          <a:ea typeface="+mn-ea"/>
                          <a:cs typeface="Trebuchet MS"/>
                        </a:rPr>
                        <a:t> </a:t>
                      </a:r>
                      <a:r>
                        <a:rPr lang="it-IT" sz="1100" kern="1200" baseline="0" dirty="0" err="1" smtClean="0">
                          <a:solidFill>
                            <a:srgbClr val="FF0000"/>
                          </a:solidFill>
                          <a:effectLst/>
                          <a:latin typeface="Trebuchet MS" pitchFamily="34" charset="0"/>
                          <a:ea typeface="+mn-ea"/>
                          <a:cs typeface="Trebuchet MS"/>
                        </a:rPr>
                        <a:t>Communication</a:t>
                      </a:r>
                      <a:endParaRPr lang="it-IT" sz="1100" kern="1200" dirty="0" smtClean="0">
                        <a:solidFill>
                          <a:srgbClr val="FF0000"/>
                        </a:solidFill>
                        <a:effectLst/>
                        <a:latin typeface="Trebuchet MS" pitchFamily="34" charset="0"/>
                        <a:ea typeface="+mn-ea"/>
                        <a:cs typeface="Trebuchet MS"/>
                      </a:endParaRPr>
                    </a:p>
                  </a:txBody>
                  <a:tcPr marL="36000" marR="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187865">
                <a:tc>
                  <a:txBody>
                    <a:bodyPr/>
                    <a:lstStyle/>
                    <a:p>
                      <a:r>
                        <a:rPr lang="it-IT" sz="1135" b="1" i="1" dirty="0" smtClean="0">
                          <a:effectLst/>
                          <a:latin typeface="Trebuchet MS" pitchFamily="34" charset="0"/>
                        </a:rPr>
                        <a:t>Benefici:</a:t>
                      </a:r>
                      <a:endParaRPr lang="it-IT" sz="1135" b="1" i="1" dirty="0">
                        <a:effectLst/>
                        <a:latin typeface="Trebuchet MS" pitchFamily="34" charset="0"/>
                      </a:endParaRPr>
                    </a:p>
                  </a:txBody>
                  <a:tcPr marL="36000" marR="0" marT="0" marB="0"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140" b="0" i="0" dirty="0" smtClean="0">
                          <a:effectLst/>
                          <a:latin typeface="Trebuchet MS" pitchFamily="34" charset="0"/>
                        </a:rPr>
                        <a:t>Riduzione</a:t>
                      </a:r>
                      <a:r>
                        <a:rPr lang="it-IT" sz="1140" b="0" i="0" baseline="0" dirty="0" smtClean="0">
                          <a:effectLst/>
                          <a:latin typeface="Trebuchet MS" pitchFamily="34" charset="0"/>
                        </a:rPr>
                        <a:t> dei costi di sviluppo  incrementale ed evolutivo del 40%; riduzione del 50% dei costi di avvio di nuove postazioni; aumento del 5% della produttività degli operatori</a:t>
                      </a:r>
                      <a:endParaRPr lang="it-IT" sz="1140" b="0" i="0" dirty="0" smtClean="0">
                        <a:effectLst/>
                        <a:latin typeface="Trebuchet MS" pitchFamily="34" charset="0"/>
                      </a:endParaRPr>
                    </a:p>
                  </a:txBody>
                  <a:tcPr marL="3600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sp>
        <p:nvSpPr>
          <p:cNvPr id="38" name="CasellaDiTesto 41"/>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Infrastruttura IT e di comunicazione</a:t>
            </a:r>
          </a:p>
        </p:txBody>
      </p:sp>
      <p:pic>
        <p:nvPicPr>
          <p:cNvPr id="6148" name="Picture 4"/>
          <p:cNvPicPr>
            <a:picLocks noChangeAspect="1" noChangeArrowheads="1"/>
          </p:cNvPicPr>
          <p:nvPr/>
        </p:nvPicPr>
        <p:blipFill>
          <a:blip r:embed="rId2" cstate="print"/>
          <a:srcRect/>
          <a:stretch>
            <a:fillRect/>
          </a:stretch>
        </p:blipFill>
        <p:spPr bwMode="auto">
          <a:xfrm>
            <a:off x="1021806" y="1175657"/>
            <a:ext cx="994905" cy="648565"/>
          </a:xfrm>
          <a:prstGeom prst="rect">
            <a:avLst/>
          </a:prstGeom>
          <a:noFill/>
          <a:ln w="9525">
            <a:noFill/>
            <a:miter lim="800000"/>
            <a:headEnd/>
            <a:tailEnd/>
          </a:ln>
          <a:effectLst/>
        </p:spPr>
      </p:pic>
      <p:pic>
        <p:nvPicPr>
          <p:cNvPr id="6149"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14836" y="2232561"/>
            <a:ext cx="1208844" cy="642381"/>
          </a:xfrm>
          <a:prstGeom prst="rect">
            <a:avLst/>
          </a:prstGeom>
          <a:noFill/>
          <a:ln w="9525">
            <a:noFill/>
            <a:miter lim="800000"/>
            <a:headEnd/>
            <a:tailEnd/>
          </a:ln>
        </p:spPr>
      </p:pic>
      <p:pic>
        <p:nvPicPr>
          <p:cNvPr id="6151"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21434" y="3117353"/>
            <a:ext cx="795648" cy="915520"/>
          </a:xfrm>
          <a:prstGeom prst="rect">
            <a:avLst/>
          </a:prstGeom>
          <a:noFill/>
          <a:ln w="9525">
            <a:noFill/>
            <a:miter lim="800000"/>
            <a:headEnd/>
            <a:tailEnd/>
          </a:ln>
        </p:spPr>
      </p:pic>
      <p:pic>
        <p:nvPicPr>
          <p:cNvPr id="6155" name="Picture 11"/>
          <p:cNvPicPr>
            <a:picLocks noChangeAspect="1" noChangeArrowheads="1"/>
          </p:cNvPicPr>
          <p:nvPr/>
        </p:nvPicPr>
        <p:blipFill>
          <a:blip r:embed="rId5" cstate="print"/>
          <a:srcRect/>
          <a:stretch>
            <a:fillRect/>
          </a:stretch>
        </p:blipFill>
        <p:spPr bwMode="auto">
          <a:xfrm>
            <a:off x="1151836" y="4239491"/>
            <a:ext cx="734844" cy="822618"/>
          </a:xfrm>
          <a:prstGeom prst="rect">
            <a:avLst/>
          </a:prstGeom>
          <a:noFill/>
          <a:ln w="9525">
            <a:noFill/>
            <a:miter lim="800000"/>
            <a:headEnd/>
            <a:tailEnd/>
          </a:ln>
          <a:effectLst/>
        </p:spPr>
      </p:pic>
      <p:pic>
        <p:nvPicPr>
          <p:cNvPr id="6156" name="Picture 1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048380" y="5229403"/>
            <a:ext cx="941756" cy="905878"/>
          </a:xfrm>
          <a:prstGeom prst="rect">
            <a:avLst/>
          </a:prstGeom>
          <a:noFill/>
          <a:ln w="9525">
            <a:noFill/>
            <a:miter lim="800000"/>
            <a:headEnd/>
            <a:tailEnd/>
          </a:ln>
        </p:spPr>
      </p:pic>
    </p:spTree>
    <p:extLst>
      <p:ext uri="{BB962C8B-B14F-4D97-AF65-F5344CB8AC3E}">
        <p14:creationId xmlns="" xmlns:p14="http://schemas.microsoft.com/office/powerpoint/2010/main" val="2059590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p:cNvSpPr/>
          <p:nvPr/>
        </p:nvSpPr>
        <p:spPr bwMode="auto">
          <a:xfrm>
            <a:off x="877760" y="9840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Ovale 5"/>
          <p:cNvSpPr/>
          <p:nvPr/>
        </p:nvSpPr>
        <p:spPr bwMode="auto">
          <a:xfrm>
            <a:off x="877760" y="2027643"/>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Rettangolo 6"/>
          <p:cNvSpPr/>
          <p:nvPr/>
        </p:nvSpPr>
        <p:spPr bwMode="auto">
          <a:xfrm>
            <a:off x="1458701" y="2027643"/>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3076863"/>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77760" y="30795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Rettangolo 9"/>
          <p:cNvSpPr/>
          <p:nvPr/>
        </p:nvSpPr>
        <p:spPr bwMode="auto">
          <a:xfrm>
            <a:off x="1454347" y="984069"/>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Rettangolo 10"/>
          <p:cNvSpPr/>
          <p:nvPr/>
        </p:nvSpPr>
        <p:spPr bwMode="auto">
          <a:xfrm>
            <a:off x="1454347" y="4127499"/>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2" name="Ovale 11"/>
          <p:cNvSpPr/>
          <p:nvPr/>
        </p:nvSpPr>
        <p:spPr bwMode="auto">
          <a:xfrm>
            <a:off x="877760" y="4127499"/>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12"/>
          <p:cNvGrpSpPr/>
          <p:nvPr/>
        </p:nvGrpSpPr>
        <p:grpSpPr>
          <a:xfrm>
            <a:off x="869950" y="988599"/>
            <a:ext cx="8362950" cy="1044001"/>
            <a:chOff x="882650" y="2626899"/>
            <a:chExt cx="8362950" cy="1044001"/>
          </a:xfrm>
          <a:effectLst/>
        </p:grpSpPr>
        <p:cxnSp>
          <p:nvCxnSpPr>
            <p:cNvPr id="14" name="Connettore 1 13"/>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15" name="Arco 14"/>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16" name="Rettangolo 15"/>
          <p:cNvSpPr/>
          <p:nvPr/>
        </p:nvSpPr>
        <p:spPr bwMode="auto">
          <a:xfrm>
            <a:off x="1390846" y="5166300"/>
            <a:ext cx="7854753"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7" name="Ovale 16"/>
          <p:cNvSpPr/>
          <p:nvPr/>
        </p:nvSpPr>
        <p:spPr bwMode="auto">
          <a:xfrm>
            <a:off x="877760" y="5166300"/>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3" name="Gruppo 17"/>
          <p:cNvGrpSpPr/>
          <p:nvPr/>
        </p:nvGrpSpPr>
        <p:grpSpPr>
          <a:xfrm>
            <a:off x="882650" y="2017299"/>
            <a:ext cx="8362950" cy="1044001"/>
            <a:chOff x="882650" y="2626899"/>
            <a:chExt cx="8362950" cy="1044001"/>
          </a:xfrm>
          <a:effectLst/>
        </p:grpSpPr>
        <p:cxnSp>
          <p:nvCxnSpPr>
            <p:cNvPr id="19" name="Connettore 1 18"/>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0" name="Arco 19"/>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20"/>
          <p:cNvGrpSpPr/>
          <p:nvPr/>
        </p:nvGrpSpPr>
        <p:grpSpPr>
          <a:xfrm>
            <a:off x="882650" y="3071399"/>
            <a:ext cx="8362950" cy="1044001"/>
            <a:chOff x="882650" y="2626899"/>
            <a:chExt cx="8362950" cy="1044001"/>
          </a:xfrm>
          <a:effectLst/>
        </p:grpSpPr>
        <p:cxnSp>
          <p:nvCxnSpPr>
            <p:cNvPr id="22" name="Connettore 1 21"/>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3" name="Arco 22"/>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3" name="Gruppo 23"/>
          <p:cNvGrpSpPr/>
          <p:nvPr/>
        </p:nvGrpSpPr>
        <p:grpSpPr>
          <a:xfrm>
            <a:off x="882650" y="4138199"/>
            <a:ext cx="8362950" cy="1044001"/>
            <a:chOff x="882650" y="2626899"/>
            <a:chExt cx="8362950" cy="1044001"/>
          </a:xfrm>
          <a:effectLst/>
        </p:grpSpPr>
        <p:cxnSp>
          <p:nvCxnSpPr>
            <p:cNvPr id="25" name="Connettore 1 24"/>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6" name="Arco 25"/>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8" name="Gruppo 26"/>
          <p:cNvGrpSpPr/>
          <p:nvPr/>
        </p:nvGrpSpPr>
        <p:grpSpPr>
          <a:xfrm>
            <a:off x="882650" y="5179599"/>
            <a:ext cx="8362950" cy="1044001"/>
            <a:chOff x="882650" y="2626899"/>
            <a:chExt cx="8362950" cy="1044001"/>
          </a:xfrm>
          <a:effectLst/>
        </p:grpSpPr>
        <p:cxnSp>
          <p:nvCxnSpPr>
            <p:cNvPr id="28" name="Connettore 1 27"/>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9" name="Arco 28"/>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41" name="Rettangolo arrotondato 40"/>
          <p:cNvSpPr/>
          <p:nvPr/>
        </p:nvSpPr>
        <p:spPr bwMode="auto">
          <a:xfrm>
            <a:off x="2176463" y="980468"/>
            <a:ext cx="7056000" cy="5240373"/>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52" name="CasellaDiTesto 36"/>
          <p:cNvSpPr txBox="1">
            <a:spLocks noChangeArrowheads="1"/>
          </p:cNvSpPr>
          <p:nvPr/>
        </p:nvSpPr>
        <p:spPr bwMode="auto">
          <a:xfrm>
            <a:off x="2326436" y="3173007"/>
            <a:ext cx="6709909" cy="2662267"/>
          </a:xfrm>
          <a:prstGeom prst="rect">
            <a:avLst/>
          </a:prstGeom>
          <a:noFill/>
          <a:ln w="9525">
            <a:noFill/>
            <a:miter lim="800000"/>
            <a:headEnd/>
            <a:tailEnd/>
          </a:ln>
        </p:spPr>
        <p:txBody>
          <a:bodyPr wrap="square">
            <a:spAutoFit/>
          </a:bodyPr>
          <a:lstStyle/>
          <a:p>
            <a:pPr algn="just"/>
            <a:r>
              <a:rPr lang="it-IT" sz="1200" dirty="0" smtClean="0">
                <a:solidFill>
                  <a:srgbClr val="FF0000"/>
                </a:solidFill>
              </a:rPr>
              <a:t>L’Ente</a:t>
            </a:r>
          </a:p>
          <a:p>
            <a:pPr algn="just"/>
            <a:r>
              <a:rPr lang="it-IT" sz="1200" b="0" dirty="0" smtClean="0">
                <a:solidFill>
                  <a:srgbClr val="000000"/>
                </a:solidFill>
              </a:rPr>
              <a:t>ICE, </a:t>
            </a:r>
            <a:r>
              <a:rPr lang="it-IT" sz="1200" b="0" dirty="0">
                <a:solidFill>
                  <a:srgbClr val="000000"/>
                </a:solidFill>
              </a:rPr>
              <a:t>Istituto nazionale per il Commercio Estero, è l'Ente pubblico che ha il compito di sviluppare, agevolare e promuovere i rapporti economici e commerciali italiani con l'estero, con particolare attenzione alle esigenze delle piccole e medie </a:t>
            </a:r>
            <a:r>
              <a:rPr lang="it-IT" sz="1200" b="0" dirty="0" smtClean="0">
                <a:solidFill>
                  <a:srgbClr val="000000"/>
                </a:solidFill>
              </a:rPr>
              <a:t>imprese.</a:t>
            </a:r>
          </a:p>
          <a:p>
            <a:pPr algn="just"/>
            <a:endParaRPr lang="it-IT" sz="1100" b="0" dirty="0" smtClean="0">
              <a:solidFill>
                <a:srgbClr val="000000"/>
              </a:solidFill>
            </a:endParaRPr>
          </a:p>
          <a:p>
            <a:pPr algn="just"/>
            <a:r>
              <a:rPr lang="it-IT" sz="1200" dirty="0" smtClean="0">
                <a:solidFill>
                  <a:srgbClr val="FF0000"/>
                </a:solidFill>
              </a:rPr>
              <a:t>L’applicazione</a:t>
            </a:r>
          </a:p>
          <a:p>
            <a:pPr algn="just"/>
            <a:r>
              <a:rPr lang="it-IT" sz="1200" b="0" dirty="0">
                <a:solidFill>
                  <a:srgbClr val="000000"/>
                </a:solidFill>
              </a:rPr>
              <a:t>Per ottimizzare la capacità elaborativa dei propri sistemi informativi, </a:t>
            </a:r>
            <a:r>
              <a:rPr lang="it-IT" sz="1200" b="0" dirty="0" err="1" smtClean="0">
                <a:solidFill>
                  <a:srgbClr val="000000"/>
                </a:solidFill>
              </a:rPr>
              <a:t>lCE</a:t>
            </a:r>
            <a:r>
              <a:rPr lang="it-IT" sz="1200" b="0" dirty="0" smtClean="0">
                <a:solidFill>
                  <a:srgbClr val="000000"/>
                </a:solidFill>
              </a:rPr>
              <a:t> ha sviluppato un </a:t>
            </a:r>
            <a:r>
              <a:rPr lang="it-IT" sz="1200" b="0" dirty="0">
                <a:solidFill>
                  <a:srgbClr val="000000"/>
                </a:solidFill>
              </a:rPr>
              <a:t>progetto di virtualizzazione del proprio parco hardware </a:t>
            </a:r>
            <a:r>
              <a:rPr lang="it-IT" sz="1200" b="0" dirty="0" smtClean="0">
                <a:solidFill>
                  <a:srgbClr val="000000"/>
                </a:solidFill>
              </a:rPr>
              <a:t>(sia </a:t>
            </a:r>
            <a:r>
              <a:rPr lang="it-IT" sz="1200" b="0" dirty="0">
                <a:solidFill>
                  <a:srgbClr val="000000"/>
                </a:solidFill>
              </a:rPr>
              <a:t>server che </a:t>
            </a:r>
            <a:r>
              <a:rPr lang="it-IT" sz="1200" b="0" dirty="0" smtClean="0">
                <a:solidFill>
                  <a:srgbClr val="000000"/>
                </a:solidFill>
              </a:rPr>
              <a:t>client): attualmente </a:t>
            </a:r>
            <a:r>
              <a:rPr lang="it-IT" sz="1200" b="0" dirty="0">
                <a:solidFill>
                  <a:srgbClr val="000000"/>
                </a:solidFill>
              </a:rPr>
              <a:t>sono attivi 350 server </a:t>
            </a:r>
            <a:r>
              <a:rPr lang="it-IT" sz="1200" b="0" dirty="0" smtClean="0">
                <a:solidFill>
                  <a:srgbClr val="000000"/>
                </a:solidFill>
              </a:rPr>
              <a:t>virtuali su quattro </a:t>
            </a:r>
            <a:r>
              <a:rPr lang="it-IT" sz="1200" b="0" dirty="0">
                <a:solidFill>
                  <a:srgbClr val="000000"/>
                </a:solidFill>
              </a:rPr>
              <a:t>server fisici multi </a:t>
            </a:r>
            <a:r>
              <a:rPr lang="it-IT" sz="1200" b="0" dirty="0" smtClean="0">
                <a:solidFill>
                  <a:srgbClr val="000000"/>
                </a:solidFill>
              </a:rPr>
              <a:t>processore.</a:t>
            </a:r>
          </a:p>
          <a:p>
            <a:pPr algn="just"/>
            <a:endParaRPr lang="it-IT" sz="1200" b="0" dirty="0">
              <a:solidFill>
                <a:srgbClr val="000000"/>
              </a:solidFill>
            </a:endParaRPr>
          </a:p>
          <a:p>
            <a:pPr algn="just"/>
            <a:r>
              <a:rPr lang="it-IT" sz="1200" dirty="0" smtClean="0">
                <a:solidFill>
                  <a:srgbClr val="FF0000"/>
                </a:solidFill>
              </a:rPr>
              <a:t>I benefici</a:t>
            </a:r>
          </a:p>
          <a:p>
            <a:pPr algn="just"/>
            <a:r>
              <a:rPr lang="en-US" sz="1200" b="0" dirty="0" smtClean="0">
                <a:solidFill>
                  <a:srgbClr val="000000"/>
                </a:solidFill>
              </a:rPr>
              <a:t>G</a:t>
            </a:r>
            <a:r>
              <a:rPr lang="it-IT" sz="1200" b="0" dirty="0" err="1" smtClean="0">
                <a:solidFill>
                  <a:srgbClr val="000000"/>
                </a:solidFill>
              </a:rPr>
              <a:t>razie</a:t>
            </a:r>
            <a:r>
              <a:rPr lang="it-IT" sz="1200" b="0" dirty="0" smtClean="0">
                <a:solidFill>
                  <a:srgbClr val="000000"/>
                </a:solidFill>
              </a:rPr>
              <a:t> al progetto di virtualizzazione, ICE ha ridotto di ca. il </a:t>
            </a:r>
            <a:r>
              <a:rPr lang="it-IT" sz="1200" b="0" dirty="0">
                <a:solidFill>
                  <a:srgbClr val="000000"/>
                </a:solidFill>
              </a:rPr>
              <a:t>15% </a:t>
            </a:r>
            <a:r>
              <a:rPr lang="it-IT" sz="1200" b="0" dirty="0" smtClean="0">
                <a:solidFill>
                  <a:srgbClr val="000000"/>
                </a:solidFill>
              </a:rPr>
              <a:t>l’investimento </a:t>
            </a:r>
            <a:r>
              <a:rPr lang="it-IT" sz="1200" b="0" dirty="0">
                <a:solidFill>
                  <a:srgbClr val="000000"/>
                </a:solidFill>
              </a:rPr>
              <a:t>annuale in nuovo hardware e </a:t>
            </a:r>
            <a:r>
              <a:rPr lang="it-IT" sz="1200" b="0" dirty="0" smtClean="0">
                <a:solidFill>
                  <a:srgbClr val="000000"/>
                </a:solidFill>
              </a:rPr>
              <a:t>di ca. il </a:t>
            </a:r>
            <a:r>
              <a:rPr lang="it-IT" sz="1200" b="0" dirty="0">
                <a:solidFill>
                  <a:srgbClr val="000000"/>
                </a:solidFill>
              </a:rPr>
              <a:t>30% i costi legati </a:t>
            </a:r>
            <a:r>
              <a:rPr lang="it-IT" sz="1200" b="0" dirty="0" smtClean="0">
                <a:solidFill>
                  <a:srgbClr val="000000"/>
                </a:solidFill>
              </a:rPr>
              <a:t>sia all’assistenza </a:t>
            </a:r>
            <a:r>
              <a:rPr lang="it-IT" sz="1200" b="0" dirty="0">
                <a:solidFill>
                  <a:srgbClr val="000000"/>
                </a:solidFill>
              </a:rPr>
              <a:t>tecnica presso le postazioni </a:t>
            </a:r>
            <a:r>
              <a:rPr lang="it-IT" sz="1200" b="0" dirty="0" smtClean="0">
                <a:solidFill>
                  <a:srgbClr val="000000"/>
                </a:solidFill>
              </a:rPr>
              <a:t>sia </a:t>
            </a:r>
            <a:r>
              <a:rPr lang="it-IT" sz="1200" b="0" dirty="0">
                <a:solidFill>
                  <a:srgbClr val="000000"/>
                </a:solidFill>
              </a:rPr>
              <a:t>alla manutenzione della server farm. </a:t>
            </a:r>
            <a:endParaRPr lang="it-IT" sz="1200" b="0" dirty="0" smtClean="0">
              <a:solidFill>
                <a:srgbClr val="000000"/>
              </a:solidFill>
            </a:endParaRPr>
          </a:p>
        </p:txBody>
      </p:sp>
      <p:sp>
        <p:nvSpPr>
          <p:cNvPr id="53" name="Rectangle 4"/>
          <p:cNvSpPr/>
          <p:nvPr/>
        </p:nvSpPr>
        <p:spPr>
          <a:xfrm>
            <a:off x="2189843" y="2591749"/>
            <a:ext cx="6705600" cy="553998"/>
          </a:xfrm>
          <a:prstGeom prst="rect">
            <a:avLst/>
          </a:prstGeom>
        </p:spPr>
        <p:txBody>
          <a:bodyPr wrap="square">
            <a:spAutoFit/>
          </a:bodyPr>
          <a:lstStyle/>
          <a:p>
            <a:pPr algn="ctr" fontAlgn="auto">
              <a:spcBef>
                <a:spcPts val="0"/>
              </a:spcBef>
              <a:spcAft>
                <a:spcPts val="0"/>
              </a:spcAft>
              <a:defRPr/>
            </a:pPr>
            <a:r>
              <a:rPr lang="it-IT" sz="1500" dirty="0" smtClean="0">
                <a:solidFill>
                  <a:srgbClr val="FF0000"/>
                </a:solidFill>
                <a:latin typeface="Trebuchet MS"/>
                <a:cs typeface="Trebuchet MS"/>
              </a:rPr>
              <a:t>Diminuire i costi di gestione dell’infrastruttura informatica </a:t>
            </a:r>
            <a:br>
              <a:rPr lang="it-IT" sz="1500" dirty="0" smtClean="0">
                <a:solidFill>
                  <a:srgbClr val="FF0000"/>
                </a:solidFill>
                <a:latin typeface="Trebuchet MS"/>
                <a:cs typeface="Trebuchet MS"/>
              </a:rPr>
            </a:br>
            <a:r>
              <a:rPr lang="it-IT" sz="1500" dirty="0" smtClean="0">
                <a:solidFill>
                  <a:srgbClr val="FF0000"/>
                </a:solidFill>
                <a:latin typeface="Trebuchet MS"/>
                <a:cs typeface="Trebuchet MS"/>
              </a:rPr>
              <a:t>attraverso la virtualizzazione dei server e del parco client</a:t>
            </a:r>
            <a:endParaRPr lang="it-IT" sz="1500" dirty="0">
              <a:solidFill>
                <a:srgbClr val="FF0000"/>
              </a:solidFill>
            </a:endParaRPr>
          </a:p>
        </p:txBody>
      </p:sp>
      <p:pic>
        <p:nvPicPr>
          <p:cNvPr id="45" name="Picture 4"/>
          <p:cNvPicPr>
            <a:picLocks noChangeAspect="1" noChangeArrowheads="1"/>
          </p:cNvPicPr>
          <p:nvPr/>
        </p:nvPicPr>
        <p:blipFill>
          <a:blip r:embed="rId2" cstate="print"/>
          <a:srcRect/>
          <a:stretch>
            <a:fillRect/>
          </a:stretch>
        </p:blipFill>
        <p:spPr bwMode="auto">
          <a:xfrm>
            <a:off x="1021806" y="1175657"/>
            <a:ext cx="994905" cy="648565"/>
          </a:xfrm>
          <a:prstGeom prst="rect">
            <a:avLst/>
          </a:prstGeom>
          <a:noFill/>
          <a:ln w="9525">
            <a:noFill/>
            <a:miter lim="800000"/>
            <a:headEnd/>
            <a:tailEnd/>
          </a:ln>
          <a:effectLst/>
        </p:spPr>
      </p:pic>
      <p:pic>
        <p:nvPicPr>
          <p:cNvPr id="46"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14836" y="2232561"/>
            <a:ext cx="1208844" cy="642381"/>
          </a:xfrm>
          <a:prstGeom prst="rect">
            <a:avLst/>
          </a:prstGeom>
          <a:noFill/>
          <a:ln w="9525">
            <a:noFill/>
            <a:miter lim="800000"/>
            <a:headEnd/>
            <a:tailEnd/>
          </a:ln>
        </p:spPr>
      </p:pic>
      <p:pic>
        <p:nvPicPr>
          <p:cNvPr id="47"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21434" y="3117353"/>
            <a:ext cx="795648" cy="915520"/>
          </a:xfrm>
          <a:prstGeom prst="rect">
            <a:avLst/>
          </a:prstGeom>
          <a:noFill/>
          <a:ln w="9525">
            <a:noFill/>
            <a:miter lim="800000"/>
            <a:headEnd/>
            <a:tailEnd/>
          </a:ln>
        </p:spPr>
      </p:pic>
      <p:pic>
        <p:nvPicPr>
          <p:cNvPr id="48" name="Picture 11"/>
          <p:cNvPicPr>
            <a:picLocks noChangeAspect="1" noChangeArrowheads="1"/>
          </p:cNvPicPr>
          <p:nvPr/>
        </p:nvPicPr>
        <p:blipFill>
          <a:blip r:embed="rId5" cstate="print"/>
          <a:srcRect/>
          <a:stretch>
            <a:fillRect/>
          </a:stretch>
        </p:blipFill>
        <p:spPr bwMode="auto">
          <a:xfrm>
            <a:off x="1151836" y="4239491"/>
            <a:ext cx="734844" cy="822618"/>
          </a:xfrm>
          <a:prstGeom prst="rect">
            <a:avLst/>
          </a:prstGeom>
          <a:noFill/>
          <a:ln w="9525">
            <a:noFill/>
            <a:miter lim="800000"/>
            <a:headEnd/>
            <a:tailEnd/>
          </a:ln>
          <a:effectLst/>
        </p:spPr>
      </p:pic>
      <p:pic>
        <p:nvPicPr>
          <p:cNvPr id="49" name="Picture 1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048380" y="5229403"/>
            <a:ext cx="941756" cy="905878"/>
          </a:xfrm>
          <a:prstGeom prst="rect">
            <a:avLst/>
          </a:prstGeom>
          <a:noFill/>
          <a:ln w="9525">
            <a:noFill/>
            <a:miter lim="800000"/>
            <a:headEnd/>
            <a:tailEnd/>
          </a:ln>
        </p:spPr>
      </p:pic>
      <p:pic>
        <p:nvPicPr>
          <p:cNvPr id="50" name="Picture 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501677" y="1090551"/>
            <a:ext cx="2305486" cy="1225138"/>
          </a:xfrm>
          <a:prstGeom prst="rect">
            <a:avLst/>
          </a:prstGeom>
          <a:noFill/>
          <a:ln w="9525">
            <a:noFill/>
            <a:miter lim="800000"/>
            <a:headEnd/>
            <a:tailEnd/>
          </a:ln>
        </p:spPr>
      </p:pic>
      <p:grpSp>
        <p:nvGrpSpPr>
          <p:cNvPr id="21" name="Group 37"/>
          <p:cNvGrpSpPr/>
          <p:nvPr/>
        </p:nvGrpSpPr>
        <p:grpSpPr>
          <a:xfrm>
            <a:off x="2312747" y="1083135"/>
            <a:ext cx="1103252" cy="1478681"/>
            <a:chOff x="6557297" y="1982129"/>
            <a:chExt cx="2599719" cy="3664696"/>
          </a:xfrm>
        </p:grpSpPr>
        <p:pic>
          <p:nvPicPr>
            <p:cNvPr id="54" name="Picture 2"/>
            <p:cNvPicPr>
              <a:picLocks noChangeAspect="1" noChangeArrowheads="1"/>
            </p:cNvPicPr>
            <p:nvPr/>
          </p:nvPicPr>
          <p:blipFill>
            <a:blip r:embed="rId8"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55" name="CasellaDiTesto 6"/>
            <p:cNvSpPr txBox="1"/>
            <p:nvPr/>
          </p:nvSpPr>
          <p:spPr>
            <a:xfrm>
              <a:off x="6557297" y="4734384"/>
              <a:ext cx="2599719" cy="912441"/>
            </a:xfrm>
            <a:prstGeom prst="rect">
              <a:avLst/>
            </a:prstGeom>
            <a:noFill/>
          </p:spPr>
          <p:txBody>
            <a:bodyPr wrap="square" rtlCol="0">
              <a:spAutoFit/>
            </a:bodyPr>
            <a:lstStyle/>
            <a:p>
              <a:pPr algn="ct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sp>
        <p:nvSpPr>
          <p:cNvPr id="56" name="CasellaDiTesto 41"/>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Infrastruttura IT e di comunicazione</a:t>
            </a:r>
          </a:p>
        </p:txBody>
      </p:sp>
    </p:spTree>
    <p:extLst>
      <p:ext uri="{BB962C8B-B14F-4D97-AF65-F5344CB8AC3E}">
        <p14:creationId xmlns="" xmlns:p14="http://schemas.microsoft.com/office/powerpoint/2010/main" val="203789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46"/>
                                        </p:tgtEl>
                                      </p:cBhvr>
                                    </p:animEffect>
                                    <p:set>
                                      <p:cBhvr>
                                        <p:cTn id="7" dur="1" fill="hold">
                                          <p:stCondLst>
                                            <p:cond delay="1999"/>
                                          </p:stCondLst>
                                        </p:cTn>
                                        <p:tgtEl>
                                          <p:spTgt spid="46"/>
                                        </p:tgtEl>
                                        <p:attrNameLst>
                                          <p:attrName>style.visibility</p:attrName>
                                        </p:attrNameLst>
                                      </p:cBhvr>
                                      <p:to>
                                        <p:strVal val="hidden"/>
                                      </p:to>
                                    </p:set>
                                  </p:childTnLst>
                                </p:cTn>
                              </p:par>
                              <p:par>
                                <p:cTn id="8" presetID="56" presetClass="path" presetSubtype="0" accel="50000" decel="50000" fill="hold" nodeType="withEffect">
                                  <p:stCondLst>
                                    <p:cond delay="0"/>
                                  </p:stCondLst>
                                  <p:childTnLst>
                                    <p:animMotion origin="layout" path="M 8.46561E-7 -2.22222E-6 L 0.30399 -0.13102 " pathEditMode="relative" rAng="0" ptsTypes="AA">
                                      <p:cBhvr>
                                        <p:cTn id="9" dur="2000" fill="hold"/>
                                        <p:tgtEl>
                                          <p:spTgt spid="46"/>
                                        </p:tgtEl>
                                        <p:attrNameLst>
                                          <p:attrName>ppt_x</p:attrName>
                                          <p:attrName>ppt_y</p:attrName>
                                        </p:attrNameLst>
                                      </p:cBhvr>
                                      <p:rCtr x="152" y="-66"/>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p:cNvSpPr/>
          <p:nvPr/>
        </p:nvSpPr>
        <p:spPr bwMode="auto">
          <a:xfrm>
            <a:off x="877760" y="9840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Ovale 5"/>
          <p:cNvSpPr/>
          <p:nvPr/>
        </p:nvSpPr>
        <p:spPr bwMode="auto">
          <a:xfrm>
            <a:off x="877760" y="2027643"/>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Rettangolo 6"/>
          <p:cNvSpPr/>
          <p:nvPr/>
        </p:nvSpPr>
        <p:spPr bwMode="auto">
          <a:xfrm>
            <a:off x="1458701" y="2027643"/>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3076863"/>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77760" y="3079569"/>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Rettangolo 9"/>
          <p:cNvSpPr/>
          <p:nvPr/>
        </p:nvSpPr>
        <p:spPr bwMode="auto">
          <a:xfrm>
            <a:off x="1454347" y="984069"/>
            <a:ext cx="7789802"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Rettangolo 10"/>
          <p:cNvSpPr/>
          <p:nvPr/>
        </p:nvSpPr>
        <p:spPr bwMode="auto">
          <a:xfrm>
            <a:off x="1454347" y="4127499"/>
            <a:ext cx="7789802" cy="1044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2" name="Ovale 11"/>
          <p:cNvSpPr/>
          <p:nvPr/>
        </p:nvSpPr>
        <p:spPr bwMode="auto">
          <a:xfrm>
            <a:off x="877760" y="4127499"/>
            <a:ext cx="1044000" cy="1044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12"/>
          <p:cNvGrpSpPr/>
          <p:nvPr/>
        </p:nvGrpSpPr>
        <p:grpSpPr>
          <a:xfrm>
            <a:off x="869950" y="988599"/>
            <a:ext cx="8362950" cy="1044001"/>
            <a:chOff x="882650" y="2626899"/>
            <a:chExt cx="8362950" cy="1044001"/>
          </a:xfrm>
          <a:effectLst/>
        </p:grpSpPr>
        <p:cxnSp>
          <p:nvCxnSpPr>
            <p:cNvPr id="14" name="Connettore 1 13"/>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15" name="Arco 14"/>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16" name="Rettangolo 15"/>
          <p:cNvSpPr/>
          <p:nvPr/>
        </p:nvSpPr>
        <p:spPr bwMode="auto">
          <a:xfrm>
            <a:off x="1390846" y="5166300"/>
            <a:ext cx="7854753" cy="1044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7" name="Ovale 16"/>
          <p:cNvSpPr/>
          <p:nvPr/>
        </p:nvSpPr>
        <p:spPr bwMode="auto">
          <a:xfrm>
            <a:off x="877760" y="5166300"/>
            <a:ext cx="1044000" cy="1044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3" name="Gruppo 17"/>
          <p:cNvGrpSpPr/>
          <p:nvPr/>
        </p:nvGrpSpPr>
        <p:grpSpPr>
          <a:xfrm>
            <a:off x="882650" y="2017299"/>
            <a:ext cx="8362950" cy="1044001"/>
            <a:chOff x="882650" y="2626899"/>
            <a:chExt cx="8362950" cy="1044001"/>
          </a:xfrm>
          <a:effectLst/>
        </p:grpSpPr>
        <p:cxnSp>
          <p:nvCxnSpPr>
            <p:cNvPr id="19" name="Connettore 1 18"/>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0" name="Arco 19"/>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20"/>
          <p:cNvGrpSpPr/>
          <p:nvPr/>
        </p:nvGrpSpPr>
        <p:grpSpPr>
          <a:xfrm>
            <a:off x="882650" y="3071399"/>
            <a:ext cx="8362950" cy="1044001"/>
            <a:chOff x="882650" y="2626899"/>
            <a:chExt cx="8362950" cy="1044001"/>
          </a:xfrm>
          <a:effectLst/>
        </p:grpSpPr>
        <p:cxnSp>
          <p:nvCxnSpPr>
            <p:cNvPr id="22" name="Connettore 1 21"/>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3" name="Arco 22"/>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3" name="Gruppo 23"/>
          <p:cNvGrpSpPr/>
          <p:nvPr/>
        </p:nvGrpSpPr>
        <p:grpSpPr>
          <a:xfrm>
            <a:off x="882650" y="4138199"/>
            <a:ext cx="8362950" cy="1044001"/>
            <a:chOff x="882650" y="2626899"/>
            <a:chExt cx="8362950" cy="1044001"/>
          </a:xfrm>
          <a:effectLst/>
        </p:grpSpPr>
        <p:cxnSp>
          <p:nvCxnSpPr>
            <p:cNvPr id="25" name="Connettore 1 24"/>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6" name="Arco 25"/>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8" name="Gruppo 26"/>
          <p:cNvGrpSpPr/>
          <p:nvPr/>
        </p:nvGrpSpPr>
        <p:grpSpPr>
          <a:xfrm>
            <a:off x="882650" y="5179599"/>
            <a:ext cx="8362950" cy="1044001"/>
            <a:chOff x="882650" y="2626899"/>
            <a:chExt cx="8362950" cy="1044001"/>
          </a:xfrm>
          <a:effectLst/>
        </p:grpSpPr>
        <p:cxnSp>
          <p:nvCxnSpPr>
            <p:cNvPr id="28" name="Connettore 1 27"/>
            <p:cNvCxnSpPr/>
            <p:nvPr/>
          </p:nvCxnSpPr>
          <p:spPr bwMode="auto">
            <a:xfrm rot="5400000" flipH="1" flipV="1">
              <a:off x="5321600" y="-1297101"/>
              <a:ext cx="0" cy="7848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29" name="Arco 28"/>
            <p:cNvSpPr/>
            <p:nvPr/>
          </p:nvSpPr>
          <p:spPr bwMode="auto">
            <a:xfrm rot="16200000">
              <a:off x="882650" y="2626900"/>
              <a:ext cx="1044000" cy="1044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41" name="Rettangolo arrotondato 40"/>
          <p:cNvSpPr/>
          <p:nvPr/>
        </p:nvSpPr>
        <p:spPr bwMode="auto">
          <a:xfrm>
            <a:off x="2176463" y="990610"/>
            <a:ext cx="7056000" cy="5240373"/>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52" name="CasellaDiTesto 36"/>
          <p:cNvSpPr txBox="1">
            <a:spLocks noChangeArrowheads="1"/>
          </p:cNvSpPr>
          <p:nvPr/>
        </p:nvSpPr>
        <p:spPr bwMode="auto">
          <a:xfrm>
            <a:off x="2325509" y="3177083"/>
            <a:ext cx="6790269" cy="2862322"/>
          </a:xfrm>
          <a:prstGeom prst="rect">
            <a:avLst/>
          </a:prstGeom>
          <a:noFill/>
          <a:ln w="9525">
            <a:noFill/>
            <a:miter lim="800000"/>
            <a:headEnd/>
            <a:tailEnd/>
          </a:ln>
        </p:spPr>
        <p:txBody>
          <a:bodyPr wrap="square">
            <a:spAutoFit/>
          </a:bodyPr>
          <a:lstStyle/>
          <a:p>
            <a:pPr algn="just"/>
            <a:r>
              <a:rPr lang="it-IT" sz="1200" dirty="0" smtClean="0">
                <a:solidFill>
                  <a:srgbClr val="FF0000"/>
                </a:solidFill>
              </a:rPr>
              <a:t>L’azienda</a:t>
            </a:r>
          </a:p>
          <a:p>
            <a:pPr algn="just"/>
            <a:r>
              <a:rPr lang="it-IT" sz="1200" b="0" dirty="0">
                <a:solidFill>
                  <a:srgbClr val="000000"/>
                </a:solidFill>
              </a:rPr>
              <a:t>3g, fondata nel 2000, opera nel settore </a:t>
            </a:r>
            <a:r>
              <a:rPr lang="it-IT" sz="1200" b="0" dirty="0" smtClean="0">
                <a:solidFill>
                  <a:srgbClr val="000000"/>
                </a:solidFill>
              </a:rPr>
              <a:t>dei </a:t>
            </a:r>
            <a:r>
              <a:rPr lang="it-IT" sz="1200" b="0" dirty="0">
                <a:solidFill>
                  <a:srgbClr val="000000"/>
                </a:solidFill>
              </a:rPr>
              <a:t>servizi di outsourcing operativo per imprese, pubbliche </a:t>
            </a:r>
            <a:r>
              <a:rPr lang="it-IT" sz="1200" b="0" dirty="0" smtClean="0">
                <a:solidFill>
                  <a:srgbClr val="000000"/>
                </a:solidFill>
              </a:rPr>
              <a:t>amministrazioni </a:t>
            </a:r>
            <a:r>
              <a:rPr lang="it-IT" sz="1200" b="0" dirty="0">
                <a:solidFill>
                  <a:srgbClr val="000000"/>
                </a:solidFill>
              </a:rPr>
              <a:t>ed </a:t>
            </a:r>
            <a:r>
              <a:rPr lang="it-IT" sz="1200" b="0" dirty="0" smtClean="0">
                <a:solidFill>
                  <a:srgbClr val="000000"/>
                </a:solidFill>
              </a:rPr>
              <a:t>istituzioni. </a:t>
            </a:r>
          </a:p>
          <a:p>
            <a:pPr algn="just"/>
            <a:r>
              <a:rPr lang="it-IT" sz="1200" b="0" dirty="0">
                <a:solidFill>
                  <a:srgbClr val="000000"/>
                </a:solidFill>
              </a:rPr>
              <a:t> </a:t>
            </a:r>
          </a:p>
          <a:p>
            <a:pPr algn="just"/>
            <a:r>
              <a:rPr lang="it-IT" sz="1200" dirty="0" smtClean="0">
                <a:solidFill>
                  <a:srgbClr val="FF0000"/>
                </a:solidFill>
              </a:rPr>
              <a:t>L’applicazione</a:t>
            </a:r>
          </a:p>
          <a:p>
            <a:pPr algn="just"/>
            <a:r>
              <a:rPr lang="it-IT" sz="1200" b="0" dirty="0" smtClean="0">
                <a:solidFill>
                  <a:srgbClr val="000000"/>
                </a:solidFill>
              </a:rPr>
              <a:t>La presenza di sedi in diverse regioni geografiche, ha </a:t>
            </a:r>
            <a:r>
              <a:rPr lang="it-IT" sz="1200" b="0" dirty="0">
                <a:solidFill>
                  <a:srgbClr val="000000"/>
                </a:solidFill>
              </a:rPr>
              <a:t>spinto 3g a realizzare un innovativo sistema di </a:t>
            </a:r>
            <a:r>
              <a:rPr lang="it-IT" sz="1200" b="0" dirty="0" err="1">
                <a:solidFill>
                  <a:srgbClr val="000000"/>
                </a:solidFill>
              </a:rPr>
              <a:t>Contact</a:t>
            </a:r>
            <a:r>
              <a:rPr lang="it-IT" sz="1200" b="0" dirty="0">
                <a:solidFill>
                  <a:srgbClr val="000000"/>
                </a:solidFill>
              </a:rPr>
              <a:t> Center basato su tecnologia </a:t>
            </a:r>
            <a:r>
              <a:rPr lang="it-IT" sz="1200" b="0" dirty="0" err="1" smtClean="0">
                <a:solidFill>
                  <a:srgbClr val="000000"/>
                </a:solidFill>
              </a:rPr>
              <a:t>VoIP</a:t>
            </a:r>
            <a:r>
              <a:rPr lang="it-IT" sz="1200" b="0" dirty="0" smtClean="0">
                <a:solidFill>
                  <a:srgbClr val="000000"/>
                </a:solidFill>
              </a:rPr>
              <a:t>. Le </a:t>
            </a:r>
            <a:r>
              <a:rPr lang="it-IT" sz="1200" b="0" dirty="0">
                <a:solidFill>
                  <a:srgbClr val="000000"/>
                </a:solidFill>
              </a:rPr>
              <a:t>attività di servizio sono ora gestite attraverso una piattaforma tecnologica multicanale, che prevede un sistema di distribuzione in automatico </a:t>
            </a:r>
            <a:r>
              <a:rPr lang="it-IT" sz="1200" b="0" dirty="0" smtClean="0">
                <a:solidFill>
                  <a:srgbClr val="000000"/>
                </a:solidFill>
              </a:rPr>
              <a:t>tramite </a:t>
            </a:r>
            <a:r>
              <a:rPr lang="it-IT" sz="1200" b="0" dirty="0">
                <a:solidFill>
                  <a:srgbClr val="000000"/>
                </a:solidFill>
              </a:rPr>
              <a:t>una centrale telefonica interna </a:t>
            </a:r>
            <a:r>
              <a:rPr lang="it-IT" sz="1200" b="0" dirty="0" smtClean="0">
                <a:solidFill>
                  <a:srgbClr val="000000"/>
                </a:solidFill>
              </a:rPr>
              <a:t>in </a:t>
            </a:r>
            <a:r>
              <a:rPr lang="it-IT" sz="1200" b="0" dirty="0">
                <a:solidFill>
                  <a:srgbClr val="000000"/>
                </a:solidFill>
              </a:rPr>
              <a:t>grado di smistare in maniera efficace tutte le chiamate </a:t>
            </a:r>
            <a:r>
              <a:rPr lang="it-IT" sz="1200" b="0" dirty="0" smtClean="0">
                <a:solidFill>
                  <a:srgbClr val="000000"/>
                </a:solidFill>
              </a:rPr>
              <a:t>in ingresso, </a:t>
            </a:r>
            <a:r>
              <a:rPr lang="it-IT" sz="1200" b="0" dirty="0">
                <a:solidFill>
                  <a:srgbClr val="000000"/>
                </a:solidFill>
              </a:rPr>
              <a:t>sia verso </a:t>
            </a:r>
            <a:r>
              <a:rPr lang="it-IT" sz="1200" b="0" dirty="0" smtClean="0">
                <a:solidFill>
                  <a:srgbClr val="000000"/>
                </a:solidFill>
              </a:rPr>
              <a:t>gli operatori sia verso il </a:t>
            </a:r>
            <a:r>
              <a:rPr lang="it-IT" sz="1200" b="0" dirty="0">
                <a:solidFill>
                  <a:srgbClr val="000000"/>
                </a:solidFill>
              </a:rPr>
              <a:t>sistema di risposta </a:t>
            </a:r>
            <a:r>
              <a:rPr lang="it-IT" sz="1200" b="0" dirty="0" smtClean="0">
                <a:solidFill>
                  <a:srgbClr val="000000"/>
                </a:solidFill>
              </a:rPr>
              <a:t>automatica. </a:t>
            </a:r>
            <a:endParaRPr lang="it-IT" sz="1200" b="0" dirty="0">
              <a:solidFill>
                <a:srgbClr val="000000"/>
              </a:solidFill>
            </a:endParaRPr>
          </a:p>
          <a:p>
            <a:pPr algn="just"/>
            <a:endParaRPr lang="it-IT" sz="1200" dirty="0" smtClean="0">
              <a:solidFill>
                <a:srgbClr val="000000"/>
              </a:solidFill>
            </a:endParaRPr>
          </a:p>
          <a:p>
            <a:pPr algn="just"/>
            <a:r>
              <a:rPr lang="it-IT" sz="1200" dirty="0" smtClean="0">
                <a:solidFill>
                  <a:srgbClr val="FF0000"/>
                </a:solidFill>
              </a:rPr>
              <a:t>I benefici</a:t>
            </a:r>
          </a:p>
          <a:p>
            <a:pPr algn="just"/>
            <a:r>
              <a:rPr lang="it-IT" sz="1200" b="0" dirty="0" smtClean="0">
                <a:solidFill>
                  <a:srgbClr val="000000"/>
                </a:solidFill>
              </a:rPr>
              <a:t>Grazie al progetto, l’azienda </a:t>
            </a:r>
            <a:r>
              <a:rPr lang="it-IT" sz="1200" b="0" dirty="0">
                <a:solidFill>
                  <a:srgbClr val="000000"/>
                </a:solidFill>
              </a:rPr>
              <a:t>ha </a:t>
            </a:r>
            <a:r>
              <a:rPr lang="it-IT" sz="1200" b="0" dirty="0" smtClean="0">
                <a:solidFill>
                  <a:srgbClr val="000000"/>
                </a:solidFill>
              </a:rPr>
              <a:t>ridotto i costi </a:t>
            </a:r>
            <a:r>
              <a:rPr lang="it-IT" sz="1200" b="0" dirty="0">
                <a:solidFill>
                  <a:srgbClr val="000000"/>
                </a:solidFill>
              </a:rPr>
              <a:t>di sviluppo incrementale ed </a:t>
            </a:r>
            <a:r>
              <a:rPr lang="it-IT" sz="1200" b="0" dirty="0" smtClean="0">
                <a:solidFill>
                  <a:srgbClr val="000000"/>
                </a:solidFill>
              </a:rPr>
              <a:t>evolutivo della piattaforma di ca. il 40</a:t>
            </a:r>
            <a:r>
              <a:rPr lang="it-IT" sz="1200" b="0" dirty="0">
                <a:solidFill>
                  <a:srgbClr val="000000"/>
                </a:solidFill>
              </a:rPr>
              <a:t>%, </a:t>
            </a:r>
            <a:r>
              <a:rPr lang="it-IT" sz="1200" b="0" dirty="0" smtClean="0">
                <a:solidFill>
                  <a:srgbClr val="000000"/>
                </a:solidFill>
              </a:rPr>
              <a:t>ed ha ridotto  del 50% gli investimenti necessari all’avvio </a:t>
            </a:r>
            <a:r>
              <a:rPr lang="it-IT" sz="1200" b="0" dirty="0">
                <a:solidFill>
                  <a:srgbClr val="000000"/>
                </a:solidFill>
              </a:rPr>
              <a:t>di nuove </a:t>
            </a:r>
            <a:r>
              <a:rPr lang="it-IT" sz="1200" b="0" dirty="0" smtClean="0">
                <a:solidFill>
                  <a:srgbClr val="000000"/>
                </a:solidFill>
              </a:rPr>
              <a:t>postazioni.</a:t>
            </a:r>
            <a:endParaRPr lang="it-IT" sz="1200" dirty="0" smtClean="0">
              <a:solidFill>
                <a:srgbClr val="FF0000"/>
              </a:solidFill>
            </a:endParaRPr>
          </a:p>
        </p:txBody>
      </p:sp>
      <p:sp>
        <p:nvSpPr>
          <p:cNvPr id="53" name="Rectangle 4"/>
          <p:cNvSpPr/>
          <p:nvPr/>
        </p:nvSpPr>
        <p:spPr>
          <a:xfrm>
            <a:off x="2298700" y="2591749"/>
            <a:ext cx="6705600" cy="553998"/>
          </a:xfrm>
          <a:prstGeom prst="rect">
            <a:avLst/>
          </a:prstGeom>
        </p:spPr>
        <p:txBody>
          <a:bodyPr wrap="square">
            <a:spAutoFit/>
          </a:bodyPr>
          <a:lstStyle/>
          <a:p>
            <a:pPr algn="ctr"/>
            <a:r>
              <a:rPr lang="it-IT" sz="1500" dirty="0" smtClean="0">
                <a:solidFill>
                  <a:srgbClr val="FF0000"/>
                </a:solidFill>
              </a:rPr>
              <a:t>Migliorare il livello di servizio ai clienti e ridurre i costi di gestione dei sistemi informativi attraverso una piattaforma di </a:t>
            </a:r>
            <a:r>
              <a:rPr lang="it-IT" sz="1500" dirty="0" err="1" smtClean="0">
                <a:solidFill>
                  <a:srgbClr val="FF0000"/>
                </a:solidFill>
              </a:rPr>
              <a:t>Unified</a:t>
            </a:r>
            <a:r>
              <a:rPr lang="it-IT" sz="1500" dirty="0" smtClean="0">
                <a:solidFill>
                  <a:srgbClr val="FF0000"/>
                </a:solidFill>
              </a:rPr>
              <a:t> </a:t>
            </a:r>
            <a:r>
              <a:rPr lang="it-IT" sz="1500" dirty="0" err="1" smtClean="0">
                <a:solidFill>
                  <a:srgbClr val="FF0000"/>
                </a:solidFill>
              </a:rPr>
              <a:t>Communication</a:t>
            </a:r>
            <a:endParaRPr lang="it-IT" sz="1500" dirty="0">
              <a:solidFill>
                <a:srgbClr val="FF0000"/>
              </a:solidFill>
            </a:endParaRPr>
          </a:p>
        </p:txBody>
      </p:sp>
      <p:pic>
        <p:nvPicPr>
          <p:cNvPr id="42" name="Picture 4"/>
          <p:cNvPicPr>
            <a:picLocks noChangeAspect="1" noChangeArrowheads="1"/>
          </p:cNvPicPr>
          <p:nvPr/>
        </p:nvPicPr>
        <p:blipFill>
          <a:blip r:embed="rId3" cstate="print"/>
          <a:srcRect/>
          <a:stretch>
            <a:fillRect/>
          </a:stretch>
        </p:blipFill>
        <p:spPr bwMode="auto">
          <a:xfrm>
            <a:off x="1021806" y="1175657"/>
            <a:ext cx="994905" cy="648565"/>
          </a:xfrm>
          <a:prstGeom prst="rect">
            <a:avLst/>
          </a:prstGeom>
          <a:noFill/>
          <a:ln w="9525">
            <a:noFill/>
            <a:miter lim="800000"/>
            <a:headEnd/>
            <a:tailEnd/>
          </a:ln>
          <a:effectLst/>
        </p:spPr>
      </p:pic>
      <p:pic>
        <p:nvPicPr>
          <p:cNvPr id="46"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14836" y="2232561"/>
            <a:ext cx="1208844" cy="642381"/>
          </a:xfrm>
          <a:prstGeom prst="rect">
            <a:avLst/>
          </a:prstGeom>
          <a:noFill/>
          <a:ln w="9525">
            <a:noFill/>
            <a:miter lim="800000"/>
            <a:headEnd/>
            <a:tailEnd/>
          </a:ln>
        </p:spPr>
      </p:pic>
      <p:pic>
        <p:nvPicPr>
          <p:cNvPr id="47"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121434" y="3117353"/>
            <a:ext cx="795648" cy="915520"/>
          </a:xfrm>
          <a:prstGeom prst="rect">
            <a:avLst/>
          </a:prstGeom>
          <a:noFill/>
          <a:ln w="9525">
            <a:noFill/>
            <a:miter lim="800000"/>
            <a:headEnd/>
            <a:tailEnd/>
          </a:ln>
        </p:spPr>
      </p:pic>
      <p:pic>
        <p:nvPicPr>
          <p:cNvPr id="48" name="Picture 11"/>
          <p:cNvPicPr>
            <a:picLocks noChangeAspect="1" noChangeArrowheads="1"/>
          </p:cNvPicPr>
          <p:nvPr/>
        </p:nvPicPr>
        <p:blipFill>
          <a:blip r:embed="rId6" cstate="print"/>
          <a:srcRect/>
          <a:stretch>
            <a:fillRect/>
          </a:stretch>
        </p:blipFill>
        <p:spPr bwMode="auto">
          <a:xfrm>
            <a:off x="1151836" y="4239491"/>
            <a:ext cx="734844" cy="822618"/>
          </a:xfrm>
          <a:prstGeom prst="rect">
            <a:avLst/>
          </a:prstGeom>
          <a:noFill/>
          <a:ln w="9525">
            <a:noFill/>
            <a:miter lim="800000"/>
            <a:headEnd/>
            <a:tailEnd/>
          </a:ln>
          <a:effectLst/>
        </p:spPr>
      </p:pic>
      <p:pic>
        <p:nvPicPr>
          <p:cNvPr id="49" name="Picture 12"/>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048380" y="5229403"/>
            <a:ext cx="941756" cy="905878"/>
          </a:xfrm>
          <a:prstGeom prst="rect">
            <a:avLst/>
          </a:prstGeom>
          <a:noFill/>
          <a:ln w="9525">
            <a:noFill/>
            <a:miter lim="800000"/>
            <a:headEnd/>
            <a:tailEnd/>
          </a:ln>
        </p:spPr>
      </p:pic>
      <p:pic>
        <p:nvPicPr>
          <p:cNvPr id="50" name="Picture 12"/>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362132" y="952309"/>
            <a:ext cx="1701327" cy="1636512"/>
          </a:xfrm>
          <a:prstGeom prst="rect">
            <a:avLst/>
          </a:prstGeom>
          <a:noFill/>
          <a:ln w="9525">
            <a:noFill/>
            <a:miter lim="800000"/>
            <a:headEnd/>
            <a:tailEnd/>
          </a:ln>
        </p:spPr>
      </p:pic>
      <p:grpSp>
        <p:nvGrpSpPr>
          <p:cNvPr id="21" name="Group 37"/>
          <p:cNvGrpSpPr/>
          <p:nvPr/>
        </p:nvGrpSpPr>
        <p:grpSpPr>
          <a:xfrm>
            <a:off x="2312747" y="1083135"/>
            <a:ext cx="1103252" cy="1478681"/>
            <a:chOff x="6557297" y="1982129"/>
            <a:chExt cx="2599719" cy="3664696"/>
          </a:xfrm>
        </p:grpSpPr>
        <p:pic>
          <p:nvPicPr>
            <p:cNvPr id="54" name="Picture 2"/>
            <p:cNvPicPr>
              <a:picLocks noChangeAspect="1" noChangeArrowheads="1"/>
            </p:cNvPicPr>
            <p:nvPr/>
          </p:nvPicPr>
          <p:blipFill>
            <a:blip r:embed="rId8"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55" name="CasellaDiTesto 6"/>
            <p:cNvSpPr txBox="1"/>
            <p:nvPr/>
          </p:nvSpPr>
          <p:spPr>
            <a:xfrm>
              <a:off x="6557297" y="4734384"/>
              <a:ext cx="2599719" cy="912441"/>
            </a:xfrm>
            <a:prstGeom prst="rect">
              <a:avLst/>
            </a:prstGeom>
            <a:noFill/>
          </p:spPr>
          <p:txBody>
            <a:bodyPr wrap="square" rtlCol="0">
              <a:spAutoFit/>
            </a:bodyPr>
            <a:lstStyle/>
            <a:p>
              <a:pPr algn="ct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sp>
        <p:nvSpPr>
          <p:cNvPr id="56" name="CasellaDiTesto 41"/>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Infrastruttura IT e di comunicazione</a:t>
            </a:r>
          </a:p>
        </p:txBody>
      </p:sp>
    </p:spTree>
    <p:extLst>
      <p:ext uri="{BB962C8B-B14F-4D97-AF65-F5344CB8AC3E}">
        <p14:creationId xmlns="" xmlns:p14="http://schemas.microsoft.com/office/powerpoint/2010/main" val="168905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49"/>
                                        </p:tgtEl>
                                      </p:cBhvr>
                                    </p:animEffect>
                                    <p:set>
                                      <p:cBhvr>
                                        <p:cTn id="7" dur="1" fill="hold">
                                          <p:stCondLst>
                                            <p:cond delay="1999"/>
                                          </p:stCondLst>
                                        </p:cTn>
                                        <p:tgtEl>
                                          <p:spTgt spid="49"/>
                                        </p:tgtEl>
                                        <p:attrNameLst>
                                          <p:attrName>style.visibility</p:attrName>
                                        </p:attrNameLst>
                                      </p:cBhvr>
                                      <p:to>
                                        <p:strVal val="hidden"/>
                                      </p:to>
                                    </p:set>
                                  </p:childTnLst>
                                </p:cTn>
                              </p:par>
                              <p:par>
                                <p:cTn id="8" presetID="56" presetClass="path" presetSubtype="0" accel="50000" decel="50000" fill="hold" nodeType="withEffect">
                                  <p:stCondLst>
                                    <p:cond delay="0"/>
                                  </p:stCondLst>
                                  <p:childTnLst>
                                    <p:animMotion origin="layout" path="M 8.46561E-7 -2.22222E-6 L 0.2801 -0.58379 " pathEditMode="relative" rAng="0" ptsTypes="AA">
                                      <p:cBhvr>
                                        <p:cTn id="9" dur="2000" fill="hold"/>
                                        <p:tgtEl>
                                          <p:spTgt spid="49"/>
                                        </p:tgtEl>
                                        <p:attrNameLst>
                                          <p:attrName>ppt_x</p:attrName>
                                          <p:attrName>ppt_y</p:attrName>
                                        </p:attrNameLst>
                                      </p:cBhvr>
                                      <p:rCtr x="140" y="-292"/>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e 47"/>
          <p:cNvSpPr/>
          <p:nvPr/>
        </p:nvSpPr>
        <p:spPr bwMode="auto">
          <a:xfrm>
            <a:off x="814260" y="971369"/>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Ovale 6"/>
          <p:cNvSpPr/>
          <p:nvPr/>
        </p:nvSpPr>
        <p:spPr bwMode="auto">
          <a:xfrm>
            <a:off x="805551" y="2281643"/>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281643"/>
            <a:ext cx="7789802"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3574869"/>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3574869"/>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7" name="Rettangolo 46"/>
          <p:cNvSpPr/>
          <p:nvPr/>
        </p:nvSpPr>
        <p:spPr bwMode="auto">
          <a:xfrm>
            <a:off x="1454347" y="971369"/>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Rettangolo 9"/>
          <p:cNvSpPr/>
          <p:nvPr/>
        </p:nvSpPr>
        <p:spPr bwMode="auto">
          <a:xfrm>
            <a:off x="1454347" y="4876799"/>
            <a:ext cx="7789802"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Ovale 10"/>
          <p:cNvSpPr/>
          <p:nvPr/>
        </p:nvSpPr>
        <p:spPr bwMode="auto">
          <a:xfrm>
            <a:off x="814260" y="4889128"/>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48"/>
          <p:cNvGrpSpPr/>
          <p:nvPr/>
        </p:nvGrpSpPr>
        <p:grpSpPr>
          <a:xfrm>
            <a:off x="793750" y="977900"/>
            <a:ext cx="8451849" cy="1296000"/>
            <a:chOff x="806450" y="2616200"/>
            <a:chExt cx="8451849" cy="1296000"/>
          </a:xfrm>
          <a:effectLst/>
        </p:grpSpPr>
        <p:cxnSp>
          <p:nvCxnSpPr>
            <p:cNvPr id="50" name="Connettore 1 49"/>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1" name="Arco 50"/>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3" name="Gruppo 51"/>
          <p:cNvGrpSpPr/>
          <p:nvPr/>
        </p:nvGrpSpPr>
        <p:grpSpPr>
          <a:xfrm>
            <a:off x="793750" y="2277463"/>
            <a:ext cx="8451849" cy="1296000"/>
            <a:chOff x="806450" y="2616200"/>
            <a:chExt cx="8451849" cy="1296000"/>
          </a:xfrm>
          <a:effectLst/>
        </p:grpSpPr>
        <p:cxnSp>
          <p:nvCxnSpPr>
            <p:cNvPr id="53" name="Connettore 1 52"/>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4" name="Arco 53"/>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54"/>
          <p:cNvGrpSpPr/>
          <p:nvPr/>
        </p:nvGrpSpPr>
        <p:grpSpPr>
          <a:xfrm>
            <a:off x="793750" y="3573463"/>
            <a:ext cx="8451849" cy="1296000"/>
            <a:chOff x="806450" y="2616200"/>
            <a:chExt cx="8451849" cy="1296000"/>
          </a:xfrm>
          <a:effectLst/>
        </p:grpSpPr>
        <p:cxnSp>
          <p:nvCxnSpPr>
            <p:cNvPr id="56" name="Connettore 1 55"/>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7" name="Arco 56"/>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12" name="Gruppo 57"/>
          <p:cNvGrpSpPr/>
          <p:nvPr/>
        </p:nvGrpSpPr>
        <p:grpSpPr>
          <a:xfrm>
            <a:off x="793750" y="4889500"/>
            <a:ext cx="8451849" cy="1296000"/>
            <a:chOff x="806450" y="2616200"/>
            <a:chExt cx="8451849" cy="1296000"/>
          </a:xfrm>
          <a:effectLst/>
        </p:grpSpPr>
        <p:cxnSp>
          <p:nvCxnSpPr>
            <p:cNvPr id="59" name="Connettore 1 58"/>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60" name="Arco 59"/>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aphicFrame>
        <p:nvGraphicFramePr>
          <p:cNvPr id="36" name="Tabella 35"/>
          <p:cNvGraphicFramePr>
            <a:graphicFrameLocks noGrp="1"/>
          </p:cNvGraphicFramePr>
          <p:nvPr>
            <p:extLst>
              <p:ext uri="{D42A27DB-BD31-4B8C-83A1-F6EECF244321}">
                <p14:modId xmlns="" xmlns:p14="http://schemas.microsoft.com/office/powerpoint/2010/main" val="589399470"/>
              </p:ext>
            </p:extLst>
          </p:nvPr>
        </p:nvGraphicFramePr>
        <p:xfrm>
          <a:off x="2197929" y="2277125"/>
          <a:ext cx="6987755" cy="1275003"/>
        </p:xfrm>
        <a:graphic>
          <a:graphicData uri="http://schemas.openxmlformats.org/drawingml/2006/table">
            <a:tbl>
              <a:tblPr bandRow="1">
                <a:tableStyleId>{3B4B98B0-60AC-42C2-AFA5-B58CD77FA1E5}</a:tableStyleId>
              </a:tblPr>
              <a:tblGrid>
                <a:gridCol w="1184275"/>
                <a:gridCol w="1828379"/>
                <a:gridCol w="238953"/>
                <a:gridCol w="543440"/>
                <a:gridCol w="157408"/>
                <a:gridCol w="583646"/>
                <a:gridCol w="940354"/>
                <a:gridCol w="1511300"/>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Gruppo</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Maiorana</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gridSpan="3">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GDO</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gridSpan="3">
                  <a:txBody>
                    <a:bodyPr/>
                    <a:lstStyle/>
                    <a:p>
                      <a:pPr algn="l"/>
                      <a:r>
                        <a:rPr lang="it-IT" sz="1200" b="1" i="1" dirty="0" smtClean="0">
                          <a:effectLst/>
                          <a:latin typeface="Trebuchet MS" pitchFamily="34" charset="0"/>
                        </a:rPr>
                        <a:t>Dipendenti:</a:t>
                      </a:r>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hMerge="1">
                  <a:txBody>
                    <a:bodyPr/>
                    <a:lstStyle/>
                    <a:p>
                      <a:endParaRPr lang="it-IT" sz="1200" b="1" i="1" dirty="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1" i="0" dirty="0" smtClean="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1400</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200"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en-US" sz="1200" dirty="0" smtClean="0">
                          <a:latin typeface="Trebuchet MS"/>
                          <a:cs typeface="Trebuchet MS"/>
                        </a:rPr>
                        <a:t>350 </a:t>
                      </a:r>
                      <a:r>
                        <a:rPr lang="en-US" sz="1200" dirty="0" err="1" smtClean="0">
                          <a:latin typeface="Trebuchet MS"/>
                          <a:cs typeface="Trebuchet MS"/>
                        </a:rPr>
                        <a:t>milioni</a:t>
                      </a:r>
                      <a:r>
                        <a:rPr lang="en-US" sz="1200" baseline="0" dirty="0" smtClean="0">
                          <a:latin typeface="Trebuchet MS"/>
                          <a:cs typeface="Trebuchet MS"/>
                        </a:rPr>
                        <a:t> di Euro</a:t>
                      </a:r>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396033">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smtClean="0">
                          <a:solidFill>
                            <a:srgbClr val="FF0000"/>
                          </a:solidFill>
                          <a:effectLst/>
                          <a:latin typeface="Trebuchet MS"/>
                          <a:ea typeface="+mn-ea"/>
                          <a:cs typeface="Trebuchet MS"/>
                        </a:rPr>
                        <a:t>Una infrastruttura </a:t>
                      </a:r>
                      <a:r>
                        <a:rPr lang="it-IT" sz="1200" kern="1200" baseline="0" dirty="0" smtClean="0">
                          <a:solidFill>
                            <a:srgbClr val="FF0000"/>
                          </a:solidFill>
                          <a:effectLst/>
                          <a:latin typeface="Trebuchet MS"/>
                          <a:ea typeface="+mn-ea"/>
                          <a:cs typeface="Trebuchet MS"/>
                        </a:rPr>
                        <a:t>di comunicazione che collega oltre 80 sedi locali per migliorare lo scambio di informazioni</a:t>
                      </a:r>
                      <a:endParaRPr lang="it-IT" sz="1200"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7">
                  <a:txBody>
                    <a:bodyPr/>
                    <a:lstStyle/>
                    <a:p>
                      <a:r>
                        <a:rPr lang="it-IT" sz="1200" b="0" i="0" dirty="0" smtClean="0">
                          <a:effectLst/>
                          <a:latin typeface="Trebuchet MS" pitchFamily="34" charset="0"/>
                        </a:rPr>
                        <a:t>Miglioramento della gestione dei dati dei punti vendita; Diminuzione del tempo di avvio dei </a:t>
                      </a:r>
                      <a:r>
                        <a:rPr lang="it-IT" sz="1200" b="0" i="0" baseline="0" dirty="0" smtClean="0">
                          <a:effectLst/>
                          <a:latin typeface="Trebuchet MS" pitchFamily="34" charset="0"/>
                        </a:rPr>
                        <a:t>nuovi punti vendita; </a:t>
                      </a:r>
                      <a:r>
                        <a:rPr lang="it-IT" sz="1200" b="0" i="0" dirty="0" smtClean="0">
                          <a:effectLst/>
                          <a:latin typeface="Trebuchet MS" pitchFamily="34" charset="0"/>
                        </a:rPr>
                        <a:t>Maggiore efficienza nelle attività di contabilità</a:t>
                      </a: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37" name="Tabella 36"/>
          <p:cNvGraphicFramePr>
            <a:graphicFrameLocks noGrp="1"/>
          </p:cNvGraphicFramePr>
          <p:nvPr>
            <p:extLst>
              <p:ext uri="{D42A27DB-BD31-4B8C-83A1-F6EECF244321}">
                <p14:modId xmlns="" xmlns:p14="http://schemas.microsoft.com/office/powerpoint/2010/main" val="3236169450"/>
              </p:ext>
            </p:extLst>
          </p:nvPr>
        </p:nvGraphicFramePr>
        <p:xfrm>
          <a:off x="2197929" y="1046429"/>
          <a:ext cx="7102476" cy="1130848"/>
        </p:xfrm>
        <a:graphic>
          <a:graphicData uri="http://schemas.openxmlformats.org/drawingml/2006/table">
            <a:tbl>
              <a:tblPr bandRow="1">
                <a:tableStyleId>{3B4B98B0-60AC-42C2-AFA5-B58CD77FA1E5}</a:tableStyleId>
              </a:tblPr>
              <a:tblGrid>
                <a:gridCol w="1171575"/>
                <a:gridCol w="1955800"/>
                <a:gridCol w="238953"/>
                <a:gridCol w="543440"/>
                <a:gridCol w="157408"/>
                <a:gridCol w="583646"/>
                <a:gridCol w="940354"/>
                <a:gridCol w="1511300"/>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Divella</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Group</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gridSpan="3">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GDO</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gridSpan="3">
                  <a:txBody>
                    <a:bodyPr/>
                    <a:lstStyle/>
                    <a:p>
                      <a:pPr algn="l"/>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hMerge="1">
                  <a:txBody>
                    <a:bodyPr/>
                    <a:lstStyle/>
                    <a:p>
                      <a:endParaRPr lang="it-IT" sz="1200" b="1" i="1" dirty="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1" i="0" dirty="0" smtClean="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200"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en-US" sz="1200" dirty="0" smtClean="0">
                          <a:latin typeface="Trebuchet MS"/>
                          <a:cs typeface="Trebuchet MS"/>
                        </a:rPr>
                        <a:t> </a:t>
                      </a:r>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251878">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smtClean="0">
                          <a:solidFill>
                            <a:srgbClr val="FF0000"/>
                          </a:solidFill>
                          <a:effectLst/>
                          <a:latin typeface="Trebuchet MS"/>
                          <a:ea typeface="+mn-ea"/>
                          <a:cs typeface="Trebuchet MS"/>
                        </a:rPr>
                        <a:t>Una campagna di Mobile</a:t>
                      </a:r>
                      <a:r>
                        <a:rPr lang="it-IT" sz="1200" kern="1200" baseline="0" dirty="0" smtClean="0">
                          <a:solidFill>
                            <a:srgbClr val="FF0000"/>
                          </a:solidFill>
                          <a:effectLst/>
                          <a:latin typeface="Trebuchet MS"/>
                          <a:ea typeface="+mn-ea"/>
                          <a:cs typeface="Trebuchet MS"/>
                        </a:rPr>
                        <a:t> Marketing per a</a:t>
                      </a:r>
                      <a:r>
                        <a:rPr lang="it-IT" sz="1200" kern="1200" dirty="0" smtClean="0">
                          <a:solidFill>
                            <a:srgbClr val="FF0000"/>
                          </a:solidFill>
                          <a:effectLst/>
                          <a:latin typeface="Trebuchet MS"/>
                          <a:ea typeface="+mn-ea"/>
                          <a:cs typeface="Trebuchet MS"/>
                        </a:rPr>
                        <a:t>umentare la fidelizzazione</a:t>
                      </a:r>
                      <a:r>
                        <a:rPr lang="it-IT" sz="1200" kern="1200" baseline="0" dirty="0" smtClean="0">
                          <a:solidFill>
                            <a:srgbClr val="FF0000"/>
                          </a:solidFill>
                          <a:effectLst/>
                          <a:latin typeface="Trebuchet MS"/>
                          <a:ea typeface="+mn-ea"/>
                          <a:cs typeface="Trebuchet MS"/>
                        </a:rPr>
                        <a:t> dei clienti</a:t>
                      </a:r>
                      <a:endParaRPr lang="it-IT" sz="1200"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7">
                  <a:txBody>
                    <a:bodyPr/>
                    <a:lstStyle/>
                    <a:p>
                      <a:r>
                        <a:rPr lang="it-IT" sz="1200" b="0" i="0" dirty="0" smtClean="0">
                          <a:effectLst/>
                          <a:latin typeface="Trebuchet MS" pitchFamily="34" charset="0"/>
                        </a:rPr>
                        <a:t>Incremento delle iscrizioni al</a:t>
                      </a:r>
                      <a:r>
                        <a:rPr lang="it-IT" sz="1200" b="0" i="0" baseline="0" dirty="0" smtClean="0">
                          <a:effectLst/>
                          <a:latin typeface="Trebuchet MS" pitchFamily="34" charset="0"/>
                        </a:rPr>
                        <a:t> programma Fedeltà (ad oggi oltre il 70% dei clienti)</a:t>
                      </a:r>
                    </a:p>
                    <a:p>
                      <a:r>
                        <a:rPr lang="it-IT" sz="1200" b="0" i="0" baseline="0" dirty="0" smtClean="0">
                          <a:effectLst/>
                          <a:latin typeface="Trebuchet MS" pitchFamily="34" charset="0"/>
                        </a:rPr>
                        <a:t>Maggior rotazione dei prodotti in offerta</a:t>
                      </a:r>
                      <a:endParaRPr lang="it-IT" sz="1200" b="0" i="0" dirty="0" smtClean="0">
                        <a:effectLst/>
                        <a:latin typeface="Trebuchet MS" pitchFamily="34" charset="0"/>
                      </a:endParaRP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0" name="Tabella 39"/>
          <p:cNvGraphicFramePr>
            <a:graphicFrameLocks noGrp="1"/>
          </p:cNvGraphicFramePr>
          <p:nvPr>
            <p:extLst>
              <p:ext uri="{D42A27DB-BD31-4B8C-83A1-F6EECF244321}">
                <p14:modId xmlns="" xmlns:p14="http://schemas.microsoft.com/office/powerpoint/2010/main" val="373460268"/>
              </p:ext>
            </p:extLst>
          </p:nvPr>
        </p:nvGraphicFramePr>
        <p:xfrm>
          <a:off x="2197929" y="4960677"/>
          <a:ext cx="7033158" cy="1161232"/>
        </p:xfrm>
        <a:graphic>
          <a:graphicData uri="http://schemas.openxmlformats.org/drawingml/2006/table">
            <a:tbl>
              <a:tblPr bandRow="1">
                <a:tableStyleId>{3B4B98B0-60AC-42C2-AFA5-B58CD77FA1E5}</a:tableStyleId>
              </a:tblPr>
              <a:tblGrid>
                <a:gridCol w="1160141"/>
                <a:gridCol w="1936712"/>
                <a:gridCol w="930629"/>
                <a:gridCol w="577950"/>
                <a:gridCol w="931176"/>
                <a:gridCol w="1496550"/>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Torrefazione</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Carbonelli</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Alimentare</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200"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282262">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smtClean="0">
                          <a:solidFill>
                            <a:srgbClr val="FF0000"/>
                          </a:solidFill>
                          <a:effectLst/>
                          <a:latin typeface="Trebuchet MS"/>
                          <a:ea typeface="+mn-ea"/>
                          <a:cs typeface="Trebuchet MS"/>
                        </a:rPr>
                        <a:t>Un sito di </a:t>
                      </a:r>
                      <a:r>
                        <a:rPr lang="it-IT" sz="1200" kern="1200" dirty="0" err="1" smtClean="0">
                          <a:solidFill>
                            <a:srgbClr val="FF0000"/>
                          </a:solidFill>
                          <a:effectLst/>
                          <a:latin typeface="Trebuchet MS"/>
                          <a:ea typeface="+mn-ea"/>
                          <a:cs typeface="Trebuchet MS"/>
                        </a:rPr>
                        <a:t>eCommerce</a:t>
                      </a:r>
                      <a:r>
                        <a:rPr lang="it-IT" sz="1200" kern="1200" dirty="0" smtClean="0">
                          <a:solidFill>
                            <a:srgbClr val="FF0000"/>
                          </a:solidFill>
                          <a:effectLst/>
                          <a:latin typeface="Trebuchet MS"/>
                          <a:ea typeface="+mn-ea"/>
                          <a:cs typeface="Trebuchet MS"/>
                        </a:rPr>
                        <a:t> per vendere all’estero</a:t>
                      </a: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baseline="0" dirty="0" smtClean="0">
                          <a:effectLst/>
                          <a:latin typeface="Trebuchet MS" pitchFamily="34" charset="0"/>
                        </a:rPr>
                        <a:t>Ampliamento del mercato geografico di riferimento, soprattutto all’estero</a:t>
                      </a:r>
                      <a:endParaRPr lang="it-IT" sz="1200" b="0" i="0" dirty="0" smtClean="0">
                        <a:effectLst/>
                        <a:latin typeface="Trebuchet MS" pitchFamily="34" charset="0"/>
                      </a:endParaRPr>
                    </a:p>
                    <a:p>
                      <a:r>
                        <a:rPr lang="it-IT" sz="1200" b="0" i="0" dirty="0" smtClean="0">
                          <a:effectLst/>
                          <a:latin typeface="Trebuchet MS" pitchFamily="34" charset="0"/>
                        </a:rPr>
                        <a:t>Fidelizzazione dei clienti e miglioramento</a:t>
                      </a:r>
                      <a:r>
                        <a:rPr lang="it-IT" sz="1200" b="0" i="0" baseline="0" dirty="0" smtClean="0">
                          <a:effectLst/>
                          <a:latin typeface="Trebuchet MS" pitchFamily="34" charset="0"/>
                        </a:rPr>
                        <a:t> del </a:t>
                      </a:r>
                      <a:r>
                        <a:rPr lang="it-IT" sz="1200" b="0" i="0" dirty="0" smtClean="0">
                          <a:effectLst/>
                          <a:latin typeface="Trebuchet MS" pitchFamily="34" charset="0"/>
                        </a:rPr>
                        <a:t>servizio</a:t>
                      </a:r>
                      <a:endParaRPr lang="it-IT" sz="1200" b="0" i="0" baseline="0" dirty="0" smtClean="0">
                        <a:effectLst/>
                        <a:latin typeface="Trebuchet MS" pitchFamily="34" charset="0"/>
                      </a:endParaRP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41" name="Tabella 40"/>
          <p:cNvGraphicFramePr>
            <a:graphicFrameLocks noGrp="1"/>
          </p:cNvGraphicFramePr>
          <p:nvPr>
            <p:extLst>
              <p:ext uri="{D42A27DB-BD31-4B8C-83A1-F6EECF244321}">
                <p14:modId xmlns="" xmlns:p14="http://schemas.microsoft.com/office/powerpoint/2010/main" val="1829495994"/>
              </p:ext>
            </p:extLst>
          </p:nvPr>
        </p:nvGraphicFramePr>
        <p:xfrm>
          <a:off x="2197929" y="3639703"/>
          <a:ext cx="7004126" cy="1173668"/>
        </p:xfrm>
        <a:graphic>
          <a:graphicData uri="http://schemas.openxmlformats.org/drawingml/2006/table">
            <a:tbl>
              <a:tblPr bandRow="1">
                <a:tableStyleId>{3B4B98B0-60AC-42C2-AFA5-B58CD77FA1E5}</a:tableStyleId>
              </a:tblPr>
              <a:tblGrid>
                <a:gridCol w="1155352"/>
                <a:gridCol w="1928718"/>
                <a:gridCol w="235644"/>
                <a:gridCol w="535915"/>
                <a:gridCol w="155228"/>
                <a:gridCol w="575564"/>
                <a:gridCol w="824526"/>
                <a:gridCol w="1593179"/>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Pizza</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a:t>
                      </a:r>
                      <a:r>
                        <a:rPr lang="it-IT" sz="1200" b="1" i="1" baseline="0" dirty="0" err="1" smtClean="0">
                          <a:solidFill>
                            <a:srgbClr val="FF0000"/>
                          </a:solidFill>
                          <a:effectLst>
                            <a:outerShdw blurRad="38100" dist="38100" dir="2700000" algn="tl">
                              <a:srgbClr val="000000">
                                <a:alpha val="43137"/>
                              </a:srgbClr>
                            </a:outerShdw>
                          </a:effectLst>
                          <a:latin typeface="Trebuchet MS" pitchFamily="34" charset="0"/>
                        </a:rPr>
                        <a:t>Boys</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gridSpan="3">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Retail</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gridSpan="3">
                  <a:txBody>
                    <a:bodyPr/>
                    <a:lstStyle/>
                    <a:p>
                      <a:pPr algn="l"/>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hMerge="1">
                  <a:txBody>
                    <a:bodyPr/>
                    <a:lstStyle/>
                    <a:p>
                      <a:endParaRPr lang="it-IT" sz="1200" b="1" i="1" dirty="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1" i="0" dirty="0" smtClean="0">
                        <a:effectLst/>
                        <a:latin typeface="Trebuchet MS" pitchFamily="34" charset="0"/>
                      </a:endParaRPr>
                    </a:p>
                  </a:txBody>
                  <a:tcPr marL="36000" marR="0" marT="36000" marB="36000" anchor="ctr">
                    <a:lnL>
                      <a:noFill/>
                    </a:lnL>
                    <a:lnR>
                      <a:noFill/>
                    </a:lnR>
                    <a:lnT>
                      <a:noFill/>
                    </a:lnT>
                    <a:lnB>
                      <a:noFill/>
                    </a:lnB>
                    <a:lnTlToBr w="12700" cmpd="sng">
                      <a:noFill/>
                      <a:prstDash val="solid"/>
                    </a:lnTlToBr>
                    <a:lnBlToTr w="12700" cmpd="sng">
                      <a:noFill/>
                      <a:prstDash val="solid"/>
                    </a:lnBlToTr>
                    <a:solidFill>
                      <a:srgbClr val="E7F3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200" b="1" i="1" dirty="0" smtClean="0">
                          <a:effectLst/>
                          <a:latin typeface="Trebuchet MS" pitchFamily="34" charset="0"/>
                        </a:rPr>
                        <a:t>Fatturato:</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en-US" sz="1200" dirty="0" smtClean="0">
                          <a:latin typeface="Trebuchet MS"/>
                          <a:cs typeface="Trebuchet MS"/>
                        </a:rPr>
                        <a:t>100 </a:t>
                      </a:r>
                      <a:r>
                        <a:rPr lang="en-US" sz="1200" dirty="0" err="1" smtClean="0">
                          <a:latin typeface="Trebuchet MS"/>
                          <a:cs typeface="Trebuchet MS"/>
                        </a:rPr>
                        <a:t>mila</a:t>
                      </a:r>
                      <a:r>
                        <a:rPr lang="en-US" sz="1200" dirty="0" smtClean="0">
                          <a:latin typeface="Trebuchet MS"/>
                          <a:cs typeface="Trebuchet MS"/>
                        </a:rPr>
                        <a:t> Euro </a:t>
                      </a:r>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294698">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smtClean="0">
                          <a:solidFill>
                            <a:srgbClr val="FF0000"/>
                          </a:solidFill>
                          <a:effectLst/>
                          <a:latin typeface="Trebuchet MS"/>
                          <a:ea typeface="+mn-ea"/>
                          <a:cs typeface="Trebuchet MS"/>
                        </a:rPr>
                        <a:t>Un servizio Mobile per aumentare la visibilità di una pizzeria </a:t>
                      </a: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7">
                  <a:txBody>
                    <a:bodyPr/>
                    <a:lstStyle/>
                    <a:p>
                      <a:r>
                        <a:rPr lang="it-IT" sz="1200" b="0" i="0" dirty="0" smtClean="0">
                          <a:effectLst/>
                          <a:latin typeface="Trebuchet MS" pitchFamily="34" charset="0"/>
                        </a:rPr>
                        <a:t>Aumento del 5% del fatturato;</a:t>
                      </a:r>
                      <a:r>
                        <a:rPr lang="it-IT" sz="1200" b="0" i="0" baseline="0" dirty="0" smtClean="0">
                          <a:effectLst/>
                          <a:latin typeface="Trebuchet MS" pitchFamily="34" charset="0"/>
                        </a:rPr>
                        <a:t> </a:t>
                      </a:r>
                      <a:r>
                        <a:rPr lang="it-IT" sz="1200" b="0" i="0" dirty="0" smtClean="0">
                          <a:effectLst/>
                          <a:latin typeface="Trebuchet MS" pitchFamily="34" charset="0"/>
                        </a:rPr>
                        <a:t>Riduzione del tempo di ricezione dell’ordine;</a:t>
                      </a:r>
                    </a:p>
                    <a:p>
                      <a:r>
                        <a:rPr lang="it-IT" sz="1200" b="0" i="0" dirty="0" smtClean="0">
                          <a:effectLst/>
                          <a:latin typeface="Trebuchet MS" pitchFamily="34" charset="0"/>
                        </a:rPr>
                        <a:t>Riduzione degli</a:t>
                      </a:r>
                      <a:r>
                        <a:rPr lang="it-IT" sz="1200" b="0" i="0" baseline="0" dirty="0" smtClean="0">
                          <a:effectLst/>
                          <a:latin typeface="Trebuchet MS" pitchFamily="34" charset="0"/>
                        </a:rPr>
                        <a:t> errori nella trascrizione delle prenotazioni</a:t>
                      </a:r>
                      <a:endParaRPr lang="it-IT" sz="1200" b="0" i="0" dirty="0" smtClean="0">
                        <a:effectLst/>
                        <a:latin typeface="Trebuchet MS" pitchFamily="34" charset="0"/>
                      </a:endParaRP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pic>
        <p:nvPicPr>
          <p:cNvPr id="5" name="Picture 4" descr="1.100x70.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925661" y="3729091"/>
            <a:ext cx="1193800" cy="889000"/>
          </a:xfrm>
          <a:prstGeom prst="rect">
            <a:avLst/>
          </a:prstGeom>
        </p:spPr>
      </p:pic>
      <p:pic>
        <p:nvPicPr>
          <p:cNvPr id="31" name="Immagine 30"/>
          <p:cNvPicPr/>
          <p:nvPr/>
        </p:nvPicPr>
        <p:blipFill>
          <a:blip r:embed="rId3" cstate="print">
            <a:clrChange>
              <a:clrFrom>
                <a:srgbClr val="FFFFFF"/>
              </a:clrFrom>
              <a:clrTo>
                <a:srgbClr val="FFFFFF">
                  <a:alpha val="0"/>
                </a:srgbClr>
              </a:clrTo>
            </a:clrChange>
          </a:blip>
          <a:srcRect/>
          <a:stretch>
            <a:fillRect/>
          </a:stretch>
        </p:blipFill>
        <p:spPr bwMode="auto">
          <a:xfrm>
            <a:off x="895408" y="1163782"/>
            <a:ext cx="1265901" cy="771896"/>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b="22222"/>
          <a:stretch>
            <a:fillRect/>
          </a:stretch>
        </p:blipFill>
        <p:spPr bwMode="auto">
          <a:xfrm>
            <a:off x="838200" y="2738438"/>
            <a:ext cx="1371600" cy="322262"/>
          </a:xfrm>
          <a:prstGeom prst="rect">
            <a:avLst/>
          </a:prstGeom>
          <a:noFill/>
          <a:ln w="9525">
            <a:noFill/>
            <a:miter lim="800000"/>
            <a:headEnd/>
            <a:tailEnd/>
          </a:ln>
          <a:effectLst/>
        </p:spPr>
      </p:pic>
      <p:pic>
        <p:nvPicPr>
          <p:cNvPr id="7174" name="Picture 6"/>
          <p:cNvPicPr>
            <a:picLocks noChangeAspect="1" noChangeArrowheads="1"/>
          </p:cNvPicPr>
          <p:nvPr/>
        </p:nvPicPr>
        <p:blipFill>
          <a:blip r:embed="rId5" cstate="print">
            <a:clrChange>
              <a:clrFrom>
                <a:srgbClr val="FFFFFF"/>
              </a:clrFrom>
              <a:clrTo>
                <a:srgbClr val="FFFFFF">
                  <a:alpha val="0"/>
                </a:srgbClr>
              </a:clrTo>
            </a:clrChange>
          </a:blip>
          <a:srcRect l="23636" r="22742" b="40469"/>
          <a:stretch>
            <a:fillRect/>
          </a:stretch>
        </p:blipFill>
        <p:spPr bwMode="auto">
          <a:xfrm>
            <a:off x="927100" y="5032417"/>
            <a:ext cx="1193800" cy="936583"/>
          </a:xfrm>
          <a:prstGeom prst="rect">
            <a:avLst/>
          </a:prstGeom>
          <a:noFill/>
          <a:ln w="9525">
            <a:noFill/>
            <a:miter lim="800000"/>
            <a:headEnd/>
            <a:tailEnd/>
          </a:ln>
        </p:spPr>
      </p:pic>
      <p:sp>
        <p:nvSpPr>
          <p:cNvPr id="42" name="CasellaDiTesto 41"/>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ICT nel </a:t>
            </a:r>
            <a:r>
              <a:rPr lang="it-IT" sz="2400" dirty="0" err="1" smtClean="0">
                <a:solidFill>
                  <a:srgbClr val="000000"/>
                </a:solidFill>
              </a:rPr>
              <a:t>Retail</a:t>
            </a:r>
            <a:endParaRPr lang="it-IT" sz="2400" dirty="0" smtClean="0">
              <a:solidFill>
                <a:srgbClr val="00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e 47"/>
          <p:cNvSpPr/>
          <p:nvPr/>
        </p:nvSpPr>
        <p:spPr bwMode="auto">
          <a:xfrm>
            <a:off x="814260" y="971369"/>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Ovale 6"/>
          <p:cNvSpPr/>
          <p:nvPr/>
        </p:nvSpPr>
        <p:spPr bwMode="auto">
          <a:xfrm>
            <a:off x="805551" y="2281643"/>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281643"/>
            <a:ext cx="720000"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8701" y="3574869"/>
            <a:ext cx="720000"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3562169"/>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7" name="Rettangolo 46"/>
          <p:cNvSpPr/>
          <p:nvPr/>
        </p:nvSpPr>
        <p:spPr bwMode="auto">
          <a:xfrm>
            <a:off x="1458701" y="971369"/>
            <a:ext cx="720000"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Rettangolo 9"/>
          <p:cNvSpPr/>
          <p:nvPr/>
        </p:nvSpPr>
        <p:spPr bwMode="auto">
          <a:xfrm>
            <a:off x="1458701" y="4876799"/>
            <a:ext cx="720000"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Ovale 10"/>
          <p:cNvSpPr/>
          <p:nvPr/>
        </p:nvSpPr>
        <p:spPr bwMode="auto">
          <a:xfrm>
            <a:off x="814260" y="4876799"/>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50" name="Connettore 1 49"/>
          <p:cNvCxnSpPr/>
          <p:nvPr/>
        </p:nvCxnSpPr>
        <p:spPr bwMode="auto">
          <a:xfrm rot="5400000" flipH="1" flipV="1">
            <a:off x="1818701" y="6179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1" name="Arco 50"/>
          <p:cNvSpPr/>
          <p:nvPr/>
        </p:nvSpPr>
        <p:spPr bwMode="auto">
          <a:xfrm rot="16200000">
            <a:off x="793750" y="9779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33" name="Connettore 1 32"/>
          <p:cNvCxnSpPr/>
          <p:nvPr/>
        </p:nvCxnSpPr>
        <p:spPr bwMode="auto">
          <a:xfrm rot="5400000" flipH="1" flipV="1">
            <a:off x="1818701" y="19133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4" name="Arco 33"/>
          <p:cNvSpPr/>
          <p:nvPr/>
        </p:nvSpPr>
        <p:spPr bwMode="auto">
          <a:xfrm rot="16200000">
            <a:off x="793750" y="22733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36" name="Connettore 1 35"/>
          <p:cNvCxnSpPr/>
          <p:nvPr/>
        </p:nvCxnSpPr>
        <p:spPr bwMode="auto">
          <a:xfrm rot="5400000" flipH="1" flipV="1">
            <a:off x="1818701" y="3224466"/>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7" name="Arco 36"/>
          <p:cNvSpPr/>
          <p:nvPr/>
        </p:nvSpPr>
        <p:spPr bwMode="auto">
          <a:xfrm rot="16200000">
            <a:off x="793750" y="3584466"/>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39" name="Connettore 1 38"/>
          <p:cNvCxnSpPr/>
          <p:nvPr/>
        </p:nvCxnSpPr>
        <p:spPr bwMode="auto">
          <a:xfrm rot="5400000" flipH="1" flipV="1">
            <a:off x="1818701" y="45295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0" name="Arco 39"/>
          <p:cNvSpPr/>
          <p:nvPr/>
        </p:nvSpPr>
        <p:spPr bwMode="auto">
          <a:xfrm rot="16200000">
            <a:off x="793750" y="48895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2" name="Rettangolo arrotondato 41"/>
          <p:cNvSpPr/>
          <p:nvPr/>
        </p:nvSpPr>
        <p:spPr bwMode="auto">
          <a:xfrm>
            <a:off x="2176463" y="975362"/>
            <a:ext cx="7056000" cy="5181953"/>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38" name="CasellaDiTesto 36"/>
          <p:cNvSpPr txBox="1">
            <a:spLocks noChangeArrowheads="1"/>
          </p:cNvSpPr>
          <p:nvPr/>
        </p:nvSpPr>
        <p:spPr bwMode="auto">
          <a:xfrm>
            <a:off x="2324722" y="2977444"/>
            <a:ext cx="6706389" cy="3231654"/>
          </a:xfrm>
          <a:prstGeom prst="rect">
            <a:avLst/>
          </a:prstGeom>
          <a:noFill/>
          <a:ln w="9525">
            <a:noFill/>
            <a:miter lim="800000"/>
            <a:headEnd/>
            <a:tailEnd/>
          </a:ln>
        </p:spPr>
        <p:txBody>
          <a:bodyPr wrap="square">
            <a:spAutoFit/>
          </a:bodyPr>
          <a:lstStyle/>
          <a:p>
            <a:pPr algn="just"/>
            <a:r>
              <a:rPr lang="it-IT" sz="1200" dirty="0" smtClean="0">
                <a:solidFill>
                  <a:srgbClr val="FF0000"/>
                </a:solidFill>
              </a:rPr>
              <a:t>L’azienda</a:t>
            </a:r>
          </a:p>
          <a:p>
            <a:pPr algn="just"/>
            <a:r>
              <a:rPr lang="it-IT" sz="1200" b="0" dirty="0" smtClean="0">
                <a:solidFill>
                  <a:srgbClr val="000000"/>
                </a:solidFill>
              </a:rPr>
              <a:t>Divella </a:t>
            </a:r>
            <a:r>
              <a:rPr lang="it-IT" sz="1200" b="0" dirty="0">
                <a:solidFill>
                  <a:srgbClr val="000000"/>
                </a:solidFill>
              </a:rPr>
              <a:t>Group è la Società proprietaria di una catena di supermercati attiva in Puglia (con maggiore concentrazione nella provincia di Bari) e in Basilicata, con due tipologie di punti vendita: Divella City </a:t>
            </a:r>
            <a:r>
              <a:rPr lang="it-IT" sz="1200" b="0" dirty="0" smtClean="0">
                <a:solidFill>
                  <a:srgbClr val="000000"/>
                </a:solidFill>
              </a:rPr>
              <a:t>e </a:t>
            </a:r>
            <a:r>
              <a:rPr lang="it-IT" sz="1200" b="0" dirty="0">
                <a:solidFill>
                  <a:srgbClr val="000000"/>
                </a:solidFill>
              </a:rPr>
              <a:t>Divella Discount e </a:t>
            </a:r>
            <a:r>
              <a:rPr lang="it-IT" sz="1200" b="0" dirty="0" err="1">
                <a:solidFill>
                  <a:srgbClr val="000000"/>
                </a:solidFill>
              </a:rPr>
              <a:t>Diesse</a:t>
            </a:r>
            <a:r>
              <a:rPr lang="it-IT" sz="1200" b="0" dirty="0">
                <a:solidFill>
                  <a:srgbClr val="000000"/>
                </a:solidFill>
              </a:rPr>
              <a:t> </a:t>
            </a:r>
            <a:r>
              <a:rPr lang="it-IT" sz="1200" b="0" dirty="0" smtClean="0">
                <a:solidFill>
                  <a:srgbClr val="000000"/>
                </a:solidFill>
              </a:rPr>
              <a:t>Discount.</a:t>
            </a:r>
          </a:p>
          <a:p>
            <a:pPr algn="just"/>
            <a:endParaRPr lang="it-IT" sz="1200" b="0" dirty="0">
              <a:solidFill>
                <a:srgbClr val="FF0000"/>
              </a:solidFill>
            </a:endParaRPr>
          </a:p>
          <a:p>
            <a:pPr algn="just"/>
            <a:r>
              <a:rPr lang="it-IT" sz="1200" dirty="0" smtClean="0">
                <a:solidFill>
                  <a:srgbClr val="FF0000"/>
                </a:solidFill>
              </a:rPr>
              <a:t>L’applicazione</a:t>
            </a:r>
          </a:p>
          <a:p>
            <a:pPr algn="just"/>
            <a:r>
              <a:rPr lang="it-IT" sz="1200" b="0" dirty="0">
                <a:solidFill>
                  <a:srgbClr val="000000"/>
                </a:solidFill>
              </a:rPr>
              <a:t>Divella </a:t>
            </a:r>
            <a:r>
              <a:rPr lang="it-IT" sz="1200" b="0" dirty="0" smtClean="0">
                <a:solidFill>
                  <a:srgbClr val="000000"/>
                </a:solidFill>
              </a:rPr>
              <a:t>utilizza </a:t>
            </a:r>
            <a:r>
              <a:rPr lang="it-IT" sz="1200" b="0" dirty="0">
                <a:solidFill>
                  <a:srgbClr val="000000"/>
                </a:solidFill>
              </a:rPr>
              <a:t>il Mobile dal 2010 </a:t>
            </a:r>
            <a:r>
              <a:rPr lang="it-IT" sz="1200" b="0" dirty="0" smtClean="0">
                <a:solidFill>
                  <a:srgbClr val="000000"/>
                </a:solidFill>
              </a:rPr>
              <a:t>e attualmente </a:t>
            </a:r>
            <a:r>
              <a:rPr lang="it-IT" sz="1200" b="0" dirty="0">
                <a:solidFill>
                  <a:srgbClr val="000000"/>
                </a:solidFill>
              </a:rPr>
              <a:t>ha implementato due tipologie di iniziative. La prima consiste nell’invio di Sms su database proprietario con obiettivi di advertising e promotion: il 50% di volantini cartacei settimanali </a:t>
            </a:r>
            <a:r>
              <a:rPr lang="it-IT" sz="1200" b="0" dirty="0" smtClean="0">
                <a:solidFill>
                  <a:srgbClr val="000000"/>
                </a:solidFill>
              </a:rPr>
              <a:t>sono </a:t>
            </a:r>
            <a:r>
              <a:rPr lang="it-IT" sz="1200" b="0" dirty="0">
                <a:solidFill>
                  <a:srgbClr val="000000"/>
                </a:solidFill>
              </a:rPr>
              <a:t>sostituiti </a:t>
            </a:r>
            <a:r>
              <a:rPr lang="it-IT" sz="1200" b="0" dirty="0" smtClean="0">
                <a:solidFill>
                  <a:srgbClr val="000000"/>
                </a:solidFill>
              </a:rPr>
              <a:t>da un </a:t>
            </a:r>
            <a:r>
              <a:rPr lang="it-IT" sz="1200" b="0" dirty="0">
                <a:solidFill>
                  <a:srgbClr val="000000"/>
                </a:solidFill>
              </a:rPr>
              <a:t>Sms che </a:t>
            </a:r>
            <a:r>
              <a:rPr lang="it-IT" sz="1200" b="0" dirty="0" smtClean="0">
                <a:solidFill>
                  <a:srgbClr val="000000"/>
                </a:solidFill>
              </a:rPr>
              <a:t>segnala alcuni </a:t>
            </a:r>
            <a:r>
              <a:rPr lang="it-IT" sz="1200" b="0" dirty="0">
                <a:solidFill>
                  <a:srgbClr val="000000"/>
                </a:solidFill>
              </a:rPr>
              <a:t>prodotti in promozione. </a:t>
            </a:r>
            <a:r>
              <a:rPr lang="it-IT" sz="1200" b="0" dirty="0" smtClean="0">
                <a:solidFill>
                  <a:srgbClr val="000000"/>
                </a:solidFill>
              </a:rPr>
              <a:t>La seconda, denominata Fidelity </a:t>
            </a:r>
            <a:r>
              <a:rPr lang="it-IT" sz="1200" b="0" dirty="0">
                <a:solidFill>
                  <a:srgbClr val="000000"/>
                </a:solidFill>
              </a:rPr>
              <a:t>Point</a:t>
            </a:r>
            <a:r>
              <a:rPr lang="it-IT" sz="1200" b="0" dirty="0" smtClean="0">
                <a:solidFill>
                  <a:srgbClr val="000000"/>
                </a:solidFill>
              </a:rPr>
              <a:t>, consiste in </a:t>
            </a:r>
            <a:r>
              <a:rPr lang="it-IT" sz="1200" b="0" dirty="0">
                <a:solidFill>
                  <a:srgbClr val="000000"/>
                </a:solidFill>
              </a:rPr>
              <a:t>un </a:t>
            </a:r>
            <a:r>
              <a:rPr lang="it-IT" sz="1200" b="0" dirty="0" smtClean="0">
                <a:solidFill>
                  <a:srgbClr val="000000"/>
                </a:solidFill>
              </a:rPr>
              <a:t>programma fedeltà in collaborazione con </a:t>
            </a:r>
            <a:r>
              <a:rPr lang="it-IT" sz="1200" b="0" dirty="0">
                <a:solidFill>
                  <a:srgbClr val="000000"/>
                </a:solidFill>
              </a:rPr>
              <a:t>altre attività </a:t>
            </a:r>
            <a:r>
              <a:rPr lang="it-IT" sz="1200" b="0" dirty="0" smtClean="0">
                <a:solidFill>
                  <a:srgbClr val="000000"/>
                </a:solidFill>
              </a:rPr>
              <a:t>commerciali, che rappresenta una delle prime raccolte </a:t>
            </a:r>
            <a:r>
              <a:rPr lang="it-IT" sz="1200" b="0" dirty="0">
                <a:solidFill>
                  <a:srgbClr val="000000"/>
                </a:solidFill>
              </a:rPr>
              <a:t>punti sul cellulare.</a:t>
            </a:r>
          </a:p>
          <a:p>
            <a:pPr algn="just"/>
            <a:endParaRPr lang="it-IT" sz="1200" b="0" dirty="0" smtClean="0">
              <a:solidFill>
                <a:srgbClr val="000000"/>
              </a:solidFill>
            </a:endParaRPr>
          </a:p>
          <a:p>
            <a:pPr algn="just"/>
            <a:r>
              <a:rPr lang="it-IT" sz="1200" dirty="0" smtClean="0">
                <a:solidFill>
                  <a:srgbClr val="FF0000"/>
                </a:solidFill>
              </a:rPr>
              <a:t>I benefici</a:t>
            </a:r>
          </a:p>
          <a:p>
            <a:pPr algn="just"/>
            <a:r>
              <a:rPr lang="it-IT" sz="1200" b="0" dirty="0" smtClean="0">
                <a:solidFill>
                  <a:srgbClr val="000000"/>
                </a:solidFill>
              </a:rPr>
              <a:t>L’iniziativa basata su </a:t>
            </a:r>
            <a:r>
              <a:rPr lang="it-IT" sz="1200" b="0" dirty="0">
                <a:solidFill>
                  <a:srgbClr val="000000"/>
                </a:solidFill>
              </a:rPr>
              <a:t>Sms </a:t>
            </a:r>
            <a:r>
              <a:rPr lang="it-IT" sz="1200" b="0" dirty="0" smtClean="0">
                <a:solidFill>
                  <a:srgbClr val="000000"/>
                </a:solidFill>
              </a:rPr>
              <a:t>ha </a:t>
            </a:r>
            <a:r>
              <a:rPr lang="it-IT" sz="1200" b="0" dirty="0">
                <a:solidFill>
                  <a:srgbClr val="000000"/>
                </a:solidFill>
              </a:rPr>
              <a:t>dato riscontri </a:t>
            </a:r>
            <a:r>
              <a:rPr lang="it-IT" sz="1200" b="0" dirty="0" smtClean="0">
                <a:solidFill>
                  <a:srgbClr val="000000"/>
                </a:solidFill>
              </a:rPr>
              <a:t>positivi, migliorando la rotazione degli stock di prodotti in promozione. </a:t>
            </a:r>
            <a:r>
              <a:rPr lang="it-IT" sz="1200" b="0" dirty="0">
                <a:solidFill>
                  <a:srgbClr val="000000"/>
                </a:solidFill>
              </a:rPr>
              <a:t>Il programma fedeltà </a:t>
            </a:r>
            <a:r>
              <a:rPr lang="it-IT" sz="1200" b="0" dirty="0" smtClean="0">
                <a:solidFill>
                  <a:srgbClr val="000000"/>
                </a:solidFill>
              </a:rPr>
              <a:t>viene valutato in </a:t>
            </a:r>
            <a:r>
              <a:rPr lang="it-IT" sz="1200" b="0" dirty="0">
                <a:solidFill>
                  <a:srgbClr val="000000"/>
                </a:solidFill>
              </a:rPr>
              <a:t>termini di </a:t>
            </a:r>
            <a:r>
              <a:rPr lang="it-IT" sz="1200" b="0" dirty="0" smtClean="0">
                <a:solidFill>
                  <a:srgbClr val="000000"/>
                </a:solidFill>
              </a:rPr>
              <a:t>iscrizioni che, ad oggi, </a:t>
            </a:r>
            <a:r>
              <a:rPr lang="it-IT" sz="1200" b="0" dirty="0">
                <a:solidFill>
                  <a:srgbClr val="000000"/>
                </a:solidFill>
              </a:rPr>
              <a:t>superano il 70% dei </a:t>
            </a:r>
            <a:r>
              <a:rPr lang="it-IT" sz="1200" b="0" dirty="0" smtClean="0">
                <a:solidFill>
                  <a:srgbClr val="000000"/>
                </a:solidFill>
              </a:rPr>
              <a:t>clienti.</a:t>
            </a:r>
            <a:endParaRPr lang="it-IT" sz="1200" dirty="0" smtClean="0">
              <a:solidFill>
                <a:srgbClr val="FF0000"/>
              </a:solidFill>
            </a:endParaRPr>
          </a:p>
        </p:txBody>
      </p:sp>
      <p:sp>
        <p:nvSpPr>
          <p:cNvPr id="41" name="Rectangle 4"/>
          <p:cNvSpPr/>
          <p:nvPr/>
        </p:nvSpPr>
        <p:spPr>
          <a:xfrm>
            <a:off x="2298700" y="2508624"/>
            <a:ext cx="6705600" cy="830997"/>
          </a:xfrm>
          <a:prstGeom prst="rect">
            <a:avLst/>
          </a:prstGeom>
        </p:spPr>
        <p:txBody>
          <a:bodyPr wrap="square">
            <a:spAutoFit/>
          </a:bodyPr>
          <a:lstStyle/>
          <a:p>
            <a:pPr algn="ctr" fontAlgn="auto">
              <a:spcBef>
                <a:spcPts val="0"/>
              </a:spcBef>
              <a:spcAft>
                <a:spcPts val="0"/>
              </a:spcAft>
              <a:defRPr/>
            </a:pPr>
            <a:r>
              <a:rPr lang="it-IT" dirty="0" smtClean="0">
                <a:solidFill>
                  <a:srgbClr val="FF0000"/>
                </a:solidFill>
                <a:latin typeface="Trebuchet MS"/>
                <a:cs typeface="Trebuchet MS"/>
              </a:rPr>
              <a:t>Una campagna di Mobile Marketing </a:t>
            </a:r>
            <a:br>
              <a:rPr lang="it-IT" dirty="0" smtClean="0">
                <a:solidFill>
                  <a:srgbClr val="FF0000"/>
                </a:solidFill>
                <a:latin typeface="Trebuchet MS"/>
                <a:cs typeface="Trebuchet MS"/>
              </a:rPr>
            </a:br>
            <a:r>
              <a:rPr lang="it-IT" dirty="0" smtClean="0">
                <a:solidFill>
                  <a:srgbClr val="FF0000"/>
                </a:solidFill>
                <a:latin typeface="Trebuchet MS"/>
                <a:cs typeface="Trebuchet MS"/>
              </a:rPr>
              <a:t>per aumentare la fidelizzazione dei clienti</a:t>
            </a:r>
            <a:endParaRPr lang="it-IT" dirty="0">
              <a:solidFill>
                <a:srgbClr val="FF0000"/>
              </a:solidFill>
              <a:latin typeface="Trebuchet MS"/>
              <a:cs typeface="Trebuchet MS"/>
            </a:endParaRPr>
          </a:p>
          <a:p>
            <a:pPr algn="ctr" fontAlgn="auto">
              <a:spcBef>
                <a:spcPts val="0"/>
              </a:spcBef>
              <a:spcAft>
                <a:spcPts val="0"/>
              </a:spcAft>
              <a:defRPr/>
            </a:pPr>
            <a:endParaRPr lang="it-IT" dirty="0" smtClean="0">
              <a:solidFill>
                <a:srgbClr val="FF0000"/>
              </a:solidFill>
              <a:latin typeface="Trebuchet MS"/>
              <a:cs typeface="Trebuchet MS"/>
            </a:endParaRPr>
          </a:p>
        </p:txBody>
      </p:sp>
      <p:grpSp>
        <p:nvGrpSpPr>
          <p:cNvPr id="2" name="Group 25"/>
          <p:cNvGrpSpPr/>
          <p:nvPr/>
        </p:nvGrpSpPr>
        <p:grpSpPr>
          <a:xfrm>
            <a:off x="2324622" y="1035635"/>
            <a:ext cx="1103252" cy="1502431"/>
            <a:chOff x="6529315" y="1982129"/>
            <a:chExt cx="2599719" cy="3723557"/>
          </a:xfrm>
        </p:grpSpPr>
        <p:pic>
          <p:nvPicPr>
            <p:cNvPr id="27" name="Picture 2"/>
            <p:cNvPicPr>
              <a:picLocks noChangeAspect="1" noChangeArrowheads="1"/>
            </p:cNvPicPr>
            <p:nvPr/>
          </p:nvPicPr>
          <p:blipFill>
            <a:blip r:embed="rId2"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29" name="CasellaDiTesto 6"/>
            <p:cNvSpPr txBox="1"/>
            <p:nvPr/>
          </p:nvSpPr>
          <p:spPr>
            <a:xfrm>
              <a:off x="6529315" y="4793245"/>
              <a:ext cx="2599719" cy="912441"/>
            </a:xfrm>
            <a:prstGeom prst="rect">
              <a:avLst/>
            </a:prstGeom>
            <a:noFill/>
          </p:spPr>
          <p:txBody>
            <a:bodyPr wrap="square" rtlCol="0">
              <a:spAutoFit/>
            </a:bodyPr>
            <a:lstStyle/>
            <a:p>
              <a:pPr algn="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pic>
        <p:nvPicPr>
          <p:cNvPr id="30" name="Picture 4" descr="1.100x70.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925661" y="3729091"/>
            <a:ext cx="1193800" cy="889000"/>
          </a:xfrm>
          <a:prstGeom prst="rect">
            <a:avLst/>
          </a:prstGeom>
        </p:spPr>
      </p:pic>
      <p:pic>
        <p:nvPicPr>
          <p:cNvPr id="32" name="Immagine 31"/>
          <p:cNvPicPr/>
          <p:nvPr/>
        </p:nvPicPr>
        <p:blipFill>
          <a:blip r:embed="rId4" cstate="print">
            <a:clrChange>
              <a:clrFrom>
                <a:srgbClr val="FFFFFF"/>
              </a:clrFrom>
              <a:clrTo>
                <a:srgbClr val="FFFFFF">
                  <a:alpha val="0"/>
                </a:srgbClr>
              </a:clrTo>
            </a:clrChange>
          </a:blip>
          <a:srcRect/>
          <a:stretch>
            <a:fillRect/>
          </a:stretch>
        </p:blipFill>
        <p:spPr bwMode="auto">
          <a:xfrm>
            <a:off x="3478952" y="1076695"/>
            <a:ext cx="2080020" cy="1129475"/>
          </a:xfrm>
          <a:prstGeom prst="rect">
            <a:avLst/>
          </a:prstGeom>
          <a:noFill/>
          <a:ln w="9525">
            <a:noFill/>
            <a:miter lim="800000"/>
            <a:headEnd/>
            <a:tailEnd/>
          </a:ln>
        </p:spPr>
      </p:pic>
      <p:pic>
        <p:nvPicPr>
          <p:cNvPr id="35" name="Picture 3"/>
          <p:cNvPicPr>
            <a:picLocks noChangeAspect="1" noChangeArrowheads="1"/>
          </p:cNvPicPr>
          <p:nvPr/>
        </p:nvPicPr>
        <p:blipFill>
          <a:blip r:embed="rId5" cstate="print"/>
          <a:srcRect b="22222"/>
          <a:stretch>
            <a:fillRect/>
          </a:stretch>
        </p:blipFill>
        <p:spPr bwMode="auto">
          <a:xfrm>
            <a:off x="838200" y="2738438"/>
            <a:ext cx="1371600" cy="322262"/>
          </a:xfrm>
          <a:prstGeom prst="rect">
            <a:avLst/>
          </a:prstGeom>
          <a:noFill/>
          <a:ln w="9525">
            <a:noFill/>
            <a:miter lim="800000"/>
            <a:headEnd/>
            <a:tailEnd/>
          </a:ln>
          <a:effectLst/>
        </p:spPr>
      </p:pic>
      <p:pic>
        <p:nvPicPr>
          <p:cNvPr id="43" name="Picture 6"/>
          <p:cNvPicPr>
            <a:picLocks noChangeAspect="1" noChangeArrowheads="1"/>
          </p:cNvPicPr>
          <p:nvPr/>
        </p:nvPicPr>
        <p:blipFill>
          <a:blip r:embed="rId6" cstate="print">
            <a:clrChange>
              <a:clrFrom>
                <a:srgbClr val="FFFFFF"/>
              </a:clrFrom>
              <a:clrTo>
                <a:srgbClr val="FFFFFF">
                  <a:alpha val="0"/>
                </a:srgbClr>
              </a:clrTo>
            </a:clrChange>
          </a:blip>
          <a:srcRect l="23636" r="22742" b="40469"/>
          <a:stretch>
            <a:fillRect/>
          </a:stretch>
        </p:blipFill>
        <p:spPr bwMode="auto">
          <a:xfrm>
            <a:off x="927100" y="5032417"/>
            <a:ext cx="1193800" cy="936583"/>
          </a:xfrm>
          <a:prstGeom prst="rect">
            <a:avLst/>
          </a:prstGeom>
          <a:noFill/>
          <a:ln w="9525">
            <a:noFill/>
            <a:miter lim="800000"/>
            <a:headEnd/>
            <a:tailEnd/>
          </a:ln>
        </p:spPr>
      </p:pic>
      <p:pic>
        <p:nvPicPr>
          <p:cNvPr id="44" name="Immagine 43"/>
          <p:cNvPicPr/>
          <p:nvPr/>
        </p:nvPicPr>
        <p:blipFill>
          <a:blip r:embed="rId4" cstate="print">
            <a:clrChange>
              <a:clrFrom>
                <a:srgbClr val="FFFFFF"/>
              </a:clrFrom>
              <a:clrTo>
                <a:srgbClr val="FFFFFF">
                  <a:alpha val="0"/>
                </a:srgbClr>
              </a:clrTo>
            </a:clrChange>
          </a:blip>
          <a:srcRect/>
          <a:stretch>
            <a:fillRect/>
          </a:stretch>
        </p:blipFill>
        <p:spPr bwMode="auto">
          <a:xfrm>
            <a:off x="895408" y="1163782"/>
            <a:ext cx="1265901" cy="771896"/>
          </a:xfrm>
          <a:prstGeom prst="rect">
            <a:avLst/>
          </a:prstGeom>
          <a:noFill/>
          <a:ln w="9525">
            <a:noFill/>
            <a:miter lim="800000"/>
            <a:headEnd/>
            <a:tailEnd/>
          </a:ln>
        </p:spPr>
      </p:pic>
      <p:sp>
        <p:nvSpPr>
          <p:cNvPr id="45" name="CasellaDiTesto 44"/>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ICT nel </a:t>
            </a:r>
            <a:r>
              <a:rPr lang="it-IT" sz="2400" dirty="0" err="1" smtClean="0">
                <a:solidFill>
                  <a:srgbClr val="000000"/>
                </a:solidFill>
              </a:rPr>
              <a:t>Retail</a:t>
            </a:r>
            <a:endParaRPr lang="it-IT" sz="2400" dirty="0" smtClea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44"/>
                                        </p:tgtEl>
                                      </p:cBhvr>
                                    </p:animEffect>
                                    <p:set>
                                      <p:cBhvr>
                                        <p:cTn id="7" dur="1" fill="hold">
                                          <p:stCondLst>
                                            <p:cond delay="1999"/>
                                          </p:stCondLst>
                                        </p:cTn>
                                        <p:tgtEl>
                                          <p:spTgt spid="44"/>
                                        </p:tgtEl>
                                        <p:attrNameLst>
                                          <p:attrName>style.visibility</p:attrName>
                                        </p:attrNameLst>
                                      </p:cBhvr>
                                      <p:to>
                                        <p:strVal val="hidden"/>
                                      </p:to>
                                    </p:set>
                                  </p:childTnLst>
                                </p:cTn>
                              </p:par>
                              <p:par>
                                <p:cTn id="8" presetID="63" presetClass="path" presetSubtype="0" accel="50000" decel="50000" fill="hold" nodeType="withEffect">
                                  <p:stCondLst>
                                    <p:cond delay="0"/>
                                  </p:stCondLst>
                                  <p:childTnLst>
                                    <p:animMotion origin="layout" path="M -8.20907E-7 4.07407E-6 L 0.30239 0.02083 " pathEditMode="relative" rAng="0" ptsTypes="AA">
                                      <p:cBhvr>
                                        <p:cTn id="9" dur="2000" fill="hold"/>
                                        <p:tgtEl>
                                          <p:spTgt spid="44"/>
                                        </p:tgtEl>
                                        <p:attrNameLst>
                                          <p:attrName>ppt_x</p:attrName>
                                          <p:attrName>ppt_y</p:attrName>
                                        </p:attrNameLst>
                                      </p:cBhvr>
                                      <p:rCtr x="151" y="10"/>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ttangolo arrotondato 31"/>
          <p:cNvSpPr/>
          <p:nvPr/>
        </p:nvSpPr>
        <p:spPr bwMode="auto">
          <a:xfrm>
            <a:off x="2176463" y="975362"/>
            <a:ext cx="7056000" cy="5181953"/>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48" name="Ovale 47"/>
          <p:cNvSpPr/>
          <p:nvPr/>
        </p:nvSpPr>
        <p:spPr bwMode="auto">
          <a:xfrm>
            <a:off x="814260" y="971369"/>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Ovale 6"/>
          <p:cNvSpPr/>
          <p:nvPr/>
        </p:nvSpPr>
        <p:spPr bwMode="auto">
          <a:xfrm>
            <a:off x="805551" y="2281643"/>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281643"/>
            <a:ext cx="720000"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8701" y="3574869"/>
            <a:ext cx="720000"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3562169"/>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7" name="Rettangolo 46"/>
          <p:cNvSpPr/>
          <p:nvPr/>
        </p:nvSpPr>
        <p:spPr bwMode="auto">
          <a:xfrm>
            <a:off x="1458701" y="971369"/>
            <a:ext cx="720000"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0" name="Rettangolo 9"/>
          <p:cNvSpPr/>
          <p:nvPr/>
        </p:nvSpPr>
        <p:spPr bwMode="auto">
          <a:xfrm>
            <a:off x="1458701" y="4876799"/>
            <a:ext cx="720000"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11" name="Ovale 10"/>
          <p:cNvSpPr/>
          <p:nvPr/>
        </p:nvSpPr>
        <p:spPr bwMode="auto">
          <a:xfrm>
            <a:off x="814260" y="4876799"/>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50" name="Connettore 1 49"/>
          <p:cNvCxnSpPr/>
          <p:nvPr/>
        </p:nvCxnSpPr>
        <p:spPr bwMode="auto">
          <a:xfrm rot="5400000" flipH="1" flipV="1">
            <a:off x="1818701" y="6179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1" name="Arco 50"/>
          <p:cNvSpPr/>
          <p:nvPr/>
        </p:nvSpPr>
        <p:spPr bwMode="auto">
          <a:xfrm rot="16200000">
            <a:off x="793750" y="9779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33" name="Connettore 1 32"/>
          <p:cNvCxnSpPr/>
          <p:nvPr/>
        </p:nvCxnSpPr>
        <p:spPr bwMode="auto">
          <a:xfrm rot="5400000" flipH="1" flipV="1">
            <a:off x="1818701" y="19133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4" name="Arco 33"/>
          <p:cNvSpPr/>
          <p:nvPr/>
        </p:nvSpPr>
        <p:spPr bwMode="auto">
          <a:xfrm rot="16200000">
            <a:off x="793750" y="22733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36" name="Connettore 1 35"/>
          <p:cNvCxnSpPr/>
          <p:nvPr/>
        </p:nvCxnSpPr>
        <p:spPr bwMode="auto">
          <a:xfrm rot="5400000" flipH="1" flipV="1">
            <a:off x="1818701" y="3224466"/>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37" name="Arco 36"/>
          <p:cNvSpPr/>
          <p:nvPr/>
        </p:nvSpPr>
        <p:spPr bwMode="auto">
          <a:xfrm rot="16200000">
            <a:off x="793750" y="3584466"/>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cxnSp>
        <p:nvCxnSpPr>
          <p:cNvPr id="39" name="Connettore 1 38"/>
          <p:cNvCxnSpPr/>
          <p:nvPr/>
        </p:nvCxnSpPr>
        <p:spPr bwMode="auto">
          <a:xfrm rot="5400000" flipH="1" flipV="1">
            <a:off x="1818701" y="4529500"/>
            <a:ext cx="0" cy="720000"/>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40" name="Arco 39"/>
          <p:cNvSpPr/>
          <p:nvPr/>
        </p:nvSpPr>
        <p:spPr bwMode="auto">
          <a:xfrm rot="16200000">
            <a:off x="793750" y="48895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38" name="CasellaDiTesto 36"/>
          <p:cNvSpPr txBox="1">
            <a:spLocks noChangeArrowheads="1"/>
          </p:cNvSpPr>
          <p:nvPr/>
        </p:nvSpPr>
        <p:spPr bwMode="auto">
          <a:xfrm>
            <a:off x="2342784" y="2864556"/>
            <a:ext cx="6716550" cy="3416320"/>
          </a:xfrm>
          <a:prstGeom prst="rect">
            <a:avLst/>
          </a:prstGeom>
          <a:noFill/>
          <a:ln w="9525">
            <a:noFill/>
            <a:miter lim="800000"/>
            <a:headEnd/>
            <a:tailEnd/>
          </a:ln>
        </p:spPr>
        <p:txBody>
          <a:bodyPr wrap="square">
            <a:spAutoFit/>
          </a:bodyPr>
          <a:lstStyle/>
          <a:p>
            <a:pPr algn="just"/>
            <a:r>
              <a:rPr lang="it-IT" sz="1200" dirty="0" smtClean="0">
                <a:solidFill>
                  <a:srgbClr val="FF0000"/>
                </a:solidFill>
              </a:rPr>
              <a:t>L’azienda</a:t>
            </a:r>
          </a:p>
          <a:p>
            <a:pPr algn="just"/>
            <a:r>
              <a:rPr lang="it-IT" sz="1200" b="0" dirty="0">
                <a:solidFill>
                  <a:srgbClr val="000000"/>
                </a:solidFill>
              </a:rPr>
              <a:t>Il Gruppo Maiorana ha sede a Roma ed opera nei settori della distribuzione al dettaglio </a:t>
            </a:r>
            <a:r>
              <a:rPr lang="it-IT" sz="1200" b="0" dirty="0" smtClean="0">
                <a:solidFill>
                  <a:srgbClr val="000000"/>
                </a:solidFill>
              </a:rPr>
              <a:t>e </a:t>
            </a:r>
            <a:r>
              <a:rPr lang="it-IT" sz="1200" b="0" dirty="0">
                <a:solidFill>
                  <a:srgbClr val="000000"/>
                </a:solidFill>
              </a:rPr>
              <a:t>all’ingrosso attraverso le aziende </a:t>
            </a:r>
            <a:r>
              <a:rPr lang="it-IT" sz="1200" b="0" dirty="0" err="1">
                <a:solidFill>
                  <a:srgbClr val="000000"/>
                </a:solidFill>
              </a:rPr>
              <a:t>Emmepiù</a:t>
            </a:r>
            <a:r>
              <a:rPr lang="it-IT" sz="1200" b="0" dirty="0">
                <a:solidFill>
                  <a:srgbClr val="000000"/>
                </a:solidFill>
              </a:rPr>
              <a:t> e Maiorana </a:t>
            </a:r>
            <a:r>
              <a:rPr lang="it-IT" sz="1200" b="0" dirty="0" smtClean="0">
                <a:solidFill>
                  <a:srgbClr val="000000"/>
                </a:solidFill>
              </a:rPr>
              <a:t>Maggiorino.</a:t>
            </a:r>
          </a:p>
          <a:p>
            <a:pPr algn="just"/>
            <a:r>
              <a:rPr lang="it-IT" sz="1200" b="0" dirty="0">
                <a:solidFill>
                  <a:srgbClr val="000000"/>
                </a:solidFill>
              </a:rPr>
              <a:t> </a:t>
            </a:r>
            <a:endParaRPr lang="it-IT" sz="1200" b="0" dirty="0" smtClean="0">
              <a:solidFill>
                <a:srgbClr val="000000"/>
              </a:solidFill>
            </a:endParaRPr>
          </a:p>
          <a:p>
            <a:pPr algn="just"/>
            <a:r>
              <a:rPr lang="it-IT" sz="1200" dirty="0" smtClean="0">
                <a:solidFill>
                  <a:srgbClr val="FF0000"/>
                </a:solidFill>
              </a:rPr>
              <a:t>L’applicazione</a:t>
            </a:r>
          </a:p>
          <a:p>
            <a:pPr algn="just"/>
            <a:r>
              <a:rPr lang="it-IT" sz="1200" b="0" dirty="0">
                <a:solidFill>
                  <a:srgbClr val="000000"/>
                </a:solidFill>
              </a:rPr>
              <a:t>Il Gruppo Maiorana ha portato a termine la realizzazione di un’innovativa infrastruttura di comunicazione aziendale che permette lo scambio di informazioni tra il quartier generale del </a:t>
            </a:r>
            <a:r>
              <a:rPr lang="it-IT" sz="1200" b="0" dirty="0" smtClean="0">
                <a:solidFill>
                  <a:srgbClr val="000000"/>
                </a:solidFill>
              </a:rPr>
              <a:t>Gruppo, i punti vendita locali di </a:t>
            </a:r>
            <a:r>
              <a:rPr lang="it-IT" sz="1200" b="0" dirty="0">
                <a:solidFill>
                  <a:srgbClr val="000000"/>
                </a:solidFill>
              </a:rPr>
              <a:t>piccole dimensioni </a:t>
            </a:r>
            <a:r>
              <a:rPr lang="it-IT" sz="1200" b="0" dirty="0" smtClean="0">
                <a:solidFill>
                  <a:srgbClr val="000000"/>
                </a:solidFill>
              </a:rPr>
              <a:t>come </a:t>
            </a:r>
            <a:r>
              <a:rPr lang="it-IT" sz="1200" b="0" dirty="0">
                <a:solidFill>
                  <a:srgbClr val="000000"/>
                </a:solidFill>
              </a:rPr>
              <a:t>supermercati e negozi al dettaglio </a:t>
            </a:r>
            <a:r>
              <a:rPr lang="it-IT" sz="1200" b="0" dirty="0" smtClean="0">
                <a:solidFill>
                  <a:srgbClr val="000000"/>
                </a:solidFill>
              </a:rPr>
              <a:t>e le </a:t>
            </a:r>
            <a:r>
              <a:rPr lang="it-IT" sz="1200" b="0" dirty="0">
                <a:solidFill>
                  <a:srgbClr val="000000"/>
                </a:solidFill>
              </a:rPr>
              <a:t>sedi </a:t>
            </a:r>
            <a:r>
              <a:rPr lang="it-IT" sz="1200" b="0" dirty="0" smtClean="0">
                <a:solidFill>
                  <a:srgbClr val="000000"/>
                </a:solidFill>
              </a:rPr>
              <a:t>logistiche. </a:t>
            </a:r>
            <a:r>
              <a:rPr lang="it-IT" sz="1200" b="0" dirty="0">
                <a:solidFill>
                  <a:srgbClr val="000000"/>
                </a:solidFill>
              </a:rPr>
              <a:t>I sistemi informativi aziendali sono ospitati in tre server farm localizzate in due diversi edifici della sede centrale connessi tra loro da quattro linee in fibra ottica a banda </a:t>
            </a:r>
            <a:r>
              <a:rPr lang="it-IT" sz="1200" b="0" dirty="0" err="1">
                <a:solidFill>
                  <a:srgbClr val="000000"/>
                </a:solidFill>
              </a:rPr>
              <a:t>ultralarga</a:t>
            </a:r>
            <a:r>
              <a:rPr lang="it-IT" sz="1200" b="0" dirty="0">
                <a:solidFill>
                  <a:srgbClr val="000000"/>
                </a:solidFill>
              </a:rPr>
              <a:t>.</a:t>
            </a:r>
          </a:p>
          <a:p>
            <a:pPr algn="just"/>
            <a:endParaRPr lang="it-IT" sz="1200" dirty="0" smtClean="0">
              <a:solidFill>
                <a:srgbClr val="000000"/>
              </a:solidFill>
            </a:endParaRPr>
          </a:p>
          <a:p>
            <a:pPr algn="just"/>
            <a:r>
              <a:rPr lang="it-IT" sz="1200" dirty="0" smtClean="0">
                <a:solidFill>
                  <a:srgbClr val="FF0000"/>
                </a:solidFill>
              </a:rPr>
              <a:t>I benefici</a:t>
            </a:r>
          </a:p>
          <a:p>
            <a:pPr algn="just"/>
            <a:r>
              <a:rPr lang="it-IT" sz="1200" b="0" dirty="0">
                <a:solidFill>
                  <a:srgbClr val="000000"/>
                </a:solidFill>
              </a:rPr>
              <a:t>La nuova infrastruttura ha </a:t>
            </a:r>
            <a:r>
              <a:rPr lang="it-IT" sz="1200" b="0" dirty="0" smtClean="0">
                <a:solidFill>
                  <a:srgbClr val="000000"/>
                </a:solidFill>
              </a:rPr>
              <a:t>consentito di ridurre i costi di gestione del sistema informativo, di gestire in modo più efficace e tempestivo le informazioni provenienti dai punti vendita e di rendere più efficienti le attività di contabilità. </a:t>
            </a:r>
            <a:r>
              <a:rPr lang="it-IT" sz="1200" b="0" dirty="0">
                <a:solidFill>
                  <a:srgbClr val="000000"/>
                </a:solidFill>
              </a:rPr>
              <a:t>L’architettura adottata è in grado inoltre di assecondare la strategia di crescita del Gruppo, poiché permette di connettere i nuovi punti vendita con la sede centrale utilizzando le tecnologie già disponibili in </a:t>
            </a:r>
            <a:r>
              <a:rPr lang="it-IT" sz="1200" b="0" dirty="0" smtClean="0">
                <a:solidFill>
                  <a:srgbClr val="000000"/>
                </a:solidFill>
              </a:rPr>
              <a:t>loco.</a:t>
            </a:r>
            <a:endParaRPr lang="it-IT" sz="1200" dirty="0" smtClean="0">
              <a:solidFill>
                <a:srgbClr val="FF0000"/>
              </a:solidFill>
            </a:endParaRPr>
          </a:p>
        </p:txBody>
      </p:sp>
      <p:sp>
        <p:nvSpPr>
          <p:cNvPr id="41" name="Rectangle 4"/>
          <p:cNvSpPr/>
          <p:nvPr/>
        </p:nvSpPr>
        <p:spPr>
          <a:xfrm>
            <a:off x="2298700" y="2450568"/>
            <a:ext cx="6705600" cy="830997"/>
          </a:xfrm>
          <a:prstGeom prst="rect">
            <a:avLst/>
          </a:prstGeom>
        </p:spPr>
        <p:txBody>
          <a:bodyPr wrap="square">
            <a:spAutoFit/>
          </a:bodyPr>
          <a:lstStyle/>
          <a:p>
            <a:pPr algn="ctr" fontAlgn="auto">
              <a:spcBef>
                <a:spcPts val="0"/>
              </a:spcBef>
              <a:spcAft>
                <a:spcPts val="0"/>
              </a:spcAft>
              <a:defRPr/>
            </a:pPr>
            <a:r>
              <a:rPr lang="it-IT" dirty="0" smtClean="0">
                <a:solidFill>
                  <a:srgbClr val="FF0000"/>
                </a:solidFill>
                <a:latin typeface="Trebuchet MS"/>
                <a:cs typeface="Trebuchet MS"/>
              </a:rPr>
              <a:t>Un’innovativa rete di comunicazione che collega oltre 80 sedi locali per migliorare lo scambio di informazioni</a:t>
            </a:r>
          </a:p>
          <a:p>
            <a:pPr algn="ctr"/>
            <a:endParaRPr lang="it-IT" dirty="0">
              <a:solidFill>
                <a:srgbClr val="FF0000"/>
              </a:solidFill>
            </a:endParaRPr>
          </a:p>
        </p:txBody>
      </p:sp>
      <p:grpSp>
        <p:nvGrpSpPr>
          <p:cNvPr id="2" name="Group 26"/>
          <p:cNvGrpSpPr/>
          <p:nvPr/>
        </p:nvGrpSpPr>
        <p:grpSpPr>
          <a:xfrm>
            <a:off x="2324622" y="1035635"/>
            <a:ext cx="1103252" cy="1502431"/>
            <a:chOff x="6529315" y="1982129"/>
            <a:chExt cx="2599719" cy="3723557"/>
          </a:xfrm>
        </p:grpSpPr>
        <p:pic>
          <p:nvPicPr>
            <p:cNvPr id="29" name="Picture 2"/>
            <p:cNvPicPr>
              <a:picLocks noChangeAspect="1" noChangeArrowheads="1"/>
            </p:cNvPicPr>
            <p:nvPr/>
          </p:nvPicPr>
          <p:blipFill>
            <a:blip r:embed="rId2"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31" name="CasellaDiTesto 6"/>
            <p:cNvSpPr txBox="1"/>
            <p:nvPr/>
          </p:nvSpPr>
          <p:spPr>
            <a:xfrm>
              <a:off x="6529315" y="4793245"/>
              <a:ext cx="2599719" cy="912441"/>
            </a:xfrm>
            <a:prstGeom prst="rect">
              <a:avLst/>
            </a:prstGeom>
            <a:noFill/>
          </p:spPr>
          <p:txBody>
            <a:bodyPr wrap="square" rtlCol="0">
              <a:spAutoFit/>
            </a:bodyPr>
            <a:lstStyle/>
            <a:p>
              <a:pPr algn="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pic>
        <p:nvPicPr>
          <p:cNvPr id="35" name="Picture 4" descr="1.100x70.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925661" y="3729091"/>
            <a:ext cx="1193800" cy="889000"/>
          </a:xfrm>
          <a:prstGeom prst="rect">
            <a:avLst/>
          </a:prstGeom>
        </p:spPr>
      </p:pic>
      <p:pic>
        <p:nvPicPr>
          <p:cNvPr id="42" name="Picture 3"/>
          <p:cNvPicPr>
            <a:picLocks noChangeAspect="1" noChangeArrowheads="1"/>
          </p:cNvPicPr>
          <p:nvPr/>
        </p:nvPicPr>
        <p:blipFill>
          <a:blip r:embed="rId4" cstate="print"/>
          <a:srcRect b="22222"/>
          <a:stretch>
            <a:fillRect/>
          </a:stretch>
        </p:blipFill>
        <p:spPr bwMode="auto">
          <a:xfrm>
            <a:off x="838200" y="2738438"/>
            <a:ext cx="1371600" cy="322262"/>
          </a:xfrm>
          <a:prstGeom prst="rect">
            <a:avLst/>
          </a:prstGeom>
          <a:noFill/>
          <a:ln w="9525">
            <a:noFill/>
            <a:miter lim="800000"/>
            <a:headEnd/>
            <a:tailEnd/>
          </a:ln>
          <a:effectLst/>
        </p:spPr>
      </p:pic>
      <p:pic>
        <p:nvPicPr>
          <p:cNvPr id="43" name="Picture 6"/>
          <p:cNvPicPr>
            <a:picLocks noChangeAspect="1" noChangeArrowheads="1"/>
          </p:cNvPicPr>
          <p:nvPr/>
        </p:nvPicPr>
        <p:blipFill>
          <a:blip r:embed="rId5" cstate="print">
            <a:clrChange>
              <a:clrFrom>
                <a:srgbClr val="FFFFFF"/>
              </a:clrFrom>
              <a:clrTo>
                <a:srgbClr val="FFFFFF">
                  <a:alpha val="0"/>
                </a:srgbClr>
              </a:clrTo>
            </a:clrChange>
          </a:blip>
          <a:srcRect l="23636" r="22742" b="40469"/>
          <a:stretch>
            <a:fillRect/>
          </a:stretch>
        </p:blipFill>
        <p:spPr bwMode="auto">
          <a:xfrm>
            <a:off x="927100" y="5032417"/>
            <a:ext cx="1193800" cy="936583"/>
          </a:xfrm>
          <a:prstGeom prst="rect">
            <a:avLst/>
          </a:prstGeom>
          <a:noFill/>
          <a:ln w="9525">
            <a:noFill/>
            <a:miter lim="800000"/>
            <a:headEnd/>
            <a:tailEnd/>
          </a:ln>
        </p:spPr>
      </p:pic>
      <p:pic>
        <p:nvPicPr>
          <p:cNvPr id="44" name="Immagine 43"/>
          <p:cNvPicPr/>
          <p:nvPr/>
        </p:nvPicPr>
        <p:blipFill>
          <a:blip r:embed="rId6" cstate="print">
            <a:clrChange>
              <a:clrFrom>
                <a:srgbClr val="FFFFFF"/>
              </a:clrFrom>
              <a:clrTo>
                <a:srgbClr val="FFFFFF">
                  <a:alpha val="0"/>
                </a:srgbClr>
              </a:clrTo>
            </a:clrChange>
          </a:blip>
          <a:srcRect/>
          <a:stretch>
            <a:fillRect/>
          </a:stretch>
        </p:blipFill>
        <p:spPr bwMode="auto">
          <a:xfrm>
            <a:off x="895408" y="1163782"/>
            <a:ext cx="1265901" cy="771896"/>
          </a:xfrm>
          <a:prstGeom prst="rect">
            <a:avLst/>
          </a:prstGeom>
          <a:noFill/>
          <a:ln w="9525">
            <a:noFill/>
            <a:miter lim="800000"/>
            <a:headEnd/>
            <a:tailEnd/>
          </a:ln>
        </p:spPr>
      </p:pic>
      <p:pic>
        <p:nvPicPr>
          <p:cNvPr id="45" name="Picture 3"/>
          <p:cNvPicPr>
            <a:picLocks noChangeAspect="1" noChangeArrowheads="1"/>
          </p:cNvPicPr>
          <p:nvPr/>
        </p:nvPicPr>
        <p:blipFill>
          <a:blip r:embed="rId4" cstate="print"/>
          <a:srcRect b="22222"/>
          <a:stretch>
            <a:fillRect/>
          </a:stretch>
        </p:blipFill>
        <p:spPr bwMode="auto">
          <a:xfrm>
            <a:off x="3501572" y="1149123"/>
            <a:ext cx="2831034" cy="665161"/>
          </a:xfrm>
          <a:prstGeom prst="rect">
            <a:avLst/>
          </a:prstGeom>
          <a:noFill/>
          <a:ln w="9525">
            <a:noFill/>
            <a:miter lim="800000"/>
            <a:headEnd/>
            <a:tailEnd/>
          </a:ln>
          <a:effectLst/>
        </p:spPr>
      </p:pic>
      <p:sp>
        <p:nvSpPr>
          <p:cNvPr id="46" name="CasellaDiTesto 45"/>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ICT nel </a:t>
            </a:r>
            <a:r>
              <a:rPr lang="it-IT" sz="2400" dirty="0" err="1" smtClean="0">
                <a:solidFill>
                  <a:srgbClr val="000000"/>
                </a:solidFill>
              </a:rPr>
              <a:t>Retail</a:t>
            </a:r>
            <a:endParaRPr lang="it-IT" sz="2400" dirty="0" smtClean="0">
              <a:solidFill>
                <a:srgbClr val="000000"/>
              </a:solidFill>
            </a:endParaRPr>
          </a:p>
        </p:txBody>
      </p:sp>
    </p:spTree>
    <p:extLst>
      <p:ext uri="{BB962C8B-B14F-4D97-AF65-F5344CB8AC3E}">
        <p14:creationId xmlns="" xmlns:p14="http://schemas.microsoft.com/office/powerpoint/2010/main" val="2672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42"/>
                                        </p:tgtEl>
                                      </p:cBhvr>
                                    </p:animEffect>
                                    <p:set>
                                      <p:cBhvr>
                                        <p:cTn id="7" dur="1" fill="hold">
                                          <p:stCondLst>
                                            <p:cond delay="1999"/>
                                          </p:stCondLst>
                                        </p:cTn>
                                        <p:tgtEl>
                                          <p:spTgt spid="42"/>
                                        </p:tgtEl>
                                        <p:attrNameLst>
                                          <p:attrName>style.visibility</p:attrName>
                                        </p:attrNameLst>
                                      </p:cBhvr>
                                      <p:to>
                                        <p:strVal val="hidden"/>
                                      </p:to>
                                    </p:set>
                                  </p:childTnLst>
                                </p:cTn>
                              </p:par>
                              <p:par>
                                <p:cTn id="8" presetID="56" presetClass="path" presetSubtype="0" accel="50000" decel="50000" fill="hold" nodeType="withEffect">
                                  <p:stCondLst>
                                    <p:cond delay="0"/>
                                  </p:stCondLst>
                                  <p:childTnLst>
                                    <p:animMotion origin="layout" path="M -1.5392E-7 4.81481E-6 L 0.34376 -0.2044 " pathEditMode="relative" rAng="0" ptsTypes="AA">
                                      <p:cBhvr>
                                        <p:cTn id="9" dur="2000" fill="hold"/>
                                        <p:tgtEl>
                                          <p:spTgt spid="42"/>
                                        </p:tgtEl>
                                        <p:attrNameLst>
                                          <p:attrName>ppt_x</p:attrName>
                                          <p:attrName>ppt_y</p:attrName>
                                        </p:attrNameLst>
                                      </p:cBhvr>
                                      <p:rCtr x="172" y="-102"/>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e 47"/>
          <p:cNvSpPr/>
          <p:nvPr/>
        </p:nvSpPr>
        <p:spPr bwMode="auto">
          <a:xfrm>
            <a:off x="814260" y="16506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Ovale 6"/>
          <p:cNvSpPr/>
          <p:nvPr/>
        </p:nvSpPr>
        <p:spPr bwMode="auto">
          <a:xfrm>
            <a:off x="805551" y="2960919"/>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960919"/>
            <a:ext cx="7789802"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42541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42541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7" name="Rettangolo 46"/>
          <p:cNvSpPr/>
          <p:nvPr/>
        </p:nvSpPr>
        <p:spPr bwMode="auto">
          <a:xfrm>
            <a:off x="1454347" y="16506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48"/>
          <p:cNvGrpSpPr/>
          <p:nvPr/>
        </p:nvGrpSpPr>
        <p:grpSpPr>
          <a:xfrm>
            <a:off x="793750" y="1657176"/>
            <a:ext cx="8451849" cy="1296000"/>
            <a:chOff x="806450" y="2616200"/>
            <a:chExt cx="8451849" cy="1296000"/>
          </a:xfrm>
          <a:effectLst/>
        </p:grpSpPr>
        <p:cxnSp>
          <p:nvCxnSpPr>
            <p:cNvPr id="50" name="Connettore 1 49"/>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1" name="Arco 50"/>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3" name="Gruppo 51"/>
          <p:cNvGrpSpPr/>
          <p:nvPr/>
        </p:nvGrpSpPr>
        <p:grpSpPr>
          <a:xfrm>
            <a:off x="793750" y="2956739"/>
            <a:ext cx="8451849" cy="1296000"/>
            <a:chOff x="806450" y="2616200"/>
            <a:chExt cx="8451849" cy="1296000"/>
          </a:xfrm>
          <a:effectLst/>
        </p:grpSpPr>
        <p:cxnSp>
          <p:nvCxnSpPr>
            <p:cNvPr id="53" name="Connettore 1 52"/>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4" name="Arco 53"/>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54"/>
          <p:cNvGrpSpPr/>
          <p:nvPr/>
        </p:nvGrpSpPr>
        <p:grpSpPr>
          <a:xfrm>
            <a:off x="793750" y="4252739"/>
            <a:ext cx="8451849" cy="1296000"/>
            <a:chOff x="806450" y="2616200"/>
            <a:chExt cx="8451849" cy="1296000"/>
          </a:xfrm>
          <a:effectLst/>
        </p:grpSpPr>
        <p:cxnSp>
          <p:nvCxnSpPr>
            <p:cNvPr id="56" name="Connettore 1 55"/>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7" name="Arco 56"/>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aphicFrame>
        <p:nvGraphicFramePr>
          <p:cNvPr id="25" name="Tabella 24"/>
          <p:cNvGraphicFramePr>
            <a:graphicFrameLocks noGrp="1"/>
          </p:cNvGraphicFramePr>
          <p:nvPr>
            <p:extLst>
              <p:ext uri="{D42A27DB-BD31-4B8C-83A1-F6EECF244321}">
                <p14:modId xmlns="" xmlns:p14="http://schemas.microsoft.com/office/powerpoint/2010/main" val="2077530160"/>
              </p:ext>
            </p:extLst>
          </p:nvPr>
        </p:nvGraphicFramePr>
        <p:xfrm>
          <a:off x="2196198" y="1663647"/>
          <a:ext cx="7102476" cy="1293760"/>
        </p:xfrm>
        <a:graphic>
          <a:graphicData uri="http://schemas.openxmlformats.org/drawingml/2006/table">
            <a:tbl>
              <a:tblPr bandRow="1">
                <a:tableStyleId>{3B4B98B0-60AC-42C2-AFA5-B58CD77FA1E5}</a:tableStyleId>
              </a:tblPr>
              <a:tblGrid>
                <a:gridCol w="1171575"/>
                <a:gridCol w="1955800"/>
                <a:gridCol w="939801"/>
                <a:gridCol w="583646"/>
                <a:gridCol w="940354"/>
                <a:gridCol w="1511300"/>
              </a:tblGrid>
              <a:tr h="232090">
                <a:tc gridSpan="2">
                  <a:txBody>
                    <a:bodyPr/>
                    <a:lstStyle/>
                    <a:p>
                      <a:r>
                        <a:rPr lang="it-IT" sz="1200" b="1" i="1" dirty="0" err="1" smtClean="0">
                          <a:solidFill>
                            <a:srgbClr val="FF0000"/>
                          </a:solidFill>
                          <a:effectLst>
                            <a:outerShdw blurRad="38100" dist="38100" dir="2700000" algn="tl">
                              <a:srgbClr val="000000">
                                <a:alpha val="43137"/>
                              </a:srgbClr>
                            </a:outerShdw>
                          </a:effectLst>
                          <a:latin typeface="Trebuchet MS" pitchFamily="34" charset="0"/>
                        </a:rPr>
                        <a:t>Equitalia</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Giustizia</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Pubblica Amministrazione</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200" b="1" i="1" dirty="0" smtClean="0">
                          <a:effectLst/>
                          <a:latin typeface="Trebuchet MS" pitchFamily="34" charset="0"/>
                        </a:rPr>
                        <a:t>Dipendenti:</a:t>
                      </a:r>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51</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200"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414790">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kern="1200" dirty="0" smtClean="0">
                          <a:solidFill>
                            <a:srgbClr val="FF0000"/>
                          </a:solidFill>
                          <a:effectLst/>
                          <a:latin typeface="Trebuchet MS"/>
                          <a:ea typeface="+mn-ea"/>
                          <a:cs typeface="Trebuchet MS"/>
                        </a:rPr>
                        <a:t>Una piattaforma informatica di tesoreria per ottimizzare </a:t>
                      </a:r>
                      <a:br>
                        <a:rPr lang="it-IT" sz="1200" b="1" kern="1200" dirty="0" smtClean="0">
                          <a:solidFill>
                            <a:srgbClr val="FF0000"/>
                          </a:solidFill>
                          <a:effectLst/>
                          <a:latin typeface="Trebuchet MS"/>
                          <a:ea typeface="+mn-ea"/>
                          <a:cs typeface="Trebuchet MS"/>
                        </a:rPr>
                      </a:br>
                      <a:r>
                        <a:rPr lang="it-IT" sz="1200" b="1" kern="1200" dirty="0" smtClean="0">
                          <a:solidFill>
                            <a:srgbClr val="FF0000"/>
                          </a:solidFill>
                          <a:effectLst/>
                          <a:latin typeface="Trebuchet MS"/>
                          <a:ea typeface="+mn-ea"/>
                          <a:cs typeface="Trebuchet MS"/>
                        </a:rPr>
                        <a:t>la gestione del Fondo Unico Giustizia</a:t>
                      </a:r>
                      <a:endParaRPr lang="it-IT" sz="1200"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Beneficio:</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200" b="0" i="0" dirty="0" smtClean="0">
                          <a:effectLst/>
                          <a:latin typeface="Trebuchet MS" pitchFamily="34" charset="0"/>
                        </a:rPr>
                        <a:t>Ottimizzazione dei</a:t>
                      </a:r>
                      <a:r>
                        <a:rPr lang="it-IT" sz="1200" b="0" i="0" baseline="0" dirty="0" smtClean="0">
                          <a:effectLst/>
                          <a:latin typeface="Trebuchet MS" pitchFamily="34" charset="0"/>
                        </a:rPr>
                        <a:t> rendimenti sul Fondo Unico Giustizia</a:t>
                      </a:r>
                    </a:p>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Automatizzazione dello scambio di informazioni con oltre 400 istituzioni finanziarie</a:t>
                      </a: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27" name="Tabella 26"/>
          <p:cNvGraphicFramePr>
            <a:graphicFrameLocks noGrp="1"/>
          </p:cNvGraphicFramePr>
          <p:nvPr>
            <p:extLst>
              <p:ext uri="{D42A27DB-BD31-4B8C-83A1-F6EECF244321}">
                <p14:modId xmlns="" xmlns:p14="http://schemas.microsoft.com/office/powerpoint/2010/main" val="4183542537"/>
              </p:ext>
            </p:extLst>
          </p:nvPr>
        </p:nvGraphicFramePr>
        <p:xfrm>
          <a:off x="2198470" y="2962479"/>
          <a:ext cx="7102476" cy="1293760"/>
        </p:xfrm>
        <a:graphic>
          <a:graphicData uri="http://schemas.openxmlformats.org/drawingml/2006/table">
            <a:tbl>
              <a:tblPr bandRow="1">
                <a:tableStyleId>{3B4B98B0-60AC-42C2-AFA5-B58CD77FA1E5}</a:tableStyleId>
              </a:tblPr>
              <a:tblGrid>
                <a:gridCol w="1171575"/>
                <a:gridCol w="1955800"/>
                <a:gridCol w="939801"/>
                <a:gridCol w="583646"/>
                <a:gridCol w="940354"/>
                <a:gridCol w="1511300"/>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INMP</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Pubblica Amministrazione</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200" b="1" i="1" dirty="0" smtClean="0">
                          <a:effectLst/>
                          <a:latin typeface="Trebuchet MS" pitchFamily="34" charset="0"/>
                        </a:rPr>
                        <a:t>Dipendenti:</a:t>
                      </a:r>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150</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200"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414790">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kern="1200" dirty="0" smtClean="0">
                          <a:solidFill>
                            <a:srgbClr val="FF0000"/>
                          </a:solidFill>
                          <a:effectLst/>
                          <a:latin typeface="Trebuchet MS"/>
                          <a:ea typeface="+mn-ea"/>
                          <a:cs typeface="Trebuchet MS"/>
                        </a:rPr>
                        <a:t>Un sistema per gestire l’allocazione delle Risorse Umane su progetti internazionali di assistenza socio-sanitaria</a:t>
                      </a:r>
                      <a:r>
                        <a:rPr lang="it-IT" sz="1200" dirty="0" smtClean="0">
                          <a:solidFill>
                            <a:srgbClr val="FF0000"/>
                          </a:solidFill>
                          <a:effectLst/>
                          <a:latin typeface="Trebuchet MS"/>
                          <a:cs typeface="Trebuchet MS"/>
                        </a:rPr>
                        <a:t> </a:t>
                      </a:r>
                      <a:endParaRPr lang="it-IT" sz="1200"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Beneficio:</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200" b="0" i="0" dirty="0" smtClean="0">
                          <a:effectLst/>
                          <a:latin typeface="Trebuchet MS" pitchFamily="34" charset="0"/>
                        </a:rPr>
                        <a:t>Maggior efficienza del personale amministrativo</a:t>
                      </a:r>
                    </a:p>
                    <a:p>
                      <a:r>
                        <a:rPr lang="it-IT" sz="1200" b="0" i="0" dirty="0" smtClean="0">
                          <a:effectLst/>
                          <a:latin typeface="Trebuchet MS" pitchFamily="34" charset="0"/>
                        </a:rPr>
                        <a:t>Tracciabilità della posizione contrattuale dei numerosi collaboratori</a:t>
                      </a: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graphicFrame>
        <p:nvGraphicFramePr>
          <p:cNvPr id="29" name="Tabella 28"/>
          <p:cNvGraphicFramePr>
            <a:graphicFrameLocks noGrp="1"/>
          </p:cNvGraphicFramePr>
          <p:nvPr>
            <p:extLst>
              <p:ext uri="{D42A27DB-BD31-4B8C-83A1-F6EECF244321}">
                <p14:modId xmlns="" xmlns:p14="http://schemas.microsoft.com/office/powerpoint/2010/main" val="2211446119"/>
              </p:ext>
            </p:extLst>
          </p:nvPr>
        </p:nvGraphicFramePr>
        <p:xfrm>
          <a:off x="2200742" y="4247663"/>
          <a:ext cx="7102476" cy="1293760"/>
        </p:xfrm>
        <a:graphic>
          <a:graphicData uri="http://schemas.openxmlformats.org/drawingml/2006/table">
            <a:tbl>
              <a:tblPr bandRow="1">
                <a:tableStyleId>{3B4B98B0-60AC-42C2-AFA5-B58CD77FA1E5}</a:tableStyleId>
              </a:tblPr>
              <a:tblGrid>
                <a:gridCol w="1171575"/>
                <a:gridCol w="1955800"/>
                <a:gridCol w="939801"/>
                <a:gridCol w="583646"/>
                <a:gridCol w="940354"/>
                <a:gridCol w="1511300"/>
              </a:tblGrid>
              <a:tr h="232090">
                <a:tc gridSpan="2">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Università</a:t>
                      </a:r>
                      <a:r>
                        <a:rPr lang="it-IT" sz="1200" b="1" i="1" baseline="0" dirty="0" smtClean="0">
                          <a:solidFill>
                            <a:srgbClr val="FF0000"/>
                          </a:solidFill>
                          <a:effectLst>
                            <a:outerShdw blurRad="38100" dist="38100" dir="2700000" algn="tl">
                              <a:srgbClr val="000000">
                                <a:alpha val="43137"/>
                              </a:srgbClr>
                            </a:outerShdw>
                          </a:effectLst>
                          <a:latin typeface="Trebuchet MS" pitchFamily="34" charset="0"/>
                        </a:rPr>
                        <a:t> La Sapienza </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a:txBody>
                    <a:bodyPr/>
                    <a:lstStyle/>
                    <a:p>
                      <a:pPr algn="l"/>
                      <a:endParaRPr lang="it-IT" sz="1200" b="1" i="1"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gridSpan="3">
                  <a:txBody>
                    <a:bodyPr/>
                    <a:lstStyle/>
                    <a:p>
                      <a:endParaRPr lang="it-IT" sz="1200" b="0" dirty="0">
                        <a:latin typeface="Trebuchet MS" pitchFamily="34" charset="0"/>
                      </a:endParaRPr>
                    </a:p>
                  </a:txBody>
                  <a:tcPr marL="36000" marR="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en-US"/>
                    </a:p>
                  </a:txBody>
                  <a:tcPr/>
                </a:tc>
              </a:tr>
              <a:tr h="232090">
                <a:tc>
                  <a:txBody>
                    <a:bodyPr/>
                    <a:lstStyle/>
                    <a:p>
                      <a:r>
                        <a:rPr lang="it-IT" sz="1200" b="1" i="1" dirty="0" smtClean="0">
                          <a:effectLst/>
                          <a:latin typeface="Trebuchet MS" pitchFamily="34" charset="0"/>
                        </a:rPr>
                        <a:t>Settore:</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r>
                        <a:rPr lang="it-IT" sz="1200" b="0" i="0" dirty="0" smtClean="0">
                          <a:effectLst/>
                          <a:latin typeface="Trebuchet MS" pitchFamily="34" charset="0"/>
                        </a:rPr>
                        <a:t>Università</a:t>
                      </a:r>
                      <a:endParaRPr lang="it-IT" sz="1200" b="0" i="0"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r>
                        <a:rPr lang="it-IT" sz="1200" b="1" i="1" dirty="0" smtClean="0">
                          <a:effectLst/>
                          <a:latin typeface="Trebuchet MS" pitchFamily="34" charset="0"/>
                        </a:rPr>
                        <a:t>Dipendenti:</a:t>
                      </a:r>
                      <a:endParaRPr lang="it-IT" sz="1200" b="1" i="1" dirty="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0" i="0" dirty="0" smtClean="0">
                          <a:effectLst/>
                          <a:latin typeface="Trebuchet MS" pitchFamily="34" charset="0"/>
                        </a:rPr>
                        <a:t>10.000</a:t>
                      </a: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it-IT" sz="1200" b="1" i="1" dirty="0" smtClean="0">
                        <a:effectLst/>
                        <a:latin typeface="Trebuchet MS" pitchFamily="34" charset="0"/>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l"/>
                      <a:endParaRPr lang="en-US" sz="1200" dirty="0">
                        <a:latin typeface="Trebuchet MS"/>
                        <a:cs typeface="Trebuchet MS"/>
                      </a:endParaRPr>
                    </a:p>
                  </a:txBody>
                  <a:tcPr marL="36000" marR="0" marT="0" marB="0" anchor="ctr">
                    <a:lnL>
                      <a:noFill/>
                    </a:lnL>
                    <a:lnR>
                      <a:noFill/>
                    </a:lnR>
                    <a:lnT>
                      <a:noFill/>
                    </a:lnT>
                    <a:lnB>
                      <a:noFill/>
                    </a:lnB>
                    <a:lnTlToBr w="12700" cmpd="sng">
                      <a:noFill/>
                      <a:prstDash val="solid"/>
                    </a:lnTlToBr>
                    <a:lnBlToTr w="12700" cmpd="sng">
                      <a:noFill/>
                      <a:prstDash val="solid"/>
                    </a:lnBlToTr>
                    <a:noFill/>
                  </a:tcPr>
                </a:tc>
              </a:tr>
              <a:tr h="414790">
                <a:tc>
                  <a:txBody>
                    <a:bodyPr/>
                    <a:lstStyle/>
                    <a:p>
                      <a:r>
                        <a:rPr lang="it-IT" sz="1200" b="1" i="1" dirty="0" smtClean="0">
                          <a:solidFill>
                            <a:srgbClr val="FF0000"/>
                          </a:solidFill>
                          <a:effectLst>
                            <a:outerShdw blurRad="38100" dist="38100" dir="2700000" algn="tl">
                              <a:srgbClr val="000000">
                                <a:alpha val="43137"/>
                              </a:srgbClr>
                            </a:outerShdw>
                          </a:effectLst>
                          <a:latin typeface="Trebuchet MS" pitchFamily="34" charset="0"/>
                        </a:rPr>
                        <a:t>Applicazione:</a:t>
                      </a:r>
                      <a:endParaRPr lang="it-IT" sz="1200" b="1" i="1" dirty="0">
                        <a:solidFill>
                          <a:srgbClr val="FF0000"/>
                        </a:solidFill>
                        <a:effectLst>
                          <a:outerShdw blurRad="38100" dist="38100" dir="2700000" algn="tl">
                            <a:srgbClr val="000000">
                              <a:alpha val="43137"/>
                            </a:srgbClr>
                          </a:outerShdw>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kern="1200" dirty="0" smtClean="0">
                          <a:solidFill>
                            <a:srgbClr val="FF0000"/>
                          </a:solidFill>
                          <a:effectLst/>
                          <a:latin typeface="Trebuchet MS"/>
                          <a:ea typeface="+mn-ea"/>
                          <a:cs typeface="Trebuchet MS"/>
                        </a:rPr>
                        <a:t>Un sistema di monitoraggio energetico ed ambientale attraverso reti Smart </a:t>
                      </a:r>
                      <a:r>
                        <a:rPr lang="it-IT" sz="1200" b="1" kern="1200" dirty="0" err="1" smtClean="0">
                          <a:solidFill>
                            <a:srgbClr val="FF0000"/>
                          </a:solidFill>
                          <a:effectLst/>
                          <a:latin typeface="Trebuchet MS"/>
                          <a:ea typeface="+mn-ea"/>
                          <a:cs typeface="Trebuchet MS"/>
                        </a:rPr>
                        <a:t>Grid</a:t>
                      </a:r>
                      <a:endParaRPr lang="it-IT" sz="1200" kern="1200" dirty="0" smtClean="0">
                        <a:solidFill>
                          <a:srgbClr val="FF0000"/>
                        </a:solidFill>
                        <a:effectLst/>
                        <a:latin typeface="Trebuchet MS"/>
                        <a:ea typeface="+mn-ea"/>
                        <a:cs typeface="Trebuchet MS"/>
                      </a:endParaRPr>
                    </a:p>
                  </a:txBody>
                  <a:tcPr marL="36000" marR="0" marT="0" marB="0" anchor="ctr">
                    <a:lnL>
                      <a:noFill/>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r h="414790">
                <a:tc>
                  <a:txBody>
                    <a:bodyPr/>
                    <a:lstStyle/>
                    <a:p>
                      <a:r>
                        <a:rPr lang="it-IT" sz="1200" b="1" i="1" dirty="0" smtClean="0">
                          <a:effectLst/>
                          <a:latin typeface="Trebuchet MS" pitchFamily="34" charset="0"/>
                        </a:rPr>
                        <a:t>Beneficio:</a:t>
                      </a:r>
                      <a:endParaRPr lang="it-IT" sz="1200" b="1" i="1" dirty="0">
                        <a:effectLst/>
                        <a:latin typeface="Trebuchet MS" pitchFamily="34" charset="0"/>
                      </a:endParaRPr>
                    </a:p>
                  </a:txBody>
                  <a:tcPr marL="36000" marR="0" marT="0" marB="0" anchor="ctr">
                    <a:lnL w="3175" cap="flat" cmpd="sng" algn="ctr">
                      <a:noFill/>
                      <a:prstDash val="solid"/>
                      <a:round/>
                      <a:headEnd type="none" w="med" len="med"/>
                      <a:tailEnd type="none" w="med" len="med"/>
                    </a:lnL>
                    <a:lnR>
                      <a:noFill/>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r>
                        <a:rPr lang="it-IT" sz="1200" b="0" i="0" dirty="0" smtClean="0">
                          <a:effectLst/>
                          <a:latin typeface="Trebuchet MS" pitchFamily="34" charset="0"/>
                        </a:rPr>
                        <a:t>Riduzione dei costi di gestione dell’infrastruttura</a:t>
                      </a:r>
                      <a:endParaRPr lang="it-IT" sz="1200" b="0" i="0" baseline="0" dirty="0" smtClean="0">
                        <a:effectLst/>
                        <a:latin typeface="Trebuchet MS" pitchFamily="34" charset="0"/>
                      </a:endParaRPr>
                    </a:p>
                    <a:p>
                      <a:r>
                        <a:rPr lang="it-IT" sz="1200" b="0" i="0" baseline="0" dirty="0" smtClean="0">
                          <a:effectLst/>
                          <a:latin typeface="Trebuchet MS" pitchFamily="34" charset="0"/>
                        </a:rPr>
                        <a:t>Minimizzazione delle dispersioni di energia grazie a controlli predittivi</a:t>
                      </a:r>
                    </a:p>
                  </a:txBody>
                  <a:tcPr marL="36000" marR="0" marT="0" marB="0" anchor="ctr">
                    <a:lnL>
                      <a:noFill/>
                    </a:lnL>
                    <a:lnR w="3175" cap="flat" cmpd="sng" algn="ctr">
                      <a:noFill/>
                      <a:prstDash val="solid"/>
                      <a:round/>
                      <a:headEnd type="none" w="med" len="med"/>
                      <a:tailEnd type="none" w="med" len="med"/>
                    </a:lnR>
                    <a:lnT>
                      <a:noFill/>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en-US"/>
                    </a:p>
                  </a:txBody>
                  <a:tcPr/>
                </a:tc>
              </a:tr>
            </a:tbl>
          </a:graphicData>
        </a:graphic>
      </p:graphicFrame>
      <p:pic>
        <p:nvPicPr>
          <p:cNvPr id="819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01914" y="2017032"/>
            <a:ext cx="1462314" cy="639762"/>
          </a:xfrm>
          <a:prstGeom prst="rect">
            <a:avLst/>
          </a:prstGeom>
          <a:noFill/>
          <a:ln w="9525">
            <a:noFill/>
            <a:miter lim="800000"/>
            <a:headEnd/>
            <a:tailEnd/>
          </a:ln>
        </p:spPr>
      </p:pic>
      <p:pic>
        <p:nvPicPr>
          <p:cNvPr id="8196" name="Picture 4"/>
          <p:cNvPicPr>
            <a:picLocks noChangeAspect="1" noChangeArrowheads="1"/>
          </p:cNvPicPr>
          <p:nvPr/>
        </p:nvPicPr>
        <p:blipFill>
          <a:blip r:embed="rId3" cstate="print">
            <a:clrChange>
              <a:clrFrom>
                <a:srgbClr val="FFFFFF"/>
              </a:clrFrom>
              <a:clrTo>
                <a:srgbClr val="FFFFFF">
                  <a:alpha val="0"/>
                </a:srgbClr>
              </a:clrTo>
            </a:clrChange>
          </a:blip>
          <a:srcRect r="28093"/>
          <a:stretch>
            <a:fillRect/>
          </a:stretch>
        </p:blipFill>
        <p:spPr bwMode="auto">
          <a:xfrm>
            <a:off x="830943" y="3294857"/>
            <a:ext cx="1406071" cy="549955"/>
          </a:xfrm>
          <a:prstGeom prst="rect">
            <a:avLst/>
          </a:prstGeom>
          <a:noFill/>
          <a:ln w="9525">
            <a:noFill/>
            <a:miter lim="800000"/>
            <a:headEnd/>
            <a:tailEnd/>
          </a:ln>
        </p:spPr>
      </p:pic>
      <p:pic>
        <p:nvPicPr>
          <p:cNvPr id="8197" name="Picture 5"/>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711198" y="4630058"/>
            <a:ext cx="1620000" cy="513432"/>
          </a:xfrm>
          <a:prstGeom prst="rect">
            <a:avLst/>
          </a:prstGeom>
          <a:noFill/>
          <a:ln w="9525">
            <a:noFill/>
            <a:miter lim="800000"/>
            <a:headEnd/>
            <a:tailEnd/>
          </a:ln>
        </p:spPr>
      </p:pic>
      <p:sp>
        <p:nvSpPr>
          <p:cNvPr id="30" name="CasellaDiTesto 29"/>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ICT nella PA ed in Sanità</a:t>
            </a:r>
          </a:p>
        </p:txBody>
      </p:sp>
    </p:spTree>
    <p:extLst>
      <p:ext uri="{BB962C8B-B14F-4D97-AF65-F5344CB8AC3E}">
        <p14:creationId xmlns="" xmlns:p14="http://schemas.microsoft.com/office/powerpoint/2010/main" val="27852197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e 47"/>
          <p:cNvSpPr/>
          <p:nvPr/>
        </p:nvSpPr>
        <p:spPr bwMode="auto">
          <a:xfrm>
            <a:off x="814260" y="16506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7" name="Ovale 6"/>
          <p:cNvSpPr/>
          <p:nvPr/>
        </p:nvSpPr>
        <p:spPr bwMode="auto">
          <a:xfrm>
            <a:off x="805551" y="2960919"/>
            <a:ext cx="1296000" cy="1296000"/>
          </a:xfrm>
          <a:prstGeom prst="ellipse">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6" name="Rettangolo 5"/>
          <p:cNvSpPr/>
          <p:nvPr/>
        </p:nvSpPr>
        <p:spPr bwMode="auto">
          <a:xfrm>
            <a:off x="1458701" y="2960919"/>
            <a:ext cx="7789802" cy="1296000"/>
          </a:xfrm>
          <a:prstGeom prst="rect">
            <a:avLst/>
          </a:prstGeom>
          <a:solidFill>
            <a:schemeClr val="accent5">
              <a:lumMod val="9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8" name="Rettangolo 7"/>
          <p:cNvSpPr/>
          <p:nvPr/>
        </p:nvSpPr>
        <p:spPr bwMode="auto">
          <a:xfrm>
            <a:off x="1454347" y="42541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9" name="Ovale 8"/>
          <p:cNvSpPr/>
          <p:nvPr/>
        </p:nvSpPr>
        <p:spPr bwMode="auto">
          <a:xfrm>
            <a:off x="814260" y="4254145"/>
            <a:ext cx="1296000" cy="1296000"/>
          </a:xfrm>
          <a:prstGeom prst="ellipse">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sp>
        <p:nvSpPr>
          <p:cNvPr id="47" name="Rettangolo 46"/>
          <p:cNvSpPr/>
          <p:nvPr/>
        </p:nvSpPr>
        <p:spPr bwMode="auto">
          <a:xfrm>
            <a:off x="1454347" y="1650645"/>
            <a:ext cx="7789802" cy="1296000"/>
          </a:xfrm>
          <a:prstGeom prst="rect">
            <a:avLst/>
          </a:prstGeom>
          <a:solidFill>
            <a:srgbClr val="E4F2F4"/>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nvGrpSpPr>
          <p:cNvPr id="2" name="Gruppo 48"/>
          <p:cNvGrpSpPr/>
          <p:nvPr/>
        </p:nvGrpSpPr>
        <p:grpSpPr>
          <a:xfrm>
            <a:off x="793750" y="1657176"/>
            <a:ext cx="8451849" cy="1296000"/>
            <a:chOff x="806450" y="2616200"/>
            <a:chExt cx="8451849" cy="1296000"/>
          </a:xfrm>
          <a:effectLst/>
        </p:grpSpPr>
        <p:cxnSp>
          <p:nvCxnSpPr>
            <p:cNvPr id="50" name="Connettore 1 49"/>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1" name="Arco 50"/>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3" name="Gruppo 51"/>
          <p:cNvGrpSpPr/>
          <p:nvPr/>
        </p:nvGrpSpPr>
        <p:grpSpPr>
          <a:xfrm>
            <a:off x="793750" y="2956739"/>
            <a:ext cx="8451849" cy="1296000"/>
            <a:chOff x="806450" y="2616200"/>
            <a:chExt cx="8451849" cy="1296000"/>
          </a:xfrm>
          <a:effectLst/>
        </p:grpSpPr>
        <p:cxnSp>
          <p:nvCxnSpPr>
            <p:cNvPr id="53" name="Connettore 1 52"/>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4" name="Arco 53"/>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grpSp>
        <p:nvGrpSpPr>
          <p:cNvPr id="4" name="Gruppo 54"/>
          <p:cNvGrpSpPr/>
          <p:nvPr/>
        </p:nvGrpSpPr>
        <p:grpSpPr>
          <a:xfrm>
            <a:off x="793750" y="4252739"/>
            <a:ext cx="8451849" cy="1296000"/>
            <a:chOff x="806450" y="2616200"/>
            <a:chExt cx="8451849" cy="1296000"/>
          </a:xfrm>
          <a:effectLst/>
        </p:grpSpPr>
        <p:cxnSp>
          <p:nvCxnSpPr>
            <p:cNvPr id="56" name="Connettore 1 55"/>
            <p:cNvCxnSpPr/>
            <p:nvPr/>
          </p:nvCxnSpPr>
          <p:spPr bwMode="auto">
            <a:xfrm rot="5400000" flipH="1" flipV="1">
              <a:off x="5355925" y="-1286174"/>
              <a:ext cx="0" cy="7804749"/>
            </a:xfrm>
            <a:prstGeom prst="line">
              <a:avLst/>
            </a:prstGeom>
            <a:solidFill>
              <a:schemeClr val="accent1"/>
            </a:solidFill>
            <a:ln w="25400" cap="flat" cmpd="sng" algn="ctr">
              <a:solidFill>
                <a:srgbClr val="C00000"/>
              </a:solidFill>
              <a:prstDash val="solid"/>
              <a:round/>
              <a:headEnd type="none" w="med" len="med"/>
              <a:tailEnd type="none" w="med" len="med"/>
            </a:ln>
            <a:effectLst/>
          </p:spPr>
        </p:cxnSp>
        <p:sp>
          <p:nvSpPr>
            <p:cNvPr id="57" name="Arco 56"/>
            <p:cNvSpPr/>
            <p:nvPr/>
          </p:nvSpPr>
          <p:spPr bwMode="auto">
            <a:xfrm rot="16200000">
              <a:off x="806450" y="2616200"/>
              <a:ext cx="1296000" cy="1296000"/>
            </a:xfrm>
            <a:prstGeom prst="arc">
              <a:avLst>
                <a:gd name="adj1" fmla="val 17829981"/>
                <a:gd name="adj2" fmla="val 198022"/>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it-IT" sz="2400" b="0" smtClean="0">
                <a:solidFill>
                  <a:srgbClr val="000000"/>
                </a:solidFill>
                <a:latin typeface="Arial" charset="0"/>
              </a:endParaRPr>
            </a:p>
          </p:txBody>
        </p:sp>
      </p:grpSp>
      <p:sp>
        <p:nvSpPr>
          <p:cNvPr id="23" name="Rettangolo arrotondato 22"/>
          <p:cNvSpPr/>
          <p:nvPr/>
        </p:nvSpPr>
        <p:spPr bwMode="auto">
          <a:xfrm>
            <a:off x="2176463" y="978676"/>
            <a:ext cx="7056000" cy="5240373"/>
          </a:xfrm>
          <a:prstGeom prst="roundRect">
            <a:avLst>
              <a:gd name="adj" fmla="val 0"/>
            </a:avLst>
          </a:prstGeom>
          <a:ln w="25400">
            <a:gradFill>
              <a:gsLst>
                <a:gs pos="0">
                  <a:srgbClr val="C00000"/>
                </a:gs>
                <a:gs pos="50000">
                  <a:srgbClr val="FF0000"/>
                </a:gs>
                <a:gs pos="100000">
                  <a:schemeClr val="bg1"/>
                </a:gs>
              </a:gsLst>
              <a:lin ang="5400000" scaled="0"/>
            </a:gradFill>
          </a:ln>
          <a:effectLst/>
        </p:spPr>
        <p:style>
          <a:lnRef idx="3">
            <a:schemeClr val="lt1"/>
          </a:lnRef>
          <a:fillRef idx="1">
            <a:schemeClr val="accent3"/>
          </a:fillRef>
          <a:effectRef idx="1">
            <a:schemeClr val="accent3"/>
          </a:effectRef>
          <a:fontRef idx="minor">
            <a:schemeClr val="lt1"/>
          </a:fontRef>
        </p:style>
        <p:txBody>
          <a:bodyPr anchor="ctr"/>
          <a:lstStyle/>
          <a:p>
            <a:pPr algn="ctr">
              <a:defRPr/>
            </a:pPr>
            <a:endParaRPr lang="it-IT" dirty="0">
              <a:ln w="18000">
                <a:solidFill>
                  <a:srgbClr val="333399">
                    <a:satMod val="140000"/>
                  </a:srgbClr>
                </a:solidFill>
                <a:prstDash val="solid"/>
                <a:miter lim="800000"/>
              </a:ln>
              <a:noFill/>
              <a:effectLst>
                <a:outerShdw blurRad="25500" dist="23000" dir="7020000" algn="tl">
                  <a:srgbClr val="000000">
                    <a:alpha val="50000"/>
                  </a:srgbClr>
                </a:outerShdw>
              </a:effectLst>
            </a:endParaRPr>
          </a:p>
        </p:txBody>
      </p:sp>
      <p:sp>
        <p:nvSpPr>
          <p:cNvPr id="34" name="CasellaDiTesto 36"/>
          <p:cNvSpPr txBox="1">
            <a:spLocks noChangeArrowheads="1"/>
          </p:cNvSpPr>
          <p:nvPr/>
        </p:nvSpPr>
        <p:spPr bwMode="auto">
          <a:xfrm>
            <a:off x="2332705" y="2978622"/>
            <a:ext cx="6705538" cy="3046988"/>
          </a:xfrm>
          <a:prstGeom prst="rect">
            <a:avLst/>
          </a:prstGeom>
          <a:noFill/>
          <a:ln w="9525">
            <a:noFill/>
            <a:miter lim="800000"/>
            <a:headEnd/>
            <a:tailEnd/>
          </a:ln>
        </p:spPr>
        <p:txBody>
          <a:bodyPr wrap="square">
            <a:spAutoFit/>
          </a:bodyPr>
          <a:lstStyle/>
          <a:p>
            <a:pPr algn="just"/>
            <a:r>
              <a:rPr lang="it-IT" sz="1200" dirty="0" smtClean="0">
                <a:solidFill>
                  <a:srgbClr val="FF0000"/>
                </a:solidFill>
              </a:rPr>
              <a:t>L’azienda</a:t>
            </a:r>
          </a:p>
          <a:p>
            <a:pPr algn="just"/>
            <a:r>
              <a:rPr lang="it-IT" sz="1200" b="0" dirty="0" smtClean="0">
                <a:solidFill>
                  <a:srgbClr val="000000"/>
                </a:solidFill>
              </a:rPr>
              <a:t>Con </a:t>
            </a:r>
            <a:r>
              <a:rPr lang="it-IT" sz="1200" b="0" dirty="0">
                <a:solidFill>
                  <a:srgbClr val="000000"/>
                </a:solidFill>
              </a:rPr>
              <a:t>oltre 700 anni di storia e 145mila studenti, la Sapienza è la prima università in Europa e la seconda al mondo dopo Il Cairo</a:t>
            </a:r>
            <a:r>
              <a:rPr lang="it-IT" sz="1200" b="0" dirty="0" smtClean="0">
                <a:solidFill>
                  <a:srgbClr val="000000"/>
                </a:solidFill>
              </a:rPr>
              <a:t>.</a:t>
            </a:r>
          </a:p>
          <a:p>
            <a:pPr algn="just"/>
            <a:r>
              <a:rPr lang="it-IT" sz="1200" b="0" dirty="0" smtClean="0">
                <a:solidFill>
                  <a:srgbClr val="000000"/>
                </a:solidFill>
              </a:rPr>
              <a:t> </a:t>
            </a:r>
            <a:r>
              <a:rPr lang="it-IT" sz="1200" b="0" dirty="0">
                <a:solidFill>
                  <a:srgbClr val="000000"/>
                </a:solidFill>
              </a:rPr>
              <a:t> </a:t>
            </a:r>
          </a:p>
          <a:p>
            <a:pPr algn="just"/>
            <a:r>
              <a:rPr lang="it-IT" sz="1200" dirty="0" smtClean="0">
                <a:solidFill>
                  <a:srgbClr val="FF0000"/>
                </a:solidFill>
              </a:rPr>
              <a:t>L’applicazione</a:t>
            </a:r>
          </a:p>
          <a:p>
            <a:pPr algn="just"/>
            <a:r>
              <a:rPr lang="it-IT" sz="1200" b="0" dirty="0" smtClean="0">
                <a:solidFill>
                  <a:srgbClr val="000000"/>
                </a:solidFill>
              </a:rPr>
              <a:t>L’Università La Sapienza ha realizzato un progetto di generazione e di gestione di energia distribuita sul territorio universitario attraverso reti energetiche intelligenti (Smart </a:t>
            </a:r>
            <a:r>
              <a:rPr lang="it-IT" sz="1200" b="0" dirty="0" err="1" smtClean="0">
                <a:solidFill>
                  <a:srgbClr val="000000"/>
                </a:solidFill>
              </a:rPr>
              <a:t>Grid</a:t>
            </a:r>
            <a:r>
              <a:rPr lang="it-IT" sz="1200" b="0" dirty="0" smtClean="0">
                <a:solidFill>
                  <a:srgbClr val="000000"/>
                </a:solidFill>
              </a:rPr>
              <a:t>). L’intera </a:t>
            </a:r>
            <a:r>
              <a:rPr lang="it-IT" sz="1200" b="0" dirty="0">
                <a:solidFill>
                  <a:srgbClr val="000000"/>
                </a:solidFill>
              </a:rPr>
              <a:t>città universitaria è diventata il centro della </a:t>
            </a:r>
            <a:r>
              <a:rPr lang="it-IT" sz="1200" b="0" dirty="0" smtClean="0">
                <a:solidFill>
                  <a:srgbClr val="000000"/>
                </a:solidFill>
              </a:rPr>
              <a:t>sperimentazione attraverso distretti </a:t>
            </a:r>
            <a:r>
              <a:rPr lang="it-IT" sz="1200" b="0" dirty="0">
                <a:solidFill>
                  <a:srgbClr val="000000"/>
                </a:solidFill>
              </a:rPr>
              <a:t>tecnologici </a:t>
            </a:r>
            <a:r>
              <a:rPr lang="it-IT" sz="1200" b="0" dirty="0" smtClean="0">
                <a:solidFill>
                  <a:srgbClr val="000000"/>
                </a:solidFill>
              </a:rPr>
              <a:t>ed </a:t>
            </a:r>
            <a:r>
              <a:rPr lang="it-IT" sz="1200" b="0" dirty="0">
                <a:solidFill>
                  <a:srgbClr val="000000"/>
                </a:solidFill>
              </a:rPr>
              <a:t>energetici connessi attraverso un sistema di reti di </a:t>
            </a:r>
            <a:r>
              <a:rPr lang="it-IT" sz="1200" b="0" dirty="0" smtClean="0">
                <a:solidFill>
                  <a:srgbClr val="000000"/>
                </a:solidFill>
              </a:rPr>
              <a:t>distribuzione. La </a:t>
            </a:r>
            <a:r>
              <a:rPr lang="it-IT" sz="1200" b="0" dirty="0">
                <a:solidFill>
                  <a:srgbClr val="000000"/>
                </a:solidFill>
              </a:rPr>
              <a:t>supervisione ed il controllo dei flussi energetici generati all’interno delle Smart </a:t>
            </a:r>
            <a:r>
              <a:rPr lang="it-IT" sz="1200" b="0" dirty="0" err="1">
                <a:solidFill>
                  <a:srgbClr val="000000"/>
                </a:solidFill>
              </a:rPr>
              <a:t>Grid</a:t>
            </a:r>
            <a:r>
              <a:rPr lang="it-IT" sz="1200" b="0" dirty="0">
                <a:solidFill>
                  <a:srgbClr val="000000"/>
                </a:solidFill>
              </a:rPr>
              <a:t> sono </a:t>
            </a:r>
            <a:r>
              <a:rPr lang="it-IT" sz="1200" b="0" dirty="0" smtClean="0">
                <a:solidFill>
                  <a:srgbClr val="000000"/>
                </a:solidFill>
              </a:rPr>
              <a:t>attuati </a:t>
            </a:r>
            <a:r>
              <a:rPr lang="it-IT" sz="1200" b="0" dirty="0">
                <a:solidFill>
                  <a:srgbClr val="000000"/>
                </a:solidFill>
              </a:rPr>
              <a:t>attraverso un sistema di monitoraggio </a:t>
            </a:r>
            <a:r>
              <a:rPr lang="it-IT" sz="1200" b="0" dirty="0" smtClean="0">
                <a:solidFill>
                  <a:srgbClr val="000000"/>
                </a:solidFill>
              </a:rPr>
              <a:t> basati su tecnologia Web. </a:t>
            </a:r>
            <a:endParaRPr lang="it-IT" sz="1200" b="0" dirty="0">
              <a:solidFill>
                <a:srgbClr val="000000"/>
              </a:solidFill>
            </a:endParaRPr>
          </a:p>
          <a:p>
            <a:pPr algn="just"/>
            <a:endParaRPr lang="it-IT" sz="1200" dirty="0">
              <a:solidFill>
                <a:srgbClr val="FF0000"/>
              </a:solidFill>
            </a:endParaRPr>
          </a:p>
          <a:p>
            <a:pPr algn="just"/>
            <a:r>
              <a:rPr lang="it-IT" sz="1200" dirty="0" smtClean="0">
                <a:solidFill>
                  <a:srgbClr val="FF0000"/>
                </a:solidFill>
              </a:rPr>
              <a:t>I benefici</a:t>
            </a:r>
          </a:p>
          <a:p>
            <a:pPr algn="just"/>
            <a:r>
              <a:rPr lang="it-IT" sz="1200" b="0" dirty="0">
                <a:solidFill>
                  <a:srgbClr val="000000"/>
                </a:solidFill>
              </a:rPr>
              <a:t>Attraverso una rete di </a:t>
            </a:r>
            <a:r>
              <a:rPr lang="it-IT" sz="1200" b="0" dirty="0" smtClean="0">
                <a:solidFill>
                  <a:srgbClr val="000000"/>
                </a:solidFill>
              </a:rPr>
              <a:t>sensori la </a:t>
            </a:r>
            <a:r>
              <a:rPr lang="it-IT" sz="1200" b="0" dirty="0">
                <a:solidFill>
                  <a:srgbClr val="000000"/>
                </a:solidFill>
              </a:rPr>
              <a:t>soluzione </a:t>
            </a:r>
            <a:r>
              <a:rPr lang="it-IT" sz="1200" b="0" dirty="0" smtClean="0">
                <a:solidFill>
                  <a:srgbClr val="000000"/>
                </a:solidFill>
              </a:rPr>
              <a:t>informatica evita </a:t>
            </a:r>
            <a:r>
              <a:rPr lang="it-IT" sz="1200" b="0" dirty="0">
                <a:solidFill>
                  <a:srgbClr val="000000"/>
                </a:solidFill>
              </a:rPr>
              <a:t>i problemi di sovraccarico o interruzione dell'energia, </a:t>
            </a:r>
            <a:r>
              <a:rPr lang="it-IT" sz="1200" b="0" dirty="0" smtClean="0">
                <a:solidFill>
                  <a:srgbClr val="000000"/>
                </a:solidFill>
              </a:rPr>
              <a:t>individuando</a:t>
            </a:r>
            <a:r>
              <a:rPr lang="it-IT" sz="1200" b="0" dirty="0">
                <a:solidFill>
                  <a:srgbClr val="000000"/>
                </a:solidFill>
              </a:rPr>
              <a:t> </a:t>
            </a:r>
            <a:r>
              <a:rPr lang="it-IT" sz="1200" b="0" dirty="0" smtClean="0">
                <a:solidFill>
                  <a:srgbClr val="000000"/>
                </a:solidFill>
              </a:rPr>
              <a:t>possibili </a:t>
            </a:r>
            <a:r>
              <a:rPr lang="it-IT" sz="1200" b="0" dirty="0">
                <a:solidFill>
                  <a:srgbClr val="000000"/>
                </a:solidFill>
              </a:rPr>
              <a:t>cause di guasto ed i relativi piani di risoluzione con una riduzione dei costi di gestione </a:t>
            </a:r>
            <a:r>
              <a:rPr lang="it-IT" sz="1200" b="0" dirty="0" smtClean="0">
                <a:solidFill>
                  <a:srgbClr val="000000"/>
                </a:solidFill>
              </a:rPr>
              <a:t>dell’infrastruttura.</a:t>
            </a:r>
            <a:endParaRPr lang="it-IT" sz="1200" dirty="0" smtClean="0">
              <a:solidFill>
                <a:srgbClr val="FF0000"/>
              </a:solidFill>
            </a:endParaRPr>
          </a:p>
        </p:txBody>
      </p:sp>
      <p:sp>
        <p:nvSpPr>
          <p:cNvPr id="35" name="Rectangle 4"/>
          <p:cNvSpPr/>
          <p:nvPr/>
        </p:nvSpPr>
        <p:spPr>
          <a:xfrm>
            <a:off x="2298700" y="2508624"/>
            <a:ext cx="6705600" cy="830997"/>
          </a:xfrm>
          <a:prstGeom prst="rect">
            <a:avLst/>
          </a:prstGeom>
        </p:spPr>
        <p:txBody>
          <a:bodyPr wrap="square">
            <a:spAutoFit/>
          </a:bodyPr>
          <a:lstStyle/>
          <a:p>
            <a:pPr algn="ctr" fontAlgn="auto">
              <a:spcBef>
                <a:spcPts val="0"/>
              </a:spcBef>
              <a:spcAft>
                <a:spcPts val="0"/>
              </a:spcAft>
              <a:defRPr/>
            </a:pPr>
            <a:r>
              <a:rPr lang="it-IT" dirty="0" smtClean="0">
                <a:solidFill>
                  <a:srgbClr val="FF0000"/>
                </a:solidFill>
                <a:latin typeface="Trebuchet MS"/>
                <a:cs typeface="Trebuchet MS"/>
              </a:rPr>
              <a:t>Un </a:t>
            </a:r>
            <a:r>
              <a:rPr lang="it-IT" dirty="0">
                <a:solidFill>
                  <a:srgbClr val="FF0000"/>
                </a:solidFill>
                <a:latin typeface="Trebuchet MS"/>
                <a:cs typeface="Trebuchet MS"/>
              </a:rPr>
              <a:t>sistema di monitoraggio energetico ed ambientale </a:t>
            </a:r>
            <a:r>
              <a:rPr lang="it-IT" dirty="0" smtClean="0">
                <a:solidFill>
                  <a:srgbClr val="FF0000"/>
                </a:solidFill>
                <a:latin typeface="Trebuchet MS"/>
                <a:cs typeface="Trebuchet MS"/>
              </a:rPr>
              <a:t/>
            </a:r>
            <a:br>
              <a:rPr lang="it-IT" dirty="0" smtClean="0">
                <a:solidFill>
                  <a:srgbClr val="FF0000"/>
                </a:solidFill>
                <a:latin typeface="Trebuchet MS"/>
                <a:cs typeface="Trebuchet MS"/>
              </a:rPr>
            </a:br>
            <a:r>
              <a:rPr lang="it-IT" dirty="0" smtClean="0">
                <a:solidFill>
                  <a:srgbClr val="FF0000"/>
                </a:solidFill>
                <a:latin typeface="Trebuchet MS"/>
                <a:cs typeface="Trebuchet MS"/>
              </a:rPr>
              <a:t>attraverso reti Smart </a:t>
            </a:r>
            <a:r>
              <a:rPr lang="it-IT" dirty="0" err="1">
                <a:solidFill>
                  <a:srgbClr val="FF0000"/>
                </a:solidFill>
                <a:latin typeface="Trebuchet MS"/>
                <a:cs typeface="Trebuchet MS"/>
              </a:rPr>
              <a:t>Grid</a:t>
            </a:r>
            <a:endParaRPr lang="it-IT" dirty="0">
              <a:solidFill>
                <a:srgbClr val="FF0000"/>
              </a:solidFill>
              <a:latin typeface="Trebuchet MS"/>
              <a:cs typeface="Trebuchet MS"/>
            </a:endParaRPr>
          </a:p>
          <a:p>
            <a:pPr algn="ctr" fontAlgn="auto">
              <a:spcBef>
                <a:spcPts val="0"/>
              </a:spcBef>
              <a:spcAft>
                <a:spcPts val="0"/>
              </a:spcAft>
              <a:defRPr/>
            </a:pPr>
            <a:endParaRPr lang="it-IT" dirty="0" smtClean="0">
              <a:solidFill>
                <a:srgbClr val="FF0000"/>
              </a:solidFill>
              <a:latin typeface="Trebuchet MS"/>
              <a:cs typeface="Trebuchet MS"/>
            </a:endParaRPr>
          </a:p>
        </p:txBody>
      </p:sp>
      <p:grpSp>
        <p:nvGrpSpPr>
          <p:cNvPr id="5" name="Group 27"/>
          <p:cNvGrpSpPr/>
          <p:nvPr/>
        </p:nvGrpSpPr>
        <p:grpSpPr>
          <a:xfrm>
            <a:off x="2324622" y="1035635"/>
            <a:ext cx="1103252" cy="1502431"/>
            <a:chOff x="6529315" y="1982129"/>
            <a:chExt cx="2599719" cy="3723557"/>
          </a:xfrm>
        </p:grpSpPr>
        <p:pic>
          <p:nvPicPr>
            <p:cNvPr id="29" name="Picture 2"/>
            <p:cNvPicPr>
              <a:picLocks noChangeAspect="1" noChangeArrowheads="1"/>
            </p:cNvPicPr>
            <p:nvPr/>
          </p:nvPicPr>
          <p:blipFill>
            <a:blip r:embed="rId2" cstate="print"/>
            <a:srcRect/>
            <a:stretch>
              <a:fillRect/>
            </a:stretch>
          </p:blipFill>
          <p:spPr bwMode="auto">
            <a:xfrm>
              <a:off x="6691404" y="1982129"/>
              <a:ext cx="2292350" cy="3182937"/>
            </a:xfrm>
            <a:prstGeom prst="rect">
              <a:avLst/>
            </a:prstGeom>
            <a:noFill/>
            <a:ln w="9525">
              <a:noFill/>
              <a:miter lim="800000"/>
              <a:headEnd/>
              <a:tailEnd/>
            </a:ln>
            <a:effectLst/>
          </p:spPr>
        </p:pic>
        <p:sp>
          <p:nvSpPr>
            <p:cNvPr id="30" name="CasellaDiTesto 6"/>
            <p:cNvSpPr txBox="1"/>
            <p:nvPr/>
          </p:nvSpPr>
          <p:spPr>
            <a:xfrm>
              <a:off x="6529315" y="4793245"/>
              <a:ext cx="2599719" cy="912441"/>
            </a:xfrm>
            <a:prstGeom prst="rect">
              <a:avLst/>
            </a:prstGeom>
            <a:noFill/>
          </p:spPr>
          <p:txBody>
            <a:bodyPr wrap="square" rtlCol="0">
              <a:spAutoFit/>
            </a:bodyPr>
            <a:lstStyle/>
            <a:p>
              <a:pPr algn="r"/>
              <a:r>
                <a:rPr lang="it-IT" sz="1800" cap="small" spc="500" dirty="0" smtClean="0">
                  <a:solidFill>
                    <a:srgbClr val="000000"/>
                  </a:solidFill>
                  <a:latin typeface="Arial Narrow" pitchFamily="34" charset="0"/>
                </a:rPr>
                <a:t>Lazio</a:t>
              </a:r>
              <a:endParaRPr lang="it-IT" sz="1800" cap="small" spc="500" dirty="0">
                <a:solidFill>
                  <a:srgbClr val="000000"/>
                </a:solidFill>
                <a:latin typeface="Arial Narrow" pitchFamily="34" charset="0"/>
              </a:endParaRPr>
            </a:p>
          </p:txBody>
        </p:sp>
      </p:grpSp>
      <p:pic>
        <p:nvPicPr>
          <p:cNvPr id="32"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01914" y="2017032"/>
            <a:ext cx="1462314" cy="639762"/>
          </a:xfrm>
          <a:prstGeom prst="rect">
            <a:avLst/>
          </a:prstGeom>
          <a:noFill/>
          <a:ln w="9525">
            <a:noFill/>
            <a:miter lim="800000"/>
            <a:headEnd/>
            <a:tailEnd/>
          </a:ln>
        </p:spPr>
      </p:pic>
      <p:pic>
        <p:nvPicPr>
          <p:cNvPr id="33" name="Picture 4"/>
          <p:cNvPicPr>
            <a:picLocks noChangeAspect="1" noChangeArrowheads="1"/>
          </p:cNvPicPr>
          <p:nvPr/>
        </p:nvPicPr>
        <p:blipFill>
          <a:blip r:embed="rId4" cstate="print">
            <a:clrChange>
              <a:clrFrom>
                <a:srgbClr val="FFFFFF"/>
              </a:clrFrom>
              <a:clrTo>
                <a:srgbClr val="FFFFFF">
                  <a:alpha val="0"/>
                </a:srgbClr>
              </a:clrTo>
            </a:clrChange>
          </a:blip>
          <a:srcRect r="28093"/>
          <a:stretch>
            <a:fillRect/>
          </a:stretch>
        </p:blipFill>
        <p:spPr bwMode="auto">
          <a:xfrm>
            <a:off x="830943" y="3294857"/>
            <a:ext cx="1406071" cy="549955"/>
          </a:xfrm>
          <a:prstGeom prst="rect">
            <a:avLst/>
          </a:prstGeom>
          <a:noFill/>
          <a:ln w="9525">
            <a:noFill/>
            <a:miter lim="800000"/>
            <a:headEnd/>
            <a:tailEnd/>
          </a:ln>
        </p:spPr>
      </p:pic>
      <p:pic>
        <p:nvPicPr>
          <p:cNvPr id="36" name="Picture 5"/>
          <p:cNvPicPr>
            <a:picLocks noChangeAspect="1" noChangeArrowheads="1"/>
          </p:cNvPicPr>
          <p:nvPr/>
        </p:nvPicPr>
        <p:blipFill>
          <a:blip r:embed="rId5" cstate="print">
            <a:clrChange>
              <a:clrFrom>
                <a:srgbClr val="000000"/>
              </a:clrFrom>
              <a:clrTo>
                <a:srgbClr val="000000">
                  <a:alpha val="0"/>
                </a:srgbClr>
              </a:clrTo>
            </a:clrChange>
          </a:blip>
          <a:srcRect/>
          <a:stretch>
            <a:fillRect/>
          </a:stretch>
        </p:blipFill>
        <p:spPr bwMode="auto">
          <a:xfrm>
            <a:off x="711198" y="4630058"/>
            <a:ext cx="1620000" cy="513432"/>
          </a:xfrm>
          <a:prstGeom prst="rect">
            <a:avLst/>
          </a:prstGeom>
          <a:noFill/>
          <a:ln w="9525">
            <a:noFill/>
            <a:miter lim="800000"/>
            <a:headEnd/>
            <a:tailEnd/>
          </a:ln>
        </p:spPr>
      </p:pic>
      <p:pic>
        <p:nvPicPr>
          <p:cNvPr id="37" name="Picture 5"/>
          <p:cNvPicPr>
            <a:picLocks noChangeAspect="1" noChangeArrowheads="1"/>
          </p:cNvPicPr>
          <p:nvPr/>
        </p:nvPicPr>
        <p:blipFill>
          <a:blip r:embed="rId6" cstate="print">
            <a:clrChange>
              <a:clrFrom>
                <a:srgbClr val="000000"/>
              </a:clrFrom>
              <a:clrTo>
                <a:srgbClr val="000000">
                  <a:alpha val="0"/>
                </a:srgbClr>
              </a:clrTo>
            </a:clrChange>
          </a:blip>
          <a:srcRect/>
          <a:stretch>
            <a:fillRect/>
          </a:stretch>
        </p:blipFill>
        <p:spPr bwMode="auto">
          <a:xfrm>
            <a:off x="3287484" y="950686"/>
            <a:ext cx="4510907" cy="1429657"/>
          </a:xfrm>
          <a:prstGeom prst="rect">
            <a:avLst/>
          </a:prstGeom>
          <a:noFill/>
          <a:ln w="9525">
            <a:noFill/>
            <a:miter lim="800000"/>
            <a:headEnd/>
            <a:tailEnd/>
          </a:ln>
        </p:spPr>
      </p:pic>
      <p:sp>
        <p:nvSpPr>
          <p:cNvPr id="38" name="CasellaDiTesto 37"/>
          <p:cNvSpPr txBox="1"/>
          <p:nvPr/>
        </p:nvSpPr>
        <p:spPr>
          <a:xfrm>
            <a:off x="1346199" y="263068"/>
            <a:ext cx="5693229" cy="461665"/>
          </a:xfrm>
          <a:prstGeom prst="rect">
            <a:avLst/>
          </a:prstGeom>
          <a:noFill/>
        </p:spPr>
        <p:txBody>
          <a:bodyPr wrap="square" rtlCol="0">
            <a:spAutoFit/>
          </a:bodyPr>
          <a:lstStyle/>
          <a:p>
            <a:r>
              <a:rPr lang="it-IT" sz="2400" dirty="0" smtClean="0">
                <a:solidFill>
                  <a:srgbClr val="000000"/>
                </a:solidFill>
              </a:rPr>
              <a:t>ICT nella PA ed in Sanità</a:t>
            </a:r>
          </a:p>
        </p:txBody>
      </p:sp>
    </p:spTree>
    <p:extLst>
      <p:ext uri="{BB962C8B-B14F-4D97-AF65-F5344CB8AC3E}">
        <p14:creationId xmlns="" xmlns:p14="http://schemas.microsoft.com/office/powerpoint/2010/main" val="398073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2000"/>
                                        <p:tgtEl>
                                          <p:spTgt spid="36"/>
                                        </p:tgtEl>
                                      </p:cBhvr>
                                    </p:animEffect>
                                    <p:set>
                                      <p:cBhvr>
                                        <p:cTn id="7" dur="1" fill="hold">
                                          <p:stCondLst>
                                            <p:cond delay="1999"/>
                                          </p:stCondLst>
                                        </p:cTn>
                                        <p:tgtEl>
                                          <p:spTgt spid="36"/>
                                        </p:tgtEl>
                                        <p:attrNameLst>
                                          <p:attrName>style.visibility</p:attrName>
                                        </p:attrNameLst>
                                      </p:cBhvr>
                                      <p:to>
                                        <p:strVal val="hidden"/>
                                      </p:to>
                                    </p:set>
                                  </p:childTnLst>
                                </p:cTn>
                              </p:par>
                              <p:par>
                                <p:cTn id="8" presetID="56" presetClass="path" presetSubtype="0" accel="50000" decel="50000" fill="hold" nodeType="withEffect">
                                  <p:stCondLst>
                                    <p:cond delay="0"/>
                                  </p:stCondLst>
                                  <p:childTnLst>
                                    <p:animMotion origin="layout" path="M 5.13067E-7 0 L 0.44268 -0.45972 " pathEditMode="relative" rAng="0" ptsTypes="AA">
                                      <p:cBhvr>
                                        <p:cTn id="9" dur="2000" fill="hold"/>
                                        <p:tgtEl>
                                          <p:spTgt spid="36"/>
                                        </p:tgtEl>
                                        <p:attrNameLst>
                                          <p:attrName>ppt_x</p:attrName>
                                          <p:attrName>ppt_y</p:attrName>
                                        </p:attrNameLst>
                                      </p:cBhvr>
                                      <p:rCtr x="221" y="-230"/>
                                    </p:animMotion>
                                  </p:childTnLst>
                                </p:cTn>
                              </p:par>
                            </p:childTnLst>
                          </p:cTn>
                        </p:par>
                        <p:par>
                          <p:cTn id="10" fill="hold">
                            <p:stCondLst>
                              <p:cond delay="2000"/>
                            </p:stCondLst>
                            <p:childTnLst>
                              <p:par>
                                <p:cTn id="11" presetID="23" presetClass="entr" presetSubtype="16"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p:nvPr/>
        </p:nvSpPr>
        <p:spPr>
          <a:xfrm>
            <a:off x="1017707" y="1044318"/>
            <a:ext cx="7870587" cy="1200329"/>
          </a:xfrm>
          <a:prstGeom prst="rect">
            <a:avLst/>
          </a:prstGeom>
          <a:noFill/>
        </p:spPr>
        <p:txBody>
          <a:bodyPr wrap="square" rtlCol="0">
            <a:spAutoFit/>
          </a:bodyPr>
          <a:lstStyle/>
          <a:p>
            <a:pPr algn="ctr"/>
            <a:r>
              <a:rPr lang="it-IT" sz="3600" dirty="0" smtClean="0">
                <a:solidFill>
                  <a:srgbClr val="EF2E25"/>
                </a:solidFill>
                <a:effectLst>
                  <a:outerShdw blurRad="38100" dist="38100" dir="2700000" algn="tl">
                    <a:srgbClr val="000000">
                      <a:alpha val="43137"/>
                    </a:srgbClr>
                  </a:outerShdw>
                </a:effectLst>
                <a:latin typeface="Arial"/>
              </a:rPr>
              <a:t>Agenda dell’Innovazione </a:t>
            </a:r>
            <a:br>
              <a:rPr lang="it-IT" sz="3600" dirty="0" smtClean="0">
                <a:solidFill>
                  <a:srgbClr val="EF2E25"/>
                </a:solidFill>
                <a:effectLst>
                  <a:outerShdw blurRad="38100" dist="38100" dir="2700000" algn="tl">
                    <a:srgbClr val="000000">
                      <a:alpha val="43137"/>
                    </a:srgbClr>
                  </a:outerShdw>
                </a:effectLst>
                <a:latin typeface="Arial"/>
              </a:rPr>
            </a:br>
            <a:r>
              <a:rPr lang="it-IT" sz="3600" dirty="0" smtClean="0">
                <a:solidFill>
                  <a:srgbClr val="EF2E25"/>
                </a:solidFill>
                <a:effectLst>
                  <a:outerShdw blurRad="38100" dist="38100" dir="2700000" algn="tl">
                    <a:srgbClr val="000000">
                      <a:alpha val="43137"/>
                    </a:srgbClr>
                  </a:outerShdw>
                </a:effectLst>
                <a:latin typeface="Arial"/>
              </a:rPr>
              <a:t>di </a:t>
            </a:r>
            <a:r>
              <a:rPr lang="it-IT" sz="3600" dirty="0" err="1" smtClean="0">
                <a:solidFill>
                  <a:srgbClr val="EF2E25"/>
                </a:solidFill>
                <a:effectLst>
                  <a:outerShdw blurRad="38100" dist="38100" dir="2700000" algn="tl">
                    <a:srgbClr val="000000">
                      <a:alpha val="43137"/>
                    </a:srgbClr>
                  </a:outerShdw>
                </a:effectLst>
                <a:latin typeface="Arial"/>
              </a:rPr>
              <a:t>Smau</a:t>
            </a:r>
            <a:r>
              <a:rPr lang="it-IT" sz="3600" dirty="0" smtClean="0">
                <a:solidFill>
                  <a:srgbClr val="EF2E25"/>
                </a:solidFill>
                <a:effectLst>
                  <a:outerShdw blurRad="38100" dist="38100" dir="2700000" algn="tl">
                    <a:srgbClr val="000000">
                      <a:alpha val="43137"/>
                    </a:srgbClr>
                  </a:outerShdw>
                </a:effectLst>
                <a:latin typeface="Arial"/>
              </a:rPr>
              <a:t> Roma 2011</a:t>
            </a:r>
            <a:endParaRPr lang="it-IT" sz="3600" dirty="0">
              <a:solidFill>
                <a:srgbClr val="EF2E25"/>
              </a:solidFill>
              <a:effectLst>
                <a:outerShdw blurRad="38100" dist="38100" dir="2700000" algn="tl">
                  <a:srgbClr val="000000">
                    <a:alpha val="43137"/>
                  </a:srgbClr>
                </a:outerShdw>
              </a:effectLst>
              <a:latin typeface="Arial"/>
            </a:endParaRPr>
          </a:p>
        </p:txBody>
      </p:sp>
      <p:pic>
        <p:nvPicPr>
          <p:cNvPr id="5122" name="Picture 2"/>
          <p:cNvPicPr>
            <a:picLocks noChangeAspect="1" noChangeArrowheads="1"/>
          </p:cNvPicPr>
          <p:nvPr/>
        </p:nvPicPr>
        <p:blipFill>
          <a:blip r:embed="rId3" cstate="print"/>
          <a:srcRect/>
          <a:stretch>
            <a:fillRect/>
          </a:stretch>
        </p:blipFill>
        <p:spPr bwMode="auto">
          <a:xfrm>
            <a:off x="3443288" y="2333996"/>
            <a:ext cx="3019425"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box"/>
          <p:cNvPicPr>
            <a:picLocks noChangeAspect="1" noChangeArrowheads="1"/>
          </p:cNvPicPr>
          <p:nvPr/>
        </p:nvPicPr>
        <p:blipFill>
          <a:blip r:embed="rId3" cstate="print"/>
          <a:srcRect/>
          <a:stretch>
            <a:fillRect/>
          </a:stretch>
        </p:blipFill>
        <p:spPr bwMode="auto">
          <a:xfrm>
            <a:off x="4790362" y="2825442"/>
            <a:ext cx="5061045" cy="2665412"/>
          </a:xfrm>
          <a:prstGeom prst="rect">
            <a:avLst/>
          </a:prstGeom>
          <a:noFill/>
          <a:ln w="9525">
            <a:noFill/>
            <a:miter lim="800000"/>
            <a:headEnd/>
            <a:tailEnd/>
          </a:ln>
        </p:spPr>
      </p:pic>
      <p:sp>
        <p:nvSpPr>
          <p:cNvPr id="5123" name="Rectangle 2"/>
          <p:cNvSpPr>
            <a:spLocks noGrp="1" noChangeArrowheads="1"/>
          </p:cNvSpPr>
          <p:nvPr>
            <p:ph type="ctrTitle"/>
          </p:nvPr>
        </p:nvSpPr>
        <p:spPr>
          <a:xfrm>
            <a:off x="4962153" y="3384881"/>
            <a:ext cx="4681273" cy="1371600"/>
          </a:xfrm>
        </p:spPr>
        <p:txBody>
          <a:bodyPr/>
          <a:lstStyle/>
          <a:p>
            <a:pPr algn="r" eaLnBrk="1" hangingPunct="1">
              <a:lnSpc>
                <a:spcPct val="110000"/>
              </a:lnSpc>
            </a:pPr>
            <a:r>
              <a:rPr lang="it-IT" sz="3200" dirty="0" smtClean="0">
                <a:solidFill>
                  <a:srgbClr val="EF2E25"/>
                </a:solidFill>
                <a:latin typeface="Helvetica" pitchFamily="34" charset="0"/>
              </a:rPr>
              <a:t>I Finalisti del Premio Innovazione ICT Lazio</a:t>
            </a:r>
            <a:endParaRPr lang="it-IT" sz="3200" dirty="0" smtClean="0">
              <a:latin typeface="Helvetica" pitchFamily="34" charset="0"/>
            </a:endParaRPr>
          </a:p>
        </p:txBody>
      </p:sp>
      <p:sp>
        <p:nvSpPr>
          <p:cNvPr id="5125" name="Rectangle 14"/>
          <p:cNvSpPr>
            <a:spLocks noChangeArrowheads="1"/>
          </p:cNvSpPr>
          <p:nvPr/>
        </p:nvSpPr>
        <p:spPr bwMode="auto">
          <a:xfrm>
            <a:off x="1442906" y="908053"/>
            <a:ext cx="8463094" cy="288925"/>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5127" name="Rectangle 17"/>
          <p:cNvSpPr>
            <a:spLocks noChangeArrowheads="1"/>
          </p:cNvSpPr>
          <p:nvPr/>
        </p:nvSpPr>
        <p:spPr bwMode="auto">
          <a:xfrm>
            <a:off x="3938324" y="2060577"/>
            <a:ext cx="935567" cy="1008063"/>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10" name="Rettangolo 9"/>
          <p:cNvSpPr/>
          <p:nvPr/>
        </p:nvSpPr>
        <p:spPr bwMode="auto">
          <a:xfrm>
            <a:off x="6819900" y="-1"/>
            <a:ext cx="3086100" cy="98697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sp>
        <p:nvSpPr>
          <p:cNvPr id="13" name="Rettangolo 12"/>
          <p:cNvSpPr/>
          <p:nvPr/>
        </p:nvSpPr>
        <p:spPr bwMode="auto">
          <a:xfrm>
            <a:off x="8502555" y="6332561"/>
            <a:ext cx="1119117" cy="52543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pic>
        <p:nvPicPr>
          <p:cNvPr id="9" name="Immagine 8" descr="roma_capitale.jpg"/>
          <p:cNvPicPr>
            <a:picLocks noChangeAspect="1"/>
          </p:cNvPicPr>
          <p:nvPr/>
        </p:nvPicPr>
        <p:blipFill>
          <a:blip r:embed="rId4" cstate="print"/>
          <a:stretch>
            <a:fillRect/>
          </a:stretch>
        </p:blipFill>
        <p:spPr>
          <a:xfrm>
            <a:off x="1859587" y="336828"/>
            <a:ext cx="2611418" cy="689124"/>
          </a:xfrm>
          <a:prstGeom prst="rect">
            <a:avLst/>
          </a:prstGeom>
        </p:spPr>
      </p:pic>
      <p:pic>
        <p:nvPicPr>
          <p:cNvPr id="11" name="Immagine 10" descr="confcomm_roma.jpg"/>
          <p:cNvPicPr>
            <a:picLocks noChangeAspect="1"/>
          </p:cNvPicPr>
          <p:nvPr/>
        </p:nvPicPr>
        <p:blipFill>
          <a:blip r:embed="rId5" cstate="print"/>
          <a:stretch>
            <a:fillRect/>
          </a:stretch>
        </p:blipFill>
        <p:spPr>
          <a:xfrm>
            <a:off x="4890952" y="124719"/>
            <a:ext cx="1723880" cy="929733"/>
          </a:xfrm>
          <a:prstGeom prst="rect">
            <a:avLst/>
          </a:prstGeom>
        </p:spPr>
      </p:pic>
      <p:pic>
        <p:nvPicPr>
          <p:cNvPr id="12" name="Immagine 11" descr="coccarda_finalista.jpg"/>
          <p:cNvPicPr>
            <a:picLocks noChangeAspect="1"/>
          </p:cNvPicPr>
          <p:nvPr/>
        </p:nvPicPr>
        <p:blipFill>
          <a:blip r:embed="rId6" cstate="print"/>
          <a:stretch>
            <a:fillRect/>
          </a:stretch>
        </p:blipFill>
        <p:spPr>
          <a:xfrm>
            <a:off x="2641600" y="3056636"/>
            <a:ext cx="1371600" cy="1923288"/>
          </a:xfrm>
          <a:prstGeom prst="rect">
            <a:avLst/>
          </a:prstGeom>
        </p:spPr>
      </p:pic>
      <p:pic>
        <p:nvPicPr>
          <p:cNvPr id="14" name="Picture 2" descr="E:\camera_commercio.jpg"/>
          <p:cNvPicPr>
            <a:picLocks noChangeAspect="1" noChangeArrowheads="1"/>
          </p:cNvPicPr>
          <p:nvPr/>
        </p:nvPicPr>
        <p:blipFill>
          <a:blip r:embed="rId7" cstate="print"/>
          <a:srcRect l="735" t="7891" b="14745"/>
          <a:stretch>
            <a:fillRect/>
          </a:stretch>
        </p:blipFill>
        <p:spPr bwMode="auto">
          <a:xfrm>
            <a:off x="7162800" y="419100"/>
            <a:ext cx="2574093" cy="66842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ctrTitle"/>
          </p:nvPr>
        </p:nvSpPr>
        <p:spPr>
          <a:xfrm>
            <a:off x="1528073" y="-121920"/>
            <a:ext cx="6864087" cy="1371600"/>
          </a:xfrm>
        </p:spPr>
        <p:txBody>
          <a:bodyPr/>
          <a:lstStyle/>
          <a:p>
            <a:pPr eaLnBrk="1" hangingPunct="1">
              <a:lnSpc>
                <a:spcPct val="110000"/>
              </a:lnSpc>
            </a:pPr>
            <a:r>
              <a:rPr lang="it-IT" dirty="0" smtClean="0">
                <a:solidFill>
                  <a:schemeClr val="tx1"/>
                </a:solidFill>
                <a:latin typeface="Helvetica" pitchFamily="34" charset="0"/>
              </a:rPr>
              <a:t>I Finalisti del Premio </a:t>
            </a:r>
            <a:br>
              <a:rPr lang="it-IT" dirty="0" smtClean="0">
                <a:solidFill>
                  <a:schemeClr val="tx1"/>
                </a:solidFill>
                <a:latin typeface="Helvetica" pitchFamily="34" charset="0"/>
              </a:rPr>
            </a:br>
            <a:r>
              <a:rPr lang="it-IT" dirty="0" smtClean="0">
                <a:solidFill>
                  <a:schemeClr val="tx1"/>
                </a:solidFill>
                <a:latin typeface="Helvetica" pitchFamily="34" charset="0"/>
              </a:rPr>
              <a:t>Innovazione ICT Lazio</a:t>
            </a:r>
          </a:p>
        </p:txBody>
      </p:sp>
      <p:sp>
        <p:nvSpPr>
          <p:cNvPr id="10" name="Rettangolo 9"/>
          <p:cNvSpPr/>
          <p:nvPr/>
        </p:nvSpPr>
        <p:spPr bwMode="auto">
          <a:xfrm>
            <a:off x="6819900" y="-1"/>
            <a:ext cx="3086100" cy="85634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sp>
        <p:nvSpPr>
          <p:cNvPr id="13" name="Rettangolo 12"/>
          <p:cNvSpPr/>
          <p:nvPr/>
        </p:nvSpPr>
        <p:spPr bwMode="auto">
          <a:xfrm>
            <a:off x="8502555" y="6332561"/>
            <a:ext cx="1119117" cy="52543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pic>
        <p:nvPicPr>
          <p:cNvPr id="12" name="Immagine 11" descr="coccarda_finalista.jpg"/>
          <p:cNvPicPr>
            <a:picLocks noChangeAspect="1"/>
          </p:cNvPicPr>
          <p:nvPr/>
        </p:nvPicPr>
        <p:blipFill>
          <a:blip r:embed="rId3" cstate="print"/>
          <a:stretch>
            <a:fillRect/>
          </a:stretch>
        </p:blipFill>
        <p:spPr>
          <a:xfrm>
            <a:off x="8412480" y="20320"/>
            <a:ext cx="1371600" cy="1923288"/>
          </a:xfrm>
          <a:prstGeom prst="rect">
            <a:avLst/>
          </a:prstGeom>
        </p:spPr>
      </p:pic>
      <p:pic>
        <p:nvPicPr>
          <p:cNvPr id="6" name="Picture 3"/>
          <p:cNvPicPr>
            <a:picLocks noChangeAspect="1" noChangeArrowheads="1"/>
          </p:cNvPicPr>
          <p:nvPr/>
        </p:nvPicPr>
        <p:blipFill>
          <a:blip r:embed="rId4" cstate="print">
            <a:clrChange>
              <a:clrFrom>
                <a:srgbClr val="000000"/>
              </a:clrFrom>
              <a:clrTo>
                <a:srgbClr val="000000">
                  <a:alpha val="0"/>
                </a:srgbClr>
              </a:clrTo>
            </a:clrChange>
          </a:blip>
          <a:srcRect r="32589"/>
          <a:stretch>
            <a:fillRect/>
          </a:stretch>
        </p:blipFill>
        <p:spPr bwMode="auto">
          <a:xfrm>
            <a:off x="3654547" y="3168015"/>
            <a:ext cx="1606422" cy="857895"/>
          </a:xfrm>
          <a:prstGeom prst="rect">
            <a:avLst/>
          </a:prstGeom>
          <a:noFill/>
          <a:ln w="9525">
            <a:noFill/>
            <a:miter lim="800000"/>
            <a:headEnd/>
            <a:tailEnd/>
          </a:ln>
        </p:spPr>
      </p:pic>
      <p:pic>
        <p:nvPicPr>
          <p:cNvPr id="7" name="Picture 6"/>
          <p:cNvPicPr>
            <a:picLocks noChangeAspect="1" noChangeArrowheads="1"/>
          </p:cNvPicPr>
          <p:nvPr/>
        </p:nvPicPr>
        <p:blipFill>
          <a:blip r:embed="rId5" cstate="print">
            <a:clrChange>
              <a:clrFrom>
                <a:srgbClr val="FFFFFF"/>
              </a:clrFrom>
              <a:clrTo>
                <a:srgbClr val="FFFFFF">
                  <a:alpha val="0"/>
                </a:srgbClr>
              </a:clrTo>
            </a:clrChange>
          </a:blip>
          <a:srcRect t="18725" r="12628"/>
          <a:stretch>
            <a:fillRect/>
          </a:stretch>
        </p:blipFill>
        <p:spPr bwMode="auto">
          <a:xfrm>
            <a:off x="7719960" y="3324359"/>
            <a:ext cx="1942200" cy="723265"/>
          </a:xfrm>
          <a:prstGeom prst="rect">
            <a:avLst/>
          </a:prstGeom>
          <a:noFill/>
          <a:ln w="9525">
            <a:noFill/>
            <a:miter lim="800000"/>
            <a:headEnd/>
            <a:tailEnd/>
          </a:ln>
          <a:effectLst/>
        </p:spPr>
      </p:pic>
      <p:pic>
        <p:nvPicPr>
          <p:cNvPr id="8" name="Picture 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8466709" y="4449039"/>
            <a:ext cx="1195451" cy="996209"/>
          </a:xfrm>
          <a:prstGeom prst="rect">
            <a:avLst/>
          </a:prstGeom>
          <a:noFill/>
          <a:ln w="9525">
            <a:noFill/>
            <a:miter lim="800000"/>
            <a:headEnd/>
            <a:tailEnd/>
          </a:ln>
        </p:spPr>
      </p:pic>
      <p:pic>
        <p:nvPicPr>
          <p:cNvPr id="11"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359516" y="3393574"/>
            <a:ext cx="2261896" cy="304988"/>
          </a:xfrm>
          <a:prstGeom prst="rect">
            <a:avLst/>
          </a:prstGeom>
          <a:noFill/>
          <a:ln w="9525">
            <a:noFill/>
            <a:miter lim="800000"/>
            <a:headEnd/>
            <a:tailEnd/>
          </a:ln>
        </p:spPr>
      </p:pic>
      <p:pic>
        <p:nvPicPr>
          <p:cNvPr id="14" name="Picture 3"/>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547992" y="1636122"/>
            <a:ext cx="649608" cy="1178472"/>
          </a:xfrm>
          <a:prstGeom prst="rect">
            <a:avLst/>
          </a:prstGeom>
          <a:noFill/>
          <a:ln w="9525">
            <a:noFill/>
            <a:miter lim="800000"/>
            <a:headEnd/>
            <a:tailEnd/>
          </a:ln>
        </p:spPr>
      </p:pic>
      <p:pic>
        <p:nvPicPr>
          <p:cNvPr id="18" name="Picture 1" descr="logo_jpg.100x70.jpg"/>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3845564" y="1618703"/>
            <a:ext cx="1117027" cy="1221749"/>
          </a:xfrm>
          <a:prstGeom prst="rect">
            <a:avLst/>
          </a:prstGeom>
        </p:spPr>
      </p:pic>
      <p:pic>
        <p:nvPicPr>
          <p:cNvPr id="22" name="Picture 4"/>
          <p:cNvPicPr>
            <a:picLocks noChangeAspect="1" noChangeArrowheads="1"/>
          </p:cNvPicPr>
          <p:nvPr/>
        </p:nvPicPr>
        <p:blipFill>
          <a:blip r:embed="rId10" cstate="print"/>
          <a:srcRect/>
          <a:stretch>
            <a:fillRect/>
          </a:stretch>
        </p:blipFill>
        <p:spPr bwMode="auto">
          <a:xfrm>
            <a:off x="1501503" y="1701616"/>
            <a:ext cx="1619794" cy="1055922"/>
          </a:xfrm>
          <a:prstGeom prst="rect">
            <a:avLst/>
          </a:prstGeom>
          <a:noFill/>
          <a:ln w="9525">
            <a:noFill/>
            <a:miter lim="800000"/>
            <a:headEnd/>
            <a:tailEnd/>
          </a:ln>
          <a:effectLst/>
        </p:spPr>
      </p:pic>
      <p:pic>
        <p:nvPicPr>
          <p:cNvPr id="23" name="Picture 7"/>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3426316" y="4329742"/>
            <a:ext cx="1073126" cy="1234803"/>
          </a:xfrm>
          <a:prstGeom prst="rect">
            <a:avLst/>
          </a:prstGeom>
          <a:noFill/>
          <a:ln w="9525">
            <a:noFill/>
            <a:miter lim="800000"/>
            <a:headEnd/>
            <a:tailEnd/>
          </a:ln>
        </p:spPr>
      </p:pic>
      <p:pic>
        <p:nvPicPr>
          <p:cNvPr id="24" name="Picture 11"/>
          <p:cNvPicPr>
            <a:picLocks noChangeAspect="1" noChangeArrowheads="1"/>
          </p:cNvPicPr>
          <p:nvPr/>
        </p:nvPicPr>
        <p:blipFill>
          <a:blip r:embed="rId12" cstate="print"/>
          <a:srcRect/>
          <a:stretch>
            <a:fillRect/>
          </a:stretch>
        </p:blipFill>
        <p:spPr bwMode="auto">
          <a:xfrm>
            <a:off x="5033436" y="4400908"/>
            <a:ext cx="975903" cy="1092471"/>
          </a:xfrm>
          <a:prstGeom prst="rect">
            <a:avLst/>
          </a:prstGeom>
          <a:noFill/>
          <a:ln w="9525">
            <a:noFill/>
            <a:miter lim="800000"/>
            <a:headEnd/>
            <a:tailEnd/>
          </a:ln>
          <a:effectLst/>
        </p:spPr>
      </p:pic>
      <p:pic>
        <p:nvPicPr>
          <p:cNvPr id="25" name="Picture 4" descr="1.100x70.jpg"/>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1501503" y="4429285"/>
            <a:ext cx="1390819" cy="1035716"/>
          </a:xfrm>
          <a:prstGeom prst="rect">
            <a:avLst/>
          </a:prstGeom>
        </p:spPr>
      </p:pic>
      <p:pic>
        <p:nvPicPr>
          <p:cNvPr id="26" name="Picture 6"/>
          <p:cNvPicPr>
            <a:picLocks noChangeAspect="1" noChangeArrowheads="1"/>
          </p:cNvPicPr>
          <p:nvPr/>
        </p:nvPicPr>
        <p:blipFill>
          <a:blip r:embed="rId14" cstate="print">
            <a:clrChange>
              <a:clrFrom>
                <a:srgbClr val="FFFFFF"/>
              </a:clrFrom>
              <a:clrTo>
                <a:srgbClr val="FFFFFF">
                  <a:alpha val="0"/>
                </a:srgbClr>
              </a:clrTo>
            </a:clrChange>
          </a:blip>
          <a:srcRect l="23636" r="22742" b="40469"/>
          <a:stretch>
            <a:fillRect/>
          </a:stretch>
        </p:blipFill>
        <p:spPr bwMode="auto">
          <a:xfrm>
            <a:off x="6543334" y="4402132"/>
            <a:ext cx="1389380" cy="1090023"/>
          </a:xfrm>
          <a:prstGeom prst="rect">
            <a:avLst/>
          </a:prstGeom>
          <a:noFill/>
          <a:ln w="9525">
            <a:noFill/>
            <a:miter lim="800000"/>
            <a:headEnd/>
            <a:tailEnd/>
          </a:ln>
        </p:spPr>
      </p:pic>
      <p:pic>
        <p:nvPicPr>
          <p:cNvPr id="27" name="Picture 3"/>
          <p:cNvPicPr>
            <a:picLocks noChangeAspect="1" noChangeArrowheads="1"/>
          </p:cNvPicPr>
          <p:nvPr/>
        </p:nvPicPr>
        <p:blipFill>
          <a:blip r:embed="rId15" cstate="print">
            <a:clrChange>
              <a:clrFrom>
                <a:srgbClr val="FFFFFF"/>
              </a:clrFrom>
              <a:clrTo>
                <a:srgbClr val="FFFFFF">
                  <a:alpha val="0"/>
                </a:srgbClr>
              </a:clrTo>
            </a:clrChange>
          </a:blip>
          <a:srcRect b="22818"/>
          <a:stretch>
            <a:fillRect/>
          </a:stretch>
        </p:blipFill>
        <p:spPr bwMode="auto">
          <a:xfrm>
            <a:off x="7134726" y="1965417"/>
            <a:ext cx="2527434" cy="853440"/>
          </a:xfrm>
          <a:prstGeom prst="rect">
            <a:avLst/>
          </a:prstGeom>
          <a:noFill/>
          <a:ln w="9525">
            <a:noFill/>
            <a:miter lim="800000"/>
            <a:headEnd/>
            <a:tailEnd/>
          </a:ln>
        </p:spPr>
      </p:pic>
      <p:pic>
        <p:nvPicPr>
          <p:cNvPr id="28" name="Picture 4"/>
          <p:cNvPicPr>
            <a:picLocks noChangeAspect="1" noChangeArrowheads="1"/>
          </p:cNvPicPr>
          <p:nvPr/>
        </p:nvPicPr>
        <p:blipFill>
          <a:blip r:embed="rId16" cstate="print">
            <a:clrChange>
              <a:clrFrom>
                <a:srgbClr val="FFFFFF"/>
              </a:clrFrom>
              <a:clrTo>
                <a:srgbClr val="FFFFFF">
                  <a:alpha val="0"/>
                </a:srgbClr>
              </a:clrTo>
            </a:clrChange>
          </a:blip>
          <a:srcRect r="28093"/>
          <a:stretch>
            <a:fillRect/>
          </a:stretch>
        </p:blipFill>
        <p:spPr bwMode="auto">
          <a:xfrm>
            <a:off x="1501503" y="3195176"/>
            <a:ext cx="2054497" cy="8035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box"/>
          <p:cNvPicPr>
            <a:picLocks noChangeAspect="1" noChangeArrowheads="1"/>
          </p:cNvPicPr>
          <p:nvPr/>
        </p:nvPicPr>
        <p:blipFill>
          <a:blip r:embed="rId3" cstate="print"/>
          <a:srcRect/>
          <a:stretch>
            <a:fillRect/>
          </a:stretch>
        </p:blipFill>
        <p:spPr bwMode="auto">
          <a:xfrm>
            <a:off x="4623574" y="2825442"/>
            <a:ext cx="4888914" cy="2665412"/>
          </a:xfrm>
          <a:prstGeom prst="rect">
            <a:avLst/>
          </a:prstGeom>
          <a:noFill/>
          <a:ln w="9525">
            <a:noFill/>
            <a:miter lim="800000"/>
            <a:headEnd/>
            <a:tailEnd/>
          </a:ln>
        </p:spPr>
      </p:pic>
      <p:sp>
        <p:nvSpPr>
          <p:cNvPr id="5123" name="Rectangle 2"/>
          <p:cNvSpPr>
            <a:spLocks noGrp="1" noChangeArrowheads="1"/>
          </p:cNvSpPr>
          <p:nvPr>
            <p:ph type="ctrTitle"/>
          </p:nvPr>
        </p:nvSpPr>
        <p:spPr>
          <a:xfrm>
            <a:off x="4634601" y="3425825"/>
            <a:ext cx="4681273" cy="1371600"/>
          </a:xfrm>
        </p:spPr>
        <p:txBody>
          <a:bodyPr/>
          <a:lstStyle/>
          <a:p>
            <a:pPr algn="r" eaLnBrk="1" hangingPunct="1">
              <a:lnSpc>
                <a:spcPct val="110000"/>
              </a:lnSpc>
            </a:pPr>
            <a:r>
              <a:rPr lang="it-IT" sz="3600" dirty="0" smtClean="0">
                <a:solidFill>
                  <a:srgbClr val="EF2E25"/>
                </a:solidFill>
                <a:latin typeface="Helvetica" pitchFamily="34" charset="0"/>
              </a:rPr>
              <a:t>Premio Innovazione ICT Lazio</a:t>
            </a:r>
            <a:endParaRPr lang="it-IT" sz="3600" dirty="0" smtClean="0">
              <a:latin typeface="Helvetica" pitchFamily="34" charset="0"/>
            </a:endParaRPr>
          </a:p>
        </p:txBody>
      </p:sp>
      <p:sp>
        <p:nvSpPr>
          <p:cNvPr id="5125" name="Rectangle 14"/>
          <p:cNvSpPr>
            <a:spLocks noChangeArrowheads="1"/>
          </p:cNvSpPr>
          <p:nvPr/>
        </p:nvSpPr>
        <p:spPr bwMode="auto">
          <a:xfrm>
            <a:off x="1442906" y="908053"/>
            <a:ext cx="8463094" cy="288925"/>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5127" name="Rectangle 17"/>
          <p:cNvSpPr>
            <a:spLocks noChangeArrowheads="1"/>
          </p:cNvSpPr>
          <p:nvPr/>
        </p:nvSpPr>
        <p:spPr bwMode="auto">
          <a:xfrm>
            <a:off x="3938324" y="2060577"/>
            <a:ext cx="935567" cy="1008063"/>
          </a:xfrm>
          <a:prstGeom prst="rect">
            <a:avLst/>
          </a:prstGeom>
          <a:solidFill>
            <a:schemeClr val="bg1"/>
          </a:solidFill>
          <a:ln w="9525">
            <a:noFill/>
            <a:miter lim="800000"/>
            <a:headEnd/>
            <a:tailEnd/>
          </a:ln>
        </p:spPr>
        <p:txBody>
          <a:bodyPr wrap="none" anchor="ctr"/>
          <a:lstStyle/>
          <a:p>
            <a:pPr eaLnBrk="0" hangingPunct="0"/>
            <a:endParaRPr lang="it-IT" sz="2400" b="0" smtClean="0">
              <a:solidFill>
                <a:srgbClr val="000000"/>
              </a:solidFill>
              <a:latin typeface="Arial" charset="0"/>
              <a:cs typeface="+mn-cs"/>
            </a:endParaRPr>
          </a:p>
        </p:txBody>
      </p:sp>
      <p:sp>
        <p:nvSpPr>
          <p:cNvPr id="10" name="Rettangolo 9"/>
          <p:cNvSpPr/>
          <p:nvPr/>
        </p:nvSpPr>
        <p:spPr bwMode="auto">
          <a:xfrm>
            <a:off x="-264160" y="0"/>
            <a:ext cx="10170160" cy="172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pitchFamily="-112" charset="-128"/>
            </a:endParaRPr>
          </a:p>
        </p:txBody>
      </p:sp>
      <p:pic>
        <p:nvPicPr>
          <p:cNvPr id="11" name="Immagine 10" descr="logo_premio.jpg"/>
          <p:cNvPicPr>
            <a:picLocks noChangeAspect="1"/>
          </p:cNvPicPr>
          <p:nvPr/>
        </p:nvPicPr>
        <p:blipFill>
          <a:blip r:embed="rId4" cstate="print"/>
          <a:stretch>
            <a:fillRect/>
          </a:stretch>
        </p:blipFill>
        <p:spPr>
          <a:xfrm>
            <a:off x="1774207" y="2975215"/>
            <a:ext cx="2799131" cy="2108349"/>
          </a:xfrm>
          <a:prstGeom prst="rect">
            <a:avLst/>
          </a:prstGeom>
        </p:spPr>
      </p:pic>
      <p:pic>
        <p:nvPicPr>
          <p:cNvPr id="17" name="Immagine 16" descr="roma_capitale.jpg"/>
          <p:cNvPicPr>
            <a:picLocks noChangeAspect="1"/>
          </p:cNvPicPr>
          <p:nvPr/>
        </p:nvPicPr>
        <p:blipFill>
          <a:blip r:embed="rId5" cstate="print"/>
          <a:stretch>
            <a:fillRect/>
          </a:stretch>
        </p:blipFill>
        <p:spPr>
          <a:xfrm>
            <a:off x="1859587" y="336828"/>
            <a:ext cx="2611418" cy="689124"/>
          </a:xfrm>
          <a:prstGeom prst="rect">
            <a:avLst/>
          </a:prstGeom>
        </p:spPr>
      </p:pic>
      <p:pic>
        <p:nvPicPr>
          <p:cNvPr id="18" name="Immagine 17" descr="confcomm_roma.jpg"/>
          <p:cNvPicPr>
            <a:picLocks noChangeAspect="1"/>
          </p:cNvPicPr>
          <p:nvPr/>
        </p:nvPicPr>
        <p:blipFill>
          <a:blip r:embed="rId6" cstate="print"/>
          <a:stretch>
            <a:fillRect/>
          </a:stretch>
        </p:blipFill>
        <p:spPr>
          <a:xfrm>
            <a:off x="4890952" y="124719"/>
            <a:ext cx="1723880" cy="929733"/>
          </a:xfrm>
          <a:prstGeom prst="rect">
            <a:avLst/>
          </a:prstGeom>
        </p:spPr>
      </p:pic>
      <p:pic>
        <p:nvPicPr>
          <p:cNvPr id="19" name="Immagine 18" descr="unindustria.jpg"/>
          <p:cNvPicPr>
            <a:picLocks noChangeAspect="1"/>
          </p:cNvPicPr>
          <p:nvPr/>
        </p:nvPicPr>
        <p:blipFill>
          <a:blip r:embed="rId7" cstate="print"/>
          <a:stretch>
            <a:fillRect/>
          </a:stretch>
        </p:blipFill>
        <p:spPr>
          <a:xfrm>
            <a:off x="7178766" y="360556"/>
            <a:ext cx="2168434" cy="63990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sservatori">
  <a:themeElements>
    <a:clrScheme name="Osservatori 4">
      <a:dk1>
        <a:srgbClr val="003F6E"/>
      </a:dk1>
      <a:lt1>
        <a:srgbClr val="FFFFFF"/>
      </a:lt1>
      <a:dk2>
        <a:srgbClr val="003F6E"/>
      </a:dk2>
      <a:lt2>
        <a:srgbClr val="AAAAAA"/>
      </a:lt2>
      <a:accent1>
        <a:srgbClr val="81AEF2"/>
      </a:accent1>
      <a:accent2>
        <a:srgbClr val="FF9933"/>
      </a:accent2>
      <a:accent3>
        <a:srgbClr val="FFFFFF"/>
      </a:accent3>
      <a:accent4>
        <a:srgbClr val="00345D"/>
      </a:accent4>
      <a:accent5>
        <a:srgbClr val="C1D3F7"/>
      </a:accent5>
      <a:accent6>
        <a:srgbClr val="E78A2D"/>
      </a:accent6>
      <a:hlink>
        <a:srgbClr val="407DEC"/>
      </a:hlink>
      <a:folHlink>
        <a:srgbClr val="DE6F00"/>
      </a:folHlink>
    </a:clrScheme>
    <a:fontScheme name="Osservatori">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none" lIns="45720" tIns="45720" rIns="4572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
            <a:schemeClr val="folHlink"/>
          </a:buClr>
          <a:buSzTx/>
          <a:buFontTx/>
          <a:buNone/>
          <a:tabLst/>
          <a:defRPr kumimoji="0" lang="en-US" sz="1600" b="1" i="0" u="none" strike="noStrike" cap="none" normalizeH="0" baseline="0" smtClean="0">
            <a:ln>
              <a:noFill/>
            </a:ln>
            <a:solidFill>
              <a:schemeClr val="bg1"/>
            </a:solidFill>
            <a:effectLst>
              <a:outerShdw blurRad="38100" dist="38100" dir="2700000" algn="tl">
                <a:srgbClr val="000000">
                  <a:alpha val="43137"/>
                </a:srgbClr>
              </a:outerShdw>
            </a:effectLst>
            <a:latin typeface="Trebuchet MS" pitchFamily="34"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none" lIns="45720" tIns="45720" rIns="4572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
            <a:schemeClr val="folHlink"/>
          </a:buClr>
          <a:buSzTx/>
          <a:buFontTx/>
          <a:buNone/>
          <a:tabLst/>
          <a:defRPr kumimoji="0" lang="en-US" sz="1600" b="1" i="0" u="none" strike="noStrike" cap="none" normalizeH="0" baseline="0" smtClean="0">
            <a:ln>
              <a:noFill/>
            </a:ln>
            <a:solidFill>
              <a:schemeClr val="bg1"/>
            </a:solidFill>
            <a:effectLst>
              <a:outerShdw blurRad="38100" dist="38100" dir="2700000" algn="tl">
                <a:srgbClr val="000000">
                  <a:alpha val="43137"/>
                </a:srgbClr>
              </a:outerShdw>
            </a:effectLst>
            <a:latin typeface="Trebuchet MS" pitchFamily="34" charset="0"/>
          </a:defRPr>
        </a:defPPr>
      </a:lstStyle>
    </a:lnDef>
  </a:objectDefaults>
  <a:extraClrSchemeLst>
    <a:extraClrScheme>
      <a:clrScheme name="Osservatori 1">
        <a:dk1>
          <a:srgbClr val="000000"/>
        </a:dk1>
        <a:lt1>
          <a:srgbClr val="FFFFFF"/>
        </a:lt1>
        <a:dk2>
          <a:srgbClr val="000000"/>
        </a:dk2>
        <a:lt2>
          <a:srgbClr val="555555"/>
        </a:lt2>
        <a:accent1>
          <a:srgbClr val="787878"/>
        </a:accent1>
        <a:accent2>
          <a:srgbClr val="AAAAAA"/>
        </a:accent2>
        <a:accent3>
          <a:srgbClr val="FFFFFF"/>
        </a:accent3>
        <a:accent4>
          <a:srgbClr val="000000"/>
        </a:accent4>
        <a:accent5>
          <a:srgbClr val="BEBEBE"/>
        </a:accent5>
        <a:accent6>
          <a:srgbClr val="9A9A9A"/>
        </a:accent6>
        <a:hlink>
          <a:srgbClr val="3C3C3C"/>
        </a:hlink>
        <a:folHlink>
          <a:srgbClr val="1E1E1E"/>
        </a:folHlink>
      </a:clrScheme>
      <a:clrMap bg1="lt1" tx1="dk1" bg2="lt2" tx2="dk2" accent1="accent1" accent2="accent2" accent3="accent3" accent4="accent4" accent5="accent5" accent6="accent6" hlink="hlink" folHlink="folHlink"/>
    </a:extraClrScheme>
    <a:extraClrScheme>
      <a:clrScheme name="Osservatori 2">
        <a:dk1>
          <a:srgbClr val="000003"/>
        </a:dk1>
        <a:lt1>
          <a:srgbClr val="FFFFFF"/>
        </a:lt1>
        <a:dk2>
          <a:srgbClr val="787878"/>
        </a:dk2>
        <a:lt2>
          <a:srgbClr val="AAAAAA"/>
        </a:lt2>
        <a:accent1>
          <a:srgbClr val="81AEF2"/>
        </a:accent1>
        <a:accent2>
          <a:srgbClr val="FF9933"/>
        </a:accent2>
        <a:accent3>
          <a:srgbClr val="FFFFFF"/>
        </a:accent3>
        <a:accent4>
          <a:srgbClr val="000002"/>
        </a:accent4>
        <a:accent5>
          <a:srgbClr val="C1D3F7"/>
        </a:accent5>
        <a:accent6>
          <a:srgbClr val="E78A2D"/>
        </a:accent6>
        <a:hlink>
          <a:srgbClr val="FFCC00"/>
        </a:hlink>
        <a:folHlink>
          <a:srgbClr val="7FBE00"/>
        </a:folHlink>
      </a:clrScheme>
      <a:clrMap bg1="lt1" tx1="dk1" bg2="lt2" tx2="dk2" accent1="accent1" accent2="accent2" accent3="accent3" accent4="accent4" accent5="accent5" accent6="accent6" hlink="hlink" folHlink="folHlink"/>
    </a:extraClrScheme>
    <a:extraClrScheme>
      <a:clrScheme name="Osservatori 3">
        <a:dk1>
          <a:srgbClr val="AAAAAA"/>
        </a:dk1>
        <a:lt1>
          <a:srgbClr val="FFFFFF"/>
        </a:lt1>
        <a:dk2>
          <a:srgbClr val="000000"/>
        </a:dk2>
        <a:lt2>
          <a:srgbClr val="787878"/>
        </a:lt2>
        <a:accent1>
          <a:srgbClr val="81AEF2"/>
        </a:accent1>
        <a:accent2>
          <a:srgbClr val="FFCC00"/>
        </a:accent2>
        <a:accent3>
          <a:srgbClr val="AAAAAA"/>
        </a:accent3>
        <a:accent4>
          <a:srgbClr val="DADADA"/>
        </a:accent4>
        <a:accent5>
          <a:srgbClr val="C1D3F7"/>
        </a:accent5>
        <a:accent6>
          <a:srgbClr val="E7B900"/>
        </a:accent6>
        <a:hlink>
          <a:srgbClr val="7FBE00"/>
        </a:hlink>
        <a:folHlink>
          <a:srgbClr val="FF9933"/>
        </a:folHlink>
      </a:clrScheme>
      <a:clrMap bg1="dk2" tx1="lt1" bg2="dk1" tx2="lt2" accent1="accent1" accent2="accent2" accent3="accent3" accent4="accent4" accent5="accent5" accent6="accent6" hlink="hlink" folHlink="folHlink"/>
    </a:extraClrScheme>
    <a:extraClrScheme>
      <a:clrScheme name="Osservatori 4">
        <a:dk1>
          <a:srgbClr val="003F6E"/>
        </a:dk1>
        <a:lt1>
          <a:srgbClr val="FFFFFF"/>
        </a:lt1>
        <a:dk2>
          <a:srgbClr val="003F6E"/>
        </a:dk2>
        <a:lt2>
          <a:srgbClr val="AAAAAA"/>
        </a:lt2>
        <a:accent1>
          <a:srgbClr val="81AEF2"/>
        </a:accent1>
        <a:accent2>
          <a:srgbClr val="FF9933"/>
        </a:accent2>
        <a:accent3>
          <a:srgbClr val="FFFFFF"/>
        </a:accent3>
        <a:accent4>
          <a:srgbClr val="00345D"/>
        </a:accent4>
        <a:accent5>
          <a:srgbClr val="C1D3F7"/>
        </a:accent5>
        <a:accent6>
          <a:srgbClr val="E78A2D"/>
        </a:accent6>
        <a:hlink>
          <a:srgbClr val="407DEC"/>
        </a:hlink>
        <a:folHlink>
          <a:srgbClr val="DE6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sservatori">
  <a:themeElements>
    <a:clrScheme name="1_Osservatori 4">
      <a:dk1>
        <a:srgbClr val="003F6E"/>
      </a:dk1>
      <a:lt1>
        <a:srgbClr val="FFFFFF"/>
      </a:lt1>
      <a:dk2>
        <a:srgbClr val="003F6E"/>
      </a:dk2>
      <a:lt2>
        <a:srgbClr val="AAAAAA"/>
      </a:lt2>
      <a:accent1>
        <a:srgbClr val="81AEF2"/>
      </a:accent1>
      <a:accent2>
        <a:srgbClr val="FF9933"/>
      </a:accent2>
      <a:accent3>
        <a:srgbClr val="FFFFFF"/>
      </a:accent3>
      <a:accent4>
        <a:srgbClr val="00345D"/>
      </a:accent4>
      <a:accent5>
        <a:srgbClr val="C1D3F7"/>
      </a:accent5>
      <a:accent6>
        <a:srgbClr val="E78A2D"/>
      </a:accent6>
      <a:hlink>
        <a:srgbClr val="407DEC"/>
      </a:hlink>
      <a:folHlink>
        <a:srgbClr val="DE6F00"/>
      </a:folHlink>
    </a:clrScheme>
    <a:fontScheme name="1_Osservatori">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none" lIns="45720" tIns="45720" rIns="4572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
            <a:schemeClr val="folHlink"/>
          </a:buClr>
          <a:buSzTx/>
          <a:buFontTx/>
          <a:buNone/>
          <a:tabLst/>
          <a:defRPr kumimoji="0" lang="en-US" sz="1600" b="1" i="0" u="none" strike="noStrike" cap="none" normalizeH="0" baseline="0" smtClean="0">
            <a:ln>
              <a:noFill/>
            </a:ln>
            <a:solidFill>
              <a:schemeClr val="bg1"/>
            </a:solidFill>
            <a:effectLst>
              <a:outerShdw blurRad="38100" dist="38100" dir="2700000" algn="tl">
                <a:srgbClr val="000000">
                  <a:alpha val="43137"/>
                </a:srgbClr>
              </a:outerShdw>
            </a:effectLst>
            <a:latin typeface="Trebuchet MS" pitchFamily="34"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none" lIns="45720" tIns="45720" rIns="45720" bIns="4572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
            <a:schemeClr val="folHlink"/>
          </a:buClr>
          <a:buSzTx/>
          <a:buFontTx/>
          <a:buNone/>
          <a:tabLst/>
          <a:defRPr kumimoji="0" lang="en-US" sz="1600" b="1" i="0" u="none" strike="noStrike" cap="none" normalizeH="0" baseline="0" smtClean="0">
            <a:ln>
              <a:noFill/>
            </a:ln>
            <a:solidFill>
              <a:schemeClr val="bg1"/>
            </a:solidFill>
            <a:effectLst>
              <a:outerShdw blurRad="38100" dist="38100" dir="2700000" algn="tl">
                <a:srgbClr val="000000">
                  <a:alpha val="43137"/>
                </a:srgbClr>
              </a:outerShdw>
            </a:effectLst>
            <a:latin typeface="Trebuchet MS" pitchFamily="34" charset="0"/>
          </a:defRPr>
        </a:defPPr>
      </a:lstStyle>
    </a:lnDef>
  </a:objectDefaults>
  <a:extraClrSchemeLst>
    <a:extraClrScheme>
      <a:clrScheme name="1_Osservatori 1">
        <a:dk1>
          <a:srgbClr val="000000"/>
        </a:dk1>
        <a:lt1>
          <a:srgbClr val="FFFFFF"/>
        </a:lt1>
        <a:dk2>
          <a:srgbClr val="000000"/>
        </a:dk2>
        <a:lt2>
          <a:srgbClr val="555555"/>
        </a:lt2>
        <a:accent1>
          <a:srgbClr val="787878"/>
        </a:accent1>
        <a:accent2>
          <a:srgbClr val="AAAAAA"/>
        </a:accent2>
        <a:accent3>
          <a:srgbClr val="FFFFFF"/>
        </a:accent3>
        <a:accent4>
          <a:srgbClr val="000000"/>
        </a:accent4>
        <a:accent5>
          <a:srgbClr val="BEBEBE"/>
        </a:accent5>
        <a:accent6>
          <a:srgbClr val="9A9A9A"/>
        </a:accent6>
        <a:hlink>
          <a:srgbClr val="3C3C3C"/>
        </a:hlink>
        <a:folHlink>
          <a:srgbClr val="1E1E1E"/>
        </a:folHlink>
      </a:clrScheme>
      <a:clrMap bg1="lt1" tx1="dk1" bg2="lt2" tx2="dk2" accent1="accent1" accent2="accent2" accent3="accent3" accent4="accent4" accent5="accent5" accent6="accent6" hlink="hlink" folHlink="folHlink"/>
    </a:extraClrScheme>
    <a:extraClrScheme>
      <a:clrScheme name="1_Osservatori 2">
        <a:dk1>
          <a:srgbClr val="000003"/>
        </a:dk1>
        <a:lt1>
          <a:srgbClr val="FFFFFF"/>
        </a:lt1>
        <a:dk2>
          <a:srgbClr val="787878"/>
        </a:dk2>
        <a:lt2>
          <a:srgbClr val="AAAAAA"/>
        </a:lt2>
        <a:accent1>
          <a:srgbClr val="81AEF2"/>
        </a:accent1>
        <a:accent2>
          <a:srgbClr val="FF9933"/>
        </a:accent2>
        <a:accent3>
          <a:srgbClr val="FFFFFF"/>
        </a:accent3>
        <a:accent4>
          <a:srgbClr val="000002"/>
        </a:accent4>
        <a:accent5>
          <a:srgbClr val="C1D3F7"/>
        </a:accent5>
        <a:accent6>
          <a:srgbClr val="E78A2D"/>
        </a:accent6>
        <a:hlink>
          <a:srgbClr val="FFCC00"/>
        </a:hlink>
        <a:folHlink>
          <a:srgbClr val="7FBE00"/>
        </a:folHlink>
      </a:clrScheme>
      <a:clrMap bg1="lt1" tx1="dk1" bg2="lt2" tx2="dk2" accent1="accent1" accent2="accent2" accent3="accent3" accent4="accent4" accent5="accent5" accent6="accent6" hlink="hlink" folHlink="folHlink"/>
    </a:extraClrScheme>
    <a:extraClrScheme>
      <a:clrScheme name="1_Osservatori 3">
        <a:dk1>
          <a:srgbClr val="AAAAAA"/>
        </a:dk1>
        <a:lt1>
          <a:srgbClr val="FFFFFF"/>
        </a:lt1>
        <a:dk2>
          <a:srgbClr val="000000"/>
        </a:dk2>
        <a:lt2>
          <a:srgbClr val="787878"/>
        </a:lt2>
        <a:accent1>
          <a:srgbClr val="81AEF2"/>
        </a:accent1>
        <a:accent2>
          <a:srgbClr val="FFCC00"/>
        </a:accent2>
        <a:accent3>
          <a:srgbClr val="AAAAAA"/>
        </a:accent3>
        <a:accent4>
          <a:srgbClr val="DADADA"/>
        </a:accent4>
        <a:accent5>
          <a:srgbClr val="C1D3F7"/>
        </a:accent5>
        <a:accent6>
          <a:srgbClr val="E7B900"/>
        </a:accent6>
        <a:hlink>
          <a:srgbClr val="7FBE00"/>
        </a:hlink>
        <a:folHlink>
          <a:srgbClr val="FF9933"/>
        </a:folHlink>
      </a:clrScheme>
      <a:clrMap bg1="dk2" tx1="lt1" bg2="dk1" tx2="lt2" accent1="accent1" accent2="accent2" accent3="accent3" accent4="accent4" accent5="accent5" accent6="accent6" hlink="hlink" folHlink="folHlink"/>
    </a:extraClrScheme>
    <a:extraClrScheme>
      <a:clrScheme name="1_Osservatori 4">
        <a:dk1>
          <a:srgbClr val="003F6E"/>
        </a:dk1>
        <a:lt1>
          <a:srgbClr val="FFFFFF"/>
        </a:lt1>
        <a:dk2>
          <a:srgbClr val="003F6E"/>
        </a:dk2>
        <a:lt2>
          <a:srgbClr val="AAAAAA"/>
        </a:lt2>
        <a:accent1>
          <a:srgbClr val="81AEF2"/>
        </a:accent1>
        <a:accent2>
          <a:srgbClr val="FF9933"/>
        </a:accent2>
        <a:accent3>
          <a:srgbClr val="FFFFFF"/>
        </a:accent3>
        <a:accent4>
          <a:srgbClr val="00345D"/>
        </a:accent4>
        <a:accent5>
          <a:srgbClr val="C1D3F7"/>
        </a:accent5>
        <a:accent6>
          <a:srgbClr val="E78A2D"/>
        </a:accent6>
        <a:hlink>
          <a:srgbClr val="407DEC"/>
        </a:hlink>
        <a:folHlink>
          <a:srgbClr val="DE6F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plate office Win 2007 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1400" b="0" i="0" u="none" strike="noStrike" cap="none" normalizeH="0" baseline="0" smtClean="0">
            <a:ln>
              <a:noFill/>
            </a:ln>
            <a:solidFill>
              <a:srgbClr val="0000CC"/>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1400" b="0" i="0" u="none" strike="noStrike" cap="none" normalizeH="0" baseline="0" smtClean="0">
            <a:ln>
              <a:noFill/>
            </a:ln>
            <a:solidFill>
              <a:srgbClr val="0000CC"/>
            </a:solidFill>
            <a:effectLst/>
            <a:latin typeface="Arial" charset="0"/>
          </a:defRPr>
        </a:defPPr>
      </a:lstStyle>
    </a:lnDef>
    <a:txDef>
      <a:spPr>
        <a:noFill/>
      </a:spPr>
      <a:bodyPr wrap="square" rtlCol="0">
        <a:spAutoFit/>
      </a:bodyPr>
      <a:lstStyle>
        <a:defPPr>
          <a:defRPr dirty="0" err="1" smtClean="0">
            <a:solidFill>
              <a:schemeClr val="tx2">
                <a:lumMod val="75000"/>
              </a:schemeClr>
            </a:solidFill>
          </a:defRPr>
        </a:defPPr>
      </a:lstStyle>
    </a:txDef>
  </a:objectDefaults>
  <a:extraClrSchemeLst>
    <a:extraClrScheme>
      <a:clrScheme name="Pres. PP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Pres. PP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Pres. PP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21872</TotalTime>
  <Words>2763</Words>
  <Application>Microsoft Office PowerPoint</Application>
  <PresentationFormat>A4 (21x29,7 cm)</PresentationFormat>
  <Paragraphs>467</Paragraphs>
  <Slides>35</Slides>
  <Notes>16</Notes>
  <HiddenSlides>0</HiddenSlides>
  <MMClips>0</MMClips>
  <ScaleCrop>false</ScaleCrop>
  <HeadingPairs>
    <vt:vector size="4" baseType="variant">
      <vt:variant>
        <vt:lpstr>Tema</vt:lpstr>
      </vt:variant>
      <vt:variant>
        <vt:i4>5</vt:i4>
      </vt:variant>
      <vt:variant>
        <vt:lpstr>Titoli diapositive</vt:lpstr>
      </vt:variant>
      <vt:variant>
        <vt:i4>35</vt:i4>
      </vt:variant>
    </vt:vector>
  </HeadingPairs>
  <TitlesOfParts>
    <vt:vector size="40" baseType="lpstr">
      <vt:lpstr>Osservatori</vt:lpstr>
      <vt:lpstr>1_Osservatori</vt:lpstr>
      <vt:lpstr>2_Blank Presentation</vt:lpstr>
      <vt:lpstr>Template office Win 2007 v2</vt:lpstr>
      <vt:lpstr>Blank Presentation</vt:lpstr>
      <vt:lpstr>Premio Innovazione ICT Lazio</vt:lpstr>
      <vt:lpstr>La 2a edizione Smau Business Roma Pierantonio Macola  Amministratore Delegato Smau</vt:lpstr>
      <vt:lpstr>Diapositiva 2</vt:lpstr>
      <vt:lpstr>Diapositiva 3</vt:lpstr>
      <vt:lpstr>Diapositiva 4</vt:lpstr>
      <vt:lpstr> Giancarlo Capitani Presidente e Amministratore Delegato Net Consulting</vt:lpstr>
      <vt:lpstr>Diapositiva 6</vt:lpstr>
      <vt:lpstr>Indicatori di performance di Roma e Lazio a confronto con l’Italia</vt:lpstr>
      <vt:lpstr>Il settore ICT a Roma e nel Lazio</vt:lpstr>
      <vt:lpstr>Famiglie con connessione a Banda Larga, possesso di PC e accesso a Internet nel Lazio(2006-2010)</vt:lpstr>
      <vt:lpstr>Un’Agenda per l’Innovazione e la Competitività di Roma Capitale</vt:lpstr>
      <vt:lpstr>Domande per l’Assessore Davide Bordoni</vt:lpstr>
      <vt:lpstr> Davide Bordoni Assessore al Commercio e alle Attività Produttive, Roma Capitale</vt:lpstr>
      <vt:lpstr>I Vincitori del Premio Innovazione ICT Lazio</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I Finalisti del Premio Innovazione ICT Lazio</vt:lpstr>
      <vt:lpstr>I Finalisti del Premio  Innovazione ICT Lazio</vt:lpstr>
      <vt:lpstr>Premio Innovazione ICT Lazio</vt:lpstr>
    </vt:vector>
  </TitlesOfParts>
  <Company>Politecnico di Milano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L’ePROCUREMENT  NELLA PUBBLICA AMMINISTRAZIONE ITALIANA:  INNOVARE LA GESTIONE DEGLI ACQUISTI</dc:title>
  <dc:creator>Paolo Catti</dc:creator>
  <cp:lastModifiedBy>Marco</cp:lastModifiedBy>
  <cp:revision>1167</cp:revision>
  <cp:lastPrinted>2000-04-06T22:08:22Z</cp:lastPrinted>
  <dcterms:created xsi:type="dcterms:W3CDTF">2002-02-18T13:36:49Z</dcterms:created>
  <dcterms:modified xsi:type="dcterms:W3CDTF">2011-03-30T08:20:50Z</dcterms:modified>
</cp:coreProperties>
</file>