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48.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88" r:id="rId3"/>
    <p:sldId id="311" r:id="rId4"/>
    <p:sldId id="313" r:id="rId5"/>
    <p:sldId id="314" r:id="rId6"/>
    <p:sldId id="287" r:id="rId7"/>
    <p:sldId id="292" r:id="rId8"/>
    <p:sldId id="291" r:id="rId9"/>
    <p:sldId id="258" r:id="rId10"/>
    <p:sldId id="274" r:id="rId11"/>
    <p:sldId id="277" r:id="rId12"/>
    <p:sldId id="275" r:id="rId13"/>
    <p:sldId id="279" r:id="rId14"/>
    <p:sldId id="312" r:id="rId15"/>
    <p:sldId id="278" r:id="rId16"/>
    <p:sldId id="310" r:id="rId17"/>
    <p:sldId id="276" r:id="rId18"/>
    <p:sldId id="296" r:id="rId19"/>
    <p:sldId id="299" r:id="rId20"/>
    <p:sldId id="300" r:id="rId21"/>
    <p:sldId id="290" r:id="rId22"/>
    <p:sldId id="273" r:id="rId23"/>
  </p:sldIdLst>
  <p:sldSz cx="10693400" cy="7562850"/>
  <p:notesSz cx="10693400" cy="7562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0193" autoAdjust="0"/>
  </p:normalViewPr>
  <p:slideViewPr>
    <p:cSldViewPr>
      <p:cViewPr>
        <p:scale>
          <a:sx n="70" d="100"/>
          <a:sy n="70" d="100"/>
        </p:scale>
        <p:origin x="1469" y="125"/>
      </p:cViewPr>
      <p:guideLst>
        <p:guide orient="horz" pos="2880"/>
        <p:guide pos="2160"/>
      </p:guideLst>
    </p:cSldViewPr>
  </p:slideViewPr>
  <p:notesTextViewPr>
    <p:cViewPr>
      <p:scale>
        <a:sx n="3" d="2"/>
        <a:sy n="3" d="2"/>
      </p:scale>
      <p:origin x="0" y="0"/>
    </p:cViewPr>
  </p:notesTextViewPr>
  <p:sorterViewPr>
    <p:cViewPr>
      <p:scale>
        <a:sx n="100" d="100"/>
        <a:sy n="100" d="100"/>
      </p:scale>
      <p:origin x="0" y="-831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782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6057900" y="0"/>
            <a:ext cx="4632325" cy="377825"/>
          </a:xfrm>
          <a:prstGeom prst="rect">
            <a:avLst/>
          </a:prstGeom>
        </p:spPr>
        <p:txBody>
          <a:bodyPr vert="horz" lIns="91440" tIns="45720" rIns="91440" bIns="45720" rtlCol="0"/>
          <a:lstStyle>
            <a:lvl1pPr algn="r">
              <a:defRPr sz="1200"/>
            </a:lvl1pPr>
          </a:lstStyle>
          <a:p>
            <a:fld id="{72B8C3D1-414E-5948-A709-AEA67E7374BD}" type="datetimeFigureOut">
              <a:rPr lang="en-US" smtClean="0"/>
              <a:t>11/24/2015</a:t>
            </a:fld>
            <a:endParaRPr lang="en-GB" dirty="0"/>
          </a:p>
        </p:txBody>
      </p:sp>
      <p:sp>
        <p:nvSpPr>
          <p:cNvPr id="4" name="Slide Image Placeholder 3"/>
          <p:cNvSpPr>
            <a:spLocks noGrp="1" noRot="1" noChangeAspect="1"/>
          </p:cNvSpPr>
          <p:nvPr>
            <p:ph type="sldImg" idx="2"/>
          </p:nvPr>
        </p:nvSpPr>
        <p:spPr>
          <a:xfrm>
            <a:off x="3341688" y="566738"/>
            <a:ext cx="4010025" cy="28368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069975" y="3592513"/>
            <a:ext cx="8553450" cy="34036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7183438"/>
            <a:ext cx="4633913" cy="37782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6057900" y="7183438"/>
            <a:ext cx="4632325" cy="377825"/>
          </a:xfrm>
          <a:prstGeom prst="rect">
            <a:avLst/>
          </a:prstGeom>
        </p:spPr>
        <p:txBody>
          <a:bodyPr vert="horz" lIns="91440" tIns="45720" rIns="91440" bIns="45720" rtlCol="0" anchor="b"/>
          <a:lstStyle>
            <a:lvl1pPr algn="r">
              <a:defRPr sz="1200"/>
            </a:lvl1pPr>
          </a:lstStyle>
          <a:p>
            <a:fld id="{4367D736-8834-A540-8487-78F09392F7A8}" type="slidenum">
              <a:rPr lang="en-GB" smtClean="0"/>
              <a:t>‹#›</a:t>
            </a:fld>
            <a:endParaRPr lang="en-GB" dirty="0"/>
          </a:p>
        </p:txBody>
      </p:sp>
    </p:spTree>
    <p:extLst>
      <p:ext uri="{BB962C8B-B14F-4D97-AF65-F5344CB8AC3E}">
        <p14:creationId xmlns:p14="http://schemas.microsoft.com/office/powerpoint/2010/main" val="29833085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473056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619061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391915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897987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67D736-8834-A540-8487-78F09392F7A8}" type="slidenum">
              <a:rPr lang="en-GB" smtClean="0"/>
              <a:t>6</a:t>
            </a:fld>
            <a:endParaRPr lang="en-GB" dirty="0"/>
          </a:p>
        </p:txBody>
      </p:sp>
    </p:spTree>
    <p:extLst>
      <p:ext uri="{BB962C8B-B14F-4D97-AF65-F5344CB8AC3E}">
        <p14:creationId xmlns:p14="http://schemas.microsoft.com/office/powerpoint/2010/main" val="405452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4108076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 to the Carbon Trust - 65% of the energy supplied by cooking equipment will be extracted through the canopy as </a:t>
            </a:r>
            <a:r>
              <a:rPr lang="en-GB" dirty="0" err="1" smtClean="0"/>
              <a:t>convected</a:t>
            </a:r>
            <a:r>
              <a:rPr lang="en-GB" baseline="0" dirty="0" smtClean="0"/>
              <a:t> heat.</a:t>
            </a:r>
          </a:p>
          <a:p>
            <a:r>
              <a:rPr lang="en-GB" sz="1200" b="0" i="0" u="none" strike="noStrike" kern="1200" baseline="0" dirty="0" smtClean="0">
                <a:solidFill>
                  <a:schemeClr val="tx1"/>
                </a:solidFill>
                <a:latin typeface="+mn-lt"/>
                <a:ea typeface="+mn-ea"/>
                <a:cs typeface="+mn-cs"/>
              </a:rPr>
              <a:t>A large catering firm installed sub-meters in their kitchens and surveyed the facility to identify how energy use related to activity. Catering staff attended good housekeeping training workshops covering some of the actions in the quick wins section above. As a result, energy costs were reduced by 25% in the following year.</a:t>
            </a:r>
            <a:endParaRPr lang="en-GB" dirty="0"/>
          </a:p>
        </p:txBody>
      </p:sp>
      <p:sp>
        <p:nvSpPr>
          <p:cNvPr id="4" name="Slide Number Placeholder 3"/>
          <p:cNvSpPr>
            <a:spLocks noGrp="1"/>
          </p:cNvSpPr>
          <p:nvPr>
            <p:ph type="sldNum" sz="quarter" idx="10"/>
          </p:nvPr>
        </p:nvSpPr>
        <p:spPr/>
        <p:txBody>
          <a:bodyPr/>
          <a:lstStyle/>
          <a:p>
            <a:fld id="{4367D736-8834-A540-8487-78F09392F7A8}" type="slidenum">
              <a:rPr lang="en-GB" smtClean="0"/>
              <a:t>10</a:t>
            </a:fld>
            <a:endParaRPr lang="en-GB"/>
          </a:p>
        </p:txBody>
      </p:sp>
    </p:spTree>
    <p:extLst>
      <p:ext uri="{BB962C8B-B14F-4D97-AF65-F5344CB8AC3E}">
        <p14:creationId xmlns:p14="http://schemas.microsoft.com/office/powerpoint/2010/main" val="396375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67D736-8834-A540-8487-78F09392F7A8}" type="slidenum">
              <a:rPr lang="en-GB" smtClean="0"/>
              <a:t>13</a:t>
            </a:fld>
            <a:endParaRPr lang="en-GB" dirty="0"/>
          </a:p>
        </p:txBody>
      </p:sp>
    </p:spTree>
    <p:extLst>
      <p:ext uri="{BB962C8B-B14F-4D97-AF65-F5344CB8AC3E}">
        <p14:creationId xmlns:p14="http://schemas.microsoft.com/office/powerpoint/2010/main" val="3090010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000377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67D736-8834-A540-8487-78F09392F7A8}" type="slidenum">
              <a:rPr lang="en-GB" smtClean="0"/>
              <a:t>21</a:t>
            </a:fld>
            <a:endParaRPr lang="en-GB" dirty="0"/>
          </a:p>
        </p:txBody>
      </p:sp>
    </p:spTree>
    <p:extLst>
      <p:ext uri="{BB962C8B-B14F-4D97-AF65-F5344CB8AC3E}">
        <p14:creationId xmlns:p14="http://schemas.microsoft.com/office/powerpoint/2010/main" val="207223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2814844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5" name="Holder 5"/>
          <p:cNvSpPr>
            <a:spLocks noGrp="1"/>
          </p:cNvSpPr>
          <p:nvPr>
            <p:ph type="dt" sz="half" idx="6"/>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00AEEF"/>
                </a:solidFill>
                <a:latin typeface="Roboto Medium"/>
                <a:cs typeface="Roboto Medium"/>
              </a:defRPr>
            </a:lvl1pPr>
          </a:lstStyle>
          <a:p>
            <a:endParaRPr/>
          </a:p>
        </p:txBody>
      </p:sp>
      <p:sp>
        <p:nvSpPr>
          <p:cNvPr id="3" name="Holder 3"/>
          <p:cNvSpPr>
            <a:spLocks noGrp="1"/>
          </p:cNvSpPr>
          <p:nvPr>
            <p:ph type="body" idx="1"/>
          </p:nvPr>
        </p:nvSpPr>
        <p:spPr/>
        <p:txBody>
          <a:bodyPr lIns="0" tIns="0" rIns="0" bIns="0"/>
          <a:lstStyle>
            <a:lvl1pPr>
              <a:defRPr sz="2700" b="0" i="0">
                <a:solidFill>
                  <a:srgbClr val="4E5156"/>
                </a:solidFill>
                <a:latin typeface="Roboto Medium"/>
                <a:cs typeface="Roboto Medium"/>
              </a:defRPr>
            </a:lvl1pPr>
          </a:lstStyle>
          <a:p>
            <a:endParaRPr/>
          </a:p>
        </p:txBody>
      </p:sp>
      <p:sp>
        <p:nvSpPr>
          <p:cNvPr id="4" name="Holder 4"/>
          <p:cNvSpPr>
            <a:spLocks noGrp="1"/>
          </p:cNvSpPr>
          <p:nvPr>
            <p:ph type="ftr" sz="quarter" idx="5"/>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5" name="Holder 5"/>
          <p:cNvSpPr>
            <a:spLocks noGrp="1"/>
          </p:cNvSpPr>
          <p:nvPr>
            <p:ph type="dt" sz="half" idx="6"/>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00AEEF"/>
                </a:solidFill>
                <a:latin typeface="Roboto Medium"/>
                <a:cs typeface="Roboto Medium"/>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6" name="Holder 6"/>
          <p:cNvSpPr>
            <a:spLocks noGrp="1"/>
          </p:cNvSpPr>
          <p:nvPr>
            <p:ph type="dt" sz="half" idx="6"/>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0" i="0">
                <a:solidFill>
                  <a:srgbClr val="00AEEF"/>
                </a:solidFill>
                <a:latin typeface="Roboto Medium"/>
                <a:cs typeface="Roboto Medium"/>
              </a:defRPr>
            </a:lvl1pPr>
          </a:lstStyle>
          <a:p>
            <a:endParaRPr/>
          </a:p>
        </p:txBody>
      </p:sp>
      <p:sp>
        <p:nvSpPr>
          <p:cNvPr id="3" name="Holder 3"/>
          <p:cNvSpPr>
            <a:spLocks noGrp="1"/>
          </p:cNvSpPr>
          <p:nvPr>
            <p:ph type="ftr" sz="quarter" idx="5"/>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4" name="Holder 4"/>
          <p:cNvSpPr>
            <a:spLocks noGrp="1"/>
          </p:cNvSpPr>
          <p:nvPr>
            <p:ph type="dt" sz="half" idx="6"/>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3" name="Holder 3"/>
          <p:cNvSpPr>
            <a:spLocks noGrp="1"/>
          </p:cNvSpPr>
          <p:nvPr>
            <p:ph type="dt" sz="half" idx="6"/>
          </p:nvPr>
        </p:nvSpPr>
        <p:spPr/>
        <p:txBody>
          <a:bodyPr lIns="0" tIns="0" rIns="0" bIns="0"/>
          <a:lstStyle>
            <a:lvl1pPr>
              <a:defRPr sz="1200" b="0" i="0">
                <a:solidFill>
                  <a:schemeClr val="bg1"/>
                </a:solidFill>
                <a:latin typeface="Roboto Light"/>
                <a:cs typeface="Roboto Light"/>
              </a:defRPr>
            </a:lvl1p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9230" y="814943"/>
            <a:ext cx="9774938" cy="1131570"/>
          </a:xfrm>
          <a:prstGeom prst="rect">
            <a:avLst/>
          </a:prstGeom>
        </p:spPr>
        <p:txBody>
          <a:bodyPr wrap="square" lIns="0" tIns="0" rIns="0" bIns="0">
            <a:spAutoFit/>
          </a:bodyPr>
          <a:lstStyle>
            <a:lvl1pPr>
              <a:defRPr sz="2700" b="0" i="0">
                <a:solidFill>
                  <a:srgbClr val="00AEEF"/>
                </a:solidFill>
                <a:latin typeface="Roboto Medium"/>
                <a:cs typeface="Roboto Medium"/>
              </a:defRPr>
            </a:lvl1pPr>
          </a:lstStyle>
          <a:p>
            <a:endParaRPr/>
          </a:p>
        </p:txBody>
      </p:sp>
      <p:sp>
        <p:nvSpPr>
          <p:cNvPr id="3" name="Holder 3"/>
          <p:cNvSpPr>
            <a:spLocks noGrp="1"/>
          </p:cNvSpPr>
          <p:nvPr>
            <p:ph type="body" idx="1"/>
          </p:nvPr>
        </p:nvSpPr>
        <p:spPr>
          <a:xfrm>
            <a:off x="1472991" y="2143910"/>
            <a:ext cx="7747416" cy="1600200"/>
          </a:xfrm>
          <a:prstGeom prst="rect">
            <a:avLst/>
          </a:prstGeom>
        </p:spPr>
        <p:txBody>
          <a:bodyPr wrap="square" lIns="0" tIns="0" rIns="0" bIns="0">
            <a:spAutoFit/>
          </a:bodyPr>
          <a:lstStyle>
            <a:lvl1pPr>
              <a:defRPr sz="2700" b="0" i="0">
                <a:solidFill>
                  <a:srgbClr val="4E5156"/>
                </a:solidFill>
                <a:latin typeface="Roboto Medium"/>
                <a:cs typeface="Roboto Medium"/>
              </a:defRPr>
            </a:lvl1pPr>
          </a:lstStyle>
          <a:p>
            <a:endParaRPr/>
          </a:p>
        </p:txBody>
      </p:sp>
      <p:sp>
        <p:nvSpPr>
          <p:cNvPr id="4" name="Holder 4"/>
          <p:cNvSpPr>
            <a:spLocks noGrp="1"/>
          </p:cNvSpPr>
          <p:nvPr>
            <p:ph type="ftr" sz="quarter" idx="5"/>
          </p:nvPr>
        </p:nvSpPr>
        <p:spPr>
          <a:xfrm>
            <a:off x="2325439" y="7162913"/>
            <a:ext cx="1208404" cy="177800"/>
          </a:xfrm>
          <a:prstGeom prst="rect">
            <a:avLst/>
          </a:prstGeom>
        </p:spPr>
        <p:txBody>
          <a:bodyPr wrap="square" lIns="0" tIns="0" rIns="0" bIns="0">
            <a:spAutoFit/>
          </a:bodyPr>
          <a:lstStyle>
            <a:lvl1pPr>
              <a:defRPr sz="1200" b="0" i="0">
                <a:solidFill>
                  <a:schemeClr val="bg1"/>
                </a:solidFill>
                <a:latin typeface="Roboto Light"/>
                <a:cs typeface="Roboto Light"/>
              </a:defRPr>
            </a:lvl1p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5" name="Holder 5"/>
          <p:cNvSpPr>
            <a:spLocks noGrp="1"/>
          </p:cNvSpPr>
          <p:nvPr>
            <p:ph type="dt" sz="half" idx="6"/>
          </p:nvPr>
        </p:nvSpPr>
        <p:spPr>
          <a:xfrm>
            <a:off x="464300" y="7162913"/>
            <a:ext cx="1682114" cy="177800"/>
          </a:xfrm>
          <a:prstGeom prst="rect">
            <a:avLst/>
          </a:prstGeom>
        </p:spPr>
        <p:txBody>
          <a:bodyPr wrap="square" lIns="0" tIns="0" rIns="0" bIns="0">
            <a:spAutoFit/>
          </a:bodyPr>
          <a:lstStyle>
            <a:lvl1pPr>
              <a:defRPr sz="1200" b="0" i="0">
                <a:solidFill>
                  <a:schemeClr val="bg1"/>
                </a:solidFill>
                <a:latin typeface="Roboto Light"/>
                <a:cs typeface="Roboto Light"/>
              </a:defRPr>
            </a:lvl1p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jpg"/><Relationship Id="rId4" Type="http://schemas.openxmlformats.org/officeDocument/2006/relationships/image" Target="../media/image13.png"/><Relationship Id="rId9" Type="http://schemas.openxmlformats.org/officeDocument/2006/relationships/image" Target="../media/image17.jp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cid:C4CD4052-1EAF-49AA-A188-A2B0D69FCB0F"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image" Target="cid:C4CD4052-1EAF-49AA-A188-A2B0D69FCB0F" TargetMode="External"/><Relationship Id="rId12" Type="http://schemas.openxmlformats.org/officeDocument/2006/relationships/image" Target="../media/image35.png"/><Relationship Id="rId2" Type="http://schemas.openxmlformats.org/officeDocument/2006/relationships/image" Target="../media/image27.jpeg"/><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4.png"/><Relationship Id="rId5" Type="http://schemas.openxmlformats.org/officeDocument/2006/relationships/image" Target="../media/image30.jpeg"/><Relationship Id="rId15" Type="http://schemas.openxmlformats.org/officeDocument/2006/relationships/image" Target="../media/image38.jpeg"/><Relationship Id="rId10" Type="http://schemas.openxmlformats.org/officeDocument/2006/relationships/image" Target="cid:59465458-978F-4B69-BA98-6DBD0235AA5C" TargetMode="External"/><Relationship Id="rId4" Type="http://schemas.openxmlformats.org/officeDocument/2006/relationships/image" Target="../media/image29.jpeg"/><Relationship Id="rId9" Type="http://schemas.openxmlformats.org/officeDocument/2006/relationships/image" Target="../media/image33.png"/><Relationship Id="rId1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7.jpeg"/><Relationship Id="rId7" Type="http://schemas.openxmlformats.org/officeDocument/2006/relationships/image" Target="../media/image38.jpe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cid:C4CD4052-1EAF-49AA-A188-A2B0D69FCB0F" TargetMode="External"/><Relationship Id="rId13" Type="http://schemas.openxmlformats.org/officeDocument/2006/relationships/image" Target="../media/image35.png"/><Relationship Id="rId18" Type="http://schemas.openxmlformats.org/officeDocument/2006/relationships/image" Target="../media/image40.jpeg"/><Relationship Id="rId3" Type="http://schemas.openxmlformats.org/officeDocument/2006/relationships/image" Target="../media/image27.jpeg"/><Relationship Id="rId21" Type="http://schemas.openxmlformats.org/officeDocument/2006/relationships/image" Target="../media/image43.png"/><Relationship Id="rId7" Type="http://schemas.openxmlformats.org/officeDocument/2006/relationships/image" Target="../media/image31.png"/><Relationship Id="rId12" Type="http://schemas.openxmlformats.org/officeDocument/2006/relationships/image" Target="../media/image34.png"/><Relationship Id="rId17" Type="http://schemas.openxmlformats.org/officeDocument/2006/relationships/image" Target="../media/image38.jpeg"/><Relationship Id="rId2" Type="http://schemas.openxmlformats.org/officeDocument/2006/relationships/notesSlide" Target="../notesSlides/notesSlide8.xml"/><Relationship Id="rId16" Type="http://schemas.openxmlformats.org/officeDocument/2006/relationships/image" Target="../media/image39.png"/><Relationship Id="rId20"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cid:59465458-978F-4B69-BA98-6DBD0235AA5C" TargetMode="External"/><Relationship Id="rId5" Type="http://schemas.openxmlformats.org/officeDocument/2006/relationships/image" Target="../media/image29.jpeg"/><Relationship Id="rId15" Type="http://schemas.openxmlformats.org/officeDocument/2006/relationships/image" Target="../media/image37.png"/><Relationship Id="rId23" Type="http://schemas.openxmlformats.org/officeDocument/2006/relationships/image" Target="../media/image2.png"/><Relationship Id="rId10" Type="http://schemas.openxmlformats.org/officeDocument/2006/relationships/image" Target="../media/image33.png"/><Relationship Id="rId19" Type="http://schemas.openxmlformats.org/officeDocument/2006/relationships/image" Target="../media/image41.png"/><Relationship Id="rId4" Type="http://schemas.openxmlformats.org/officeDocument/2006/relationships/image" Target="../media/image28.png"/><Relationship Id="rId9" Type="http://schemas.openxmlformats.org/officeDocument/2006/relationships/image" Target="../media/image32.jpeg"/><Relationship Id="rId14" Type="http://schemas.openxmlformats.org/officeDocument/2006/relationships/image" Target="../media/image36.png"/><Relationship Id="rId22" Type="http://schemas.openxmlformats.org/officeDocument/2006/relationships/image" Target="../media/image44.png"/></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png"/><Relationship Id="rId18" Type="http://schemas.openxmlformats.org/officeDocument/2006/relationships/image" Target="../media/image43.png"/><Relationship Id="rId3" Type="http://schemas.openxmlformats.org/officeDocument/2006/relationships/image" Target="../media/image28.png"/><Relationship Id="rId21" Type="http://schemas.openxmlformats.org/officeDocument/2006/relationships/image" Target="../media/image47.png"/><Relationship Id="rId7" Type="http://schemas.openxmlformats.org/officeDocument/2006/relationships/image" Target="cid:C4CD4052-1EAF-49AA-A188-A2B0D69FCB0F" TargetMode="External"/><Relationship Id="rId12" Type="http://schemas.openxmlformats.org/officeDocument/2006/relationships/image" Target="../media/image36.png"/><Relationship Id="rId17" Type="http://schemas.openxmlformats.org/officeDocument/2006/relationships/image" Target="../media/image42.png"/><Relationship Id="rId2" Type="http://schemas.openxmlformats.org/officeDocument/2006/relationships/image" Target="../media/image27.jpeg"/><Relationship Id="rId16" Type="http://schemas.openxmlformats.org/officeDocument/2006/relationships/image" Target="../media/image40.jpeg"/><Relationship Id="rId20"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jpeg"/><Relationship Id="rId15" Type="http://schemas.openxmlformats.org/officeDocument/2006/relationships/image" Target="../media/image38.jpeg"/><Relationship Id="rId10" Type="http://schemas.openxmlformats.org/officeDocument/2006/relationships/image" Target="cid:59465458-978F-4B69-BA98-6DBD0235AA5C" TargetMode="External"/><Relationship Id="rId19" Type="http://schemas.openxmlformats.org/officeDocument/2006/relationships/image" Target="../media/image44.png"/><Relationship Id="rId4" Type="http://schemas.openxmlformats.org/officeDocument/2006/relationships/image" Target="../media/image29.jpeg"/><Relationship Id="rId9" Type="http://schemas.openxmlformats.org/officeDocument/2006/relationships/image" Target="../media/image33.png"/><Relationship Id="rId14" Type="http://schemas.openxmlformats.org/officeDocument/2006/relationships/image" Target="../media/image39.png"/><Relationship Id="rId22"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57.png"/><Relationship Id="rId3" Type="http://schemas.openxmlformats.org/officeDocument/2006/relationships/notesSlide" Target="../notesSlides/notesSlide10.xml"/><Relationship Id="rId7" Type="http://schemas.openxmlformats.org/officeDocument/2006/relationships/image" Target="../media/image54.png"/><Relationship Id="rId12" Type="http://schemas.openxmlformats.org/officeDocument/2006/relationships/image" Target="../media/image56.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png"/><Relationship Id="rId11" Type="http://schemas.openxmlformats.org/officeDocument/2006/relationships/image" Target="cid:59465458-978F-4B69-BA98-6DBD0235AA5C" TargetMode="External"/><Relationship Id="rId5" Type="http://schemas.openxmlformats.org/officeDocument/2006/relationships/image" Target="../media/image53.emf"/><Relationship Id="rId1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oleObject" Target="../embeddings/oleObject1.bin"/><Relationship Id="rId9" Type="http://schemas.openxmlformats.org/officeDocument/2006/relationships/image" Target="../media/image34.png"/><Relationship Id="rId1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4130"/>
            <a:ext cx="10693400" cy="5578784"/>
          </a:xfrm>
          <a:prstGeom prst="rect">
            <a:avLst/>
          </a:prstGeom>
        </p:spPr>
      </p:pic>
      <p:sp>
        <p:nvSpPr>
          <p:cNvPr id="3" name="object 3"/>
          <p:cNvSpPr/>
          <p:nvPr/>
        </p:nvSpPr>
        <p:spPr>
          <a:xfrm>
            <a:off x="0" y="6948004"/>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grpSp>
        <p:nvGrpSpPr>
          <p:cNvPr id="4" name="Group 3"/>
          <p:cNvGrpSpPr/>
          <p:nvPr/>
        </p:nvGrpSpPr>
        <p:grpSpPr>
          <a:xfrm>
            <a:off x="792004" y="488313"/>
            <a:ext cx="3173523" cy="409348"/>
            <a:chOff x="883159" y="795863"/>
            <a:chExt cx="3173523" cy="409348"/>
          </a:xfrm>
        </p:grpSpPr>
        <p:sp>
          <p:nvSpPr>
            <p:cNvPr id="20" name="object 20"/>
            <p:cNvSpPr/>
            <p:nvPr/>
          </p:nvSpPr>
          <p:spPr>
            <a:xfrm>
              <a:off x="883159" y="801340"/>
              <a:ext cx="359410" cy="398780"/>
            </a:xfrm>
            <a:custGeom>
              <a:avLst/>
              <a:gdLst/>
              <a:ahLst/>
              <a:cxnLst/>
              <a:rect l="l" t="t" r="r" b="b"/>
              <a:pathLst>
                <a:path w="359410" h="398780">
                  <a:moveTo>
                    <a:pt x="26111" y="0"/>
                  </a:moveTo>
                  <a:lnTo>
                    <a:pt x="0" y="0"/>
                  </a:lnTo>
                  <a:lnTo>
                    <a:pt x="0" y="398640"/>
                  </a:lnTo>
                  <a:lnTo>
                    <a:pt x="30822" y="398640"/>
                  </a:lnTo>
                  <a:lnTo>
                    <a:pt x="30822" y="50215"/>
                  </a:lnTo>
                  <a:lnTo>
                    <a:pt x="69686" y="50215"/>
                  </a:lnTo>
                  <a:lnTo>
                    <a:pt x="26111" y="0"/>
                  </a:lnTo>
                  <a:close/>
                </a:path>
                <a:path w="359410" h="398780">
                  <a:moveTo>
                    <a:pt x="69686" y="50215"/>
                  </a:moveTo>
                  <a:lnTo>
                    <a:pt x="30822" y="50215"/>
                  </a:lnTo>
                  <a:lnTo>
                    <a:pt x="333895" y="398640"/>
                  </a:lnTo>
                  <a:lnTo>
                    <a:pt x="359257" y="398640"/>
                  </a:lnTo>
                  <a:lnTo>
                    <a:pt x="359257" y="348411"/>
                  </a:lnTo>
                  <a:lnTo>
                    <a:pt x="328447" y="348411"/>
                  </a:lnTo>
                  <a:lnTo>
                    <a:pt x="69686" y="50215"/>
                  </a:lnTo>
                  <a:close/>
                </a:path>
                <a:path w="359410" h="398780">
                  <a:moveTo>
                    <a:pt x="359257" y="0"/>
                  </a:moveTo>
                  <a:lnTo>
                    <a:pt x="328447" y="0"/>
                  </a:lnTo>
                  <a:lnTo>
                    <a:pt x="328447" y="348411"/>
                  </a:lnTo>
                  <a:lnTo>
                    <a:pt x="359257" y="348411"/>
                  </a:lnTo>
                  <a:lnTo>
                    <a:pt x="359257" y="0"/>
                  </a:lnTo>
                  <a:close/>
                </a:path>
              </a:pathLst>
            </a:custGeom>
            <a:solidFill>
              <a:srgbClr val="505356"/>
            </a:solidFill>
          </p:spPr>
          <p:txBody>
            <a:bodyPr wrap="square" lIns="0" tIns="0" rIns="0" bIns="0" rtlCol="0"/>
            <a:lstStyle/>
            <a:p>
              <a:endParaRPr dirty="0"/>
            </a:p>
          </p:txBody>
        </p:sp>
        <p:sp>
          <p:nvSpPr>
            <p:cNvPr id="21" name="object 21"/>
            <p:cNvSpPr/>
            <p:nvPr/>
          </p:nvSpPr>
          <p:spPr>
            <a:xfrm>
              <a:off x="1741927" y="827032"/>
              <a:ext cx="0" cy="373380"/>
            </a:xfrm>
            <a:custGeom>
              <a:avLst/>
              <a:gdLst/>
              <a:ahLst/>
              <a:cxnLst/>
              <a:rect l="l" t="t" r="r" b="b"/>
              <a:pathLst>
                <a:path h="373380">
                  <a:moveTo>
                    <a:pt x="0" y="0"/>
                  </a:moveTo>
                  <a:lnTo>
                    <a:pt x="0" y="372948"/>
                  </a:lnTo>
                </a:path>
              </a:pathLst>
            </a:custGeom>
            <a:ln w="32359">
              <a:solidFill>
                <a:srgbClr val="505356"/>
              </a:solidFill>
            </a:ln>
          </p:spPr>
          <p:txBody>
            <a:bodyPr wrap="square" lIns="0" tIns="0" rIns="0" bIns="0" rtlCol="0"/>
            <a:lstStyle/>
            <a:p>
              <a:endParaRPr dirty="0"/>
            </a:p>
          </p:txBody>
        </p:sp>
        <p:sp>
          <p:nvSpPr>
            <p:cNvPr id="22" name="object 22"/>
            <p:cNvSpPr/>
            <p:nvPr/>
          </p:nvSpPr>
          <p:spPr>
            <a:xfrm>
              <a:off x="2076922" y="827032"/>
              <a:ext cx="0" cy="373380"/>
            </a:xfrm>
            <a:custGeom>
              <a:avLst/>
              <a:gdLst/>
              <a:ahLst/>
              <a:cxnLst/>
              <a:rect l="l" t="t" r="r" b="b"/>
              <a:pathLst>
                <a:path h="373380">
                  <a:moveTo>
                    <a:pt x="0" y="0"/>
                  </a:moveTo>
                  <a:lnTo>
                    <a:pt x="0" y="372948"/>
                  </a:lnTo>
                </a:path>
              </a:pathLst>
            </a:custGeom>
            <a:ln w="32372">
              <a:solidFill>
                <a:srgbClr val="505356"/>
              </a:solidFill>
            </a:ln>
          </p:spPr>
          <p:txBody>
            <a:bodyPr wrap="square" lIns="0" tIns="0" rIns="0" bIns="0" rtlCol="0"/>
            <a:lstStyle/>
            <a:p>
              <a:endParaRPr dirty="0"/>
            </a:p>
          </p:txBody>
        </p:sp>
        <p:sp>
          <p:nvSpPr>
            <p:cNvPr id="23" name="object 23"/>
            <p:cNvSpPr/>
            <p:nvPr/>
          </p:nvSpPr>
          <p:spPr>
            <a:xfrm>
              <a:off x="1576853" y="814186"/>
              <a:ext cx="665480" cy="0"/>
            </a:xfrm>
            <a:custGeom>
              <a:avLst/>
              <a:gdLst/>
              <a:ahLst/>
              <a:cxnLst/>
              <a:rect l="l" t="t" r="r" b="b"/>
              <a:pathLst>
                <a:path w="665479">
                  <a:moveTo>
                    <a:pt x="0" y="0"/>
                  </a:moveTo>
                  <a:lnTo>
                    <a:pt x="665149" y="0"/>
                  </a:lnTo>
                </a:path>
              </a:pathLst>
            </a:custGeom>
            <a:ln w="26962">
              <a:solidFill>
                <a:srgbClr val="505356"/>
              </a:solidFill>
            </a:ln>
          </p:spPr>
          <p:txBody>
            <a:bodyPr wrap="square" lIns="0" tIns="0" rIns="0" bIns="0" rtlCol="0"/>
            <a:lstStyle/>
            <a:p>
              <a:endParaRPr dirty="0"/>
            </a:p>
          </p:txBody>
        </p:sp>
        <p:sp>
          <p:nvSpPr>
            <p:cNvPr id="24" name="object 24"/>
            <p:cNvSpPr/>
            <p:nvPr/>
          </p:nvSpPr>
          <p:spPr>
            <a:xfrm>
              <a:off x="2306203" y="801340"/>
              <a:ext cx="0" cy="398780"/>
            </a:xfrm>
            <a:custGeom>
              <a:avLst/>
              <a:gdLst/>
              <a:ahLst/>
              <a:cxnLst/>
              <a:rect l="l" t="t" r="r" b="b"/>
              <a:pathLst>
                <a:path h="398780">
                  <a:moveTo>
                    <a:pt x="0" y="0"/>
                  </a:moveTo>
                  <a:lnTo>
                    <a:pt x="0" y="398779"/>
                  </a:lnTo>
                </a:path>
              </a:pathLst>
            </a:custGeom>
            <a:ln w="32092">
              <a:solidFill>
                <a:srgbClr val="505356"/>
              </a:solidFill>
            </a:ln>
          </p:spPr>
          <p:txBody>
            <a:bodyPr wrap="square" lIns="0" tIns="0" rIns="0" bIns="0" rtlCol="0"/>
            <a:lstStyle/>
            <a:p>
              <a:endParaRPr dirty="0"/>
            </a:p>
          </p:txBody>
        </p:sp>
        <p:sp>
          <p:nvSpPr>
            <p:cNvPr id="25" name="object 25"/>
            <p:cNvSpPr/>
            <p:nvPr/>
          </p:nvSpPr>
          <p:spPr>
            <a:xfrm>
              <a:off x="2290791" y="998190"/>
              <a:ext cx="328295" cy="0"/>
            </a:xfrm>
            <a:custGeom>
              <a:avLst/>
              <a:gdLst/>
              <a:ahLst/>
              <a:cxnLst/>
              <a:rect l="l" t="t" r="r" b="b"/>
              <a:pathLst>
                <a:path w="328295">
                  <a:moveTo>
                    <a:pt x="0" y="0"/>
                  </a:moveTo>
                  <a:lnTo>
                    <a:pt x="327875" y="0"/>
                  </a:lnTo>
                </a:path>
              </a:pathLst>
            </a:custGeom>
            <a:ln w="26670">
              <a:solidFill>
                <a:srgbClr val="505356"/>
              </a:solidFill>
            </a:ln>
          </p:spPr>
          <p:txBody>
            <a:bodyPr wrap="square" lIns="0" tIns="0" rIns="0" bIns="0" rtlCol="0"/>
            <a:lstStyle/>
            <a:p>
              <a:endParaRPr dirty="0"/>
            </a:p>
          </p:txBody>
        </p:sp>
        <p:sp>
          <p:nvSpPr>
            <p:cNvPr id="26" name="object 26"/>
            <p:cNvSpPr/>
            <p:nvPr/>
          </p:nvSpPr>
          <p:spPr>
            <a:xfrm>
              <a:off x="2603116" y="801340"/>
              <a:ext cx="0" cy="398780"/>
            </a:xfrm>
            <a:custGeom>
              <a:avLst/>
              <a:gdLst/>
              <a:ahLst/>
              <a:cxnLst/>
              <a:rect l="l" t="t" r="r" b="b"/>
              <a:pathLst>
                <a:path h="398780">
                  <a:moveTo>
                    <a:pt x="0" y="0"/>
                  </a:moveTo>
                  <a:lnTo>
                    <a:pt x="0" y="398640"/>
                  </a:lnTo>
                </a:path>
              </a:pathLst>
            </a:custGeom>
            <a:ln w="32372">
              <a:solidFill>
                <a:srgbClr val="505356"/>
              </a:solidFill>
            </a:ln>
          </p:spPr>
          <p:txBody>
            <a:bodyPr wrap="square" lIns="0" tIns="0" rIns="0" bIns="0" rtlCol="0"/>
            <a:lstStyle/>
            <a:p>
              <a:endParaRPr dirty="0"/>
            </a:p>
          </p:txBody>
        </p:sp>
        <p:sp>
          <p:nvSpPr>
            <p:cNvPr id="27" name="object 27"/>
            <p:cNvSpPr/>
            <p:nvPr/>
          </p:nvSpPr>
          <p:spPr>
            <a:xfrm>
              <a:off x="2725964" y="801345"/>
              <a:ext cx="0" cy="398780"/>
            </a:xfrm>
            <a:custGeom>
              <a:avLst/>
              <a:gdLst/>
              <a:ahLst/>
              <a:cxnLst/>
              <a:rect l="l" t="t" r="r" b="b"/>
              <a:pathLst>
                <a:path h="398780">
                  <a:moveTo>
                    <a:pt x="0" y="0"/>
                  </a:moveTo>
                  <a:lnTo>
                    <a:pt x="0" y="398640"/>
                  </a:lnTo>
                </a:path>
              </a:pathLst>
            </a:custGeom>
            <a:ln w="32092">
              <a:solidFill>
                <a:srgbClr val="505356"/>
              </a:solidFill>
            </a:ln>
          </p:spPr>
          <p:txBody>
            <a:bodyPr wrap="square" lIns="0" tIns="0" rIns="0" bIns="0" rtlCol="0"/>
            <a:lstStyle/>
            <a:p>
              <a:endParaRPr dirty="0"/>
            </a:p>
          </p:txBody>
        </p:sp>
        <p:sp>
          <p:nvSpPr>
            <p:cNvPr id="28" name="object 28"/>
            <p:cNvSpPr/>
            <p:nvPr/>
          </p:nvSpPr>
          <p:spPr>
            <a:xfrm>
              <a:off x="2832100" y="801340"/>
              <a:ext cx="359410" cy="398780"/>
            </a:xfrm>
            <a:custGeom>
              <a:avLst/>
              <a:gdLst/>
              <a:ahLst/>
              <a:cxnLst/>
              <a:rect l="l" t="t" r="r" b="b"/>
              <a:pathLst>
                <a:path w="359410" h="398780">
                  <a:moveTo>
                    <a:pt x="26111" y="0"/>
                  </a:moveTo>
                  <a:lnTo>
                    <a:pt x="0" y="0"/>
                  </a:lnTo>
                  <a:lnTo>
                    <a:pt x="0" y="398640"/>
                  </a:lnTo>
                  <a:lnTo>
                    <a:pt x="30822" y="398640"/>
                  </a:lnTo>
                  <a:lnTo>
                    <a:pt x="30822" y="50215"/>
                  </a:lnTo>
                  <a:lnTo>
                    <a:pt x="69688" y="50215"/>
                  </a:lnTo>
                  <a:lnTo>
                    <a:pt x="26111" y="0"/>
                  </a:lnTo>
                  <a:close/>
                </a:path>
                <a:path w="359410" h="398780">
                  <a:moveTo>
                    <a:pt x="69688" y="50215"/>
                  </a:moveTo>
                  <a:lnTo>
                    <a:pt x="30822" y="50215"/>
                  </a:lnTo>
                  <a:lnTo>
                    <a:pt x="333895" y="398640"/>
                  </a:lnTo>
                  <a:lnTo>
                    <a:pt x="359257" y="398640"/>
                  </a:lnTo>
                  <a:lnTo>
                    <a:pt x="359257" y="348411"/>
                  </a:lnTo>
                  <a:lnTo>
                    <a:pt x="328460" y="348411"/>
                  </a:lnTo>
                  <a:lnTo>
                    <a:pt x="69688" y="50215"/>
                  </a:lnTo>
                  <a:close/>
                </a:path>
                <a:path w="359410" h="398780">
                  <a:moveTo>
                    <a:pt x="359257" y="0"/>
                  </a:moveTo>
                  <a:lnTo>
                    <a:pt x="328460" y="0"/>
                  </a:lnTo>
                  <a:lnTo>
                    <a:pt x="328460" y="348411"/>
                  </a:lnTo>
                  <a:lnTo>
                    <a:pt x="359257" y="348411"/>
                  </a:lnTo>
                  <a:lnTo>
                    <a:pt x="359257" y="0"/>
                  </a:lnTo>
                  <a:close/>
                </a:path>
              </a:pathLst>
            </a:custGeom>
            <a:solidFill>
              <a:srgbClr val="505356"/>
            </a:solidFill>
          </p:spPr>
          <p:txBody>
            <a:bodyPr wrap="square" lIns="0" tIns="0" rIns="0" bIns="0" rtlCol="0"/>
            <a:lstStyle/>
            <a:p>
              <a:endParaRPr dirty="0"/>
            </a:p>
          </p:txBody>
        </p:sp>
        <p:sp>
          <p:nvSpPr>
            <p:cNvPr id="29" name="object 29"/>
            <p:cNvSpPr/>
            <p:nvPr/>
          </p:nvSpPr>
          <p:spPr>
            <a:xfrm>
              <a:off x="3266460" y="796218"/>
              <a:ext cx="358140" cy="408940"/>
            </a:xfrm>
            <a:custGeom>
              <a:avLst/>
              <a:gdLst/>
              <a:ahLst/>
              <a:cxnLst/>
              <a:rect l="l" t="t" r="r" b="b"/>
              <a:pathLst>
                <a:path w="358139" h="408940">
                  <a:moveTo>
                    <a:pt x="210641" y="0"/>
                  </a:moveTo>
                  <a:lnTo>
                    <a:pt x="170593" y="3473"/>
                  </a:lnTo>
                  <a:lnTo>
                    <a:pt x="133529" y="13165"/>
                  </a:lnTo>
                  <a:lnTo>
                    <a:pt x="88354" y="36137"/>
                  </a:lnTo>
                  <a:lnTo>
                    <a:pt x="57359" y="61184"/>
                  </a:lnTo>
                  <a:lnTo>
                    <a:pt x="27327" y="99504"/>
                  </a:lnTo>
                  <a:lnTo>
                    <a:pt x="8279" y="145312"/>
                  </a:lnTo>
                  <a:lnTo>
                    <a:pt x="1235" y="185826"/>
                  </a:lnTo>
                  <a:lnTo>
                    <a:pt x="0" y="216250"/>
                  </a:lnTo>
                  <a:lnTo>
                    <a:pt x="1089" y="229324"/>
                  </a:lnTo>
                  <a:lnTo>
                    <a:pt x="8977" y="266638"/>
                  </a:lnTo>
                  <a:lnTo>
                    <a:pt x="30716" y="312334"/>
                  </a:lnTo>
                  <a:lnTo>
                    <a:pt x="55846" y="343941"/>
                  </a:lnTo>
                  <a:lnTo>
                    <a:pt x="85436" y="369614"/>
                  </a:lnTo>
                  <a:lnTo>
                    <a:pt x="128964" y="392981"/>
                  </a:lnTo>
                  <a:lnTo>
                    <a:pt x="166060" y="403677"/>
                  </a:lnTo>
                  <a:lnTo>
                    <a:pt x="207388" y="408519"/>
                  </a:lnTo>
                  <a:lnTo>
                    <a:pt x="222169" y="408832"/>
                  </a:lnTo>
                  <a:lnTo>
                    <a:pt x="234567" y="408342"/>
                  </a:lnTo>
                  <a:lnTo>
                    <a:pt x="284066" y="401249"/>
                  </a:lnTo>
                  <a:lnTo>
                    <a:pt x="321098" y="390542"/>
                  </a:lnTo>
                  <a:lnTo>
                    <a:pt x="347228" y="380161"/>
                  </a:lnTo>
                  <a:lnTo>
                    <a:pt x="206730" y="380161"/>
                  </a:lnTo>
                  <a:lnTo>
                    <a:pt x="192744" y="379217"/>
                  </a:lnTo>
                  <a:lnTo>
                    <a:pt x="154128" y="371867"/>
                  </a:lnTo>
                  <a:lnTo>
                    <a:pt x="108616" y="350774"/>
                  </a:lnTo>
                  <a:lnTo>
                    <a:pt x="78534" y="325938"/>
                  </a:lnTo>
                  <a:lnTo>
                    <a:pt x="51485" y="286539"/>
                  </a:lnTo>
                  <a:lnTo>
                    <a:pt x="36551" y="237701"/>
                  </a:lnTo>
                  <a:lnTo>
                    <a:pt x="33345" y="193134"/>
                  </a:lnTo>
                  <a:lnTo>
                    <a:pt x="34491" y="179740"/>
                  </a:lnTo>
                  <a:lnTo>
                    <a:pt x="43179" y="142044"/>
                  </a:lnTo>
                  <a:lnTo>
                    <a:pt x="67293" y="97302"/>
                  </a:lnTo>
                  <a:lnTo>
                    <a:pt x="94123" y="68721"/>
                  </a:lnTo>
                  <a:lnTo>
                    <a:pt x="135914" y="43002"/>
                  </a:lnTo>
                  <a:lnTo>
                    <a:pt x="173037" y="32176"/>
                  </a:lnTo>
                  <a:lnTo>
                    <a:pt x="215989" y="28616"/>
                  </a:lnTo>
                  <a:lnTo>
                    <a:pt x="338213" y="28616"/>
                  </a:lnTo>
                  <a:lnTo>
                    <a:pt x="333248" y="26478"/>
                  </a:lnTo>
                  <a:lnTo>
                    <a:pt x="295387" y="12970"/>
                  </a:lnTo>
                  <a:lnTo>
                    <a:pt x="246516" y="2376"/>
                  </a:lnTo>
                  <a:lnTo>
                    <a:pt x="222550" y="261"/>
                  </a:lnTo>
                  <a:lnTo>
                    <a:pt x="210641" y="0"/>
                  </a:lnTo>
                  <a:close/>
                </a:path>
                <a:path w="358139" h="408940">
                  <a:moveTo>
                    <a:pt x="358055" y="222564"/>
                  </a:moveTo>
                  <a:lnTo>
                    <a:pt x="242777" y="222564"/>
                  </a:lnTo>
                  <a:lnTo>
                    <a:pt x="242777" y="248243"/>
                  </a:lnTo>
                  <a:lnTo>
                    <a:pt x="326965" y="248243"/>
                  </a:lnTo>
                  <a:lnTo>
                    <a:pt x="320325" y="359083"/>
                  </a:lnTo>
                  <a:lnTo>
                    <a:pt x="276460" y="373781"/>
                  </a:lnTo>
                  <a:lnTo>
                    <a:pt x="237117" y="379217"/>
                  </a:lnTo>
                  <a:lnTo>
                    <a:pt x="206730" y="380161"/>
                  </a:lnTo>
                  <a:lnTo>
                    <a:pt x="347228" y="380161"/>
                  </a:lnTo>
                  <a:lnTo>
                    <a:pt x="358055" y="375218"/>
                  </a:lnTo>
                  <a:lnTo>
                    <a:pt x="358055" y="222564"/>
                  </a:lnTo>
                  <a:close/>
                </a:path>
                <a:path w="358139" h="408940">
                  <a:moveTo>
                    <a:pt x="338213" y="28616"/>
                  </a:moveTo>
                  <a:lnTo>
                    <a:pt x="215989" y="28616"/>
                  </a:lnTo>
                  <a:lnTo>
                    <a:pt x="228184" y="29257"/>
                  </a:lnTo>
                  <a:lnTo>
                    <a:pt x="240382" y="30499"/>
                  </a:lnTo>
                  <a:lnTo>
                    <a:pt x="289217" y="41484"/>
                  </a:lnTo>
                  <a:lnTo>
                    <a:pt x="325889" y="56041"/>
                  </a:lnTo>
                  <a:lnTo>
                    <a:pt x="350358" y="68754"/>
                  </a:lnTo>
                  <a:lnTo>
                    <a:pt x="350358" y="33943"/>
                  </a:lnTo>
                  <a:lnTo>
                    <a:pt x="346165" y="32040"/>
                  </a:lnTo>
                  <a:lnTo>
                    <a:pt x="338213" y="28616"/>
                  </a:lnTo>
                  <a:close/>
                </a:path>
              </a:pathLst>
            </a:custGeom>
            <a:solidFill>
              <a:srgbClr val="505356"/>
            </a:solidFill>
          </p:spPr>
          <p:txBody>
            <a:bodyPr wrap="square" lIns="0" tIns="0" rIns="0" bIns="0" rtlCol="0"/>
            <a:lstStyle/>
            <a:p>
              <a:endParaRPr dirty="0"/>
            </a:p>
          </p:txBody>
        </p:sp>
        <p:sp>
          <p:nvSpPr>
            <p:cNvPr id="30" name="object 30"/>
            <p:cNvSpPr/>
            <p:nvPr/>
          </p:nvSpPr>
          <p:spPr>
            <a:xfrm>
              <a:off x="3684157" y="796271"/>
              <a:ext cx="223520" cy="408940"/>
            </a:xfrm>
            <a:custGeom>
              <a:avLst/>
              <a:gdLst/>
              <a:ahLst/>
              <a:cxnLst/>
              <a:rect l="l" t="t" r="r" b="b"/>
              <a:pathLst>
                <a:path w="223520" h="408940">
                  <a:moveTo>
                    <a:pt x="5433" y="337796"/>
                  </a:moveTo>
                  <a:lnTo>
                    <a:pt x="15273" y="380260"/>
                  </a:lnTo>
                  <a:lnTo>
                    <a:pt x="50796" y="397669"/>
                  </a:lnTo>
                  <a:lnTo>
                    <a:pt x="99381" y="408346"/>
                  </a:lnTo>
                  <a:lnTo>
                    <a:pt x="112002" y="408773"/>
                  </a:lnTo>
                  <a:lnTo>
                    <a:pt x="124784" y="407766"/>
                  </a:lnTo>
                  <a:lnTo>
                    <a:pt x="171814" y="390593"/>
                  </a:lnTo>
                  <a:lnTo>
                    <a:pt x="185845" y="380116"/>
                  </a:lnTo>
                  <a:lnTo>
                    <a:pt x="99976" y="380116"/>
                  </a:lnTo>
                  <a:lnTo>
                    <a:pt x="89616" y="378861"/>
                  </a:lnTo>
                  <a:lnTo>
                    <a:pt x="44013" y="362312"/>
                  </a:lnTo>
                  <a:lnTo>
                    <a:pt x="18710" y="347121"/>
                  </a:lnTo>
                  <a:lnTo>
                    <a:pt x="5433" y="337796"/>
                  </a:lnTo>
                  <a:close/>
                </a:path>
                <a:path w="223520" h="408940">
                  <a:moveTo>
                    <a:pt x="110126" y="0"/>
                  </a:moveTo>
                  <a:lnTo>
                    <a:pt x="62320" y="11842"/>
                  </a:lnTo>
                  <a:lnTo>
                    <a:pt x="28477" y="35939"/>
                  </a:lnTo>
                  <a:lnTo>
                    <a:pt x="7117" y="68230"/>
                  </a:lnTo>
                  <a:lnTo>
                    <a:pt x="0" y="106586"/>
                  </a:lnTo>
                  <a:lnTo>
                    <a:pt x="679" y="118659"/>
                  </a:lnTo>
                  <a:lnTo>
                    <a:pt x="20875" y="166622"/>
                  </a:lnTo>
                  <a:lnTo>
                    <a:pt x="51498" y="190540"/>
                  </a:lnTo>
                  <a:lnTo>
                    <a:pt x="91898" y="208477"/>
                  </a:lnTo>
                  <a:lnTo>
                    <a:pt x="124816" y="221561"/>
                  </a:lnTo>
                  <a:lnTo>
                    <a:pt x="138635" y="227966"/>
                  </a:lnTo>
                  <a:lnTo>
                    <a:pt x="175238" y="255609"/>
                  </a:lnTo>
                  <a:lnTo>
                    <a:pt x="190006" y="304217"/>
                  </a:lnTo>
                  <a:lnTo>
                    <a:pt x="188605" y="316400"/>
                  </a:lnTo>
                  <a:lnTo>
                    <a:pt x="161250" y="361204"/>
                  </a:lnTo>
                  <a:lnTo>
                    <a:pt x="115183" y="379442"/>
                  </a:lnTo>
                  <a:lnTo>
                    <a:pt x="99976" y="380116"/>
                  </a:lnTo>
                  <a:lnTo>
                    <a:pt x="185845" y="380116"/>
                  </a:lnTo>
                  <a:lnTo>
                    <a:pt x="213684" y="343722"/>
                  </a:lnTo>
                  <a:lnTo>
                    <a:pt x="222579" y="304713"/>
                  </a:lnTo>
                  <a:lnTo>
                    <a:pt x="223054" y="288890"/>
                  </a:lnTo>
                  <a:lnTo>
                    <a:pt x="221373" y="275701"/>
                  </a:lnTo>
                  <a:lnTo>
                    <a:pt x="199945" y="231730"/>
                  </a:lnTo>
                  <a:lnTo>
                    <a:pt x="169035" y="207872"/>
                  </a:lnTo>
                  <a:lnTo>
                    <a:pt x="128246" y="189843"/>
                  </a:lnTo>
                  <a:lnTo>
                    <a:pt x="95539" y="177015"/>
                  </a:lnTo>
                  <a:lnTo>
                    <a:pt x="82177" y="170897"/>
                  </a:lnTo>
                  <a:lnTo>
                    <a:pt x="45124" y="142529"/>
                  </a:lnTo>
                  <a:lnTo>
                    <a:pt x="34348" y="92119"/>
                  </a:lnTo>
                  <a:lnTo>
                    <a:pt x="37403" y="80240"/>
                  </a:lnTo>
                  <a:lnTo>
                    <a:pt x="60813" y="47454"/>
                  </a:lnTo>
                  <a:lnTo>
                    <a:pt x="106928" y="29277"/>
                  </a:lnTo>
                  <a:lnTo>
                    <a:pt x="121965" y="28565"/>
                  </a:lnTo>
                  <a:lnTo>
                    <a:pt x="206880" y="28565"/>
                  </a:lnTo>
                  <a:lnTo>
                    <a:pt x="206880" y="25046"/>
                  </a:lnTo>
                  <a:lnTo>
                    <a:pt x="161212" y="6422"/>
                  </a:lnTo>
                  <a:lnTo>
                    <a:pt x="123466" y="380"/>
                  </a:lnTo>
                  <a:lnTo>
                    <a:pt x="110126" y="0"/>
                  </a:lnTo>
                  <a:close/>
                </a:path>
                <a:path w="223520" h="408940">
                  <a:moveTo>
                    <a:pt x="206880" y="28565"/>
                  </a:moveTo>
                  <a:lnTo>
                    <a:pt x="121965" y="28565"/>
                  </a:lnTo>
                  <a:lnTo>
                    <a:pt x="132517" y="29597"/>
                  </a:lnTo>
                  <a:lnTo>
                    <a:pt x="143593" y="31735"/>
                  </a:lnTo>
                  <a:lnTo>
                    <a:pt x="179982" y="44781"/>
                  </a:lnTo>
                  <a:lnTo>
                    <a:pt x="206880" y="59005"/>
                  </a:lnTo>
                  <a:lnTo>
                    <a:pt x="206880" y="28565"/>
                  </a:lnTo>
                  <a:close/>
                </a:path>
              </a:pathLst>
            </a:custGeom>
            <a:solidFill>
              <a:srgbClr val="505356"/>
            </a:solidFill>
          </p:spPr>
          <p:txBody>
            <a:bodyPr wrap="square" lIns="0" tIns="0" rIns="0" bIns="0" rtlCol="0"/>
            <a:lstStyle/>
            <a:p>
              <a:endParaRPr dirty="0"/>
            </a:p>
          </p:txBody>
        </p:sp>
        <p:sp>
          <p:nvSpPr>
            <p:cNvPr id="31" name="object 31"/>
            <p:cNvSpPr/>
            <p:nvPr/>
          </p:nvSpPr>
          <p:spPr>
            <a:xfrm>
              <a:off x="1302961" y="814273"/>
              <a:ext cx="226695" cy="0"/>
            </a:xfrm>
            <a:custGeom>
              <a:avLst/>
              <a:gdLst/>
              <a:ahLst/>
              <a:cxnLst/>
              <a:rect l="l" t="t" r="r" b="b"/>
              <a:pathLst>
                <a:path w="226695">
                  <a:moveTo>
                    <a:pt x="0" y="0"/>
                  </a:moveTo>
                  <a:lnTo>
                    <a:pt x="226682" y="0"/>
                  </a:lnTo>
                </a:path>
              </a:pathLst>
            </a:custGeom>
            <a:ln w="27127">
              <a:solidFill>
                <a:srgbClr val="00AEEF"/>
              </a:solidFill>
            </a:ln>
          </p:spPr>
          <p:txBody>
            <a:bodyPr wrap="square" lIns="0" tIns="0" rIns="0" bIns="0" rtlCol="0"/>
            <a:lstStyle/>
            <a:p>
              <a:endParaRPr dirty="0"/>
            </a:p>
          </p:txBody>
        </p:sp>
        <p:sp>
          <p:nvSpPr>
            <p:cNvPr id="32" name="object 32"/>
            <p:cNvSpPr/>
            <p:nvPr/>
          </p:nvSpPr>
          <p:spPr>
            <a:xfrm>
              <a:off x="1302961" y="999293"/>
              <a:ext cx="226695" cy="0"/>
            </a:xfrm>
            <a:custGeom>
              <a:avLst/>
              <a:gdLst/>
              <a:ahLst/>
              <a:cxnLst/>
              <a:rect l="l" t="t" r="r" b="b"/>
              <a:pathLst>
                <a:path w="226695">
                  <a:moveTo>
                    <a:pt x="0" y="0"/>
                  </a:moveTo>
                  <a:lnTo>
                    <a:pt x="226682" y="0"/>
                  </a:lnTo>
                </a:path>
              </a:pathLst>
            </a:custGeom>
            <a:ln w="27139">
              <a:solidFill>
                <a:srgbClr val="00AEEF"/>
              </a:solidFill>
            </a:ln>
          </p:spPr>
          <p:txBody>
            <a:bodyPr wrap="square" lIns="0" tIns="0" rIns="0" bIns="0" rtlCol="0"/>
            <a:lstStyle/>
            <a:p>
              <a:endParaRPr dirty="0"/>
            </a:p>
          </p:txBody>
        </p:sp>
        <p:sp>
          <p:nvSpPr>
            <p:cNvPr id="33" name="object 33"/>
            <p:cNvSpPr/>
            <p:nvPr/>
          </p:nvSpPr>
          <p:spPr>
            <a:xfrm>
              <a:off x="1302961" y="1187113"/>
              <a:ext cx="226695" cy="0"/>
            </a:xfrm>
            <a:custGeom>
              <a:avLst/>
              <a:gdLst/>
              <a:ahLst/>
              <a:cxnLst/>
              <a:rect l="l" t="t" r="r" b="b"/>
              <a:pathLst>
                <a:path w="226695">
                  <a:moveTo>
                    <a:pt x="0" y="0"/>
                  </a:moveTo>
                  <a:lnTo>
                    <a:pt x="226682" y="0"/>
                  </a:lnTo>
                </a:path>
              </a:pathLst>
            </a:custGeom>
            <a:ln w="27139">
              <a:solidFill>
                <a:srgbClr val="00AEEF"/>
              </a:solidFill>
            </a:ln>
          </p:spPr>
          <p:txBody>
            <a:bodyPr wrap="square" lIns="0" tIns="0" rIns="0" bIns="0" rtlCol="0"/>
            <a:lstStyle/>
            <a:p>
              <a:endParaRPr dirty="0"/>
            </a:p>
          </p:txBody>
        </p:sp>
        <p:sp>
          <p:nvSpPr>
            <p:cNvPr id="34" name="object 34"/>
            <p:cNvSpPr/>
            <p:nvPr/>
          </p:nvSpPr>
          <p:spPr>
            <a:xfrm>
              <a:off x="3934127" y="795863"/>
              <a:ext cx="122555" cy="123825"/>
            </a:xfrm>
            <a:custGeom>
              <a:avLst/>
              <a:gdLst/>
              <a:ahLst/>
              <a:cxnLst/>
              <a:rect l="l" t="t" r="r" b="b"/>
              <a:pathLst>
                <a:path w="122554" h="123825">
                  <a:moveTo>
                    <a:pt x="50638" y="0"/>
                  </a:moveTo>
                  <a:lnTo>
                    <a:pt x="10096" y="28889"/>
                  </a:lnTo>
                  <a:lnTo>
                    <a:pt x="0" y="74757"/>
                  </a:lnTo>
                  <a:lnTo>
                    <a:pt x="4565" y="88062"/>
                  </a:lnTo>
                  <a:lnTo>
                    <a:pt x="33153" y="117136"/>
                  </a:lnTo>
                  <a:lnTo>
                    <a:pt x="60745" y="123600"/>
                  </a:lnTo>
                  <a:lnTo>
                    <a:pt x="65968" y="123381"/>
                  </a:lnTo>
                  <a:lnTo>
                    <a:pt x="79160" y="120769"/>
                  </a:lnTo>
                  <a:lnTo>
                    <a:pt x="91193" y="115371"/>
                  </a:lnTo>
                  <a:lnTo>
                    <a:pt x="95521" y="112099"/>
                  </a:lnTo>
                  <a:lnTo>
                    <a:pt x="57219" y="112099"/>
                  </a:lnTo>
                  <a:lnTo>
                    <a:pt x="44557" y="109498"/>
                  </a:lnTo>
                  <a:lnTo>
                    <a:pt x="16585" y="83038"/>
                  </a:lnTo>
                  <a:lnTo>
                    <a:pt x="10801" y="51792"/>
                  </a:lnTo>
                  <a:lnTo>
                    <a:pt x="15347" y="38490"/>
                  </a:lnTo>
                  <a:lnTo>
                    <a:pt x="23196" y="27134"/>
                  </a:lnTo>
                  <a:lnTo>
                    <a:pt x="33767" y="18304"/>
                  </a:lnTo>
                  <a:lnTo>
                    <a:pt x="46478" y="12581"/>
                  </a:lnTo>
                  <a:lnTo>
                    <a:pt x="60745" y="10544"/>
                  </a:lnTo>
                  <a:lnTo>
                    <a:pt x="93675" y="10544"/>
                  </a:lnTo>
                  <a:lnTo>
                    <a:pt x="82233" y="4966"/>
                  </a:lnTo>
                  <a:lnTo>
                    <a:pt x="67383" y="1127"/>
                  </a:lnTo>
                  <a:lnTo>
                    <a:pt x="50638" y="0"/>
                  </a:lnTo>
                  <a:close/>
                </a:path>
                <a:path w="122554" h="123825">
                  <a:moveTo>
                    <a:pt x="93675" y="10544"/>
                  </a:moveTo>
                  <a:lnTo>
                    <a:pt x="60745" y="10544"/>
                  </a:lnTo>
                  <a:lnTo>
                    <a:pt x="66430" y="10863"/>
                  </a:lnTo>
                  <a:lnTo>
                    <a:pt x="78572" y="13907"/>
                  </a:lnTo>
                  <a:lnTo>
                    <a:pt x="109147" y="56032"/>
                  </a:lnTo>
                  <a:lnTo>
                    <a:pt x="110154" y="73433"/>
                  </a:lnTo>
                  <a:lnTo>
                    <a:pt x="105121" y="86003"/>
                  </a:lnTo>
                  <a:lnTo>
                    <a:pt x="96893" y="96680"/>
                  </a:lnTo>
                  <a:lnTo>
                    <a:pt x="85888" y="104938"/>
                  </a:lnTo>
                  <a:lnTo>
                    <a:pt x="72524" y="110252"/>
                  </a:lnTo>
                  <a:lnTo>
                    <a:pt x="57219" y="112099"/>
                  </a:lnTo>
                  <a:lnTo>
                    <a:pt x="95521" y="112099"/>
                  </a:lnTo>
                  <a:lnTo>
                    <a:pt x="121189" y="70112"/>
                  </a:lnTo>
                  <a:lnTo>
                    <a:pt x="122515" y="53934"/>
                  </a:lnTo>
                  <a:lnTo>
                    <a:pt x="119515" y="41207"/>
                  </a:lnTo>
                  <a:lnTo>
                    <a:pt x="113829" y="29636"/>
                  </a:lnTo>
                  <a:lnTo>
                    <a:pt x="105614" y="19532"/>
                  </a:lnTo>
                  <a:lnTo>
                    <a:pt x="95029" y="11204"/>
                  </a:lnTo>
                  <a:lnTo>
                    <a:pt x="93675" y="10544"/>
                  </a:lnTo>
                  <a:close/>
                </a:path>
              </a:pathLst>
            </a:custGeom>
            <a:solidFill>
              <a:srgbClr val="505356"/>
            </a:solidFill>
          </p:spPr>
          <p:txBody>
            <a:bodyPr wrap="square" lIns="0" tIns="0" rIns="0" bIns="0" rtlCol="0"/>
            <a:lstStyle/>
            <a:p>
              <a:endParaRPr dirty="0"/>
            </a:p>
          </p:txBody>
        </p:sp>
        <p:sp>
          <p:nvSpPr>
            <p:cNvPr id="35" name="object 35"/>
            <p:cNvSpPr/>
            <p:nvPr/>
          </p:nvSpPr>
          <p:spPr>
            <a:xfrm>
              <a:off x="3974297" y="828454"/>
              <a:ext cx="41910" cy="56515"/>
            </a:xfrm>
            <a:custGeom>
              <a:avLst/>
              <a:gdLst/>
              <a:ahLst/>
              <a:cxnLst/>
              <a:rect l="l" t="t" r="r" b="b"/>
              <a:pathLst>
                <a:path w="41909" h="56515">
                  <a:moveTo>
                    <a:pt x="34023" y="0"/>
                  </a:moveTo>
                  <a:lnTo>
                    <a:pt x="609" y="0"/>
                  </a:lnTo>
                  <a:lnTo>
                    <a:pt x="0" y="723"/>
                  </a:lnTo>
                  <a:lnTo>
                    <a:pt x="0" y="55321"/>
                  </a:lnTo>
                  <a:lnTo>
                    <a:pt x="609" y="56045"/>
                  </a:lnTo>
                  <a:lnTo>
                    <a:pt x="9677" y="56045"/>
                  </a:lnTo>
                  <a:lnTo>
                    <a:pt x="10388" y="55321"/>
                  </a:lnTo>
                  <a:lnTo>
                    <a:pt x="10388" y="34112"/>
                  </a:lnTo>
                  <a:lnTo>
                    <a:pt x="30412" y="34112"/>
                  </a:lnTo>
                  <a:lnTo>
                    <a:pt x="30022" y="33388"/>
                  </a:lnTo>
                  <a:lnTo>
                    <a:pt x="36982" y="30581"/>
                  </a:lnTo>
                  <a:lnTo>
                    <a:pt x="41075" y="25539"/>
                  </a:lnTo>
                  <a:lnTo>
                    <a:pt x="10477" y="25539"/>
                  </a:lnTo>
                  <a:lnTo>
                    <a:pt x="10477" y="9613"/>
                  </a:lnTo>
                  <a:lnTo>
                    <a:pt x="41859" y="9613"/>
                  </a:lnTo>
                  <a:lnTo>
                    <a:pt x="41859" y="7683"/>
                  </a:lnTo>
                  <a:lnTo>
                    <a:pt x="34023" y="0"/>
                  </a:lnTo>
                  <a:close/>
                </a:path>
                <a:path w="41909" h="56515">
                  <a:moveTo>
                    <a:pt x="30412" y="34112"/>
                  </a:moveTo>
                  <a:lnTo>
                    <a:pt x="19303" y="34112"/>
                  </a:lnTo>
                  <a:lnTo>
                    <a:pt x="29933" y="55321"/>
                  </a:lnTo>
                  <a:lnTo>
                    <a:pt x="30111" y="55638"/>
                  </a:lnTo>
                  <a:lnTo>
                    <a:pt x="30492" y="56045"/>
                  </a:lnTo>
                  <a:lnTo>
                    <a:pt x="40982" y="56045"/>
                  </a:lnTo>
                  <a:lnTo>
                    <a:pt x="41541" y="54762"/>
                  </a:lnTo>
                  <a:lnTo>
                    <a:pt x="30412" y="34112"/>
                  </a:lnTo>
                  <a:close/>
                </a:path>
                <a:path w="41909" h="56515">
                  <a:moveTo>
                    <a:pt x="41859" y="9613"/>
                  </a:moveTo>
                  <a:lnTo>
                    <a:pt x="27787" y="9613"/>
                  </a:lnTo>
                  <a:lnTo>
                    <a:pt x="31457" y="13119"/>
                  </a:lnTo>
                  <a:lnTo>
                    <a:pt x="31457" y="21856"/>
                  </a:lnTo>
                  <a:lnTo>
                    <a:pt x="27787" y="25539"/>
                  </a:lnTo>
                  <a:lnTo>
                    <a:pt x="41075" y="25539"/>
                  </a:lnTo>
                  <a:lnTo>
                    <a:pt x="41859" y="24574"/>
                  </a:lnTo>
                  <a:lnTo>
                    <a:pt x="41859" y="9613"/>
                  </a:lnTo>
                  <a:close/>
                </a:path>
              </a:pathLst>
            </a:custGeom>
            <a:solidFill>
              <a:srgbClr val="505356"/>
            </a:solidFill>
          </p:spPr>
          <p:txBody>
            <a:bodyPr wrap="square" lIns="0" tIns="0" rIns="0" bIns="0" rtlCol="0"/>
            <a:lstStyle/>
            <a:p>
              <a:endParaRPr dirty="0"/>
            </a:p>
          </p:txBody>
        </p:sp>
      </p:grpSp>
      <p:sp>
        <p:nvSpPr>
          <p:cNvPr id="44" name="object 44"/>
          <p:cNvSpPr txBox="1">
            <a:spLocks noGrp="1"/>
          </p:cNvSpPr>
          <p:nvPr>
            <p:ph type="dt" sz="half" idx="6"/>
          </p:nvPr>
        </p:nvSpPr>
        <p:spPr>
          <a:xfrm>
            <a:off x="464300" y="7162913"/>
            <a:ext cx="1914466"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45" name="object 45"/>
          <p:cNvSpPr txBox="1">
            <a:spLocks noGrp="1"/>
          </p:cNvSpPr>
          <p:nvPr>
            <p:ph type="ftr" sz="quarter" idx="5"/>
          </p:nvPr>
        </p:nvSpPr>
        <p:spPr>
          <a:xfrm>
            <a:off x="2620065" y="7156047"/>
            <a:ext cx="16496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7" name="Title 6"/>
          <p:cNvSpPr>
            <a:spLocks noGrp="1"/>
          </p:cNvSpPr>
          <p:nvPr>
            <p:ph type="title"/>
          </p:nvPr>
        </p:nvSpPr>
        <p:spPr>
          <a:xfrm>
            <a:off x="4357658" y="200025"/>
            <a:ext cx="5865841" cy="1246495"/>
          </a:xfrm>
        </p:spPr>
        <p:txBody>
          <a:bodyPr/>
          <a:lstStyle/>
          <a:p>
            <a:pPr algn="ctr"/>
            <a:r>
              <a:rPr lang="en-GB" dirty="0" smtClean="0"/>
              <a:t>Carbon Reduction for SME Properties Using Nano BEMS </a:t>
            </a:r>
            <a:r>
              <a:rPr lang="en-GB" dirty="0" smtClean="0"/>
              <a:t>IoT Solutions</a:t>
            </a:r>
            <a:endParaRPr lang="en-GB" dirty="0"/>
          </a:p>
        </p:txBody>
      </p:sp>
      <p:pic>
        <p:nvPicPr>
          <p:cNvPr id="47" name="Picture 46" descr="NetThings Click Controller Transparent.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cit.co.uk/system/files/042014/535fabc22143b2151400000c/medium_6x4/southbanktower-homepage_background.jpg?1408012561"/>
          <p:cNvPicPr>
            <a:picLocks noChangeAspect="1" noChangeArrowheads="1"/>
          </p:cNvPicPr>
          <p:nvPr/>
        </p:nvPicPr>
        <p:blipFill rotWithShape="1">
          <a:blip r:embed="rId2">
            <a:extLst>
              <a:ext uri="{28A0092B-C50C-407E-A947-70E740481C1C}">
                <a14:useLocalDpi xmlns:a14="http://schemas.microsoft.com/office/drawing/2010/main" val="0"/>
              </a:ext>
            </a:extLst>
          </a:blip>
          <a:srcRect b="2273"/>
          <a:stretch/>
        </p:blipFill>
        <p:spPr bwMode="auto">
          <a:xfrm>
            <a:off x="0" y="885824"/>
            <a:ext cx="10693400" cy="6553201"/>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4"/>
          <p:cNvSpPr txBox="1"/>
          <p:nvPr/>
        </p:nvSpPr>
        <p:spPr>
          <a:xfrm>
            <a:off x="1254760" y="276225"/>
            <a:ext cx="8183880" cy="415498"/>
          </a:xfrm>
          <a:prstGeom prst="rect">
            <a:avLst/>
          </a:prstGeom>
        </p:spPr>
        <p:txBody>
          <a:bodyPr vert="horz" wrap="square" lIns="0" tIns="0" rIns="0" bIns="0" rtlCol="0">
            <a:spAutoFit/>
          </a:bodyPr>
          <a:lstStyle/>
          <a:p>
            <a:pPr marL="12700" algn="ctr">
              <a:lnSpc>
                <a:spcPct val="100000"/>
              </a:lnSpc>
            </a:pPr>
            <a:r>
              <a:rPr lang="en-GB" sz="2700" dirty="0" smtClean="0">
                <a:solidFill>
                  <a:srgbClr val="00AEEF"/>
                </a:solidFill>
                <a:latin typeface="Roboto"/>
                <a:cs typeface="Roboto Medium"/>
              </a:rPr>
              <a:t>NETTHINGS COMPANY OVERVIEW</a:t>
            </a:r>
            <a:endParaRPr sz="2700" dirty="0">
              <a:latin typeface="Roboto Medium"/>
              <a:cs typeface="Roboto Medium"/>
            </a:endParaRPr>
          </a:p>
        </p:txBody>
      </p:sp>
      <p:sp>
        <p:nvSpPr>
          <p:cNvPr id="5" name="object 3"/>
          <p:cNvSpPr/>
          <p:nvPr/>
        </p:nvSpPr>
        <p:spPr>
          <a:xfrm>
            <a:off x="-3066" y="6964668"/>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6" name="object 37"/>
          <p:cNvSpPr txBox="1">
            <a:spLocks noGrp="1"/>
          </p:cNvSpPr>
          <p:nvPr>
            <p:ph type="dt" sz="half" idx="6"/>
          </p:nvPr>
        </p:nvSpPr>
        <p:spPr>
          <a:xfrm>
            <a:off x="387710" y="7213819"/>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7" name="object 38"/>
          <p:cNvSpPr txBox="1">
            <a:spLocks noGrp="1"/>
          </p:cNvSpPr>
          <p:nvPr>
            <p:ph type="ftr" sz="quarter" idx="5"/>
          </p:nvPr>
        </p:nvSpPr>
        <p:spPr>
          <a:xfrm>
            <a:off x="2373536" y="7213819"/>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8" name="Picture 7" descr="NetThings Click Controller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0111" y="6423132"/>
            <a:ext cx="1295401" cy="1068489"/>
          </a:xfrm>
          <a:prstGeom prst="rect">
            <a:avLst/>
          </a:prstGeom>
        </p:spPr>
      </p:pic>
      <p:sp>
        <p:nvSpPr>
          <p:cNvPr id="2" name="TextBox 1"/>
          <p:cNvSpPr txBox="1"/>
          <p:nvPr/>
        </p:nvSpPr>
        <p:spPr>
          <a:xfrm>
            <a:off x="196505" y="1062924"/>
            <a:ext cx="5181600" cy="2862322"/>
          </a:xfrm>
          <a:prstGeom prst="rect">
            <a:avLst/>
          </a:prstGeom>
          <a:noFill/>
        </p:spPr>
        <p:txBody>
          <a:bodyPr wrap="square" rtlCol="0">
            <a:spAutoFit/>
          </a:bodyPr>
          <a:lstStyle/>
          <a:p>
            <a:pPr marL="285750" indent="-285750">
              <a:buFont typeface="Arial" panose="020B0604020202020204" pitchFamily="34" charset="0"/>
              <a:buChar char="•"/>
            </a:pPr>
            <a:r>
              <a:rPr lang="en-GB" dirty="0" smtClean="0">
                <a:solidFill>
                  <a:schemeClr val="bg1"/>
                </a:solidFill>
              </a:rPr>
              <a:t>Established </a:t>
            </a:r>
            <a:r>
              <a:rPr lang="en-GB" dirty="0" smtClean="0">
                <a:solidFill>
                  <a:schemeClr val="bg1"/>
                </a:solidFill>
              </a:rPr>
              <a:t>2007</a:t>
            </a:r>
            <a:endParaRPr lang="en-GB" dirty="0" smtClean="0">
              <a:solidFill>
                <a:schemeClr val="bg1"/>
              </a:solidFill>
            </a:endParaRPr>
          </a:p>
          <a:p>
            <a:pPr marL="285750" indent="-285750">
              <a:buFont typeface="Arial" panose="020B0604020202020204" pitchFamily="34" charset="0"/>
              <a:buChar char="•"/>
            </a:pPr>
            <a:r>
              <a:rPr lang="en-GB" dirty="0" smtClean="0">
                <a:solidFill>
                  <a:schemeClr val="bg1"/>
                </a:solidFill>
              </a:rPr>
              <a:t>24 </a:t>
            </a:r>
            <a:r>
              <a:rPr lang="en-GB" dirty="0" smtClean="0">
                <a:solidFill>
                  <a:schemeClr val="bg1"/>
                </a:solidFill>
              </a:rPr>
              <a:t>staff </a:t>
            </a:r>
          </a:p>
          <a:p>
            <a:pPr marL="285750" indent="-285750">
              <a:buFont typeface="Arial" panose="020B0604020202020204" pitchFamily="34" charset="0"/>
              <a:buChar char="•"/>
            </a:pPr>
            <a:r>
              <a:rPr lang="en-GB" dirty="0" smtClean="0">
                <a:solidFill>
                  <a:schemeClr val="bg1"/>
                </a:solidFill>
              </a:rPr>
              <a:t>£1.5M turnover</a:t>
            </a:r>
          </a:p>
          <a:p>
            <a:pPr marL="285750" indent="-285750">
              <a:buFont typeface="Arial" panose="020B0604020202020204" pitchFamily="34" charset="0"/>
              <a:buChar char="•"/>
            </a:pPr>
            <a:r>
              <a:rPr lang="en-GB" dirty="0" smtClean="0">
                <a:solidFill>
                  <a:schemeClr val="bg1"/>
                </a:solidFill>
              </a:rPr>
              <a:t>1000’s of systems currently installed across a wide range of properties</a:t>
            </a:r>
          </a:p>
          <a:p>
            <a:pPr marL="285750" indent="-285750">
              <a:buFont typeface="Arial" panose="020B0604020202020204" pitchFamily="34" charset="0"/>
              <a:buChar char="•"/>
            </a:pPr>
            <a:r>
              <a:rPr lang="en-GB" dirty="0" smtClean="0">
                <a:solidFill>
                  <a:schemeClr val="bg1"/>
                </a:solidFill>
              </a:rPr>
              <a:t>Current projects include South Bank Tower, London UK</a:t>
            </a:r>
          </a:p>
          <a:p>
            <a:pPr marL="285750" indent="-285750">
              <a:buFont typeface="Arial" panose="020B0604020202020204" pitchFamily="34" charset="0"/>
              <a:buChar char="•"/>
            </a:pPr>
            <a:endParaRPr lang="en-GB" dirty="0" smtClean="0">
              <a:solidFill>
                <a:schemeClr val="bg1"/>
              </a:solidFill>
            </a:endParaRPr>
          </a:p>
          <a:p>
            <a:endParaRPr lang="en-GB" dirty="0" smtClean="0">
              <a:solidFill>
                <a:schemeClr val="bg1"/>
              </a:solidFill>
            </a:endParaRPr>
          </a:p>
          <a:p>
            <a:endParaRPr lang="en-GB" dirty="0">
              <a:solidFill>
                <a:schemeClr val="bg1"/>
              </a:solidFill>
            </a:endParaRPr>
          </a:p>
        </p:txBody>
      </p:sp>
      <p:sp>
        <p:nvSpPr>
          <p:cNvPr id="9" name="Rectangle 8"/>
          <p:cNvSpPr/>
          <p:nvPr/>
        </p:nvSpPr>
        <p:spPr>
          <a:xfrm>
            <a:off x="5308600" y="1050637"/>
            <a:ext cx="5346700" cy="954107"/>
          </a:xfrm>
          <a:prstGeom prst="rect">
            <a:avLst/>
          </a:prstGeom>
        </p:spPr>
        <p:txBody>
          <a:bodyPr>
            <a:spAutoFit/>
          </a:bodyPr>
          <a:lstStyle/>
          <a:p>
            <a:r>
              <a:rPr lang="en-GB" sz="1400" b="1" i="1" dirty="0" smtClean="0">
                <a:solidFill>
                  <a:srgbClr val="FFFFFF"/>
                </a:solidFill>
                <a:latin typeface="Roboto"/>
              </a:rPr>
              <a:t>“We </a:t>
            </a:r>
            <a:r>
              <a:rPr lang="en-GB" sz="1400" b="1" i="1" dirty="0">
                <a:solidFill>
                  <a:srgbClr val="FFFFFF"/>
                </a:solidFill>
                <a:latin typeface="Roboto"/>
              </a:rPr>
              <a:t>are a team of software developers, engineers, technologists and visionaries based in Edinburgh, </a:t>
            </a:r>
            <a:r>
              <a:rPr lang="en-GB" sz="1400" b="1" i="1" dirty="0" smtClean="0">
                <a:solidFill>
                  <a:srgbClr val="FFFFFF"/>
                </a:solidFill>
                <a:latin typeface="Roboto"/>
              </a:rPr>
              <a:t>UK delivering </a:t>
            </a:r>
            <a:r>
              <a:rPr lang="en-GB" sz="1400" b="1" i="1" dirty="0">
                <a:solidFill>
                  <a:srgbClr val="FFFFFF"/>
                </a:solidFill>
                <a:latin typeface="Roboto"/>
              </a:rPr>
              <a:t>the ‘next big thing’ in real-time monitoring and control</a:t>
            </a:r>
            <a:r>
              <a:rPr lang="en-GB" sz="1400" b="1" i="1" dirty="0" smtClean="0">
                <a:solidFill>
                  <a:srgbClr val="FFFFFF"/>
                </a:solidFill>
                <a:latin typeface="Roboto"/>
              </a:rPr>
              <a:t>.”</a:t>
            </a:r>
            <a:endParaRPr lang="en-GB" sz="1400" b="1" i="1" dirty="0"/>
          </a:p>
        </p:txBody>
      </p:sp>
      <p:cxnSp>
        <p:nvCxnSpPr>
          <p:cNvPr id="11" name="Straight Arrow Connector 10"/>
          <p:cNvCxnSpPr/>
          <p:nvPr/>
        </p:nvCxnSpPr>
        <p:spPr>
          <a:xfrm>
            <a:off x="1689100" y="2943225"/>
            <a:ext cx="54864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7948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212005"/>
            <a:ext cx="10692130" cy="2736215"/>
          </a:xfrm>
          <a:custGeom>
            <a:avLst/>
            <a:gdLst/>
            <a:ahLst/>
            <a:cxnLst/>
            <a:rect l="l" t="t" r="r" b="b"/>
            <a:pathLst>
              <a:path w="10692130" h="2736215">
                <a:moveTo>
                  <a:pt x="0" y="2735999"/>
                </a:moveTo>
                <a:lnTo>
                  <a:pt x="10692003" y="2735999"/>
                </a:lnTo>
                <a:lnTo>
                  <a:pt x="10692003" y="0"/>
                </a:lnTo>
                <a:lnTo>
                  <a:pt x="0" y="0"/>
                </a:lnTo>
                <a:lnTo>
                  <a:pt x="0" y="2735999"/>
                </a:lnTo>
                <a:close/>
              </a:path>
            </a:pathLst>
          </a:custGeom>
          <a:solidFill>
            <a:srgbClr val="D1D3D4"/>
          </a:solidFill>
        </p:spPr>
        <p:txBody>
          <a:bodyPr wrap="square" lIns="0" tIns="0" rIns="0" bIns="0" rtlCol="0"/>
          <a:lstStyle/>
          <a:p>
            <a:endParaRPr/>
          </a:p>
        </p:txBody>
      </p:sp>
      <p:sp>
        <p:nvSpPr>
          <p:cNvPr id="3" name="object 3"/>
          <p:cNvSpPr/>
          <p:nvPr/>
        </p:nvSpPr>
        <p:spPr>
          <a:xfrm>
            <a:off x="0" y="6948004"/>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a:p>
        </p:txBody>
      </p:sp>
      <p:sp>
        <p:nvSpPr>
          <p:cNvPr id="4" name="object 4"/>
          <p:cNvSpPr txBox="1"/>
          <p:nvPr/>
        </p:nvSpPr>
        <p:spPr>
          <a:xfrm>
            <a:off x="491300" y="614172"/>
            <a:ext cx="8183880" cy="857250"/>
          </a:xfrm>
          <a:prstGeom prst="rect">
            <a:avLst/>
          </a:prstGeom>
        </p:spPr>
        <p:txBody>
          <a:bodyPr vert="horz" wrap="square" lIns="0" tIns="0" rIns="0" bIns="0" rtlCol="0">
            <a:spAutoFit/>
          </a:bodyPr>
          <a:lstStyle/>
          <a:p>
            <a:pPr marL="12700">
              <a:lnSpc>
                <a:spcPct val="100000"/>
              </a:lnSpc>
            </a:pPr>
            <a:r>
              <a:rPr sz="2700" dirty="0">
                <a:solidFill>
                  <a:srgbClr val="00AEEF"/>
                </a:solidFill>
                <a:latin typeface="Roboto"/>
                <a:cs typeface="Roboto"/>
              </a:rPr>
              <a:t>SM</a:t>
            </a:r>
            <a:r>
              <a:rPr sz="2700" spc="-5" dirty="0">
                <a:solidFill>
                  <a:srgbClr val="00AEEF"/>
                </a:solidFill>
                <a:latin typeface="Roboto"/>
                <a:cs typeface="Roboto"/>
              </a:rPr>
              <a:t>E</a:t>
            </a:r>
            <a:r>
              <a:rPr sz="2700" dirty="0">
                <a:solidFill>
                  <a:srgbClr val="00AEEF"/>
                </a:solidFill>
                <a:latin typeface="Roboto"/>
                <a:cs typeface="Roboto"/>
              </a:rPr>
              <a:t>s </a:t>
            </a:r>
            <a:r>
              <a:rPr sz="2700" spc="-45" dirty="0">
                <a:solidFill>
                  <a:srgbClr val="00AEEF"/>
                </a:solidFill>
                <a:latin typeface="Roboto"/>
                <a:cs typeface="Roboto"/>
              </a:rPr>
              <a:t>AN</a:t>
            </a:r>
            <a:r>
              <a:rPr sz="2700" spc="-40" dirty="0">
                <a:solidFill>
                  <a:srgbClr val="00AEEF"/>
                </a:solidFill>
                <a:latin typeface="Roboto"/>
                <a:cs typeface="Roboto"/>
              </a:rPr>
              <a:t>D</a:t>
            </a:r>
            <a:r>
              <a:rPr sz="2700" spc="5" dirty="0">
                <a:solidFill>
                  <a:srgbClr val="00AEEF"/>
                </a:solidFill>
                <a:latin typeface="Roboto"/>
                <a:cs typeface="Roboto"/>
              </a:rPr>
              <a:t> </a:t>
            </a:r>
            <a:r>
              <a:rPr sz="2700" spc="-25" dirty="0">
                <a:solidFill>
                  <a:srgbClr val="00AEEF"/>
                </a:solidFill>
                <a:latin typeface="Roboto"/>
                <a:cs typeface="Roboto"/>
              </a:rPr>
              <a:t>ENERG</a:t>
            </a:r>
            <a:r>
              <a:rPr sz="2700" spc="-20" dirty="0">
                <a:solidFill>
                  <a:srgbClr val="00AEEF"/>
                </a:solidFill>
                <a:latin typeface="Roboto"/>
                <a:cs typeface="Roboto"/>
              </a:rPr>
              <a:t>Y</a:t>
            </a:r>
            <a:r>
              <a:rPr sz="2700" spc="5" dirty="0">
                <a:solidFill>
                  <a:srgbClr val="00AEEF"/>
                </a:solidFill>
                <a:latin typeface="Roboto"/>
                <a:cs typeface="Roboto"/>
              </a:rPr>
              <a:t> </a:t>
            </a:r>
            <a:r>
              <a:rPr sz="2700" dirty="0">
                <a:solidFill>
                  <a:srgbClr val="00AEEF"/>
                </a:solidFill>
                <a:latin typeface="Roboto Medium"/>
                <a:cs typeface="Roboto Medium"/>
              </a:rPr>
              <a:t>:</a:t>
            </a:r>
            <a:r>
              <a:rPr sz="2700" spc="-5" dirty="0">
                <a:solidFill>
                  <a:srgbClr val="00AEEF"/>
                </a:solidFill>
                <a:latin typeface="Roboto Medium"/>
                <a:cs typeface="Roboto Medium"/>
              </a:rPr>
              <a:t> </a:t>
            </a:r>
            <a:r>
              <a:rPr sz="2700" spc="-45" dirty="0">
                <a:solidFill>
                  <a:srgbClr val="00AEEF"/>
                </a:solidFill>
                <a:latin typeface="Roboto Medium"/>
                <a:cs typeface="Roboto Medium"/>
              </a:rPr>
              <a:t>G</a:t>
            </a:r>
            <a:r>
              <a:rPr sz="2700" spc="-70" dirty="0">
                <a:solidFill>
                  <a:srgbClr val="00AEEF"/>
                </a:solidFill>
                <a:latin typeface="Roboto Medium"/>
                <a:cs typeface="Roboto Medium"/>
              </a:rPr>
              <a:t>O</a:t>
            </a:r>
            <a:r>
              <a:rPr sz="2700" spc="-20" dirty="0">
                <a:solidFill>
                  <a:srgbClr val="00AEEF"/>
                </a:solidFill>
                <a:latin typeface="Roboto Medium"/>
                <a:cs typeface="Roboto Medium"/>
              </a:rPr>
              <a:t>VERNMENT</a:t>
            </a:r>
            <a:r>
              <a:rPr sz="2700" spc="-5" dirty="0">
                <a:solidFill>
                  <a:srgbClr val="00AEEF"/>
                </a:solidFill>
                <a:latin typeface="Roboto Medium"/>
                <a:cs typeface="Roboto Medium"/>
              </a:rPr>
              <a:t> </a:t>
            </a:r>
            <a:r>
              <a:rPr sz="2700" spc="-20" dirty="0">
                <a:solidFill>
                  <a:srgbClr val="00AEEF"/>
                </a:solidFill>
                <a:latin typeface="Roboto Medium"/>
                <a:cs typeface="Roboto Medium"/>
              </a:rPr>
              <a:t>VIEW</a:t>
            </a:r>
            <a:r>
              <a:rPr sz="2700" spc="-5" dirty="0">
                <a:solidFill>
                  <a:srgbClr val="00AEEF"/>
                </a:solidFill>
                <a:latin typeface="Roboto Medium"/>
                <a:cs typeface="Roboto Medium"/>
              </a:rPr>
              <a:t> </a:t>
            </a:r>
            <a:r>
              <a:rPr sz="2700" spc="-20" dirty="0">
                <a:solidFill>
                  <a:srgbClr val="00AEEF"/>
                </a:solidFill>
                <a:latin typeface="Roboto Medium"/>
                <a:cs typeface="Roboto Medium"/>
              </a:rPr>
              <a:t>(DEC</a:t>
            </a:r>
            <a:r>
              <a:rPr sz="2700" spc="-65" dirty="0">
                <a:solidFill>
                  <a:srgbClr val="00AEEF"/>
                </a:solidFill>
                <a:latin typeface="Roboto Medium"/>
                <a:cs typeface="Roboto Medium"/>
              </a:rPr>
              <a:t>C</a:t>
            </a:r>
            <a:r>
              <a:rPr sz="2700" spc="-10" dirty="0">
                <a:solidFill>
                  <a:srgbClr val="00AEEF"/>
                </a:solidFill>
                <a:latin typeface="Roboto Medium"/>
                <a:cs typeface="Roboto Medium"/>
              </a:rPr>
              <a:t>)</a:t>
            </a:r>
            <a:endParaRPr sz="2700" dirty="0">
              <a:latin typeface="Roboto Medium"/>
              <a:cs typeface="Roboto Medium"/>
            </a:endParaRPr>
          </a:p>
          <a:p>
            <a:pPr marL="12700">
              <a:lnSpc>
                <a:spcPct val="100000"/>
              </a:lnSpc>
              <a:spcBef>
                <a:spcPts val="1815"/>
              </a:spcBef>
            </a:pPr>
            <a:r>
              <a:rPr sz="1700" spc="-5" dirty="0">
                <a:solidFill>
                  <a:srgbClr val="58595B"/>
                </a:solidFill>
                <a:latin typeface="Roboto"/>
                <a:cs typeface="Roboto"/>
              </a:rPr>
              <a:t>Engagin</a:t>
            </a:r>
            <a:r>
              <a:rPr sz="1700" dirty="0">
                <a:solidFill>
                  <a:srgbClr val="58595B"/>
                </a:solidFill>
                <a:latin typeface="Roboto"/>
                <a:cs typeface="Roboto"/>
              </a:rPr>
              <a:t>g</a:t>
            </a:r>
            <a:r>
              <a:rPr sz="1700" spc="5" dirty="0">
                <a:solidFill>
                  <a:srgbClr val="58595B"/>
                </a:solidFill>
                <a:latin typeface="Roboto"/>
                <a:cs typeface="Roboto"/>
              </a:rPr>
              <a:t> </a:t>
            </a:r>
            <a:r>
              <a:rPr sz="1700" dirty="0">
                <a:solidFill>
                  <a:srgbClr val="58595B"/>
                </a:solidFill>
                <a:latin typeface="Roboto"/>
                <a:cs typeface="Roboto"/>
              </a:rPr>
              <a:t>SME</a:t>
            </a:r>
            <a:r>
              <a:rPr sz="1700" spc="-5" dirty="0">
                <a:solidFill>
                  <a:srgbClr val="58595B"/>
                </a:solidFill>
                <a:latin typeface="Roboto"/>
                <a:cs typeface="Roboto"/>
              </a:rPr>
              <a:t> businesse</a:t>
            </a:r>
            <a:r>
              <a:rPr sz="1700" dirty="0">
                <a:solidFill>
                  <a:srgbClr val="58595B"/>
                </a:solidFill>
                <a:latin typeface="Roboto"/>
                <a:cs typeface="Roboto"/>
              </a:rPr>
              <a:t>s</a:t>
            </a:r>
            <a:r>
              <a:rPr sz="1700" spc="10" dirty="0">
                <a:solidFill>
                  <a:srgbClr val="58595B"/>
                </a:solidFill>
                <a:latin typeface="Roboto"/>
                <a:cs typeface="Roboto"/>
              </a:rPr>
              <a:t> </a:t>
            </a:r>
            <a:r>
              <a:rPr sz="1700" dirty="0">
                <a:solidFill>
                  <a:srgbClr val="58595B"/>
                </a:solidFill>
                <a:latin typeface="Roboto"/>
                <a:cs typeface="Roboto"/>
              </a:rPr>
              <a:t>is </a:t>
            </a:r>
            <a:r>
              <a:rPr sz="1700" spc="-5" dirty="0">
                <a:solidFill>
                  <a:srgbClr val="58595B"/>
                </a:solidFill>
                <a:latin typeface="Roboto"/>
                <a:cs typeface="Roboto"/>
              </a:rPr>
              <a:t>fundamenta</a:t>
            </a:r>
            <a:r>
              <a:rPr sz="1700" dirty="0">
                <a:solidFill>
                  <a:srgbClr val="58595B"/>
                </a:solidFill>
                <a:latin typeface="Roboto"/>
                <a:cs typeface="Roboto"/>
              </a:rPr>
              <a:t>l</a:t>
            </a:r>
            <a:r>
              <a:rPr sz="1700" spc="5" dirty="0">
                <a:solidFill>
                  <a:srgbClr val="58595B"/>
                </a:solidFill>
                <a:latin typeface="Roboto"/>
                <a:cs typeface="Roboto"/>
              </a:rPr>
              <a:t> </a:t>
            </a:r>
            <a:r>
              <a:rPr sz="1700" spc="20" dirty="0">
                <a:solidFill>
                  <a:srgbClr val="58595B"/>
                </a:solidFill>
                <a:latin typeface="Roboto"/>
                <a:cs typeface="Roboto"/>
              </a:rPr>
              <a:t>to</a:t>
            </a:r>
            <a:r>
              <a:rPr sz="1700" dirty="0">
                <a:solidFill>
                  <a:srgbClr val="58595B"/>
                </a:solidFill>
                <a:latin typeface="Roboto"/>
                <a:cs typeface="Roboto"/>
              </a:rPr>
              <a:t> achi</a:t>
            </a:r>
            <a:r>
              <a:rPr sz="1700" spc="-15" dirty="0">
                <a:solidFill>
                  <a:srgbClr val="58595B"/>
                </a:solidFill>
                <a:latin typeface="Roboto"/>
                <a:cs typeface="Roboto"/>
              </a:rPr>
              <a:t>e</a:t>
            </a:r>
            <a:r>
              <a:rPr sz="1700" dirty="0">
                <a:solidFill>
                  <a:srgbClr val="58595B"/>
                </a:solidFill>
                <a:latin typeface="Roboto"/>
                <a:cs typeface="Roboto"/>
              </a:rPr>
              <a:t>ving UK carbon</a:t>
            </a:r>
            <a:r>
              <a:rPr sz="1700" spc="-5" dirty="0">
                <a:solidFill>
                  <a:srgbClr val="58595B"/>
                </a:solidFill>
                <a:latin typeface="Roboto"/>
                <a:cs typeface="Roboto"/>
              </a:rPr>
              <a:t> </a:t>
            </a:r>
            <a:r>
              <a:rPr sz="1700" spc="-35" dirty="0">
                <a:solidFill>
                  <a:srgbClr val="58595B"/>
                </a:solidFill>
                <a:latin typeface="Roboto"/>
                <a:cs typeface="Roboto"/>
              </a:rPr>
              <a:t>r</a:t>
            </a:r>
            <a:r>
              <a:rPr sz="1700" spc="5" dirty="0">
                <a:solidFill>
                  <a:srgbClr val="58595B"/>
                </a:solidFill>
                <a:latin typeface="Roboto"/>
                <a:cs typeface="Roboto"/>
              </a:rPr>
              <a:t>eduction</a:t>
            </a:r>
            <a:r>
              <a:rPr sz="1700" spc="-5" dirty="0">
                <a:solidFill>
                  <a:srgbClr val="58595B"/>
                </a:solidFill>
                <a:latin typeface="Roboto"/>
                <a:cs typeface="Roboto"/>
              </a:rPr>
              <a:t> </a:t>
            </a:r>
            <a:r>
              <a:rPr sz="1700" spc="5" dirty="0">
                <a:solidFill>
                  <a:srgbClr val="58595B"/>
                </a:solidFill>
                <a:latin typeface="Roboto"/>
                <a:cs typeface="Roboto"/>
              </a:rPr>
              <a:t>ta</a:t>
            </a:r>
            <a:r>
              <a:rPr sz="1700" spc="-15" dirty="0">
                <a:solidFill>
                  <a:srgbClr val="58595B"/>
                </a:solidFill>
                <a:latin typeface="Roboto"/>
                <a:cs typeface="Roboto"/>
              </a:rPr>
              <a:t>r</a:t>
            </a:r>
            <a:r>
              <a:rPr sz="1700" dirty="0">
                <a:solidFill>
                  <a:srgbClr val="58595B"/>
                </a:solidFill>
                <a:latin typeface="Roboto"/>
                <a:cs typeface="Roboto"/>
              </a:rPr>
              <a:t>gets:</a:t>
            </a:r>
            <a:endParaRPr sz="1700" dirty="0">
              <a:latin typeface="Roboto"/>
              <a:cs typeface="Roboto"/>
            </a:endParaRPr>
          </a:p>
        </p:txBody>
      </p:sp>
      <p:sp>
        <p:nvSpPr>
          <p:cNvPr id="5" name="object 5"/>
          <p:cNvSpPr txBox="1"/>
          <p:nvPr/>
        </p:nvSpPr>
        <p:spPr>
          <a:xfrm>
            <a:off x="491299" y="2117257"/>
            <a:ext cx="2128520" cy="1492250"/>
          </a:xfrm>
          <a:prstGeom prst="rect">
            <a:avLst/>
          </a:prstGeom>
        </p:spPr>
        <p:txBody>
          <a:bodyPr vert="horz" wrap="square" lIns="0" tIns="0" rIns="0" bIns="0" rtlCol="0">
            <a:spAutoFit/>
          </a:bodyPr>
          <a:lstStyle/>
          <a:p>
            <a:pPr marL="12700">
              <a:lnSpc>
                <a:spcPct val="100000"/>
              </a:lnSpc>
            </a:pPr>
            <a:r>
              <a:rPr sz="5500" dirty="0">
                <a:solidFill>
                  <a:srgbClr val="4E5156"/>
                </a:solidFill>
                <a:latin typeface="Roboto"/>
                <a:cs typeface="Roboto"/>
              </a:rPr>
              <a:t>65%</a:t>
            </a:r>
            <a:endParaRPr sz="5500">
              <a:latin typeface="Roboto"/>
              <a:cs typeface="Roboto"/>
            </a:endParaRPr>
          </a:p>
          <a:p>
            <a:pPr marL="12700" marR="438784">
              <a:lnSpc>
                <a:spcPct val="104200"/>
              </a:lnSpc>
              <a:spcBef>
                <a:spcPts val="70"/>
              </a:spcBef>
            </a:pPr>
            <a:r>
              <a:rPr sz="1600" spc="-10" dirty="0">
                <a:solidFill>
                  <a:srgbClr val="4E5156"/>
                </a:solidFill>
                <a:latin typeface="Roboto Light"/>
                <a:cs typeface="Roboto Light"/>
              </a:rPr>
              <a:t>of all</a:t>
            </a:r>
            <a:r>
              <a:rPr sz="1600" spc="-5" dirty="0">
                <a:solidFill>
                  <a:srgbClr val="4E5156"/>
                </a:solidFill>
                <a:latin typeface="Roboto Light"/>
                <a:cs typeface="Roboto Light"/>
              </a:rPr>
              <a:t> ene</a:t>
            </a:r>
            <a:r>
              <a:rPr sz="1600" spc="-20" dirty="0">
                <a:solidFill>
                  <a:srgbClr val="4E5156"/>
                </a:solidFill>
                <a:latin typeface="Roboto Light"/>
                <a:cs typeface="Roboto Light"/>
              </a:rPr>
              <a:t>r</a:t>
            </a:r>
            <a:r>
              <a:rPr sz="1600" spc="-5" dirty="0">
                <a:solidFill>
                  <a:srgbClr val="4E5156"/>
                </a:solidFill>
                <a:latin typeface="Roboto Light"/>
                <a:cs typeface="Roboto Light"/>
              </a:rPr>
              <a:t>g</a:t>
            </a:r>
            <a:r>
              <a:rPr sz="1600" dirty="0">
                <a:solidFill>
                  <a:srgbClr val="4E5156"/>
                </a:solidFill>
                <a:latin typeface="Roboto Light"/>
                <a:cs typeface="Roboto Light"/>
              </a:rPr>
              <a:t>y</a:t>
            </a:r>
            <a:r>
              <a:rPr sz="1600" spc="-5" dirty="0">
                <a:solidFill>
                  <a:srgbClr val="4E5156"/>
                </a:solidFill>
                <a:latin typeface="Roboto Light"/>
                <a:cs typeface="Roboto Light"/>
              </a:rPr>
              <a:t> </a:t>
            </a:r>
            <a:r>
              <a:rPr sz="1600" spc="-10" dirty="0">
                <a:solidFill>
                  <a:srgbClr val="4E5156"/>
                </a:solidFill>
                <a:latin typeface="Roboto Light"/>
                <a:cs typeface="Roboto Light"/>
              </a:rPr>
              <a:t>in</a:t>
            </a:r>
            <a:r>
              <a:rPr sz="1600" dirty="0">
                <a:solidFill>
                  <a:srgbClr val="4E5156"/>
                </a:solidFill>
                <a:latin typeface="Roboto Light"/>
                <a:cs typeface="Roboto Light"/>
              </a:rPr>
              <a:t> the</a:t>
            </a:r>
            <a:r>
              <a:rPr sz="1600" spc="-5" dirty="0">
                <a:solidFill>
                  <a:srgbClr val="4E5156"/>
                </a:solidFill>
                <a:latin typeface="Roboto Light"/>
                <a:cs typeface="Roboto Light"/>
              </a:rPr>
              <a:t> </a:t>
            </a:r>
            <a:r>
              <a:rPr sz="1600" spc="-15" dirty="0">
                <a:solidFill>
                  <a:srgbClr val="4E5156"/>
                </a:solidFill>
                <a:latin typeface="Roboto Light"/>
                <a:cs typeface="Roboto Light"/>
              </a:rPr>
              <a:t>UK</a:t>
            </a:r>
            <a:r>
              <a:rPr sz="1600" dirty="0">
                <a:solidFill>
                  <a:srgbClr val="4E5156"/>
                </a:solidFill>
                <a:latin typeface="Roboto Light"/>
                <a:cs typeface="Roboto Light"/>
              </a:rPr>
              <a:t> </a:t>
            </a:r>
            <a:r>
              <a:rPr sz="1600" spc="-5" dirty="0">
                <a:solidFill>
                  <a:srgbClr val="4E5156"/>
                </a:solidFill>
                <a:latin typeface="Roboto Light"/>
                <a:cs typeface="Roboto Light"/>
              </a:rPr>
              <a:t>i</a:t>
            </a:r>
            <a:r>
              <a:rPr sz="1600" dirty="0">
                <a:solidFill>
                  <a:srgbClr val="4E5156"/>
                </a:solidFill>
                <a:latin typeface="Roboto Light"/>
                <a:cs typeface="Roboto Light"/>
              </a:rPr>
              <a:t>s</a:t>
            </a:r>
            <a:r>
              <a:rPr sz="1600" spc="-5" dirty="0">
                <a:solidFill>
                  <a:srgbClr val="4E5156"/>
                </a:solidFill>
                <a:latin typeface="Roboto Light"/>
                <a:cs typeface="Roboto Light"/>
              </a:rPr>
              <a:t> </a:t>
            </a:r>
            <a:r>
              <a:rPr sz="1600" spc="-15" dirty="0">
                <a:solidFill>
                  <a:srgbClr val="4E5156"/>
                </a:solidFill>
                <a:latin typeface="Roboto Light"/>
                <a:cs typeface="Roboto Light"/>
              </a:rPr>
              <a:t>consume</a:t>
            </a:r>
            <a:r>
              <a:rPr sz="1600" spc="-10" dirty="0">
                <a:solidFill>
                  <a:srgbClr val="4E5156"/>
                </a:solidFill>
                <a:latin typeface="Roboto Light"/>
                <a:cs typeface="Roboto Light"/>
              </a:rPr>
              <a:t>d</a:t>
            </a:r>
            <a:r>
              <a:rPr sz="1600" dirty="0">
                <a:solidFill>
                  <a:srgbClr val="4E5156"/>
                </a:solidFill>
                <a:latin typeface="Roboto Light"/>
                <a:cs typeface="Roboto Light"/>
              </a:rPr>
              <a:t> </a:t>
            </a:r>
            <a:r>
              <a:rPr sz="1600" spc="-15" dirty="0">
                <a:solidFill>
                  <a:srgbClr val="4E5156"/>
                </a:solidFill>
                <a:latin typeface="Roboto Light"/>
                <a:cs typeface="Roboto Light"/>
              </a:rPr>
              <a:t>in</a:t>
            </a:r>
            <a:endParaRPr sz="1600">
              <a:latin typeface="Roboto Light"/>
              <a:cs typeface="Roboto Light"/>
            </a:endParaRPr>
          </a:p>
          <a:p>
            <a:pPr marL="12700">
              <a:lnSpc>
                <a:spcPct val="100000"/>
              </a:lnSpc>
              <a:spcBef>
                <a:spcPts val="80"/>
              </a:spcBef>
            </a:pPr>
            <a:r>
              <a:rPr sz="1600" dirty="0">
                <a:solidFill>
                  <a:srgbClr val="4E5156"/>
                </a:solidFill>
                <a:latin typeface="Roboto Light"/>
                <a:cs typeface="Roboto Light"/>
              </a:rPr>
              <a:t>non-domestic</a:t>
            </a:r>
            <a:r>
              <a:rPr sz="1600" spc="-15" dirty="0">
                <a:solidFill>
                  <a:srgbClr val="4E5156"/>
                </a:solidFill>
                <a:latin typeface="Roboto Light"/>
                <a:cs typeface="Roboto Light"/>
              </a:rPr>
              <a:t> </a:t>
            </a:r>
            <a:r>
              <a:rPr sz="1600" spc="-10" dirty="0">
                <a:solidFill>
                  <a:srgbClr val="4E5156"/>
                </a:solidFill>
                <a:latin typeface="Roboto Light"/>
                <a:cs typeface="Roboto Light"/>
              </a:rPr>
              <a:t>p</a:t>
            </a:r>
            <a:r>
              <a:rPr sz="1600" spc="-30" dirty="0">
                <a:solidFill>
                  <a:srgbClr val="4E5156"/>
                </a:solidFill>
                <a:latin typeface="Roboto Light"/>
                <a:cs typeface="Roboto Light"/>
              </a:rPr>
              <a:t>r</a:t>
            </a:r>
            <a:r>
              <a:rPr sz="1600" spc="-5" dirty="0">
                <a:solidFill>
                  <a:srgbClr val="4E5156"/>
                </a:solidFill>
                <a:latin typeface="Roboto Light"/>
                <a:cs typeface="Roboto Light"/>
              </a:rPr>
              <a:t>emises</a:t>
            </a:r>
            <a:endParaRPr sz="1600">
              <a:latin typeface="Roboto Light"/>
              <a:cs typeface="Roboto Light"/>
            </a:endParaRPr>
          </a:p>
        </p:txBody>
      </p:sp>
      <p:sp>
        <p:nvSpPr>
          <p:cNvPr id="6" name="object 6"/>
          <p:cNvSpPr txBox="1"/>
          <p:nvPr/>
        </p:nvSpPr>
        <p:spPr>
          <a:xfrm>
            <a:off x="491299" y="6055913"/>
            <a:ext cx="828675" cy="177800"/>
          </a:xfrm>
          <a:prstGeom prst="rect">
            <a:avLst/>
          </a:prstGeom>
        </p:spPr>
        <p:txBody>
          <a:bodyPr vert="horz" wrap="square" lIns="0" tIns="0" rIns="0" bIns="0" rtlCol="0">
            <a:spAutoFit/>
          </a:bodyPr>
          <a:lstStyle/>
          <a:p>
            <a:pPr marL="12700">
              <a:lnSpc>
                <a:spcPct val="100000"/>
              </a:lnSpc>
            </a:pPr>
            <a:r>
              <a:rPr sz="1200" spc="-10" dirty="0">
                <a:solidFill>
                  <a:srgbClr val="58595B"/>
                </a:solidFill>
                <a:latin typeface="Roboto Light"/>
                <a:cs typeface="Roboto Light"/>
              </a:rPr>
              <a:t>Sou</a:t>
            </a:r>
            <a:r>
              <a:rPr sz="1200" spc="-20" dirty="0">
                <a:solidFill>
                  <a:srgbClr val="58595B"/>
                </a:solidFill>
                <a:latin typeface="Roboto Light"/>
                <a:cs typeface="Roboto Light"/>
              </a:rPr>
              <a:t>r</a:t>
            </a:r>
            <a:r>
              <a:rPr sz="1200" spc="-5" dirty="0">
                <a:solidFill>
                  <a:srgbClr val="58595B"/>
                </a:solidFill>
                <a:latin typeface="Roboto Light"/>
                <a:cs typeface="Roboto Light"/>
              </a:rPr>
              <a:t>c</a:t>
            </a:r>
            <a:r>
              <a:rPr sz="1200" dirty="0">
                <a:solidFill>
                  <a:srgbClr val="58595B"/>
                </a:solidFill>
                <a:latin typeface="Roboto Light"/>
                <a:cs typeface="Roboto Light"/>
              </a:rPr>
              <a:t>e </a:t>
            </a:r>
            <a:r>
              <a:rPr sz="1200" spc="-5" dirty="0">
                <a:solidFill>
                  <a:srgbClr val="58595B"/>
                </a:solidFill>
                <a:latin typeface="Roboto Light"/>
                <a:cs typeface="Roboto Light"/>
              </a:rPr>
              <a:t>:</a:t>
            </a:r>
            <a:r>
              <a:rPr sz="1200" dirty="0">
                <a:solidFill>
                  <a:srgbClr val="58595B"/>
                </a:solidFill>
                <a:latin typeface="Roboto Light"/>
                <a:cs typeface="Roboto Light"/>
              </a:rPr>
              <a:t> </a:t>
            </a:r>
            <a:r>
              <a:rPr sz="1200" spc="-10" dirty="0">
                <a:solidFill>
                  <a:srgbClr val="58595B"/>
                </a:solidFill>
                <a:latin typeface="Roboto Light"/>
                <a:cs typeface="Roboto Light"/>
              </a:rPr>
              <a:t>BIS</a:t>
            </a:r>
            <a:endParaRPr sz="1200">
              <a:latin typeface="Roboto Light"/>
              <a:cs typeface="Roboto Light"/>
            </a:endParaRPr>
          </a:p>
        </p:txBody>
      </p:sp>
      <p:sp>
        <p:nvSpPr>
          <p:cNvPr id="7" name="object 7"/>
          <p:cNvSpPr txBox="1"/>
          <p:nvPr/>
        </p:nvSpPr>
        <p:spPr>
          <a:xfrm>
            <a:off x="5507299" y="2117257"/>
            <a:ext cx="1954530" cy="1461770"/>
          </a:xfrm>
          <a:prstGeom prst="rect">
            <a:avLst/>
          </a:prstGeom>
        </p:spPr>
        <p:txBody>
          <a:bodyPr vert="horz" wrap="square" lIns="0" tIns="0" rIns="0" bIns="0" rtlCol="0">
            <a:spAutoFit/>
          </a:bodyPr>
          <a:lstStyle/>
          <a:p>
            <a:pPr marL="12700">
              <a:lnSpc>
                <a:spcPct val="100000"/>
              </a:lnSpc>
            </a:pPr>
            <a:r>
              <a:rPr sz="5500" dirty="0">
                <a:solidFill>
                  <a:srgbClr val="4E5156"/>
                </a:solidFill>
                <a:latin typeface="Roboto"/>
                <a:cs typeface="Roboto"/>
              </a:rPr>
              <a:t>SMEs</a:t>
            </a:r>
            <a:endParaRPr sz="5500">
              <a:latin typeface="Roboto"/>
              <a:cs typeface="Roboto"/>
            </a:endParaRPr>
          </a:p>
          <a:p>
            <a:pPr marL="12700">
              <a:lnSpc>
                <a:spcPct val="100000"/>
              </a:lnSpc>
              <a:spcBef>
                <a:spcPts val="70"/>
              </a:spcBef>
            </a:pPr>
            <a:r>
              <a:rPr sz="1600" dirty="0">
                <a:solidFill>
                  <a:srgbClr val="4E5156"/>
                </a:solidFill>
                <a:latin typeface="Roboto Light"/>
                <a:cs typeface="Roboto Light"/>
              </a:rPr>
              <a:t>use</a:t>
            </a:r>
            <a:r>
              <a:rPr sz="1600" spc="-5" dirty="0">
                <a:solidFill>
                  <a:srgbClr val="4E5156"/>
                </a:solidFill>
                <a:latin typeface="Roboto Light"/>
                <a:cs typeface="Roboto Light"/>
              </a:rPr>
              <a:t> </a:t>
            </a:r>
            <a:r>
              <a:rPr sz="1600" spc="-10" dirty="0">
                <a:solidFill>
                  <a:srgbClr val="4E5156"/>
                </a:solidFill>
                <a:latin typeface="Roboto Light"/>
                <a:cs typeface="Roboto Light"/>
              </a:rPr>
              <a:t>an</a:t>
            </a:r>
            <a:r>
              <a:rPr sz="1600" dirty="0">
                <a:solidFill>
                  <a:srgbClr val="4E5156"/>
                </a:solidFill>
                <a:latin typeface="Roboto Light"/>
                <a:cs typeface="Roboto Light"/>
              </a:rPr>
              <a:t> </a:t>
            </a:r>
            <a:r>
              <a:rPr sz="1600" spc="-25" dirty="0">
                <a:solidFill>
                  <a:srgbClr val="4E5156"/>
                </a:solidFill>
                <a:latin typeface="Roboto Light"/>
                <a:cs typeface="Roboto Light"/>
              </a:rPr>
              <a:t>a</a:t>
            </a:r>
            <a:r>
              <a:rPr sz="1600" spc="-15" dirty="0">
                <a:solidFill>
                  <a:srgbClr val="4E5156"/>
                </a:solidFill>
                <a:latin typeface="Roboto Light"/>
                <a:cs typeface="Roboto Light"/>
              </a:rPr>
              <a:t>v</a:t>
            </a:r>
            <a:r>
              <a:rPr sz="1600" spc="-5" dirty="0">
                <a:solidFill>
                  <a:srgbClr val="4E5156"/>
                </a:solidFill>
                <a:latin typeface="Roboto Light"/>
                <a:cs typeface="Roboto Light"/>
              </a:rPr>
              <a:t>erag</a:t>
            </a:r>
            <a:r>
              <a:rPr sz="1600" dirty="0">
                <a:solidFill>
                  <a:srgbClr val="4E5156"/>
                </a:solidFill>
                <a:latin typeface="Roboto Light"/>
                <a:cs typeface="Roboto Light"/>
              </a:rPr>
              <a:t>e </a:t>
            </a:r>
            <a:r>
              <a:rPr sz="1600" spc="-10" dirty="0">
                <a:solidFill>
                  <a:srgbClr val="4E5156"/>
                </a:solidFill>
                <a:latin typeface="Roboto Light"/>
                <a:cs typeface="Roboto Light"/>
              </a:rPr>
              <a:t>of</a:t>
            </a:r>
            <a:endParaRPr sz="1600">
              <a:latin typeface="Roboto Light"/>
              <a:cs typeface="Roboto Light"/>
            </a:endParaRPr>
          </a:p>
          <a:p>
            <a:pPr marL="12700" marR="5080">
              <a:lnSpc>
                <a:spcPct val="100000"/>
              </a:lnSpc>
            </a:pPr>
            <a:r>
              <a:rPr sz="1600" dirty="0">
                <a:solidFill>
                  <a:srgbClr val="4E5156"/>
                </a:solidFill>
                <a:latin typeface="Roboto Light"/>
                <a:cs typeface="Roboto Light"/>
              </a:rPr>
              <a:t>5</a:t>
            </a:r>
            <a:r>
              <a:rPr sz="1600" spc="-5" dirty="0">
                <a:solidFill>
                  <a:srgbClr val="4E5156"/>
                </a:solidFill>
                <a:latin typeface="Roboto Light"/>
                <a:cs typeface="Roboto Light"/>
              </a:rPr>
              <a:t> </a:t>
            </a:r>
            <a:r>
              <a:rPr sz="1600" dirty="0">
                <a:solidFill>
                  <a:srgbClr val="4E5156"/>
                </a:solidFill>
                <a:latin typeface="Roboto Light"/>
                <a:cs typeface="Roboto Light"/>
              </a:rPr>
              <a:t>x</a:t>
            </a:r>
            <a:r>
              <a:rPr sz="1600" spc="-5" dirty="0">
                <a:solidFill>
                  <a:srgbClr val="4E5156"/>
                </a:solidFill>
                <a:latin typeface="Roboto Light"/>
                <a:cs typeface="Roboto Light"/>
              </a:rPr>
              <a:t> mo</a:t>
            </a:r>
            <a:r>
              <a:rPr sz="1600" spc="-15" dirty="0">
                <a:solidFill>
                  <a:srgbClr val="4E5156"/>
                </a:solidFill>
                <a:latin typeface="Roboto Light"/>
                <a:cs typeface="Roboto Light"/>
              </a:rPr>
              <a:t>r</a:t>
            </a:r>
            <a:r>
              <a:rPr sz="1600" dirty="0">
                <a:solidFill>
                  <a:srgbClr val="4E5156"/>
                </a:solidFill>
                <a:latin typeface="Roboto Light"/>
                <a:cs typeface="Roboto Light"/>
              </a:rPr>
              <a:t>e</a:t>
            </a:r>
            <a:r>
              <a:rPr sz="1600" spc="-5" dirty="0">
                <a:solidFill>
                  <a:srgbClr val="4E5156"/>
                </a:solidFill>
                <a:latin typeface="Roboto Light"/>
                <a:cs typeface="Roboto Light"/>
              </a:rPr>
              <a:t> ene</a:t>
            </a:r>
            <a:r>
              <a:rPr sz="1600" spc="-15" dirty="0">
                <a:solidFill>
                  <a:srgbClr val="4E5156"/>
                </a:solidFill>
                <a:latin typeface="Roboto Light"/>
                <a:cs typeface="Roboto Light"/>
              </a:rPr>
              <a:t>r</a:t>
            </a:r>
            <a:r>
              <a:rPr sz="1600" spc="-5" dirty="0">
                <a:solidFill>
                  <a:srgbClr val="4E5156"/>
                </a:solidFill>
                <a:latin typeface="Roboto Light"/>
                <a:cs typeface="Roboto Light"/>
              </a:rPr>
              <a:t>g</a:t>
            </a:r>
            <a:r>
              <a:rPr sz="1600" dirty="0">
                <a:solidFill>
                  <a:srgbClr val="4E5156"/>
                </a:solidFill>
                <a:latin typeface="Roboto Light"/>
                <a:cs typeface="Roboto Light"/>
              </a:rPr>
              <a:t>y</a:t>
            </a:r>
            <a:r>
              <a:rPr sz="1600" spc="-5" dirty="0">
                <a:solidFill>
                  <a:srgbClr val="4E5156"/>
                </a:solidFill>
                <a:latin typeface="Roboto Light"/>
                <a:cs typeface="Roboto Light"/>
              </a:rPr>
              <a:t> than </a:t>
            </a:r>
            <a:r>
              <a:rPr sz="1600" spc="-15" dirty="0">
                <a:solidFill>
                  <a:srgbClr val="4E5156"/>
                </a:solidFill>
                <a:latin typeface="Roboto Light"/>
                <a:cs typeface="Roboto Light"/>
              </a:rPr>
              <a:t>r</a:t>
            </a:r>
            <a:r>
              <a:rPr sz="1600" spc="-5" dirty="0">
                <a:solidFill>
                  <a:srgbClr val="4E5156"/>
                </a:solidFill>
                <a:latin typeface="Roboto Light"/>
                <a:cs typeface="Roboto Light"/>
              </a:rPr>
              <a:t>esidentia</a:t>
            </a:r>
            <a:r>
              <a:rPr sz="1600" dirty="0">
                <a:solidFill>
                  <a:srgbClr val="4E5156"/>
                </a:solidFill>
                <a:latin typeface="Roboto Light"/>
                <a:cs typeface="Roboto Light"/>
              </a:rPr>
              <a:t>l </a:t>
            </a:r>
            <a:r>
              <a:rPr sz="1600" spc="-5" dirty="0">
                <a:solidFill>
                  <a:srgbClr val="4E5156"/>
                </a:solidFill>
                <a:latin typeface="Roboto Light"/>
                <a:cs typeface="Roboto Light"/>
              </a:rPr>
              <a:t>cus</a:t>
            </a:r>
            <a:r>
              <a:rPr sz="1600" spc="-20" dirty="0">
                <a:solidFill>
                  <a:srgbClr val="4E5156"/>
                </a:solidFill>
                <a:latin typeface="Roboto Light"/>
                <a:cs typeface="Roboto Light"/>
              </a:rPr>
              <a:t>t</a:t>
            </a:r>
            <a:r>
              <a:rPr sz="1600" dirty="0">
                <a:solidFill>
                  <a:srgbClr val="4E5156"/>
                </a:solidFill>
                <a:latin typeface="Roboto Light"/>
                <a:cs typeface="Roboto Light"/>
              </a:rPr>
              <a:t>omers</a:t>
            </a:r>
            <a:endParaRPr sz="1600">
              <a:latin typeface="Roboto Light"/>
              <a:cs typeface="Roboto Light"/>
            </a:endParaRPr>
          </a:p>
        </p:txBody>
      </p:sp>
      <p:sp>
        <p:nvSpPr>
          <p:cNvPr id="8" name="object 8"/>
          <p:cNvSpPr txBox="1"/>
          <p:nvPr/>
        </p:nvSpPr>
        <p:spPr>
          <a:xfrm>
            <a:off x="2999300" y="2117257"/>
            <a:ext cx="2105660" cy="1492250"/>
          </a:xfrm>
          <a:prstGeom prst="rect">
            <a:avLst/>
          </a:prstGeom>
        </p:spPr>
        <p:txBody>
          <a:bodyPr vert="horz" wrap="square" lIns="0" tIns="0" rIns="0" bIns="0" rtlCol="0">
            <a:spAutoFit/>
          </a:bodyPr>
          <a:lstStyle/>
          <a:p>
            <a:pPr marL="12700">
              <a:lnSpc>
                <a:spcPct val="100000"/>
              </a:lnSpc>
            </a:pPr>
            <a:r>
              <a:rPr sz="5500" dirty="0">
                <a:solidFill>
                  <a:srgbClr val="4E5156"/>
                </a:solidFill>
                <a:latin typeface="Roboto"/>
                <a:cs typeface="Roboto"/>
              </a:rPr>
              <a:t>96%</a:t>
            </a:r>
            <a:endParaRPr sz="5500">
              <a:latin typeface="Roboto"/>
              <a:cs typeface="Roboto"/>
            </a:endParaRPr>
          </a:p>
          <a:p>
            <a:pPr marL="12700">
              <a:lnSpc>
                <a:spcPct val="100000"/>
              </a:lnSpc>
              <a:spcBef>
                <a:spcPts val="150"/>
              </a:spcBef>
            </a:pPr>
            <a:r>
              <a:rPr sz="1600" spc="-10" dirty="0">
                <a:solidFill>
                  <a:srgbClr val="4E5156"/>
                </a:solidFill>
                <a:latin typeface="Roboto Light"/>
                <a:cs typeface="Roboto Light"/>
              </a:rPr>
              <a:t>of all</a:t>
            </a:r>
            <a:r>
              <a:rPr sz="1600" spc="-5" dirty="0">
                <a:solidFill>
                  <a:srgbClr val="4E5156"/>
                </a:solidFill>
                <a:latin typeface="Roboto Light"/>
                <a:cs typeface="Roboto Light"/>
              </a:rPr>
              <a:t> </a:t>
            </a:r>
            <a:r>
              <a:rPr sz="1600" dirty="0">
                <a:solidFill>
                  <a:srgbClr val="4E5156"/>
                </a:solidFill>
                <a:latin typeface="Roboto Light"/>
                <a:cs typeface="Roboto Light"/>
              </a:rPr>
              <a:t>businesses</a:t>
            </a:r>
            <a:endParaRPr sz="1600">
              <a:latin typeface="Roboto Light"/>
              <a:cs typeface="Roboto Light"/>
            </a:endParaRPr>
          </a:p>
          <a:p>
            <a:pPr marL="12700" marR="5080">
              <a:lnSpc>
                <a:spcPct val="104200"/>
              </a:lnSpc>
            </a:pPr>
            <a:r>
              <a:rPr sz="1600" spc="-10" dirty="0">
                <a:solidFill>
                  <a:srgbClr val="4E5156"/>
                </a:solidFill>
                <a:latin typeface="Roboto Light"/>
                <a:cs typeface="Roboto Light"/>
              </a:rPr>
              <a:t>in</a:t>
            </a:r>
            <a:r>
              <a:rPr sz="1600" dirty="0">
                <a:solidFill>
                  <a:srgbClr val="4E5156"/>
                </a:solidFill>
                <a:latin typeface="Roboto Light"/>
                <a:cs typeface="Roboto Light"/>
              </a:rPr>
              <a:t> th</a:t>
            </a:r>
            <a:r>
              <a:rPr sz="1600" spc="5" dirty="0">
                <a:solidFill>
                  <a:srgbClr val="4E5156"/>
                </a:solidFill>
                <a:latin typeface="Roboto Light"/>
                <a:cs typeface="Roboto Light"/>
              </a:rPr>
              <a:t>e</a:t>
            </a:r>
            <a:r>
              <a:rPr sz="1600" dirty="0">
                <a:solidFill>
                  <a:srgbClr val="4E5156"/>
                </a:solidFill>
                <a:latin typeface="Roboto Light"/>
                <a:cs typeface="Roboto Light"/>
              </a:rPr>
              <a:t> </a:t>
            </a:r>
            <a:r>
              <a:rPr sz="1600" spc="-15" dirty="0">
                <a:solidFill>
                  <a:srgbClr val="4E5156"/>
                </a:solidFill>
                <a:latin typeface="Roboto Light"/>
                <a:cs typeface="Roboto Light"/>
              </a:rPr>
              <a:t>UK</a:t>
            </a:r>
            <a:r>
              <a:rPr sz="1600" dirty="0">
                <a:solidFill>
                  <a:srgbClr val="4E5156"/>
                </a:solidFill>
                <a:latin typeface="Roboto Light"/>
                <a:cs typeface="Roboto Light"/>
              </a:rPr>
              <a:t> </a:t>
            </a:r>
            <a:r>
              <a:rPr sz="1600" spc="-10" dirty="0">
                <a:solidFill>
                  <a:srgbClr val="4E5156"/>
                </a:solidFill>
                <a:latin typeface="Roboto Light"/>
                <a:cs typeface="Roboto Light"/>
              </a:rPr>
              <a:t>a</a:t>
            </a:r>
            <a:r>
              <a:rPr sz="1600" spc="-30" dirty="0">
                <a:solidFill>
                  <a:srgbClr val="4E5156"/>
                </a:solidFill>
                <a:latin typeface="Roboto Light"/>
                <a:cs typeface="Roboto Light"/>
              </a:rPr>
              <a:t>r</a:t>
            </a:r>
            <a:r>
              <a:rPr sz="1600" dirty="0">
                <a:solidFill>
                  <a:srgbClr val="4E5156"/>
                </a:solidFill>
                <a:latin typeface="Roboto Light"/>
                <a:cs typeface="Roboto Light"/>
              </a:rPr>
              <a:t>e</a:t>
            </a:r>
            <a:r>
              <a:rPr sz="1600" spc="-5" dirty="0">
                <a:solidFill>
                  <a:srgbClr val="4E5156"/>
                </a:solidFill>
                <a:latin typeface="Roboto Light"/>
                <a:cs typeface="Roboto Light"/>
              </a:rPr>
              <a:t> SMEs  </a:t>
            </a:r>
            <a:r>
              <a:rPr sz="1600" spc="-10" dirty="0">
                <a:solidFill>
                  <a:srgbClr val="4E5156"/>
                </a:solidFill>
                <a:latin typeface="Roboto Light"/>
                <a:cs typeface="Roboto Light"/>
              </a:rPr>
              <a:t>(4.8</a:t>
            </a:r>
            <a:r>
              <a:rPr sz="1600" spc="-5" dirty="0">
                <a:solidFill>
                  <a:srgbClr val="4E5156"/>
                </a:solidFill>
                <a:latin typeface="Roboto Light"/>
                <a:cs typeface="Roboto Light"/>
              </a:rPr>
              <a:t> </a:t>
            </a:r>
            <a:r>
              <a:rPr sz="1600" spc="-15" dirty="0">
                <a:solidFill>
                  <a:srgbClr val="4E5156"/>
                </a:solidFill>
                <a:latin typeface="Roboto Light"/>
                <a:cs typeface="Roboto Light"/>
              </a:rPr>
              <a:t>millio</a:t>
            </a:r>
            <a:r>
              <a:rPr sz="1600" spc="-10" dirty="0">
                <a:solidFill>
                  <a:srgbClr val="4E5156"/>
                </a:solidFill>
                <a:latin typeface="Roboto Light"/>
                <a:cs typeface="Roboto Light"/>
              </a:rPr>
              <a:t>n</a:t>
            </a:r>
            <a:r>
              <a:rPr sz="1600" dirty="0">
                <a:solidFill>
                  <a:srgbClr val="4E5156"/>
                </a:solidFill>
                <a:latin typeface="Roboto Light"/>
                <a:cs typeface="Roboto Light"/>
              </a:rPr>
              <a:t> </a:t>
            </a:r>
            <a:r>
              <a:rPr sz="1600" spc="-15" dirty="0">
                <a:solidFill>
                  <a:srgbClr val="4E5156"/>
                </a:solidFill>
                <a:latin typeface="Roboto Light"/>
                <a:cs typeface="Roboto Light"/>
              </a:rPr>
              <a:t>companies)</a:t>
            </a:r>
            <a:endParaRPr sz="1600">
              <a:latin typeface="Roboto Light"/>
              <a:cs typeface="Roboto Light"/>
            </a:endParaRPr>
          </a:p>
        </p:txBody>
      </p:sp>
      <p:sp>
        <p:nvSpPr>
          <p:cNvPr id="9" name="object 9"/>
          <p:cNvSpPr txBox="1"/>
          <p:nvPr/>
        </p:nvSpPr>
        <p:spPr>
          <a:xfrm>
            <a:off x="8015301" y="2117257"/>
            <a:ext cx="2076445" cy="1627497"/>
          </a:xfrm>
          <a:prstGeom prst="rect">
            <a:avLst/>
          </a:prstGeom>
        </p:spPr>
        <p:txBody>
          <a:bodyPr vert="horz" wrap="square" lIns="0" tIns="0" rIns="0" bIns="0" rtlCol="0">
            <a:spAutoFit/>
          </a:bodyPr>
          <a:lstStyle/>
          <a:p>
            <a:pPr marL="12700">
              <a:lnSpc>
                <a:spcPct val="100000"/>
              </a:lnSpc>
            </a:pPr>
            <a:r>
              <a:rPr sz="5500" dirty="0">
                <a:solidFill>
                  <a:srgbClr val="4E5156"/>
                </a:solidFill>
                <a:latin typeface="Roboto"/>
                <a:cs typeface="Roboto"/>
              </a:rPr>
              <a:t>50%+</a:t>
            </a:r>
            <a:endParaRPr sz="5500" dirty="0">
              <a:latin typeface="Roboto"/>
              <a:cs typeface="Roboto"/>
            </a:endParaRPr>
          </a:p>
          <a:p>
            <a:pPr marL="12700" marR="5080">
              <a:lnSpc>
                <a:spcPct val="104200"/>
              </a:lnSpc>
              <a:spcBef>
                <a:spcPts val="70"/>
              </a:spcBef>
            </a:pPr>
            <a:r>
              <a:rPr sz="1600" spc="-10" dirty="0">
                <a:solidFill>
                  <a:srgbClr val="4E5156"/>
                </a:solidFill>
                <a:latin typeface="Roboto Light"/>
                <a:cs typeface="Roboto Light"/>
              </a:rPr>
              <a:t>of </a:t>
            </a:r>
            <a:r>
              <a:rPr sz="1600" spc="-5" dirty="0">
                <a:solidFill>
                  <a:srgbClr val="4E5156"/>
                </a:solidFill>
                <a:latin typeface="Roboto Light"/>
                <a:cs typeface="Roboto Light"/>
              </a:rPr>
              <a:t>thes</a:t>
            </a:r>
            <a:r>
              <a:rPr sz="1600" dirty="0">
                <a:solidFill>
                  <a:srgbClr val="4E5156"/>
                </a:solidFill>
                <a:latin typeface="Roboto Light"/>
                <a:cs typeface="Roboto Light"/>
              </a:rPr>
              <a:t>e businesses </a:t>
            </a:r>
            <a:r>
              <a:rPr sz="1600" spc="-10" dirty="0">
                <a:solidFill>
                  <a:srgbClr val="4E5156"/>
                </a:solidFill>
                <a:latin typeface="Roboto Light"/>
                <a:cs typeface="Roboto Light"/>
              </a:rPr>
              <a:t>h</a:t>
            </a:r>
            <a:r>
              <a:rPr sz="1600" spc="-25" dirty="0">
                <a:solidFill>
                  <a:srgbClr val="4E5156"/>
                </a:solidFill>
                <a:latin typeface="Roboto Light"/>
                <a:cs typeface="Roboto Light"/>
              </a:rPr>
              <a:t>a</a:t>
            </a:r>
            <a:r>
              <a:rPr sz="1600" spc="-15" dirty="0">
                <a:solidFill>
                  <a:srgbClr val="4E5156"/>
                </a:solidFill>
                <a:latin typeface="Roboto Light"/>
                <a:cs typeface="Roboto Light"/>
              </a:rPr>
              <a:t>v</a:t>
            </a:r>
            <a:r>
              <a:rPr sz="1600" dirty="0">
                <a:solidFill>
                  <a:srgbClr val="4E5156"/>
                </a:solidFill>
                <a:latin typeface="Roboto Light"/>
                <a:cs typeface="Roboto Light"/>
              </a:rPr>
              <a:t>e</a:t>
            </a:r>
            <a:r>
              <a:rPr sz="1600" spc="-5" dirty="0">
                <a:solidFill>
                  <a:srgbClr val="4E5156"/>
                </a:solidFill>
                <a:latin typeface="Roboto Light"/>
                <a:cs typeface="Roboto Light"/>
              </a:rPr>
              <a:t> </a:t>
            </a:r>
            <a:r>
              <a:rPr sz="1600" spc="-10" dirty="0">
                <a:solidFill>
                  <a:srgbClr val="4E5156"/>
                </a:solidFill>
                <a:latin typeface="Roboto Light"/>
                <a:cs typeface="Roboto Light"/>
              </a:rPr>
              <a:t>no</a:t>
            </a:r>
            <a:r>
              <a:rPr sz="1600" dirty="0">
                <a:solidFill>
                  <a:srgbClr val="4E5156"/>
                </a:solidFill>
                <a:latin typeface="Roboto Light"/>
                <a:cs typeface="Roboto Light"/>
              </a:rPr>
              <a:t> </a:t>
            </a:r>
            <a:r>
              <a:rPr sz="1600" spc="-5" dirty="0">
                <a:solidFill>
                  <a:srgbClr val="4E5156"/>
                </a:solidFill>
                <a:latin typeface="Roboto Light"/>
                <a:cs typeface="Roboto Light"/>
              </a:rPr>
              <a:t>ene</a:t>
            </a:r>
            <a:r>
              <a:rPr sz="1600" spc="-15" dirty="0">
                <a:solidFill>
                  <a:srgbClr val="4E5156"/>
                </a:solidFill>
                <a:latin typeface="Roboto Light"/>
                <a:cs typeface="Roboto Light"/>
              </a:rPr>
              <a:t>r</a:t>
            </a:r>
            <a:r>
              <a:rPr sz="1600" spc="-5" dirty="0">
                <a:solidFill>
                  <a:srgbClr val="4E5156"/>
                </a:solidFill>
                <a:latin typeface="Roboto Light"/>
                <a:cs typeface="Roboto Light"/>
              </a:rPr>
              <a:t>gy </a:t>
            </a:r>
            <a:r>
              <a:rPr sz="1600" spc="-10" dirty="0">
                <a:solidFill>
                  <a:srgbClr val="4E5156"/>
                </a:solidFill>
                <a:latin typeface="Roboto Light"/>
                <a:cs typeface="Roboto Light"/>
              </a:rPr>
              <a:t>efficiency</a:t>
            </a:r>
            <a:r>
              <a:rPr sz="1600" dirty="0">
                <a:solidFill>
                  <a:srgbClr val="4E5156"/>
                </a:solidFill>
                <a:latin typeface="Roboto Light"/>
                <a:cs typeface="Roboto Light"/>
              </a:rPr>
              <a:t> practices</a:t>
            </a:r>
            <a:endParaRPr sz="1600" dirty="0">
              <a:latin typeface="Roboto Light"/>
              <a:cs typeface="Roboto Light"/>
            </a:endParaRPr>
          </a:p>
        </p:txBody>
      </p:sp>
      <p:sp>
        <p:nvSpPr>
          <p:cNvPr id="24" name="object 24"/>
          <p:cNvSpPr/>
          <p:nvPr/>
        </p:nvSpPr>
        <p:spPr>
          <a:xfrm>
            <a:off x="2837649" y="2007006"/>
            <a:ext cx="0" cy="1791335"/>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a:p>
        </p:txBody>
      </p:sp>
      <p:sp>
        <p:nvSpPr>
          <p:cNvPr id="25" name="object 25"/>
          <p:cNvSpPr/>
          <p:nvPr/>
        </p:nvSpPr>
        <p:spPr>
          <a:xfrm>
            <a:off x="5285651" y="2007006"/>
            <a:ext cx="0" cy="1791335"/>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a:p>
        </p:txBody>
      </p:sp>
      <p:sp>
        <p:nvSpPr>
          <p:cNvPr id="26" name="object 26"/>
          <p:cNvSpPr/>
          <p:nvPr/>
        </p:nvSpPr>
        <p:spPr>
          <a:xfrm>
            <a:off x="7818351" y="2007006"/>
            <a:ext cx="0" cy="1791335"/>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a:p>
        </p:txBody>
      </p:sp>
      <p:sp>
        <p:nvSpPr>
          <p:cNvPr id="27" name="object 27"/>
          <p:cNvSpPr txBox="1"/>
          <p:nvPr/>
        </p:nvSpPr>
        <p:spPr>
          <a:xfrm>
            <a:off x="464300" y="5107020"/>
            <a:ext cx="1136015" cy="582930"/>
          </a:xfrm>
          <a:prstGeom prst="rect">
            <a:avLst/>
          </a:prstGeom>
        </p:spPr>
        <p:txBody>
          <a:bodyPr vert="horz" wrap="square" lIns="0" tIns="0" rIns="0" bIns="0" rtlCol="0">
            <a:spAutoFit/>
          </a:bodyPr>
          <a:lstStyle/>
          <a:p>
            <a:pPr marL="12700" marR="5080">
              <a:lnSpc>
                <a:spcPct val="104200"/>
              </a:lnSpc>
            </a:pPr>
            <a:r>
              <a:rPr sz="1950" spc="-110" dirty="0">
                <a:solidFill>
                  <a:srgbClr val="00AEEF"/>
                </a:solidFill>
                <a:latin typeface="Roboto Light"/>
                <a:cs typeface="Roboto Light"/>
              </a:rPr>
              <a:t>T</a:t>
            </a:r>
            <a:r>
              <a:rPr sz="1950" dirty="0">
                <a:solidFill>
                  <a:srgbClr val="00AEEF"/>
                </a:solidFill>
                <a:latin typeface="Roboto Light"/>
                <a:cs typeface="Roboto Light"/>
              </a:rPr>
              <a:t>otal</a:t>
            </a:r>
            <a:r>
              <a:rPr sz="1950" spc="-5" dirty="0">
                <a:solidFill>
                  <a:srgbClr val="00AEEF"/>
                </a:solidFill>
                <a:latin typeface="Roboto Light"/>
                <a:cs typeface="Roboto Light"/>
              </a:rPr>
              <a:t> </a:t>
            </a:r>
            <a:r>
              <a:rPr sz="1950" spc="-20" dirty="0">
                <a:solidFill>
                  <a:srgbClr val="00AEEF"/>
                </a:solidFill>
                <a:latin typeface="Roboto Light"/>
                <a:cs typeface="Roboto Light"/>
              </a:rPr>
              <a:t>SME</a:t>
            </a:r>
            <a:r>
              <a:rPr sz="1950" spc="-10" dirty="0">
                <a:solidFill>
                  <a:srgbClr val="00AEEF"/>
                </a:solidFill>
                <a:latin typeface="Roboto Light"/>
                <a:cs typeface="Roboto Light"/>
              </a:rPr>
              <a:t> </a:t>
            </a:r>
            <a:r>
              <a:rPr sz="1950" spc="-15" dirty="0">
                <a:solidFill>
                  <a:srgbClr val="00AEEF"/>
                </a:solidFill>
                <a:latin typeface="Roboto Light"/>
                <a:cs typeface="Roboto Light"/>
              </a:rPr>
              <a:t>P</a:t>
            </a:r>
            <a:r>
              <a:rPr sz="1950" spc="-30" dirty="0">
                <a:solidFill>
                  <a:srgbClr val="00AEEF"/>
                </a:solidFill>
                <a:latin typeface="Roboto Light"/>
                <a:cs typeface="Roboto Light"/>
              </a:rPr>
              <a:t>r</a:t>
            </a:r>
            <a:r>
              <a:rPr sz="1950" spc="-5" dirty="0">
                <a:solidFill>
                  <a:srgbClr val="00AEEF"/>
                </a:solidFill>
                <a:latin typeface="Roboto Light"/>
                <a:cs typeface="Roboto Light"/>
              </a:rPr>
              <a:t>emises</a:t>
            </a:r>
            <a:endParaRPr sz="1950">
              <a:latin typeface="Roboto Light"/>
              <a:cs typeface="Roboto Light"/>
            </a:endParaRPr>
          </a:p>
        </p:txBody>
      </p:sp>
      <p:sp>
        <p:nvSpPr>
          <p:cNvPr id="28" name="object 28"/>
          <p:cNvSpPr txBox="1"/>
          <p:nvPr/>
        </p:nvSpPr>
        <p:spPr>
          <a:xfrm>
            <a:off x="3353122" y="5075116"/>
            <a:ext cx="1723389" cy="582930"/>
          </a:xfrm>
          <a:prstGeom prst="rect">
            <a:avLst/>
          </a:prstGeom>
        </p:spPr>
        <p:txBody>
          <a:bodyPr vert="horz" wrap="square" lIns="0" tIns="0" rIns="0" bIns="0" rtlCol="0">
            <a:spAutoFit/>
          </a:bodyPr>
          <a:lstStyle/>
          <a:p>
            <a:pPr marL="12700" marR="5080">
              <a:lnSpc>
                <a:spcPct val="104200"/>
              </a:lnSpc>
            </a:pPr>
            <a:r>
              <a:rPr sz="1950" spc="-65" dirty="0">
                <a:solidFill>
                  <a:srgbClr val="00AEEF"/>
                </a:solidFill>
                <a:latin typeface="Roboto Light"/>
                <a:cs typeface="Roboto Light"/>
              </a:rPr>
              <a:t>A</a:t>
            </a:r>
            <a:r>
              <a:rPr sz="1950" spc="-15" dirty="0">
                <a:solidFill>
                  <a:srgbClr val="00AEEF"/>
                </a:solidFill>
                <a:latin typeface="Roboto Light"/>
                <a:cs typeface="Roboto Light"/>
              </a:rPr>
              <a:t>v</a:t>
            </a:r>
            <a:r>
              <a:rPr sz="1950" spc="-5" dirty="0">
                <a:solidFill>
                  <a:srgbClr val="00AEEF"/>
                </a:solidFill>
                <a:latin typeface="Roboto Light"/>
                <a:cs typeface="Roboto Light"/>
              </a:rPr>
              <a:t>erag</a:t>
            </a:r>
            <a:r>
              <a:rPr sz="1950" dirty="0">
                <a:solidFill>
                  <a:srgbClr val="00AEEF"/>
                </a:solidFill>
                <a:latin typeface="Roboto Light"/>
                <a:cs typeface="Roboto Light"/>
              </a:rPr>
              <a:t>e </a:t>
            </a:r>
            <a:r>
              <a:rPr sz="1950" spc="-10" dirty="0">
                <a:solidFill>
                  <a:srgbClr val="00AEEF"/>
                </a:solidFill>
                <a:latin typeface="Roboto Light"/>
                <a:cs typeface="Roboto Light"/>
              </a:rPr>
              <a:t>Annual</a:t>
            </a:r>
            <a:r>
              <a:rPr sz="1950" spc="-5" dirty="0">
                <a:solidFill>
                  <a:srgbClr val="00AEEF"/>
                </a:solidFill>
                <a:latin typeface="Roboto Light"/>
                <a:cs typeface="Roboto Light"/>
              </a:rPr>
              <a:t> Ene</a:t>
            </a:r>
            <a:r>
              <a:rPr sz="1950" spc="-20" dirty="0">
                <a:solidFill>
                  <a:srgbClr val="00AEEF"/>
                </a:solidFill>
                <a:latin typeface="Roboto Light"/>
                <a:cs typeface="Roboto Light"/>
              </a:rPr>
              <a:t>r</a:t>
            </a:r>
            <a:r>
              <a:rPr sz="1950" spc="-5" dirty="0">
                <a:solidFill>
                  <a:srgbClr val="00AEEF"/>
                </a:solidFill>
                <a:latin typeface="Roboto Light"/>
                <a:cs typeface="Roboto Light"/>
              </a:rPr>
              <a:t>g</a:t>
            </a:r>
            <a:r>
              <a:rPr sz="1950" dirty="0">
                <a:solidFill>
                  <a:srgbClr val="00AEEF"/>
                </a:solidFill>
                <a:latin typeface="Roboto Light"/>
                <a:cs typeface="Roboto Light"/>
              </a:rPr>
              <a:t>y</a:t>
            </a:r>
            <a:r>
              <a:rPr sz="1950" spc="-5" dirty="0">
                <a:solidFill>
                  <a:srgbClr val="00AEEF"/>
                </a:solidFill>
                <a:latin typeface="Roboto Light"/>
                <a:cs typeface="Roboto Light"/>
              </a:rPr>
              <a:t> </a:t>
            </a:r>
            <a:r>
              <a:rPr sz="1950" spc="-20" dirty="0">
                <a:solidFill>
                  <a:srgbClr val="00AEEF"/>
                </a:solidFill>
                <a:latin typeface="Roboto Light"/>
                <a:cs typeface="Roboto Light"/>
              </a:rPr>
              <a:t>Spend</a:t>
            </a:r>
            <a:endParaRPr sz="1950" dirty="0">
              <a:latin typeface="Roboto Light"/>
              <a:cs typeface="Roboto Light"/>
            </a:endParaRPr>
          </a:p>
        </p:txBody>
      </p:sp>
      <p:sp>
        <p:nvSpPr>
          <p:cNvPr id="29" name="object 29"/>
          <p:cNvSpPr txBox="1"/>
          <p:nvPr/>
        </p:nvSpPr>
        <p:spPr>
          <a:xfrm>
            <a:off x="1752807" y="4978049"/>
            <a:ext cx="1007110" cy="706755"/>
          </a:xfrm>
          <a:prstGeom prst="rect">
            <a:avLst/>
          </a:prstGeom>
        </p:spPr>
        <p:txBody>
          <a:bodyPr vert="horz" wrap="square" lIns="0" tIns="0" rIns="0" bIns="0" rtlCol="0">
            <a:spAutoFit/>
          </a:bodyPr>
          <a:lstStyle/>
          <a:p>
            <a:pPr marL="12700">
              <a:lnSpc>
                <a:spcPct val="100000"/>
              </a:lnSpc>
            </a:pPr>
            <a:r>
              <a:rPr sz="5350" dirty="0">
                <a:solidFill>
                  <a:srgbClr val="00AEEF"/>
                </a:solidFill>
                <a:latin typeface="Roboto"/>
                <a:cs typeface="Roboto"/>
              </a:rPr>
              <a:t>3M</a:t>
            </a:r>
            <a:endParaRPr sz="5350" dirty="0">
              <a:latin typeface="Roboto"/>
              <a:cs typeface="Roboto"/>
            </a:endParaRPr>
          </a:p>
        </p:txBody>
      </p:sp>
      <p:sp>
        <p:nvSpPr>
          <p:cNvPr id="30" name="object 30"/>
          <p:cNvSpPr txBox="1"/>
          <p:nvPr/>
        </p:nvSpPr>
        <p:spPr>
          <a:xfrm>
            <a:off x="5823897" y="4978049"/>
            <a:ext cx="1720850" cy="706755"/>
          </a:xfrm>
          <a:prstGeom prst="rect">
            <a:avLst/>
          </a:prstGeom>
        </p:spPr>
        <p:txBody>
          <a:bodyPr vert="horz" wrap="square" lIns="0" tIns="0" rIns="0" bIns="0" rtlCol="0">
            <a:spAutoFit/>
          </a:bodyPr>
          <a:lstStyle/>
          <a:p>
            <a:pPr marL="12700">
              <a:lnSpc>
                <a:spcPct val="100000"/>
              </a:lnSpc>
            </a:pPr>
            <a:r>
              <a:rPr sz="5350" dirty="0">
                <a:solidFill>
                  <a:srgbClr val="00AEEF"/>
                </a:solidFill>
                <a:latin typeface="Roboto"/>
                <a:cs typeface="Roboto"/>
              </a:rPr>
              <a:t>£2.5k</a:t>
            </a:r>
            <a:endParaRPr sz="5350" dirty="0">
              <a:latin typeface="Roboto"/>
              <a:cs typeface="Roboto"/>
            </a:endParaRPr>
          </a:p>
        </p:txBody>
      </p:sp>
      <p:sp>
        <p:nvSpPr>
          <p:cNvPr id="31" name="object 31"/>
          <p:cNvSpPr txBox="1"/>
          <p:nvPr/>
        </p:nvSpPr>
        <p:spPr>
          <a:xfrm>
            <a:off x="8397526" y="4978048"/>
            <a:ext cx="1720850" cy="706755"/>
          </a:xfrm>
          <a:prstGeom prst="rect">
            <a:avLst/>
          </a:prstGeom>
        </p:spPr>
        <p:txBody>
          <a:bodyPr vert="horz" wrap="square" lIns="0" tIns="0" rIns="0" bIns="0" rtlCol="0">
            <a:spAutoFit/>
          </a:bodyPr>
          <a:lstStyle/>
          <a:p>
            <a:pPr marL="12700">
              <a:lnSpc>
                <a:spcPct val="100000"/>
              </a:lnSpc>
            </a:pPr>
            <a:r>
              <a:rPr sz="5350" dirty="0">
                <a:solidFill>
                  <a:srgbClr val="00AEEF"/>
                </a:solidFill>
                <a:latin typeface="Roboto"/>
                <a:cs typeface="Roboto"/>
              </a:rPr>
              <a:t>£3.2k</a:t>
            </a:r>
            <a:endParaRPr sz="5350" dirty="0">
              <a:latin typeface="Roboto"/>
              <a:cs typeface="Roboto"/>
            </a:endParaRPr>
          </a:p>
        </p:txBody>
      </p:sp>
      <p:sp>
        <p:nvSpPr>
          <p:cNvPr id="32" name="object 32"/>
          <p:cNvSpPr/>
          <p:nvPr/>
        </p:nvSpPr>
        <p:spPr>
          <a:xfrm>
            <a:off x="2823435" y="5109634"/>
            <a:ext cx="400685" cy="554355"/>
          </a:xfrm>
          <a:custGeom>
            <a:avLst/>
            <a:gdLst/>
            <a:ahLst/>
            <a:cxnLst/>
            <a:rect l="l" t="t" r="r" b="b"/>
            <a:pathLst>
              <a:path w="400685" h="554354">
                <a:moveTo>
                  <a:pt x="0" y="0"/>
                </a:moveTo>
                <a:lnTo>
                  <a:pt x="0" y="554329"/>
                </a:lnTo>
                <a:lnTo>
                  <a:pt x="400138" y="277164"/>
                </a:lnTo>
                <a:lnTo>
                  <a:pt x="0" y="0"/>
                </a:lnTo>
                <a:close/>
              </a:path>
            </a:pathLst>
          </a:custGeom>
          <a:solidFill>
            <a:srgbClr val="58595B"/>
          </a:solidFill>
        </p:spPr>
        <p:txBody>
          <a:bodyPr wrap="square" lIns="0" tIns="0" rIns="0" bIns="0" rtlCol="0"/>
          <a:lstStyle/>
          <a:p>
            <a:endParaRPr/>
          </a:p>
        </p:txBody>
      </p:sp>
      <p:sp>
        <p:nvSpPr>
          <p:cNvPr id="33" name="object 33"/>
          <p:cNvSpPr/>
          <p:nvPr/>
        </p:nvSpPr>
        <p:spPr>
          <a:xfrm>
            <a:off x="5167403" y="5097429"/>
            <a:ext cx="587375" cy="587375"/>
          </a:xfrm>
          <a:custGeom>
            <a:avLst/>
            <a:gdLst/>
            <a:ahLst/>
            <a:cxnLst/>
            <a:rect l="l" t="t" r="r" b="b"/>
            <a:pathLst>
              <a:path w="587375" h="587375">
                <a:moveTo>
                  <a:pt x="586943" y="293484"/>
                </a:moveTo>
                <a:lnTo>
                  <a:pt x="583102" y="341089"/>
                </a:lnTo>
                <a:lnTo>
                  <a:pt x="571981" y="386246"/>
                </a:lnTo>
                <a:lnTo>
                  <a:pt x="554186" y="428353"/>
                </a:lnTo>
                <a:lnTo>
                  <a:pt x="530320" y="466804"/>
                </a:lnTo>
                <a:lnTo>
                  <a:pt x="500988" y="500997"/>
                </a:lnTo>
                <a:lnTo>
                  <a:pt x="466793" y="530327"/>
                </a:lnTo>
                <a:lnTo>
                  <a:pt x="428341" y="554191"/>
                </a:lnTo>
                <a:lnTo>
                  <a:pt x="386236" y="571984"/>
                </a:lnTo>
                <a:lnTo>
                  <a:pt x="341082" y="583102"/>
                </a:lnTo>
                <a:lnTo>
                  <a:pt x="293484" y="586943"/>
                </a:lnTo>
                <a:lnTo>
                  <a:pt x="269413" y="585970"/>
                </a:lnTo>
                <a:lnTo>
                  <a:pt x="222955" y="578415"/>
                </a:lnTo>
                <a:lnTo>
                  <a:pt x="179245" y="563884"/>
                </a:lnTo>
                <a:lnTo>
                  <a:pt x="138887" y="542980"/>
                </a:lnTo>
                <a:lnTo>
                  <a:pt x="102486" y="516308"/>
                </a:lnTo>
                <a:lnTo>
                  <a:pt x="70645" y="484471"/>
                </a:lnTo>
                <a:lnTo>
                  <a:pt x="43969" y="448073"/>
                </a:lnTo>
                <a:lnTo>
                  <a:pt x="23063" y="407719"/>
                </a:lnTo>
                <a:lnTo>
                  <a:pt x="8529" y="364011"/>
                </a:lnTo>
                <a:lnTo>
                  <a:pt x="972" y="317554"/>
                </a:lnTo>
                <a:lnTo>
                  <a:pt x="0" y="293484"/>
                </a:lnTo>
                <a:lnTo>
                  <a:pt x="972" y="269417"/>
                </a:lnTo>
                <a:lnTo>
                  <a:pt x="8529" y="222963"/>
                </a:lnTo>
                <a:lnTo>
                  <a:pt x="23063" y="179256"/>
                </a:lnTo>
                <a:lnTo>
                  <a:pt x="43969" y="138899"/>
                </a:lnTo>
                <a:lnTo>
                  <a:pt x="70645" y="102496"/>
                </a:lnTo>
                <a:lnTo>
                  <a:pt x="102486" y="70654"/>
                </a:lnTo>
                <a:lnTo>
                  <a:pt x="138887" y="43975"/>
                </a:lnTo>
                <a:lnTo>
                  <a:pt x="179245" y="23066"/>
                </a:lnTo>
                <a:lnTo>
                  <a:pt x="222955" y="8530"/>
                </a:lnTo>
                <a:lnTo>
                  <a:pt x="269413" y="973"/>
                </a:lnTo>
                <a:lnTo>
                  <a:pt x="293484" y="0"/>
                </a:lnTo>
                <a:lnTo>
                  <a:pt x="317551" y="973"/>
                </a:lnTo>
                <a:lnTo>
                  <a:pt x="364003" y="8530"/>
                </a:lnTo>
                <a:lnTo>
                  <a:pt x="407708" y="23066"/>
                </a:lnTo>
                <a:lnTo>
                  <a:pt x="448062" y="43975"/>
                </a:lnTo>
                <a:lnTo>
                  <a:pt x="484460" y="70654"/>
                </a:lnTo>
                <a:lnTo>
                  <a:pt x="516299" y="102496"/>
                </a:lnTo>
                <a:lnTo>
                  <a:pt x="542974" y="138899"/>
                </a:lnTo>
                <a:lnTo>
                  <a:pt x="563880" y="179256"/>
                </a:lnTo>
                <a:lnTo>
                  <a:pt x="578414" y="222963"/>
                </a:lnTo>
                <a:lnTo>
                  <a:pt x="585970" y="269417"/>
                </a:lnTo>
                <a:lnTo>
                  <a:pt x="586943" y="293484"/>
                </a:lnTo>
                <a:close/>
              </a:path>
            </a:pathLst>
          </a:custGeom>
          <a:ln w="20802">
            <a:solidFill>
              <a:srgbClr val="58595B"/>
            </a:solidFill>
          </a:ln>
        </p:spPr>
        <p:txBody>
          <a:bodyPr wrap="square" lIns="0" tIns="0" rIns="0" bIns="0" rtlCol="0"/>
          <a:lstStyle/>
          <a:p>
            <a:endParaRPr/>
          </a:p>
        </p:txBody>
      </p:sp>
      <p:sp>
        <p:nvSpPr>
          <p:cNvPr id="34" name="object 34"/>
          <p:cNvSpPr/>
          <p:nvPr/>
        </p:nvSpPr>
        <p:spPr>
          <a:xfrm>
            <a:off x="5316155" y="5147369"/>
            <a:ext cx="283210" cy="480059"/>
          </a:xfrm>
          <a:custGeom>
            <a:avLst/>
            <a:gdLst/>
            <a:ahLst/>
            <a:cxnLst/>
            <a:rect l="l" t="t" r="r" b="b"/>
            <a:pathLst>
              <a:path w="283210" h="480060">
                <a:moveTo>
                  <a:pt x="231728" y="291477"/>
                </a:moveTo>
                <a:lnTo>
                  <a:pt x="128117" y="291477"/>
                </a:lnTo>
                <a:lnTo>
                  <a:pt x="102247" y="472566"/>
                </a:lnTo>
                <a:lnTo>
                  <a:pt x="105346" y="477659"/>
                </a:lnTo>
                <a:lnTo>
                  <a:pt x="111620" y="479869"/>
                </a:lnTo>
                <a:lnTo>
                  <a:pt x="112877" y="480059"/>
                </a:lnTo>
                <a:lnTo>
                  <a:pt x="117995" y="480059"/>
                </a:lnTo>
                <a:lnTo>
                  <a:pt x="121704" y="478040"/>
                </a:lnTo>
                <a:lnTo>
                  <a:pt x="231728" y="291477"/>
                </a:lnTo>
                <a:close/>
              </a:path>
              <a:path w="283210" h="480060">
                <a:moveTo>
                  <a:pt x="159880" y="0"/>
                </a:moveTo>
                <a:lnTo>
                  <a:pt x="154355" y="2311"/>
                </a:lnTo>
                <a:lnTo>
                  <a:pt x="0" y="297040"/>
                </a:lnTo>
                <a:lnTo>
                  <a:pt x="317" y="301586"/>
                </a:lnTo>
                <a:lnTo>
                  <a:pt x="5257" y="308470"/>
                </a:lnTo>
                <a:lnTo>
                  <a:pt x="9448" y="310197"/>
                </a:lnTo>
                <a:lnTo>
                  <a:pt x="128117" y="291477"/>
                </a:lnTo>
                <a:lnTo>
                  <a:pt x="231728" y="291477"/>
                </a:lnTo>
                <a:lnTo>
                  <a:pt x="280135" y="209397"/>
                </a:lnTo>
                <a:lnTo>
                  <a:pt x="153200" y="209397"/>
                </a:lnTo>
                <a:lnTo>
                  <a:pt x="173507" y="8051"/>
                </a:lnTo>
                <a:lnTo>
                  <a:pt x="170180" y="3086"/>
                </a:lnTo>
                <a:lnTo>
                  <a:pt x="159880" y="0"/>
                </a:lnTo>
                <a:close/>
              </a:path>
              <a:path w="283210" h="480060">
                <a:moveTo>
                  <a:pt x="273443" y="191350"/>
                </a:moveTo>
                <a:lnTo>
                  <a:pt x="153200" y="209397"/>
                </a:lnTo>
                <a:lnTo>
                  <a:pt x="280135" y="209397"/>
                </a:lnTo>
                <a:lnTo>
                  <a:pt x="282689" y="205066"/>
                </a:lnTo>
                <a:lnTo>
                  <a:pt x="282549" y="200405"/>
                </a:lnTo>
                <a:lnTo>
                  <a:pt x="277710" y="193243"/>
                </a:lnTo>
                <a:lnTo>
                  <a:pt x="273443" y="191350"/>
                </a:lnTo>
                <a:close/>
              </a:path>
            </a:pathLst>
          </a:custGeom>
          <a:solidFill>
            <a:srgbClr val="58595B"/>
          </a:solidFill>
        </p:spPr>
        <p:txBody>
          <a:bodyPr wrap="square" lIns="0" tIns="0" rIns="0" bIns="0" rtlCol="0"/>
          <a:lstStyle/>
          <a:p>
            <a:endParaRPr/>
          </a:p>
        </p:txBody>
      </p:sp>
      <p:sp>
        <p:nvSpPr>
          <p:cNvPr id="35" name="object 35"/>
          <p:cNvSpPr/>
          <p:nvPr/>
        </p:nvSpPr>
        <p:spPr>
          <a:xfrm>
            <a:off x="7714402" y="5097429"/>
            <a:ext cx="587375" cy="587375"/>
          </a:xfrm>
          <a:custGeom>
            <a:avLst/>
            <a:gdLst/>
            <a:ahLst/>
            <a:cxnLst/>
            <a:rect l="l" t="t" r="r" b="b"/>
            <a:pathLst>
              <a:path w="587375" h="587375">
                <a:moveTo>
                  <a:pt x="586943" y="293484"/>
                </a:moveTo>
                <a:lnTo>
                  <a:pt x="583101" y="341089"/>
                </a:lnTo>
                <a:lnTo>
                  <a:pt x="571980" y="386246"/>
                </a:lnTo>
                <a:lnTo>
                  <a:pt x="554183" y="428353"/>
                </a:lnTo>
                <a:lnTo>
                  <a:pt x="530315" y="466804"/>
                </a:lnTo>
                <a:lnTo>
                  <a:pt x="500981" y="500997"/>
                </a:lnTo>
                <a:lnTo>
                  <a:pt x="466785" y="530327"/>
                </a:lnTo>
                <a:lnTo>
                  <a:pt x="428331" y="554191"/>
                </a:lnTo>
                <a:lnTo>
                  <a:pt x="386225" y="571984"/>
                </a:lnTo>
                <a:lnTo>
                  <a:pt x="341070" y="583102"/>
                </a:lnTo>
                <a:lnTo>
                  <a:pt x="293471" y="586943"/>
                </a:lnTo>
                <a:lnTo>
                  <a:pt x="269402" y="585970"/>
                </a:lnTo>
                <a:lnTo>
                  <a:pt x="222947" y="578415"/>
                </a:lnTo>
                <a:lnTo>
                  <a:pt x="179240" y="563884"/>
                </a:lnTo>
                <a:lnTo>
                  <a:pt x="138884" y="542980"/>
                </a:lnTo>
                <a:lnTo>
                  <a:pt x="102484" y="516308"/>
                </a:lnTo>
                <a:lnTo>
                  <a:pt x="70644" y="484471"/>
                </a:lnTo>
                <a:lnTo>
                  <a:pt x="43969" y="448073"/>
                </a:lnTo>
                <a:lnTo>
                  <a:pt x="23062" y="407719"/>
                </a:lnTo>
                <a:lnTo>
                  <a:pt x="8529" y="364011"/>
                </a:lnTo>
                <a:lnTo>
                  <a:pt x="972" y="317554"/>
                </a:lnTo>
                <a:lnTo>
                  <a:pt x="0" y="293484"/>
                </a:lnTo>
                <a:lnTo>
                  <a:pt x="972" y="269417"/>
                </a:lnTo>
                <a:lnTo>
                  <a:pt x="8529" y="222963"/>
                </a:lnTo>
                <a:lnTo>
                  <a:pt x="23062" y="179256"/>
                </a:lnTo>
                <a:lnTo>
                  <a:pt x="43969" y="138899"/>
                </a:lnTo>
                <a:lnTo>
                  <a:pt x="70644" y="102496"/>
                </a:lnTo>
                <a:lnTo>
                  <a:pt x="102484" y="70654"/>
                </a:lnTo>
                <a:lnTo>
                  <a:pt x="138884" y="43975"/>
                </a:lnTo>
                <a:lnTo>
                  <a:pt x="179240" y="23066"/>
                </a:lnTo>
                <a:lnTo>
                  <a:pt x="222947" y="8530"/>
                </a:lnTo>
                <a:lnTo>
                  <a:pt x="269402" y="973"/>
                </a:lnTo>
                <a:lnTo>
                  <a:pt x="293471" y="0"/>
                </a:lnTo>
                <a:lnTo>
                  <a:pt x="317538" y="973"/>
                </a:lnTo>
                <a:lnTo>
                  <a:pt x="363991" y="8530"/>
                </a:lnTo>
                <a:lnTo>
                  <a:pt x="407697" y="23066"/>
                </a:lnTo>
                <a:lnTo>
                  <a:pt x="448053" y="43975"/>
                </a:lnTo>
                <a:lnTo>
                  <a:pt x="484453" y="70654"/>
                </a:lnTo>
                <a:lnTo>
                  <a:pt x="516294" y="102496"/>
                </a:lnTo>
                <a:lnTo>
                  <a:pt x="542970" y="138899"/>
                </a:lnTo>
                <a:lnTo>
                  <a:pt x="563878" y="179256"/>
                </a:lnTo>
                <a:lnTo>
                  <a:pt x="578413" y="222963"/>
                </a:lnTo>
                <a:lnTo>
                  <a:pt x="585970" y="269417"/>
                </a:lnTo>
                <a:lnTo>
                  <a:pt x="586943" y="293484"/>
                </a:lnTo>
                <a:close/>
              </a:path>
            </a:pathLst>
          </a:custGeom>
          <a:ln w="20802">
            <a:solidFill>
              <a:srgbClr val="58595B"/>
            </a:solidFill>
          </a:ln>
        </p:spPr>
        <p:txBody>
          <a:bodyPr wrap="square" lIns="0" tIns="0" rIns="0" bIns="0" rtlCol="0"/>
          <a:lstStyle/>
          <a:p>
            <a:endParaRPr/>
          </a:p>
        </p:txBody>
      </p:sp>
      <p:sp>
        <p:nvSpPr>
          <p:cNvPr id="36" name="object 36"/>
          <p:cNvSpPr/>
          <p:nvPr/>
        </p:nvSpPr>
        <p:spPr>
          <a:xfrm>
            <a:off x="7876506" y="5159011"/>
            <a:ext cx="273685" cy="443230"/>
          </a:xfrm>
          <a:custGeom>
            <a:avLst/>
            <a:gdLst/>
            <a:ahLst/>
            <a:cxnLst/>
            <a:rect l="l" t="t" r="r" b="b"/>
            <a:pathLst>
              <a:path w="273684" h="443229">
                <a:moveTo>
                  <a:pt x="110948" y="0"/>
                </a:moveTo>
                <a:lnTo>
                  <a:pt x="111596" y="9084"/>
                </a:lnTo>
                <a:lnTo>
                  <a:pt x="111987" y="18568"/>
                </a:lnTo>
                <a:lnTo>
                  <a:pt x="112082" y="29126"/>
                </a:lnTo>
                <a:lnTo>
                  <a:pt x="111831" y="39481"/>
                </a:lnTo>
                <a:lnTo>
                  <a:pt x="106250" y="85702"/>
                </a:lnTo>
                <a:lnTo>
                  <a:pt x="95854" y="123098"/>
                </a:lnTo>
                <a:lnTo>
                  <a:pt x="78603" y="161515"/>
                </a:lnTo>
                <a:lnTo>
                  <a:pt x="53116" y="199765"/>
                </a:lnTo>
                <a:lnTo>
                  <a:pt x="31677" y="224028"/>
                </a:lnTo>
                <a:lnTo>
                  <a:pt x="24058" y="233426"/>
                </a:lnTo>
                <a:lnTo>
                  <a:pt x="6748" y="268161"/>
                </a:lnTo>
                <a:lnTo>
                  <a:pt x="0" y="304621"/>
                </a:lnTo>
                <a:lnTo>
                  <a:pt x="39" y="316936"/>
                </a:lnTo>
                <a:lnTo>
                  <a:pt x="11585" y="364873"/>
                </a:lnTo>
                <a:lnTo>
                  <a:pt x="34565" y="398924"/>
                </a:lnTo>
                <a:lnTo>
                  <a:pt x="64820" y="424299"/>
                </a:lnTo>
                <a:lnTo>
                  <a:pt x="111700" y="441745"/>
                </a:lnTo>
                <a:lnTo>
                  <a:pt x="125716" y="442867"/>
                </a:lnTo>
                <a:lnTo>
                  <a:pt x="139163" y="442841"/>
                </a:lnTo>
                <a:lnTo>
                  <a:pt x="187390" y="431839"/>
                </a:lnTo>
                <a:lnTo>
                  <a:pt x="220971" y="410117"/>
                </a:lnTo>
                <a:lnTo>
                  <a:pt x="234303" y="396760"/>
                </a:lnTo>
                <a:lnTo>
                  <a:pt x="235586" y="395427"/>
                </a:lnTo>
                <a:lnTo>
                  <a:pt x="243137" y="385984"/>
                </a:lnTo>
                <a:lnTo>
                  <a:pt x="249997" y="375506"/>
                </a:lnTo>
                <a:lnTo>
                  <a:pt x="252949" y="370025"/>
                </a:lnTo>
                <a:lnTo>
                  <a:pt x="132457" y="370025"/>
                </a:lnTo>
                <a:lnTo>
                  <a:pt x="120003" y="368506"/>
                </a:lnTo>
                <a:lnTo>
                  <a:pt x="86285" y="347344"/>
                </a:lnTo>
                <a:lnTo>
                  <a:pt x="73329" y="311184"/>
                </a:lnTo>
                <a:lnTo>
                  <a:pt x="73931" y="299074"/>
                </a:lnTo>
                <a:lnTo>
                  <a:pt x="93206" y="263537"/>
                </a:lnTo>
                <a:lnTo>
                  <a:pt x="95378" y="261962"/>
                </a:lnTo>
                <a:lnTo>
                  <a:pt x="108373" y="251411"/>
                </a:lnTo>
                <a:lnTo>
                  <a:pt x="134560" y="216574"/>
                </a:lnTo>
                <a:lnTo>
                  <a:pt x="147588" y="172437"/>
                </a:lnTo>
                <a:lnTo>
                  <a:pt x="240889" y="172437"/>
                </a:lnTo>
                <a:lnTo>
                  <a:pt x="221668" y="137612"/>
                </a:lnTo>
                <a:lnTo>
                  <a:pt x="191369" y="92668"/>
                </a:lnTo>
                <a:lnTo>
                  <a:pt x="159495" y="52541"/>
                </a:lnTo>
                <a:lnTo>
                  <a:pt x="129019" y="18568"/>
                </a:lnTo>
                <a:lnTo>
                  <a:pt x="119686" y="8843"/>
                </a:lnTo>
                <a:lnTo>
                  <a:pt x="110948" y="0"/>
                </a:lnTo>
                <a:close/>
              </a:path>
              <a:path w="273684" h="443229">
                <a:moveTo>
                  <a:pt x="240889" y="172437"/>
                </a:moveTo>
                <a:lnTo>
                  <a:pt x="147588" y="172437"/>
                </a:lnTo>
                <a:lnTo>
                  <a:pt x="153182" y="179426"/>
                </a:lnTo>
                <a:lnTo>
                  <a:pt x="159224" y="187753"/>
                </a:lnTo>
                <a:lnTo>
                  <a:pt x="183704" y="231288"/>
                </a:lnTo>
                <a:lnTo>
                  <a:pt x="196563" y="270265"/>
                </a:lnTo>
                <a:lnTo>
                  <a:pt x="199392" y="296899"/>
                </a:lnTo>
                <a:lnTo>
                  <a:pt x="198459" y="309938"/>
                </a:lnTo>
                <a:lnTo>
                  <a:pt x="182690" y="345744"/>
                </a:lnTo>
                <a:lnTo>
                  <a:pt x="172177" y="356173"/>
                </a:lnTo>
                <a:lnTo>
                  <a:pt x="167361" y="360095"/>
                </a:lnTo>
                <a:lnTo>
                  <a:pt x="162319" y="363105"/>
                </a:lnTo>
                <a:lnTo>
                  <a:pt x="157011" y="365340"/>
                </a:lnTo>
                <a:lnTo>
                  <a:pt x="144942" y="368964"/>
                </a:lnTo>
                <a:lnTo>
                  <a:pt x="132457" y="370025"/>
                </a:lnTo>
                <a:lnTo>
                  <a:pt x="252949" y="370025"/>
                </a:lnTo>
                <a:lnTo>
                  <a:pt x="269262" y="326840"/>
                </a:lnTo>
                <a:lnTo>
                  <a:pt x="273349" y="287699"/>
                </a:lnTo>
                <a:lnTo>
                  <a:pt x="272143" y="270842"/>
                </a:lnTo>
                <a:lnTo>
                  <a:pt x="260586" y="219591"/>
                </a:lnTo>
                <a:lnTo>
                  <a:pt x="247417" y="186036"/>
                </a:lnTo>
                <a:lnTo>
                  <a:pt x="240889" y="172437"/>
                </a:lnTo>
                <a:close/>
              </a:path>
            </a:pathLst>
          </a:custGeom>
          <a:solidFill>
            <a:srgbClr val="58595B"/>
          </a:solidFill>
        </p:spPr>
        <p:txBody>
          <a:bodyPr wrap="square" lIns="0" tIns="0" rIns="0" bIns="0" rtlCol="0"/>
          <a:lstStyle/>
          <a:p>
            <a:endParaRPr/>
          </a:p>
        </p:txBody>
      </p:sp>
      <p:sp>
        <p:nvSpPr>
          <p:cNvPr id="37" name="object 37"/>
          <p:cNvSpPr txBox="1">
            <a:spLocks noGrp="1"/>
          </p:cNvSpPr>
          <p:nvPr>
            <p:ph type="dt" sz="half" idx="6"/>
          </p:nvPr>
        </p:nvSpPr>
        <p:spPr>
          <a:xfrm>
            <a:off x="464299" y="7162912"/>
            <a:ext cx="197308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38" name="object 38"/>
          <p:cNvSpPr txBox="1">
            <a:spLocks noGrp="1"/>
          </p:cNvSpPr>
          <p:nvPr>
            <p:ph type="ftr" sz="quarter" idx="5"/>
          </p:nvPr>
        </p:nvSpPr>
        <p:spPr>
          <a:xfrm>
            <a:off x="2452716" y="7163759"/>
            <a:ext cx="15734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40" name="Picture 39" descr="NetThings Click Controller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39907326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948004"/>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a:p>
        </p:txBody>
      </p:sp>
      <p:sp>
        <p:nvSpPr>
          <p:cNvPr id="3" name="object 3"/>
          <p:cNvSpPr txBox="1"/>
          <p:nvPr/>
        </p:nvSpPr>
        <p:spPr>
          <a:xfrm>
            <a:off x="491300" y="614172"/>
            <a:ext cx="4107815" cy="368300"/>
          </a:xfrm>
          <a:prstGeom prst="rect">
            <a:avLst/>
          </a:prstGeom>
        </p:spPr>
        <p:txBody>
          <a:bodyPr vert="horz" wrap="square" lIns="0" tIns="0" rIns="0" bIns="0" rtlCol="0">
            <a:spAutoFit/>
          </a:bodyPr>
          <a:lstStyle/>
          <a:p>
            <a:pPr marL="12700">
              <a:lnSpc>
                <a:spcPct val="100000"/>
              </a:lnSpc>
            </a:pPr>
            <a:r>
              <a:rPr sz="2700" b="1" spc="-50" dirty="0">
                <a:solidFill>
                  <a:srgbClr val="00AEEF"/>
                </a:solidFill>
                <a:latin typeface="Roboto"/>
                <a:cs typeface="Roboto"/>
              </a:rPr>
              <a:t>TRADITIONAL</a:t>
            </a:r>
            <a:r>
              <a:rPr sz="2700" b="1" spc="-15" dirty="0">
                <a:solidFill>
                  <a:srgbClr val="00AEEF"/>
                </a:solidFill>
                <a:latin typeface="Roboto"/>
                <a:cs typeface="Roboto"/>
              </a:rPr>
              <a:t> </a:t>
            </a:r>
            <a:r>
              <a:rPr sz="2700" spc="-20" dirty="0">
                <a:solidFill>
                  <a:srgbClr val="00AEEF"/>
                </a:solidFill>
                <a:latin typeface="Roboto"/>
                <a:cs typeface="Roboto"/>
              </a:rPr>
              <a:t>SO</a:t>
            </a:r>
            <a:r>
              <a:rPr sz="2700" spc="-50" dirty="0">
                <a:solidFill>
                  <a:srgbClr val="00AEEF"/>
                </a:solidFill>
                <a:latin typeface="Roboto"/>
                <a:cs typeface="Roboto"/>
              </a:rPr>
              <a:t>L</a:t>
            </a:r>
            <a:r>
              <a:rPr sz="2700" spc="-20" dirty="0">
                <a:solidFill>
                  <a:srgbClr val="00AEEF"/>
                </a:solidFill>
                <a:latin typeface="Roboto"/>
                <a:cs typeface="Roboto"/>
              </a:rPr>
              <a:t>UTIONS</a:t>
            </a:r>
            <a:endParaRPr sz="2700" dirty="0">
              <a:latin typeface="Roboto"/>
              <a:cs typeface="Roboto"/>
            </a:endParaRPr>
          </a:p>
        </p:txBody>
      </p:sp>
      <p:sp>
        <p:nvSpPr>
          <p:cNvPr id="18" name="object 18"/>
          <p:cNvSpPr txBox="1"/>
          <p:nvPr/>
        </p:nvSpPr>
        <p:spPr>
          <a:xfrm>
            <a:off x="527300" y="3708910"/>
            <a:ext cx="1878330" cy="2306320"/>
          </a:xfrm>
          <a:prstGeom prst="rect">
            <a:avLst/>
          </a:prstGeom>
        </p:spPr>
        <p:txBody>
          <a:bodyPr vert="horz" wrap="square" lIns="0" tIns="0" rIns="0" bIns="0" rtlCol="0">
            <a:spAutoFit/>
          </a:bodyPr>
          <a:lstStyle/>
          <a:p>
            <a:pPr marL="12700">
              <a:lnSpc>
                <a:spcPct val="100000"/>
              </a:lnSpc>
            </a:pPr>
            <a:r>
              <a:rPr sz="3500" spc="10" dirty="0">
                <a:solidFill>
                  <a:srgbClr val="00AEEF"/>
                </a:solidFill>
                <a:latin typeface="Roboto"/>
                <a:cs typeface="Roboto"/>
              </a:rPr>
              <a:t>limiting...</a:t>
            </a:r>
            <a:endParaRPr sz="3500">
              <a:latin typeface="Roboto"/>
              <a:cs typeface="Roboto"/>
            </a:endParaRPr>
          </a:p>
          <a:p>
            <a:pPr marL="12700" marR="163195">
              <a:lnSpc>
                <a:spcPct val="100000"/>
              </a:lnSpc>
              <a:spcBef>
                <a:spcPts val="1870"/>
              </a:spcBef>
            </a:pPr>
            <a:r>
              <a:rPr sz="1500" spc="-65" dirty="0">
                <a:solidFill>
                  <a:srgbClr val="58595B"/>
                </a:solidFill>
                <a:latin typeface="Roboto Light"/>
                <a:cs typeface="Roboto Light"/>
              </a:rPr>
              <a:t>T</a:t>
            </a:r>
            <a:r>
              <a:rPr sz="1500" spc="-5" dirty="0">
                <a:solidFill>
                  <a:srgbClr val="58595B"/>
                </a:solidFill>
                <a:latin typeface="Roboto Light"/>
                <a:cs typeface="Roboto Light"/>
              </a:rPr>
              <a:t>raditiona</a:t>
            </a:r>
            <a:r>
              <a:rPr sz="1500" dirty="0">
                <a:solidFill>
                  <a:srgbClr val="58595B"/>
                </a:solidFill>
                <a:latin typeface="Roboto Light"/>
                <a:cs typeface="Roboto Light"/>
              </a:rPr>
              <a:t>l</a:t>
            </a:r>
            <a:r>
              <a:rPr sz="1500" spc="10" dirty="0">
                <a:solidFill>
                  <a:srgbClr val="58595B"/>
                </a:solidFill>
                <a:latin typeface="Roboto Light"/>
                <a:cs typeface="Roboto Light"/>
              </a:rPr>
              <a:t> </a:t>
            </a:r>
            <a:r>
              <a:rPr sz="1500" spc="-5" dirty="0">
                <a:solidFill>
                  <a:srgbClr val="58595B"/>
                </a:solidFill>
                <a:latin typeface="Roboto Light"/>
                <a:cs typeface="Roboto Light"/>
              </a:rPr>
              <a:t>suppliers </a:t>
            </a:r>
            <a:r>
              <a:rPr sz="1500" spc="-10" dirty="0">
                <a:solidFill>
                  <a:srgbClr val="58595B"/>
                </a:solidFill>
                <a:latin typeface="Roboto Light"/>
                <a:cs typeface="Roboto Light"/>
              </a:rPr>
              <a:t>of</a:t>
            </a:r>
            <a:r>
              <a:rPr sz="1500" dirty="0">
                <a:solidFill>
                  <a:srgbClr val="58595B"/>
                </a:solidFill>
                <a:latin typeface="Roboto Light"/>
                <a:cs typeface="Roboto Light"/>
              </a:rPr>
              <a:t> </a:t>
            </a:r>
            <a:r>
              <a:rPr sz="1500" spc="-10" dirty="0">
                <a:solidFill>
                  <a:srgbClr val="58595B"/>
                </a:solidFill>
                <a:latin typeface="Roboto Light"/>
                <a:cs typeface="Roboto Light"/>
              </a:rPr>
              <a:t>Building </a:t>
            </a:r>
            <a:r>
              <a:rPr sz="1500" spc="-5" dirty="0">
                <a:solidFill>
                  <a:srgbClr val="58595B"/>
                </a:solidFill>
                <a:latin typeface="Roboto Light"/>
                <a:cs typeface="Roboto Light"/>
              </a:rPr>
              <a:t>Ene</a:t>
            </a:r>
            <a:r>
              <a:rPr sz="1500" spc="-20" dirty="0">
                <a:solidFill>
                  <a:srgbClr val="58595B"/>
                </a:solidFill>
                <a:latin typeface="Roboto Light"/>
                <a:cs typeface="Roboto Light"/>
              </a:rPr>
              <a:t>r</a:t>
            </a:r>
            <a:r>
              <a:rPr sz="1500" spc="-5" dirty="0">
                <a:solidFill>
                  <a:srgbClr val="58595B"/>
                </a:solidFill>
                <a:latin typeface="Roboto Light"/>
                <a:cs typeface="Roboto Light"/>
              </a:rPr>
              <a:t>gy </a:t>
            </a:r>
            <a:r>
              <a:rPr sz="1500" dirty="0">
                <a:solidFill>
                  <a:srgbClr val="58595B"/>
                </a:solidFill>
                <a:latin typeface="Roboto Light"/>
                <a:cs typeface="Roboto Light"/>
              </a:rPr>
              <a:t>Management </a:t>
            </a:r>
            <a:r>
              <a:rPr sz="1500" spc="-5" dirty="0">
                <a:solidFill>
                  <a:srgbClr val="58595B"/>
                </a:solidFill>
                <a:latin typeface="Roboto Light"/>
                <a:cs typeface="Roboto Light"/>
              </a:rPr>
              <a:t>System</a:t>
            </a:r>
            <a:r>
              <a:rPr sz="1500" dirty="0">
                <a:solidFill>
                  <a:srgbClr val="58595B"/>
                </a:solidFill>
                <a:latin typeface="Roboto Light"/>
                <a:cs typeface="Roboto Light"/>
              </a:rPr>
              <a:t>s</a:t>
            </a:r>
            <a:r>
              <a:rPr sz="1500" spc="-5" dirty="0">
                <a:solidFill>
                  <a:srgbClr val="58595B"/>
                </a:solidFill>
                <a:latin typeface="Roboto Light"/>
                <a:cs typeface="Roboto Light"/>
              </a:rPr>
              <a:t> </a:t>
            </a:r>
            <a:r>
              <a:rPr sz="1500" spc="-10" dirty="0">
                <a:solidFill>
                  <a:srgbClr val="58595B"/>
                </a:solidFill>
                <a:latin typeface="Roboto Light"/>
                <a:cs typeface="Roboto Light"/>
              </a:rPr>
              <a:t>(BEMS)</a:t>
            </a:r>
            <a:r>
              <a:rPr sz="1500" spc="-5" dirty="0">
                <a:solidFill>
                  <a:srgbClr val="58595B"/>
                </a:solidFill>
                <a:latin typeface="Roboto Light"/>
                <a:cs typeface="Roboto Light"/>
              </a:rPr>
              <a:t> </a:t>
            </a:r>
            <a:r>
              <a:rPr sz="1500" spc="-5" dirty="0">
                <a:solidFill>
                  <a:srgbClr val="58595B"/>
                </a:solidFill>
                <a:latin typeface="Roboto"/>
                <a:cs typeface="Roboto"/>
              </a:rPr>
              <a:t>primaril</a:t>
            </a:r>
            <a:r>
              <a:rPr sz="1500" dirty="0">
                <a:solidFill>
                  <a:srgbClr val="58595B"/>
                </a:solidFill>
                <a:latin typeface="Roboto"/>
                <a:cs typeface="Roboto"/>
              </a:rPr>
              <a:t>y</a:t>
            </a:r>
            <a:r>
              <a:rPr sz="1500" spc="10" dirty="0">
                <a:solidFill>
                  <a:srgbClr val="58595B"/>
                </a:solidFill>
                <a:latin typeface="Roboto"/>
                <a:cs typeface="Roboto"/>
              </a:rPr>
              <a:t> </a:t>
            </a:r>
            <a:r>
              <a:rPr sz="1500" spc="-5" dirty="0">
                <a:solidFill>
                  <a:srgbClr val="58595B"/>
                </a:solidFill>
                <a:latin typeface="Roboto"/>
                <a:cs typeface="Roboto"/>
              </a:rPr>
              <a:t>focus</a:t>
            </a:r>
            <a:endParaRPr sz="1500">
              <a:latin typeface="Roboto"/>
              <a:cs typeface="Roboto"/>
            </a:endParaRPr>
          </a:p>
          <a:p>
            <a:pPr marL="12700" marR="337185">
              <a:lnSpc>
                <a:spcPct val="100000"/>
              </a:lnSpc>
            </a:pPr>
            <a:r>
              <a:rPr sz="1500" spc="-5" dirty="0">
                <a:solidFill>
                  <a:srgbClr val="58595B"/>
                </a:solidFill>
                <a:latin typeface="Roboto"/>
                <a:cs typeface="Roboto"/>
              </a:rPr>
              <a:t>o</a:t>
            </a:r>
            <a:r>
              <a:rPr sz="1500" dirty="0">
                <a:solidFill>
                  <a:srgbClr val="58595B"/>
                </a:solidFill>
                <a:latin typeface="Roboto"/>
                <a:cs typeface="Roboto"/>
              </a:rPr>
              <a:t>n </a:t>
            </a:r>
            <a:r>
              <a:rPr sz="1500" spc="-10" dirty="0">
                <a:solidFill>
                  <a:srgbClr val="58595B"/>
                </a:solidFill>
                <a:latin typeface="Roboto"/>
                <a:cs typeface="Roboto"/>
              </a:rPr>
              <a:t>la</a:t>
            </a:r>
            <a:r>
              <a:rPr sz="1500" spc="-25" dirty="0">
                <a:solidFill>
                  <a:srgbClr val="58595B"/>
                </a:solidFill>
                <a:latin typeface="Roboto"/>
                <a:cs typeface="Roboto"/>
              </a:rPr>
              <a:t>r</a:t>
            </a:r>
            <a:r>
              <a:rPr sz="1500" spc="-5" dirty="0">
                <a:solidFill>
                  <a:srgbClr val="58595B"/>
                </a:solidFill>
                <a:latin typeface="Roboto"/>
                <a:cs typeface="Roboto"/>
              </a:rPr>
              <a:t>g</a:t>
            </a:r>
            <a:r>
              <a:rPr sz="1500" dirty="0">
                <a:solidFill>
                  <a:srgbClr val="58595B"/>
                </a:solidFill>
                <a:latin typeface="Roboto"/>
                <a:cs typeface="Roboto"/>
              </a:rPr>
              <a:t>e </a:t>
            </a:r>
            <a:r>
              <a:rPr sz="1500" spc="-5" dirty="0">
                <a:solidFill>
                  <a:srgbClr val="58595B"/>
                </a:solidFill>
                <a:latin typeface="Roboto"/>
                <a:cs typeface="Roboto"/>
              </a:rPr>
              <a:t>buildings </a:t>
            </a:r>
            <a:r>
              <a:rPr sz="1500" dirty="0">
                <a:solidFill>
                  <a:srgbClr val="58595B"/>
                </a:solidFill>
                <a:latin typeface="Roboto"/>
                <a:cs typeface="Roboto"/>
              </a:rPr>
              <a:t>and</a:t>
            </a:r>
            <a:r>
              <a:rPr sz="1500" spc="-5" dirty="0">
                <a:solidFill>
                  <a:srgbClr val="58595B"/>
                </a:solidFill>
                <a:latin typeface="Roboto"/>
                <a:cs typeface="Roboto"/>
              </a:rPr>
              <a:t> </a:t>
            </a:r>
            <a:r>
              <a:rPr sz="1500" dirty="0">
                <a:solidFill>
                  <a:srgbClr val="58595B"/>
                </a:solidFill>
                <a:latin typeface="Roboto"/>
                <a:cs typeface="Roboto"/>
              </a:rPr>
              <a:t>campuses.</a:t>
            </a:r>
            <a:endParaRPr sz="1500">
              <a:latin typeface="Roboto"/>
              <a:cs typeface="Roboto"/>
            </a:endParaRPr>
          </a:p>
        </p:txBody>
      </p:sp>
      <p:sp>
        <p:nvSpPr>
          <p:cNvPr id="19" name="object 19"/>
          <p:cNvSpPr txBox="1"/>
          <p:nvPr/>
        </p:nvSpPr>
        <p:spPr>
          <a:xfrm>
            <a:off x="3092382" y="3708910"/>
            <a:ext cx="2092960" cy="2306320"/>
          </a:xfrm>
          <a:prstGeom prst="rect">
            <a:avLst/>
          </a:prstGeom>
        </p:spPr>
        <p:txBody>
          <a:bodyPr vert="horz" wrap="square" lIns="0" tIns="0" rIns="0" bIns="0" rtlCol="0">
            <a:spAutoFit/>
          </a:bodyPr>
          <a:lstStyle/>
          <a:p>
            <a:pPr marL="21590">
              <a:lnSpc>
                <a:spcPct val="100000"/>
              </a:lnSpc>
            </a:pPr>
            <a:r>
              <a:rPr sz="3500" dirty="0">
                <a:solidFill>
                  <a:srgbClr val="00AEEF"/>
                </a:solidFill>
                <a:latin typeface="Roboto"/>
                <a:cs typeface="Roboto"/>
              </a:rPr>
              <a:t>complex...</a:t>
            </a:r>
            <a:endParaRPr sz="3500">
              <a:latin typeface="Roboto"/>
              <a:cs typeface="Roboto"/>
            </a:endParaRPr>
          </a:p>
          <a:p>
            <a:pPr marL="12700" marR="228600">
              <a:lnSpc>
                <a:spcPct val="100000"/>
              </a:lnSpc>
              <a:spcBef>
                <a:spcPts val="1870"/>
              </a:spcBef>
            </a:pPr>
            <a:r>
              <a:rPr sz="1500" spc="-65" dirty="0">
                <a:solidFill>
                  <a:srgbClr val="58595B"/>
                </a:solidFill>
                <a:latin typeface="Roboto Light"/>
                <a:cs typeface="Roboto Light"/>
              </a:rPr>
              <a:t>T</a:t>
            </a:r>
            <a:r>
              <a:rPr sz="1500" spc="-5" dirty="0">
                <a:solidFill>
                  <a:srgbClr val="58595B"/>
                </a:solidFill>
                <a:latin typeface="Roboto Light"/>
                <a:cs typeface="Roboto Light"/>
              </a:rPr>
              <a:t>raditiona</a:t>
            </a:r>
            <a:r>
              <a:rPr sz="1500" dirty="0">
                <a:solidFill>
                  <a:srgbClr val="58595B"/>
                </a:solidFill>
                <a:latin typeface="Roboto Light"/>
                <a:cs typeface="Roboto Light"/>
              </a:rPr>
              <a:t>l</a:t>
            </a:r>
            <a:r>
              <a:rPr sz="1500" spc="10" dirty="0">
                <a:solidFill>
                  <a:srgbClr val="58595B"/>
                </a:solidFill>
                <a:latin typeface="Roboto Light"/>
                <a:cs typeface="Roboto Light"/>
              </a:rPr>
              <a:t> </a:t>
            </a:r>
            <a:r>
              <a:rPr sz="1500" spc="-10" dirty="0">
                <a:solidFill>
                  <a:srgbClr val="58595B"/>
                </a:solidFill>
                <a:latin typeface="Roboto Light"/>
                <a:cs typeface="Roboto Light"/>
              </a:rPr>
              <a:t>BEMS</a:t>
            </a:r>
            <a:r>
              <a:rPr sz="1500" spc="-5" dirty="0">
                <a:solidFill>
                  <a:srgbClr val="58595B"/>
                </a:solidFill>
                <a:latin typeface="Roboto Light"/>
                <a:cs typeface="Roboto Light"/>
              </a:rPr>
              <a:t> system</a:t>
            </a:r>
            <a:r>
              <a:rPr sz="1500" dirty="0">
                <a:solidFill>
                  <a:srgbClr val="58595B"/>
                </a:solidFill>
                <a:latin typeface="Roboto Light"/>
                <a:cs typeface="Roboto Light"/>
              </a:rPr>
              <a:t>s </a:t>
            </a:r>
            <a:r>
              <a:rPr sz="1500" spc="-5" dirty="0">
                <a:solidFill>
                  <a:srgbClr val="58595B"/>
                </a:solidFill>
                <a:latin typeface="Roboto Light"/>
                <a:cs typeface="Roboto Light"/>
              </a:rPr>
              <a:t>see</a:t>
            </a:r>
            <a:r>
              <a:rPr sz="1500" dirty="0">
                <a:solidFill>
                  <a:srgbClr val="58595B"/>
                </a:solidFill>
                <a:latin typeface="Roboto Light"/>
                <a:cs typeface="Roboto Light"/>
              </a:rPr>
              <a:t>n </a:t>
            </a:r>
            <a:r>
              <a:rPr sz="1500" spc="-10" dirty="0">
                <a:solidFill>
                  <a:srgbClr val="58595B"/>
                </a:solidFill>
                <a:latin typeface="Roboto Light"/>
                <a:cs typeface="Roboto Light"/>
              </a:rPr>
              <a:t>as</a:t>
            </a:r>
            <a:r>
              <a:rPr sz="1500" spc="-5" dirty="0">
                <a:solidFill>
                  <a:srgbClr val="58595B"/>
                </a:solidFill>
                <a:latin typeface="Roboto Light"/>
                <a:cs typeface="Roboto Light"/>
              </a:rPr>
              <a:t> </a:t>
            </a:r>
            <a:r>
              <a:rPr sz="1500" spc="-15" dirty="0">
                <a:solidFill>
                  <a:srgbClr val="58595B"/>
                </a:solidFill>
                <a:latin typeface="Roboto"/>
                <a:cs typeface="Roboto"/>
              </a:rPr>
              <a:t>o</a:t>
            </a:r>
            <a:r>
              <a:rPr sz="1500" spc="-10" dirty="0">
                <a:solidFill>
                  <a:srgbClr val="58595B"/>
                </a:solidFill>
                <a:latin typeface="Roboto"/>
                <a:cs typeface="Roboto"/>
              </a:rPr>
              <a:t>v</a:t>
            </a:r>
            <a:r>
              <a:rPr sz="1500" dirty="0">
                <a:solidFill>
                  <a:srgbClr val="58595B"/>
                </a:solidFill>
                <a:latin typeface="Roboto"/>
                <a:cs typeface="Roboto"/>
              </a:rPr>
              <a:t>erly comple</a:t>
            </a:r>
            <a:r>
              <a:rPr sz="1500" spc="-5" dirty="0">
                <a:solidFill>
                  <a:srgbClr val="58595B"/>
                </a:solidFill>
                <a:latin typeface="Roboto"/>
                <a:cs typeface="Roboto"/>
              </a:rPr>
              <a:t>x</a:t>
            </a:r>
            <a:r>
              <a:rPr sz="1500" dirty="0">
                <a:solidFill>
                  <a:srgbClr val="58595B"/>
                </a:solidFill>
                <a:latin typeface="Roboto Light"/>
                <a:cs typeface="Roboto Light"/>
              </a:rPr>
              <a:t>,</a:t>
            </a:r>
            <a:r>
              <a:rPr sz="1500" spc="-5" dirty="0">
                <a:solidFill>
                  <a:srgbClr val="58595B"/>
                </a:solidFill>
                <a:latin typeface="Roboto Light"/>
                <a:cs typeface="Roboto Light"/>
              </a:rPr>
              <a:t> </a:t>
            </a:r>
            <a:r>
              <a:rPr sz="1500" dirty="0">
                <a:solidFill>
                  <a:srgbClr val="58595B"/>
                </a:solidFill>
                <a:latin typeface="Roboto Light"/>
                <a:cs typeface="Roboto Light"/>
              </a:rPr>
              <a:t>t</a:t>
            </a:r>
            <a:r>
              <a:rPr sz="1500" spc="-10" dirty="0">
                <a:solidFill>
                  <a:srgbClr val="58595B"/>
                </a:solidFill>
                <a:latin typeface="Roboto Light"/>
                <a:cs typeface="Roboto Light"/>
              </a:rPr>
              <a:t>oo</a:t>
            </a:r>
            <a:r>
              <a:rPr sz="1500" spc="-5" dirty="0">
                <a:solidFill>
                  <a:srgbClr val="58595B"/>
                </a:solidFill>
                <a:latin typeface="Roboto Light"/>
                <a:cs typeface="Roboto Light"/>
              </a:rPr>
              <a:t> </a:t>
            </a:r>
            <a:r>
              <a:rPr sz="1500" dirty="0">
                <a:solidFill>
                  <a:srgbClr val="58595B"/>
                </a:solidFill>
                <a:latin typeface="Roboto"/>
                <a:cs typeface="Roboto"/>
              </a:rPr>
              <a:t>expensi</a:t>
            </a:r>
            <a:r>
              <a:rPr sz="1500" spc="-15" dirty="0">
                <a:solidFill>
                  <a:srgbClr val="58595B"/>
                </a:solidFill>
                <a:latin typeface="Roboto"/>
                <a:cs typeface="Roboto"/>
              </a:rPr>
              <a:t>v</a:t>
            </a:r>
            <a:r>
              <a:rPr sz="1500" dirty="0">
                <a:solidFill>
                  <a:srgbClr val="58595B"/>
                </a:solidFill>
                <a:latin typeface="Roboto"/>
                <a:cs typeface="Roboto"/>
              </a:rPr>
              <a:t>e </a:t>
            </a:r>
            <a:r>
              <a:rPr sz="1500" spc="15" dirty="0">
                <a:solidFill>
                  <a:srgbClr val="58595B"/>
                </a:solidFill>
                <a:latin typeface="Roboto"/>
                <a:cs typeface="Roboto"/>
              </a:rPr>
              <a:t>to</a:t>
            </a:r>
            <a:r>
              <a:rPr sz="1500" dirty="0">
                <a:solidFill>
                  <a:srgbClr val="58595B"/>
                </a:solidFill>
                <a:latin typeface="Roboto"/>
                <a:cs typeface="Roboto"/>
              </a:rPr>
              <a:t> </a:t>
            </a:r>
            <a:r>
              <a:rPr sz="1500" spc="5" dirty="0">
                <a:solidFill>
                  <a:srgbClr val="58595B"/>
                </a:solidFill>
                <a:latin typeface="Roboto"/>
                <a:cs typeface="Roboto"/>
              </a:rPr>
              <a:t>install</a:t>
            </a:r>
            <a:r>
              <a:rPr sz="1500" dirty="0">
                <a:solidFill>
                  <a:srgbClr val="58595B"/>
                </a:solidFill>
                <a:latin typeface="Roboto"/>
                <a:cs typeface="Roboto"/>
              </a:rPr>
              <a:t> </a:t>
            </a:r>
            <a:r>
              <a:rPr sz="1500" spc="-10" dirty="0">
                <a:solidFill>
                  <a:srgbClr val="58595B"/>
                </a:solidFill>
                <a:latin typeface="Roboto Light"/>
                <a:cs typeface="Roboto Light"/>
              </a:rPr>
              <a:t>and</a:t>
            </a:r>
            <a:r>
              <a:rPr sz="1500" spc="-5" dirty="0">
                <a:solidFill>
                  <a:srgbClr val="58595B"/>
                </a:solidFill>
                <a:latin typeface="Roboto Light"/>
                <a:cs typeface="Roboto Light"/>
              </a:rPr>
              <a:t> t</a:t>
            </a:r>
            <a:r>
              <a:rPr sz="1500" spc="-10" dirty="0">
                <a:solidFill>
                  <a:srgbClr val="58595B"/>
                </a:solidFill>
                <a:latin typeface="Roboto Light"/>
                <a:cs typeface="Roboto Light"/>
              </a:rPr>
              <a:t>oo</a:t>
            </a:r>
            <a:r>
              <a:rPr sz="1500" spc="-5" dirty="0">
                <a:solidFill>
                  <a:srgbClr val="58595B"/>
                </a:solidFill>
                <a:latin typeface="Roboto Light"/>
                <a:cs typeface="Roboto Light"/>
              </a:rPr>
              <a:t> </a:t>
            </a:r>
            <a:r>
              <a:rPr sz="1500" dirty="0">
                <a:solidFill>
                  <a:srgbClr val="58595B"/>
                </a:solidFill>
                <a:latin typeface="Roboto"/>
                <a:cs typeface="Roboto"/>
              </a:rPr>
              <a:t>difficult</a:t>
            </a:r>
            <a:r>
              <a:rPr sz="1500" spc="-10" dirty="0">
                <a:solidFill>
                  <a:srgbClr val="58595B"/>
                </a:solidFill>
                <a:latin typeface="Roboto"/>
                <a:cs typeface="Roboto"/>
              </a:rPr>
              <a:t> </a:t>
            </a:r>
            <a:r>
              <a:rPr sz="1500" spc="-10" dirty="0">
                <a:solidFill>
                  <a:srgbClr val="58595B"/>
                </a:solidFill>
                <a:latin typeface="Roboto Light"/>
                <a:cs typeface="Roboto Light"/>
              </a:rPr>
              <a:t>for </a:t>
            </a:r>
            <a:r>
              <a:rPr sz="1500" spc="-5" dirty="0">
                <a:solidFill>
                  <a:srgbClr val="58595B"/>
                </a:solidFill>
                <a:latin typeface="Roboto Light"/>
                <a:cs typeface="Roboto Light"/>
              </a:rPr>
              <a:t>mos</a:t>
            </a:r>
            <a:r>
              <a:rPr sz="1500" dirty="0">
                <a:solidFill>
                  <a:srgbClr val="58595B"/>
                </a:solidFill>
                <a:latin typeface="Roboto Light"/>
                <a:cs typeface="Roboto Light"/>
              </a:rPr>
              <a:t>t </a:t>
            </a:r>
            <a:r>
              <a:rPr sz="1500" spc="-20" dirty="0">
                <a:solidFill>
                  <a:srgbClr val="58595B"/>
                </a:solidFill>
                <a:latin typeface="Roboto Light"/>
                <a:cs typeface="Roboto Light"/>
              </a:rPr>
              <a:t>SM</a:t>
            </a:r>
            <a:r>
              <a:rPr sz="1500" spc="-10" dirty="0">
                <a:solidFill>
                  <a:srgbClr val="58595B"/>
                </a:solidFill>
                <a:latin typeface="Roboto Light"/>
                <a:cs typeface="Roboto Light"/>
              </a:rPr>
              <a:t>E</a:t>
            </a:r>
            <a:r>
              <a:rPr sz="1500" dirty="0">
                <a:solidFill>
                  <a:srgbClr val="58595B"/>
                </a:solidFill>
                <a:latin typeface="Roboto Light"/>
                <a:cs typeface="Roboto Light"/>
              </a:rPr>
              <a:t> </a:t>
            </a:r>
            <a:r>
              <a:rPr sz="1500" spc="-15" dirty="0">
                <a:solidFill>
                  <a:srgbClr val="58595B"/>
                </a:solidFill>
                <a:latin typeface="Roboto Light"/>
                <a:cs typeface="Roboto Light"/>
              </a:rPr>
              <a:t>companies</a:t>
            </a:r>
            <a:r>
              <a:rPr sz="1500" spc="-10" dirty="0">
                <a:solidFill>
                  <a:srgbClr val="58595B"/>
                </a:solidFill>
                <a:latin typeface="Roboto Light"/>
                <a:cs typeface="Roboto Light"/>
              </a:rPr>
              <a:t> </a:t>
            </a:r>
            <a:r>
              <a:rPr sz="1500" dirty="0">
                <a:solidFill>
                  <a:srgbClr val="58595B"/>
                </a:solidFill>
                <a:latin typeface="Roboto Light"/>
                <a:cs typeface="Roboto Light"/>
              </a:rPr>
              <a:t>t</a:t>
            </a:r>
            <a:r>
              <a:rPr sz="1500" spc="-10" dirty="0">
                <a:solidFill>
                  <a:srgbClr val="58595B"/>
                </a:solidFill>
                <a:latin typeface="Roboto Light"/>
                <a:cs typeface="Roboto Light"/>
              </a:rPr>
              <a:t>o</a:t>
            </a:r>
            <a:r>
              <a:rPr sz="1500" dirty="0">
                <a:solidFill>
                  <a:srgbClr val="58595B"/>
                </a:solidFill>
                <a:latin typeface="Roboto Light"/>
                <a:cs typeface="Roboto Light"/>
              </a:rPr>
              <a:t> operate.</a:t>
            </a:r>
            <a:endParaRPr sz="1500">
              <a:latin typeface="Roboto Light"/>
              <a:cs typeface="Roboto Light"/>
            </a:endParaRPr>
          </a:p>
        </p:txBody>
      </p:sp>
      <p:sp>
        <p:nvSpPr>
          <p:cNvPr id="20" name="object 20"/>
          <p:cNvSpPr txBox="1"/>
          <p:nvPr/>
        </p:nvSpPr>
        <p:spPr>
          <a:xfrm>
            <a:off x="5648384" y="3708910"/>
            <a:ext cx="1903095" cy="1620520"/>
          </a:xfrm>
          <a:prstGeom prst="rect">
            <a:avLst/>
          </a:prstGeom>
        </p:spPr>
        <p:txBody>
          <a:bodyPr vert="horz" wrap="square" lIns="0" tIns="0" rIns="0" bIns="0" rtlCol="0">
            <a:spAutoFit/>
          </a:bodyPr>
          <a:lstStyle/>
          <a:p>
            <a:pPr marL="12700">
              <a:lnSpc>
                <a:spcPct val="100000"/>
              </a:lnSpc>
            </a:pPr>
            <a:r>
              <a:rPr sz="3500" dirty="0">
                <a:solidFill>
                  <a:srgbClr val="00AEEF"/>
                </a:solidFill>
                <a:latin typeface="Roboto"/>
                <a:cs typeface="Roboto"/>
              </a:rPr>
              <a:t>difficult...</a:t>
            </a:r>
            <a:endParaRPr sz="3500">
              <a:latin typeface="Roboto"/>
              <a:cs typeface="Roboto"/>
            </a:endParaRPr>
          </a:p>
          <a:p>
            <a:pPr marL="21590" marR="294640">
              <a:lnSpc>
                <a:spcPct val="100000"/>
              </a:lnSpc>
              <a:spcBef>
                <a:spcPts val="1870"/>
              </a:spcBef>
            </a:pPr>
            <a:r>
              <a:rPr sz="1500" spc="-15" dirty="0">
                <a:solidFill>
                  <a:srgbClr val="58595B"/>
                </a:solidFill>
                <a:latin typeface="Roboto Light"/>
                <a:cs typeface="Roboto Light"/>
              </a:rPr>
              <a:t>Th</a:t>
            </a:r>
            <a:r>
              <a:rPr sz="1500" spc="-20" dirty="0">
                <a:solidFill>
                  <a:srgbClr val="58595B"/>
                </a:solidFill>
                <a:latin typeface="Roboto Light"/>
                <a:cs typeface="Roboto Light"/>
              </a:rPr>
              <a:t>e</a:t>
            </a:r>
            <a:r>
              <a:rPr sz="1500" dirty="0">
                <a:solidFill>
                  <a:srgbClr val="58595B"/>
                </a:solidFill>
                <a:latin typeface="Roboto Light"/>
                <a:cs typeface="Roboto Light"/>
              </a:rPr>
              <a:t>y</a:t>
            </a:r>
            <a:r>
              <a:rPr sz="1500" spc="-5" dirty="0">
                <a:solidFill>
                  <a:srgbClr val="58595B"/>
                </a:solidFill>
                <a:latin typeface="Roboto Light"/>
                <a:cs typeface="Roboto Light"/>
              </a:rPr>
              <a:t> generat</a:t>
            </a:r>
            <a:r>
              <a:rPr sz="1500" dirty="0">
                <a:solidFill>
                  <a:srgbClr val="58595B"/>
                </a:solidFill>
                <a:latin typeface="Roboto Light"/>
                <a:cs typeface="Roboto Light"/>
              </a:rPr>
              <a:t>e </a:t>
            </a:r>
            <a:r>
              <a:rPr sz="1500" spc="-5" dirty="0">
                <a:solidFill>
                  <a:srgbClr val="58595B"/>
                </a:solidFill>
                <a:latin typeface="Roboto Light"/>
                <a:cs typeface="Roboto Light"/>
              </a:rPr>
              <a:t>lots </a:t>
            </a:r>
            <a:r>
              <a:rPr sz="1500" spc="-10" dirty="0">
                <a:solidFill>
                  <a:srgbClr val="58595B"/>
                </a:solidFill>
                <a:latin typeface="Roboto Light"/>
                <a:cs typeface="Roboto Light"/>
              </a:rPr>
              <a:t>of</a:t>
            </a:r>
            <a:r>
              <a:rPr sz="1500" dirty="0">
                <a:solidFill>
                  <a:srgbClr val="58595B"/>
                </a:solidFill>
                <a:latin typeface="Roboto Light"/>
                <a:cs typeface="Roboto Light"/>
              </a:rPr>
              <a:t> data</a:t>
            </a:r>
            <a:r>
              <a:rPr sz="1500" spc="-5" dirty="0">
                <a:solidFill>
                  <a:srgbClr val="58595B"/>
                </a:solidFill>
                <a:latin typeface="Roboto Light"/>
                <a:cs typeface="Roboto Light"/>
              </a:rPr>
              <a:t> </a:t>
            </a:r>
            <a:r>
              <a:rPr sz="1500" spc="5" dirty="0">
                <a:solidFill>
                  <a:srgbClr val="58595B"/>
                </a:solidFill>
                <a:latin typeface="Roboto Light"/>
                <a:cs typeface="Roboto Light"/>
              </a:rPr>
              <a:t>but</a:t>
            </a:r>
            <a:r>
              <a:rPr sz="1500" spc="-5" dirty="0">
                <a:solidFill>
                  <a:srgbClr val="58595B"/>
                </a:solidFill>
                <a:latin typeface="Roboto Light"/>
                <a:cs typeface="Roboto Light"/>
              </a:rPr>
              <a:t> </a:t>
            </a:r>
            <a:r>
              <a:rPr sz="1500" spc="-20" dirty="0">
                <a:solidFill>
                  <a:srgbClr val="58595B"/>
                </a:solidFill>
                <a:latin typeface="Roboto Light"/>
                <a:cs typeface="Roboto Light"/>
              </a:rPr>
              <a:t>k</a:t>
            </a:r>
            <a:r>
              <a:rPr sz="1500" spc="-10" dirty="0">
                <a:solidFill>
                  <a:srgbClr val="58595B"/>
                </a:solidFill>
                <a:latin typeface="Roboto Light"/>
                <a:cs typeface="Roboto Light"/>
              </a:rPr>
              <a:t>e</a:t>
            </a:r>
            <a:r>
              <a:rPr sz="1500" dirty="0">
                <a:solidFill>
                  <a:srgbClr val="58595B"/>
                </a:solidFill>
                <a:latin typeface="Roboto Light"/>
                <a:cs typeface="Roboto Light"/>
              </a:rPr>
              <a:t>y </a:t>
            </a:r>
            <a:r>
              <a:rPr sz="1500" dirty="0">
                <a:solidFill>
                  <a:srgbClr val="58595B"/>
                </a:solidFill>
                <a:latin typeface="Roboto"/>
                <a:cs typeface="Roboto"/>
              </a:rPr>
              <a:t>information</a:t>
            </a:r>
            <a:r>
              <a:rPr sz="1500" spc="-5" dirty="0">
                <a:solidFill>
                  <a:srgbClr val="58595B"/>
                </a:solidFill>
                <a:latin typeface="Roboto"/>
                <a:cs typeface="Roboto"/>
              </a:rPr>
              <a:t> </a:t>
            </a:r>
            <a:r>
              <a:rPr sz="1500" dirty="0">
                <a:solidFill>
                  <a:srgbClr val="58595B"/>
                </a:solidFill>
                <a:latin typeface="Roboto"/>
                <a:cs typeface="Roboto"/>
              </a:rPr>
              <a:t>is difficult </a:t>
            </a:r>
            <a:r>
              <a:rPr sz="1500" spc="15" dirty="0">
                <a:solidFill>
                  <a:srgbClr val="58595B"/>
                </a:solidFill>
                <a:latin typeface="Roboto"/>
                <a:cs typeface="Roboto"/>
              </a:rPr>
              <a:t>to</a:t>
            </a:r>
            <a:r>
              <a:rPr sz="1500" dirty="0">
                <a:solidFill>
                  <a:srgbClr val="58595B"/>
                </a:solidFill>
                <a:latin typeface="Roboto"/>
                <a:cs typeface="Roboto"/>
              </a:rPr>
              <a:t> access.</a:t>
            </a:r>
            <a:endParaRPr sz="1500">
              <a:latin typeface="Roboto"/>
              <a:cs typeface="Roboto"/>
            </a:endParaRPr>
          </a:p>
        </p:txBody>
      </p:sp>
      <p:sp>
        <p:nvSpPr>
          <p:cNvPr id="21" name="object 21"/>
          <p:cNvSpPr txBox="1"/>
          <p:nvPr/>
        </p:nvSpPr>
        <p:spPr>
          <a:xfrm>
            <a:off x="8222547" y="3708910"/>
            <a:ext cx="1760220" cy="1474763"/>
          </a:xfrm>
          <a:prstGeom prst="rect">
            <a:avLst/>
          </a:prstGeom>
        </p:spPr>
        <p:txBody>
          <a:bodyPr vert="horz" wrap="square" lIns="0" tIns="0" rIns="0" bIns="0" rtlCol="0">
            <a:spAutoFit/>
          </a:bodyPr>
          <a:lstStyle/>
          <a:p>
            <a:pPr marL="29845">
              <a:lnSpc>
                <a:spcPct val="100000"/>
              </a:lnSpc>
            </a:pPr>
            <a:r>
              <a:rPr sz="3500" spc="15" dirty="0">
                <a:solidFill>
                  <a:srgbClr val="00AEEF"/>
                </a:solidFill>
                <a:latin typeface="Roboto"/>
                <a:cs typeface="Roboto"/>
              </a:rPr>
              <a:t>costl</a:t>
            </a:r>
            <a:r>
              <a:rPr sz="3500" spc="-290" dirty="0">
                <a:solidFill>
                  <a:srgbClr val="00AEEF"/>
                </a:solidFill>
                <a:latin typeface="Roboto"/>
                <a:cs typeface="Roboto"/>
              </a:rPr>
              <a:t>y</a:t>
            </a:r>
            <a:r>
              <a:rPr sz="3500" spc="5" dirty="0">
                <a:solidFill>
                  <a:srgbClr val="00AEEF"/>
                </a:solidFill>
                <a:latin typeface="Roboto"/>
                <a:cs typeface="Roboto"/>
              </a:rPr>
              <a:t>...</a:t>
            </a:r>
            <a:endParaRPr sz="3500" dirty="0">
              <a:latin typeface="Roboto"/>
              <a:cs typeface="Roboto"/>
            </a:endParaRPr>
          </a:p>
          <a:p>
            <a:pPr marL="12700" marR="5080">
              <a:lnSpc>
                <a:spcPct val="100000"/>
              </a:lnSpc>
              <a:spcBef>
                <a:spcPts val="1870"/>
              </a:spcBef>
            </a:pPr>
            <a:r>
              <a:rPr sz="1500" dirty="0">
                <a:solidFill>
                  <a:srgbClr val="58595B"/>
                </a:solidFill>
                <a:latin typeface="Roboto Light"/>
                <a:cs typeface="Roboto Light"/>
              </a:rPr>
              <a:t>Price</a:t>
            </a:r>
            <a:r>
              <a:rPr sz="1500" spc="-5" dirty="0">
                <a:solidFill>
                  <a:srgbClr val="58595B"/>
                </a:solidFill>
                <a:latin typeface="Roboto Light"/>
                <a:cs typeface="Roboto Light"/>
              </a:rPr>
              <a:t> </a:t>
            </a:r>
            <a:r>
              <a:rPr sz="1500" dirty="0">
                <a:solidFill>
                  <a:srgbClr val="58595B"/>
                </a:solidFill>
                <a:latin typeface="Roboto Light"/>
                <a:cs typeface="Roboto Light"/>
              </a:rPr>
              <a:t>points,</a:t>
            </a:r>
            <a:r>
              <a:rPr sz="1500" spc="-10" dirty="0">
                <a:solidFill>
                  <a:srgbClr val="58595B"/>
                </a:solidFill>
                <a:latin typeface="Roboto Light"/>
                <a:cs typeface="Roboto Light"/>
              </a:rPr>
              <a:t> ev</a:t>
            </a:r>
            <a:r>
              <a:rPr sz="1500" spc="-15" dirty="0">
                <a:solidFill>
                  <a:srgbClr val="58595B"/>
                </a:solidFill>
                <a:latin typeface="Roboto Light"/>
                <a:cs typeface="Roboto Light"/>
              </a:rPr>
              <a:t>en</a:t>
            </a:r>
            <a:r>
              <a:rPr sz="1500" spc="-10" dirty="0">
                <a:solidFill>
                  <a:srgbClr val="58595B"/>
                </a:solidFill>
                <a:latin typeface="Roboto Light"/>
                <a:cs typeface="Roboto Light"/>
              </a:rPr>
              <a:t>  for</a:t>
            </a:r>
            <a:r>
              <a:rPr sz="1500" spc="-5" dirty="0">
                <a:solidFill>
                  <a:srgbClr val="58595B"/>
                </a:solidFill>
                <a:latin typeface="Roboto Light"/>
                <a:cs typeface="Roboto Light"/>
              </a:rPr>
              <a:t> </a:t>
            </a:r>
            <a:r>
              <a:rPr sz="1500" spc="-15" dirty="0">
                <a:solidFill>
                  <a:srgbClr val="58595B"/>
                </a:solidFill>
                <a:latin typeface="Roboto Light"/>
                <a:cs typeface="Roboto Light"/>
              </a:rPr>
              <a:t>low-en</a:t>
            </a:r>
            <a:r>
              <a:rPr sz="1500" spc="-10" dirty="0">
                <a:solidFill>
                  <a:srgbClr val="58595B"/>
                </a:solidFill>
                <a:latin typeface="Roboto Light"/>
                <a:cs typeface="Roboto Light"/>
              </a:rPr>
              <a:t>d</a:t>
            </a:r>
            <a:r>
              <a:rPr sz="1500" dirty="0">
                <a:solidFill>
                  <a:srgbClr val="58595B"/>
                </a:solidFill>
                <a:latin typeface="Roboto Light"/>
                <a:cs typeface="Roboto Light"/>
              </a:rPr>
              <a:t> </a:t>
            </a:r>
            <a:r>
              <a:rPr sz="1500" spc="-5" dirty="0">
                <a:solidFill>
                  <a:srgbClr val="58595B"/>
                </a:solidFill>
                <a:latin typeface="Roboto Light"/>
                <a:cs typeface="Roboto Light"/>
              </a:rPr>
              <a:t>systems, </a:t>
            </a:r>
            <a:r>
              <a:rPr sz="1500" dirty="0">
                <a:solidFill>
                  <a:srgbClr val="58595B"/>
                </a:solidFill>
                <a:latin typeface="Roboto"/>
                <a:cs typeface="Roboto"/>
              </a:rPr>
              <a:t>range</a:t>
            </a:r>
            <a:r>
              <a:rPr sz="1500" spc="-5" dirty="0">
                <a:solidFill>
                  <a:srgbClr val="58595B"/>
                </a:solidFill>
                <a:latin typeface="Roboto"/>
                <a:cs typeface="Roboto"/>
              </a:rPr>
              <a:t> </a:t>
            </a:r>
            <a:r>
              <a:rPr sz="1500" spc="-15" dirty="0">
                <a:solidFill>
                  <a:srgbClr val="58595B"/>
                </a:solidFill>
                <a:latin typeface="Roboto"/>
                <a:cs typeface="Roboto"/>
              </a:rPr>
              <a:t>f</a:t>
            </a:r>
            <a:r>
              <a:rPr sz="1500" spc="-25" dirty="0">
                <a:solidFill>
                  <a:srgbClr val="58595B"/>
                </a:solidFill>
                <a:latin typeface="Roboto"/>
                <a:cs typeface="Roboto"/>
              </a:rPr>
              <a:t>r</a:t>
            </a:r>
            <a:r>
              <a:rPr sz="1500" spc="-5" dirty="0">
                <a:solidFill>
                  <a:srgbClr val="58595B"/>
                </a:solidFill>
                <a:latin typeface="Roboto"/>
                <a:cs typeface="Roboto"/>
              </a:rPr>
              <a:t>o</a:t>
            </a:r>
            <a:r>
              <a:rPr sz="1500" dirty="0">
                <a:solidFill>
                  <a:srgbClr val="58595B"/>
                </a:solidFill>
                <a:latin typeface="Roboto"/>
                <a:cs typeface="Roboto"/>
              </a:rPr>
              <a:t>m </a:t>
            </a:r>
            <a:r>
              <a:rPr sz="1500" dirty="0" smtClean="0">
                <a:solidFill>
                  <a:srgbClr val="58595B"/>
                </a:solidFill>
                <a:latin typeface="Roboto"/>
                <a:cs typeface="Roboto"/>
              </a:rPr>
              <a:t>£5 </a:t>
            </a:r>
            <a:r>
              <a:rPr sz="1500" dirty="0">
                <a:solidFill>
                  <a:srgbClr val="58595B"/>
                </a:solidFill>
                <a:latin typeface="Roboto"/>
                <a:cs typeface="Roboto"/>
              </a:rPr>
              <a:t>K.</a:t>
            </a:r>
            <a:endParaRPr sz="1500" dirty="0">
              <a:latin typeface="Roboto"/>
              <a:cs typeface="Roboto"/>
            </a:endParaRPr>
          </a:p>
        </p:txBody>
      </p:sp>
      <p:sp>
        <p:nvSpPr>
          <p:cNvPr id="22" name="object 22"/>
          <p:cNvSpPr/>
          <p:nvPr/>
        </p:nvSpPr>
        <p:spPr>
          <a:xfrm>
            <a:off x="2886350" y="3717005"/>
            <a:ext cx="0" cy="2331085"/>
          </a:xfrm>
          <a:custGeom>
            <a:avLst/>
            <a:gdLst/>
            <a:ahLst/>
            <a:cxnLst/>
            <a:rect l="l" t="t" r="r" b="b"/>
            <a:pathLst>
              <a:path h="2331085">
                <a:moveTo>
                  <a:pt x="0" y="0"/>
                </a:moveTo>
                <a:lnTo>
                  <a:pt x="0" y="2330996"/>
                </a:lnTo>
              </a:path>
            </a:pathLst>
          </a:custGeom>
          <a:ln w="12700">
            <a:solidFill>
              <a:srgbClr val="00AEEF"/>
            </a:solidFill>
          </a:ln>
        </p:spPr>
        <p:txBody>
          <a:bodyPr wrap="square" lIns="0" tIns="0" rIns="0" bIns="0" rtlCol="0"/>
          <a:lstStyle/>
          <a:p>
            <a:endParaRPr/>
          </a:p>
        </p:txBody>
      </p:sp>
      <p:sp>
        <p:nvSpPr>
          <p:cNvPr id="23" name="object 23"/>
          <p:cNvSpPr/>
          <p:nvPr/>
        </p:nvSpPr>
        <p:spPr>
          <a:xfrm>
            <a:off x="5478350" y="3717005"/>
            <a:ext cx="0" cy="2331085"/>
          </a:xfrm>
          <a:custGeom>
            <a:avLst/>
            <a:gdLst/>
            <a:ahLst/>
            <a:cxnLst/>
            <a:rect l="l" t="t" r="r" b="b"/>
            <a:pathLst>
              <a:path h="2331085">
                <a:moveTo>
                  <a:pt x="0" y="0"/>
                </a:moveTo>
                <a:lnTo>
                  <a:pt x="0" y="2330996"/>
                </a:lnTo>
              </a:path>
            </a:pathLst>
          </a:custGeom>
          <a:ln w="12700">
            <a:solidFill>
              <a:srgbClr val="00AEEF"/>
            </a:solidFill>
          </a:ln>
        </p:spPr>
        <p:txBody>
          <a:bodyPr wrap="square" lIns="0" tIns="0" rIns="0" bIns="0" rtlCol="0"/>
          <a:lstStyle/>
          <a:p>
            <a:endParaRPr/>
          </a:p>
        </p:txBody>
      </p:sp>
      <p:sp>
        <p:nvSpPr>
          <p:cNvPr id="24" name="object 24"/>
          <p:cNvSpPr/>
          <p:nvPr/>
        </p:nvSpPr>
        <p:spPr>
          <a:xfrm>
            <a:off x="7998350" y="3717005"/>
            <a:ext cx="0" cy="2331085"/>
          </a:xfrm>
          <a:custGeom>
            <a:avLst/>
            <a:gdLst/>
            <a:ahLst/>
            <a:cxnLst/>
            <a:rect l="l" t="t" r="r" b="b"/>
            <a:pathLst>
              <a:path h="2331085">
                <a:moveTo>
                  <a:pt x="0" y="0"/>
                </a:moveTo>
                <a:lnTo>
                  <a:pt x="0" y="2330996"/>
                </a:lnTo>
              </a:path>
            </a:pathLst>
          </a:custGeom>
          <a:ln w="12700">
            <a:solidFill>
              <a:srgbClr val="00AEEF"/>
            </a:solidFill>
          </a:ln>
        </p:spPr>
        <p:txBody>
          <a:bodyPr wrap="square" lIns="0" tIns="0" rIns="0" bIns="0" rtlCol="0"/>
          <a:lstStyle/>
          <a:p>
            <a:endParaRPr/>
          </a:p>
        </p:txBody>
      </p:sp>
      <p:sp>
        <p:nvSpPr>
          <p:cNvPr id="25" name="object 25"/>
          <p:cNvSpPr txBox="1"/>
          <p:nvPr/>
        </p:nvSpPr>
        <p:spPr>
          <a:xfrm>
            <a:off x="464298" y="1667101"/>
            <a:ext cx="2628083" cy="1100301"/>
          </a:xfrm>
          <a:prstGeom prst="rect">
            <a:avLst/>
          </a:prstGeom>
        </p:spPr>
        <p:txBody>
          <a:bodyPr vert="horz" wrap="square" lIns="0" tIns="0" rIns="0" bIns="0" rtlCol="0">
            <a:spAutoFit/>
          </a:bodyPr>
          <a:lstStyle/>
          <a:p>
            <a:pPr marL="12700">
              <a:lnSpc>
                <a:spcPct val="100000"/>
              </a:lnSpc>
            </a:pPr>
            <a:r>
              <a:rPr sz="7150" spc="-5" dirty="0">
                <a:solidFill>
                  <a:srgbClr val="4E5156"/>
                </a:solidFill>
                <a:latin typeface="Roboto"/>
                <a:cs typeface="Roboto"/>
              </a:rPr>
              <a:t>BEMs</a:t>
            </a:r>
            <a:endParaRPr sz="7150" dirty="0">
              <a:latin typeface="Roboto"/>
              <a:cs typeface="Roboto"/>
            </a:endParaRPr>
          </a:p>
        </p:txBody>
      </p:sp>
      <p:sp>
        <p:nvSpPr>
          <p:cNvPr id="26" name="object 26"/>
          <p:cNvSpPr txBox="1"/>
          <p:nvPr/>
        </p:nvSpPr>
        <p:spPr>
          <a:xfrm>
            <a:off x="3057186" y="1584961"/>
            <a:ext cx="1494790" cy="760730"/>
          </a:xfrm>
          <a:prstGeom prst="rect">
            <a:avLst/>
          </a:prstGeom>
        </p:spPr>
        <p:txBody>
          <a:bodyPr vert="horz" wrap="square" lIns="0" tIns="0" rIns="0" bIns="0" rtlCol="0">
            <a:spAutoFit/>
          </a:bodyPr>
          <a:lstStyle/>
          <a:p>
            <a:pPr marL="12700" marR="5080">
              <a:lnSpc>
                <a:spcPct val="100000"/>
              </a:lnSpc>
            </a:pPr>
            <a:r>
              <a:rPr sz="1700" dirty="0">
                <a:solidFill>
                  <a:srgbClr val="58595B"/>
                </a:solidFill>
                <a:latin typeface="Roboto Light"/>
                <a:cs typeface="Roboto Light"/>
              </a:rPr>
              <a:t>Building</a:t>
            </a:r>
            <a:r>
              <a:rPr sz="1700" spc="-10" dirty="0">
                <a:solidFill>
                  <a:srgbClr val="58595B"/>
                </a:solidFill>
                <a:latin typeface="Roboto Light"/>
                <a:cs typeface="Roboto Light"/>
              </a:rPr>
              <a:t> </a:t>
            </a:r>
            <a:r>
              <a:rPr sz="1700" spc="-5" dirty="0">
                <a:solidFill>
                  <a:srgbClr val="58595B"/>
                </a:solidFill>
                <a:latin typeface="Roboto Light"/>
                <a:cs typeface="Roboto Light"/>
              </a:rPr>
              <a:t>Ene</a:t>
            </a:r>
            <a:r>
              <a:rPr sz="1700" spc="-15" dirty="0">
                <a:solidFill>
                  <a:srgbClr val="58595B"/>
                </a:solidFill>
                <a:latin typeface="Roboto Light"/>
                <a:cs typeface="Roboto Light"/>
              </a:rPr>
              <a:t>r</a:t>
            </a:r>
            <a:r>
              <a:rPr sz="1700" spc="-5" dirty="0">
                <a:solidFill>
                  <a:srgbClr val="58595B"/>
                </a:solidFill>
                <a:latin typeface="Roboto Light"/>
                <a:cs typeface="Roboto Light"/>
              </a:rPr>
              <a:t>gy </a:t>
            </a:r>
            <a:r>
              <a:rPr sz="1700" dirty="0">
                <a:solidFill>
                  <a:srgbClr val="58595B"/>
                </a:solidFill>
                <a:latin typeface="Roboto Light"/>
                <a:cs typeface="Roboto Light"/>
              </a:rPr>
              <a:t>Management </a:t>
            </a:r>
            <a:r>
              <a:rPr sz="1700" spc="-5" dirty="0">
                <a:solidFill>
                  <a:srgbClr val="58595B"/>
                </a:solidFill>
                <a:latin typeface="Roboto Light"/>
                <a:cs typeface="Roboto Light"/>
              </a:rPr>
              <a:t>Systems</a:t>
            </a:r>
            <a:endParaRPr sz="1700" dirty="0">
              <a:latin typeface="Roboto Light"/>
              <a:cs typeface="Roboto Light"/>
            </a:endParaRPr>
          </a:p>
        </p:txBody>
      </p:sp>
      <p:sp>
        <p:nvSpPr>
          <p:cNvPr id="27" name="object 27"/>
          <p:cNvSpPr/>
          <p:nvPr/>
        </p:nvSpPr>
        <p:spPr>
          <a:xfrm>
            <a:off x="540000" y="1557004"/>
            <a:ext cx="4032250" cy="0"/>
          </a:xfrm>
          <a:custGeom>
            <a:avLst/>
            <a:gdLst/>
            <a:ahLst/>
            <a:cxnLst/>
            <a:rect l="l" t="t" r="r" b="b"/>
            <a:pathLst>
              <a:path w="4032250">
                <a:moveTo>
                  <a:pt x="0" y="0"/>
                </a:moveTo>
                <a:lnTo>
                  <a:pt x="4031996" y="0"/>
                </a:lnTo>
              </a:path>
            </a:pathLst>
          </a:custGeom>
          <a:ln w="12700">
            <a:solidFill>
              <a:srgbClr val="BCBEC0"/>
            </a:solidFill>
          </a:ln>
        </p:spPr>
        <p:txBody>
          <a:bodyPr wrap="square" lIns="0" tIns="0" rIns="0" bIns="0" rtlCol="0"/>
          <a:lstStyle/>
          <a:p>
            <a:endParaRPr/>
          </a:p>
        </p:txBody>
      </p:sp>
      <p:sp>
        <p:nvSpPr>
          <p:cNvPr id="28" name="object 28"/>
          <p:cNvSpPr/>
          <p:nvPr/>
        </p:nvSpPr>
        <p:spPr>
          <a:xfrm>
            <a:off x="540000" y="2676706"/>
            <a:ext cx="4032250" cy="0"/>
          </a:xfrm>
          <a:custGeom>
            <a:avLst/>
            <a:gdLst/>
            <a:ahLst/>
            <a:cxnLst/>
            <a:rect l="l" t="t" r="r" b="b"/>
            <a:pathLst>
              <a:path w="4032250">
                <a:moveTo>
                  <a:pt x="0" y="0"/>
                </a:moveTo>
                <a:lnTo>
                  <a:pt x="4031996" y="0"/>
                </a:lnTo>
              </a:path>
            </a:pathLst>
          </a:custGeom>
          <a:ln w="12700">
            <a:solidFill>
              <a:srgbClr val="BCBEC0"/>
            </a:solidFill>
          </a:ln>
        </p:spPr>
        <p:txBody>
          <a:bodyPr wrap="square" lIns="0" tIns="0" rIns="0" bIns="0" rtlCol="0"/>
          <a:lstStyle/>
          <a:p>
            <a:endParaRPr/>
          </a:p>
        </p:txBody>
      </p:sp>
      <p:sp>
        <p:nvSpPr>
          <p:cNvPr id="29" name="object 29"/>
          <p:cNvSpPr/>
          <p:nvPr/>
        </p:nvSpPr>
        <p:spPr>
          <a:xfrm>
            <a:off x="5574487" y="378117"/>
            <a:ext cx="4304025" cy="2921965"/>
          </a:xfrm>
          <a:prstGeom prst="rect">
            <a:avLst/>
          </a:prstGeom>
          <a:blipFill>
            <a:blip r:embed="rId3" cstate="print"/>
            <a:stretch>
              <a:fillRect/>
            </a:stretch>
          </a:blipFill>
        </p:spPr>
        <p:txBody>
          <a:bodyPr wrap="square" lIns="0" tIns="0" rIns="0" bIns="0" rtlCol="0"/>
          <a:lstStyle/>
          <a:p>
            <a:endParaRPr/>
          </a:p>
        </p:txBody>
      </p:sp>
      <p:sp>
        <p:nvSpPr>
          <p:cNvPr id="30" name="object 30"/>
          <p:cNvSpPr/>
          <p:nvPr/>
        </p:nvSpPr>
        <p:spPr>
          <a:xfrm>
            <a:off x="7295298" y="1325652"/>
            <a:ext cx="1560703" cy="1560702"/>
          </a:xfrm>
          <a:prstGeom prst="rect">
            <a:avLst/>
          </a:prstGeom>
          <a:blipFill>
            <a:blip r:embed="rId4" cstate="print"/>
            <a:stretch>
              <a:fillRect/>
            </a:stretch>
          </a:blipFill>
        </p:spPr>
        <p:txBody>
          <a:bodyPr wrap="square" lIns="0" tIns="0" rIns="0" bIns="0" rtlCol="0"/>
          <a:lstStyle/>
          <a:p>
            <a:endParaRPr/>
          </a:p>
        </p:txBody>
      </p:sp>
      <p:sp>
        <p:nvSpPr>
          <p:cNvPr id="31" name="object 31"/>
          <p:cNvSpPr txBox="1">
            <a:spLocks noGrp="1"/>
          </p:cNvSpPr>
          <p:nvPr>
            <p:ph type="dt" sz="half" idx="6"/>
          </p:nvPr>
        </p:nvSpPr>
        <p:spPr>
          <a:xfrm>
            <a:off x="464300" y="7162913"/>
            <a:ext cx="1868074"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32" name="object 32"/>
          <p:cNvSpPr txBox="1">
            <a:spLocks noGrp="1"/>
          </p:cNvSpPr>
          <p:nvPr>
            <p:ph type="ftr" sz="quarter" idx="5"/>
          </p:nvPr>
        </p:nvSpPr>
        <p:spPr>
          <a:xfrm>
            <a:off x="2527300" y="7162913"/>
            <a:ext cx="14972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33" name="Picture 32" descr="NetThings Click Controller Transparent.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1157347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654382" y="642308"/>
            <a:ext cx="2816519" cy="180607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6948004"/>
            <a:ext cx="10692130" cy="612140"/>
          </a:xfrm>
          <a:custGeom>
            <a:avLst/>
            <a:gdLst/>
            <a:ahLst/>
            <a:cxnLst/>
            <a:rect l="l" t="t" r="r" b="b"/>
            <a:pathLst>
              <a:path w="10692130" h="612140">
                <a:moveTo>
                  <a:pt x="0" y="612000"/>
                </a:moveTo>
                <a:lnTo>
                  <a:pt x="10692003" y="612000"/>
                </a:lnTo>
                <a:lnTo>
                  <a:pt x="10692003" y="0"/>
                </a:lnTo>
                <a:lnTo>
                  <a:pt x="0" y="0"/>
                </a:lnTo>
                <a:lnTo>
                  <a:pt x="0" y="612000"/>
                </a:lnTo>
                <a:close/>
              </a:path>
            </a:pathLst>
          </a:custGeom>
          <a:solidFill>
            <a:srgbClr val="4E5156"/>
          </a:solidFill>
        </p:spPr>
        <p:txBody>
          <a:bodyPr wrap="square" lIns="0" tIns="0" rIns="0" bIns="0" rtlCol="0"/>
          <a:lstStyle/>
          <a:p>
            <a:endParaRPr/>
          </a:p>
        </p:txBody>
      </p:sp>
      <p:sp>
        <p:nvSpPr>
          <p:cNvPr id="23" name="object 23"/>
          <p:cNvSpPr txBox="1"/>
          <p:nvPr/>
        </p:nvSpPr>
        <p:spPr>
          <a:xfrm>
            <a:off x="491299" y="614172"/>
            <a:ext cx="3122125" cy="415498"/>
          </a:xfrm>
          <a:prstGeom prst="rect">
            <a:avLst/>
          </a:prstGeom>
        </p:spPr>
        <p:txBody>
          <a:bodyPr vert="horz" wrap="square" lIns="0" tIns="0" rIns="0" bIns="0" rtlCol="0">
            <a:spAutoFit/>
          </a:bodyPr>
          <a:lstStyle/>
          <a:p>
            <a:pPr marL="12700">
              <a:lnSpc>
                <a:spcPct val="100000"/>
              </a:lnSpc>
            </a:pPr>
            <a:r>
              <a:rPr sz="2700" spc="-20" dirty="0">
                <a:solidFill>
                  <a:srgbClr val="00AEEF"/>
                </a:solidFill>
                <a:latin typeface="Roboto"/>
                <a:cs typeface="Roboto"/>
              </a:rPr>
              <a:t>THE</a:t>
            </a:r>
            <a:r>
              <a:rPr sz="2700" spc="-5" dirty="0">
                <a:solidFill>
                  <a:srgbClr val="00AEEF"/>
                </a:solidFill>
                <a:latin typeface="Roboto"/>
                <a:cs typeface="Roboto"/>
              </a:rPr>
              <a:t> </a:t>
            </a:r>
            <a:r>
              <a:rPr sz="2700" b="1" spc="-25" dirty="0">
                <a:solidFill>
                  <a:srgbClr val="00AEEF"/>
                </a:solidFill>
                <a:latin typeface="Roboto"/>
                <a:cs typeface="Roboto"/>
              </a:rPr>
              <a:t>A</a:t>
            </a:r>
            <a:r>
              <a:rPr sz="2700" b="1" spc="-310" dirty="0">
                <a:solidFill>
                  <a:srgbClr val="00AEEF"/>
                </a:solidFill>
                <a:latin typeface="Roboto"/>
                <a:cs typeface="Roboto"/>
              </a:rPr>
              <a:t>L</a:t>
            </a:r>
            <a:r>
              <a:rPr sz="2700" b="1" spc="-50" dirty="0">
                <a:solidFill>
                  <a:srgbClr val="00AEEF"/>
                </a:solidFill>
                <a:latin typeface="Roboto"/>
                <a:cs typeface="Roboto"/>
              </a:rPr>
              <a:t>TERNATIVE</a:t>
            </a:r>
            <a:endParaRPr sz="2700" dirty="0">
              <a:latin typeface="Roboto"/>
              <a:cs typeface="Roboto"/>
            </a:endParaRPr>
          </a:p>
        </p:txBody>
      </p:sp>
      <p:sp>
        <p:nvSpPr>
          <p:cNvPr id="24" name="object 24"/>
          <p:cNvSpPr txBox="1"/>
          <p:nvPr/>
        </p:nvSpPr>
        <p:spPr>
          <a:xfrm>
            <a:off x="510666" y="2287670"/>
            <a:ext cx="4182110" cy="2911053"/>
          </a:xfrm>
          <a:prstGeom prst="rect">
            <a:avLst/>
          </a:prstGeom>
        </p:spPr>
        <p:txBody>
          <a:bodyPr vert="horz" wrap="square" lIns="0" tIns="0" rIns="0" bIns="0" rtlCol="0">
            <a:spAutoFit/>
          </a:bodyPr>
          <a:lstStyle/>
          <a:p>
            <a:pPr marL="12700" marR="606425">
              <a:lnSpc>
                <a:spcPct val="100000"/>
              </a:lnSpc>
            </a:pPr>
            <a:r>
              <a:rPr sz="2000" spc="-80" dirty="0" smtClean="0">
                <a:solidFill>
                  <a:srgbClr val="58595B"/>
                </a:solidFill>
                <a:latin typeface="Roboto Light"/>
                <a:cs typeface="Roboto Light"/>
              </a:rPr>
              <a:t>L</a:t>
            </a:r>
            <a:r>
              <a:rPr sz="2000" spc="-20" dirty="0" smtClean="0">
                <a:solidFill>
                  <a:srgbClr val="58595B"/>
                </a:solidFill>
                <a:latin typeface="Roboto Light"/>
                <a:cs typeface="Roboto Light"/>
              </a:rPr>
              <a:t>OW</a:t>
            </a:r>
            <a:r>
              <a:rPr sz="2000" dirty="0" smtClean="0">
                <a:solidFill>
                  <a:srgbClr val="58595B"/>
                </a:solidFill>
                <a:latin typeface="Roboto Light"/>
                <a:cs typeface="Roboto Light"/>
              </a:rPr>
              <a:t> </a:t>
            </a:r>
            <a:r>
              <a:rPr sz="2000" spc="-20" dirty="0">
                <a:solidFill>
                  <a:srgbClr val="58595B"/>
                </a:solidFill>
                <a:latin typeface="Roboto Light"/>
                <a:cs typeface="Roboto Light"/>
              </a:rPr>
              <a:t>COS</a:t>
            </a:r>
            <a:r>
              <a:rPr sz="2000" spc="-229" dirty="0">
                <a:solidFill>
                  <a:srgbClr val="58595B"/>
                </a:solidFill>
                <a:latin typeface="Roboto Light"/>
                <a:cs typeface="Roboto Light"/>
              </a:rPr>
              <a:t>T</a:t>
            </a:r>
            <a:r>
              <a:rPr sz="2000" dirty="0">
                <a:solidFill>
                  <a:srgbClr val="58595B"/>
                </a:solidFill>
                <a:latin typeface="Roboto Light"/>
                <a:cs typeface="Roboto Light"/>
              </a:rPr>
              <a:t>,</a:t>
            </a:r>
            <a:r>
              <a:rPr sz="2000" spc="-5" dirty="0">
                <a:solidFill>
                  <a:srgbClr val="58595B"/>
                </a:solidFill>
                <a:latin typeface="Roboto Light"/>
                <a:cs typeface="Roboto Light"/>
              </a:rPr>
              <a:t> </a:t>
            </a:r>
            <a:r>
              <a:rPr sz="2000" spc="-15" dirty="0">
                <a:solidFill>
                  <a:srgbClr val="58595B"/>
                </a:solidFill>
                <a:latin typeface="Roboto Light"/>
                <a:cs typeface="Roboto Light"/>
              </a:rPr>
              <a:t>UNCOM</a:t>
            </a:r>
            <a:r>
              <a:rPr sz="2000" spc="-20" dirty="0">
                <a:solidFill>
                  <a:srgbClr val="58595B"/>
                </a:solidFill>
                <a:latin typeface="Roboto Light"/>
                <a:cs typeface="Roboto Light"/>
              </a:rPr>
              <a:t>P</a:t>
            </a:r>
            <a:r>
              <a:rPr sz="2000" spc="-10" dirty="0">
                <a:solidFill>
                  <a:srgbClr val="58595B"/>
                </a:solidFill>
                <a:latin typeface="Roboto Light"/>
                <a:cs typeface="Roboto Light"/>
              </a:rPr>
              <a:t>LI</a:t>
            </a:r>
            <a:r>
              <a:rPr sz="2000" spc="-20" dirty="0">
                <a:solidFill>
                  <a:srgbClr val="58595B"/>
                </a:solidFill>
                <a:latin typeface="Roboto Light"/>
                <a:cs typeface="Roboto Light"/>
              </a:rPr>
              <a:t>C</a:t>
            </a:r>
            <a:r>
              <a:rPr sz="2000" spc="-145" dirty="0">
                <a:solidFill>
                  <a:srgbClr val="58595B"/>
                </a:solidFill>
                <a:latin typeface="Roboto Light"/>
                <a:cs typeface="Roboto Light"/>
              </a:rPr>
              <a:t>A</a:t>
            </a:r>
            <a:r>
              <a:rPr sz="2000" spc="-20" dirty="0">
                <a:solidFill>
                  <a:srgbClr val="58595B"/>
                </a:solidFill>
                <a:latin typeface="Roboto Light"/>
                <a:cs typeface="Roboto Light"/>
              </a:rPr>
              <a:t>TED EAS</a:t>
            </a:r>
            <a:r>
              <a:rPr sz="2000" spc="-15" dirty="0">
                <a:solidFill>
                  <a:srgbClr val="58595B"/>
                </a:solidFill>
                <a:latin typeface="Roboto Light"/>
                <a:cs typeface="Roboto Light"/>
              </a:rPr>
              <a:t>Y</a:t>
            </a:r>
            <a:r>
              <a:rPr sz="2000" dirty="0">
                <a:solidFill>
                  <a:srgbClr val="58595B"/>
                </a:solidFill>
                <a:latin typeface="Roboto Light"/>
                <a:cs typeface="Roboto Light"/>
              </a:rPr>
              <a:t> </a:t>
            </a:r>
            <a:r>
              <a:rPr sz="2000" spc="-45" dirty="0">
                <a:solidFill>
                  <a:srgbClr val="58595B"/>
                </a:solidFill>
                <a:latin typeface="Roboto Light"/>
                <a:cs typeface="Roboto Light"/>
              </a:rPr>
              <a:t>T</a:t>
            </a:r>
            <a:r>
              <a:rPr sz="2000" spc="-30" dirty="0">
                <a:solidFill>
                  <a:srgbClr val="58595B"/>
                </a:solidFill>
                <a:latin typeface="Roboto Light"/>
                <a:cs typeface="Roboto Light"/>
              </a:rPr>
              <a:t>O</a:t>
            </a:r>
            <a:r>
              <a:rPr sz="2000" spc="-5" dirty="0">
                <a:solidFill>
                  <a:srgbClr val="58595B"/>
                </a:solidFill>
                <a:latin typeface="Roboto Light"/>
                <a:cs typeface="Roboto Light"/>
              </a:rPr>
              <a:t> </a:t>
            </a:r>
            <a:r>
              <a:rPr sz="2000" spc="-15" dirty="0">
                <a:solidFill>
                  <a:srgbClr val="58595B"/>
                </a:solidFill>
                <a:latin typeface="Roboto Light"/>
                <a:cs typeface="Roboto Light"/>
              </a:rPr>
              <a:t>INS</a:t>
            </a:r>
            <a:r>
              <a:rPr sz="2000" spc="-95" dirty="0">
                <a:solidFill>
                  <a:srgbClr val="58595B"/>
                </a:solidFill>
                <a:latin typeface="Roboto Light"/>
                <a:cs typeface="Roboto Light"/>
              </a:rPr>
              <a:t>T</a:t>
            </a:r>
            <a:r>
              <a:rPr sz="2000" spc="-15" dirty="0">
                <a:solidFill>
                  <a:srgbClr val="58595B"/>
                </a:solidFill>
                <a:latin typeface="Roboto Light"/>
                <a:cs typeface="Roboto Light"/>
              </a:rPr>
              <a:t>ALL</a:t>
            </a:r>
            <a:r>
              <a:rPr sz="2000" spc="-5" dirty="0">
                <a:solidFill>
                  <a:srgbClr val="58595B"/>
                </a:solidFill>
                <a:latin typeface="Roboto Light"/>
                <a:cs typeface="Roboto Light"/>
              </a:rPr>
              <a:t> </a:t>
            </a:r>
            <a:r>
              <a:rPr sz="2000" spc="-15" dirty="0">
                <a:solidFill>
                  <a:srgbClr val="58595B"/>
                </a:solidFill>
                <a:latin typeface="Roboto Light"/>
                <a:cs typeface="Roboto Light"/>
              </a:rPr>
              <a:t>AND</a:t>
            </a:r>
            <a:r>
              <a:rPr sz="2000" spc="-5" dirty="0">
                <a:solidFill>
                  <a:srgbClr val="58595B"/>
                </a:solidFill>
                <a:latin typeface="Roboto Light"/>
                <a:cs typeface="Roboto Light"/>
              </a:rPr>
              <a:t> </a:t>
            </a:r>
            <a:r>
              <a:rPr sz="2000" spc="-15" dirty="0">
                <a:solidFill>
                  <a:srgbClr val="58595B"/>
                </a:solidFill>
                <a:latin typeface="Roboto Light"/>
                <a:cs typeface="Roboto Light"/>
              </a:rPr>
              <a:t>USE,</a:t>
            </a:r>
            <a:endParaRPr sz="2000" dirty="0">
              <a:latin typeface="Roboto Light"/>
              <a:cs typeface="Roboto Light"/>
            </a:endParaRPr>
          </a:p>
          <a:p>
            <a:pPr marL="12700" marR="219710">
              <a:lnSpc>
                <a:spcPts val="2400"/>
              </a:lnSpc>
              <a:spcBef>
                <a:spcPts val="75"/>
              </a:spcBef>
            </a:pPr>
            <a:r>
              <a:rPr sz="2000" spc="-15" dirty="0">
                <a:solidFill>
                  <a:srgbClr val="58595B"/>
                </a:solidFill>
                <a:latin typeface="Roboto Light"/>
                <a:cs typeface="Roboto Light"/>
              </a:rPr>
              <a:t>BUILDING</a:t>
            </a:r>
            <a:r>
              <a:rPr sz="2000" spc="-5" dirty="0">
                <a:solidFill>
                  <a:srgbClr val="58595B"/>
                </a:solidFill>
                <a:latin typeface="Roboto Light"/>
                <a:cs typeface="Roboto Light"/>
              </a:rPr>
              <a:t> </a:t>
            </a:r>
            <a:r>
              <a:rPr sz="2000" spc="-20" dirty="0">
                <a:solidFill>
                  <a:srgbClr val="58595B"/>
                </a:solidFill>
                <a:latin typeface="Roboto Light"/>
                <a:cs typeface="Roboto Light"/>
              </a:rPr>
              <a:t>ENERG</a:t>
            </a:r>
            <a:r>
              <a:rPr sz="2000" spc="-15" dirty="0">
                <a:solidFill>
                  <a:srgbClr val="58595B"/>
                </a:solidFill>
                <a:latin typeface="Roboto Light"/>
                <a:cs typeface="Roboto Light"/>
              </a:rPr>
              <a:t>Y</a:t>
            </a:r>
            <a:r>
              <a:rPr sz="2000" dirty="0">
                <a:solidFill>
                  <a:srgbClr val="58595B"/>
                </a:solidFill>
                <a:latin typeface="Roboto Light"/>
                <a:cs typeface="Roboto Light"/>
              </a:rPr>
              <a:t> </a:t>
            </a:r>
            <a:r>
              <a:rPr sz="2000" spc="-5" dirty="0">
                <a:solidFill>
                  <a:srgbClr val="58595B"/>
                </a:solidFill>
                <a:latin typeface="Roboto Light"/>
                <a:cs typeface="Roboto Light"/>
              </a:rPr>
              <a:t>M</a:t>
            </a:r>
            <a:r>
              <a:rPr sz="2000" spc="-15" dirty="0">
                <a:solidFill>
                  <a:srgbClr val="58595B"/>
                </a:solidFill>
                <a:latin typeface="Roboto Light"/>
                <a:cs typeface="Roboto Light"/>
              </a:rPr>
              <a:t>A</a:t>
            </a:r>
            <a:r>
              <a:rPr sz="2000" dirty="0">
                <a:solidFill>
                  <a:srgbClr val="58595B"/>
                </a:solidFill>
                <a:latin typeface="Roboto Light"/>
                <a:cs typeface="Roboto Light"/>
              </a:rPr>
              <a:t>N</a:t>
            </a:r>
            <a:r>
              <a:rPr sz="2000" spc="-30" dirty="0">
                <a:solidFill>
                  <a:srgbClr val="58595B"/>
                </a:solidFill>
                <a:latin typeface="Roboto Light"/>
                <a:cs typeface="Roboto Light"/>
              </a:rPr>
              <a:t>A</a:t>
            </a:r>
            <a:r>
              <a:rPr sz="2000" spc="-20" dirty="0">
                <a:solidFill>
                  <a:srgbClr val="58595B"/>
                </a:solidFill>
                <a:latin typeface="Roboto Light"/>
                <a:cs typeface="Roboto Light"/>
              </a:rPr>
              <a:t>GEME</a:t>
            </a:r>
            <a:r>
              <a:rPr sz="2000" spc="-45" dirty="0">
                <a:solidFill>
                  <a:srgbClr val="58595B"/>
                </a:solidFill>
                <a:latin typeface="Roboto Light"/>
                <a:cs typeface="Roboto Light"/>
              </a:rPr>
              <a:t>N</a:t>
            </a:r>
            <a:r>
              <a:rPr sz="2000" spc="-15" dirty="0">
                <a:solidFill>
                  <a:srgbClr val="58595B"/>
                </a:solidFill>
                <a:latin typeface="Roboto Light"/>
                <a:cs typeface="Roboto Light"/>
              </a:rPr>
              <a:t>T</a:t>
            </a:r>
            <a:r>
              <a:rPr sz="2000" spc="-5" dirty="0">
                <a:solidFill>
                  <a:srgbClr val="58595B"/>
                </a:solidFill>
                <a:latin typeface="Roboto Light"/>
                <a:cs typeface="Roboto Light"/>
              </a:rPr>
              <a:t> </a:t>
            </a:r>
            <a:r>
              <a:rPr sz="2000" spc="-30" dirty="0">
                <a:solidFill>
                  <a:srgbClr val="58595B"/>
                </a:solidFill>
                <a:latin typeface="Roboto Light"/>
                <a:cs typeface="Roboto Light"/>
              </a:rPr>
              <a:t>O</a:t>
            </a:r>
            <a:r>
              <a:rPr sz="2000" spc="-15" dirty="0">
                <a:solidFill>
                  <a:srgbClr val="4E5156"/>
                </a:solidFill>
                <a:latin typeface="Roboto Light"/>
                <a:cs typeface="Roboto Light"/>
              </a:rPr>
              <a:t>R</a:t>
            </a:r>
            <a:r>
              <a:rPr sz="2000" dirty="0">
                <a:solidFill>
                  <a:srgbClr val="4E5156"/>
                </a:solidFill>
                <a:latin typeface="Roboto Light"/>
                <a:cs typeface="Roboto Light"/>
              </a:rPr>
              <a:t> </a:t>
            </a:r>
            <a:r>
              <a:rPr sz="2000" spc="10" dirty="0">
                <a:solidFill>
                  <a:srgbClr val="4E5156"/>
                </a:solidFill>
                <a:latin typeface="Roboto Light"/>
                <a:cs typeface="Roboto Light"/>
              </a:rPr>
              <a:t> </a:t>
            </a:r>
            <a:r>
              <a:rPr sz="2000" b="1" spc="-25" dirty="0">
                <a:solidFill>
                  <a:srgbClr val="4E5156"/>
                </a:solidFill>
                <a:latin typeface="Roboto"/>
                <a:cs typeface="Roboto"/>
              </a:rPr>
              <a:t>‘NANO-BE</a:t>
            </a:r>
            <a:r>
              <a:rPr sz="2000" b="1" spc="-40" dirty="0">
                <a:solidFill>
                  <a:srgbClr val="4E5156"/>
                </a:solidFill>
                <a:latin typeface="Roboto"/>
                <a:cs typeface="Roboto"/>
              </a:rPr>
              <a:t>M</a:t>
            </a:r>
            <a:r>
              <a:rPr sz="2000" b="1" spc="-45" dirty="0">
                <a:solidFill>
                  <a:srgbClr val="4E5156"/>
                </a:solidFill>
                <a:latin typeface="Roboto"/>
                <a:cs typeface="Roboto"/>
              </a:rPr>
              <a:t>S</a:t>
            </a:r>
            <a:r>
              <a:rPr sz="2000" b="1" spc="-15" dirty="0">
                <a:solidFill>
                  <a:srgbClr val="4E5156"/>
                </a:solidFill>
                <a:latin typeface="Roboto"/>
                <a:cs typeface="Roboto"/>
              </a:rPr>
              <a:t>’ </a:t>
            </a:r>
            <a:r>
              <a:rPr sz="2000" spc="-20" dirty="0">
                <a:solidFill>
                  <a:srgbClr val="58595B"/>
                </a:solidFill>
                <a:latin typeface="Roboto Light"/>
                <a:cs typeface="Roboto Light"/>
              </a:rPr>
              <a:t>S</a:t>
            </a:r>
            <a:r>
              <a:rPr sz="2000" spc="-35" dirty="0">
                <a:solidFill>
                  <a:srgbClr val="58595B"/>
                </a:solidFill>
                <a:latin typeface="Roboto Light"/>
                <a:cs typeface="Roboto Light"/>
              </a:rPr>
              <a:t>Y</a:t>
            </a:r>
            <a:r>
              <a:rPr sz="2000" spc="-20" dirty="0">
                <a:solidFill>
                  <a:srgbClr val="58595B"/>
                </a:solidFill>
                <a:latin typeface="Roboto Light"/>
                <a:cs typeface="Roboto Light"/>
              </a:rPr>
              <a:t>STEM.</a:t>
            </a:r>
            <a:endParaRPr sz="2000" dirty="0">
              <a:latin typeface="Roboto Light"/>
              <a:cs typeface="Roboto Light"/>
            </a:endParaRPr>
          </a:p>
          <a:p>
            <a:pPr marL="12700" marR="5080">
              <a:lnSpc>
                <a:spcPct val="100000"/>
              </a:lnSpc>
              <a:spcBef>
                <a:spcPts val="1614"/>
              </a:spcBef>
            </a:pPr>
            <a:r>
              <a:rPr lang="en-GB" sz="1500" dirty="0">
                <a:solidFill>
                  <a:srgbClr val="58595B"/>
                </a:solidFill>
                <a:latin typeface="Roboto Light"/>
                <a:cs typeface="Roboto Light"/>
              </a:rPr>
              <a:t>C</a:t>
            </a:r>
            <a:r>
              <a:rPr sz="1500" dirty="0" err="1" smtClean="0">
                <a:solidFill>
                  <a:srgbClr val="58595B"/>
                </a:solidFill>
                <a:latin typeface="Roboto Light"/>
                <a:cs typeface="Roboto Light"/>
              </a:rPr>
              <a:t>ont</a:t>
            </a:r>
            <a:r>
              <a:rPr sz="1500" spc="-15" dirty="0" err="1" smtClean="0">
                <a:solidFill>
                  <a:srgbClr val="58595B"/>
                </a:solidFill>
                <a:latin typeface="Roboto Light"/>
                <a:cs typeface="Roboto Light"/>
              </a:rPr>
              <a:t>r</a:t>
            </a:r>
            <a:r>
              <a:rPr sz="1500" spc="-10" dirty="0" err="1" smtClean="0">
                <a:solidFill>
                  <a:srgbClr val="58595B"/>
                </a:solidFill>
                <a:latin typeface="Roboto Light"/>
                <a:cs typeface="Roboto Light"/>
              </a:rPr>
              <a:t>olled</a:t>
            </a:r>
            <a:r>
              <a:rPr sz="1500" spc="-5" dirty="0" smtClean="0">
                <a:solidFill>
                  <a:srgbClr val="58595B"/>
                </a:solidFill>
                <a:latin typeface="Roboto Light"/>
                <a:cs typeface="Roboto Light"/>
              </a:rPr>
              <a:t> </a:t>
            </a:r>
            <a:r>
              <a:rPr sz="1500" spc="5" dirty="0">
                <a:solidFill>
                  <a:srgbClr val="58595B"/>
                </a:solidFill>
                <a:latin typeface="Roboto Light"/>
                <a:cs typeface="Roboto Light"/>
              </a:rPr>
              <a:t>th</a:t>
            </a:r>
            <a:r>
              <a:rPr sz="1500" spc="-10" dirty="0">
                <a:solidFill>
                  <a:srgbClr val="58595B"/>
                </a:solidFill>
                <a:latin typeface="Roboto Light"/>
                <a:cs typeface="Roboto Light"/>
              </a:rPr>
              <a:t>rough</a:t>
            </a:r>
            <a:r>
              <a:rPr sz="1500" spc="-5" dirty="0">
                <a:solidFill>
                  <a:srgbClr val="58595B"/>
                </a:solidFill>
                <a:latin typeface="Roboto Light"/>
                <a:cs typeface="Roboto Light"/>
              </a:rPr>
              <a:t> </a:t>
            </a:r>
            <a:r>
              <a:rPr sz="1500" spc="-15" dirty="0" smtClean="0">
                <a:solidFill>
                  <a:srgbClr val="58595B"/>
                </a:solidFill>
                <a:latin typeface="Roboto Light"/>
                <a:cs typeface="Roboto Light"/>
              </a:rPr>
              <a:t>gra</a:t>
            </a:r>
            <a:r>
              <a:rPr sz="1500" spc="-10" dirty="0" smtClean="0">
                <a:solidFill>
                  <a:srgbClr val="58595B"/>
                </a:solidFill>
                <a:latin typeface="Roboto Light"/>
                <a:cs typeface="Roboto Light"/>
              </a:rPr>
              <a:t>ph</a:t>
            </a:r>
            <a:r>
              <a:rPr sz="1500" spc="-15" dirty="0" smtClean="0">
                <a:solidFill>
                  <a:srgbClr val="58595B"/>
                </a:solidFill>
                <a:latin typeface="Roboto Light"/>
                <a:cs typeface="Roboto Light"/>
              </a:rPr>
              <a:t>ical</a:t>
            </a:r>
            <a:r>
              <a:rPr sz="1500" spc="-10" dirty="0" smtClean="0">
                <a:solidFill>
                  <a:srgbClr val="58595B"/>
                </a:solidFill>
                <a:latin typeface="Roboto Light"/>
                <a:cs typeface="Roboto Light"/>
              </a:rPr>
              <a:t> </a:t>
            </a:r>
            <a:r>
              <a:rPr sz="1500" spc="-10" dirty="0">
                <a:solidFill>
                  <a:srgbClr val="58595B"/>
                </a:solidFill>
                <a:latin typeface="Roboto Light"/>
                <a:cs typeface="Roboto Light"/>
              </a:rPr>
              <a:t>user</a:t>
            </a:r>
            <a:r>
              <a:rPr sz="1500" spc="-5" dirty="0">
                <a:solidFill>
                  <a:srgbClr val="58595B"/>
                </a:solidFill>
                <a:latin typeface="Roboto Light"/>
                <a:cs typeface="Roboto Light"/>
              </a:rPr>
              <a:t> </a:t>
            </a:r>
            <a:r>
              <a:rPr sz="1500" dirty="0" smtClean="0">
                <a:solidFill>
                  <a:srgbClr val="58595B"/>
                </a:solidFill>
                <a:latin typeface="Roboto Light"/>
                <a:cs typeface="Roboto Light"/>
              </a:rPr>
              <a:t>inte</a:t>
            </a:r>
            <a:r>
              <a:rPr sz="1500" spc="10" dirty="0" smtClean="0">
                <a:solidFill>
                  <a:srgbClr val="58595B"/>
                </a:solidFill>
                <a:latin typeface="Roboto Light"/>
                <a:cs typeface="Roboto Light"/>
              </a:rPr>
              <a:t>r</a:t>
            </a:r>
            <a:r>
              <a:rPr sz="1500" spc="-10" dirty="0" smtClean="0">
                <a:solidFill>
                  <a:srgbClr val="58595B"/>
                </a:solidFill>
                <a:latin typeface="Roboto Light"/>
                <a:cs typeface="Roboto Light"/>
              </a:rPr>
              <a:t>faces,</a:t>
            </a:r>
            <a:r>
              <a:rPr lang="en-GB" sz="1500" dirty="0">
                <a:solidFill>
                  <a:srgbClr val="58595B"/>
                </a:solidFill>
                <a:latin typeface="Roboto Light"/>
                <a:cs typeface="Roboto Light"/>
              </a:rPr>
              <a:t> </a:t>
            </a:r>
            <a:r>
              <a:rPr lang="en-GB" sz="1500" spc="-10" dirty="0" smtClean="0">
                <a:solidFill>
                  <a:srgbClr val="58595B"/>
                </a:solidFill>
                <a:latin typeface="Roboto Light"/>
                <a:cs typeface="Roboto Light"/>
              </a:rPr>
              <a:t>IoT</a:t>
            </a:r>
            <a:r>
              <a:rPr sz="1500" spc="-10" dirty="0" smtClean="0">
                <a:solidFill>
                  <a:srgbClr val="58595B"/>
                </a:solidFill>
                <a:latin typeface="Roboto Light"/>
                <a:cs typeface="Roboto Light"/>
              </a:rPr>
              <a:t>-enabled</a:t>
            </a:r>
            <a:r>
              <a:rPr sz="1500" spc="-5" dirty="0" smtClean="0">
                <a:solidFill>
                  <a:srgbClr val="58595B"/>
                </a:solidFill>
                <a:latin typeface="Roboto Light"/>
                <a:cs typeface="Roboto Light"/>
              </a:rPr>
              <a:t> </a:t>
            </a:r>
            <a:r>
              <a:rPr lang="en-GB" sz="1500" spc="-5" dirty="0" smtClean="0">
                <a:solidFill>
                  <a:srgbClr val="58595B"/>
                </a:solidFill>
                <a:latin typeface="Roboto Light"/>
                <a:cs typeface="Roboto Light"/>
              </a:rPr>
              <a:t>Nano BEMS </a:t>
            </a:r>
            <a:r>
              <a:rPr sz="1500" spc="-5" dirty="0" smtClean="0">
                <a:solidFill>
                  <a:srgbClr val="58595B"/>
                </a:solidFill>
                <a:latin typeface="Roboto Light"/>
                <a:cs typeface="Roboto Light"/>
              </a:rPr>
              <a:t>syste</a:t>
            </a:r>
            <a:r>
              <a:rPr sz="1500" dirty="0" smtClean="0">
                <a:solidFill>
                  <a:srgbClr val="58595B"/>
                </a:solidFill>
                <a:latin typeface="Roboto Light"/>
                <a:cs typeface="Roboto Light"/>
              </a:rPr>
              <a:t>m</a:t>
            </a:r>
            <a:r>
              <a:rPr lang="en-GB" sz="1500" dirty="0">
                <a:solidFill>
                  <a:srgbClr val="58595B"/>
                </a:solidFill>
                <a:latin typeface="Roboto Light"/>
                <a:cs typeface="Roboto Light"/>
              </a:rPr>
              <a:t>s</a:t>
            </a:r>
            <a:r>
              <a:rPr sz="1500" dirty="0" smtClean="0">
                <a:solidFill>
                  <a:srgbClr val="58595B"/>
                </a:solidFill>
                <a:latin typeface="Roboto Light"/>
                <a:cs typeface="Roboto Light"/>
              </a:rPr>
              <a:t> </a:t>
            </a:r>
            <a:r>
              <a:rPr sz="1500" spc="-15" dirty="0">
                <a:solidFill>
                  <a:srgbClr val="58595B"/>
                </a:solidFill>
                <a:latin typeface="Roboto Light"/>
                <a:cs typeface="Roboto Light"/>
              </a:rPr>
              <a:t>ca</a:t>
            </a:r>
            <a:r>
              <a:rPr sz="1500" spc="-10" dirty="0">
                <a:solidFill>
                  <a:srgbClr val="58595B"/>
                </a:solidFill>
                <a:latin typeface="Roboto Light"/>
                <a:cs typeface="Roboto Light"/>
              </a:rPr>
              <a:t>n</a:t>
            </a:r>
            <a:r>
              <a:rPr sz="1500" dirty="0">
                <a:solidFill>
                  <a:srgbClr val="58595B"/>
                </a:solidFill>
                <a:latin typeface="Roboto Light"/>
                <a:cs typeface="Roboto Light"/>
              </a:rPr>
              <a:t> </a:t>
            </a:r>
            <a:r>
              <a:rPr sz="1500" spc="-10" dirty="0">
                <a:solidFill>
                  <a:srgbClr val="58595B"/>
                </a:solidFill>
                <a:latin typeface="Roboto Light"/>
                <a:cs typeface="Roboto Light"/>
              </a:rPr>
              <a:t>be</a:t>
            </a:r>
            <a:r>
              <a:rPr sz="1500" spc="-5" dirty="0">
                <a:solidFill>
                  <a:srgbClr val="58595B"/>
                </a:solidFill>
                <a:latin typeface="Roboto Light"/>
                <a:cs typeface="Roboto Light"/>
              </a:rPr>
              <a:t> </a:t>
            </a:r>
            <a:r>
              <a:rPr sz="1500" spc="-10" dirty="0">
                <a:solidFill>
                  <a:srgbClr val="58595B"/>
                </a:solidFill>
                <a:latin typeface="Roboto Light"/>
                <a:cs typeface="Roboto Light"/>
              </a:rPr>
              <a:t>run</a:t>
            </a:r>
            <a:r>
              <a:rPr sz="1500" spc="-5" dirty="0">
                <a:solidFill>
                  <a:srgbClr val="58595B"/>
                </a:solidFill>
                <a:latin typeface="Roboto Light"/>
                <a:cs typeface="Roboto Light"/>
              </a:rPr>
              <a:t> </a:t>
            </a:r>
            <a:r>
              <a:rPr sz="1500" spc="-10" dirty="0">
                <a:solidFill>
                  <a:srgbClr val="58595B"/>
                </a:solidFill>
                <a:latin typeface="Roboto Light"/>
                <a:cs typeface="Roboto Light"/>
              </a:rPr>
              <a:t>locally</a:t>
            </a:r>
            <a:r>
              <a:rPr sz="1500" spc="-5" dirty="0">
                <a:solidFill>
                  <a:srgbClr val="58595B"/>
                </a:solidFill>
                <a:latin typeface="Roboto Light"/>
                <a:cs typeface="Roboto Light"/>
              </a:rPr>
              <a:t> </a:t>
            </a:r>
            <a:r>
              <a:rPr sz="1500" spc="-10" dirty="0">
                <a:solidFill>
                  <a:srgbClr val="58595B"/>
                </a:solidFill>
                <a:latin typeface="Roboto Light"/>
                <a:cs typeface="Roboto Light"/>
              </a:rPr>
              <a:t>or</a:t>
            </a:r>
            <a:r>
              <a:rPr sz="1500" spc="-5" dirty="0">
                <a:solidFill>
                  <a:srgbClr val="58595B"/>
                </a:solidFill>
                <a:latin typeface="Roboto Light"/>
                <a:cs typeface="Roboto Light"/>
              </a:rPr>
              <a:t> </a:t>
            </a:r>
            <a:r>
              <a:rPr sz="1500" spc="-25" dirty="0">
                <a:solidFill>
                  <a:srgbClr val="58595B"/>
                </a:solidFill>
                <a:latin typeface="Roboto Light"/>
                <a:cs typeface="Roboto Light"/>
              </a:rPr>
              <a:t>r</a:t>
            </a:r>
            <a:r>
              <a:rPr sz="1500" dirty="0">
                <a:solidFill>
                  <a:srgbClr val="58595B"/>
                </a:solidFill>
                <a:latin typeface="Roboto Light"/>
                <a:cs typeface="Roboto Light"/>
              </a:rPr>
              <a:t>emotel</a:t>
            </a:r>
            <a:r>
              <a:rPr sz="1500" spc="-80" dirty="0">
                <a:solidFill>
                  <a:srgbClr val="58595B"/>
                </a:solidFill>
                <a:latin typeface="Roboto Light"/>
                <a:cs typeface="Roboto Light"/>
              </a:rPr>
              <a:t>y</a:t>
            </a:r>
            <a:r>
              <a:rPr sz="1500" spc="-5" dirty="0">
                <a:solidFill>
                  <a:srgbClr val="58595B"/>
                </a:solidFill>
                <a:latin typeface="Roboto Light"/>
                <a:cs typeface="Roboto Light"/>
              </a:rPr>
              <a:t>, </a:t>
            </a:r>
            <a:r>
              <a:rPr sz="1500" spc="-10" dirty="0">
                <a:solidFill>
                  <a:srgbClr val="58595B"/>
                </a:solidFill>
                <a:latin typeface="Roboto Light"/>
                <a:cs typeface="Roboto Light"/>
              </a:rPr>
              <a:t>can</a:t>
            </a:r>
            <a:r>
              <a:rPr sz="1500" spc="-5" dirty="0">
                <a:solidFill>
                  <a:srgbClr val="58595B"/>
                </a:solidFill>
                <a:latin typeface="Roboto Light"/>
                <a:cs typeface="Roboto Light"/>
              </a:rPr>
              <a:t> </a:t>
            </a:r>
            <a:r>
              <a:rPr sz="1500" spc="-10" dirty="0">
                <a:solidFill>
                  <a:srgbClr val="58595B"/>
                </a:solidFill>
                <a:latin typeface="Roboto Light"/>
                <a:cs typeface="Roboto Light"/>
              </a:rPr>
              <a:t>be</a:t>
            </a:r>
            <a:r>
              <a:rPr sz="1500" spc="-5" dirty="0">
                <a:solidFill>
                  <a:srgbClr val="58595B"/>
                </a:solidFill>
                <a:latin typeface="Roboto Light"/>
                <a:cs typeface="Roboto Light"/>
              </a:rPr>
              <a:t> </a:t>
            </a:r>
            <a:r>
              <a:rPr sz="1500" spc="-10" dirty="0">
                <a:solidFill>
                  <a:srgbClr val="58595B"/>
                </a:solidFill>
                <a:latin typeface="Roboto Light"/>
                <a:cs typeface="Roboto Light"/>
              </a:rPr>
              <a:t>configu</a:t>
            </a:r>
            <a:r>
              <a:rPr sz="1500" spc="-25" dirty="0">
                <a:solidFill>
                  <a:srgbClr val="58595B"/>
                </a:solidFill>
                <a:latin typeface="Roboto Light"/>
                <a:cs typeface="Roboto Light"/>
              </a:rPr>
              <a:t>r</a:t>
            </a:r>
            <a:r>
              <a:rPr sz="1500" spc="-10" dirty="0">
                <a:solidFill>
                  <a:srgbClr val="58595B"/>
                </a:solidFill>
                <a:latin typeface="Roboto Light"/>
                <a:cs typeface="Roboto Light"/>
              </a:rPr>
              <a:t>ed</a:t>
            </a:r>
            <a:r>
              <a:rPr sz="1500" spc="-5" dirty="0">
                <a:solidFill>
                  <a:srgbClr val="58595B"/>
                </a:solidFill>
                <a:latin typeface="Roboto Light"/>
                <a:cs typeface="Roboto Light"/>
              </a:rPr>
              <a:t> </a:t>
            </a:r>
            <a:r>
              <a:rPr sz="1500" spc="-10" dirty="0">
                <a:solidFill>
                  <a:srgbClr val="58595B"/>
                </a:solidFill>
                <a:latin typeface="Roboto Light"/>
                <a:cs typeface="Roboto Light"/>
              </a:rPr>
              <a:t>for</a:t>
            </a:r>
            <a:r>
              <a:rPr sz="1500" spc="-5" dirty="0">
                <a:solidFill>
                  <a:srgbClr val="58595B"/>
                </a:solidFill>
                <a:latin typeface="Roboto Light"/>
                <a:cs typeface="Roboto Light"/>
              </a:rPr>
              <a:t> </a:t>
            </a:r>
            <a:r>
              <a:rPr sz="1500" spc="-10" dirty="0">
                <a:solidFill>
                  <a:srgbClr val="58595B"/>
                </a:solidFill>
                <a:latin typeface="Roboto Light"/>
                <a:cs typeface="Roboto Light"/>
              </a:rPr>
              <a:t>p</a:t>
            </a:r>
            <a:r>
              <a:rPr sz="1500" spc="-15" dirty="0">
                <a:solidFill>
                  <a:srgbClr val="58595B"/>
                </a:solidFill>
                <a:latin typeface="Roboto Light"/>
                <a:cs typeface="Roboto Light"/>
              </a:rPr>
              <a:t>u</a:t>
            </a:r>
            <a:r>
              <a:rPr sz="1500" spc="-10" dirty="0">
                <a:solidFill>
                  <a:srgbClr val="58595B"/>
                </a:solidFill>
                <a:latin typeface="Roboto Light"/>
                <a:cs typeface="Roboto Light"/>
              </a:rPr>
              <a:t>sh</a:t>
            </a:r>
            <a:r>
              <a:rPr sz="1500" spc="-5" dirty="0">
                <a:solidFill>
                  <a:srgbClr val="58595B"/>
                </a:solidFill>
                <a:latin typeface="Roboto Light"/>
                <a:cs typeface="Roboto Light"/>
              </a:rPr>
              <a:t> </a:t>
            </a:r>
            <a:r>
              <a:rPr sz="1500" spc="-10" dirty="0">
                <a:solidFill>
                  <a:srgbClr val="58595B"/>
                </a:solidFill>
                <a:latin typeface="Roboto Light"/>
                <a:cs typeface="Roboto Light"/>
              </a:rPr>
              <a:t>ale</a:t>
            </a:r>
            <a:r>
              <a:rPr sz="1500" spc="5" dirty="0">
                <a:solidFill>
                  <a:srgbClr val="58595B"/>
                </a:solidFill>
                <a:latin typeface="Roboto Light"/>
                <a:cs typeface="Roboto Light"/>
              </a:rPr>
              <a:t>rts</a:t>
            </a:r>
            <a:r>
              <a:rPr sz="1500" spc="-5" dirty="0">
                <a:solidFill>
                  <a:srgbClr val="58595B"/>
                </a:solidFill>
                <a:latin typeface="Roboto Light"/>
                <a:cs typeface="Roboto Light"/>
              </a:rPr>
              <a:t> </a:t>
            </a:r>
            <a:r>
              <a:rPr sz="1500" spc="-10" dirty="0">
                <a:solidFill>
                  <a:srgbClr val="58595B"/>
                </a:solidFill>
                <a:latin typeface="Roboto Light"/>
                <a:cs typeface="Roboto Light"/>
              </a:rPr>
              <a:t>and</a:t>
            </a:r>
            <a:r>
              <a:rPr sz="1500" spc="-5" dirty="0">
                <a:solidFill>
                  <a:srgbClr val="58595B"/>
                </a:solidFill>
                <a:latin typeface="Roboto Light"/>
                <a:cs typeface="Roboto Light"/>
              </a:rPr>
              <a:t> </a:t>
            </a:r>
            <a:r>
              <a:rPr sz="1500" spc="-20" dirty="0">
                <a:solidFill>
                  <a:srgbClr val="58595B"/>
                </a:solidFill>
                <a:latin typeface="Roboto Light"/>
                <a:cs typeface="Roboto Light"/>
              </a:rPr>
              <a:t>mo</a:t>
            </a:r>
            <a:r>
              <a:rPr sz="1500" spc="-25" dirty="0">
                <a:solidFill>
                  <a:srgbClr val="58595B"/>
                </a:solidFill>
                <a:latin typeface="Roboto Light"/>
                <a:cs typeface="Roboto Light"/>
              </a:rPr>
              <a:t>r</a:t>
            </a:r>
            <a:r>
              <a:rPr sz="1500" spc="-10" dirty="0">
                <a:solidFill>
                  <a:srgbClr val="58595B"/>
                </a:solidFill>
                <a:latin typeface="Roboto Light"/>
                <a:cs typeface="Roboto Light"/>
              </a:rPr>
              <a:t>e</a:t>
            </a:r>
            <a:r>
              <a:rPr sz="1500" spc="-5" dirty="0">
                <a:solidFill>
                  <a:srgbClr val="58595B"/>
                </a:solidFill>
                <a:latin typeface="Roboto Light"/>
                <a:cs typeface="Roboto Light"/>
              </a:rPr>
              <a:t> </a:t>
            </a:r>
            <a:r>
              <a:rPr sz="1500" dirty="0">
                <a:solidFill>
                  <a:srgbClr val="58595B"/>
                </a:solidFill>
                <a:latin typeface="Roboto Light"/>
                <a:cs typeface="Roboto Light"/>
              </a:rPr>
              <a:t>detailed</a:t>
            </a:r>
            <a:r>
              <a:rPr sz="1500" spc="-10" dirty="0">
                <a:solidFill>
                  <a:srgbClr val="58595B"/>
                </a:solidFill>
                <a:latin typeface="Roboto Light"/>
                <a:cs typeface="Roboto Light"/>
              </a:rPr>
              <a:t> </a:t>
            </a:r>
            <a:r>
              <a:rPr sz="1500" spc="-15" dirty="0">
                <a:solidFill>
                  <a:srgbClr val="58595B"/>
                </a:solidFill>
                <a:latin typeface="Roboto Light"/>
                <a:cs typeface="Roboto Light"/>
              </a:rPr>
              <a:t>ene</a:t>
            </a:r>
            <a:r>
              <a:rPr sz="1500" spc="-25" dirty="0">
                <a:solidFill>
                  <a:srgbClr val="58595B"/>
                </a:solidFill>
                <a:latin typeface="Roboto Light"/>
                <a:cs typeface="Roboto Light"/>
              </a:rPr>
              <a:t>r</a:t>
            </a:r>
            <a:r>
              <a:rPr sz="1500" spc="-15" dirty="0">
                <a:solidFill>
                  <a:srgbClr val="58595B"/>
                </a:solidFill>
                <a:latin typeface="Roboto Light"/>
                <a:cs typeface="Roboto Light"/>
              </a:rPr>
              <a:t>g</a:t>
            </a:r>
            <a:r>
              <a:rPr sz="1500" spc="-10" dirty="0">
                <a:solidFill>
                  <a:srgbClr val="58595B"/>
                </a:solidFill>
                <a:latin typeface="Roboto Light"/>
                <a:cs typeface="Roboto Light"/>
              </a:rPr>
              <a:t>y</a:t>
            </a:r>
            <a:r>
              <a:rPr sz="1500" spc="-5" dirty="0">
                <a:solidFill>
                  <a:srgbClr val="58595B"/>
                </a:solidFill>
                <a:latin typeface="Roboto Light"/>
                <a:cs typeface="Roboto Light"/>
              </a:rPr>
              <a:t> </a:t>
            </a:r>
            <a:r>
              <a:rPr sz="1500" dirty="0">
                <a:solidFill>
                  <a:srgbClr val="58595B"/>
                </a:solidFill>
                <a:latin typeface="Roboto Light"/>
                <a:cs typeface="Roboto Light"/>
              </a:rPr>
              <a:t>consumption analytics</a:t>
            </a:r>
            <a:r>
              <a:rPr sz="1500" spc="-10" dirty="0">
                <a:solidFill>
                  <a:srgbClr val="58595B"/>
                </a:solidFill>
                <a:latin typeface="Roboto Light"/>
                <a:cs typeface="Roboto Light"/>
              </a:rPr>
              <a:t> </a:t>
            </a:r>
            <a:r>
              <a:rPr sz="1500" spc="-25" dirty="0">
                <a:solidFill>
                  <a:srgbClr val="58595B"/>
                </a:solidFill>
                <a:latin typeface="Roboto Light"/>
                <a:cs typeface="Roboto Light"/>
              </a:rPr>
              <a:t>r</a:t>
            </a:r>
            <a:r>
              <a:rPr sz="1500" spc="-15" dirty="0">
                <a:solidFill>
                  <a:srgbClr val="58595B"/>
                </a:solidFill>
                <a:latin typeface="Roboto Light"/>
                <a:cs typeface="Roboto Light"/>
              </a:rPr>
              <a:t>epo</a:t>
            </a:r>
            <a:r>
              <a:rPr sz="1500" spc="15" dirty="0">
                <a:solidFill>
                  <a:srgbClr val="58595B"/>
                </a:solidFill>
                <a:latin typeface="Roboto Light"/>
                <a:cs typeface="Roboto Light"/>
              </a:rPr>
              <a:t>r</a:t>
            </a:r>
            <a:r>
              <a:rPr sz="1500" spc="5" dirty="0">
                <a:solidFill>
                  <a:srgbClr val="58595B"/>
                </a:solidFill>
                <a:latin typeface="Roboto Light"/>
                <a:cs typeface="Roboto Light"/>
              </a:rPr>
              <a:t>ts.</a:t>
            </a:r>
            <a:endParaRPr sz="1500" dirty="0">
              <a:latin typeface="Roboto Light"/>
              <a:cs typeface="Roboto Light"/>
            </a:endParaRPr>
          </a:p>
        </p:txBody>
      </p:sp>
      <p:sp>
        <p:nvSpPr>
          <p:cNvPr id="41" name="object 41"/>
          <p:cNvSpPr txBox="1"/>
          <p:nvPr/>
        </p:nvSpPr>
        <p:spPr>
          <a:xfrm>
            <a:off x="491299" y="5603803"/>
            <a:ext cx="5913201" cy="689932"/>
          </a:xfrm>
          <a:prstGeom prst="rect">
            <a:avLst/>
          </a:prstGeom>
        </p:spPr>
        <p:txBody>
          <a:bodyPr vert="horz" wrap="square" lIns="0" tIns="0" rIns="0" bIns="0" rtlCol="0">
            <a:spAutoFit/>
          </a:bodyPr>
          <a:lstStyle/>
          <a:p>
            <a:pPr marL="12700">
              <a:lnSpc>
                <a:spcPct val="100000"/>
              </a:lnSpc>
            </a:pPr>
            <a:r>
              <a:rPr sz="2200" spc="5" dirty="0">
                <a:solidFill>
                  <a:srgbClr val="00AEEF"/>
                </a:solidFill>
                <a:latin typeface="Roboto Light"/>
                <a:cs typeface="Roboto Light"/>
              </a:rPr>
              <a:t>Price</a:t>
            </a:r>
            <a:r>
              <a:rPr sz="2200" spc="-5" dirty="0">
                <a:solidFill>
                  <a:srgbClr val="00AEEF"/>
                </a:solidFill>
                <a:latin typeface="Roboto Light"/>
                <a:cs typeface="Roboto Light"/>
              </a:rPr>
              <a:t> </a:t>
            </a:r>
            <a:r>
              <a:rPr sz="2200" spc="10" dirty="0">
                <a:solidFill>
                  <a:srgbClr val="00AEEF"/>
                </a:solidFill>
                <a:latin typeface="Roboto Light"/>
                <a:cs typeface="Roboto Light"/>
              </a:rPr>
              <a:t>points</a:t>
            </a:r>
            <a:r>
              <a:rPr sz="2200" spc="-5" dirty="0">
                <a:solidFill>
                  <a:srgbClr val="00AEEF"/>
                </a:solidFill>
                <a:latin typeface="Roboto Light"/>
                <a:cs typeface="Roboto Light"/>
              </a:rPr>
              <a:t> </a:t>
            </a:r>
            <a:r>
              <a:rPr lang="en-GB" sz="2200" b="1" spc="20" dirty="0" smtClean="0">
                <a:solidFill>
                  <a:srgbClr val="00AEEF"/>
                </a:solidFill>
                <a:latin typeface="Roboto"/>
                <a:cs typeface="Roboto"/>
              </a:rPr>
              <a:t>starting at </a:t>
            </a:r>
            <a:r>
              <a:rPr sz="2200" b="1" spc="5" dirty="0" smtClean="0">
                <a:solidFill>
                  <a:srgbClr val="00AEEF"/>
                </a:solidFill>
                <a:latin typeface="Roboto"/>
                <a:cs typeface="Roboto"/>
              </a:rPr>
              <a:t>&lt;£</a:t>
            </a:r>
            <a:r>
              <a:rPr lang="en-GB" sz="2200" b="1" spc="5" dirty="0" smtClean="0">
                <a:solidFill>
                  <a:srgbClr val="00AEEF"/>
                </a:solidFill>
                <a:latin typeface="Roboto"/>
                <a:cs typeface="Roboto"/>
              </a:rPr>
              <a:t>7</a:t>
            </a:r>
            <a:r>
              <a:rPr sz="2200" b="1" spc="5" dirty="0" smtClean="0">
                <a:solidFill>
                  <a:srgbClr val="00AEEF"/>
                </a:solidFill>
                <a:latin typeface="Roboto"/>
                <a:cs typeface="Roboto"/>
              </a:rPr>
              <a:t>0</a:t>
            </a:r>
            <a:r>
              <a:rPr sz="2200" b="1" spc="10" dirty="0" smtClean="0">
                <a:solidFill>
                  <a:srgbClr val="00AEEF"/>
                </a:solidFill>
                <a:latin typeface="Roboto"/>
                <a:cs typeface="Roboto"/>
              </a:rPr>
              <a:t>0 </a:t>
            </a:r>
            <a:r>
              <a:rPr sz="2200" dirty="0">
                <a:solidFill>
                  <a:srgbClr val="00AEEF"/>
                </a:solidFill>
                <a:latin typeface="Roboto Light"/>
                <a:cs typeface="Roboto Light"/>
              </a:rPr>
              <a:t>and</a:t>
            </a:r>
            <a:r>
              <a:rPr sz="2200" spc="15" dirty="0">
                <a:solidFill>
                  <a:srgbClr val="00AEEF"/>
                </a:solidFill>
                <a:latin typeface="Roboto Light"/>
                <a:cs typeface="Roboto Light"/>
              </a:rPr>
              <a:t> </a:t>
            </a:r>
            <a:r>
              <a:rPr sz="2200" b="1" spc="5" dirty="0" smtClean="0">
                <a:solidFill>
                  <a:srgbClr val="00AEEF"/>
                </a:solidFill>
                <a:latin typeface="Roboto"/>
                <a:cs typeface="Roboto"/>
              </a:rPr>
              <a:t>&lt;£</a:t>
            </a:r>
            <a:r>
              <a:rPr lang="en-GB" sz="2200" b="1" spc="5" dirty="0" smtClean="0">
                <a:solidFill>
                  <a:srgbClr val="00AEEF"/>
                </a:solidFill>
                <a:latin typeface="Roboto"/>
                <a:cs typeface="Roboto"/>
              </a:rPr>
              <a:t>2</a:t>
            </a:r>
            <a:r>
              <a:rPr sz="2200" b="1" spc="5" dirty="0" smtClean="0">
                <a:solidFill>
                  <a:srgbClr val="00AEEF"/>
                </a:solidFill>
                <a:latin typeface="Roboto"/>
                <a:cs typeface="Roboto"/>
              </a:rPr>
              <a:t>K</a:t>
            </a:r>
            <a:endParaRPr sz="2200" dirty="0">
              <a:latin typeface="Roboto"/>
              <a:cs typeface="Roboto"/>
            </a:endParaRPr>
          </a:p>
          <a:p>
            <a:pPr marL="12700">
              <a:lnSpc>
                <a:spcPct val="100000"/>
              </a:lnSpc>
              <a:spcBef>
                <a:spcPts val="135"/>
              </a:spcBef>
            </a:pPr>
            <a:r>
              <a:rPr sz="2200" spc="5" dirty="0">
                <a:solidFill>
                  <a:srgbClr val="00AEEF"/>
                </a:solidFill>
                <a:latin typeface="Roboto Light"/>
                <a:cs typeface="Roboto Light"/>
              </a:rPr>
              <a:t>for </a:t>
            </a:r>
            <a:r>
              <a:rPr sz="2200" spc="10" dirty="0">
                <a:solidFill>
                  <a:srgbClr val="00AEEF"/>
                </a:solidFill>
                <a:latin typeface="Roboto Light"/>
                <a:cs typeface="Roboto Light"/>
              </a:rPr>
              <a:t>a</a:t>
            </a:r>
            <a:r>
              <a:rPr sz="2200" dirty="0">
                <a:solidFill>
                  <a:srgbClr val="00AEEF"/>
                </a:solidFill>
                <a:latin typeface="Roboto Light"/>
                <a:cs typeface="Roboto Light"/>
              </a:rPr>
              <a:t> fully-configu</a:t>
            </a:r>
            <a:r>
              <a:rPr sz="2200" spc="-20" dirty="0">
                <a:solidFill>
                  <a:srgbClr val="00AEEF"/>
                </a:solidFill>
                <a:latin typeface="Roboto Light"/>
                <a:cs typeface="Roboto Light"/>
              </a:rPr>
              <a:t>r</a:t>
            </a:r>
            <a:r>
              <a:rPr sz="2200" spc="10" dirty="0">
                <a:solidFill>
                  <a:srgbClr val="00AEEF"/>
                </a:solidFill>
                <a:latin typeface="Roboto Light"/>
                <a:cs typeface="Roboto Light"/>
              </a:rPr>
              <a:t>ed</a:t>
            </a:r>
            <a:r>
              <a:rPr sz="2200" spc="5" dirty="0">
                <a:solidFill>
                  <a:srgbClr val="00AEEF"/>
                </a:solidFill>
                <a:latin typeface="Roboto Light"/>
                <a:cs typeface="Roboto Light"/>
              </a:rPr>
              <a:t> </a:t>
            </a:r>
            <a:r>
              <a:rPr sz="2200" spc="10" dirty="0">
                <a:solidFill>
                  <a:srgbClr val="00AEEF"/>
                </a:solidFill>
                <a:latin typeface="Roboto Light"/>
                <a:cs typeface="Roboto Light"/>
              </a:rPr>
              <a:t>system</a:t>
            </a:r>
            <a:endParaRPr sz="2200" dirty="0">
              <a:latin typeface="Roboto Light"/>
              <a:cs typeface="Roboto Light"/>
            </a:endParaRPr>
          </a:p>
        </p:txBody>
      </p:sp>
      <p:sp>
        <p:nvSpPr>
          <p:cNvPr id="43" name="object 43"/>
          <p:cNvSpPr/>
          <p:nvPr/>
        </p:nvSpPr>
        <p:spPr>
          <a:xfrm>
            <a:off x="8965251" y="2011801"/>
            <a:ext cx="1162743" cy="2371471"/>
          </a:xfrm>
          <a:prstGeom prst="rect">
            <a:avLst/>
          </a:prstGeom>
          <a:blipFill>
            <a:blip r:embed="rId4" cstate="print"/>
            <a:stretch>
              <a:fillRect/>
            </a:stretch>
          </a:blipFill>
        </p:spPr>
        <p:txBody>
          <a:bodyPr wrap="square" lIns="0" tIns="0" rIns="0" bIns="0" rtlCol="0"/>
          <a:lstStyle/>
          <a:p>
            <a:endParaRPr/>
          </a:p>
        </p:txBody>
      </p:sp>
      <p:sp>
        <p:nvSpPr>
          <p:cNvPr id="44" name="object 44"/>
          <p:cNvSpPr/>
          <p:nvPr/>
        </p:nvSpPr>
        <p:spPr>
          <a:xfrm>
            <a:off x="9034526" y="2218791"/>
            <a:ext cx="1034999" cy="64981"/>
          </a:xfrm>
          <a:prstGeom prst="rect">
            <a:avLst/>
          </a:prstGeom>
          <a:blipFill>
            <a:blip r:embed="rId5" cstate="print"/>
            <a:stretch>
              <a:fillRect/>
            </a:stretch>
          </a:blipFill>
        </p:spPr>
        <p:txBody>
          <a:bodyPr wrap="square" lIns="0" tIns="0" rIns="0" bIns="0" rtlCol="0"/>
          <a:lstStyle/>
          <a:p>
            <a:endParaRPr/>
          </a:p>
        </p:txBody>
      </p:sp>
      <p:sp>
        <p:nvSpPr>
          <p:cNvPr id="45" name="object 45"/>
          <p:cNvSpPr/>
          <p:nvPr/>
        </p:nvSpPr>
        <p:spPr>
          <a:xfrm>
            <a:off x="9376961" y="3838719"/>
            <a:ext cx="79375" cy="80645"/>
          </a:xfrm>
          <a:custGeom>
            <a:avLst/>
            <a:gdLst/>
            <a:ahLst/>
            <a:cxnLst/>
            <a:rect l="l" t="t" r="r" b="b"/>
            <a:pathLst>
              <a:path w="79375" h="80645">
                <a:moveTo>
                  <a:pt x="78922" y="40248"/>
                </a:moveTo>
                <a:lnTo>
                  <a:pt x="76398" y="54350"/>
                </a:lnTo>
                <a:lnTo>
                  <a:pt x="69431" y="66292"/>
                </a:lnTo>
                <a:lnTo>
                  <a:pt x="58932" y="75164"/>
                </a:lnTo>
                <a:lnTo>
                  <a:pt x="45811" y="80055"/>
                </a:lnTo>
                <a:lnTo>
                  <a:pt x="29334" y="78293"/>
                </a:lnTo>
                <a:lnTo>
                  <a:pt x="15993" y="72675"/>
                </a:lnTo>
                <a:lnTo>
                  <a:pt x="6108" y="63913"/>
                </a:lnTo>
                <a:lnTo>
                  <a:pt x="0" y="52721"/>
                </a:lnTo>
                <a:lnTo>
                  <a:pt x="879" y="34937"/>
                </a:lnTo>
                <a:lnTo>
                  <a:pt x="5363" y="20718"/>
                </a:lnTo>
                <a:lnTo>
                  <a:pt x="12825" y="10118"/>
                </a:lnTo>
                <a:lnTo>
                  <a:pt x="22639" y="3193"/>
                </a:lnTo>
                <a:lnTo>
                  <a:pt x="34180" y="0"/>
                </a:lnTo>
                <a:lnTo>
                  <a:pt x="49735" y="2153"/>
                </a:lnTo>
                <a:lnTo>
                  <a:pt x="62508" y="8377"/>
                </a:lnTo>
                <a:lnTo>
                  <a:pt x="71964" y="17885"/>
                </a:lnTo>
                <a:lnTo>
                  <a:pt x="77568" y="29895"/>
                </a:lnTo>
                <a:lnTo>
                  <a:pt x="78922" y="40248"/>
                </a:lnTo>
                <a:close/>
              </a:path>
            </a:pathLst>
          </a:custGeom>
          <a:ln w="5308">
            <a:solidFill>
              <a:srgbClr val="FFFFFF"/>
            </a:solidFill>
          </a:ln>
        </p:spPr>
        <p:txBody>
          <a:bodyPr wrap="square" lIns="0" tIns="0" rIns="0" bIns="0" rtlCol="0"/>
          <a:lstStyle/>
          <a:p>
            <a:endParaRPr/>
          </a:p>
        </p:txBody>
      </p:sp>
      <p:sp>
        <p:nvSpPr>
          <p:cNvPr id="46" name="object 46"/>
          <p:cNvSpPr/>
          <p:nvPr/>
        </p:nvSpPr>
        <p:spPr>
          <a:xfrm>
            <a:off x="9397105" y="3846340"/>
            <a:ext cx="36195" cy="63500"/>
          </a:xfrm>
          <a:custGeom>
            <a:avLst/>
            <a:gdLst/>
            <a:ahLst/>
            <a:cxnLst/>
            <a:rect l="l" t="t" r="r" b="b"/>
            <a:pathLst>
              <a:path w="36195" h="63500">
                <a:moveTo>
                  <a:pt x="29606" y="36652"/>
                </a:moveTo>
                <a:lnTo>
                  <a:pt x="17843" y="36652"/>
                </a:lnTo>
                <a:lnTo>
                  <a:pt x="14097" y="62966"/>
                </a:lnTo>
                <a:lnTo>
                  <a:pt x="29606" y="36652"/>
                </a:lnTo>
                <a:close/>
              </a:path>
              <a:path w="36195" h="63500">
                <a:moveTo>
                  <a:pt x="20662" y="0"/>
                </a:moveTo>
                <a:lnTo>
                  <a:pt x="0" y="39471"/>
                </a:lnTo>
                <a:lnTo>
                  <a:pt x="17843" y="36652"/>
                </a:lnTo>
                <a:lnTo>
                  <a:pt x="29606" y="36652"/>
                </a:lnTo>
                <a:lnTo>
                  <a:pt x="34105" y="29019"/>
                </a:lnTo>
                <a:lnTo>
                  <a:pt x="17741" y="29019"/>
                </a:lnTo>
                <a:lnTo>
                  <a:pt x="20662" y="0"/>
                </a:lnTo>
                <a:close/>
              </a:path>
              <a:path w="36195" h="63500">
                <a:moveTo>
                  <a:pt x="35699" y="26314"/>
                </a:moveTo>
                <a:lnTo>
                  <a:pt x="17741" y="29019"/>
                </a:lnTo>
                <a:lnTo>
                  <a:pt x="34105" y="29019"/>
                </a:lnTo>
                <a:lnTo>
                  <a:pt x="35699" y="26314"/>
                </a:lnTo>
                <a:close/>
              </a:path>
            </a:pathLst>
          </a:custGeom>
          <a:solidFill>
            <a:srgbClr val="FFFFFF"/>
          </a:solidFill>
        </p:spPr>
        <p:txBody>
          <a:bodyPr wrap="square" lIns="0" tIns="0" rIns="0" bIns="0" rtlCol="0"/>
          <a:lstStyle/>
          <a:p>
            <a:endParaRPr/>
          </a:p>
        </p:txBody>
      </p:sp>
      <p:sp>
        <p:nvSpPr>
          <p:cNvPr id="47" name="object 47"/>
          <p:cNvSpPr/>
          <p:nvPr/>
        </p:nvSpPr>
        <p:spPr>
          <a:xfrm>
            <a:off x="9397096" y="3846347"/>
            <a:ext cx="36195" cy="63500"/>
          </a:xfrm>
          <a:custGeom>
            <a:avLst/>
            <a:gdLst/>
            <a:ahLst/>
            <a:cxnLst/>
            <a:rect l="l" t="t" r="r" b="b"/>
            <a:pathLst>
              <a:path w="36195" h="63500">
                <a:moveTo>
                  <a:pt x="20675" y="0"/>
                </a:moveTo>
                <a:lnTo>
                  <a:pt x="0" y="39471"/>
                </a:lnTo>
                <a:lnTo>
                  <a:pt x="17856" y="36652"/>
                </a:lnTo>
                <a:lnTo>
                  <a:pt x="14097" y="62953"/>
                </a:lnTo>
                <a:lnTo>
                  <a:pt x="35712" y="26314"/>
                </a:lnTo>
                <a:lnTo>
                  <a:pt x="17754" y="29006"/>
                </a:lnTo>
                <a:lnTo>
                  <a:pt x="20675" y="0"/>
                </a:lnTo>
                <a:close/>
              </a:path>
            </a:pathLst>
          </a:custGeom>
          <a:ln w="3175">
            <a:solidFill>
              <a:srgbClr val="FFFFFF"/>
            </a:solidFill>
          </a:ln>
        </p:spPr>
        <p:txBody>
          <a:bodyPr wrap="square" lIns="0" tIns="0" rIns="0" bIns="0" rtlCol="0"/>
          <a:lstStyle/>
          <a:p>
            <a:endParaRPr/>
          </a:p>
        </p:txBody>
      </p:sp>
      <p:sp>
        <p:nvSpPr>
          <p:cNvPr id="48" name="object 48"/>
          <p:cNvSpPr/>
          <p:nvPr/>
        </p:nvSpPr>
        <p:spPr>
          <a:xfrm>
            <a:off x="9945055" y="3838719"/>
            <a:ext cx="79375" cy="80645"/>
          </a:xfrm>
          <a:custGeom>
            <a:avLst/>
            <a:gdLst/>
            <a:ahLst/>
            <a:cxnLst/>
            <a:rect l="l" t="t" r="r" b="b"/>
            <a:pathLst>
              <a:path w="79375" h="80645">
                <a:moveTo>
                  <a:pt x="78922" y="40248"/>
                </a:moveTo>
                <a:lnTo>
                  <a:pt x="76398" y="54350"/>
                </a:lnTo>
                <a:lnTo>
                  <a:pt x="69431" y="66292"/>
                </a:lnTo>
                <a:lnTo>
                  <a:pt x="58932" y="75164"/>
                </a:lnTo>
                <a:lnTo>
                  <a:pt x="45811" y="80055"/>
                </a:lnTo>
                <a:lnTo>
                  <a:pt x="29334" y="78293"/>
                </a:lnTo>
                <a:lnTo>
                  <a:pt x="15993" y="72675"/>
                </a:lnTo>
                <a:lnTo>
                  <a:pt x="6108" y="63913"/>
                </a:lnTo>
                <a:lnTo>
                  <a:pt x="0" y="52721"/>
                </a:lnTo>
                <a:lnTo>
                  <a:pt x="879" y="34937"/>
                </a:lnTo>
                <a:lnTo>
                  <a:pt x="5363" y="20718"/>
                </a:lnTo>
                <a:lnTo>
                  <a:pt x="12825" y="10118"/>
                </a:lnTo>
                <a:lnTo>
                  <a:pt x="22639" y="3193"/>
                </a:lnTo>
                <a:lnTo>
                  <a:pt x="34180" y="0"/>
                </a:lnTo>
                <a:lnTo>
                  <a:pt x="49735" y="2153"/>
                </a:lnTo>
                <a:lnTo>
                  <a:pt x="62508" y="8377"/>
                </a:lnTo>
                <a:lnTo>
                  <a:pt x="71964" y="17885"/>
                </a:lnTo>
                <a:lnTo>
                  <a:pt x="77568" y="29895"/>
                </a:lnTo>
                <a:lnTo>
                  <a:pt x="78922" y="40248"/>
                </a:lnTo>
                <a:close/>
              </a:path>
            </a:pathLst>
          </a:custGeom>
          <a:ln w="5308">
            <a:solidFill>
              <a:srgbClr val="FFFFFF"/>
            </a:solidFill>
          </a:ln>
        </p:spPr>
        <p:txBody>
          <a:bodyPr wrap="square" lIns="0" tIns="0" rIns="0" bIns="0" rtlCol="0"/>
          <a:lstStyle/>
          <a:p>
            <a:endParaRPr/>
          </a:p>
        </p:txBody>
      </p:sp>
      <p:sp>
        <p:nvSpPr>
          <p:cNvPr id="49" name="object 49"/>
          <p:cNvSpPr/>
          <p:nvPr/>
        </p:nvSpPr>
        <p:spPr>
          <a:xfrm>
            <a:off x="9964255" y="3846037"/>
            <a:ext cx="40538" cy="61506"/>
          </a:xfrm>
          <a:prstGeom prst="rect">
            <a:avLst/>
          </a:prstGeom>
          <a:blipFill>
            <a:blip r:embed="rId6" cstate="print"/>
            <a:stretch>
              <a:fillRect/>
            </a:stretch>
          </a:blipFill>
        </p:spPr>
        <p:txBody>
          <a:bodyPr wrap="square" lIns="0" tIns="0" rIns="0" bIns="0" rtlCol="0"/>
          <a:lstStyle/>
          <a:p>
            <a:endParaRPr/>
          </a:p>
        </p:txBody>
      </p:sp>
      <p:sp>
        <p:nvSpPr>
          <p:cNvPr id="50" name="object 50"/>
          <p:cNvSpPr/>
          <p:nvPr/>
        </p:nvSpPr>
        <p:spPr>
          <a:xfrm>
            <a:off x="9658177" y="3837717"/>
            <a:ext cx="79375" cy="80645"/>
          </a:xfrm>
          <a:custGeom>
            <a:avLst/>
            <a:gdLst/>
            <a:ahLst/>
            <a:cxnLst/>
            <a:rect l="l" t="t" r="r" b="b"/>
            <a:pathLst>
              <a:path w="79375" h="80645">
                <a:moveTo>
                  <a:pt x="78922" y="40248"/>
                </a:moveTo>
                <a:lnTo>
                  <a:pt x="76398" y="54350"/>
                </a:lnTo>
                <a:lnTo>
                  <a:pt x="69431" y="66292"/>
                </a:lnTo>
                <a:lnTo>
                  <a:pt x="58932" y="75164"/>
                </a:lnTo>
                <a:lnTo>
                  <a:pt x="45811" y="80055"/>
                </a:lnTo>
                <a:lnTo>
                  <a:pt x="29334" y="78293"/>
                </a:lnTo>
                <a:lnTo>
                  <a:pt x="15993" y="72675"/>
                </a:lnTo>
                <a:lnTo>
                  <a:pt x="6108" y="63913"/>
                </a:lnTo>
                <a:lnTo>
                  <a:pt x="0" y="52721"/>
                </a:lnTo>
                <a:lnTo>
                  <a:pt x="879" y="34937"/>
                </a:lnTo>
                <a:lnTo>
                  <a:pt x="5363" y="20718"/>
                </a:lnTo>
                <a:lnTo>
                  <a:pt x="12825" y="10118"/>
                </a:lnTo>
                <a:lnTo>
                  <a:pt x="22639" y="3193"/>
                </a:lnTo>
                <a:lnTo>
                  <a:pt x="34180" y="0"/>
                </a:lnTo>
                <a:lnTo>
                  <a:pt x="49735" y="2153"/>
                </a:lnTo>
                <a:lnTo>
                  <a:pt x="62508" y="8377"/>
                </a:lnTo>
                <a:lnTo>
                  <a:pt x="71964" y="17885"/>
                </a:lnTo>
                <a:lnTo>
                  <a:pt x="77568" y="29895"/>
                </a:lnTo>
                <a:lnTo>
                  <a:pt x="78922" y="40248"/>
                </a:lnTo>
                <a:close/>
              </a:path>
            </a:pathLst>
          </a:custGeom>
          <a:ln w="5308">
            <a:solidFill>
              <a:srgbClr val="FFFFFF"/>
            </a:solidFill>
          </a:ln>
        </p:spPr>
        <p:txBody>
          <a:bodyPr wrap="square" lIns="0" tIns="0" rIns="0" bIns="0" rtlCol="0"/>
          <a:lstStyle/>
          <a:p>
            <a:endParaRPr/>
          </a:p>
        </p:txBody>
      </p:sp>
      <p:sp>
        <p:nvSpPr>
          <p:cNvPr id="51" name="object 51"/>
          <p:cNvSpPr/>
          <p:nvPr/>
        </p:nvSpPr>
        <p:spPr>
          <a:xfrm>
            <a:off x="9664624" y="3856157"/>
            <a:ext cx="65036" cy="43982"/>
          </a:xfrm>
          <a:prstGeom prst="rect">
            <a:avLst/>
          </a:prstGeom>
          <a:blipFill>
            <a:blip r:embed="rId7" cstate="print"/>
            <a:stretch>
              <a:fillRect/>
            </a:stretch>
          </a:blipFill>
        </p:spPr>
        <p:txBody>
          <a:bodyPr wrap="square" lIns="0" tIns="0" rIns="0" bIns="0" rtlCol="0"/>
          <a:lstStyle/>
          <a:p>
            <a:endParaRPr/>
          </a:p>
        </p:txBody>
      </p:sp>
      <p:sp>
        <p:nvSpPr>
          <p:cNvPr id="52" name="object 52"/>
          <p:cNvSpPr/>
          <p:nvPr/>
        </p:nvSpPr>
        <p:spPr>
          <a:xfrm>
            <a:off x="9034526" y="2425796"/>
            <a:ext cx="1035050" cy="1674495"/>
          </a:xfrm>
          <a:custGeom>
            <a:avLst/>
            <a:gdLst/>
            <a:ahLst/>
            <a:cxnLst/>
            <a:rect l="l" t="t" r="r" b="b"/>
            <a:pathLst>
              <a:path w="1035050" h="1674495">
                <a:moveTo>
                  <a:pt x="0" y="1673999"/>
                </a:moveTo>
                <a:lnTo>
                  <a:pt x="1034999" y="1673999"/>
                </a:lnTo>
                <a:lnTo>
                  <a:pt x="1034999" y="0"/>
                </a:lnTo>
                <a:lnTo>
                  <a:pt x="0" y="0"/>
                </a:lnTo>
                <a:lnTo>
                  <a:pt x="0" y="1673999"/>
                </a:lnTo>
                <a:close/>
              </a:path>
            </a:pathLst>
          </a:custGeom>
          <a:solidFill>
            <a:srgbClr val="414042"/>
          </a:solidFill>
        </p:spPr>
        <p:txBody>
          <a:bodyPr wrap="square" lIns="0" tIns="0" rIns="0" bIns="0" rtlCol="0"/>
          <a:lstStyle/>
          <a:p>
            <a:endParaRPr/>
          </a:p>
        </p:txBody>
      </p:sp>
      <p:sp>
        <p:nvSpPr>
          <p:cNvPr id="53" name="object 53"/>
          <p:cNvSpPr/>
          <p:nvPr/>
        </p:nvSpPr>
        <p:spPr>
          <a:xfrm>
            <a:off x="9157029" y="2621272"/>
            <a:ext cx="777875" cy="0"/>
          </a:xfrm>
          <a:custGeom>
            <a:avLst/>
            <a:gdLst/>
            <a:ahLst/>
            <a:cxnLst/>
            <a:rect l="l" t="t" r="r" b="b"/>
            <a:pathLst>
              <a:path w="777875">
                <a:moveTo>
                  <a:pt x="0" y="0"/>
                </a:moveTo>
                <a:lnTo>
                  <a:pt x="777308" y="0"/>
                </a:lnTo>
              </a:path>
            </a:pathLst>
          </a:custGeom>
          <a:ln w="4610">
            <a:solidFill>
              <a:srgbClr val="FFFFFF"/>
            </a:solidFill>
          </a:ln>
        </p:spPr>
        <p:txBody>
          <a:bodyPr wrap="square" lIns="0" tIns="0" rIns="0" bIns="0" rtlCol="0"/>
          <a:lstStyle/>
          <a:p>
            <a:endParaRPr/>
          </a:p>
        </p:txBody>
      </p:sp>
      <p:sp>
        <p:nvSpPr>
          <p:cNvPr id="54" name="object 54"/>
          <p:cNvSpPr/>
          <p:nvPr/>
        </p:nvSpPr>
        <p:spPr>
          <a:xfrm>
            <a:off x="9157029" y="3245972"/>
            <a:ext cx="777875" cy="0"/>
          </a:xfrm>
          <a:custGeom>
            <a:avLst/>
            <a:gdLst/>
            <a:ahLst/>
            <a:cxnLst/>
            <a:rect l="l" t="t" r="r" b="b"/>
            <a:pathLst>
              <a:path w="777875">
                <a:moveTo>
                  <a:pt x="0" y="0"/>
                </a:moveTo>
                <a:lnTo>
                  <a:pt x="777308" y="0"/>
                </a:lnTo>
              </a:path>
            </a:pathLst>
          </a:custGeom>
          <a:ln w="4610">
            <a:solidFill>
              <a:srgbClr val="FFFFFF"/>
            </a:solidFill>
          </a:ln>
        </p:spPr>
        <p:txBody>
          <a:bodyPr wrap="square" lIns="0" tIns="0" rIns="0" bIns="0" rtlCol="0"/>
          <a:lstStyle/>
          <a:p>
            <a:endParaRPr/>
          </a:p>
        </p:txBody>
      </p:sp>
      <p:sp>
        <p:nvSpPr>
          <p:cNvPr id="55" name="object 55"/>
          <p:cNvSpPr txBox="1"/>
          <p:nvPr/>
        </p:nvSpPr>
        <p:spPr>
          <a:xfrm>
            <a:off x="9362146" y="3553627"/>
            <a:ext cx="379730" cy="109855"/>
          </a:xfrm>
          <a:prstGeom prst="rect">
            <a:avLst/>
          </a:prstGeom>
        </p:spPr>
        <p:txBody>
          <a:bodyPr vert="horz" wrap="square" lIns="0" tIns="0" rIns="0" bIns="0" rtlCol="0">
            <a:spAutoFit/>
          </a:bodyPr>
          <a:lstStyle/>
          <a:p>
            <a:pPr>
              <a:lnSpc>
                <a:spcPts val="1005"/>
              </a:lnSpc>
            </a:pPr>
            <a:r>
              <a:rPr sz="850" b="1" dirty="0">
                <a:solidFill>
                  <a:srgbClr val="FFFFFF"/>
                </a:solidFill>
                <a:latin typeface="Helvetica Neue"/>
                <a:cs typeface="Helvetica Neue"/>
              </a:rPr>
              <a:t>£1.60/h</a:t>
            </a:r>
            <a:endParaRPr sz="850">
              <a:latin typeface="Helvetica Neue"/>
              <a:cs typeface="Helvetica Neue"/>
            </a:endParaRPr>
          </a:p>
        </p:txBody>
      </p:sp>
      <p:sp>
        <p:nvSpPr>
          <p:cNvPr id="56" name="object 56"/>
          <p:cNvSpPr txBox="1"/>
          <p:nvPr/>
        </p:nvSpPr>
        <p:spPr>
          <a:xfrm>
            <a:off x="9843957" y="3826439"/>
            <a:ext cx="107950" cy="48260"/>
          </a:xfrm>
          <a:prstGeom prst="rect">
            <a:avLst/>
          </a:prstGeom>
        </p:spPr>
        <p:txBody>
          <a:bodyPr vert="horz" wrap="square" lIns="0" tIns="0" rIns="0" bIns="0" rtlCol="0">
            <a:spAutoFit/>
          </a:bodyPr>
          <a:lstStyle/>
          <a:p>
            <a:pPr>
              <a:lnSpc>
                <a:spcPts val="420"/>
              </a:lnSpc>
            </a:pPr>
            <a:r>
              <a:rPr sz="350" b="1" spc="10" dirty="0">
                <a:solidFill>
                  <a:srgbClr val="FFFFFF"/>
                </a:solidFill>
                <a:latin typeface="Helvetica Neue"/>
                <a:cs typeface="Helvetica Neue"/>
              </a:rPr>
              <a:t>26°C</a:t>
            </a:r>
            <a:endParaRPr sz="350">
              <a:latin typeface="Helvetica Neue"/>
              <a:cs typeface="Helvetica Neue"/>
            </a:endParaRPr>
          </a:p>
        </p:txBody>
      </p:sp>
      <p:sp>
        <p:nvSpPr>
          <p:cNvPr id="57" name="object 57"/>
          <p:cNvSpPr txBox="1"/>
          <p:nvPr/>
        </p:nvSpPr>
        <p:spPr>
          <a:xfrm>
            <a:off x="9152328" y="3826439"/>
            <a:ext cx="107950" cy="48260"/>
          </a:xfrm>
          <a:prstGeom prst="rect">
            <a:avLst/>
          </a:prstGeom>
        </p:spPr>
        <p:txBody>
          <a:bodyPr vert="horz" wrap="square" lIns="0" tIns="0" rIns="0" bIns="0" rtlCol="0">
            <a:spAutoFit/>
          </a:bodyPr>
          <a:lstStyle/>
          <a:p>
            <a:pPr>
              <a:lnSpc>
                <a:spcPts val="420"/>
              </a:lnSpc>
            </a:pPr>
            <a:r>
              <a:rPr sz="350" b="1" spc="10" dirty="0">
                <a:solidFill>
                  <a:srgbClr val="FFFFFF"/>
                </a:solidFill>
                <a:latin typeface="Helvetica Neue"/>
                <a:cs typeface="Helvetica Neue"/>
              </a:rPr>
              <a:t>18°C</a:t>
            </a:r>
            <a:endParaRPr sz="350">
              <a:latin typeface="Helvetica Neue"/>
              <a:cs typeface="Helvetica Neue"/>
            </a:endParaRPr>
          </a:p>
        </p:txBody>
      </p:sp>
      <p:sp>
        <p:nvSpPr>
          <p:cNvPr id="58" name="object 58"/>
          <p:cNvSpPr/>
          <p:nvPr/>
        </p:nvSpPr>
        <p:spPr>
          <a:xfrm>
            <a:off x="9513357" y="3325214"/>
            <a:ext cx="5715" cy="43180"/>
          </a:xfrm>
          <a:custGeom>
            <a:avLst/>
            <a:gdLst/>
            <a:ahLst/>
            <a:cxnLst/>
            <a:rect l="l" t="t" r="r" b="b"/>
            <a:pathLst>
              <a:path w="5715" h="43179">
                <a:moveTo>
                  <a:pt x="0" y="0"/>
                </a:moveTo>
                <a:lnTo>
                  <a:pt x="5664" y="43078"/>
                </a:lnTo>
              </a:path>
            </a:pathLst>
          </a:custGeom>
          <a:ln w="10858">
            <a:solidFill>
              <a:srgbClr val="FDB527"/>
            </a:solidFill>
          </a:ln>
        </p:spPr>
        <p:txBody>
          <a:bodyPr wrap="square" lIns="0" tIns="0" rIns="0" bIns="0" rtlCol="0"/>
          <a:lstStyle/>
          <a:p>
            <a:endParaRPr/>
          </a:p>
        </p:txBody>
      </p:sp>
      <p:sp>
        <p:nvSpPr>
          <p:cNvPr id="59" name="object 59"/>
          <p:cNvSpPr/>
          <p:nvPr/>
        </p:nvSpPr>
        <p:spPr>
          <a:xfrm>
            <a:off x="9471624" y="3333513"/>
            <a:ext cx="11430" cy="42545"/>
          </a:xfrm>
          <a:custGeom>
            <a:avLst/>
            <a:gdLst/>
            <a:ahLst/>
            <a:cxnLst/>
            <a:rect l="l" t="t" r="r" b="b"/>
            <a:pathLst>
              <a:path w="11429" h="42545">
                <a:moveTo>
                  <a:pt x="0" y="0"/>
                </a:moveTo>
                <a:lnTo>
                  <a:pt x="11239" y="41973"/>
                </a:lnTo>
              </a:path>
            </a:pathLst>
          </a:custGeom>
          <a:ln w="10858">
            <a:solidFill>
              <a:srgbClr val="FDB527"/>
            </a:solidFill>
          </a:ln>
        </p:spPr>
        <p:txBody>
          <a:bodyPr wrap="square" lIns="0" tIns="0" rIns="0" bIns="0" rtlCol="0"/>
          <a:lstStyle/>
          <a:p>
            <a:endParaRPr/>
          </a:p>
        </p:txBody>
      </p:sp>
      <p:sp>
        <p:nvSpPr>
          <p:cNvPr id="60" name="object 60"/>
          <p:cNvSpPr/>
          <p:nvPr/>
        </p:nvSpPr>
        <p:spPr>
          <a:xfrm>
            <a:off x="9431339" y="3347185"/>
            <a:ext cx="17145" cy="40640"/>
          </a:xfrm>
          <a:custGeom>
            <a:avLst/>
            <a:gdLst/>
            <a:ahLst/>
            <a:cxnLst/>
            <a:rect l="l" t="t" r="r" b="b"/>
            <a:pathLst>
              <a:path w="17145" h="40639">
                <a:moveTo>
                  <a:pt x="0" y="0"/>
                </a:moveTo>
                <a:lnTo>
                  <a:pt x="16624" y="40144"/>
                </a:lnTo>
              </a:path>
            </a:pathLst>
          </a:custGeom>
          <a:ln w="10858">
            <a:solidFill>
              <a:srgbClr val="FDB527"/>
            </a:solidFill>
          </a:ln>
        </p:spPr>
        <p:txBody>
          <a:bodyPr wrap="square" lIns="0" tIns="0" rIns="0" bIns="0" rtlCol="0"/>
          <a:lstStyle/>
          <a:p>
            <a:endParaRPr/>
          </a:p>
        </p:txBody>
      </p:sp>
      <p:sp>
        <p:nvSpPr>
          <p:cNvPr id="61" name="object 61"/>
          <p:cNvSpPr/>
          <p:nvPr/>
        </p:nvSpPr>
        <p:spPr>
          <a:xfrm>
            <a:off x="9393190" y="3366002"/>
            <a:ext cx="22225" cy="38100"/>
          </a:xfrm>
          <a:custGeom>
            <a:avLst/>
            <a:gdLst/>
            <a:ahLst/>
            <a:cxnLst/>
            <a:rect l="l" t="t" r="r" b="b"/>
            <a:pathLst>
              <a:path w="22225" h="38100">
                <a:moveTo>
                  <a:pt x="0" y="0"/>
                </a:moveTo>
                <a:lnTo>
                  <a:pt x="21717" y="37630"/>
                </a:lnTo>
              </a:path>
            </a:pathLst>
          </a:custGeom>
          <a:ln w="10858">
            <a:solidFill>
              <a:srgbClr val="FDB527"/>
            </a:solidFill>
          </a:ln>
        </p:spPr>
        <p:txBody>
          <a:bodyPr wrap="square" lIns="0" tIns="0" rIns="0" bIns="0" rtlCol="0"/>
          <a:lstStyle/>
          <a:p>
            <a:endParaRPr/>
          </a:p>
        </p:txBody>
      </p:sp>
      <p:sp>
        <p:nvSpPr>
          <p:cNvPr id="62" name="object 62"/>
          <p:cNvSpPr/>
          <p:nvPr/>
        </p:nvSpPr>
        <p:spPr>
          <a:xfrm>
            <a:off x="9357806" y="3389645"/>
            <a:ext cx="26670" cy="34925"/>
          </a:xfrm>
          <a:custGeom>
            <a:avLst/>
            <a:gdLst/>
            <a:ahLst/>
            <a:cxnLst/>
            <a:rect l="l" t="t" r="r" b="b"/>
            <a:pathLst>
              <a:path w="26670" h="34925">
                <a:moveTo>
                  <a:pt x="0" y="0"/>
                </a:moveTo>
                <a:lnTo>
                  <a:pt x="26454" y="34467"/>
                </a:lnTo>
              </a:path>
            </a:pathLst>
          </a:custGeom>
          <a:ln w="10858">
            <a:solidFill>
              <a:srgbClr val="FDB527"/>
            </a:solidFill>
          </a:ln>
        </p:spPr>
        <p:txBody>
          <a:bodyPr wrap="square" lIns="0" tIns="0" rIns="0" bIns="0" rtlCol="0"/>
          <a:lstStyle/>
          <a:p>
            <a:endParaRPr/>
          </a:p>
        </p:txBody>
      </p:sp>
      <p:sp>
        <p:nvSpPr>
          <p:cNvPr id="63" name="object 63"/>
          <p:cNvSpPr/>
          <p:nvPr/>
        </p:nvSpPr>
        <p:spPr>
          <a:xfrm>
            <a:off x="9325823" y="3417698"/>
            <a:ext cx="31115" cy="31115"/>
          </a:xfrm>
          <a:custGeom>
            <a:avLst/>
            <a:gdLst/>
            <a:ahLst/>
            <a:cxnLst/>
            <a:rect l="l" t="t" r="r" b="b"/>
            <a:pathLst>
              <a:path w="31115" h="31114">
                <a:moveTo>
                  <a:pt x="0" y="0"/>
                </a:moveTo>
                <a:lnTo>
                  <a:pt x="30721" y="30721"/>
                </a:lnTo>
              </a:path>
            </a:pathLst>
          </a:custGeom>
          <a:ln w="10858">
            <a:solidFill>
              <a:srgbClr val="FDB527"/>
            </a:solidFill>
          </a:ln>
        </p:spPr>
        <p:txBody>
          <a:bodyPr wrap="square" lIns="0" tIns="0" rIns="0" bIns="0" rtlCol="0"/>
          <a:lstStyle/>
          <a:p>
            <a:endParaRPr/>
          </a:p>
        </p:txBody>
      </p:sp>
      <p:sp>
        <p:nvSpPr>
          <p:cNvPr id="64" name="object 64"/>
          <p:cNvSpPr/>
          <p:nvPr/>
        </p:nvSpPr>
        <p:spPr>
          <a:xfrm>
            <a:off x="9297771" y="3449686"/>
            <a:ext cx="34925" cy="26670"/>
          </a:xfrm>
          <a:custGeom>
            <a:avLst/>
            <a:gdLst/>
            <a:ahLst/>
            <a:cxnLst/>
            <a:rect l="l" t="t" r="r" b="b"/>
            <a:pathLst>
              <a:path w="34925" h="26670">
                <a:moveTo>
                  <a:pt x="0" y="0"/>
                </a:moveTo>
                <a:lnTo>
                  <a:pt x="34467" y="26441"/>
                </a:lnTo>
              </a:path>
            </a:pathLst>
          </a:custGeom>
          <a:ln w="10858">
            <a:solidFill>
              <a:srgbClr val="54B948"/>
            </a:solidFill>
          </a:ln>
        </p:spPr>
        <p:txBody>
          <a:bodyPr wrap="square" lIns="0" tIns="0" rIns="0" bIns="0" rtlCol="0"/>
          <a:lstStyle/>
          <a:p>
            <a:endParaRPr/>
          </a:p>
        </p:txBody>
      </p:sp>
      <p:sp>
        <p:nvSpPr>
          <p:cNvPr id="65" name="object 65"/>
          <p:cNvSpPr/>
          <p:nvPr/>
        </p:nvSpPr>
        <p:spPr>
          <a:xfrm>
            <a:off x="9274132" y="3485062"/>
            <a:ext cx="38100" cy="22225"/>
          </a:xfrm>
          <a:custGeom>
            <a:avLst/>
            <a:gdLst/>
            <a:ahLst/>
            <a:cxnLst/>
            <a:rect l="l" t="t" r="r" b="b"/>
            <a:pathLst>
              <a:path w="38100" h="22225">
                <a:moveTo>
                  <a:pt x="0" y="0"/>
                </a:moveTo>
                <a:lnTo>
                  <a:pt x="37630" y="21717"/>
                </a:lnTo>
              </a:path>
            </a:pathLst>
          </a:custGeom>
          <a:ln w="10858">
            <a:solidFill>
              <a:srgbClr val="54B948"/>
            </a:solidFill>
          </a:ln>
        </p:spPr>
        <p:txBody>
          <a:bodyPr wrap="square" lIns="0" tIns="0" rIns="0" bIns="0" rtlCol="0"/>
          <a:lstStyle/>
          <a:p>
            <a:endParaRPr/>
          </a:p>
        </p:txBody>
      </p:sp>
      <p:sp>
        <p:nvSpPr>
          <p:cNvPr id="66" name="object 66"/>
          <p:cNvSpPr/>
          <p:nvPr/>
        </p:nvSpPr>
        <p:spPr>
          <a:xfrm>
            <a:off x="9799859" y="3788590"/>
            <a:ext cx="38100" cy="22225"/>
          </a:xfrm>
          <a:custGeom>
            <a:avLst/>
            <a:gdLst/>
            <a:ahLst/>
            <a:cxnLst/>
            <a:rect l="l" t="t" r="r" b="b"/>
            <a:pathLst>
              <a:path w="38100" h="22225">
                <a:moveTo>
                  <a:pt x="0" y="0"/>
                </a:moveTo>
                <a:lnTo>
                  <a:pt x="37630" y="21717"/>
                </a:lnTo>
              </a:path>
            </a:pathLst>
          </a:custGeom>
          <a:ln w="10858">
            <a:solidFill>
              <a:srgbClr val="ED1C24"/>
            </a:solidFill>
          </a:ln>
        </p:spPr>
        <p:txBody>
          <a:bodyPr wrap="square" lIns="0" tIns="0" rIns="0" bIns="0" rtlCol="0"/>
          <a:lstStyle/>
          <a:p>
            <a:endParaRPr/>
          </a:p>
        </p:txBody>
      </p:sp>
      <p:sp>
        <p:nvSpPr>
          <p:cNvPr id="67" name="object 67"/>
          <p:cNvSpPr/>
          <p:nvPr/>
        </p:nvSpPr>
        <p:spPr>
          <a:xfrm>
            <a:off x="9255314" y="3523216"/>
            <a:ext cx="40640" cy="17145"/>
          </a:xfrm>
          <a:custGeom>
            <a:avLst/>
            <a:gdLst/>
            <a:ahLst/>
            <a:cxnLst/>
            <a:rect l="l" t="t" r="r" b="b"/>
            <a:pathLst>
              <a:path w="40640" h="17145">
                <a:moveTo>
                  <a:pt x="0" y="0"/>
                </a:moveTo>
                <a:lnTo>
                  <a:pt x="40144" y="16624"/>
                </a:lnTo>
              </a:path>
            </a:pathLst>
          </a:custGeom>
          <a:ln w="10858">
            <a:solidFill>
              <a:srgbClr val="54B948"/>
            </a:solidFill>
          </a:ln>
        </p:spPr>
        <p:txBody>
          <a:bodyPr wrap="square" lIns="0" tIns="0" rIns="0" bIns="0" rtlCol="0"/>
          <a:lstStyle/>
          <a:p>
            <a:endParaRPr/>
          </a:p>
        </p:txBody>
      </p:sp>
      <p:sp>
        <p:nvSpPr>
          <p:cNvPr id="68" name="object 68"/>
          <p:cNvSpPr/>
          <p:nvPr/>
        </p:nvSpPr>
        <p:spPr>
          <a:xfrm>
            <a:off x="9816163" y="3755528"/>
            <a:ext cx="40640" cy="17145"/>
          </a:xfrm>
          <a:custGeom>
            <a:avLst/>
            <a:gdLst/>
            <a:ahLst/>
            <a:cxnLst/>
            <a:rect l="l" t="t" r="r" b="b"/>
            <a:pathLst>
              <a:path w="40640" h="17145">
                <a:moveTo>
                  <a:pt x="0" y="0"/>
                </a:moveTo>
                <a:lnTo>
                  <a:pt x="40132" y="16624"/>
                </a:lnTo>
              </a:path>
            </a:pathLst>
          </a:custGeom>
          <a:ln w="10858">
            <a:solidFill>
              <a:srgbClr val="ED1C24"/>
            </a:solidFill>
          </a:ln>
        </p:spPr>
        <p:txBody>
          <a:bodyPr wrap="square" lIns="0" tIns="0" rIns="0" bIns="0" rtlCol="0"/>
          <a:lstStyle/>
          <a:p>
            <a:endParaRPr/>
          </a:p>
        </p:txBody>
      </p:sp>
      <p:sp>
        <p:nvSpPr>
          <p:cNvPr id="69" name="object 69"/>
          <p:cNvSpPr/>
          <p:nvPr/>
        </p:nvSpPr>
        <p:spPr>
          <a:xfrm>
            <a:off x="9241639" y="3563501"/>
            <a:ext cx="42545" cy="11430"/>
          </a:xfrm>
          <a:custGeom>
            <a:avLst/>
            <a:gdLst/>
            <a:ahLst/>
            <a:cxnLst/>
            <a:rect l="l" t="t" r="r" b="b"/>
            <a:pathLst>
              <a:path w="42545" h="11429">
                <a:moveTo>
                  <a:pt x="0" y="0"/>
                </a:moveTo>
                <a:lnTo>
                  <a:pt x="41960" y="11252"/>
                </a:lnTo>
              </a:path>
            </a:pathLst>
          </a:custGeom>
          <a:ln w="10858">
            <a:solidFill>
              <a:srgbClr val="54B948"/>
            </a:solidFill>
          </a:ln>
        </p:spPr>
        <p:txBody>
          <a:bodyPr wrap="square" lIns="0" tIns="0" rIns="0" bIns="0" rtlCol="0"/>
          <a:lstStyle/>
          <a:p>
            <a:endParaRPr/>
          </a:p>
        </p:txBody>
      </p:sp>
      <p:sp>
        <p:nvSpPr>
          <p:cNvPr id="70" name="object 70"/>
          <p:cNvSpPr/>
          <p:nvPr/>
        </p:nvSpPr>
        <p:spPr>
          <a:xfrm>
            <a:off x="9828008" y="3720621"/>
            <a:ext cx="42545" cy="11430"/>
          </a:xfrm>
          <a:custGeom>
            <a:avLst/>
            <a:gdLst/>
            <a:ahLst/>
            <a:cxnLst/>
            <a:rect l="l" t="t" r="r" b="b"/>
            <a:pathLst>
              <a:path w="42545" h="11429">
                <a:moveTo>
                  <a:pt x="0" y="0"/>
                </a:moveTo>
                <a:lnTo>
                  <a:pt x="41973" y="11252"/>
                </a:lnTo>
              </a:path>
            </a:pathLst>
          </a:custGeom>
          <a:ln w="10858">
            <a:solidFill>
              <a:srgbClr val="ED1C24"/>
            </a:solidFill>
          </a:ln>
        </p:spPr>
        <p:txBody>
          <a:bodyPr wrap="square" lIns="0" tIns="0" rIns="0" bIns="0" rtlCol="0"/>
          <a:lstStyle/>
          <a:p>
            <a:endParaRPr/>
          </a:p>
        </p:txBody>
      </p:sp>
      <p:sp>
        <p:nvSpPr>
          <p:cNvPr id="71" name="object 71"/>
          <p:cNvSpPr/>
          <p:nvPr/>
        </p:nvSpPr>
        <p:spPr>
          <a:xfrm>
            <a:off x="9233334" y="3605232"/>
            <a:ext cx="43180" cy="5715"/>
          </a:xfrm>
          <a:custGeom>
            <a:avLst/>
            <a:gdLst/>
            <a:ahLst/>
            <a:cxnLst/>
            <a:rect l="l" t="t" r="r" b="b"/>
            <a:pathLst>
              <a:path w="43179" h="5714">
                <a:moveTo>
                  <a:pt x="0" y="0"/>
                </a:moveTo>
                <a:lnTo>
                  <a:pt x="43078" y="5676"/>
                </a:lnTo>
              </a:path>
            </a:pathLst>
          </a:custGeom>
          <a:ln w="10858">
            <a:solidFill>
              <a:srgbClr val="54B948"/>
            </a:solidFill>
          </a:ln>
        </p:spPr>
        <p:txBody>
          <a:bodyPr wrap="square" lIns="0" tIns="0" rIns="0" bIns="0" rtlCol="0"/>
          <a:lstStyle/>
          <a:p>
            <a:endParaRPr/>
          </a:p>
        </p:txBody>
      </p:sp>
      <p:sp>
        <p:nvSpPr>
          <p:cNvPr id="72" name="object 72"/>
          <p:cNvSpPr/>
          <p:nvPr/>
        </p:nvSpPr>
        <p:spPr>
          <a:xfrm>
            <a:off x="9835204" y="3684465"/>
            <a:ext cx="43180" cy="5715"/>
          </a:xfrm>
          <a:custGeom>
            <a:avLst/>
            <a:gdLst/>
            <a:ahLst/>
            <a:cxnLst/>
            <a:rect l="l" t="t" r="r" b="b"/>
            <a:pathLst>
              <a:path w="43179" h="5714">
                <a:moveTo>
                  <a:pt x="0" y="0"/>
                </a:moveTo>
                <a:lnTo>
                  <a:pt x="43065" y="5676"/>
                </a:lnTo>
              </a:path>
            </a:pathLst>
          </a:custGeom>
          <a:ln w="10858">
            <a:solidFill>
              <a:srgbClr val="ED1C24"/>
            </a:solidFill>
          </a:ln>
        </p:spPr>
        <p:txBody>
          <a:bodyPr wrap="square" lIns="0" tIns="0" rIns="0" bIns="0" rtlCol="0"/>
          <a:lstStyle/>
          <a:p>
            <a:endParaRPr/>
          </a:p>
        </p:txBody>
      </p:sp>
      <p:sp>
        <p:nvSpPr>
          <p:cNvPr id="73" name="object 73"/>
          <p:cNvSpPr/>
          <p:nvPr/>
        </p:nvSpPr>
        <p:spPr>
          <a:xfrm>
            <a:off x="9230556" y="3647677"/>
            <a:ext cx="43815" cy="0"/>
          </a:xfrm>
          <a:custGeom>
            <a:avLst/>
            <a:gdLst/>
            <a:ahLst/>
            <a:cxnLst/>
            <a:rect l="l" t="t" r="r" b="b"/>
            <a:pathLst>
              <a:path w="43815">
                <a:moveTo>
                  <a:pt x="0" y="0"/>
                </a:moveTo>
                <a:lnTo>
                  <a:pt x="43446" y="0"/>
                </a:lnTo>
              </a:path>
            </a:pathLst>
          </a:custGeom>
          <a:ln w="10858">
            <a:solidFill>
              <a:srgbClr val="54B948"/>
            </a:solidFill>
          </a:ln>
        </p:spPr>
        <p:txBody>
          <a:bodyPr wrap="square" lIns="0" tIns="0" rIns="0" bIns="0" rtlCol="0"/>
          <a:lstStyle/>
          <a:p>
            <a:endParaRPr/>
          </a:p>
        </p:txBody>
      </p:sp>
      <p:sp>
        <p:nvSpPr>
          <p:cNvPr id="74" name="object 74"/>
          <p:cNvSpPr/>
          <p:nvPr/>
        </p:nvSpPr>
        <p:spPr>
          <a:xfrm>
            <a:off x="9837618" y="3647677"/>
            <a:ext cx="43815" cy="635"/>
          </a:xfrm>
          <a:custGeom>
            <a:avLst/>
            <a:gdLst/>
            <a:ahLst/>
            <a:cxnLst/>
            <a:rect l="l" t="t" r="r" b="b"/>
            <a:pathLst>
              <a:path w="43815" h="635">
                <a:moveTo>
                  <a:pt x="0" y="0"/>
                </a:moveTo>
                <a:lnTo>
                  <a:pt x="43434" y="12"/>
                </a:lnTo>
              </a:path>
            </a:pathLst>
          </a:custGeom>
          <a:ln w="10858">
            <a:solidFill>
              <a:srgbClr val="ED1C24"/>
            </a:solidFill>
          </a:ln>
        </p:spPr>
        <p:txBody>
          <a:bodyPr wrap="square" lIns="0" tIns="0" rIns="0" bIns="0" rtlCol="0"/>
          <a:lstStyle/>
          <a:p>
            <a:endParaRPr/>
          </a:p>
        </p:txBody>
      </p:sp>
      <p:sp>
        <p:nvSpPr>
          <p:cNvPr id="75" name="object 75"/>
          <p:cNvSpPr/>
          <p:nvPr/>
        </p:nvSpPr>
        <p:spPr>
          <a:xfrm>
            <a:off x="9233342" y="3684462"/>
            <a:ext cx="43180" cy="5715"/>
          </a:xfrm>
          <a:custGeom>
            <a:avLst/>
            <a:gdLst/>
            <a:ahLst/>
            <a:cxnLst/>
            <a:rect l="l" t="t" r="r" b="b"/>
            <a:pathLst>
              <a:path w="43179" h="5714">
                <a:moveTo>
                  <a:pt x="0" y="5676"/>
                </a:moveTo>
                <a:lnTo>
                  <a:pt x="43078" y="0"/>
                </a:lnTo>
              </a:path>
            </a:pathLst>
          </a:custGeom>
          <a:ln w="10858">
            <a:solidFill>
              <a:srgbClr val="54B948"/>
            </a:solidFill>
          </a:ln>
        </p:spPr>
        <p:txBody>
          <a:bodyPr wrap="square" lIns="0" tIns="0" rIns="0" bIns="0" rtlCol="0"/>
          <a:lstStyle/>
          <a:p>
            <a:endParaRPr/>
          </a:p>
        </p:txBody>
      </p:sp>
      <p:sp>
        <p:nvSpPr>
          <p:cNvPr id="76" name="object 76"/>
          <p:cNvSpPr/>
          <p:nvPr/>
        </p:nvSpPr>
        <p:spPr>
          <a:xfrm>
            <a:off x="9835204" y="3605226"/>
            <a:ext cx="43180" cy="5715"/>
          </a:xfrm>
          <a:custGeom>
            <a:avLst/>
            <a:gdLst/>
            <a:ahLst/>
            <a:cxnLst/>
            <a:rect l="l" t="t" r="r" b="b"/>
            <a:pathLst>
              <a:path w="43179" h="5714">
                <a:moveTo>
                  <a:pt x="0" y="5676"/>
                </a:moveTo>
                <a:lnTo>
                  <a:pt x="43078" y="0"/>
                </a:lnTo>
              </a:path>
            </a:pathLst>
          </a:custGeom>
          <a:ln w="10858">
            <a:solidFill>
              <a:srgbClr val="ED1C24"/>
            </a:solidFill>
          </a:ln>
        </p:spPr>
        <p:txBody>
          <a:bodyPr wrap="square" lIns="0" tIns="0" rIns="0" bIns="0" rtlCol="0"/>
          <a:lstStyle/>
          <a:p>
            <a:endParaRPr/>
          </a:p>
        </p:txBody>
      </p:sp>
      <p:sp>
        <p:nvSpPr>
          <p:cNvPr id="77" name="object 77"/>
          <p:cNvSpPr/>
          <p:nvPr/>
        </p:nvSpPr>
        <p:spPr>
          <a:xfrm>
            <a:off x="9241639" y="3720621"/>
            <a:ext cx="42545" cy="11430"/>
          </a:xfrm>
          <a:custGeom>
            <a:avLst/>
            <a:gdLst/>
            <a:ahLst/>
            <a:cxnLst/>
            <a:rect l="l" t="t" r="r" b="b"/>
            <a:pathLst>
              <a:path w="42545" h="11429">
                <a:moveTo>
                  <a:pt x="0" y="11239"/>
                </a:moveTo>
                <a:lnTo>
                  <a:pt x="41973" y="0"/>
                </a:lnTo>
              </a:path>
            </a:pathLst>
          </a:custGeom>
          <a:ln w="10858">
            <a:solidFill>
              <a:srgbClr val="54B948"/>
            </a:solidFill>
          </a:ln>
        </p:spPr>
        <p:txBody>
          <a:bodyPr wrap="square" lIns="0" tIns="0" rIns="0" bIns="0" rtlCol="0"/>
          <a:lstStyle/>
          <a:p>
            <a:endParaRPr/>
          </a:p>
        </p:txBody>
      </p:sp>
      <p:sp>
        <p:nvSpPr>
          <p:cNvPr id="78" name="object 78"/>
          <p:cNvSpPr/>
          <p:nvPr/>
        </p:nvSpPr>
        <p:spPr>
          <a:xfrm>
            <a:off x="9828008" y="3563497"/>
            <a:ext cx="42545" cy="11430"/>
          </a:xfrm>
          <a:custGeom>
            <a:avLst/>
            <a:gdLst/>
            <a:ahLst/>
            <a:cxnLst/>
            <a:rect l="l" t="t" r="r" b="b"/>
            <a:pathLst>
              <a:path w="42545" h="11429">
                <a:moveTo>
                  <a:pt x="0" y="11252"/>
                </a:moveTo>
                <a:lnTo>
                  <a:pt x="41973" y="0"/>
                </a:lnTo>
              </a:path>
            </a:pathLst>
          </a:custGeom>
          <a:ln w="10858">
            <a:solidFill>
              <a:srgbClr val="ED1C24"/>
            </a:solidFill>
          </a:ln>
        </p:spPr>
        <p:txBody>
          <a:bodyPr wrap="square" lIns="0" tIns="0" rIns="0" bIns="0" rtlCol="0"/>
          <a:lstStyle/>
          <a:p>
            <a:endParaRPr/>
          </a:p>
        </p:txBody>
      </p:sp>
      <p:sp>
        <p:nvSpPr>
          <p:cNvPr id="79" name="object 79"/>
          <p:cNvSpPr/>
          <p:nvPr/>
        </p:nvSpPr>
        <p:spPr>
          <a:xfrm>
            <a:off x="9255320" y="3755528"/>
            <a:ext cx="40640" cy="17145"/>
          </a:xfrm>
          <a:custGeom>
            <a:avLst/>
            <a:gdLst/>
            <a:ahLst/>
            <a:cxnLst/>
            <a:rect l="l" t="t" r="r" b="b"/>
            <a:pathLst>
              <a:path w="40640" h="17145">
                <a:moveTo>
                  <a:pt x="0" y="16624"/>
                </a:moveTo>
                <a:lnTo>
                  <a:pt x="40144" y="0"/>
                </a:lnTo>
              </a:path>
            </a:pathLst>
          </a:custGeom>
          <a:ln w="10858">
            <a:solidFill>
              <a:srgbClr val="54B948"/>
            </a:solidFill>
          </a:ln>
        </p:spPr>
        <p:txBody>
          <a:bodyPr wrap="square" lIns="0" tIns="0" rIns="0" bIns="0" rtlCol="0"/>
          <a:lstStyle/>
          <a:p>
            <a:endParaRPr/>
          </a:p>
        </p:txBody>
      </p:sp>
      <p:sp>
        <p:nvSpPr>
          <p:cNvPr id="80" name="object 80"/>
          <p:cNvSpPr/>
          <p:nvPr/>
        </p:nvSpPr>
        <p:spPr>
          <a:xfrm>
            <a:off x="9816163" y="3523221"/>
            <a:ext cx="40640" cy="17145"/>
          </a:xfrm>
          <a:custGeom>
            <a:avLst/>
            <a:gdLst/>
            <a:ahLst/>
            <a:cxnLst/>
            <a:rect l="l" t="t" r="r" b="b"/>
            <a:pathLst>
              <a:path w="40640" h="17145">
                <a:moveTo>
                  <a:pt x="0" y="16624"/>
                </a:moveTo>
                <a:lnTo>
                  <a:pt x="40144" y="0"/>
                </a:lnTo>
              </a:path>
            </a:pathLst>
          </a:custGeom>
          <a:ln w="10858">
            <a:solidFill>
              <a:srgbClr val="ED1C24"/>
            </a:solidFill>
          </a:ln>
        </p:spPr>
        <p:txBody>
          <a:bodyPr wrap="square" lIns="0" tIns="0" rIns="0" bIns="0" rtlCol="0"/>
          <a:lstStyle/>
          <a:p>
            <a:endParaRPr/>
          </a:p>
        </p:txBody>
      </p:sp>
      <p:sp>
        <p:nvSpPr>
          <p:cNvPr id="81" name="object 81"/>
          <p:cNvSpPr/>
          <p:nvPr/>
        </p:nvSpPr>
        <p:spPr>
          <a:xfrm>
            <a:off x="9274132" y="3788581"/>
            <a:ext cx="38100" cy="22225"/>
          </a:xfrm>
          <a:custGeom>
            <a:avLst/>
            <a:gdLst/>
            <a:ahLst/>
            <a:cxnLst/>
            <a:rect l="l" t="t" r="r" b="b"/>
            <a:pathLst>
              <a:path w="38100" h="22225">
                <a:moveTo>
                  <a:pt x="0" y="21729"/>
                </a:moveTo>
                <a:lnTo>
                  <a:pt x="37630" y="0"/>
                </a:lnTo>
              </a:path>
            </a:pathLst>
          </a:custGeom>
          <a:ln w="10858">
            <a:solidFill>
              <a:srgbClr val="54B948"/>
            </a:solidFill>
          </a:ln>
        </p:spPr>
        <p:txBody>
          <a:bodyPr wrap="square" lIns="0" tIns="0" rIns="0" bIns="0" rtlCol="0"/>
          <a:lstStyle/>
          <a:p>
            <a:endParaRPr/>
          </a:p>
        </p:txBody>
      </p:sp>
      <p:sp>
        <p:nvSpPr>
          <p:cNvPr id="82" name="object 82"/>
          <p:cNvSpPr/>
          <p:nvPr/>
        </p:nvSpPr>
        <p:spPr>
          <a:xfrm>
            <a:off x="9799861" y="3485065"/>
            <a:ext cx="38100" cy="22225"/>
          </a:xfrm>
          <a:custGeom>
            <a:avLst/>
            <a:gdLst/>
            <a:ahLst/>
            <a:cxnLst/>
            <a:rect l="l" t="t" r="r" b="b"/>
            <a:pathLst>
              <a:path w="38100" h="22225">
                <a:moveTo>
                  <a:pt x="0" y="21717"/>
                </a:moveTo>
                <a:lnTo>
                  <a:pt x="37630" y="0"/>
                </a:lnTo>
              </a:path>
            </a:pathLst>
          </a:custGeom>
          <a:ln w="10858">
            <a:solidFill>
              <a:srgbClr val="ED1C24"/>
            </a:solidFill>
          </a:ln>
        </p:spPr>
        <p:txBody>
          <a:bodyPr wrap="square" lIns="0" tIns="0" rIns="0" bIns="0" rtlCol="0"/>
          <a:lstStyle/>
          <a:p>
            <a:endParaRPr/>
          </a:p>
        </p:txBody>
      </p:sp>
      <p:sp>
        <p:nvSpPr>
          <p:cNvPr id="83" name="object 83"/>
          <p:cNvSpPr/>
          <p:nvPr/>
        </p:nvSpPr>
        <p:spPr>
          <a:xfrm>
            <a:off x="9779378" y="3449685"/>
            <a:ext cx="34925" cy="26670"/>
          </a:xfrm>
          <a:custGeom>
            <a:avLst/>
            <a:gdLst/>
            <a:ahLst/>
            <a:cxnLst/>
            <a:rect l="l" t="t" r="r" b="b"/>
            <a:pathLst>
              <a:path w="34925" h="26670">
                <a:moveTo>
                  <a:pt x="0" y="26441"/>
                </a:moveTo>
                <a:lnTo>
                  <a:pt x="34467" y="0"/>
                </a:lnTo>
              </a:path>
            </a:pathLst>
          </a:custGeom>
          <a:ln w="10858">
            <a:solidFill>
              <a:srgbClr val="ED1C24"/>
            </a:solidFill>
          </a:ln>
        </p:spPr>
        <p:txBody>
          <a:bodyPr wrap="square" lIns="0" tIns="0" rIns="0" bIns="0" rtlCol="0"/>
          <a:lstStyle/>
          <a:p>
            <a:endParaRPr/>
          </a:p>
        </p:txBody>
      </p:sp>
      <p:sp>
        <p:nvSpPr>
          <p:cNvPr id="84" name="object 84"/>
          <p:cNvSpPr/>
          <p:nvPr/>
        </p:nvSpPr>
        <p:spPr>
          <a:xfrm>
            <a:off x="9755081" y="3417702"/>
            <a:ext cx="31115" cy="31115"/>
          </a:xfrm>
          <a:custGeom>
            <a:avLst/>
            <a:gdLst/>
            <a:ahLst/>
            <a:cxnLst/>
            <a:rect l="l" t="t" r="r" b="b"/>
            <a:pathLst>
              <a:path w="31115" h="31114">
                <a:moveTo>
                  <a:pt x="0" y="30721"/>
                </a:moveTo>
                <a:lnTo>
                  <a:pt x="30721" y="0"/>
                </a:lnTo>
              </a:path>
            </a:pathLst>
          </a:custGeom>
          <a:ln w="10858">
            <a:solidFill>
              <a:srgbClr val="FDB527"/>
            </a:solidFill>
          </a:ln>
        </p:spPr>
        <p:txBody>
          <a:bodyPr wrap="square" lIns="0" tIns="0" rIns="0" bIns="0" rtlCol="0"/>
          <a:lstStyle/>
          <a:p>
            <a:endParaRPr/>
          </a:p>
        </p:txBody>
      </p:sp>
      <p:sp>
        <p:nvSpPr>
          <p:cNvPr id="85" name="object 85"/>
          <p:cNvSpPr/>
          <p:nvPr/>
        </p:nvSpPr>
        <p:spPr>
          <a:xfrm>
            <a:off x="9727362" y="3389643"/>
            <a:ext cx="26670" cy="34925"/>
          </a:xfrm>
          <a:custGeom>
            <a:avLst/>
            <a:gdLst/>
            <a:ahLst/>
            <a:cxnLst/>
            <a:rect l="l" t="t" r="r" b="b"/>
            <a:pathLst>
              <a:path w="26670" h="34925">
                <a:moveTo>
                  <a:pt x="0" y="34467"/>
                </a:moveTo>
                <a:lnTo>
                  <a:pt x="26454" y="0"/>
                </a:lnTo>
              </a:path>
            </a:pathLst>
          </a:custGeom>
          <a:ln w="10858">
            <a:solidFill>
              <a:srgbClr val="FDB527"/>
            </a:solidFill>
          </a:ln>
        </p:spPr>
        <p:txBody>
          <a:bodyPr wrap="square" lIns="0" tIns="0" rIns="0" bIns="0" rtlCol="0"/>
          <a:lstStyle/>
          <a:p>
            <a:endParaRPr/>
          </a:p>
        </p:txBody>
      </p:sp>
      <p:sp>
        <p:nvSpPr>
          <p:cNvPr id="86" name="object 86"/>
          <p:cNvSpPr/>
          <p:nvPr/>
        </p:nvSpPr>
        <p:spPr>
          <a:xfrm>
            <a:off x="9696715" y="3366012"/>
            <a:ext cx="22225" cy="38100"/>
          </a:xfrm>
          <a:custGeom>
            <a:avLst/>
            <a:gdLst/>
            <a:ahLst/>
            <a:cxnLst/>
            <a:rect l="l" t="t" r="r" b="b"/>
            <a:pathLst>
              <a:path w="22225" h="38100">
                <a:moveTo>
                  <a:pt x="0" y="37617"/>
                </a:moveTo>
                <a:lnTo>
                  <a:pt x="21729" y="0"/>
                </a:lnTo>
              </a:path>
            </a:pathLst>
          </a:custGeom>
          <a:ln w="10858">
            <a:solidFill>
              <a:srgbClr val="FDB527"/>
            </a:solidFill>
          </a:ln>
        </p:spPr>
        <p:txBody>
          <a:bodyPr wrap="square" lIns="0" tIns="0" rIns="0" bIns="0" rtlCol="0"/>
          <a:lstStyle/>
          <a:p>
            <a:endParaRPr/>
          </a:p>
        </p:txBody>
      </p:sp>
      <p:sp>
        <p:nvSpPr>
          <p:cNvPr id="87" name="object 87"/>
          <p:cNvSpPr/>
          <p:nvPr/>
        </p:nvSpPr>
        <p:spPr>
          <a:xfrm>
            <a:off x="9663648" y="3347193"/>
            <a:ext cx="17145" cy="40640"/>
          </a:xfrm>
          <a:custGeom>
            <a:avLst/>
            <a:gdLst/>
            <a:ahLst/>
            <a:cxnLst/>
            <a:rect l="l" t="t" r="r" b="b"/>
            <a:pathLst>
              <a:path w="17145" h="40639">
                <a:moveTo>
                  <a:pt x="0" y="40131"/>
                </a:moveTo>
                <a:lnTo>
                  <a:pt x="16637" y="0"/>
                </a:lnTo>
              </a:path>
            </a:pathLst>
          </a:custGeom>
          <a:ln w="10858">
            <a:solidFill>
              <a:srgbClr val="FDB527"/>
            </a:solidFill>
          </a:ln>
        </p:spPr>
        <p:txBody>
          <a:bodyPr wrap="square" lIns="0" tIns="0" rIns="0" bIns="0" rtlCol="0"/>
          <a:lstStyle/>
          <a:p>
            <a:endParaRPr/>
          </a:p>
        </p:txBody>
      </p:sp>
      <p:sp>
        <p:nvSpPr>
          <p:cNvPr id="88" name="object 88"/>
          <p:cNvSpPr/>
          <p:nvPr/>
        </p:nvSpPr>
        <p:spPr>
          <a:xfrm>
            <a:off x="9628754" y="3333509"/>
            <a:ext cx="11430" cy="42545"/>
          </a:xfrm>
          <a:custGeom>
            <a:avLst/>
            <a:gdLst/>
            <a:ahLst/>
            <a:cxnLst/>
            <a:rect l="l" t="t" r="r" b="b"/>
            <a:pathLst>
              <a:path w="11429" h="42545">
                <a:moveTo>
                  <a:pt x="0" y="41973"/>
                </a:moveTo>
                <a:lnTo>
                  <a:pt x="11239" y="0"/>
                </a:lnTo>
              </a:path>
            </a:pathLst>
          </a:custGeom>
          <a:ln w="10858">
            <a:solidFill>
              <a:srgbClr val="FDB527"/>
            </a:solidFill>
          </a:ln>
        </p:spPr>
        <p:txBody>
          <a:bodyPr wrap="square" lIns="0" tIns="0" rIns="0" bIns="0" rtlCol="0"/>
          <a:lstStyle/>
          <a:p>
            <a:endParaRPr/>
          </a:p>
        </p:txBody>
      </p:sp>
      <p:sp>
        <p:nvSpPr>
          <p:cNvPr id="89" name="object 89"/>
          <p:cNvSpPr/>
          <p:nvPr/>
        </p:nvSpPr>
        <p:spPr>
          <a:xfrm>
            <a:off x="9592590" y="3325211"/>
            <a:ext cx="5715" cy="43180"/>
          </a:xfrm>
          <a:custGeom>
            <a:avLst/>
            <a:gdLst/>
            <a:ahLst/>
            <a:cxnLst/>
            <a:rect l="l" t="t" r="r" b="b"/>
            <a:pathLst>
              <a:path w="5715" h="43179">
                <a:moveTo>
                  <a:pt x="0" y="43078"/>
                </a:moveTo>
                <a:lnTo>
                  <a:pt x="5676" y="0"/>
                </a:lnTo>
              </a:path>
            </a:pathLst>
          </a:custGeom>
          <a:ln w="10858">
            <a:solidFill>
              <a:srgbClr val="FDB527"/>
            </a:solidFill>
          </a:ln>
        </p:spPr>
        <p:txBody>
          <a:bodyPr wrap="square" lIns="0" tIns="0" rIns="0" bIns="0" rtlCol="0"/>
          <a:lstStyle/>
          <a:p>
            <a:endParaRPr/>
          </a:p>
        </p:txBody>
      </p:sp>
      <p:sp>
        <p:nvSpPr>
          <p:cNvPr id="90" name="object 90"/>
          <p:cNvSpPr/>
          <p:nvPr/>
        </p:nvSpPr>
        <p:spPr>
          <a:xfrm>
            <a:off x="9555805" y="3322438"/>
            <a:ext cx="0" cy="43815"/>
          </a:xfrm>
          <a:custGeom>
            <a:avLst/>
            <a:gdLst/>
            <a:ahLst/>
            <a:cxnLst/>
            <a:rect l="l" t="t" r="r" b="b"/>
            <a:pathLst>
              <a:path h="43814">
                <a:moveTo>
                  <a:pt x="0" y="43433"/>
                </a:moveTo>
                <a:lnTo>
                  <a:pt x="12" y="0"/>
                </a:lnTo>
              </a:path>
            </a:pathLst>
          </a:custGeom>
          <a:ln w="10858">
            <a:solidFill>
              <a:srgbClr val="FDB527"/>
            </a:solidFill>
          </a:ln>
        </p:spPr>
        <p:txBody>
          <a:bodyPr wrap="square" lIns="0" tIns="0" rIns="0" bIns="0" rtlCol="0"/>
          <a:lstStyle/>
          <a:p>
            <a:endParaRPr/>
          </a:p>
        </p:txBody>
      </p:sp>
      <p:sp>
        <p:nvSpPr>
          <p:cNvPr id="91" name="object 91"/>
          <p:cNvSpPr/>
          <p:nvPr/>
        </p:nvSpPr>
        <p:spPr>
          <a:xfrm>
            <a:off x="9034526" y="2368862"/>
            <a:ext cx="1035050" cy="57150"/>
          </a:xfrm>
          <a:custGeom>
            <a:avLst/>
            <a:gdLst/>
            <a:ahLst/>
            <a:cxnLst/>
            <a:rect l="l" t="t" r="r" b="b"/>
            <a:pathLst>
              <a:path w="1035050" h="57150">
                <a:moveTo>
                  <a:pt x="0" y="56934"/>
                </a:moveTo>
                <a:lnTo>
                  <a:pt x="1034999" y="56934"/>
                </a:lnTo>
                <a:lnTo>
                  <a:pt x="1034999" y="0"/>
                </a:lnTo>
                <a:lnTo>
                  <a:pt x="0" y="0"/>
                </a:lnTo>
                <a:lnTo>
                  <a:pt x="0" y="56934"/>
                </a:lnTo>
                <a:close/>
              </a:path>
            </a:pathLst>
          </a:custGeom>
          <a:solidFill>
            <a:srgbClr val="414042"/>
          </a:solidFill>
        </p:spPr>
        <p:txBody>
          <a:bodyPr wrap="square" lIns="0" tIns="0" rIns="0" bIns="0" rtlCol="0"/>
          <a:lstStyle/>
          <a:p>
            <a:endParaRPr/>
          </a:p>
        </p:txBody>
      </p:sp>
      <p:sp>
        <p:nvSpPr>
          <p:cNvPr id="92" name="object 92"/>
          <p:cNvSpPr/>
          <p:nvPr/>
        </p:nvSpPr>
        <p:spPr>
          <a:xfrm>
            <a:off x="9034526" y="2283772"/>
            <a:ext cx="1035050" cy="85090"/>
          </a:xfrm>
          <a:custGeom>
            <a:avLst/>
            <a:gdLst/>
            <a:ahLst/>
            <a:cxnLst/>
            <a:rect l="l" t="t" r="r" b="b"/>
            <a:pathLst>
              <a:path w="1035050" h="85089">
                <a:moveTo>
                  <a:pt x="0" y="0"/>
                </a:moveTo>
                <a:lnTo>
                  <a:pt x="0" y="85090"/>
                </a:lnTo>
                <a:lnTo>
                  <a:pt x="1034999" y="85090"/>
                </a:lnTo>
                <a:lnTo>
                  <a:pt x="1034999" y="0"/>
                </a:lnTo>
                <a:lnTo>
                  <a:pt x="0" y="0"/>
                </a:lnTo>
                <a:close/>
              </a:path>
            </a:pathLst>
          </a:custGeom>
          <a:solidFill>
            <a:srgbClr val="58595B"/>
          </a:solidFill>
        </p:spPr>
        <p:txBody>
          <a:bodyPr wrap="square" lIns="0" tIns="0" rIns="0" bIns="0" rtlCol="0"/>
          <a:lstStyle/>
          <a:p>
            <a:endParaRPr/>
          </a:p>
        </p:txBody>
      </p:sp>
      <p:sp>
        <p:nvSpPr>
          <p:cNvPr id="93" name="object 93"/>
          <p:cNvSpPr/>
          <p:nvPr/>
        </p:nvSpPr>
        <p:spPr>
          <a:xfrm>
            <a:off x="9211342" y="2330946"/>
            <a:ext cx="77470" cy="85725"/>
          </a:xfrm>
          <a:custGeom>
            <a:avLst/>
            <a:gdLst/>
            <a:ahLst/>
            <a:cxnLst/>
            <a:rect l="l" t="t" r="r" b="b"/>
            <a:pathLst>
              <a:path w="77470" h="85725">
                <a:moveTo>
                  <a:pt x="5587" y="0"/>
                </a:moveTo>
                <a:lnTo>
                  <a:pt x="0" y="0"/>
                </a:lnTo>
                <a:lnTo>
                  <a:pt x="0" y="85305"/>
                </a:lnTo>
                <a:lnTo>
                  <a:pt x="6591" y="85305"/>
                </a:lnTo>
                <a:lnTo>
                  <a:pt x="6591" y="10744"/>
                </a:lnTo>
                <a:lnTo>
                  <a:pt x="14911" y="10744"/>
                </a:lnTo>
                <a:lnTo>
                  <a:pt x="5587" y="0"/>
                </a:lnTo>
                <a:close/>
              </a:path>
              <a:path w="77470" h="85725">
                <a:moveTo>
                  <a:pt x="14911" y="10744"/>
                </a:moveTo>
                <a:lnTo>
                  <a:pt x="6591" y="10744"/>
                </a:lnTo>
                <a:lnTo>
                  <a:pt x="71450" y="85305"/>
                </a:lnTo>
                <a:lnTo>
                  <a:pt x="76873" y="85305"/>
                </a:lnTo>
                <a:lnTo>
                  <a:pt x="76873" y="74549"/>
                </a:lnTo>
                <a:lnTo>
                  <a:pt x="70281" y="74549"/>
                </a:lnTo>
                <a:lnTo>
                  <a:pt x="14911" y="10744"/>
                </a:lnTo>
                <a:close/>
              </a:path>
              <a:path w="77470" h="85725">
                <a:moveTo>
                  <a:pt x="76873" y="0"/>
                </a:moveTo>
                <a:lnTo>
                  <a:pt x="70281" y="0"/>
                </a:lnTo>
                <a:lnTo>
                  <a:pt x="70281" y="74549"/>
                </a:lnTo>
                <a:lnTo>
                  <a:pt x="76873" y="74549"/>
                </a:lnTo>
                <a:lnTo>
                  <a:pt x="76873" y="0"/>
                </a:lnTo>
                <a:close/>
              </a:path>
            </a:pathLst>
          </a:custGeom>
          <a:solidFill>
            <a:srgbClr val="FFFFFF"/>
          </a:solidFill>
        </p:spPr>
        <p:txBody>
          <a:bodyPr wrap="square" lIns="0" tIns="0" rIns="0" bIns="0" rtlCol="0"/>
          <a:lstStyle/>
          <a:p>
            <a:endParaRPr/>
          </a:p>
        </p:txBody>
      </p:sp>
      <p:sp>
        <p:nvSpPr>
          <p:cNvPr id="94" name="object 94"/>
          <p:cNvSpPr/>
          <p:nvPr/>
        </p:nvSpPr>
        <p:spPr>
          <a:xfrm>
            <a:off x="9395107" y="2336445"/>
            <a:ext cx="0" cy="80010"/>
          </a:xfrm>
          <a:custGeom>
            <a:avLst/>
            <a:gdLst/>
            <a:ahLst/>
            <a:cxnLst/>
            <a:rect l="l" t="t" r="r" b="b"/>
            <a:pathLst>
              <a:path h="80010">
                <a:moveTo>
                  <a:pt x="0" y="0"/>
                </a:moveTo>
                <a:lnTo>
                  <a:pt x="0" y="79806"/>
                </a:lnTo>
              </a:path>
            </a:pathLst>
          </a:custGeom>
          <a:ln w="7924">
            <a:solidFill>
              <a:srgbClr val="FFFFFF"/>
            </a:solidFill>
          </a:ln>
        </p:spPr>
        <p:txBody>
          <a:bodyPr wrap="square" lIns="0" tIns="0" rIns="0" bIns="0" rtlCol="0"/>
          <a:lstStyle/>
          <a:p>
            <a:endParaRPr/>
          </a:p>
        </p:txBody>
      </p:sp>
      <p:sp>
        <p:nvSpPr>
          <p:cNvPr id="95" name="object 95"/>
          <p:cNvSpPr/>
          <p:nvPr/>
        </p:nvSpPr>
        <p:spPr>
          <a:xfrm>
            <a:off x="9466786" y="2336445"/>
            <a:ext cx="0" cy="80010"/>
          </a:xfrm>
          <a:custGeom>
            <a:avLst/>
            <a:gdLst/>
            <a:ahLst/>
            <a:cxnLst/>
            <a:rect l="l" t="t" r="r" b="b"/>
            <a:pathLst>
              <a:path h="80010">
                <a:moveTo>
                  <a:pt x="0" y="0"/>
                </a:moveTo>
                <a:lnTo>
                  <a:pt x="0" y="79806"/>
                </a:lnTo>
              </a:path>
            </a:pathLst>
          </a:custGeom>
          <a:ln w="7924">
            <a:solidFill>
              <a:srgbClr val="FFFFFF"/>
            </a:solidFill>
          </a:ln>
        </p:spPr>
        <p:txBody>
          <a:bodyPr wrap="square" lIns="0" tIns="0" rIns="0" bIns="0" rtlCol="0"/>
          <a:lstStyle/>
          <a:p>
            <a:endParaRPr/>
          </a:p>
        </p:txBody>
      </p:sp>
      <p:sp>
        <p:nvSpPr>
          <p:cNvPr id="96" name="object 96"/>
          <p:cNvSpPr/>
          <p:nvPr/>
        </p:nvSpPr>
        <p:spPr>
          <a:xfrm>
            <a:off x="9359775" y="2333696"/>
            <a:ext cx="142875" cy="0"/>
          </a:xfrm>
          <a:custGeom>
            <a:avLst/>
            <a:gdLst/>
            <a:ahLst/>
            <a:cxnLst/>
            <a:rect l="l" t="t" r="r" b="b"/>
            <a:pathLst>
              <a:path w="142875">
                <a:moveTo>
                  <a:pt x="0" y="0"/>
                </a:moveTo>
                <a:lnTo>
                  <a:pt x="142328" y="0"/>
                </a:lnTo>
              </a:path>
            </a:pathLst>
          </a:custGeom>
          <a:ln w="6769">
            <a:solidFill>
              <a:srgbClr val="FFFFFF"/>
            </a:solidFill>
          </a:ln>
        </p:spPr>
        <p:txBody>
          <a:bodyPr wrap="square" lIns="0" tIns="0" rIns="0" bIns="0" rtlCol="0"/>
          <a:lstStyle/>
          <a:p>
            <a:endParaRPr/>
          </a:p>
        </p:txBody>
      </p:sp>
      <p:sp>
        <p:nvSpPr>
          <p:cNvPr id="97" name="object 97"/>
          <p:cNvSpPr/>
          <p:nvPr/>
        </p:nvSpPr>
        <p:spPr>
          <a:xfrm>
            <a:off x="9512555" y="2330946"/>
            <a:ext cx="70485" cy="85725"/>
          </a:xfrm>
          <a:custGeom>
            <a:avLst/>
            <a:gdLst/>
            <a:ahLst/>
            <a:cxnLst/>
            <a:rect l="l" t="t" r="r" b="b"/>
            <a:pathLst>
              <a:path w="70484" h="85725">
                <a:moveTo>
                  <a:pt x="6591" y="0"/>
                </a:moveTo>
                <a:lnTo>
                  <a:pt x="0" y="0"/>
                </a:lnTo>
                <a:lnTo>
                  <a:pt x="0" y="85305"/>
                </a:lnTo>
                <a:lnTo>
                  <a:pt x="6591" y="85305"/>
                </a:lnTo>
                <a:lnTo>
                  <a:pt x="6591" y="44881"/>
                </a:lnTo>
                <a:lnTo>
                  <a:pt x="70154" y="44881"/>
                </a:lnTo>
                <a:lnTo>
                  <a:pt x="70154" y="39382"/>
                </a:lnTo>
                <a:lnTo>
                  <a:pt x="6591" y="39382"/>
                </a:lnTo>
                <a:lnTo>
                  <a:pt x="6591" y="0"/>
                </a:lnTo>
                <a:close/>
              </a:path>
              <a:path w="70484" h="85725">
                <a:moveTo>
                  <a:pt x="70154" y="44881"/>
                </a:moveTo>
                <a:lnTo>
                  <a:pt x="63500" y="44881"/>
                </a:lnTo>
                <a:lnTo>
                  <a:pt x="63500" y="85305"/>
                </a:lnTo>
                <a:lnTo>
                  <a:pt x="70154" y="85305"/>
                </a:lnTo>
                <a:lnTo>
                  <a:pt x="70154" y="44881"/>
                </a:lnTo>
                <a:close/>
              </a:path>
              <a:path w="70484" h="85725">
                <a:moveTo>
                  <a:pt x="70154" y="0"/>
                </a:moveTo>
                <a:lnTo>
                  <a:pt x="63500" y="0"/>
                </a:lnTo>
                <a:lnTo>
                  <a:pt x="63500" y="39382"/>
                </a:lnTo>
                <a:lnTo>
                  <a:pt x="70154" y="39382"/>
                </a:lnTo>
                <a:lnTo>
                  <a:pt x="70154" y="0"/>
                </a:lnTo>
                <a:close/>
              </a:path>
            </a:pathLst>
          </a:custGeom>
          <a:solidFill>
            <a:srgbClr val="FFFFFF"/>
          </a:solidFill>
        </p:spPr>
        <p:txBody>
          <a:bodyPr wrap="square" lIns="0" tIns="0" rIns="0" bIns="0" rtlCol="0"/>
          <a:lstStyle/>
          <a:p>
            <a:endParaRPr/>
          </a:p>
        </p:txBody>
      </p:sp>
      <p:sp>
        <p:nvSpPr>
          <p:cNvPr id="98" name="object 98"/>
          <p:cNvSpPr/>
          <p:nvPr/>
        </p:nvSpPr>
        <p:spPr>
          <a:xfrm>
            <a:off x="9605664" y="2330940"/>
            <a:ext cx="0" cy="85725"/>
          </a:xfrm>
          <a:custGeom>
            <a:avLst/>
            <a:gdLst/>
            <a:ahLst/>
            <a:cxnLst/>
            <a:rect l="l" t="t" r="r" b="b"/>
            <a:pathLst>
              <a:path h="85725">
                <a:moveTo>
                  <a:pt x="0" y="0"/>
                </a:moveTo>
                <a:lnTo>
                  <a:pt x="0" y="85305"/>
                </a:lnTo>
              </a:path>
            </a:pathLst>
          </a:custGeom>
          <a:ln w="7861">
            <a:solidFill>
              <a:srgbClr val="FFFFFF"/>
            </a:solidFill>
          </a:ln>
        </p:spPr>
        <p:txBody>
          <a:bodyPr wrap="square" lIns="0" tIns="0" rIns="0" bIns="0" rtlCol="0"/>
          <a:lstStyle/>
          <a:p>
            <a:endParaRPr/>
          </a:p>
        </p:txBody>
      </p:sp>
      <p:sp>
        <p:nvSpPr>
          <p:cNvPr id="99" name="object 99"/>
          <p:cNvSpPr/>
          <p:nvPr/>
        </p:nvSpPr>
        <p:spPr>
          <a:xfrm>
            <a:off x="9628385" y="2330946"/>
            <a:ext cx="77470" cy="85725"/>
          </a:xfrm>
          <a:custGeom>
            <a:avLst/>
            <a:gdLst/>
            <a:ahLst/>
            <a:cxnLst/>
            <a:rect l="l" t="t" r="r" b="b"/>
            <a:pathLst>
              <a:path w="77470" h="85725">
                <a:moveTo>
                  <a:pt x="5587" y="0"/>
                </a:moveTo>
                <a:lnTo>
                  <a:pt x="0" y="0"/>
                </a:lnTo>
                <a:lnTo>
                  <a:pt x="0" y="85305"/>
                </a:lnTo>
                <a:lnTo>
                  <a:pt x="6591" y="85305"/>
                </a:lnTo>
                <a:lnTo>
                  <a:pt x="6591" y="10744"/>
                </a:lnTo>
                <a:lnTo>
                  <a:pt x="14911" y="10744"/>
                </a:lnTo>
                <a:lnTo>
                  <a:pt x="5587" y="0"/>
                </a:lnTo>
                <a:close/>
              </a:path>
              <a:path w="77470" h="85725">
                <a:moveTo>
                  <a:pt x="14911" y="10744"/>
                </a:moveTo>
                <a:lnTo>
                  <a:pt x="6591" y="10744"/>
                </a:lnTo>
                <a:lnTo>
                  <a:pt x="71450" y="85305"/>
                </a:lnTo>
                <a:lnTo>
                  <a:pt x="76873" y="85305"/>
                </a:lnTo>
                <a:lnTo>
                  <a:pt x="76873" y="74549"/>
                </a:lnTo>
                <a:lnTo>
                  <a:pt x="70281" y="74549"/>
                </a:lnTo>
                <a:lnTo>
                  <a:pt x="14911" y="10744"/>
                </a:lnTo>
                <a:close/>
              </a:path>
              <a:path w="77470" h="85725">
                <a:moveTo>
                  <a:pt x="76873" y="0"/>
                </a:moveTo>
                <a:lnTo>
                  <a:pt x="70281" y="0"/>
                </a:lnTo>
                <a:lnTo>
                  <a:pt x="70281" y="74549"/>
                </a:lnTo>
                <a:lnTo>
                  <a:pt x="76873" y="74549"/>
                </a:lnTo>
                <a:lnTo>
                  <a:pt x="76873" y="0"/>
                </a:lnTo>
                <a:close/>
              </a:path>
            </a:pathLst>
          </a:custGeom>
          <a:solidFill>
            <a:srgbClr val="FFFFFF"/>
          </a:solidFill>
        </p:spPr>
        <p:txBody>
          <a:bodyPr wrap="square" lIns="0" tIns="0" rIns="0" bIns="0" rtlCol="0"/>
          <a:lstStyle/>
          <a:p>
            <a:endParaRPr/>
          </a:p>
        </p:txBody>
      </p:sp>
      <p:sp>
        <p:nvSpPr>
          <p:cNvPr id="100" name="object 100"/>
          <p:cNvSpPr/>
          <p:nvPr/>
        </p:nvSpPr>
        <p:spPr>
          <a:xfrm>
            <a:off x="9722495" y="2329865"/>
            <a:ext cx="75565" cy="87630"/>
          </a:xfrm>
          <a:custGeom>
            <a:avLst/>
            <a:gdLst/>
            <a:ahLst/>
            <a:cxnLst/>
            <a:rect l="l" t="t" r="r" b="b"/>
            <a:pathLst>
              <a:path w="75565" h="87629">
                <a:moveTo>
                  <a:pt x="43155" y="0"/>
                </a:moveTo>
                <a:lnTo>
                  <a:pt x="8437" y="16003"/>
                </a:lnTo>
                <a:lnTo>
                  <a:pt x="0" y="54269"/>
                </a:lnTo>
                <a:lnTo>
                  <a:pt x="4858" y="65768"/>
                </a:lnTo>
                <a:lnTo>
                  <a:pt x="13824" y="76504"/>
                </a:lnTo>
                <a:lnTo>
                  <a:pt x="23296" y="82589"/>
                </a:lnTo>
                <a:lnTo>
                  <a:pt x="35270" y="86185"/>
                </a:lnTo>
                <a:lnTo>
                  <a:pt x="50762" y="87242"/>
                </a:lnTo>
                <a:lnTo>
                  <a:pt x="63127" y="84959"/>
                </a:lnTo>
                <a:lnTo>
                  <a:pt x="72548" y="81378"/>
                </a:lnTo>
                <a:lnTo>
                  <a:pt x="44170" y="81365"/>
                </a:lnTo>
                <a:lnTo>
                  <a:pt x="33113" y="79657"/>
                </a:lnTo>
                <a:lnTo>
                  <a:pt x="22346" y="73949"/>
                </a:lnTo>
                <a:lnTo>
                  <a:pt x="10702" y="62629"/>
                </a:lnTo>
                <a:lnTo>
                  <a:pt x="7422" y="51259"/>
                </a:lnTo>
                <a:lnTo>
                  <a:pt x="7008" y="34542"/>
                </a:lnTo>
                <a:lnTo>
                  <a:pt x="12096" y="23740"/>
                </a:lnTo>
                <a:lnTo>
                  <a:pt x="22824" y="11911"/>
                </a:lnTo>
                <a:lnTo>
                  <a:pt x="33877" y="7625"/>
                </a:lnTo>
                <a:lnTo>
                  <a:pt x="49367" y="6409"/>
                </a:lnTo>
                <a:lnTo>
                  <a:pt x="71806" y="6409"/>
                </a:lnTo>
                <a:lnTo>
                  <a:pt x="67757" y="4708"/>
                </a:lnTo>
                <a:lnTo>
                  <a:pt x="55476" y="1169"/>
                </a:lnTo>
                <a:lnTo>
                  <a:pt x="43155" y="0"/>
                </a:lnTo>
                <a:close/>
              </a:path>
              <a:path w="75565" h="87629">
                <a:moveTo>
                  <a:pt x="75454" y="47608"/>
                </a:moveTo>
                <a:lnTo>
                  <a:pt x="50778" y="47608"/>
                </a:lnTo>
                <a:lnTo>
                  <a:pt x="50778" y="53108"/>
                </a:lnTo>
                <a:lnTo>
                  <a:pt x="68799" y="53108"/>
                </a:lnTo>
                <a:lnTo>
                  <a:pt x="68799" y="76120"/>
                </a:lnTo>
                <a:lnTo>
                  <a:pt x="61992" y="79625"/>
                </a:lnTo>
                <a:lnTo>
                  <a:pt x="54207" y="81378"/>
                </a:lnTo>
                <a:lnTo>
                  <a:pt x="72548" y="81378"/>
                </a:lnTo>
                <a:lnTo>
                  <a:pt x="75454" y="80273"/>
                </a:lnTo>
                <a:lnTo>
                  <a:pt x="75454" y="47608"/>
                </a:lnTo>
                <a:close/>
              </a:path>
              <a:path w="75565" h="87629">
                <a:moveTo>
                  <a:pt x="71806" y="6409"/>
                </a:moveTo>
                <a:lnTo>
                  <a:pt x="49367" y="6409"/>
                </a:lnTo>
                <a:lnTo>
                  <a:pt x="61575" y="9150"/>
                </a:lnTo>
                <a:lnTo>
                  <a:pt x="73803" y="14703"/>
                </a:lnTo>
                <a:lnTo>
                  <a:pt x="73803" y="7248"/>
                </a:lnTo>
                <a:lnTo>
                  <a:pt x="71806" y="6409"/>
                </a:lnTo>
                <a:close/>
              </a:path>
            </a:pathLst>
          </a:custGeom>
          <a:solidFill>
            <a:srgbClr val="FFFFFF"/>
          </a:solidFill>
        </p:spPr>
        <p:txBody>
          <a:bodyPr wrap="square" lIns="0" tIns="0" rIns="0" bIns="0" rtlCol="0"/>
          <a:lstStyle/>
          <a:p>
            <a:endParaRPr/>
          </a:p>
        </p:txBody>
      </p:sp>
      <p:sp>
        <p:nvSpPr>
          <p:cNvPr id="101" name="object 101"/>
          <p:cNvSpPr/>
          <p:nvPr/>
        </p:nvSpPr>
        <p:spPr>
          <a:xfrm>
            <a:off x="9810706" y="2329849"/>
            <a:ext cx="48260" cy="87630"/>
          </a:xfrm>
          <a:custGeom>
            <a:avLst/>
            <a:gdLst/>
            <a:ahLst/>
            <a:cxnLst/>
            <a:rect l="l" t="t" r="r" b="b"/>
            <a:pathLst>
              <a:path w="48259" h="87629">
                <a:moveTo>
                  <a:pt x="1168" y="72301"/>
                </a:moveTo>
                <a:lnTo>
                  <a:pt x="1168" y="80048"/>
                </a:lnTo>
                <a:lnTo>
                  <a:pt x="8648" y="85013"/>
                </a:lnTo>
                <a:lnTo>
                  <a:pt x="15938" y="87503"/>
                </a:lnTo>
                <a:lnTo>
                  <a:pt x="29946" y="87503"/>
                </a:lnTo>
                <a:lnTo>
                  <a:pt x="35801" y="85242"/>
                </a:lnTo>
                <a:lnTo>
                  <a:pt x="39892" y="81394"/>
                </a:lnTo>
                <a:lnTo>
                  <a:pt x="16586" y="81394"/>
                </a:lnTo>
                <a:lnTo>
                  <a:pt x="9423" y="78359"/>
                </a:lnTo>
                <a:lnTo>
                  <a:pt x="1168" y="72301"/>
                </a:lnTo>
                <a:close/>
              </a:path>
              <a:path w="48259" h="87629">
                <a:moveTo>
                  <a:pt x="31178" y="0"/>
                </a:moveTo>
                <a:lnTo>
                  <a:pt x="17792" y="0"/>
                </a:lnTo>
                <a:lnTo>
                  <a:pt x="12014" y="2209"/>
                </a:lnTo>
                <a:lnTo>
                  <a:pt x="2400" y="11036"/>
                </a:lnTo>
                <a:lnTo>
                  <a:pt x="0" y="16370"/>
                </a:lnTo>
                <a:lnTo>
                  <a:pt x="0" y="27152"/>
                </a:lnTo>
                <a:lnTo>
                  <a:pt x="30919" y="48996"/>
                </a:lnTo>
                <a:lnTo>
                  <a:pt x="35280" y="51701"/>
                </a:lnTo>
                <a:lnTo>
                  <a:pt x="39585" y="57531"/>
                </a:lnTo>
                <a:lnTo>
                  <a:pt x="40665" y="60794"/>
                </a:lnTo>
                <a:lnTo>
                  <a:pt x="40665" y="69176"/>
                </a:lnTo>
                <a:lnTo>
                  <a:pt x="38925" y="73202"/>
                </a:lnTo>
                <a:lnTo>
                  <a:pt x="31965" y="79756"/>
                </a:lnTo>
                <a:lnTo>
                  <a:pt x="27698" y="81394"/>
                </a:lnTo>
                <a:lnTo>
                  <a:pt x="39892" y="81394"/>
                </a:lnTo>
                <a:lnTo>
                  <a:pt x="45415" y="76200"/>
                </a:lnTo>
                <a:lnTo>
                  <a:pt x="47815" y="70662"/>
                </a:lnTo>
                <a:lnTo>
                  <a:pt x="47815" y="59182"/>
                </a:lnTo>
                <a:lnTo>
                  <a:pt x="16484" y="36449"/>
                </a:lnTo>
                <a:lnTo>
                  <a:pt x="12230" y="33909"/>
                </a:lnTo>
                <a:lnTo>
                  <a:pt x="8166" y="28613"/>
                </a:lnTo>
                <a:lnTo>
                  <a:pt x="7150" y="25641"/>
                </a:lnTo>
                <a:lnTo>
                  <a:pt x="7150" y="17741"/>
                </a:lnTo>
                <a:lnTo>
                  <a:pt x="8864" y="13893"/>
                </a:lnTo>
                <a:lnTo>
                  <a:pt x="15747" y="7658"/>
                </a:lnTo>
                <a:lnTo>
                  <a:pt x="20027" y="6108"/>
                </a:lnTo>
                <a:lnTo>
                  <a:pt x="44272" y="6108"/>
                </a:lnTo>
                <a:lnTo>
                  <a:pt x="44272" y="5372"/>
                </a:lnTo>
                <a:lnTo>
                  <a:pt x="37757" y="1790"/>
                </a:lnTo>
                <a:lnTo>
                  <a:pt x="31178" y="0"/>
                </a:lnTo>
                <a:close/>
              </a:path>
              <a:path w="48259" h="87629">
                <a:moveTo>
                  <a:pt x="44272" y="6108"/>
                </a:moveTo>
                <a:lnTo>
                  <a:pt x="30492" y="6108"/>
                </a:lnTo>
                <a:lnTo>
                  <a:pt x="36868" y="8280"/>
                </a:lnTo>
                <a:lnTo>
                  <a:pt x="44272" y="12636"/>
                </a:lnTo>
                <a:lnTo>
                  <a:pt x="44272" y="6108"/>
                </a:lnTo>
                <a:close/>
              </a:path>
            </a:pathLst>
          </a:custGeom>
          <a:solidFill>
            <a:srgbClr val="FFFFFF"/>
          </a:solidFill>
        </p:spPr>
        <p:txBody>
          <a:bodyPr wrap="square" lIns="0" tIns="0" rIns="0" bIns="0" rtlCol="0"/>
          <a:lstStyle/>
          <a:p>
            <a:endParaRPr/>
          </a:p>
        </p:txBody>
      </p:sp>
      <p:sp>
        <p:nvSpPr>
          <p:cNvPr id="102" name="object 102"/>
          <p:cNvSpPr/>
          <p:nvPr/>
        </p:nvSpPr>
        <p:spPr>
          <a:xfrm>
            <a:off x="9301163" y="2330940"/>
            <a:ext cx="48895" cy="5715"/>
          </a:xfrm>
          <a:custGeom>
            <a:avLst/>
            <a:gdLst/>
            <a:ahLst/>
            <a:cxnLst/>
            <a:rect l="l" t="t" r="r" b="b"/>
            <a:pathLst>
              <a:path w="48895" h="5714">
                <a:moveTo>
                  <a:pt x="0" y="2768"/>
                </a:moveTo>
                <a:lnTo>
                  <a:pt x="48514" y="2768"/>
                </a:lnTo>
              </a:path>
            </a:pathLst>
          </a:custGeom>
          <a:ln w="6807">
            <a:solidFill>
              <a:srgbClr val="00AEEF"/>
            </a:solidFill>
          </a:ln>
        </p:spPr>
        <p:txBody>
          <a:bodyPr wrap="square" lIns="0" tIns="0" rIns="0" bIns="0" rtlCol="0"/>
          <a:lstStyle/>
          <a:p>
            <a:endParaRPr/>
          </a:p>
        </p:txBody>
      </p:sp>
      <p:sp>
        <p:nvSpPr>
          <p:cNvPr id="103" name="object 103"/>
          <p:cNvSpPr/>
          <p:nvPr/>
        </p:nvSpPr>
        <p:spPr>
          <a:xfrm>
            <a:off x="9301163" y="2370538"/>
            <a:ext cx="48895" cy="5715"/>
          </a:xfrm>
          <a:custGeom>
            <a:avLst/>
            <a:gdLst/>
            <a:ahLst/>
            <a:cxnLst/>
            <a:rect l="l" t="t" r="r" b="b"/>
            <a:pathLst>
              <a:path w="48895" h="5714">
                <a:moveTo>
                  <a:pt x="0" y="2768"/>
                </a:moveTo>
                <a:lnTo>
                  <a:pt x="48514" y="2768"/>
                </a:lnTo>
              </a:path>
            </a:pathLst>
          </a:custGeom>
          <a:ln w="6807">
            <a:solidFill>
              <a:srgbClr val="00AEEF"/>
            </a:solidFill>
          </a:ln>
        </p:spPr>
        <p:txBody>
          <a:bodyPr wrap="square" lIns="0" tIns="0" rIns="0" bIns="0" rtlCol="0"/>
          <a:lstStyle/>
          <a:p>
            <a:endParaRPr/>
          </a:p>
        </p:txBody>
      </p:sp>
      <p:sp>
        <p:nvSpPr>
          <p:cNvPr id="104" name="object 104"/>
          <p:cNvSpPr/>
          <p:nvPr/>
        </p:nvSpPr>
        <p:spPr>
          <a:xfrm>
            <a:off x="9300922" y="2411204"/>
            <a:ext cx="48895" cy="5715"/>
          </a:xfrm>
          <a:custGeom>
            <a:avLst/>
            <a:gdLst/>
            <a:ahLst/>
            <a:cxnLst/>
            <a:rect l="l" t="t" r="r" b="b"/>
            <a:pathLst>
              <a:path w="48895" h="5714">
                <a:moveTo>
                  <a:pt x="0" y="2768"/>
                </a:moveTo>
                <a:lnTo>
                  <a:pt x="48514" y="2768"/>
                </a:lnTo>
              </a:path>
            </a:pathLst>
          </a:custGeom>
          <a:ln w="6807">
            <a:solidFill>
              <a:srgbClr val="00AEEF"/>
            </a:solidFill>
          </a:ln>
        </p:spPr>
        <p:txBody>
          <a:bodyPr wrap="square" lIns="0" tIns="0" rIns="0" bIns="0" rtlCol="0"/>
          <a:lstStyle/>
          <a:p>
            <a:endParaRPr/>
          </a:p>
        </p:txBody>
      </p:sp>
      <p:sp>
        <p:nvSpPr>
          <p:cNvPr id="105" name="object 105"/>
          <p:cNvSpPr/>
          <p:nvPr/>
        </p:nvSpPr>
        <p:spPr>
          <a:xfrm>
            <a:off x="9863888" y="2329591"/>
            <a:ext cx="26670" cy="26670"/>
          </a:xfrm>
          <a:custGeom>
            <a:avLst/>
            <a:gdLst/>
            <a:ahLst/>
            <a:cxnLst/>
            <a:rect l="l" t="t" r="r" b="b"/>
            <a:pathLst>
              <a:path w="26670" h="26670">
                <a:moveTo>
                  <a:pt x="20650" y="0"/>
                </a:moveTo>
                <a:lnTo>
                  <a:pt x="5969" y="0"/>
                </a:lnTo>
                <a:lnTo>
                  <a:pt x="0" y="5981"/>
                </a:lnTo>
                <a:lnTo>
                  <a:pt x="0" y="20662"/>
                </a:lnTo>
                <a:lnTo>
                  <a:pt x="5969" y="26631"/>
                </a:lnTo>
                <a:lnTo>
                  <a:pt x="20650" y="26631"/>
                </a:lnTo>
                <a:lnTo>
                  <a:pt x="23088" y="24193"/>
                </a:lnTo>
                <a:lnTo>
                  <a:pt x="7315" y="24193"/>
                </a:lnTo>
                <a:lnTo>
                  <a:pt x="2425" y="19316"/>
                </a:lnTo>
                <a:lnTo>
                  <a:pt x="2425" y="7315"/>
                </a:lnTo>
                <a:lnTo>
                  <a:pt x="7315" y="2438"/>
                </a:lnTo>
                <a:lnTo>
                  <a:pt x="23083" y="2438"/>
                </a:lnTo>
                <a:lnTo>
                  <a:pt x="20650" y="0"/>
                </a:lnTo>
                <a:close/>
              </a:path>
              <a:path w="26670" h="26670">
                <a:moveTo>
                  <a:pt x="23083" y="2438"/>
                </a:moveTo>
                <a:lnTo>
                  <a:pt x="19304" y="2438"/>
                </a:lnTo>
                <a:lnTo>
                  <a:pt x="24193" y="7315"/>
                </a:lnTo>
                <a:lnTo>
                  <a:pt x="24193" y="19316"/>
                </a:lnTo>
                <a:lnTo>
                  <a:pt x="19304" y="24193"/>
                </a:lnTo>
                <a:lnTo>
                  <a:pt x="23088" y="24193"/>
                </a:lnTo>
                <a:lnTo>
                  <a:pt x="26619" y="20662"/>
                </a:lnTo>
                <a:lnTo>
                  <a:pt x="26619" y="5981"/>
                </a:lnTo>
                <a:lnTo>
                  <a:pt x="23083" y="2438"/>
                </a:lnTo>
                <a:close/>
              </a:path>
            </a:pathLst>
          </a:custGeom>
          <a:solidFill>
            <a:srgbClr val="FFFFFF"/>
          </a:solidFill>
        </p:spPr>
        <p:txBody>
          <a:bodyPr wrap="square" lIns="0" tIns="0" rIns="0" bIns="0" rtlCol="0"/>
          <a:lstStyle/>
          <a:p>
            <a:endParaRPr/>
          </a:p>
        </p:txBody>
      </p:sp>
      <p:sp>
        <p:nvSpPr>
          <p:cNvPr id="106" name="object 106"/>
          <p:cNvSpPr/>
          <p:nvPr/>
        </p:nvSpPr>
        <p:spPr>
          <a:xfrm>
            <a:off x="9872786" y="2336752"/>
            <a:ext cx="9525" cy="12065"/>
          </a:xfrm>
          <a:custGeom>
            <a:avLst/>
            <a:gdLst/>
            <a:ahLst/>
            <a:cxnLst/>
            <a:rect l="l" t="t" r="r" b="b"/>
            <a:pathLst>
              <a:path w="9525" h="12064">
                <a:moveTo>
                  <a:pt x="7289" y="0"/>
                </a:moveTo>
                <a:lnTo>
                  <a:pt x="139" y="0"/>
                </a:lnTo>
                <a:lnTo>
                  <a:pt x="0" y="152"/>
                </a:lnTo>
                <a:lnTo>
                  <a:pt x="0" y="11836"/>
                </a:lnTo>
                <a:lnTo>
                  <a:pt x="139" y="11988"/>
                </a:lnTo>
                <a:lnTo>
                  <a:pt x="2082" y="11988"/>
                </a:lnTo>
                <a:lnTo>
                  <a:pt x="2235" y="11836"/>
                </a:lnTo>
                <a:lnTo>
                  <a:pt x="2235" y="7289"/>
                </a:lnTo>
                <a:lnTo>
                  <a:pt x="6508" y="7289"/>
                </a:lnTo>
                <a:lnTo>
                  <a:pt x="6426" y="7137"/>
                </a:lnTo>
                <a:lnTo>
                  <a:pt x="7924" y="6540"/>
                </a:lnTo>
                <a:lnTo>
                  <a:pt x="8801" y="5461"/>
                </a:lnTo>
                <a:lnTo>
                  <a:pt x="2247" y="5461"/>
                </a:lnTo>
                <a:lnTo>
                  <a:pt x="2247" y="2057"/>
                </a:lnTo>
                <a:lnTo>
                  <a:pt x="8966" y="2057"/>
                </a:lnTo>
                <a:lnTo>
                  <a:pt x="8966" y="1638"/>
                </a:lnTo>
                <a:lnTo>
                  <a:pt x="7289" y="0"/>
                </a:lnTo>
                <a:close/>
              </a:path>
              <a:path w="9525" h="12064">
                <a:moveTo>
                  <a:pt x="6508" y="7289"/>
                </a:moveTo>
                <a:lnTo>
                  <a:pt x="4140" y="7289"/>
                </a:lnTo>
                <a:lnTo>
                  <a:pt x="6413" y="11836"/>
                </a:lnTo>
                <a:lnTo>
                  <a:pt x="8775" y="11988"/>
                </a:lnTo>
                <a:lnTo>
                  <a:pt x="8902" y="11709"/>
                </a:lnTo>
                <a:lnTo>
                  <a:pt x="6508" y="7289"/>
                </a:lnTo>
                <a:close/>
              </a:path>
              <a:path w="9525" h="12064">
                <a:moveTo>
                  <a:pt x="8966" y="2057"/>
                </a:moveTo>
                <a:lnTo>
                  <a:pt x="5943" y="2057"/>
                </a:lnTo>
                <a:lnTo>
                  <a:pt x="6743" y="2806"/>
                </a:lnTo>
                <a:lnTo>
                  <a:pt x="6743" y="4673"/>
                </a:lnTo>
                <a:lnTo>
                  <a:pt x="5943" y="5461"/>
                </a:lnTo>
                <a:lnTo>
                  <a:pt x="8801" y="5461"/>
                </a:lnTo>
                <a:lnTo>
                  <a:pt x="8966" y="5257"/>
                </a:lnTo>
                <a:lnTo>
                  <a:pt x="8966" y="2057"/>
                </a:lnTo>
                <a:close/>
              </a:path>
            </a:pathLst>
          </a:custGeom>
          <a:solidFill>
            <a:srgbClr val="FFFFFF"/>
          </a:solidFill>
        </p:spPr>
        <p:txBody>
          <a:bodyPr wrap="square" lIns="0" tIns="0" rIns="0" bIns="0" rtlCol="0"/>
          <a:lstStyle/>
          <a:p>
            <a:endParaRPr/>
          </a:p>
        </p:txBody>
      </p:sp>
      <p:sp>
        <p:nvSpPr>
          <p:cNvPr id="107" name="object 107"/>
          <p:cNvSpPr txBox="1"/>
          <p:nvPr/>
        </p:nvSpPr>
        <p:spPr>
          <a:xfrm>
            <a:off x="9156700" y="2666816"/>
            <a:ext cx="777875" cy="118745"/>
          </a:xfrm>
          <a:prstGeom prst="rect">
            <a:avLst/>
          </a:prstGeom>
          <a:solidFill>
            <a:srgbClr val="ED1C24"/>
          </a:solidFill>
        </p:spPr>
        <p:txBody>
          <a:bodyPr vert="horz" wrap="square" lIns="0" tIns="0" rIns="0" bIns="0" rtlCol="0">
            <a:spAutoFit/>
          </a:bodyPr>
          <a:lstStyle/>
          <a:p>
            <a:pPr marL="135255">
              <a:lnSpc>
                <a:spcPct val="100000"/>
              </a:lnSpc>
            </a:pPr>
            <a:r>
              <a:rPr sz="800" b="1" spc="15" dirty="0">
                <a:solidFill>
                  <a:srgbClr val="FFFFFF"/>
                </a:solidFill>
                <a:latin typeface="Helvetica Neue"/>
                <a:cs typeface="Helvetica Neue"/>
              </a:rPr>
              <a:t>W</a:t>
            </a:r>
            <a:r>
              <a:rPr sz="800" b="1" spc="20" dirty="0">
                <a:solidFill>
                  <a:srgbClr val="FFFFFF"/>
                </a:solidFill>
                <a:latin typeface="Helvetica Neue"/>
                <a:cs typeface="Helvetica Neue"/>
              </a:rPr>
              <a:t>ARNING</a:t>
            </a:r>
            <a:endParaRPr sz="800">
              <a:latin typeface="Helvetica Neue"/>
              <a:cs typeface="Helvetica Neue"/>
            </a:endParaRPr>
          </a:p>
        </p:txBody>
      </p:sp>
      <p:sp>
        <p:nvSpPr>
          <p:cNvPr id="109" name="object 109"/>
          <p:cNvSpPr txBox="1">
            <a:spLocks noGrp="1"/>
          </p:cNvSpPr>
          <p:nvPr>
            <p:ph type="dt" sz="half" idx="6"/>
          </p:nvPr>
        </p:nvSpPr>
        <p:spPr>
          <a:xfrm>
            <a:off x="464300" y="7162913"/>
            <a:ext cx="1910600"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110" name="object 110"/>
          <p:cNvSpPr txBox="1">
            <a:spLocks noGrp="1"/>
          </p:cNvSpPr>
          <p:nvPr>
            <p:ph type="ftr" sz="quarter" idx="5"/>
          </p:nvPr>
        </p:nvSpPr>
        <p:spPr>
          <a:xfrm>
            <a:off x="2527300" y="7162913"/>
            <a:ext cx="1421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
        <p:nvSpPr>
          <p:cNvPr id="108" name="object 108"/>
          <p:cNvSpPr txBox="1"/>
          <p:nvPr/>
        </p:nvSpPr>
        <p:spPr>
          <a:xfrm>
            <a:off x="9161240" y="2796588"/>
            <a:ext cx="779780" cy="406400"/>
          </a:xfrm>
          <a:prstGeom prst="rect">
            <a:avLst/>
          </a:prstGeom>
        </p:spPr>
        <p:txBody>
          <a:bodyPr vert="horz" wrap="square" lIns="0" tIns="0" rIns="0" bIns="0" rtlCol="0">
            <a:spAutoFit/>
          </a:bodyPr>
          <a:lstStyle/>
          <a:p>
            <a:pPr algn="ctr">
              <a:lnSpc>
                <a:spcPct val="100000"/>
              </a:lnSpc>
            </a:pPr>
            <a:r>
              <a:rPr sz="700" b="1" dirty="0">
                <a:solidFill>
                  <a:srgbClr val="FFFFFF"/>
                </a:solidFill>
                <a:latin typeface="Helvetica Neue"/>
                <a:cs typeface="Helvetica Neue"/>
              </a:rPr>
              <a:t>High energy levels monito</a:t>
            </a:r>
            <a:r>
              <a:rPr sz="700" b="1" spc="-15" dirty="0">
                <a:solidFill>
                  <a:srgbClr val="FFFFFF"/>
                </a:solidFill>
                <a:latin typeface="Helvetica Neue"/>
                <a:cs typeface="Helvetica Neue"/>
              </a:rPr>
              <a:t>r</a:t>
            </a:r>
            <a:r>
              <a:rPr sz="700" b="1" dirty="0">
                <a:solidFill>
                  <a:srgbClr val="FFFFFF"/>
                </a:solidFill>
                <a:latin typeface="Helvetica Neue"/>
                <a:cs typeface="Helvetica Neue"/>
              </a:rPr>
              <a:t>ed, heating is still on.</a:t>
            </a:r>
            <a:endParaRPr sz="700" dirty="0">
              <a:latin typeface="Helvetica Neue"/>
              <a:cs typeface="Helvetica Neue"/>
            </a:endParaRPr>
          </a:p>
          <a:p>
            <a:pPr algn="ctr">
              <a:lnSpc>
                <a:spcPts val="819"/>
              </a:lnSpc>
            </a:pPr>
            <a:r>
              <a:rPr sz="700" b="1" dirty="0">
                <a:solidFill>
                  <a:srgbClr val="FFFFFF"/>
                </a:solidFill>
                <a:latin typeface="Helvetica Neue"/>
                <a:cs typeface="Helvetica Neue"/>
              </a:rPr>
              <a:t>8.00pm</a:t>
            </a:r>
            <a:endParaRPr sz="700" dirty="0">
              <a:latin typeface="Helvetica Neue"/>
              <a:cs typeface="Helvetica Neue"/>
            </a:endParaRPr>
          </a:p>
        </p:txBody>
      </p:sp>
      <p:pic>
        <p:nvPicPr>
          <p:cNvPr id="111" name="Picture 110" descr="NetThings Click Controller Transparent.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pic>
        <p:nvPicPr>
          <p:cNvPr id="112" name="Picture 111" descr="NetThings Click Controller Transparent.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66424" y="2726189"/>
            <a:ext cx="3124201" cy="2576943"/>
          </a:xfrm>
          <a:prstGeom prst="rect">
            <a:avLst/>
          </a:prstGeom>
        </p:spPr>
      </p:pic>
      <p:sp>
        <p:nvSpPr>
          <p:cNvPr id="113" name="object 25"/>
          <p:cNvSpPr txBox="1"/>
          <p:nvPr/>
        </p:nvSpPr>
        <p:spPr>
          <a:xfrm>
            <a:off x="464300" y="1216463"/>
            <a:ext cx="5111001" cy="1015663"/>
          </a:xfrm>
          <a:prstGeom prst="rect">
            <a:avLst/>
          </a:prstGeom>
        </p:spPr>
        <p:txBody>
          <a:bodyPr vert="horz" wrap="square" lIns="0" tIns="0" rIns="0" bIns="0" rtlCol="0">
            <a:spAutoFit/>
          </a:bodyPr>
          <a:lstStyle/>
          <a:p>
            <a:pPr marL="12700">
              <a:lnSpc>
                <a:spcPct val="100000"/>
              </a:lnSpc>
            </a:pPr>
            <a:r>
              <a:rPr lang="en-GB" sz="6600" i="1" spc="-5" dirty="0" smtClean="0">
                <a:solidFill>
                  <a:srgbClr val="4E5156"/>
                </a:solidFill>
                <a:latin typeface="Roboto"/>
                <a:cs typeface="Roboto"/>
              </a:rPr>
              <a:t>Nano</a:t>
            </a:r>
            <a:r>
              <a:rPr sz="6600" spc="-5" dirty="0" smtClean="0">
                <a:solidFill>
                  <a:srgbClr val="4E5156"/>
                </a:solidFill>
                <a:latin typeface="Roboto"/>
                <a:cs typeface="Roboto"/>
              </a:rPr>
              <a:t>BEMs</a:t>
            </a:r>
            <a:endParaRPr sz="6600" dirty="0">
              <a:latin typeface="Roboto"/>
              <a:cs typeface="Roboto"/>
            </a:endParaRPr>
          </a:p>
        </p:txBody>
      </p:sp>
      <p:sp>
        <p:nvSpPr>
          <p:cNvPr id="115" name="object 27"/>
          <p:cNvSpPr/>
          <p:nvPr/>
        </p:nvSpPr>
        <p:spPr>
          <a:xfrm>
            <a:off x="540002" y="1106366"/>
            <a:ext cx="4032250" cy="0"/>
          </a:xfrm>
          <a:custGeom>
            <a:avLst/>
            <a:gdLst/>
            <a:ahLst/>
            <a:cxnLst/>
            <a:rect l="l" t="t" r="r" b="b"/>
            <a:pathLst>
              <a:path w="4032250">
                <a:moveTo>
                  <a:pt x="0" y="0"/>
                </a:moveTo>
                <a:lnTo>
                  <a:pt x="4031996" y="0"/>
                </a:lnTo>
              </a:path>
            </a:pathLst>
          </a:custGeom>
          <a:ln w="12700">
            <a:solidFill>
              <a:srgbClr val="BCBEC0"/>
            </a:solidFill>
          </a:ln>
        </p:spPr>
        <p:txBody>
          <a:bodyPr wrap="square" lIns="0" tIns="0" rIns="0" bIns="0" rtlCol="0"/>
          <a:lstStyle/>
          <a:p>
            <a:endParaRPr/>
          </a:p>
        </p:txBody>
      </p:sp>
      <p:sp>
        <p:nvSpPr>
          <p:cNvPr id="116" name="object 28"/>
          <p:cNvSpPr/>
          <p:nvPr/>
        </p:nvSpPr>
        <p:spPr>
          <a:xfrm>
            <a:off x="540002" y="2226068"/>
            <a:ext cx="4032250" cy="0"/>
          </a:xfrm>
          <a:custGeom>
            <a:avLst/>
            <a:gdLst/>
            <a:ahLst/>
            <a:cxnLst/>
            <a:rect l="l" t="t" r="r" b="b"/>
            <a:pathLst>
              <a:path w="4032250">
                <a:moveTo>
                  <a:pt x="0" y="0"/>
                </a:moveTo>
                <a:lnTo>
                  <a:pt x="4031996" y="0"/>
                </a:lnTo>
              </a:path>
            </a:pathLst>
          </a:custGeom>
          <a:ln w="12700">
            <a:solidFill>
              <a:srgbClr val="BCBEC0"/>
            </a:solidFill>
          </a:ln>
        </p:spPr>
        <p:txBody>
          <a:bodyPr wrap="square" lIns="0" tIns="0" rIns="0" bIns="0" rtlCol="0"/>
          <a:lstStyle/>
          <a:p>
            <a:endParaRPr/>
          </a:p>
        </p:txBody>
      </p:sp>
    </p:spTree>
    <p:extLst>
      <p:ext uri="{BB962C8B-B14F-4D97-AF65-F5344CB8AC3E}">
        <p14:creationId xmlns:p14="http://schemas.microsoft.com/office/powerpoint/2010/main" val="3129645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33333" y="834087"/>
            <a:ext cx="4502612" cy="584775"/>
          </a:xfrm>
          <a:prstGeom prst="rect">
            <a:avLst/>
          </a:prstGeom>
          <a:noFill/>
        </p:spPr>
        <p:txBody>
          <a:bodyPr wrap="square" rtlCol="0">
            <a:spAutoFit/>
          </a:bodyPr>
          <a:lstStyle/>
          <a:p>
            <a:pPr algn="ctr"/>
            <a:r>
              <a:rPr lang="en-GB" sz="1600" dirty="0" smtClean="0">
                <a:solidFill>
                  <a:schemeClr val="tx1">
                    <a:lumMod val="65000"/>
                    <a:lumOff val="35000"/>
                  </a:schemeClr>
                </a:solidFill>
              </a:rPr>
              <a:t>Live display of cost updates instantly when equipment is switched on/off</a:t>
            </a:r>
            <a:endParaRPr lang="en-GB" sz="1600" dirty="0">
              <a:solidFill>
                <a:schemeClr val="tx1">
                  <a:lumMod val="65000"/>
                  <a:lumOff val="35000"/>
                </a:schemeClr>
              </a:solidFill>
            </a:endParaRPr>
          </a:p>
        </p:txBody>
      </p:sp>
      <p:sp>
        <p:nvSpPr>
          <p:cNvPr id="10" name="object 24"/>
          <p:cNvSpPr/>
          <p:nvPr/>
        </p:nvSpPr>
        <p:spPr>
          <a:xfrm>
            <a:off x="5390158" y="795116"/>
            <a:ext cx="45788" cy="799683"/>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dirty="0"/>
          </a:p>
        </p:txBody>
      </p:sp>
      <p:sp>
        <p:nvSpPr>
          <p:cNvPr id="11" name="TextBox 10"/>
          <p:cNvSpPr txBox="1"/>
          <p:nvPr/>
        </p:nvSpPr>
        <p:spPr>
          <a:xfrm>
            <a:off x="5368220" y="805605"/>
            <a:ext cx="4502612" cy="584775"/>
          </a:xfrm>
          <a:prstGeom prst="rect">
            <a:avLst/>
          </a:prstGeom>
          <a:noFill/>
        </p:spPr>
        <p:txBody>
          <a:bodyPr wrap="square" rtlCol="0">
            <a:spAutoFit/>
          </a:bodyPr>
          <a:lstStyle/>
          <a:p>
            <a:pPr algn="ctr"/>
            <a:r>
              <a:rPr lang="en-GB" sz="1600" dirty="0" smtClean="0">
                <a:solidFill>
                  <a:schemeClr val="tx1">
                    <a:lumMod val="65000"/>
                    <a:lumOff val="35000"/>
                  </a:schemeClr>
                </a:solidFill>
              </a:rPr>
              <a:t>Easy to access and understand historical </a:t>
            </a:r>
            <a:r>
              <a:rPr lang="en-GB" sz="1600" dirty="0">
                <a:solidFill>
                  <a:schemeClr val="tx1">
                    <a:lumMod val="65000"/>
                    <a:lumOff val="35000"/>
                  </a:schemeClr>
                </a:solidFill>
              </a:rPr>
              <a:t>d</a:t>
            </a:r>
            <a:r>
              <a:rPr lang="en-GB" sz="1600" dirty="0" smtClean="0">
                <a:solidFill>
                  <a:schemeClr val="tx1">
                    <a:lumMod val="65000"/>
                    <a:lumOff val="35000"/>
                  </a:schemeClr>
                </a:solidFill>
              </a:rPr>
              <a:t>ata without needing to logging into websites</a:t>
            </a:r>
            <a:endParaRPr lang="en-GB" sz="1600" dirty="0">
              <a:solidFill>
                <a:schemeClr val="tx1">
                  <a:lumMod val="65000"/>
                  <a:lumOff val="35000"/>
                </a:schemeClr>
              </a:solidFill>
            </a:endParaRPr>
          </a:p>
        </p:txBody>
      </p:sp>
      <p:sp>
        <p:nvSpPr>
          <p:cNvPr id="12" name="object 24"/>
          <p:cNvSpPr/>
          <p:nvPr/>
        </p:nvSpPr>
        <p:spPr>
          <a:xfrm>
            <a:off x="5401824" y="5785147"/>
            <a:ext cx="45788" cy="799683"/>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59976"/>
          <a:stretch/>
        </p:blipFill>
        <p:spPr>
          <a:xfrm>
            <a:off x="-3066" y="1495691"/>
            <a:ext cx="10709603" cy="4312739"/>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7452"/>
          <a:stretch/>
        </p:blipFill>
        <p:spPr>
          <a:xfrm>
            <a:off x="5648434" y="1495690"/>
            <a:ext cx="5044968" cy="4312741"/>
          </a:xfrm>
          <a:prstGeom prst="rect">
            <a:avLst/>
          </a:prstGeom>
        </p:spPr>
      </p:pic>
      <p:pic>
        <p:nvPicPr>
          <p:cNvPr id="4" name="Picture 2" descr="NetThings gree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976" y="2338160"/>
            <a:ext cx="454317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NetThings Amber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566" y="2341445"/>
            <a:ext cx="454125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NetThings Amber 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9563" y="2356553"/>
            <a:ext cx="454317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NetThings Editable Redlin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9563" y="2348999"/>
            <a:ext cx="454317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NetThings Amber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910" y="2333891"/>
            <a:ext cx="4540654" cy="260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1209641" y="5788370"/>
            <a:ext cx="4019778" cy="830997"/>
          </a:xfrm>
          <a:prstGeom prst="rect">
            <a:avLst/>
          </a:prstGeom>
          <a:noFill/>
        </p:spPr>
        <p:txBody>
          <a:bodyPr wrap="square" rtlCol="0">
            <a:spAutoFit/>
          </a:bodyPr>
          <a:lstStyle/>
          <a:p>
            <a:pPr algn="ctr"/>
            <a:r>
              <a:rPr lang="en-GB" sz="1600" dirty="0" smtClean="0">
                <a:solidFill>
                  <a:schemeClr val="tx1">
                    <a:lumMod val="65000"/>
                    <a:lumOff val="35000"/>
                  </a:schemeClr>
                </a:solidFill>
              </a:rPr>
              <a:t>Link between good housekeeping and cost saving quickly established and continually reinforced</a:t>
            </a:r>
            <a:endParaRPr lang="en-GB" sz="1600" dirty="0">
              <a:solidFill>
                <a:schemeClr val="tx1">
                  <a:lumMod val="65000"/>
                  <a:lumOff val="35000"/>
                </a:schemeClr>
              </a:solidFill>
            </a:endParaRPr>
          </a:p>
        </p:txBody>
      </p:sp>
      <p:sp>
        <p:nvSpPr>
          <p:cNvPr id="14" name="TextBox 13"/>
          <p:cNvSpPr txBox="1"/>
          <p:nvPr/>
        </p:nvSpPr>
        <p:spPr>
          <a:xfrm>
            <a:off x="5579513" y="5798015"/>
            <a:ext cx="4019778" cy="584775"/>
          </a:xfrm>
          <a:prstGeom prst="rect">
            <a:avLst/>
          </a:prstGeom>
          <a:noFill/>
        </p:spPr>
        <p:txBody>
          <a:bodyPr wrap="square" rtlCol="0">
            <a:spAutoFit/>
          </a:bodyPr>
          <a:lstStyle/>
          <a:p>
            <a:pPr algn="ctr"/>
            <a:r>
              <a:rPr lang="en-GB" sz="1600" dirty="0" smtClean="0">
                <a:solidFill>
                  <a:schemeClr val="tx1">
                    <a:lumMod val="65000"/>
                    <a:lumOff val="35000"/>
                  </a:schemeClr>
                </a:solidFill>
              </a:rPr>
              <a:t>Night Load reduction benchmarks are quickly established and any waste is highlighted </a:t>
            </a:r>
            <a:endParaRPr lang="en-GB" sz="1600" dirty="0">
              <a:solidFill>
                <a:schemeClr val="tx1">
                  <a:lumMod val="65000"/>
                  <a:lumOff val="35000"/>
                </a:schemeClr>
              </a:solidFill>
            </a:endParaRPr>
          </a:p>
        </p:txBody>
      </p:sp>
      <p:sp>
        <p:nvSpPr>
          <p:cNvPr id="15" name="object 3"/>
          <p:cNvSpPr/>
          <p:nvPr/>
        </p:nvSpPr>
        <p:spPr>
          <a:xfrm>
            <a:off x="-3066" y="6964668"/>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16" name="object 37"/>
          <p:cNvSpPr txBox="1">
            <a:spLocks noGrp="1"/>
          </p:cNvSpPr>
          <p:nvPr>
            <p:ph type="dt" sz="half" idx="6"/>
          </p:nvPr>
        </p:nvSpPr>
        <p:spPr>
          <a:xfrm>
            <a:off x="387710" y="7213819"/>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17" name="object 38"/>
          <p:cNvSpPr txBox="1">
            <a:spLocks noGrp="1"/>
          </p:cNvSpPr>
          <p:nvPr>
            <p:ph type="ftr" sz="quarter" idx="5"/>
          </p:nvPr>
        </p:nvSpPr>
        <p:spPr>
          <a:xfrm>
            <a:off x="2373536" y="7213819"/>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18" name="Picture 17" descr="NetThings Click Controller Transparent.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80111" y="6423132"/>
            <a:ext cx="1295401" cy="1068489"/>
          </a:xfrm>
          <a:prstGeom prst="rect">
            <a:avLst/>
          </a:prstGeom>
        </p:spPr>
      </p:pic>
      <p:sp>
        <p:nvSpPr>
          <p:cNvPr id="19" name="Rectangle 18"/>
          <p:cNvSpPr/>
          <p:nvPr/>
        </p:nvSpPr>
        <p:spPr>
          <a:xfrm>
            <a:off x="1583411" y="131452"/>
            <a:ext cx="7613494" cy="523220"/>
          </a:xfrm>
          <a:prstGeom prst="rect">
            <a:avLst/>
          </a:prstGeom>
        </p:spPr>
        <p:txBody>
          <a:bodyPr wrap="none">
            <a:spAutoFit/>
          </a:bodyPr>
          <a:lstStyle/>
          <a:p>
            <a:pPr marL="12700" algn="ctr">
              <a:lnSpc>
                <a:spcPct val="100000"/>
              </a:lnSpc>
            </a:pPr>
            <a:r>
              <a:rPr lang="en-GB" sz="2800" dirty="0" smtClean="0">
                <a:solidFill>
                  <a:srgbClr val="00AEEF"/>
                </a:solidFill>
                <a:latin typeface="Roboto"/>
                <a:cs typeface="Roboto Medium"/>
              </a:rPr>
              <a:t>STAFF ENGAGEMENT – Behavioural Change</a:t>
            </a:r>
            <a:endParaRPr lang="en-GB" sz="2800" dirty="0">
              <a:latin typeface="Roboto"/>
              <a:cs typeface="Roboto Medium"/>
            </a:endParaRPr>
          </a:p>
        </p:txBody>
      </p:sp>
      <p:pic>
        <p:nvPicPr>
          <p:cNvPr id="20" name="Picture 19"/>
          <p:cNvPicPr>
            <a:picLocks noChangeAspect="1"/>
          </p:cNvPicPr>
          <p:nvPr/>
        </p:nvPicPr>
        <p:blipFill rotWithShape="1">
          <a:blip r:embed="rId9">
            <a:extLst>
              <a:ext uri="{28A0092B-C50C-407E-A947-70E740481C1C}">
                <a14:useLocalDpi xmlns:a14="http://schemas.microsoft.com/office/drawing/2010/main" val="0"/>
              </a:ext>
            </a:extLst>
          </a:blip>
          <a:srcRect l="12963" t="4029" r="9798" b="1429"/>
          <a:stretch/>
        </p:blipFill>
        <p:spPr>
          <a:xfrm>
            <a:off x="5447724" y="1495689"/>
            <a:ext cx="5257800" cy="4267468"/>
          </a:xfrm>
          <a:prstGeom prst="rect">
            <a:avLst/>
          </a:prstGeom>
        </p:spPr>
      </p:pic>
      <p:pic>
        <p:nvPicPr>
          <p:cNvPr id="21" name="Picture 20"/>
          <p:cNvPicPr>
            <a:picLocks noChangeAspect="1"/>
          </p:cNvPicPr>
          <p:nvPr/>
        </p:nvPicPr>
        <p:blipFill rotWithShape="1">
          <a:blip r:embed="rId10">
            <a:extLst>
              <a:ext uri="{28A0092B-C50C-407E-A947-70E740481C1C}">
                <a14:useLocalDpi xmlns:a14="http://schemas.microsoft.com/office/drawing/2010/main" val="0"/>
              </a:ext>
            </a:extLst>
          </a:blip>
          <a:srcRect l="34323" t="1860"/>
          <a:stretch/>
        </p:blipFill>
        <p:spPr>
          <a:xfrm>
            <a:off x="5398382" y="1503163"/>
            <a:ext cx="5312222" cy="4237421"/>
          </a:xfrm>
          <a:prstGeom prst="rect">
            <a:avLst/>
          </a:prstGeom>
        </p:spPr>
      </p:pic>
    </p:spTree>
    <p:extLst>
      <p:ext uri="{BB962C8B-B14F-4D97-AF65-F5344CB8AC3E}">
        <p14:creationId xmlns:p14="http://schemas.microsoft.com/office/powerpoint/2010/main" val="254608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2500"/>
                                  </p:stCondLst>
                                  <p:childTnLst>
                                    <p:set>
                                      <p:cBhvr>
                                        <p:cTn id="9" dur="1" fill="hold">
                                          <p:stCondLst>
                                            <p:cond delay="0"/>
                                          </p:stCondLst>
                                        </p:cTn>
                                        <p:tgtEl>
                                          <p:spTgt spid="7"/>
                                        </p:tgtEl>
                                        <p:attrNameLst>
                                          <p:attrName>style.visibility</p:attrName>
                                        </p:attrNameLst>
                                      </p:cBhvr>
                                      <p:to>
                                        <p:strVal val="hidden"/>
                                      </p:to>
                                    </p:set>
                                  </p:childTnLst>
                                </p:cTn>
                              </p:par>
                            </p:childTnLst>
                          </p:cTn>
                        </p:par>
                        <p:par>
                          <p:cTn id="10" fill="hold">
                            <p:stCondLst>
                              <p:cond delay="2500"/>
                            </p:stCondLst>
                            <p:childTnLst>
                              <p:par>
                                <p:cTn id="11" presetID="1"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2500"/>
                            </p:stCondLst>
                            <p:childTnLst>
                              <p:par>
                                <p:cTn id="14" presetID="1" presetClass="exit" presetSubtype="0" fill="hold" nodeType="afterEffect">
                                  <p:stCondLst>
                                    <p:cond delay="3000"/>
                                  </p:stCondLst>
                                  <p:childTnLst>
                                    <p:set>
                                      <p:cBhvr>
                                        <p:cTn id="15" dur="1" fill="hold">
                                          <p:stCondLst>
                                            <p:cond delay="0"/>
                                          </p:stCondLst>
                                        </p:cTn>
                                        <p:tgtEl>
                                          <p:spTgt spid="6"/>
                                        </p:tgtEl>
                                        <p:attrNameLst>
                                          <p:attrName>style.visibility</p:attrName>
                                        </p:attrNameLst>
                                      </p:cBhvr>
                                      <p:to>
                                        <p:strVal val="hidden"/>
                                      </p:to>
                                    </p:set>
                                  </p:childTnLst>
                                </p:cTn>
                              </p:par>
                            </p:childTnLst>
                          </p:cTn>
                        </p:par>
                        <p:par>
                          <p:cTn id="16" fill="hold">
                            <p:stCondLst>
                              <p:cond delay="5500"/>
                            </p:stCondLst>
                            <p:childTnLst>
                              <p:par>
                                <p:cTn id="17" presetID="1"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5500"/>
                            </p:stCondLst>
                            <p:childTnLst>
                              <p:par>
                                <p:cTn id="20" presetID="1" presetClass="exit" presetSubtype="0" fill="hold" nodeType="afterEffect">
                                  <p:stCondLst>
                                    <p:cond delay="300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8500"/>
                            </p:stCondLst>
                            <p:childTnLst>
                              <p:par>
                                <p:cTn id="23" presetID="1"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par>
                          <p:cTn id="25" fill="hold">
                            <p:stCondLst>
                              <p:cond delay="8500"/>
                            </p:stCondLst>
                            <p:childTnLst>
                              <p:par>
                                <p:cTn id="26" presetID="1" presetClass="exit" presetSubtype="0" fill="hold" nodeType="afterEffect">
                                  <p:stCondLst>
                                    <p:cond delay="4000"/>
                                  </p:stCondLst>
                                  <p:childTnLst>
                                    <p:set>
                                      <p:cBhvr>
                                        <p:cTn id="27" dur="1" fill="hold">
                                          <p:stCondLst>
                                            <p:cond delay="0"/>
                                          </p:stCondLst>
                                        </p:cTn>
                                        <p:tgtEl>
                                          <p:spTgt spid="4"/>
                                        </p:tgtEl>
                                        <p:attrNameLst>
                                          <p:attrName>style.visibility</p:attrName>
                                        </p:attrNameLst>
                                      </p:cBhvr>
                                      <p:to>
                                        <p:strVal val="hidden"/>
                                      </p:to>
                                    </p:set>
                                  </p:childTnLst>
                                </p:cTn>
                              </p:par>
                            </p:childTnLst>
                          </p:cTn>
                        </p:par>
                        <p:par>
                          <p:cTn id="28" fill="hold">
                            <p:stCondLst>
                              <p:cond delay="12500"/>
                            </p:stCondLst>
                            <p:childTnLst>
                              <p:par>
                                <p:cTn id="29" presetID="1"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par>
                          <p:cTn id="31" fill="hold">
                            <p:stCondLst>
                              <p:cond delay="12500"/>
                            </p:stCondLst>
                            <p:childTnLst>
                              <p:par>
                                <p:cTn id="32" presetID="1" presetClass="entr" presetSubtype="0" fill="hold" nodeType="afterEffect">
                                  <p:stCondLst>
                                    <p:cond delay="3000"/>
                                  </p:stCondLst>
                                  <p:childTnLst>
                                    <p:set>
                                      <p:cBhvr>
                                        <p:cTn id="33" dur="1" fill="hold">
                                          <p:stCondLst>
                                            <p:cond delay="0"/>
                                          </p:stCondLst>
                                        </p:cTn>
                                        <p:tgtEl>
                                          <p:spTgt spid="20"/>
                                        </p:tgtEl>
                                        <p:attrNameLst>
                                          <p:attrName>style.visibility</p:attrName>
                                        </p:attrNameLst>
                                      </p:cBhvr>
                                      <p:to>
                                        <p:strVal val="visible"/>
                                      </p:to>
                                    </p:set>
                                  </p:childTnLst>
                                </p:cTn>
                              </p:par>
                            </p:childTnLst>
                          </p:cTn>
                        </p:par>
                        <p:par>
                          <p:cTn id="34" fill="hold">
                            <p:stCondLst>
                              <p:cond delay="15500"/>
                            </p:stCondLst>
                            <p:childTnLst>
                              <p:par>
                                <p:cTn id="35" presetID="1" presetClass="entr" presetSubtype="0" fill="hold" nodeType="afterEffect">
                                  <p:stCondLst>
                                    <p:cond delay="250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83616" y="235843"/>
            <a:ext cx="9223058" cy="1052632"/>
          </a:xfrm>
          <a:prstGeom prst="rect">
            <a:avLst/>
          </a:prstGeom>
        </p:spPr>
        <p:txBody>
          <a:bodyPr wrap="square" lIns="0" tIns="0" rIns="0" bIns="0">
            <a:normAutofit/>
          </a:bodyPr>
          <a:lstStyle>
            <a:lvl1pPr>
              <a:defRPr sz="2700" b="0" i="0">
                <a:solidFill>
                  <a:srgbClr val="00AEEF"/>
                </a:solidFill>
                <a:latin typeface="Roboto Medium"/>
                <a:ea typeface="+mj-ea"/>
                <a:cs typeface="Roboto Medium"/>
              </a:defRPr>
            </a:lvl1pPr>
          </a:lstStyle>
          <a:p>
            <a:pPr algn="ctr" defTabSz="914400"/>
            <a:r>
              <a:rPr lang="en-GB" sz="2456" kern="0" dirty="0" smtClean="0">
                <a:solidFill>
                  <a:srgbClr val="0070C0"/>
                </a:solidFill>
              </a:rPr>
              <a:t>Case Studies</a:t>
            </a:r>
            <a:endParaRPr lang="en-GB" sz="2456" kern="0" dirty="0"/>
          </a:p>
        </p:txBody>
      </p:sp>
      <p:pic>
        <p:nvPicPr>
          <p:cNvPr id="6" name="Picture 5"/>
          <p:cNvPicPr>
            <a:picLocks noChangeAspect="1"/>
          </p:cNvPicPr>
          <p:nvPr/>
        </p:nvPicPr>
        <p:blipFill>
          <a:blip r:embed="rId2"/>
          <a:stretch>
            <a:fillRect/>
          </a:stretch>
        </p:blipFill>
        <p:spPr>
          <a:xfrm>
            <a:off x="670745" y="657225"/>
            <a:ext cx="9448800" cy="6534150"/>
          </a:xfrm>
          <a:prstGeom prst="rect">
            <a:avLst/>
          </a:prstGeom>
        </p:spPr>
      </p:pic>
    </p:spTree>
    <p:extLst>
      <p:ext uri="{BB962C8B-B14F-4D97-AF65-F5344CB8AC3E}">
        <p14:creationId xmlns:p14="http://schemas.microsoft.com/office/powerpoint/2010/main" val="3252019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GB"/>
          </a:p>
        </p:txBody>
      </p:sp>
      <p:pic>
        <p:nvPicPr>
          <p:cNvPr id="4" name="Picture 3"/>
          <p:cNvPicPr>
            <a:picLocks noChangeAspect="1"/>
          </p:cNvPicPr>
          <p:nvPr/>
        </p:nvPicPr>
        <p:blipFill>
          <a:blip r:embed="rId2"/>
          <a:stretch>
            <a:fillRect/>
          </a:stretch>
        </p:blipFill>
        <p:spPr>
          <a:xfrm>
            <a:off x="1034959" y="814943"/>
            <a:ext cx="8623479" cy="6111614"/>
          </a:xfrm>
          <a:prstGeom prst="rect">
            <a:avLst/>
          </a:prstGeom>
        </p:spPr>
      </p:pic>
      <p:sp>
        <p:nvSpPr>
          <p:cNvPr id="5" name="Title 1"/>
          <p:cNvSpPr txBox="1">
            <a:spLocks/>
          </p:cNvSpPr>
          <p:nvPr/>
        </p:nvSpPr>
        <p:spPr>
          <a:xfrm>
            <a:off x="783616" y="235843"/>
            <a:ext cx="9223058" cy="1052632"/>
          </a:xfrm>
          <a:prstGeom prst="rect">
            <a:avLst/>
          </a:prstGeom>
        </p:spPr>
        <p:txBody>
          <a:bodyPr wrap="square" lIns="0" tIns="0" rIns="0" bIns="0">
            <a:normAutofit/>
          </a:bodyPr>
          <a:lstStyle>
            <a:lvl1pPr>
              <a:defRPr sz="2700" b="0" i="0">
                <a:solidFill>
                  <a:srgbClr val="00AEEF"/>
                </a:solidFill>
                <a:latin typeface="Roboto Medium"/>
                <a:ea typeface="+mj-ea"/>
                <a:cs typeface="Roboto Medium"/>
              </a:defRPr>
            </a:lvl1pPr>
          </a:lstStyle>
          <a:p>
            <a:pPr algn="ctr" defTabSz="914400"/>
            <a:r>
              <a:rPr lang="en-GB" sz="2456" kern="0" dirty="0" smtClean="0">
                <a:solidFill>
                  <a:srgbClr val="0070C0"/>
                </a:solidFill>
              </a:rPr>
              <a:t>Case Studies</a:t>
            </a:r>
            <a:endParaRPr lang="en-GB" sz="2456" kern="0" dirty="0"/>
          </a:p>
        </p:txBody>
      </p:sp>
    </p:spTree>
    <p:extLst>
      <p:ext uri="{BB962C8B-B14F-4D97-AF65-F5344CB8AC3E}">
        <p14:creationId xmlns:p14="http://schemas.microsoft.com/office/powerpoint/2010/main" val="362299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6948004"/>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4" name="object 4"/>
          <p:cNvSpPr txBox="1"/>
          <p:nvPr/>
        </p:nvSpPr>
        <p:spPr>
          <a:xfrm>
            <a:off x="341396" y="316873"/>
            <a:ext cx="9196304" cy="907941"/>
          </a:xfrm>
          <a:prstGeom prst="rect">
            <a:avLst/>
          </a:prstGeom>
        </p:spPr>
        <p:txBody>
          <a:bodyPr vert="horz" wrap="square" lIns="0" tIns="0" rIns="0" bIns="0" rtlCol="0">
            <a:spAutoFit/>
          </a:bodyPr>
          <a:lstStyle/>
          <a:p>
            <a:pPr marL="12700">
              <a:lnSpc>
                <a:spcPct val="100000"/>
              </a:lnSpc>
            </a:pPr>
            <a:r>
              <a:rPr lang="en-GB" sz="2700" dirty="0" smtClean="0">
                <a:solidFill>
                  <a:srgbClr val="00AEEF"/>
                </a:solidFill>
                <a:latin typeface="Roboto"/>
                <a:cs typeface="Roboto Medium"/>
              </a:rPr>
              <a:t>Typical SME - BAR RESTAURANTS</a:t>
            </a:r>
            <a:r>
              <a:rPr sz="2700" dirty="0" smtClean="0">
                <a:solidFill>
                  <a:srgbClr val="00AEEF"/>
                </a:solidFill>
                <a:latin typeface="Roboto Medium"/>
                <a:cs typeface="Roboto Medium"/>
              </a:rPr>
              <a:t>:</a:t>
            </a:r>
            <a:r>
              <a:rPr sz="2700" spc="-5" dirty="0" smtClean="0">
                <a:solidFill>
                  <a:srgbClr val="00AEEF"/>
                </a:solidFill>
                <a:latin typeface="Roboto Medium"/>
                <a:cs typeface="Roboto Medium"/>
              </a:rPr>
              <a:t> </a:t>
            </a:r>
            <a:r>
              <a:rPr lang="en-GB" sz="2700" spc="-45" dirty="0" smtClean="0">
                <a:solidFill>
                  <a:srgbClr val="00AEEF"/>
                </a:solidFill>
                <a:latin typeface="Roboto Medium"/>
                <a:cs typeface="Roboto Medium"/>
              </a:rPr>
              <a:t>ENERGY FACTS</a:t>
            </a:r>
            <a:endParaRPr sz="2700" dirty="0">
              <a:latin typeface="Roboto Medium"/>
              <a:cs typeface="Roboto Medium"/>
            </a:endParaRPr>
          </a:p>
          <a:p>
            <a:pPr marL="12700">
              <a:lnSpc>
                <a:spcPct val="100000"/>
              </a:lnSpc>
              <a:spcBef>
                <a:spcPts val="1815"/>
              </a:spcBef>
            </a:pPr>
            <a:r>
              <a:rPr lang="en-GB" sz="1700" i="1" spc="-5" dirty="0" smtClean="0">
                <a:solidFill>
                  <a:schemeClr val="tx1">
                    <a:lumMod val="75000"/>
                    <a:lumOff val="25000"/>
                  </a:schemeClr>
                </a:solidFill>
                <a:latin typeface="Roboto"/>
                <a:cs typeface="Roboto"/>
              </a:rPr>
              <a:t>Saving Energy is one of the simplest ways for Bar Restaurants to increase profits</a:t>
            </a:r>
            <a:r>
              <a:rPr sz="1700" i="1" dirty="0" smtClean="0">
                <a:solidFill>
                  <a:schemeClr val="tx1">
                    <a:lumMod val="75000"/>
                    <a:lumOff val="25000"/>
                  </a:schemeClr>
                </a:solidFill>
                <a:latin typeface="Roboto"/>
                <a:cs typeface="Roboto"/>
              </a:rPr>
              <a:t>:</a:t>
            </a:r>
            <a:r>
              <a:rPr lang="en-GB" sz="1700" i="1" dirty="0" smtClean="0">
                <a:solidFill>
                  <a:schemeClr val="tx1">
                    <a:lumMod val="75000"/>
                    <a:lumOff val="25000"/>
                  </a:schemeClr>
                </a:solidFill>
                <a:latin typeface="Roboto"/>
                <a:cs typeface="Roboto"/>
              </a:rPr>
              <a:t>*</a:t>
            </a:r>
            <a:endParaRPr sz="1700" i="1" dirty="0">
              <a:solidFill>
                <a:schemeClr val="tx1">
                  <a:lumMod val="75000"/>
                  <a:lumOff val="25000"/>
                </a:schemeClr>
              </a:solidFill>
              <a:latin typeface="Roboto"/>
              <a:cs typeface="Roboto"/>
            </a:endParaRPr>
          </a:p>
        </p:txBody>
      </p:sp>
      <p:sp>
        <p:nvSpPr>
          <p:cNvPr id="5" name="object 5"/>
          <p:cNvSpPr txBox="1"/>
          <p:nvPr/>
        </p:nvSpPr>
        <p:spPr>
          <a:xfrm>
            <a:off x="491298" y="1574608"/>
            <a:ext cx="2128520" cy="2077492"/>
          </a:xfrm>
          <a:prstGeom prst="rect">
            <a:avLst/>
          </a:prstGeom>
        </p:spPr>
        <p:txBody>
          <a:bodyPr vert="horz" wrap="square" lIns="0" tIns="0" rIns="0" bIns="0" rtlCol="0">
            <a:spAutoFit/>
          </a:bodyPr>
          <a:lstStyle/>
          <a:p>
            <a:pPr marL="12700">
              <a:lnSpc>
                <a:spcPct val="100000"/>
              </a:lnSpc>
            </a:pPr>
            <a:r>
              <a:rPr lang="en-GB" sz="5500" dirty="0" smtClean="0">
                <a:solidFill>
                  <a:schemeClr val="tx1">
                    <a:lumMod val="75000"/>
                    <a:lumOff val="25000"/>
                  </a:schemeClr>
                </a:solidFill>
                <a:latin typeface="Roboto"/>
                <a:cs typeface="Roboto"/>
              </a:rPr>
              <a:t>-20</a:t>
            </a:r>
            <a:r>
              <a:rPr sz="5500" dirty="0" smtClean="0">
                <a:solidFill>
                  <a:schemeClr val="tx1">
                    <a:lumMod val="75000"/>
                    <a:lumOff val="25000"/>
                  </a:schemeClr>
                </a:solidFill>
                <a:latin typeface="Roboto"/>
                <a:cs typeface="Roboto"/>
              </a:rPr>
              <a:t>%</a:t>
            </a:r>
            <a:endParaRPr sz="5500" dirty="0">
              <a:solidFill>
                <a:schemeClr val="tx1">
                  <a:lumMod val="75000"/>
                  <a:lumOff val="25000"/>
                </a:schemeClr>
              </a:solidFill>
              <a:latin typeface="Roboto"/>
              <a:cs typeface="Roboto"/>
            </a:endParaRPr>
          </a:p>
          <a:p>
            <a:pPr>
              <a:spcAft>
                <a:spcPts val="600"/>
              </a:spcAft>
            </a:pPr>
            <a:r>
              <a:rPr lang="en-GB" sz="1600" dirty="0">
                <a:solidFill>
                  <a:schemeClr val="tx1">
                    <a:lumMod val="75000"/>
                    <a:lumOff val="25000"/>
                  </a:schemeClr>
                </a:solidFill>
                <a:latin typeface="Roboto Light"/>
              </a:rPr>
              <a:t>reduction in energy use </a:t>
            </a:r>
            <a:r>
              <a:rPr lang="en-GB" sz="1600" dirty="0" smtClean="0">
                <a:solidFill>
                  <a:schemeClr val="tx1">
                    <a:lumMod val="75000"/>
                    <a:lumOff val="25000"/>
                  </a:schemeClr>
                </a:solidFill>
                <a:latin typeface="Roboto Light"/>
              </a:rPr>
              <a:t>can be achieved by </a:t>
            </a:r>
            <a:r>
              <a:rPr lang="en-GB" sz="1600" dirty="0">
                <a:solidFill>
                  <a:schemeClr val="tx1">
                    <a:lumMod val="75000"/>
                    <a:lumOff val="25000"/>
                  </a:schemeClr>
                </a:solidFill>
                <a:latin typeface="Roboto Light"/>
              </a:rPr>
              <a:t>implementing simple energy efficiency measures*</a:t>
            </a:r>
          </a:p>
        </p:txBody>
      </p:sp>
      <p:sp>
        <p:nvSpPr>
          <p:cNvPr id="6" name="object 6"/>
          <p:cNvSpPr txBox="1"/>
          <p:nvPr/>
        </p:nvSpPr>
        <p:spPr>
          <a:xfrm>
            <a:off x="496115" y="6143088"/>
            <a:ext cx="2352385" cy="184666"/>
          </a:xfrm>
          <a:prstGeom prst="rect">
            <a:avLst/>
          </a:prstGeom>
        </p:spPr>
        <p:txBody>
          <a:bodyPr vert="horz" wrap="square" lIns="0" tIns="0" rIns="0" bIns="0" rtlCol="0">
            <a:spAutoFit/>
          </a:bodyPr>
          <a:lstStyle/>
          <a:p>
            <a:pPr marL="12700">
              <a:lnSpc>
                <a:spcPct val="100000"/>
              </a:lnSpc>
            </a:pPr>
            <a:r>
              <a:rPr lang="en-GB" sz="1200" spc="-10" dirty="0">
                <a:solidFill>
                  <a:srgbClr val="58595B"/>
                </a:solidFill>
                <a:latin typeface="Roboto Light"/>
                <a:cs typeface="Roboto Light"/>
              </a:rPr>
              <a:t>*</a:t>
            </a:r>
            <a:r>
              <a:rPr sz="1200" spc="-10" dirty="0" smtClean="0">
                <a:solidFill>
                  <a:srgbClr val="58595B"/>
                </a:solidFill>
                <a:latin typeface="Roboto Light"/>
                <a:cs typeface="Roboto Light"/>
              </a:rPr>
              <a:t>Sou</a:t>
            </a:r>
            <a:r>
              <a:rPr sz="1200" spc="-20" dirty="0" smtClean="0">
                <a:solidFill>
                  <a:srgbClr val="58595B"/>
                </a:solidFill>
                <a:latin typeface="Roboto Light"/>
                <a:cs typeface="Roboto Light"/>
              </a:rPr>
              <a:t>r</a:t>
            </a:r>
            <a:r>
              <a:rPr sz="1200" spc="-5" dirty="0" smtClean="0">
                <a:solidFill>
                  <a:srgbClr val="58595B"/>
                </a:solidFill>
                <a:latin typeface="Roboto Light"/>
                <a:cs typeface="Roboto Light"/>
              </a:rPr>
              <a:t>c</a:t>
            </a:r>
            <a:r>
              <a:rPr sz="1200" dirty="0" smtClean="0">
                <a:solidFill>
                  <a:srgbClr val="58595B"/>
                </a:solidFill>
                <a:latin typeface="Roboto Light"/>
                <a:cs typeface="Roboto Light"/>
              </a:rPr>
              <a:t>e </a:t>
            </a:r>
            <a:r>
              <a:rPr sz="1200" spc="-5" dirty="0">
                <a:solidFill>
                  <a:srgbClr val="58595B"/>
                </a:solidFill>
                <a:latin typeface="Roboto Light"/>
                <a:cs typeface="Roboto Light"/>
              </a:rPr>
              <a:t>:</a:t>
            </a:r>
            <a:r>
              <a:rPr sz="1200" dirty="0">
                <a:solidFill>
                  <a:srgbClr val="58595B"/>
                </a:solidFill>
                <a:latin typeface="Roboto Light"/>
                <a:cs typeface="Roboto Light"/>
              </a:rPr>
              <a:t> </a:t>
            </a:r>
            <a:r>
              <a:rPr lang="en-GB" sz="1200" spc="-10" dirty="0" smtClean="0">
                <a:solidFill>
                  <a:srgbClr val="58595B"/>
                </a:solidFill>
                <a:latin typeface="Roboto Light"/>
                <a:cs typeface="Roboto Light"/>
              </a:rPr>
              <a:t>Carbon Trust</a:t>
            </a:r>
            <a:endParaRPr sz="1200" dirty="0">
              <a:latin typeface="Roboto Light"/>
              <a:cs typeface="Roboto Light"/>
            </a:endParaRPr>
          </a:p>
        </p:txBody>
      </p:sp>
      <p:sp>
        <p:nvSpPr>
          <p:cNvPr id="7" name="object 7"/>
          <p:cNvSpPr txBox="1"/>
          <p:nvPr/>
        </p:nvSpPr>
        <p:spPr>
          <a:xfrm>
            <a:off x="5507298" y="1574608"/>
            <a:ext cx="1954530" cy="1844095"/>
          </a:xfrm>
          <a:prstGeom prst="rect">
            <a:avLst/>
          </a:prstGeom>
        </p:spPr>
        <p:txBody>
          <a:bodyPr vert="horz" wrap="square" lIns="0" tIns="0" rIns="0" bIns="0" rtlCol="0">
            <a:spAutoFit/>
          </a:bodyPr>
          <a:lstStyle/>
          <a:p>
            <a:pPr marL="12700">
              <a:lnSpc>
                <a:spcPct val="100000"/>
              </a:lnSpc>
            </a:pPr>
            <a:r>
              <a:rPr lang="en-GB" sz="5500" dirty="0" smtClean="0">
                <a:solidFill>
                  <a:schemeClr val="tx1">
                    <a:lumMod val="75000"/>
                    <a:lumOff val="25000"/>
                  </a:schemeClr>
                </a:solidFill>
                <a:latin typeface="Roboto"/>
                <a:cs typeface="Roboto"/>
              </a:rPr>
              <a:t>2</a:t>
            </a:r>
            <a:r>
              <a:rPr lang="en-GB" sz="5500" baseline="30000" dirty="0" smtClean="0">
                <a:solidFill>
                  <a:schemeClr val="tx1">
                    <a:lumMod val="75000"/>
                    <a:lumOff val="25000"/>
                  </a:schemeClr>
                </a:solidFill>
                <a:latin typeface="Roboto"/>
                <a:cs typeface="Roboto"/>
              </a:rPr>
              <a:t>nd</a:t>
            </a:r>
            <a:r>
              <a:rPr lang="en-GB" sz="5500" dirty="0" smtClean="0">
                <a:solidFill>
                  <a:schemeClr val="tx1">
                    <a:lumMod val="75000"/>
                    <a:lumOff val="25000"/>
                  </a:schemeClr>
                </a:solidFill>
                <a:latin typeface="Roboto"/>
                <a:cs typeface="Roboto"/>
              </a:rPr>
              <a:t> </a:t>
            </a:r>
            <a:endParaRPr sz="5500" dirty="0">
              <a:solidFill>
                <a:schemeClr val="tx1">
                  <a:lumMod val="75000"/>
                  <a:lumOff val="25000"/>
                </a:schemeClr>
              </a:solidFill>
              <a:latin typeface="Roboto"/>
              <a:cs typeface="Roboto"/>
            </a:endParaRPr>
          </a:p>
          <a:p>
            <a:pPr marL="12700">
              <a:lnSpc>
                <a:spcPct val="100000"/>
              </a:lnSpc>
              <a:spcBef>
                <a:spcPts val="70"/>
              </a:spcBef>
            </a:pPr>
            <a:r>
              <a:rPr lang="en-GB" sz="1600" dirty="0" smtClean="0">
                <a:solidFill>
                  <a:schemeClr val="tx1">
                    <a:lumMod val="75000"/>
                    <a:lumOff val="25000"/>
                  </a:schemeClr>
                </a:solidFill>
                <a:latin typeface="Roboto Light"/>
                <a:cs typeface="Roboto Light"/>
              </a:rPr>
              <a:t>Highest controllable cost factor in the industry after labour is energy***</a:t>
            </a:r>
            <a:endParaRPr sz="1600" dirty="0">
              <a:solidFill>
                <a:schemeClr val="tx1">
                  <a:lumMod val="75000"/>
                  <a:lumOff val="25000"/>
                </a:schemeClr>
              </a:solidFill>
              <a:latin typeface="Roboto Light"/>
              <a:cs typeface="Roboto Light"/>
            </a:endParaRPr>
          </a:p>
        </p:txBody>
      </p:sp>
      <p:sp>
        <p:nvSpPr>
          <p:cNvPr id="8" name="object 8"/>
          <p:cNvSpPr txBox="1"/>
          <p:nvPr/>
        </p:nvSpPr>
        <p:spPr>
          <a:xfrm>
            <a:off x="2999299" y="1574608"/>
            <a:ext cx="2105660" cy="2077492"/>
          </a:xfrm>
          <a:prstGeom prst="rect">
            <a:avLst/>
          </a:prstGeom>
        </p:spPr>
        <p:txBody>
          <a:bodyPr vert="horz" wrap="square" lIns="0" tIns="0" rIns="0" bIns="0" rtlCol="0">
            <a:spAutoFit/>
          </a:bodyPr>
          <a:lstStyle/>
          <a:p>
            <a:pPr marL="12700">
              <a:lnSpc>
                <a:spcPct val="100000"/>
              </a:lnSpc>
            </a:pPr>
            <a:r>
              <a:rPr lang="en-GB" sz="5500" dirty="0" smtClean="0">
                <a:solidFill>
                  <a:schemeClr val="tx1">
                    <a:lumMod val="75000"/>
                    <a:lumOff val="25000"/>
                  </a:schemeClr>
                </a:solidFill>
                <a:latin typeface="Roboto"/>
                <a:cs typeface="Roboto"/>
              </a:rPr>
              <a:t>-40</a:t>
            </a:r>
            <a:r>
              <a:rPr sz="5500" dirty="0" smtClean="0">
                <a:solidFill>
                  <a:schemeClr val="tx1">
                    <a:lumMod val="75000"/>
                    <a:lumOff val="25000"/>
                  </a:schemeClr>
                </a:solidFill>
                <a:latin typeface="Roboto"/>
                <a:cs typeface="Roboto"/>
              </a:rPr>
              <a:t>%</a:t>
            </a:r>
            <a:endParaRPr sz="5500" dirty="0">
              <a:solidFill>
                <a:schemeClr val="tx1">
                  <a:lumMod val="75000"/>
                  <a:lumOff val="25000"/>
                </a:schemeClr>
              </a:solidFill>
              <a:latin typeface="Roboto"/>
              <a:cs typeface="Roboto"/>
            </a:endParaRPr>
          </a:p>
          <a:p>
            <a:pPr>
              <a:spcAft>
                <a:spcPts val="600"/>
              </a:spcAft>
            </a:pPr>
            <a:r>
              <a:rPr lang="en-GB" sz="1600" dirty="0">
                <a:solidFill>
                  <a:schemeClr val="tx1">
                    <a:lumMod val="75000"/>
                    <a:lumOff val="25000"/>
                  </a:schemeClr>
                </a:solidFill>
                <a:latin typeface="Roboto Light"/>
              </a:rPr>
              <a:t>reduction </a:t>
            </a:r>
            <a:r>
              <a:rPr lang="en-GB" sz="1600" dirty="0" smtClean="0">
                <a:solidFill>
                  <a:schemeClr val="tx1">
                    <a:lumMod val="75000"/>
                    <a:lumOff val="25000"/>
                  </a:schemeClr>
                </a:solidFill>
                <a:latin typeface="Roboto Light"/>
              </a:rPr>
              <a:t>in energy cost achievable </a:t>
            </a:r>
            <a:r>
              <a:rPr lang="en-GB" sz="1600" dirty="0">
                <a:solidFill>
                  <a:schemeClr val="tx1">
                    <a:lumMod val="75000"/>
                    <a:lumOff val="25000"/>
                  </a:schemeClr>
                </a:solidFill>
                <a:latin typeface="Roboto Light"/>
              </a:rPr>
              <a:t>if efficiency opportunities are maximised during refurbishment*</a:t>
            </a:r>
          </a:p>
        </p:txBody>
      </p:sp>
      <p:sp>
        <p:nvSpPr>
          <p:cNvPr id="9" name="object 9"/>
          <p:cNvSpPr txBox="1"/>
          <p:nvPr/>
        </p:nvSpPr>
        <p:spPr>
          <a:xfrm>
            <a:off x="8015300" y="1574608"/>
            <a:ext cx="2079022" cy="1883593"/>
          </a:xfrm>
          <a:prstGeom prst="rect">
            <a:avLst/>
          </a:prstGeom>
        </p:spPr>
        <p:txBody>
          <a:bodyPr vert="horz" wrap="square" lIns="0" tIns="0" rIns="0" bIns="0" rtlCol="0">
            <a:spAutoFit/>
          </a:bodyPr>
          <a:lstStyle/>
          <a:p>
            <a:pPr marL="12700">
              <a:lnSpc>
                <a:spcPct val="100000"/>
              </a:lnSpc>
            </a:pPr>
            <a:r>
              <a:rPr lang="en-GB" sz="5500" dirty="0" smtClean="0">
                <a:solidFill>
                  <a:schemeClr val="tx1">
                    <a:lumMod val="75000"/>
                    <a:lumOff val="25000"/>
                  </a:schemeClr>
                </a:solidFill>
                <a:latin typeface="Roboto"/>
                <a:cs typeface="Roboto"/>
              </a:rPr>
              <a:t>+33</a:t>
            </a:r>
            <a:r>
              <a:rPr sz="5500" dirty="0" smtClean="0">
                <a:solidFill>
                  <a:schemeClr val="tx1">
                    <a:lumMod val="75000"/>
                    <a:lumOff val="25000"/>
                  </a:schemeClr>
                </a:solidFill>
                <a:latin typeface="Roboto"/>
                <a:cs typeface="Roboto"/>
              </a:rPr>
              <a:t>%</a:t>
            </a:r>
            <a:endParaRPr sz="5500" dirty="0">
              <a:solidFill>
                <a:schemeClr val="tx1">
                  <a:lumMod val="75000"/>
                  <a:lumOff val="25000"/>
                </a:schemeClr>
              </a:solidFill>
              <a:latin typeface="Roboto"/>
              <a:cs typeface="Roboto"/>
            </a:endParaRPr>
          </a:p>
          <a:p>
            <a:pPr marL="12700" marR="5080">
              <a:lnSpc>
                <a:spcPct val="104200"/>
              </a:lnSpc>
              <a:spcBef>
                <a:spcPts val="70"/>
              </a:spcBef>
            </a:pPr>
            <a:r>
              <a:rPr lang="en-GB" sz="1600" spc="-10" dirty="0" smtClean="0">
                <a:solidFill>
                  <a:schemeClr val="tx1">
                    <a:lumMod val="75000"/>
                    <a:lumOff val="25000"/>
                  </a:schemeClr>
                </a:solidFill>
                <a:latin typeface="Roboto Light"/>
                <a:cs typeface="Roboto Light"/>
              </a:rPr>
              <a:t>is the projected increase in business energy costs by 2030**</a:t>
            </a:r>
            <a:endParaRPr sz="1600" dirty="0">
              <a:solidFill>
                <a:schemeClr val="tx1">
                  <a:lumMod val="75000"/>
                  <a:lumOff val="25000"/>
                </a:schemeClr>
              </a:solidFill>
              <a:latin typeface="Roboto Light"/>
              <a:cs typeface="Roboto Light"/>
            </a:endParaRPr>
          </a:p>
        </p:txBody>
      </p:sp>
      <p:sp>
        <p:nvSpPr>
          <p:cNvPr id="24" name="object 24"/>
          <p:cNvSpPr/>
          <p:nvPr/>
        </p:nvSpPr>
        <p:spPr>
          <a:xfrm>
            <a:off x="2837648" y="1464357"/>
            <a:ext cx="0" cy="1791335"/>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dirty="0"/>
          </a:p>
        </p:txBody>
      </p:sp>
      <p:sp>
        <p:nvSpPr>
          <p:cNvPr id="25" name="object 25"/>
          <p:cNvSpPr/>
          <p:nvPr/>
        </p:nvSpPr>
        <p:spPr>
          <a:xfrm>
            <a:off x="5285650" y="1464357"/>
            <a:ext cx="0" cy="1791335"/>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dirty="0"/>
          </a:p>
        </p:txBody>
      </p:sp>
      <p:sp>
        <p:nvSpPr>
          <p:cNvPr id="26" name="object 26"/>
          <p:cNvSpPr/>
          <p:nvPr/>
        </p:nvSpPr>
        <p:spPr>
          <a:xfrm>
            <a:off x="7818350" y="1464357"/>
            <a:ext cx="0" cy="1791335"/>
          </a:xfrm>
          <a:custGeom>
            <a:avLst/>
            <a:gdLst/>
            <a:ahLst/>
            <a:cxnLst/>
            <a:rect l="l" t="t" r="r" b="b"/>
            <a:pathLst>
              <a:path h="1791335">
                <a:moveTo>
                  <a:pt x="0" y="0"/>
                </a:moveTo>
                <a:lnTo>
                  <a:pt x="0" y="1791004"/>
                </a:lnTo>
              </a:path>
            </a:pathLst>
          </a:custGeom>
          <a:ln w="12700">
            <a:solidFill>
              <a:srgbClr val="00AEEF"/>
            </a:solidFill>
          </a:ln>
        </p:spPr>
        <p:txBody>
          <a:bodyPr wrap="square" lIns="0" tIns="0" rIns="0" bIns="0" rtlCol="0"/>
          <a:lstStyle/>
          <a:p>
            <a:endParaRPr dirty="0"/>
          </a:p>
        </p:txBody>
      </p:sp>
      <p:sp>
        <p:nvSpPr>
          <p:cNvPr id="37" name="object 37"/>
          <p:cNvSpPr txBox="1">
            <a:spLocks noGrp="1"/>
          </p:cNvSpPr>
          <p:nvPr>
            <p:ph type="dt" sz="half" idx="6"/>
          </p:nvPr>
        </p:nvSpPr>
        <p:spPr>
          <a:xfrm>
            <a:off x="464299" y="7162912"/>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38" name="object 38"/>
          <p:cNvSpPr txBox="1">
            <a:spLocks noGrp="1"/>
          </p:cNvSpPr>
          <p:nvPr>
            <p:ph type="ftr" sz="quarter" idx="5"/>
          </p:nvPr>
        </p:nvSpPr>
        <p:spPr>
          <a:xfrm>
            <a:off x="2450125" y="7162912"/>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40" name="Picture 39" descr="NetThings Click Controller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
        <p:nvSpPr>
          <p:cNvPr id="39" name="object 6"/>
          <p:cNvSpPr txBox="1"/>
          <p:nvPr/>
        </p:nvSpPr>
        <p:spPr>
          <a:xfrm>
            <a:off x="491298" y="6406705"/>
            <a:ext cx="4245800" cy="184666"/>
          </a:xfrm>
          <a:prstGeom prst="rect">
            <a:avLst/>
          </a:prstGeom>
        </p:spPr>
        <p:txBody>
          <a:bodyPr vert="horz" wrap="square" lIns="0" tIns="0" rIns="0" bIns="0" rtlCol="0">
            <a:spAutoFit/>
          </a:bodyPr>
          <a:lstStyle/>
          <a:p>
            <a:pPr marL="12700">
              <a:lnSpc>
                <a:spcPct val="100000"/>
              </a:lnSpc>
            </a:pPr>
            <a:r>
              <a:rPr lang="en-GB" sz="1200" spc="-10" dirty="0" smtClean="0">
                <a:solidFill>
                  <a:srgbClr val="58595B"/>
                </a:solidFill>
                <a:latin typeface="Roboto Light"/>
                <a:cs typeface="Roboto Light"/>
              </a:rPr>
              <a:t>**</a:t>
            </a:r>
            <a:r>
              <a:rPr sz="1200" spc="-10" dirty="0" smtClean="0">
                <a:solidFill>
                  <a:srgbClr val="58595B"/>
                </a:solidFill>
                <a:latin typeface="Roboto Light"/>
                <a:cs typeface="Roboto Light"/>
              </a:rPr>
              <a:t>Sou</a:t>
            </a:r>
            <a:r>
              <a:rPr sz="1200" spc="-20" dirty="0" smtClean="0">
                <a:solidFill>
                  <a:srgbClr val="58595B"/>
                </a:solidFill>
                <a:latin typeface="Roboto Light"/>
                <a:cs typeface="Roboto Light"/>
              </a:rPr>
              <a:t>r</a:t>
            </a:r>
            <a:r>
              <a:rPr sz="1200" spc="-5" dirty="0" smtClean="0">
                <a:solidFill>
                  <a:srgbClr val="58595B"/>
                </a:solidFill>
                <a:latin typeface="Roboto Light"/>
                <a:cs typeface="Roboto Light"/>
              </a:rPr>
              <a:t>c</a:t>
            </a:r>
            <a:r>
              <a:rPr sz="1200" dirty="0" smtClean="0">
                <a:solidFill>
                  <a:srgbClr val="58595B"/>
                </a:solidFill>
                <a:latin typeface="Roboto Light"/>
                <a:cs typeface="Roboto Light"/>
              </a:rPr>
              <a:t>e </a:t>
            </a:r>
            <a:r>
              <a:rPr sz="1200" spc="-5" dirty="0">
                <a:solidFill>
                  <a:srgbClr val="58595B"/>
                </a:solidFill>
                <a:latin typeface="Roboto Light"/>
                <a:cs typeface="Roboto Light"/>
              </a:rPr>
              <a:t>:</a:t>
            </a:r>
            <a:r>
              <a:rPr sz="1200" dirty="0">
                <a:solidFill>
                  <a:srgbClr val="58595B"/>
                </a:solidFill>
                <a:latin typeface="Roboto Light"/>
                <a:cs typeface="Roboto Light"/>
              </a:rPr>
              <a:t> </a:t>
            </a:r>
            <a:r>
              <a:rPr lang="en-GB" sz="1200" spc="-10" dirty="0" smtClean="0">
                <a:solidFill>
                  <a:srgbClr val="58595B"/>
                </a:solidFill>
                <a:latin typeface="Roboto Light"/>
                <a:cs typeface="Roboto Light"/>
              </a:rPr>
              <a:t>Independent Committee on Climate Change </a:t>
            </a:r>
            <a:endParaRPr sz="1200" dirty="0">
              <a:latin typeface="Roboto Light"/>
              <a:cs typeface="Roboto Light"/>
            </a:endParaRPr>
          </a:p>
        </p:txBody>
      </p:sp>
      <p:pic>
        <p:nvPicPr>
          <p:cNvPr id="1026" name="Picture 2" descr="https://cdn2.iconfinder.com/data/icons/windows-8-metro-style/512/slot_machin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396" y="4303505"/>
            <a:ext cx="1067034" cy="10670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8330" y="4646945"/>
            <a:ext cx="152400" cy="230832"/>
          </a:xfrm>
          <a:prstGeom prst="rect">
            <a:avLst/>
          </a:prstGeom>
          <a:noFill/>
        </p:spPr>
        <p:txBody>
          <a:bodyPr wrap="square" rtlCol="0">
            <a:spAutoFit/>
          </a:bodyPr>
          <a:lstStyle/>
          <a:p>
            <a:r>
              <a:rPr lang="en-GB" sz="900" b="1" dirty="0" smtClean="0">
                <a:solidFill>
                  <a:schemeClr val="bg1"/>
                </a:solidFill>
              </a:rPr>
              <a:t>£</a:t>
            </a:r>
            <a:endParaRPr lang="en-GB" sz="900" b="1" dirty="0">
              <a:solidFill>
                <a:schemeClr val="bg1"/>
              </a:solidFill>
            </a:endParaRPr>
          </a:p>
        </p:txBody>
      </p:sp>
      <p:sp>
        <p:nvSpPr>
          <p:cNvPr id="27" name="TextBox 26"/>
          <p:cNvSpPr txBox="1"/>
          <p:nvPr/>
        </p:nvSpPr>
        <p:spPr>
          <a:xfrm>
            <a:off x="630434" y="4645304"/>
            <a:ext cx="152400" cy="230832"/>
          </a:xfrm>
          <a:prstGeom prst="rect">
            <a:avLst/>
          </a:prstGeom>
          <a:noFill/>
        </p:spPr>
        <p:txBody>
          <a:bodyPr wrap="square" rtlCol="0">
            <a:spAutoFit/>
          </a:bodyPr>
          <a:lstStyle/>
          <a:p>
            <a:r>
              <a:rPr lang="en-GB" sz="900" b="1" dirty="0" smtClean="0">
                <a:solidFill>
                  <a:schemeClr val="bg1"/>
                </a:solidFill>
              </a:rPr>
              <a:t>£</a:t>
            </a:r>
            <a:endParaRPr lang="en-GB" sz="900" b="1" dirty="0">
              <a:solidFill>
                <a:schemeClr val="bg1"/>
              </a:solidFill>
            </a:endParaRPr>
          </a:p>
        </p:txBody>
      </p:sp>
      <p:sp>
        <p:nvSpPr>
          <p:cNvPr id="28" name="TextBox 27"/>
          <p:cNvSpPr txBox="1"/>
          <p:nvPr/>
        </p:nvSpPr>
        <p:spPr>
          <a:xfrm>
            <a:off x="798713" y="4645304"/>
            <a:ext cx="152400" cy="230832"/>
          </a:xfrm>
          <a:prstGeom prst="rect">
            <a:avLst/>
          </a:prstGeom>
          <a:noFill/>
        </p:spPr>
        <p:txBody>
          <a:bodyPr wrap="square" rtlCol="0">
            <a:spAutoFit/>
          </a:bodyPr>
          <a:lstStyle/>
          <a:p>
            <a:r>
              <a:rPr lang="en-GB" sz="900" b="1" dirty="0" smtClean="0">
                <a:solidFill>
                  <a:schemeClr val="bg1"/>
                </a:solidFill>
              </a:rPr>
              <a:t>£</a:t>
            </a:r>
            <a:endParaRPr lang="en-GB" sz="900" b="1" dirty="0">
              <a:solidFill>
                <a:schemeClr val="bg1"/>
              </a:solidFill>
            </a:endParaRPr>
          </a:p>
        </p:txBody>
      </p:sp>
      <p:sp>
        <p:nvSpPr>
          <p:cNvPr id="10" name="TextBox 9"/>
          <p:cNvSpPr txBox="1"/>
          <p:nvPr/>
        </p:nvSpPr>
        <p:spPr>
          <a:xfrm>
            <a:off x="1418134" y="4077263"/>
            <a:ext cx="1230101" cy="1415772"/>
          </a:xfrm>
          <a:prstGeom prst="rect">
            <a:avLst/>
          </a:prstGeom>
          <a:noFill/>
        </p:spPr>
        <p:txBody>
          <a:bodyPr wrap="square" rtlCol="0">
            <a:spAutoFit/>
          </a:bodyPr>
          <a:lstStyle/>
          <a:p>
            <a:r>
              <a:rPr lang="en-GB" sz="5400" dirty="0" smtClean="0">
                <a:solidFill>
                  <a:schemeClr val="tx1">
                    <a:lumMod val="75000"/>
                    <a:lumOff val="25000"/>
                  </a:schemeClr>
                </a:solidFill>
                <a:latin typeface="Roboto"/>
              </a:rPr>
              <a:t>x4</a:t>
            </a:r>
          </a:p>
          <a:p>
            <a:r>
              <a:rPr lang="en-GB" sz="1600" dirty="0" smtClean="0">
                <a:solidFill>
                  <a:schemeClr val="tx1">
                    <a:lumMod val="75000"/>
                    <a:lumOff val="25000"/>
                  </a:schemeClr>
                </a:solidFill>
                <a:latin typeface="Roboto"/>
              </a:rPr>
              <a:t>left</a:t>
            </a:r>
            <a:r>
              <a:rPr lang="en-GB" sz="1600" dirty="0" smtClean="0">
                <a:solidFill>
                  <a:schemeClr val="tx1">
                    <a:lumMod val="75000"/>
                    <a:lumOff val="25000"/>
                  </a:schemeClr>
                </a:solidFill>
                <a:latin typeface="Roboto Light"/>
              </a:rPr>
              <a:t> on overnight</a:t>
            </a:r>
            <a:endParaRPr lang="en-GB" sz="5400" dirty="0">
              <a:solidFill>
                <a:schemeClr val="tx1">
                  <a:lumMod val="75000"/>
                  <a:lumOff val="25000"/>
                </a:schemeClr>
              </a:solidFill>
              <a:latin typeface="Roboto"/>
            </a:endParaRPr>
          </a:p>
        </p:txBody>
      </p:sp>
      <p:sp>
        <p:nvSpPr>
          <p:cNvPr id="29" name="TextBox 28"/>
          <p:cNvSpPr txBox="1"/>
          <p:nvPr/>
        </p:nvSpPr>
        <p:spPr>
          <a:xfrm>
            <a:off x="2363307" y="4087113"/>
            <a:ext cx="2792349" cy="923330"/>
          </a:xfrm>
          <a:prstGeom prst="rect">
            <a:avLst/>
          </a:prstGeom>
          <a:noFill/>
        </p:spPr>
        <p:txBody>
          <a:bodyPr wrap="square" rtlCol="0">
            <a:spAutoFit/>
          </a:bodyPr>
          <a:lstStyle/>
          <a:p>
            <a:r>
              <a:rPr lang="en-GB" sz="5400" dirty="0" smtClean="0">
                <a:solidFill>
                  <a:schemeClr val="tx1">
                    <a:lumMod val="75000"/>
                    <a:lumOff val="25000"/>
                  </a:schemeClr>
                </a:solidFill>
                <a:latin typeface="Roboto"/>
              </a:rPr>
              <a:t>= </a:t>
            </a:r>
            <a:r>
              <a:rPr lang="en-GB" sz="5400" dirty="0" smtClean="0">
                <a:solidFill>
                  <a:srgbClr val="00B0F0"/>
                </a:solidFill>
                <a:latin typeface="Roboto"/>
              </a:rPr>
              <a:t>£600</a:t>
            </a:r>
            <a:r>
              <a:rPr lang="en-GB" sz="1600" dirty="0" smtClean="0">
                <a:solidFill>
                  <a:srgbClr val="00B0F0"/>
                </a:solidFill>
                <a:latin typeface="Roboto Light"/>
              </a:rPr>
              <a:t>/yr</a:t>
            </a:r>
          </a:p>
        </p:txBody>
      </p:sp>
      <p:pic>
        <p:nvPicPr>
          <p:cNvPr id="32" name="Picture 31" descr="cid:C4CD4052-1EAF-49AA-A188-A2B0D69FCB0F"/>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4891246" y="4207339"/>
            <a:ext cx="1931565" cy="742571"/>
          </a:xfrm>
          <a:prstGeom prst="rect">
            <a:avLst/>
          </a:prstGeom>
          <a:noFill/>
          <a:ln>
            <a:noFill/>
          </a:ln>
        </p:spPr>
      </p:pic>
      <p:pic>
        <p:nvPicPr>
          <p:cNvPr id="13" name="Picture 2" descr="http://www.cliparthut.com/clip-arts/161/red-arrow-clip-art-16122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4828510" y="4926046"/>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www.cliparthut.com/clip-arts/161/red-arrow-clip-art-16122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5198331" y="4919108"/>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http://www.cliparthut.com/clip-arts/161/red-arrow-clip-art-16122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5927001" y="4919108"/>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www.cliparthut.com/clip-arts/161/red-arrow-clip-art-16122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6296822" y="4912170"/>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www.cliparthut.com/clip-arts/161/red-arrow-clip-art-16122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5568152" y="4912170"/>
            <a:ext cx="485775" cy="48577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6765672" y="4042609"/>
            <a:ext cx="1230101" cy="1415772"/>
          </a:xfrm>
          <a:prstGeom prst="rect">
            <a:avLst/>
          </a:prstGeom>
          <a:noFill/>
        </p:spPr>
        <p:txBody>
          <a:bodyPr wrap="square" rtlCol="0">
            <a:spAutoFit/>
          </a:bodyPr>
          <a:lstStyle/>
          <a:p>
            <a:r>
              <a:rPr lang="en-GB" sz="5400" dirty="0" smtClean="0">
                <a:solidFill>
                  <a:schemeClr val="tx1">
                    <a:lumMod val="75000"/>
                    <a:lumOff val="25000"/>
                  </a:schemeClr>
                </a:solidFill>
                <a:latin typeface="Roboto"/>
              </a:rPr>
              <a:t>x2</a:t>
            </a:r>
          </a:p>
          <a:p>
            <a:r>
              <a:rPr lang="en-GB" sz="1600" dirty="0" smtClean="0">
                <a:solidFill>
                  <a:schemeClr val="tx1">
                    <a:lumMod val="75000"/>
                    <a:lumOff val="25000"/>
                  </a:schemeClr>
                </a:solidFill>
                <a:latin typeface="Roboto"/>
              </a:rPr>
              <a:t>left</a:t>
            </a:r>
            <a:r>
              <a:rPr lang="en-GB" sz="1600" dirty="0" smtClean="0">
                <a:solidFill>
                  <a:schemeClr val="tx1">
                    <a:lumMod val="75000"/>
                    <a:lumOff val="25000"/>
                  </a:schemeClr>
                </a:solidFill>
                <a:latin typeface="Roboto Light"/>
              </a:rPr>
              <a:t> on overnight</a:t>
            </a:r>
            <a:endParaRPr lang="en-GB" sz="5400" dirty="0">
              <a:solidFill>
                <a:schemeClr val="tx1">
                  <a:lumMod val="75000"/>
                  <a:lumOff val="25000"/>
                </a:schemeClr>
              </a:solidFill>
              <a:latin typeface="Roboto"/>
            </a:endParaRPr>
          </a:p>
        </p:txBody>
      </p:sp>
      <p:sp>
        <p:nvSpPr>
          <p:cNvPr id="46" name="TextBox 45"/>
          <p:cNvSpPr txBox="1"/>
          <p:nvPr/>
        </p:nvSpPr>
        <p:spPr>
          <a:xfrm>
            <a:off x="7558532" y="4064274"/>
            <a:ext cx="2925319" cy="923330"/>
          </a:xfrm>
          <a:prstGeom prst="rect">
            <a:avLst/>
          </a:prstGeom>
          <a:noFill/>
        </p:spPr>
        <p:txBody>
          <a:bodyPr wrap="square" rtlCol="0">
            <a:spAutoFit/>
          </a:bodyPr>
          <a:lstStyle/>
          <a:p>
            <a:r>
              <a:rPr lang="en-GB" sz="5400" dirty="0" smtClean="0">
                <a:solidFill>
                  <a:schemeClr val="tx1">
                    <a:lumMod val="75000"/>
                    <a:lumOff val="25000"/>
                  </a:schemeClr>
                </a:solidFill>
                <a:latin typeface="Roboto"/>
              </a:rPr>
              <a:t>= </a:t>
            </a:r>
            <a:r>
              <a:rPr lang="en-GB" sz="5400" dirty="0" smtClean="0">
                <a:solidFill>
                  <a:srgbClr val="00B0F0"/>
                </a:solidFill>
                <a:latin typeface="Roboto"/>
              </a:rPr>
              <a:t>1800</a:t>
            </a:r>
            <a:r>
              <a:rPr lang="en-GB" sz="1600" dirty="0" smtClean="0">
                <a:solidFill>
                  <a:srgbClr val="00B0F0"/>
                </a:solidFill>
                <a:latin typeface="Roboto Light"/>
              </a:rPr>
              <a:t>/</a:t>
            </a:r>
            <a:r>
              <a:rPr lang="en-GB" sz="1600" dirty="0" err="1" smtClean="0">
                <a:solidFill>
                  <a:srgbClr val="00B0F0"/>
                </a:solidFill>
                <a:latin typeface="Roboto Light"/>
              </a:rPr>
              <a:t>yr</a:t>
            </a:r>
            <a:endParaRPr lang="en-GB" sz="1600" dirty="0" smtClean="0">
              <a:solidFill>
                <a:srgbClr val="00B0F0"/>
              </a:solidFill>
              <a:latin typeface="Roboto Light"/>
            </a:endParaRPr>
          </a:p>
        </p:txBody>
      </p:sp>
      <p:sp>
        <p:nvSpPr>
          <p:cNvPr id="15" name="TextBox 14"/>
          <p:cNvSpPr txBox="1"/>
          <p:nvPr/>
        </p:nvSpPr>
        <p:spPr>
          <a:xfrm>
            <a:off x="108109" y="5400368"/>
            <a:ext cx="1349450" cy="584775"/>
          </a:xfrm>
          <a:prstGeom prst="rect">
            <a:avLst/>
          </a:prstGeom>
          <a:noFill/>
        </p:spPr>
        <p:txBody>
          <a:bodyPr wrap="square" rtlCol="0">
            <a:spAutoFit/>
          </a:bodyPr>
          <a:lstStyle/>
          <a:p>
            <a:pPr algn="ctr"/>
            <a:r>
              <a:rPr lang="en-GB" sz="1600" dirty="0" smtClean="0">
                <a:solidFill>
                  <a:schemeClr val="tx1">
                    <a:lumMod val="75000"/>
                    <a:lumOff val="25000"/>
                  </a:schemeClr>
                </a:solidFill>
                <a:latin typeface="Roboto"/>
              </a:rPr>
              <a:t>Gaming Machines</a:t>
            </a:r>
            <a:endParaRPr lang="en-GB" sz="1600" dirty="0">
              <a:solidFill>
                <a:schemeClr val="tx1">
                  <a:lumMod val="75000"/>
                  <a:lumOff val="25000"/>
                </a:schemeClr>
              </a:solidFill>
              <a:latin typeface="Roboto"/>
            </a:endParaRPr>
          </a:p>
        </p:txBody>
      </p:sp>
      <p:sp>
        <p:nvSpPr>
          <p:cNvPr id="47" name="TextBox 46"/>
          <p:cNvSpPr txBox="1"/>
          <p:nvPr/>
        </p:nvSpPr>
        <p:spPr>
          <a:xfrm>
            <a:off x="5104129" y="5418759"/>
            <a:ext cx="1349450" cy="584775"/>
          </a:xfrm>
          <a:prstGeom prst="rect">
            <a:avLst/>
          </a:prstGeom>
          <a:noFill/>
        </p:spPr>
        <p:txBody>
          <a:bodyPr wrap="square" rtlCol="0">
            <a:spAutoFit/>
          </a:bodyPr>
          <a:lstStyle/>
          <a:p>
            <a:pPr algn="ctr"/>
            <a:r>
              <a:rPr lang="en-GB" sz="1600" dirty="0" smtClean="0">
                <a:solidFill>
                  <a:schemeClr val="tx1">
                    <a:lumMod val="75000"/>
                    <a:lumOff val="25000"/>
                  </a:schemeClr>
                </a:solidFill>
                <a:latin typeface="Roboto"/>
              </a:rPr>
              <a:t>Over Door Heaters</a:t>
            </a:r>
            <a:endParaRPr lang="en-GB" sz="1600" dirty="0">
              <a:solidFill>
                <a:schemeClr val="tx1">
                  <a:lumMod val="75000"/>
                  <a:lumOff val="25000"/>
                </a:schemeClr>
              </a:solidFill>
              <a:latin typeface="Roboto"/>
            </a:endParaRPr>
          </a:p>
        </p:txBody>
      </p:sp>
      <p:sp>
        <p:nvSpPr>
          <p:cNvPr id="33" name="object 6"/>
          <p:cNvSpPr txBox="1"/>
          <p:nvPr/>
        </p:nvSpPr>
        <p:spPr>
          <a:xfrm>
            <a:off x="490860" y="6651870"/>
            <a:ext cx="4245800" cy="184666"/>
          </a:xfrm>
          <a:prstGeom prst="rect">
            <a:avLst/>
          </a:prstGeom>
        </p:spPr>
        <p:txBody>
          <a:bodyPr vert="horz" wrap="square" lIns="0" tIns="0" rIns="0" bIns="0" rtlCol="0">
            <a:spAutoFit/>
          </a:bodyPr>
          <a:lstStyle/>
          <a:p>
            <a:pPr marL="12700">
              <a:lnSpc>
                <a:spcPct val="100000"/>
              </a:lnSpc>
            </a:pPr>
            <a:r>
              <a:rPr lang="en-GB" sz="1200" spc="-10" dirty="0" smtClean="0">
                <a:solidFill>
                  <a:srgbClr val="58595B"/>
                </a:solidFill>
                <a:latin typeface="Roboto Light"/>
                <a:cs typeface="Roboto Light"/>
              </a:rPr>
              <a:t>***</a:t>
            </a:r>
            <a:r>
              <a:rPr sz="1200" spc="-10" dirty="0" smtClean="0">
                <a:solidFill>
                  <a:srgbClr val="58595B"/>
                </a:solidFill>
                <a:latin typeface="Roboto Light"/>
                <a:cs typeface="Roboto Light"/>
              </a:rPr>
              <a:t>Sou</a:t>
            </a:r>
            <a:r>
              <a:rPr sz="1200" spc="-20" dirty="0" smtClean="0">
                <a:solidFill>
                  <a:srgbClr val="58595B"/>
                </a:solidFill>
                <a:latin typeface="Roboto Light"/>
                <a:cs typeface="Roboto Light"/>
              </a:rPr>
              <a:t>r</a:t>
            </a:r>
            <a:r>
              <a:rPr sz="1200" spc="-5" dirty="0" smtClean="0">
                <a:solidFill>
                  <a:srgbClr val="58595B"/>
                </a:solidFill>
                <a:latin typeface="Roboto Light"/>
                <a:cs typeface="Roboto Light"/>
              </a:rPr>
              <a:t>c</a:t>
            </a:r>
            <a:r>
              <a:rPr sz="1200" dirty="0" smtClean="0">
                <a:solidFill>
                  <a:srgbClr val="58595B"/>
                </a:solidFill>
                <a:latin typeface="Roboto Light"/>
                <a:cs typeface="Roboto Light"/>
              </a:rPr>
              <a:t>e </a:t>
            </a:r>
            <a:r>
              <a:rPr sz="1200" spc="-5" dirty="0">
                <a:solidFill>
                  <a:srgbClr val="58595B"/>
                </a:solidFill>
                <a:latin typeface="Roboto Light"/>
                <a:cs typeface="Roboto Light"/>
              </a:rPr>
              <a:t>:</a:t>
            </a:r>
            <a:r>
              <a:rPr sz="1200" dirty="0">
                <a:solidFill>
                  <a:srgbClr val="58595B"/>
                </a:solidFill>
                <a:latin typeface="Roboto Light"/>
                <a:cs typeface="Roboto Light"/>
              </a:rPr>
              <a:t> </a:t>
            </a:r>
            <a:r>
              <a:rPr lang="en-GB" sz="1200" spc="-10" dirty="0" smtClean="0">
                <a:solidFill>
                  <a:srgbClr val="58595B"/>
                </a:solidFill>
                <a:latin typeface="Roboto Light"/>
                <a:cs typeface="Roboto Light"/>
              </a:rPr>
              <a:t>Hospitality Carbon Reduction Forum</a:t>
            </a:r>
            <a:endParaRPr sz="1200" dirty="0">
              <a:latin typeface="Roboto Light"/>
              <a:cs typeface="Robo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repeatCount="indefinite"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22" presetClass="entr" presetSubtype="4" repeatCount="indefinite" fill="hold" grpId="0" nodeType="afterEffect">
                                  <p:stCondLst>
                                    <p:cond delay="20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1000"/>
                                        <p:tgtEl>
                                          <p:spTgt spid="27"/>
                                        </p:tgtEl>
                                      </p:cBhvr>
                                    </p:animEffect>
                                  </p:childTnLst>
                                </p:cTn>
                              </p:par>
                            </p:childTnLst>
                          </p:cTn>
                        </p:par>
                        <p:par>
                          <p:cTn id="12" fill="hold">
                            <p:stCondLst>
                              <p:cond delay="2200"/>
                            </p:stCondLst>
                            <p:childTnLst>
                              <p:par>
                                <p:cTn id="13" presetID="22" presetClass="entr" presetSubtype="4" repeatCount="indefinite" fill="hold" grpId="0" nodeType="afterEffect">
                                  <p:stCondLst>
                                    <p:cond delay="50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1000"/>
                                        <p:tgtEl>
                                          <p:spTgt spid="28"/>
                                        </p:tgtEl>
                                      </p:cBhvr>
                                    </p:animEffect>
                                  </p:childTnLst>
                                </p:cTn>
                              </p:par>
                            </p:childTnLst>
                          </p:cTn>
                        </p:par>
                        <p:par>
                          <p:cTn id="16" fill="hold">
                            <p:stCondLst>
                              <p:cond delay="3700"/>
                            </p:stCondLst>
                            <p:childTnLst>
                              <p:par>
                                <p:cTn id="17" presetID="22" presetClass="entr" presetSubtype="4"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4200"/>
                            </p:stCondLst>
                            <p:childTnLst>
                              <p:par>
                                <p:cTn id="21" presetID="14" presetClass="entr" presetSubtype="10" repeatCount="indefinite"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2000"/>
                                        <p:tgtEl>
                                          <p:spTgt spid="13"/>
                                        </p:tgtEl>
                                      </p:cBhvr>
                                    </p:animEffect>
                                  </p:childTnLst>
                                </p:cTn>
                              </p:par>
                              <p:par>
                                <p:cTn id="24" presetID="14" presetClass="entr" presetSubtype="10" repeatCount="indefinite" fill="hold" nodeType="withEffect">
                                  <p:stCondLst>
                                    <p:cond delay="500"/>
                                  </p:stCondLst>
                                  <p:childTnLst>
                                    <p:set>
                                      <p:cBhvr>
                                        <p:cTn id="25" dur="1" fill="hold">
                                          <p:stCondLst>
                                            <p:cond delay="0"/>
                                          </p:stCondLst>
                                        </p:cTn>
                                        <p:tgtEl>
                                          <p:spTgt spid="41"/>
                                        </p:tgtEl>
                                        <p:attrNameLst>
                                          <p:attrName>style.visibility</p:attrName>
                                        </p:attrNameLst>
                                      </p:cBhvr>
                                      <p:to>
                                        <p:strVal val="visible"/>
                                      </p:to>
                                    </p:set>
                                    <p:animEffect transition="in" filter="randombar(horizontal)">
                                      <p:cBhvr>
                                        <p:cTn id="26" dur="2000"/>
                                        <p:tgtEl>
                                          <p:spTgt spid="41"/>
                                        </p:tgtEl>
                                      </p:cBhvr>
                                    </p:animEffect>
                                  </p:childTnLst>
                                </p:cTn>
                              </p:par>
                              <p:par>
                                <p:cTn id="27" presetID="14" presetClass="entr" presetSubtype="10" repeatCount="indefinite" fill="hold" nodeType="withEffect">
                                  <p:stCondLst>
                                    <p:cond delay="500"/>
                                  </p:stCondLst>
                                  <p:childTnLst>
                                    <p:set>
                                      <p:cBhvr>
                                        <p:cTn id="28" dur="1" fill="hold">
                                          <p:stCondLst>
                                            <p:cond delay="0"/>
                                          </p:stCondLst>
                                        </p:cTn>
                                        <p:tgtEl>
                                          <p:spTgt spid="44"/>
                                        </p:tgtEl>
                                        <p:attrNameLst>
                                          <p:attrName>style.visibility</p:attrName>
                                        </p:attrNameLst>
                                      </p:cBhvr>
                                      <p:to>
                                        <p:strVal val="visible"/>
                                      </p:to>
                                    </p:set>
                                    <p:animEffect transition="in" filter="randombar(horizontal)">
                                      <p:cBhvr>
                                        <p:cTn id="29" dur="3000"/>
                                        <p:tgtEl>
                                          <p:spTgt spid="44"/>
                                        </p:tgtEl>
                                      </p:cBhvr>
                                    </p:animEffect>
                                  </p:childTnLst>
                                </p:cTn>
                              </p:par>
                              <p:par>
                                <p:cTn id="30" presetID="14" presetClass="entr" presetSubtype="10" repeatCount="indefinite" fill="hold" nodeType="withEffect">
                                  <p:stCondLst>
                                    <p:cond delay="1000"/>
                                  </p:stCondLst>
                                  <p:childTnLst>
                                    <p:set>
                                      <p:cBhvr>
                                        <p:cTn id="31" dur="1" fill="hold">
                                          <p:stCondLst>
                                            <p:cond delay="0"/>
                                          </p:stCondLst>
                                        </p:cTn>
                                        <p:tgtEl>
                                          <p:spTgt spid="42"/>
                                        </p:tgtEl>
                                        <p:attrNameLst>
                                          <p:attrName>style.visibility</p:attrName>
                                        </p:attrNameLst>
                                      </p:cBhvr>
                                      <p:to>
                                        <p:strVal val="visible"/>
                                      </p:to>
                                    </p:set>
                                    <p:animEffect transition="in" filter="randombar(horizontal)">
                                      <p:cBhvr>
                                        <p:cTn id="32" dur="2000"/>
                                        <p:tgtEl>
                                          <p:spTgt spid="42"/>
                                        </p:tgtEl>
                                      </p:cBhvr>
                                    </p:animEffect>
                                  </p:childTnLst>
                                </p:cTn>
                              </p:par>
                              <p:par>
                                <p:cTn id="33" presetID="14" presetClass="entr" presetSubtype="10" repeatCount="indefinite" fill="hold" nodeType="withEffect">
                                  <p:stCondLst>
                                    <p:cond delay="500"/>
                                  </p:stCondLst>
                                  <p:childTnLst>
                                    <p:set>
                                      <p:cBhvr>
                                        <p:cTn id="34" dur="1" fill="hold">
                                          <p:stCondLst>
                                            <p:cond delay="0"/>
                                          </p:stCondLst>
                                        </p:cTn>
                                        <p:tgtEl>
                                          <p:spTgt spid="43"/>
                                        </p:tgtEl>
                                        <p:attrNameLst>
                                          <p:attrName>style.visibility</p:attrName>
                                        </p:attrNameLst>
                                      </p:cBhvr>
                                      <p:to>
                                        <p:strVal val="visible"/>
                                      </p:to>
                                    </p:set>
                                    <p:animEffect transition="in" filter="randombar(horizontal)">
                                      <p:cBhvr>
                                        <p:cTn id="35" dur="3000"/>
                                        <p:tgtEl>
                                          <p:spTgt spid="43"/>
                                        </p:tgtEl>
                                      </p:cBhvr>
                                    </p:animEffect>
                                  </p:childTnLst>
                                </p:cTn>
                              </p:par>
                            </p:childTnLst>
                          </p:cTn>
                        </p:par>
                        <p:par>
                          <p:cTn id="36" fill="hold">
                            <p:stCondLst>
                              <p:cond delay="7700"/>
                            </p:stCondLst>
                            <p:childTnLst>
                              <p:par>
                                <p:cTn id="37" presetID="22" presetClass="entr" presetSubtype="4"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down)">
                                      <p:cBhvr>
                                        <p:cTn id="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27" grpId="0"/>
      <p:bldP spid="28" grpId="0"/>
      <p:bldP spid="29"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150" y="276225"/>
            <a:ext cx="9774938" cy="415498"/>
          </a:xfrm>
        </p:spPr>
        <p:txBody>
          <a:bodyPr/>
          <a:lstStyle/>
          <a:p>
            <a:pPr algn="ctr"/>
            <a:r>
              <a:rPr lang="en-GB" dirty="0" smtClean="0"/>
              <a:t>ENERGY </a:t>
            </a:r>
            <a:r>
              <a:rPr lang="en-GB" dirty="0" smtClean="0">
                <a:latin typeface="Roboto"/>
              </a:rPr>
              <a:t>USE</a:t>
            </a:r>
            <a:r>
              <a:rPr lang="en-GB" dirty="0" smtClean="0"/>
              <a:t> AND POTENTIAL SAVINGS</a:t>
            </a:r>
            <a:endParaRPr lang="en-GB" dirty="0"/>
          </a:p>
        </p:txBody>
      </p:sp>
      <p:pic>
        <p:nvPicPr>
          <p:cNvPr id="4" name="Picture 3"/>
          <p:cNvPicPr>
            <a:picLocks noChangeAspect="1"/>
          </p:cNvPicPr>
          <p:nvPr/>
        </p:nvPicPr>
        <p:blipFill>
          <a:blip r:embed="rId3"/>
          <a:stretch>
            <a:fillRect/>
          </a:stretch>
        </p:blipFill>
        <p:spPr>
          <a:xfrm>
            <a:off x="2527300" y="1663095"/>
            <a:ext cx="4838700" cy="4314825"/>
          </a:xfrm>
          <a:prstGeom prst="rect">
            <a:avLst/>
          </a:prstGeom>
        </p:spPr>
      </p:pic>
      <p:sp>
        <p:nvSpPr>
          <p:cNvPr id="5" name="TextBox 4"/>
          <p:cNvSpPr txBox="1"/>
          <p:nvPr/>
        </p:nvSpPr>
        <p:spPr>
          <a:xfrm>
            <a:off x="3118071" y="1148742"/>
            <a:ext cx="4495800" cy="307777"/>
          </a:xfrm>
          <a:prstGeom prst="rect">
            <a:avLst/>
          </a:prstGeom>
          <a:noFill/>
        </p:spPr>
        <p:txBody>
          <a:bodyPr wrap="square" rtlCol="0">
            <a:spAutoFit/>
          </a:bodyPr>
          <a:lstStyle/>
          <a:p>
            <a:r>
              <a:rPr lang="en-GB" sz="1400" i="1" dirty="0" smtClean="0">
                <a:solidFill>
                  <a:schemeClr val="tx1">
                    <a:lumMod val="65000"/>
                    <a:lumOff val="35000"/>
                  </a:schemeClr>
                </a:solidFill>
                <a:latin typeface="Roboto Light"/>
              </a:rPr>
              <a:t>Breakdown of Energy use within the average Pub*</a:t>
            </a:r>
            <a:endParaRPr lang="en-GB" sz="1400" i="1" dirty="0">
              <a:solidFill>
                <a:schemeClr val="tx1">
                  <a:lumMod val="65000"/>
                  <a:lumOff val="35000"/>
                </a:schemeClr>
              </a:solidFill>
              <a:latin typeface="Roboto Light"/>
            </a:endParaRPr>
          </a:p>
        </p:txBody>
      </p:sp>
      <p:sp>
        <p:nvSpPr>
          <p:cNvPr id="6" name="TextBox 5"/>
          <p:cNvSpPr txBox="1"/>
          <p:nvPr/>
        </p:nvSpPr>
        <p:spPr>
          <a:xfrm>
            <a:off x="6642100" y="6252120"/>
            <a:ext cx="2514600" cy="307777"/>
          </a:xfrm>
          <a:prstGeom prst="rect">
            <a:avLst/>
          </a:prstGeom>
          <a:noFill/>
        </p:spPr>
        <p:txBody>
          <a:bodyPr wrap="square" rtlCol="0">
            <a:spAutoFit/>
          </a:bodyPr>
          <a:lstStyle/>
          <a:p>
            <a:r>
              <a:rPr lang="en-GB" sz="1400" dirty="0" smtClean="0"/>
              <a:t>*Source - The Carbon Trust</a:t>
            </a:r>
            <a:endParaRPr lang="en-GB" sz="1400" dirty="0"/>
          </a:p>
        </p:txBody>
      </p:sp>
      <p:sp>
        <p:nvSpPr>
          <p:cNvPr id="7" name="object 38"/>
          <p:cNvSpPr/>
          <p:nvPr/>
        </p:nvSpPr>
        <p:spPr>
          <a:xfrm flipV="1">
            <a:off x="3118071" y="1439374"/>
            <a:ext cx="4057429" cy="45719"/>
          </a:xfrm>
          <a:custGeom>
            <a:avLst/>
            <a:gdLst/>
            <a:ahLst/>
            <a:cxnLst/>
            <a:rect l="l" t="t" r="r" b="b"/>
            <a:pathLst>
              <a:path w="7929245">
                <a:moveTo>
                  <a:pt x="0" y="0"/>
                </a:moveTo>
                <a:lnTo>
                  <a:pt x="7929003" y="0"/>
                </a:lnTo>
              </a:path>
            </a:pathLst>
          </a:custGeom>
          <a:ln w="9525">
            <a:solidFill>
              <a:srgbClr val="00AEEF"/>
            </a:solidFill>
          </a:ln>
        </p:spPr>
        <p:txBody>
          <a:bodyPr wrap="square" lIns="0" tIns="0" rIns="0" bIns="0" rtlCol="0"/>
          <a:lstStyle/>
          <a:p>
            <a:endParaRPr dirty="0"/>
          </a:p>
        </p:txBody>
      </p:sp>
      <p:sp>
        <p:nvSpPr>
          <p:cNvPr id="10" name="Rectangle 9"/>
          <p:cNvSpPr/>
          <p:nvPr/>
        </p:nvSpPr>
        <p:spPr>
          <a:xfrm>
            <a:off x="1492250" y="5738649"/>
            <a:ext cx="3429000" cy="523220"/>
          </a:xfrm>
          <a:prstGeom prst="rect">
            <a:avLst/>
          </a:prstGeom>
        </p:spPr>
        <p:txBody>
          <a:bodyPr wrap="square">
            <a:spAutoFit/>
          </a:bodyPr>
          <a:lstStyle/>
          <a:p>
            <a:r>
              <a:rPr lang="en-GB" sz="1400" dirty="0">
                <a:solidFill>
                  <a:srgbClr val="4C4C4C"/>
                </a:solidFill>
                <a:latin typeface="Roboto Light"/>
              </a:rPr>
              <a:t>Overcooling the cellar by </a:t>
            </a:r>
            <a:r>
              <a:rPr lang="en-GB" sz="1400" b="1" dirty="0">
                <a:solidFill>
                  <a:srgbClr val="00B0F0"/>
                </a:solidFill>
                <a:latin typeface="Roboto Light"/>
              </a:rPr>
              <a:t>1°C</a:t>
            </a:r>
            <a:r>
              <a:rPr lang="en-GB" sz="1400" dirty="0">
                <a:solidFill>
                  <a:srgbClr val="4C4C4C"/>
                </a:solidFill>
                <a:latin typeface="Roboto Light"/>
              </a:rPr>
              <a:t> can add up to </a:t>
            </a:r>
            <a:r>
              <a:rPr lang="en-GB" sz="1400" b="1" dirty="0">
                <a:solidFill>
                  <a:srgbClr val="00B0F0"/>
                </a:solidFill>
                <a:latin typeface="Roboto Light"/>
              </a:rPr>
              <a:t>10% </a:t>
            </a:r>
            <a:r>
              <a:rPr lang="en-GB" sz="1400" dirty="0">
                <a:solidFill>
                  <a:srgbClr val="4C4C4C"/>
                </a:solidFill>
                <a:latin typeface="Roboto Light"/>
              </a:rPr>
              <a:t>to cellar energy costs.*</a:t>
            </a:r>
            <a:endParaRPr lang="en-GB" sz="1400" dirty="0">
              <a:latin typeface="Roboto Light"/>
            </a:endParaRPr>
          </a:p>
        </p:txBody>
      </p:sp>
      <p:sp>
        <p:nvSpPr>
          <p:cNvPr id="11" name="Rectangle 10"/>
          <p:cNvSpPr/>
          <p:nvPr/>
        </p:nvSpPr>
        <p:spPr>
          <a:xfrm>
            <a:off x="5575300" y="5516860"/>
            <a:ext cx="3352800" cy="523220"/>
          </a:xfrm>
          <a:prstGeom prst="rect">
            <a:avLst/>
          </a:prstGeom>
        </p:spPr>
        <p:txBody>
          <a:bodyPr wrap="square">
            <a:spAutoFit/>
          </a:bodyPr>
          <a:lstStyle/>
          <a:p>
            <a:r>
              <a:rPr lang="en-GB" sz="1400" dirty="0" smtClean="0">
                <a:solidFill>
                  <a:srgbClr val="4C4C4C"/>
                </a:solidFill>
                <a:latin typeface="Roboto Light"/>
              </a:rPr>
              <a:t>Lighting controls and efficient luminaires can reduce energy costs by up to </a:t>
            </a:r>
            <a:r>
              <a:rPr lang="en-GB" sz="1400" b="1" dirty="0" smtClean="0">
                <a:solidFill>
                  <a:srgbClr val="00B0F0"/>
                </a:solidFill>
                <a:latin typeface="Roboto Light"/>
              </a:rPr>
              <a:t>50%</a:t>
            </a:r>
            <a:r>
              <a:rPr lang="en-GB" sz="1400" dirty="0" smtClean="0">
                <a:solidFill>
                  <a:srgbClr val="4C4C4C"/>
                </a:solidFill>
                <a:latin typeface="Roboto Light"/>
              </a:rPr>
              <a:t>.*</a:t>
            </a:r>
            <a:endParaRPr lang="en-GB" sz="1400" dirty="0">
              <a:latin typeface="Roboto Light"/>
            </a:endParaRPr>
          </a:p>
        </p:txBody>
      </p:sp>
      <p:sp>
        <p:nvSpPr>
          <p:cNvPr id="12" name="Rectangle 11"/>
          <p:cNvSpPr/>
          <p:nvPr/>
        </p:nvSpPr>
        <p:spPr>
          <a:xfrm>
            <a:off x="301893" y="3005202"/>
            <a:ext cx="2381009" cy="1169551"/>
          </a:xfrm>
          <a:prstGeom prst="rect">
            <a:avLst/>
          </a:prstGeom>
        </p:spPr>
        <p:txBody>
          <a:bodyPr wrap="square">
            <a:spAutoFit/>
          </a:bodyPr>
          <a:lstStyle/>
          <a:p>
            <a:r>
              <a:rPr lang="en-GB" sz="1400" dirty="0" smtClean="0">
                <a:solidFill>
                  <a:srgbClr val="4C4C4C"/>
                </a:solidFill>
                <a:latin typeface="Roboto Light"/>
              </a:rPr>
              <a:t>Raising awareness (via real time energy display) and energy management training can reduce energy use by up to </a:t>
            </a:r>
            <a:r>
              <a:rPr lang="en-GB" sz="1400" b="1" dirty="0" smtClean="0">
                <a:solidFill>
                  <a:srgbClr val="00B0F0"/>
                </a:solidFill>
                <a:latin typeface="Roboto Light"/>
              </a:rPr>
              <a:t>30%</a:t>
            </a:r>
            <a:r>
              <a:rPr lang="en-GB" sz="1400" dirty="0" smtClean="0">
                <a:solidFill>
                  <a:schemeClr val="tx1">
                    <a:lumMod val="75000"/>
                    <a:lumOff val="25000"/>
                  </a:schemeClr>
                </a:solidFill>
                <a:latin typeface="Roboto Light"/>
              </a:rPr>
              <a:t>.*</a:t>
            </a:r>
            <a:endParaRPr lang="en-GB" sz="1400" dirty="0">
              <a:solidFill>
                <a:schemeClr val="tx1">
                  <a:lumMod val="75000"/>
                  <a:lumOff val="25000"/>
                </a:schemeClr>
              </a:solidFill>
              <a:latin typeface="Roboto Light"/>
            </a:endParaRPr>
          </a:p>
        </p:txBody>
      </p:sp>
      <p:sp>
        <p:nvSpPr>
          <p:cNvPr id="13" name="Rectangle 12"/>
          <p:cNvSpPr/>
          <p:nvPr/>
        </p:nvSpPr>
        <p:spPr>
          <a:xfrm>
            <a:off x="6724650" y="3220646"/>
            <a:ext cx="3352800" cy="738664"/>
          </a:xfrm>
          <a:prstGeom prst="rect">
            <a:avLst/>
          </a:prstGeom>
        </p:spPr>
        <p:txBody>
          <a:bodyPr wrap="square">
            <a:spAutoFit/>
          </a:bodyPr>
          <a:lstStyle/>
          <a:p>
            <a:r>
              <a:rPr lang="en-GB" sz="1400" dirty="0" smtClean="0">
                <a:solidFill>
                  <a:srgbClr val="4C4C4C"/>
                </a:solidFill>
                <a:latin typeface="Roboto Light"/>
              </a:rPr>
              <a:t>Premises with well controlled systems , heating fuel consumption is </a:t>
            </a:r>
            <a:r>
              <a:rPr lang="en-GB" sz="1400" b="1" dirty="0" smtClean="0">
                <a:solidFill>
                  <a:srgbClr val="00B0F0"/>
                </a:solidFill>
                <a:latin typeface="Roboto Light"/>
              </a:rPr>
              <a:t>15-30% lower</a:t>
            </a:r>
            <a:r>
              <a:rPr lang="en-GB" sz="1400" dirty="0" smtClean="0">
                <a:solidFill>
                  <a:srgbClr val="4C4C4C"/>
                </a:solidFill>
                <a:latin typeface="Roboto Light"/>
              </a:rPr>
              <a:t>.*</a:t>
            </a:r>
            <a:endParaRPr lang="en-GB" sz="1400" dirty="0">
              <a:latin typeface="Roboto Light"/>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893" y="1626499"/>
            <a:ext cx="2381009" cy="141529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220" y="1580804"/>
            <a:ext cx="2245399" cy="1521273"/>
          </a:xfrm>
          <a:prstGeom prst="rect">
            <a:avLst/>
          </a:prstGeom>
        </p:spPr>
      </p:pic>
      <p:sp>
        <p:nvSpPr>
          <p:cNvPr id="18" name="object 3"/>
          <p:cNvSpPr/>
          <p:nvPr/>
        </p:nvSpPr>
        <p:spPr>
          <a:xfrm>
            <a:off x="0" y="6956915"/>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19" name="object 37"/>
          <p:cNvSpPr txBox="1">
            <a:spLocks noGrp="1"/>
          </p:cNvSpPr>
          <p:nvPr>
            <p:ph type="dt" sz="half" idx="6"/>
          </p:nvPr>
        </p:nvSpPr>
        <p:spPr>
          <a:xfrm>
            <a:off x="464299" y="7171823"/>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20" name="object 38"/>
          <p:cNvSpPr txBox="1">
            <a:spLocks noGrp="1"/>
          </p:cNvSpPr>
          <p:nvPr>
            <p:ph type="ftr" sz="quarter" idx="5"/>
          </p:nvPr>
        </p:nvSpPr>
        <p:spPr>
          <a:xfrm>
            <a:off x="2450125" y="7171823"/>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21" name="Picture 20" descr="NetThings Click Controller Transparent.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95413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http://www.nlapropertyservices.org.uk/cache/filelibrary/4227/library/fileLibrary/2015/5/heating_icon_lef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8296" y="4278498"/>
            <a:ext cx="559619" cy="4920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252060" y="4710507"/>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Heating</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2" name="Picture 6" descr="http://airconditioning-london.co.uk/wp-content/uploads/2013/06/re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9831" y="4261940"/>
            <a:ext cx="457731" cy="4577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757495" y="470008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A/C</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7"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9831" y="3864822"/>
            <a:ext cx="392373" cy="3923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8106" y="3869567"/>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562550" y="1271845"/>
            <a:ext cx="4724400" cy="523220"/>
          </a:xfrm>
          <a:prstGeom prst="rect">
            <a:avLst/>
          </a:prstGeom>
          <a:noFill/>
        </p:spPr>
        <p:txBody>
          <a:bodyPr wrap="square" rtlCol="0">
            <a:spAutoFit/>
          </a:bodyPr>
          <a:lstStyle/>
          <a:p>
            <a:pPr>
              <a:spcAft>
                <a:spcPts val="600"/>
              </a:spcAft>
            </a:pPr>
            <a:r>
              <a:rPr lang="en-GB" sz="1400" b="1" i="1" dirty="0" smtClean="0">
                <a:solidFill>
                  <a:srgbClr val="0070C0"/>
                </a:solidFill>
              </a:rPr>
              <a:t>46% </a:t>
            </a:r>
            <a:r>
              <a:rPr lang="en-GB" sz="1400" i="1" dirty="0" smtClean="0">
                <a:solidFill>
                  <a:srgbClr val="0070C0"/>
                </a:solidFill>
              </a:rPr>
              <a:t>of all business electricity is used </a:t>
            </a:r>
            <a:r>
              <a:rPr lang="en-GB" sz="1400" b="1" i="1" dirty="0" smtClean="0">
                <a:solidFill>
                  <a:srgbClr val="0070C0"/>
                </a:solidFill>
              </a:rPr>
              <a:t>outside</a:t>
            </a:r>
            <a:r>
              <a:rPr lang="en-GB" sz="1400" i="1" dirty="0" smtClean="0">
                <a:solidFill>
                  <a:srgbClr val="0070C0"/>
                </a:solidFill>
              </a:rPr>
              <a:t> of business hours* </a:t>
            </a:r>
            <a:endParaRPr lang="en-GB" dirty="0" smtClean="0"/>
          </a:p>
        </p:txBody>
      </p:sp>
      <p:sp>
        <p:nvSpPr>
          <p:cNvPr id="29" name="Rectangle 28"/>
          <p:cNvSpPr/>
          <p:nvPr/>
        </p:nvSpPr>
        <p:spPr>
          <a:xfrm>
            <a:off x="681598" y="6506226"/>
            <a:ext cx="1720920" cy="307777"/>
          </a:xfrm>
          <a:prstGeom prst="rect">
            <a:avLst/>
          </a:prstGeom>
        </p:spPr>
        <p:txBody>
          <a:bodyPr wrap="none">
            <a:spAutoFit/>
          </a:bodyPr>
          <a:lstStyle/>
          <a:p>
            <a:r>
              <a:rPr lang="en-GB" sz="1400" dirty="0"/>
              <a:t>*Source </a:t>
            </a:r>
            <a:r>
              <a:rPr lang="en-GB" sz="1400" dirty="0" smtClean="0"/>
              <a:t>– British Gas</a:t>
            </a:r>
            <a:endParaRPr lang="en-GB" sz="1400" dirty="0"/>
          </a:p>
        </p:txBody>
      </p:sp>
      <p:sp>
        <p:nvSpPr>
          <p:cNvPr id="26" name="Title 1"/>
          <p:cNvSpPr>
            <a:spLocks noGrp="1"/>
          </p:cNvSpPr>
          <p:nvPr>
            <p:ph type="title"/>
          </p:nvPr>
        </p:nvSpPr>
        <p:spPr>
          <a:xfrm>
            <a:off x="376622" y="592795"/>
            <a:ext cx="9774938" cy="415498"/>
          </a:xfrm>
        </p:spPr>
        <p:txBody>
          <a:bodyPr/>
          <a:lstStyle/>
          <a:p>
            <a:pPr algn="ctr"/>
            <a:r>
              <a:rPr lang="en-GB" dirty="0" smtClean="0"/>
              <a:t>ENERGY </a:t>
            </a:r>
            <a:r>
              <a:rPr lang="en-GB" dirty="0" smtClean="0">
                <a:latin typeface="Roboto"/>
              </a:rPr>
              <a:t>SAVING FUNCTIONS – Night Load Reduction</a:t>
            </a:r>
            <a:endParaRPr lang="en-GB" dirty="0"/>
          </a:p>
        </p:txBody>
      </p:sp>
      <p:pic>
        <p:nvPicPr>
          <p:cNvPr id="27" name="Picture 26"/>
          <p:cNvPicPr/>
          <p:nvPr/>
        </p:nvPicPr>
        <p:blipFill>
          <a:blip r:embed="rId5" cstate="print">
            <a:extLst>
              <a:ext uri="{28A0092B-C50C-407E-A947-70E740481C1C}">
                <a14:useLocalDpi xmlns:a14="http://schemas.microsoft.com/office/drawing/2010/main" val="0"/>
              </a:ext>
            </a:extLst>
          </a:blip>
          <a:stretch>
            <a:fillRect/>
          </a:stretch>
        </p:blipFill>
        <p:spPr>
          <a:xfrm>
            <a:off x="4246323" y="2049103"/>
            <a:ext cx="2011680" cy="1006475"/>
          </a:xfrm>
          <a:prstGeom prst="rect">
            <a:avLst/>
          </a:prstGeom>
        </p:spPr>
      </p:pic>
      <p:sp>
        <p:nvSpPr>
          <p:cNvPr id="44" name="Oval 43"/>
          <p:cNvSpPr/>
          <p:nvPr/>
        </p:nvSpPr>
        <p:spPr>
          <a:xfrm>
            <a:off x="5118100" y="3000514"/>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Oval 44"/>
          <p:cNvSpPr/>
          <p:nvPr/>
        </p:nvSpPr>
        <p:spPr>
          <a:xfrm>
            <a:off x="5241231" y="3000514"/>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Freeform 63"/>
          <p:cNvSpPr>
            <a:spLocks/>
          </p:cNvSpPr>
          <p:nvPr/>
        </p:nvSpPr>
        <p:spPr bwMode="auto">
          <a:xfrm>
            <a:off x="5517488" y="194983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64"/>
          <p:cNvSpPr>
            <a:spLocks/>
          </p:cNvSpPr>
          <p:nvPr/>
        </p:nvSpPr>
        <p:spPr bwMode="auto">
          <a:xfrm>
            <a:off x="5548415" y="200557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Freeform 65"/>
          <p:cNvSpPr>
            <a:spLocks/>
          </p:cNvSpPr>
          <p:nvPr/>
        </p:nvSpPr>
        <p:spPr bwMode="auto">
          <a:xfrm>
            <a:off x="5480117" y="189274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Freeform 63"/>
          <p:cNvSpPr>
            <a:spLocks/>
          </p:cNvSpPr>
          <p:nvPr/>
        </p:nvSpPr>
        <p:spPr bwMode="auto">
          <a:xfrm>
            <a:off x="5917471" y="372095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Freeform 64"/>
          <p:cNvSpPr>
            <a:spLocks/>
          </p:cNvSpPr>
          <p:nvPr/>
        </p:nvSpPr>
        <p:spPr bwMode="auto">
          <a:xfrm>
            <a:off x="5948398" y="377668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65"/>
          <p:cNvSpPr>
            <a:spLocks/>
          </p:cNvSpPr>
          <p:nvPr/>
        </p:nvSpPr>
        <p:spPr bwMode="auto">
          <a:xfrm>
            <a:off x="5880100" y="366386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63"/>
          <p:cNvSpPr>
            <a:spLocks/>
          </p:cNvSpPr>
          <p:nvPr/>
        </p:nvSpPr>
        <p:spPr bwMode="auto">
          <a:xfrm>
            <a:off x="4393471" y="3720011"/>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64"/>
          <p:cNvSpPr>
            <a:spLocks/>
          </p:cNvSpPr>
          <p:nvPr/>
        </p:nvSpPr>
        <p:spPr bwMode="auto">
          <a:xfrm>
            <a:off x="4424398" y="3775744"/>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65"/>
          <p:cNvSpPr>
            <a:spLocks/>
          </p:cNvSpPr>
          <p:nvPr/>
        </p:nvSpPr>
        <p:spPr bwMode="auto">
          <a:xfrm>
            <a:off x="4356100" y="3662919"/>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67" name="Group 66"/>
          <p:cNvGrpSpPr/>
          <p:nvPr/>
        </p:nvGrpSpPr>
        <p:grpSpPr>
          <a:xfrm>
            <a:off x="3377383" y="4357847"/>
            <a:ext cx="672336" cy="426488"/>
            <a:chOff x="483364" y="3086828"/>
            <a:chExt cx="1994301" cy="1204482"/>
          </a:xfrm>
        </p:grpSpPr>
        <p:pic>
          <p:nvPicPr>
            <p:cNvPr id="61" name="Picture 60" descr="cid:C4CD4052-1EAF-49AA-A188-A2B0D69FCB0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546100" y="3086828"/>
              <a:ext cx="1931565" cy="742571"/>
            </a:xfrm>
            <a:prstGeom prst="rect">
              <a:avLst/>
            </a:prstGeom>
            <a:noFill/>
            <a:ln>
              <a:noFill/>
            </a:ln>
          </p:spPr>
        </p:pic>
        <p:pic>
          <p:nvPicPr>
            <p:cNvPr id="62"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483364" y="3805535"/>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853185" y="3798597"/>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581855" y="3798597"/>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951676" y="3791659"/>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223006" y="3791659"/>
              <a:ext cx="485775" cy="485775"/>
            </a:xfrm>
            <a:prstGeom prst="rect">
              <a:avLst/>
            </a:prstGeom>
            <a:noFill/>
            <a:extLst>
              <a:ext uri="{909E8E84-426E-40DD-AFC4-6F175D3DCCD1}">
                <a14:hiddenFill xmlns:a14="http://schemas.microsoft.com/office/drawing/2010/main">
                  <a:solidFill>
                    <a:srgbClr val="FFFFFF"/>
                  </a:solidFill>
                </a14:hiddenFill>
              </a:ext>
            </a:extLst>
          </p:spPr>
        </p:pic>
      </p:grpSp>
      <p:pic>
        <p:nvPicPr>
          <p:cNvPr id="68"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4201" y="3914305"/>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69" name="Freeform 63"/>
          <p:cNvSpPr>
            <a:spLocks/>
          </p:cNvSpPr>
          <p:nvPr/>
        </p:nvSpPr>
        <p:spPr bwMode="auto">
          <a:xfrm>
            <a:off x="3609566" y="376474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Freeform 64"/>
          <p:cNvSpPr>
            <a:spLocks/>
          </p:cNvSpPr>
          <p:nvPr/>
        </p:nvSpPr>
        <p:spPr bwMode="auto">
          <a:xfrm>
            <a:off x="3640493" y="382048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Freeform 65"/>
          <p:cNvSpPr>
            <a:spLocks/>
          </p:cNvSpPr>
          <p:nvPr/>
        </p:nvSpPr>
        <p:spPr bwMode="auto">
          <a:xfrm>
            <a:off x="3572195" y="370765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TextBox 71"/>
          <p:cNvSpPr txBox="1"/>
          <p:nvPr/>
        </p:nvSpPr>
        <p:spPr>
          <a:xfrm>
            <a:off x="3435848" y="471894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Over Door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Heater(s)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79" name="Picture 78" descr="cid:59465458-978F-4B69-BA98-6DBD0235AA5C"/>
          <p:cNvPicPr/>
          <p:nvPr/>
        </p:nvPicPr>
        <p:blipFill rotWithShape="1">
          <a:blip r:embed="rId9" r:link="rId10" cstate="print">
            <a:extLst>
              <a:ext uri="{28A0092B-C50C-407E-A947-70E740481C1C}">
                <a14:useLocalDpi xmlns:a14="http://schemas.microsoft.com/office/drawing/2010/main" val="0"/>
              </a:ext>
            </a:extLst>
          </a:blip>
          <a:srcRect t="23881"/>
          <a:stretch/>
        </p:blipFill>
        <p:spPr bwMode="auto">
          <a:xfrm>
            <a:off x="6613818" y="3869498"/>
            <a:ext cx="492207" cy="480966"/>
          </a:xfrm>
          <a:prstGeom prst="rect">
            <a:avLst/>
          </a:prstGeom>
          <a:noFill/>
          <a:ln>
            <a:noFill/>
          </a:ln>
        </p:spPr>
      </p:pic>
      <p:sp>
        <p:nvSpPr>
          <p:cNvPr id="81" name="Freeform 63"/>
          <p:cNvSpPr>
            <a:spLocks/>
          </p:cNvSpPr>
          <p:nvPr/>
        </p:nvSpPr>
        <p:spPr bwMode="auto">
          <a:xfrm>
            <a:off x="6766752" y="3706545"/>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64"/>
          <p:cNvSpPr>
            <a:spLocks/>
          </p:cNvSpPr>
          <p:nvPr/>
        </p:nvSpPr>
        <p:spPr bwMode="auto">
          <a:xfrm>
            <a:off x="6797679" y="3762278"/>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65"/>
          <p:cNvSpPr>
            <a:spLocks/>
          </p:cNvSpPr>
          <p:nvPr/>
        </p:nvSpPr>
        <p:spPr bwMode="auto">
          <a:xfrm>
            <a:off x="6729381" y="3649453"/>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89" name="Picture 88" descr="cid:59465458-978F-4B69-BA98-6DBD0235AA5C"/>
          <p:cNvPicPr/>
          <p:nvPr/>
        </p:nvPicPr>
        <p:blipFill rotWithShape="1">
          <a:blip r:embed="rId9" r:link="rId10" cstate="print">
            <a:extLst>
              <a:ext uri="{28A0092B-C50C-407E-A947-70E740481C1C}">
                <a14:useLocalDpi xmlns:a14="http://schemas.microsoft.com/office/drawing/2010/main" val="0"/>
              </a:ext>
            </a:extLst>
          </a:blip>
          <a:srcRect t="23881"/>
          <a:stretch/>
        </p:blipFill>
        <p:spPr bwMode="auto">
          <a:xfrm>
            <a:off x="8124178" y="3849165"/>
            <a:ext cx="492207" cy="480966"/>
          </a:xfrm>
          <a:prstGeom prst="rect">
            <a:avLst/>
          </a:prstGeom>
          <a:noFill/>
          <a:ln>
            <a:noFill/>
          </a:ln>
        </p:spPr>
      </p:pic>
      <p:sp>
        <p:nvSpPr>
          <p:cNvPr id="91" name="Freeform 63"/>
          <p:cNvSpPr>
            <a:spLocks/>
          </p:cNvSpPr>
          <p:nvPr/>
        </p:nvSpPr>
        <p:spPr bwMode="auto">
          <a:xfrm>
            <a:off x="8300558" y="369197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64"/>
          <p:cNvSpPr>
            <a:spLocks/>
          </p:cNvSpPr>
          <p:nvPr/>
        </p:nvSpPr>
        <p:spPr bwMode="auto">
          <a:xfrm>
            <a:off x="8331485" y="374770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65"/>
          <p:cNvSpPr>
            <a:spLocks/>
          </p:cNvSpPr>
          <p:nvPr/>
        </p:nvSpPr>
        <p:spPr bwMode="auto">
          <a:xfrm>
            <a:off x="8263187" y="363488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TextBox 93"/>
          <p:cNvSpPr txBox="1"/>
          <p:nvPr/>
        </p:nvSpPr>
        <p:spPr>
          <a:xfrm>
            <a:off x="6577417" y="5151481"/>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Drinks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Coolers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5" name="TextBox 94"/>
          <p:cNvSpPr txBox="1"/>
          <p:nvPr/>
        </p:nvSpPr>
        <p:spPr>
          <a:xfrm>
            <a:off x="7277734" y="5152941"/>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Gaming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Machines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7" name="TextBox 96"/>
          <p:cNvSpPr txBox="1"/>
          <p:nvPr/>
        </p:nvSpPr>
        <p:spPr>
          <a:xfrm>
            <a:off x="8112491" y="5117450"/>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Vending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Machines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98" name="Picture 97"/>
          <p:cNvPicPr>
            <a:picLocks noChangeAspect="1"/>
          </p:cNvPicPr>
          <p:nvPr/>
        </p:nvPicPr>
        <p:blipFill rotWithShape="1">
          <a:blip r:embed="rId11"/>
          <a:srcRect b="25046"/>
          <a:stretch/>
        </p:blipFill>
        <p:spPr>
          <a:xfrm>
            <a:off x="2967424" y="2153415"/>
            <a:ext cx="1505926" cy="904086"/>
          </a:xfrm>
          <a:prstGeom prst="rect">
            <a:avLst/>
          </a:prstGeom>
        </p:spPr>
      </p:pic>
      <p:pic>
        <p:nvPicPr>
          <p:cNvPr id="52" name="Picture 51" descr="http://dormirdcine.com/img/icons/minibar.png"/>
          <p:cNvPicPr/>
          <p:nvPr/>
        </p:nvPicPr>
        <p:blipFill>
          <a:blip r:embed="rId1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77417" y="4433215"/>
            <a:ext cx="629214" cy="666977"/>
          </a:xfrm>
          <a:prstGeom prst="rect">
            <a:avLst/>
          </a:prstGeom>
          <a:noFill/>
          <a:ln>
            <a:noFill/>
          </a:ln>
        </p:spPr>
      </p:pic>
      <p:pic>
        <p:nvPicPr>
          <p:cNvPr id="53" name="Picture 52" descr="cid:59465458-978F-4B69-BA98-6DBD0235AA5C"/>
          <p:cNvPicPr/>
          <p:nvPr/>
        </p:nvPicPr>
        <p:blipFill rotWithShape="1">
          <a:blip r:embed="rId9" r:link="rId10" cstate="print">
            <a:extLst>
              <a:ext uri="{28A0092B-C50C-407E-A947-70E740481C1C}">
                <a14:useLocalDpi xmlns:a14="http://schemas.microsoft.com/office/drawing/2010/main" val="0"/>
              </a:ext>
            </a:extLst>
          </a:blip>
          <a:srcRect t="23881"/>
          <a:stretch/>
        </p:blipFill>
        <p:spPr bwMode="auto">
          <a:xfrm>
            <a:off x="7391766" y="3849165"/>
            <a:ext cx="492207" cy="480966"/>
          </a:xfrm>
          <a:prstGeom prst="rect">
            <a:avLst/>
          </a:prstGeom>
          <a:noFill/>
          <a:ln>
            <a:noFill/>
          </a:ln>
        </p:spPr>
      </p:pic>
      <p:sp>
        <p:nvSpPr>
          <p:cNvPr id="54" name="Freeform 63"/>
          <p:cNvSpPr>
            <a:spLocks/>
          </p:cNvSpPr>
          <p:nvPr/>
        </p:nvSpPr>
        <p:spPr bwMode="auto">
          <a:xfrm>
            <a:off x="7568146" y="369197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64"/>
          <p:cNvSpPr>
            <a:spLocks/>
          </p:cNvSpPr>
          <p:nvPr/>
        </p:nvSpPr>
        <p:spPr bwMode="auto">
          <a:xfrm>
            <a:off x="7599073" y="374770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65"/>
          <p:cNvSpPr>
            <a:spLocks/>
          </p:cNvSpPr>
          <p:nvPr/>
        </p:nvSpPr>
        <p:spPr bwMode="auto">
          <a:xfrm>
            <a:off x="7530775" y="363488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26" name="Picture 2" descr="https://d30y9cdsu7xlg0.cloudfront.net/png/44657-200.png"/>
          <p:cNvPicPr>
            <a:picLocks noChangeAspect="1" noChangeArrowheads="1"/>
          </p:cNvPicPr>
          <p:nvPr/>
        </p:nvPicPr>
        <p:blipFill>
          <a:blip r:embed="rId1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14942" y="4406773"/>
            <a:ext cx="710677" cy="71067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cdn2.iconfinder.com/data/icons/windows-8-metro-style/512/slot_machine.png"/>
          <p:cNvPicPr>
            <a:picLocks noChangeAspect="1" noChangeArrowheads="1"/>
          </p:cNvPicPr>
          <p:nvPr/>
        </p:nvPicPr>
        <p:blipFill>
          <a:blip r:embed="rId1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78100" y="4433779"/>
            <a:ext cx="650399" cy="65039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descr="http://t-mac.co.uk/uploads/images/HumiditySensor.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50484" y="2298908"/>
            <a:ext cx="381001" cy="388776"/>
          </a:xfrm>
          <a:prstGeom prst="rect">
            <a:avLst/>
          </a:prstGeom>
          <a:noFill/>
          <a:extLst>
            <a:ext uri="{909E8E84-426E-40DD-AFC4-6F175D3DCCD1}">
              <a14:hiddenFill xmlns:a14="http://schemas.microsoft.com/office/drawing/2010/main">
                <a:solidFill>
                  <a:srgbClr val="FFFFFF"/>
                </a:solidFill>
              </a14:hiddenFill>
            </a:ext>
          </a:extLst>
        </p:spPr>
      </p:pic>
      <p:sp>
        <p:nvSpPr>
          <p:cNvPr id="78" name="Freeform 63"/>
          <p:cNvSpPr>
            <a:spLocks/>
          </p:cNvSpPr>
          <p:nvPr/>
        </p:nvSpPr>
        <p:spPr bwMode="auto">
          <a:xfrm>
            <a:off x="8071957" y="2135324"/>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64"/>
          <p:cNvSpPr>
            <a:spLocks/>
          </p:cNvSpPr>
          <p:nvPr/>
        </p:nvSpPr>
        <p:spPr bwMode="auto">
          <a:xfrm>
            <a:off x="8102884" y="2191057"/>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65"/>
          <p:cNvSpPr>
            <a:spLocks/>
          </p:cNvSpPr>
          <p:nvPr/>
        </p:nvSpPr>
        <p:spPr bwMode="auto">
          <a:xfrm>
            <a:off x="8034586" y="2078232"/>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TextBox 89"/>
          <p:cNvSpPr txBox="1"/>
          <p:nvPr/>
        </p:nvSpPr>
        <p:spPr>
          <a:xfrm>
            <a:off x="7840827" y="2687684"/>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Space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Temperature</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6" name="object 3"/>
          <p:cNvSpPr/>
          <p:nvPr/>
        </p:nvSpPr>
        <p:spPr>
          <a:xfrm>
            <a:off x="0" y="6968348"/>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99" name="object 37"/>
          <p:cNvSpPr txBox="1">
            <a:spLocks noGrp="1"/>
          </p:cNvSpPr>
          <p:nvPr>
            <p:ph type="dt" sz="half" idx="6"/>
          </p:nvPr>
        </p:nvSpPr>
        <p:spPr>
          <a:xfrm>
            <a:off x="464299" y="7183256"/>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100" name="object 38"/>
          <p:cNvSpPr txBox="1">
            <a:spLocks noGrp="1"/>
          </p:cNvSpPr>
          <p:nvPr>
            <p:ph type="ftr" sz="quarter" idx="5"/>
          </p:nvPr>
        </p:nvSpPr>
        <p:spPr>
          <a:xfrm>
            <a:off x="2450125" y="7183256"/>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101" name="Picture 100" descr="NetThings Click Controller Transparent.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64798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1" nodeType="withEffect">
                                  <p:stCondLst>
                                    <p:cond delay="0"/>
                                  </p:stCondLst>
                                  <p:childTnLst>
                                    <p:animMotion origin="layout" path="M -7.12589E-7 -4.14777E-6 L -0.12648 0.0825 " pathEditMode="relative" rAng="0" ptsTypes="AA">
                                      <p:cBhvr>
                                        <p:cTn id="6" dur="1000" fill="hold"/>
                                        <p:tgtEl>
                                          <p:spTgt spid="44"/>
                                        </p:tgtEl>
                                        <p:attrNameLst>
                                          <p:attrName>ppt_x</p:attrName>
                                          <p:attrName>ppt_y</p:attrName>
                                        </p:attrNameLst>
                                      </p:cBhvr>
                                      <p:rCtr x="-6324" y="4114"/>
                                    </p:animMotion>
                                  </p:childTnLst>
                                </p:cTn>
                              </p:par>
                              <p:par>
                                <p:cTn id="7" presetID="42" presetClass="path" presetSubtype="0" repeatCount="indefinite" accel="50000" decel="50000" fill="hold" grpId="1" nodeType="withEffect">
                                  <p:stCondLst>
                                    <p:cond delay="0"/>
                                  </p:stCondLst>
                                  <p:childTnLst>
                                    <p:animMotion origin="layout" path="M -2.85036E-7 -4.14777E-6 L 0.21838 0.07452 " pathEditMode="relative" rAng="0" ptsTypes="AA">
                                      <p:cBhvr>
                                        <p:cTn id="8" dur="1000" fill="hold"/>
                                        <p:tgtEl>
                                          <p:spTgt spid="45"/>
                                        </p:tgtEl>
                                        <p:attrNameLst>
                                          <p:attrName>ppt_x</p:attrName>
                                          <p:attrName>ppt_y</p:attrName>
                                        </p:attrNameLst>
                                      </p:cBhvr>
                                      <p:rCtr x="10912" y="3715"/>
                                    </p:animMotion>
                                  </p:childTnLst>
                                </p:cTn>
                              </p:par>
                            </p:childTnLst>
                          </p:cTn>
                        </p:par>
                        <p:par>
                          <p:cTn id="9" fill="hold">
                            <p:stCondLst>
                              <p:cond delay="1000"/>
                            </p:stCondLst>
                            <p:childTnLst>
                              <p:par>
                                <p:cTn id="10" presetID="10" presetClass="entr" presetSubtype="0" repeatCount="indefinite"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par>
                                <p:cTn id="13" presetID="26" presetClass="emph" presetSubtype="0" repeatCount="indefinite" fill="hold" grpId="1" nodeType="withEffect">
                                  <p:stCondLst>
                                    <p:cond delay="0"/>
                                  </p:stCondLst>
                                  <p:childTnLst>
                                    <p:animEffect transition="out" filter="fade">
                                      <p:cBhvr>
                                        <p:cTn id="14" dur="500" tmFilter="0, 0; .2, .5; .8, .5; 1, 0"/>
                                        <p:tgtEl>
                                          <p:spTgt spid="47"/>
                                        </p:tgtEl>
                                      </p:cBhvr>
                                    </p:animEffect>
                                    <p:animScale>
                                      <p:cBhvr>
                                        <p:cTn id="15" dur="250" autoRev="1" fill="hold"/>
                                        <p:tgtEl>
                                          <p:spTgt spid="47"/>
                                        </p:tgtEl>
                                      </p:cBhvr>
                                      <p:by x="105000" y="105000"/>
                                    </p:animScale>
                                  </p:childTnLst>
                                </p:cTn>
                              </p:par>
                            </p:childTnLst>
                          </p:cTn>
                        </p:par>
                        <p:par>
                          <p:cTn id="16" fill="hold">
                            <p:stCondLst>
                              <p:cond delay="1500"/>
                            </p:stCondLst>
                            <p:childTnLst>
                              <p:par>
                                <p:cTn id="17" presetID="10" presetClass="entr" presetSubtype="0" repeatCount="indefinite"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childTnLst>
                                </p:cTn>
                              </p:par>
                              <p:par>
                                <p:cTn id="20" presetID="26" presetClass="emph" presetSubtype="0" repeatCount="indefinite" fill="hold" grpId="1" nodeType="withEffect">
                                  <p:stCondLst>
                                    <p:cond delay="0"/>
                                  </p:stCondLst>
                                  <p:childTnLst>
                                    <p:animEffect transition="out" filter="fade">
                                      <p:cBhvr>
                                        <p:cTn id="21" dur="1000" tmFilter="0, 0; .2, .5; .8, .5; 1, 0"/>
                                        <p:tgtEl>
                                          <p:spTgt spid="46"/>
                                        </p:tgtEl>
                                      </p:cBhvr>
                                    </p:animEffect>
                                    <p:animScale>
                                      <p:cBhvr>
                                        <p:cTn id="22" dur="500" autoRev="1" fill="hold"/>
                                        <p:tgtEl>
                                          <p:spTgt spid="46"/>
                                        </p:tgtEl>
                                      </p:cBhvr>
                                      <p:by x="105000" y="105000"/>
                                    </p:animScale>
                                  </p:childTnLst>
                                </p:cTn>
                              </p:par>
                            </p:childTnLst>
                          </p:cTn>
                        </p:par>
                        <p:par>
                          <p:cTn id="23" fill="hold">
                            <p:stCondLst>
                              <p:cond delay="2500"/>
                            </p:stCondLst>
                            <p:childTnLst>
                              <p:par>
                                <p:cTn id="24" presetID="10" presetClass="entr" presetSubtype="0" repeatCount="indefinite"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26" presetClass="emph" presetSubtype="0" repeatCount="indefinite" fill="hold" grpId="1" nodeType="withEffect">
                                  <p:stCondLst>
                                    <p:cond delay="500"/>
                                  </p:stCondLst>
                                  <p:childTnLst>
                                    <p:animEffect transition="out" filter="fade">
                                      <p:cBhvr>
                                        <p:cTn id="28" dur="500" tmFilter="0, 0; .2, .5; .8, .5; 1, 0"/>
                                        <p:tgtEl>
                                          <p:spTgt spid="48"/>
                                        </p:tgtEl>
                                      </p:cBhvr>
                                    </p:animEffect>
                                    <p:animScale>
                                      <p:cBhvr>
                                        <p:cTn id="29" dur="250" autoRev="1" fill="hold"/>
                                        <p:tgtEl>
                                          <p:spTgt spid="48"/>
                                        </p:tgtEl>
                                      </p:cBhvr>
                                      <p:by x="105000" y="105000"/>
                                    </p:animScale>
                                  </p:childTnLst>
                                </p:cTn>
                              </p:par>
                            </p:childTnLst>
                          </p:cTn>
                        </p:par>
                        <p:par>
                          <p:cTn id="30" fill="hold">
                            <p:stCondLst>
                              <p:cond delay="3500"/>
                            </p:stCondLst>
                            <p:childTnLst>
                              <p:par>
                                <p:cTn id="31" presetID="10" presetClass="entr" presetSubtype="0" repeatCount="indefinite"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par>
                                <p:cTn id="34" presetID="26" presetClass="emph" presetSubtype="0" repeatCount="indefinite" fill="hold" grpId="1" nodeType="withEffect">
                                  <p:stCondLst>
                                    <p:cond delay="0"/>
                                  </p:stCondLst>
                                  <p:childTnLst>
                                    <p:animEffect transition="out" filter="fade">
                                      <p:cBhvr>
                                        <p:cTn id="35" dur="500" tmFilter="0, 0; .2, .5; .8, .5; 1, 0"/>
                                        <p:tgtEl>
                                          <p:spTgt spid="56"/>
                                        </p:tgtEl>
                                      </p:cBhvr>
                                    </p:animEffect>
                                    <p:animScale>
                                      <p:cBhvr>
                                        <p:cTn id="36" dur="250" autoRev="1" fill="hold"/>
                                        <p:tgtEl>
                                          <p:spTgt spid="56"/>
                                        </p:tgtEl>
                                      </p:cBhvr>
                                      <p:by x="105000" y="105000"/>
                                    </p:animScale>
                                  </p:childTnLst>
                                </p:cTn>
                              </p:par>
                            </p:childTnLst>
                          </p:cTn>
                        </p:par>
                        <p:par>
                          <p:cTn id="37" fill="hold">
                            <p:stCondLst>
                              <p:cond delay="4000"/>
                            </p:stCondLst>
                            <p:childTnLst>
                              <p:par>
                                <p:cTn id="38" presetID="10" presetClass="entr" presetSubtype="0" repeatCount="indefinite"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1000"/>
                                        <p:tgtEl>
                                          <p:spTgt spid="55"/>
                                        </p:tgtEl>
                                      </p:cBhvr>
                                    </p:animEffect>
                                  </p:childTnLst>
                                </p:cTn>
                              </p:par>
                              <p:par>
                                <p:cTn id="41" presetID="26" presetClass="emph" presetSubtype="0" repeatCount="indefinite" fill="hold" grpId="1" nodeType="withEffect">
                                  <p:stCondLst>
                                    <p:cond delay="0"/>
                                  </p:stCondLst>
                                  <p:childTnLst>
                                    <p:animEffect transition="out" filter="fade">
                                      <p:cBhvr>
                                        <p:cTn id="42" dur="1000" tmFilter="0, 0; .2, .5; .8, .5; 1, 0"/>
                                        <p:tgtEl>
                                          <p:spTgt spid="55"/>
                                        </p:tgtEl>
                                      </p:cBhvr>
                                    </p:animEffect>
                                    <p:animScale>
                                      <p:cBhvr>
                                        <p:cTn id="43" dur="500" autoRev="1" fill="hold"/>
                                        <p:tgtEl>
                                          <p:spTgt spid="55"/>
                                        </p:tgtEl>
                                      </p:cBhvr>
                                      <p:by x="105000" y="105000"/>
                                    </p:animScale>
                                  </p:childTnLst>
                                </p:cTn>
                              </p:par>
                            </p:childTnLst>
                          </p:cTn>
                        </p:par>
                        <p:par>
                          <p:cTn id="44" fill="hold">
                            <p:stCondLst>
                              <p:cond delay="5000"/>
                            </p:stCondLst>
                            <p:childTnLst>
                              <p:par>
                                <p:cTn id="45" presetID="10" presetClass="entr" presetSubtype="0" repeatCount="indefinite"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26" presetClass="emph" presetSubtype="0" repeatCount="indefinite" fill="hold" grpId="1" nodeType="withEffect">
                                  <p:stCondLst>
                                    <p:cond delay="500"/>
                                  </p:stCondLst>
                                  <p:childTnLst>
                                    <p:animEffect transition="out" filter="fade">
                                      <p:cBhvr>
                                        <p:cTn id="49" dur="500" tmFilter="0, 0; .2, .5; .8, .5; 1, 0"/>
                                        <p:tgtEl>
                                          <p:spTgt spid="57"/>
                                        </p:tgtEl>
                                      </p:cBhvr>
                                    </p:animEffect>
                                    <p:animScale>
                                      <p:cBhvr>
                                        <p:cTn id="50" dur="250" autoRev="1" fill="hold"/>
                                        <p:tgtEl>
                                          <p:spTgt spid="57"/>
                                        </p:tgtEl>
                                      </p:cBhvr>
                                      <p:by x="105000" y="105000"/>
                                    </p:animScale>
                                  </p:childTnLst>
                                </p:cTn>
                              </p:par>
                            </p:childTnLst>
                          </p:cTn>
                        </p:par>
                        <p:par>
                          <p:cTn id="51" fill="hold">
                            <p:stCondLst>
                              <p:cond delay="6000"/>
                            </p:stCondLst>
                            <p:childTnLst>
                              <p:par>
                                <p:cTn id="52" presetID="10" presetClass="entr" presetSubtype="0" repeatCount="indefinite"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26" presetClass="emph" presetSubtype="0" repeatCount="indefinite" fill="hold" grpId="1" nodeType="withEffect">
                                  <p:stCondLst>
                                    <p:cond delay="0"/>
                                  </p:stCondLst>
                                  <p:childTnLst>
                                    <p:animEffect transition="out" filter="fade">
                                      <p:cBhvr>
                                        <p:cTn id="56" dur="500" tmFilter="0, 0; .2, .5; .8, .5; 1, 0"/>
                                        <p:tgtEl>
                                          <p:spTgt spid="59"/>
                                        </p:tgtEl>
                                      </p:cBhvr>
                                    </p:animEffect>
                                    <p:animScale>
                                      <p:cBhvr>
                                        <p:cTn id="57" dur="250" autoRev="1" fill="hold"/>
                                        <p:tgtEl>
                                          <p:spTgt spid="59"/>
                                        </p:tgtEl>
                                      </p:cBhvr>
                                      <p:by x="105000" y="105000"/>
                                    </p:animScale>
                                  </p:childTnLst>
                                </p:cTn>
                              </p:par>
                            </p:childTnLst>
                          </p:cTn>
                        </p:par>
                        <p:par>
                          <p:cTn id="58" fill="hold">
                            <p:stCondLst>
                              <p:cond delay="6500"/>
                            </p:stCondLst>
                            <p:childTnLst>
                              <p:par>
                                <p:cTn id="59" presetID="10" presetClass="entr" presetSubtype="0" repeatCount="indefinite"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1000"/>
                                        <p:tgtEl>
                                          <p:spTgt spid="58"/>
                                        </p:tgtEl>
                                      </p:cBhvr>
                                    </p:animEffect>
                                  </p:childTnLst>
                                </p:cTn>
                              </p:par>
                              <p:par>
                                <p:cTn id="62" presetID="26" presetClass="emph" presetSubtype="0" repeatCount="indefinite" fill="hold" grpId="1" nodeType="withEffect">
                                  <p:stCondLst>
                                    <p:cond delay="0"/>
                                  </p:stCondLst>
                                  <p:childTnLst>
                                    <p:animEffect transition="out" filter="fade">
                                      <p:cBhvr>
                                        <p:cTn id="63" dur="1000" tmFilter="0, 0; .2, .5; .8, .5; 1, 0"/>
                                        <p:tgtEl>
                                          <p:spTgt spid="58"/>
                                        </p:tgtEl>
                                      </p:cBhvr>
                                    </p:animEffect>
                                    <p:animScale>
                                      <p:cBhvr>
                                        <p:cTn id="64" dur="500" autoRev="1" fill="hold"/>
                                        <p:tgtEl>
                                          <p:spTgt spid="58"/>
                                        </p:tgtEl>
                                      </p:cBhvr>
                                      <p:by x="105000" y="105000"/>
                                    </p:animScale>
                                  </p:childTnLst>
                                </p:cTn>
                              </p:par>
                            </p:childTnLst>
                          </p:cTn>
                        </p:par>
                        <p:par>
                          <p:cTn id="65" fill="hold">
                            <p:stCondLst>
                              <p:cond delay="7500"/>
                            </p:stCondLst>
                            <p:childTnLst>
                              <p:par>
                                <p:cTn id="66" presetID="10" presetClass="entr" presetSubtype="0" repeatCount="indefinite"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500"/>
                                        <p:tgtEl>
                                          <p:spTgt spid="60"/>
                                        </p:tgtEl>
                                      </p:cBhvr>
                                    </p:animEffect>
                                  </p:childTnLst>
                                </p:cTn>
                              </p:par>
                              <p:par>
                                <p:cTn id="69" presetID="26" presetClass="emph" presetSubtype="0" repeatCount="indefinite" fill="hold" grpId="1" nodeType="withEffect">
                                  <p:stCondLst>
                                    <p:cond delay="500"/>
                                  </p:stCondLst>
                                  <p:childTnLst>
                                    <p:animEffect transition="out" filter="fade">
                                      <p:cBhvr>
                                        <p:cTn id="70" dur="500" tmFilter="0, 0; .2, .5; .8, .5; 1, 0"/>
                                        <p:tgtEl>
                                          <p:spTgt spid="60"/>
                                        </p:tgtEl>
                                      </p:cBhvr>
                                    </p:animEffect>
                                    <p:animScale>
                                      <p:cBhvr>
                                        <p:cTn id="71" dur="250" autoRev="1" fill="hold"/>
                                        <p:tgtEl>
                                          <p:spTgt spid="60"/>
                                        </p:tgtEl>
                                      </p:cBhvr>
                                      <p:by x="105000" y="105000"/>
                                    </p:animScale>
                                  </p:childTnLst>
                                </p:cTn>
                              </p:par>
                            </p:childTnLst>
                          </p:cTn>
                        </p:par>
                        <p:par>
                          <p:cTn id="72" fill="hold">
                            <p:stCondLst>
                              <p:cond delay="8500"/>
                            </p:stCondLst>
                            <p:childTnLst>
                              <p:par>
                                <p:cTn id="73" presetID="10" presetClass="entr" presetSubtype="0" repeatCount="indefinite"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childTnLst>
                          </p:cTn>
                        </p:par>
                        <p:par>
                          <p:cTn id="76" fill="hold">
                            <p:stCondLst>
                              <p:cond delay="9000"/>
                            </p:stCondLst>
                            <p:childTnLst>
                              <p:par>
                                <p:cTn id="77" presetID="10" presetClass="exit" presetSubtype="0" repeatCount="indefinite" fill="hold" grpId="2" nodeType="afterEffect">
                                  <p:stCondLst>
                                    <p:cond delay="0"/>
                                  </p:stCondLst>
                                  <p:childTnLst>
                                    <p:animEffect transition="out" filter="fade">
                                      <p:cBhvr>
                                        <p:cTn id="78" dur="500"/>
                                        <p:tgtEl>
                                          <p:spTgt spid="44"/>
                                        </p:tgtEl>
                                      </p:cBhvr>
                                    </p:animEffect>
                                    <p:set>
                                      <p:cBhvr>
                                        <p:cTn id="79" dur="1" fill="hold">
                                          <p:stCondLst>
                                            <p:cond delay="499"/>
                                          </p:stCondLst>
                                        </p:cTn>
                                        <p:tgtEl>
                                          <p:spTgt spid="44"/>
                                        </p:tgtEl>
                                        <p:attrNameLst>
                                          <p:attrName>style.visibility</p:attrName>
                                        </p:attrNameLst>
                                      </p:cBhvr>
                                      <p:to>
                                        <p:strVal val="hidden"/>
                                      </p:to>
                                    </p:set>
                                  </p:childTnLst>
                                </p:cTn>
                              </p:par>
                            </p:childTnLst>
                          </p:cTn>
                        </p:par>
                        <p:par>
                          <p:cTn id="80" fill="hold">
                            <p:stCondLst>
                              <p:cond delay="9500"/>
                            </p:stCondLst>
                            <p:childTnLst>
                              <p:par>
                                <p:cTn id="81" presetID="10" presetClass="entr" presetSubtype="0" repeatCount="indefinite"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childTnLst>
                          </p:cTn>
                        </p:par>
                        <p:par>
                          <p:cTn id="84" fill="hold">
                            <p:stCondLst>
                              <p:cond delay="10000"/>
                            </p:stCondLst>
                            <p:childTnLst>
                              <p:par>
                                <p:cTn id="85" presetID="10" presetClass="exit" presetSubtype="0" repeatCount="indefinite" fill="hold" grpId="2" nodeType="afterEffect">
                                  <p:stCondLst>
                                    <p:cond delay="0"/>
                                  </p:stCondLst>
                                  <p:childTnLst>
                                    <p:animEffect transition="out" filter="fade">
                                      <p:cBhvr>
                                        <p:cTn id="86" dur="500"/>
                                        <p:tgtEl>
                                          <p:spTgt spid="45"/>
                                        </p:tgtEl>
                                      </p:cBhvr>
                                    </p:animEffect>
                                    <p:set>
                                      <p:cBhvr>
                                        <p:cTn id="87" dur="1" fill="hold">
                                          <p:stCondLst>
                                            <p:cond delay="499"/>
                                          </p:stCondLst>
                                        </p:cTn>
                                        <p:tgtEl>
                                          <p:spTgt spid="45"/>
                                        </p:tgtEl>
                                        <p:attrNameLst>
                                          <p:attrName>style.visibility</p:attrName>
                                        </p:attrNameLst>
                                      </p:cBhvr>
                                      <p:to>
                                        <p:strVal val="hidden"/>
                                      </p:to>
                                    </p:set>
                                  </p:childTnLst>
                                </p:cTn>
                              </p:par>
                            </p:childTnLst>
                          </p:cTn>
                        </p:par>
                        <p:par>
                          <p:cTn id="88" fill="hold">
                            <p:stCondLst>
                              <p:cond delay="10500"/>
                            </p:stCondLst>
                            <p:childTnLst>
                              <p:par>
                                <p:cTn id="89" presetID="10" presetClass="entr" presetSubtype="0" repeatCount="indefinite" fill="hold" grpId="0" nodeType="after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par>
                                <p:cTn id="92" presetID="26" presetClass="emph" presetSubtype="0" repeatCount="indefinite" fill="hold" grpId="1" nodeType="withEffect">
                                  <p:stCondLst>
                                    <p:cond delay="0"/>
                                  </p:stCondLst>
                                  <p:childTnLst>
                                    <p:animEffect transition="out" filter="fade">
                                      <p:cBhvr>
                                        <p:cTn id="93" dur="500" tmFilter="0, 0; .2, .5; .8, .5; 1, 0"/>
                                        <p:tgtEl>
                                          <p:spTgt spid="70"/>
                                        </p:tgtEl>
                                      </p:cBhvr>
                                    </p:animEffect>
                                    <p:animScale>
                                      <p:cBhvr>
                                        <p:cTn id="94" dur="250" autoRev="1" fill="hold"/>
                                        <p:tgtEl>
                                          <p:spTgt spid="70"/>
                                        </p:tgtEl>
                                      </p:cBhvr>
                                      <p:by x="105000" y="105000"/>
                                    </p:animScale>
                                  </p:childTnLst>
                                </p:cTn>
                              </p:par>
                            </p:childTnLst>
                          </p:cTn>
                        </p:par>
                        <p:par>
                          <p:cTn id="95" fill="hold">
                            <p:stCondLst>
                              <p:cond delay="11000"/>
                            </p:stCondLst>
                            <p:childTnLst>
                              <p:par>
                                <p:cTn id="96" presetID="10" presetClass="entr" presetSubtype="0" repeatCount="indefinite" fill="hold" grpId="0" nodeType="after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fade">
                                      <p:cBhvr>
                                        <p:cTn id="98" dur="1000"/>
                                        <p:tgtEl>
                                          <p:spTgt spid="69"/>
                                        </p:tgtEl>
                                      </p:cBhvr>
                                    </p:animEffect>
                                  </p:childTnLst>
                                </p:cTn>
                              </p:par>
                              <p:par>
                                <p:cTn id="99" presetID="26" presetClass="emph" presetSubtype="0" repeatCount="indefinite" fill="hold" grpId="1" nodeType="withEffect">
                                  <p:stCondLst>
                                    <p:cond delay="0"/>
                                  </p:stCondLst>
                                  <p:childTnLst>
                                    <p:animEffect transition="out" filter="fade">
                                      <p:cBhvr>
                                        <p:cTn id="100" dur="1000" tmFilter="0, 0; .2, .5; .8, .5; 1, 0"/>
                                        <p:tgtEl>
                                          <p:spTgt spid="69"/>
                                        </p:tgtEl>
                                      </p:cBhvr>
                                    </p:animEffect>
                                    <p:animScale>
                                      <p:cBhvr>
                                        <p:cTn id="101" dur="500" autoRev="1" fill="hold"/>
                                        <p:tgtEl>
                                          <p:spTgt spid="69"/>
                                        </p:tgtEl>
                                      </p:cBhvr>
                                      <p:by x="105000" y="105000"/>
                                    </p:animScale>
                                  </p:childTnLst>
                                </p:cTn>
                              </p:par>
                            </p:childTnLst>
                          </p:cTn>
                        </p:par>
                        <p:par>
                          <p:cTn id="102" fill="hold">
                            <p:stCondLst>
                              <p:cond delay="12000"/>
                            </p:stCondLst>
                            <p:childTnLst>
                              <p:par>
                                <p:cTn id="103" presetID="10" presetClass="entr" presetSubtype="0" repeatCount="indefinite" fill="hold" grpId="0" nodeType="afterEffect">
                                  <p:stCondLst>
                                    <p:cond delay="0"/>
                                  </p:stCondLst>
                                  <p:childTnLst>
                                    <p:set>
                                      <p:cBhvr>
                                        <p:cTn id="104" dur="1" fill="hold">
                                          <p:stCondLst>
                                            <p:cond delay="0"/>
                                          </p:stCondLst>
                                        </p:cTn>
                                        <p:tgtEl>
                                          <p:spTgt spid="71"/>
                                        </p:tgtEl>
                                        <p:attrNameLst>
                                          <p:attrName>style.visibility</p:attrName>
                                        </p:attrNameLst>
                                      </p:cBhvr>
                                      <p:to>
                                        <p:strVal val="visible"/>
                                      </p:to>
                                    </p:set>
                                    <p:animEffect transition="in" filter="fade">
                                      <p:cBhvr>
                                        <p:cTn id="105" dur="500"/>
                                        <p:tgtEl>
                                          <p:spTgt spid="71"/>
                                        </p:tgtEl>
                                      </p:cBhvr>
                                    </p:animEffect>
                                  </p:childTnLst>
                                </p:cTn>
                              </p:par>
                              <p:par>
                                <p:cTn id="106" presetID="26" presetClass="emph" presetSubtype="0" repeatCount="indefinite" fill="hold" grpId="1" nodeType="withEffect">
                                  <p:stCondLst>
                                    <p:cond delay="500"/>
                                  </p:stCondLst>
                                  <p:childTnLst>
                                    <p:animEffect transition="out" filter="fade">
                                      <p:cBhvr>
                                        <p:cTn id="107" dur="500" tmFilter="0, 0; .2, .5; .8, .5; 1, 0"/>
                                        <p:tgtEl>
                                          <p:spTgt spid="71"/>
                                        </p:tgtEl>
                                      </p:cBhvr>
                                    </p:animEffect>
                                    <p:animScale>
                                      <p:cBhvr>
                                        <p:cTn id="108" dur="250" autoRev="1" fill="hold"/>
                                        <p:tgtEl>
                                          <p:spTgt spid="71"/>
                                        </p:tgtEl>
                                      </p:cBhvr>
                                      <p:by x="105000" y="105000"/>
                                    </p:animScale>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grpId="0" nodeType="clickEffect">
                                  <p:stCondLst>
                                    <p:cond delay="0"/>
                                  </p:stCondLst>
                                  <p:childTnLst>
                                    <p:set>
                                      <p:cBhvr>
                                        <p:cTn id="112" dur="1" fill="hold">
                                          <p:stCondLst>
                                            <p:cond delay="0"/>
                                          </p:stCondLst>
                                        </p:cTn>
                                        <p:tgtEl>
                                          <p:spTgt spid="28"/>
                                        </p:tgtEl>
                                        <p:attrNameLst>
                                          <p:attrName>style.visibility</p:attrName>
                                        </p:attrNameLst>
                                      </p:cBhvr>
                                      <p:to>
                                        <p:strVal val="hidden"/>
                                      </p:to>
                                    </p:set>
                                  </p:childTnLst>
                                </p:cTn>
                              </p:par>
                            </p:childTnLst>
                          </p:cTn>
                        </p:par>
                        <p:par>
                          <p:cTn id="113" fill="hold">
                            <p:stCondLst>
                              <p:cond delay="0"/>
                            </p:stCondLst>
                            <p:childTnLst>
                              <p:par>
                                <p:cTn id="114" presetID="10" presetClass="entr" presetSubtype="0" repeatCount="indefinite" fill="hold" grpId="0" nodeType="afterEffect">
                                  <p:stCondLst>
                                    <p:cond delay="0"/>
                                  </p:stCondLst>
                                  <p:childTnLst>
                                    <p:set>
                                      <p:cBhvr>
                                        <p:cTn id="115" dur="1" fill="hold">
                                          <p:stCondLst>
                                            <p:cond delay="0"/>
                                          </p:stCondLst>
                                        </p:cTn>
                                        <p:tgtEl>
                                          <p:spTgt spid="82"/>
                                        </p:tgtEl>
                                        <p:attrNameLst>
                                          <p:attrName>style.visibility</p:attrName>
                                        </p:attrNameLst>
                                      </p:cBhvr>
                                      <p:to>
                                        <p:strVal val="visible"/>
                                      </p:to>
                                    </p:set>
                                    <p:animEffect transition="in" filter="fade">
                                      <p:cBhvr>
                                        <p:cTn id="116" dur="500"/>
                                        <p:tgtEl>
                                          <p:spTgt spid="82"/>
                                        </p:tgtEl>
                                      </p:cBhvr>
                                    </p:animEffect>
                                  </p:childTnLst>
                                </p:cTn>
                              </p:par>
                              <p:par>
                                <p:cTn id="117" presetID="26" presetClass="emph" presetSubtype="0" repeatCount="indefinite" fill="hold" grpId="1" nodeType="withEffect">
                                  <p:stCondLst>
                                    <p:cond delay="0"/>
                                  </p:stCondLst>
                                  <p:childTnLst>
                                    <p:animEffect transition="out" filter="fade">
                                      <p:cBhvr>
                                        <p:cTn id="118" dur="500" tmFilter="0, 0; .2, .5; .8, .5; 1, 0"/>
                                        <p:tgtEl>
                                          <p:spTgt spid="82"/>
                                        </p:tgtEl>
                                      </p:cBhvr>
                                    </p:animEffect>
                                    <p:animScale>
                                      <p:cBhvr>
                                        <p:cTn id="119" dur="250" autoRev="1" fill="hold"/>
                                        <p:tgtEl>
                                          <p:spTgt spid="82"/>
                                        </p:tgtEl>
                                      </p:cBhvr>
                                      <p:by x="105000" y="105000"/>
                                    </p:animScale>
                                  </p:childTnLst>
                                </p:cTn>
                              </p:par>
                            </p:childTnLst>
                          </p:cTn>
                        </p:par>
                        <p:par>
                          <p:cTn id="120" fill="hold">
                            <p:stCondLst>
                              <p:cond delay="500"/>
                            </p:stCondLst>
                            <p:childTnLst>
                              <p:par>
                                <p:cTn id="121" presetID="10" presetClass="entr" presetSubtype="0" repeatCount="indefinite" fill="hold" grpId="0" nodeType="after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1000"/>
                                        <p:tgtEl>
                                          <p:spTgt spid="81"/>
                                        </p:tgtEl>
                                      </p:cBhvr>
                                    </p:animEffect>
                                  </p:childTnLst>
                                </p:cTn>
                              </p:par>
                              <p:par>
                                <p:cTn id="124" presetID="26" presetClass="emph" presetSubtype="0" repeatCount="indefinite" fill="hold" grpId="1" nodeType="withEffect">
                                  <p:stCondLst>
                                    <p:cond delay="0"/>
                                  </p:stCondLst>
                                  <p:childTnLst>
                                    <p:animEffect transition="out" filter="fade">
                                      <p:cBhvr>
                                        <p:cTn id="125" dur="1000" tmFilter="0, 0; .2, .5; .8, .5; 1, 0"/>
                                        <p:tgtEl>
                                          <p:spTgt spid="81"/>
                                        </p:tgtEl>
                                      </p:cBhvr>
                                    </p:animEffect>
                                    <p:animScale>
                                      <p:cBhvr>
                                        <p:cTn id="126" dur="500" autoRev="1" fill="hold"/>
                                        <p:tgtEl>
                                          <p:spTgt spid="81"/>
                                        </p:tgtEl>
                                      </p:cBhvr>
                                      <p:by x="105000" y="105000"/>
                                    </p:animScale>
                                  </p:childTnLst>
                                </p:cTn>
                              </p:par>
                            </p:childTnLst>
                          </p:cTn>
                        </p:par>
                        <p:par>
                          <p:cTn id="127" fill="hold">
                            <p:stCondLst>
                              <p:cond delay="1500"/>
                            </p:stCondLst>
                            <p:childTnLst>
                              <p:par>
                                <p:cTn id="128" presetID="10" presetClass="entr" presetSubtype="0" repeatCount="indefinite" fill="hold" grpId="0" nodeType="afterEffect">
                                  <p:stCondLst>
                                    <p:cond delay="0"/>
                                  </p:stCondLst>
                                  <p:childTnLst>
                                    <p:set>
                                      <p:cBhvr>
                                        <p:cTn id="129" dur="1" fill="hold">
                                          <p:stCondLst>
                                            <p:cond delay="0"/>
                                          </p:stCondLst>
                                        </p:cTn>
                                        <p:tgtEl>
                                          <p:spTgt spid="83"/>
                                        </p:tgtEl>
                                        <p:attrNameLst>
                                          <p:attrName>style.visibility</p:attrName>
                                        </p:attrNameLst>
                                      </p:cBhvr>
                                      <p:to>
                                        <p:strVal val="visible"/>
                                      </p:to>
                                    </p:set>
                                    <p:animEffect transition="in" filter="fade">
                                      <p:cBhvr>
                                        <p:cTn id="130" dur="500"/>
                                        <p:tgtEl>
                                          <p:spTgt spid="83"/>
                                        </p:tgtEl>
                                      </p:cBhvr>
                                    </p:animEffect>
                                  </p:childTnLst>
                                </p:cTn>
                              </p:par>
                              <p:par>
                                <p:cTn id="131" presetID="26" presetClass="emph" presetSubtype="0" repeatCount="indefinite" fill="hold" grpId="1" nodeType="withEffect">
                                  <p:stCondLst>
                                    <p:cond delay="500"/>
                                  </p:stCondLst>
                                  <p:childTnLst>
                                    <p:animEffect transition="out" filter="fade">
                                      <p:cBhvr>
                                        <p:cTn id="132" dur="500" tmFilter="0, 0; .2, .5; .8, .5; 1, 0"/>
                                        <p:tgtEl>
                                          <p:spTgt spid="83"/>
                                        </p:tgtEl>
                                      </p:cBhvr>
                                    </p:animEffect>
                                    <p:animScale>
                                      <p:cBhvr>
                                        <p:cTn id="133" dur="250" autoRev="1" fill="hold"/>
                                        <p:tgtEl>
                                          <p:spTgt spid="83"/>
                                        </p:tgtEl>
                                      </p:cBhvr>
                                      <p:by x="105000" y="105000"/>
                                    </p:animScale>
                                  </p:childTnLst>
                                </p:cTn>
                              </p:par>
                            </p:childTnLst>
                          </p:cTn>
                        </p:par>
                        <p:par>
                          <p:cTn id="134" fill="hold">
                            <p:stCondLst>
                              <p:cond delay="2500"/>
                            </p:stCondLst>
                            <p:childTnLst>
                              <p:par>
                                <p:cTn id="135" presetID="10" presetClass="entr" presetSubtype="0" repeatCount="indefinite" fill="hold" grpId="0" nodeType="afterEffect">
                                  <p:stCondLst>
                                    <p:cond delay="0"/>
                                  </p:stCondLst>
                                  <p:childTnLst>
                                    <p:set>
                                      <p:cBhvr>
                                        <p:cTn id="136" dur="1" fill="hold">
                                          <p:stCondLst>
                                            <p:cond delay="0"/>
                                          </p:stCondLst>
                                        </p:cTn>
                                        <p:tgtEl>
                                          <p:spTgt spid="92"/>
                                        </p:tgtEl>
                                        <p:attrNameLst>
                                          <p:attrName>style.visibility</p:attrName>
                                        </p:attrNameLst>
                                      </p:cBhvr>
                                      <p:to>
                                        <p:strVal val="visible"/>
                                      </p:to>
                                    </p:set>
                                    <p:animEffect transition="in" filter="fade">
                                      <p:cBhvr>
                                        <p:cTn id="137" dur="500"/>
                                        <p:tgtEl>
                                          <p:spTgt spid="92"/>
                                        </p:tgtEl>
                                      </p:cBhvr>
                                    </p:animEffect>
                                  </p:childTnLst>
                                </p:cTn>
                              </p:par>
                              <p:par>
                                <p:cTn id="138" presetID="26" presetClass="emph" presetSubtype="0" repeatCount="indefinite" fill="hold" grpId="1" nodeType="withEffect">
                                  <p:stCondLst>
                                    <p:cond delay="0"/>
                                  </p:stCondLst>
                                  <p:childTnLst>
                                    <p:animEffect transition="out" filter="fade">
                                      <p:cBhvr>
                                        <p:cTn id="139" dur="500" tmFilter="0, 0; .2, .5; .8, .5; 1, 0"/>
                                        <p:tgtEl>
                                          <p:spTgt spid="92"/>
                                        </p:tgtEl>
                                      </p:cBhvr>
                                    </p:animEffect>
                                    <p:animScale>
                                      <p:cBhvr>
                                        <p:cTn id="140" dur="250" autoRev="1" fill="hold"/>
                                        <p:tgtEl>
                                          <p:spTgt spid="92"/>
                                        </p:tgtEl>
                                      </p:cBhvr>
                                      <p:by x="105000" y="105000"/>
                                    </p:animScale>
                                  </p:childTnLst>
                                </p:cTn>
                              </p:par>
                            </p:childTnLst>
                          </p:cTn>
                        </p:par>
                        <p:par>
                          <p:cTn id="141" fill="hold">
                            <p:stCondLst>
                              <p:cond delay="3000"/>
                            </p:stCondLst>
                            <p:childTnLst>
                              <p:par>
                                <p:cTn id="142" presetID="10" presetClass="entr" presetSubtype="0" repeatCount="indefinite" fill="hold" grpId="0" nodeType="afterEffect">
                                  <p:stCondLst>
                                    <p:cond delay="0"/>
                                  </p:stCondLst>
                                  <p:childTnLst>
                                    <p:set>
                                      <p:cBhvr>
                                        <p:cTn id="143" dur="1" fill="hold">
                                          <p:stCondLst>
                                            <p:cond delay="0"/>
                                          </p:stCondLst>
                                        </p:cTn>
                                        <p:tgtEl>
                                          <p:spTgt spid="91"/>
                                        </p:tgtEl>
                                        <p:attrNameLst>
                                          <p:attrName>style.visibility</p:attrName>
                                        </p:attrNameLst>
                                      </p:cBhvr>
                                      <p:to>
                                        <p:strVal val="visible"/>
                                      </p:to>
                                    </p:set>
                                    <p:animEffect transition="in" filter="fade">
                                      <p:cBhvr>
                                        <p:cTn id="144" dur="1000"/>
                                        <p:tgtEl>
                                          <p:spTgt spid="91"/>
                                        </p:tgtEl>
                                      </p:cBhvr>
                                    </p:animEffect>
                                  </p:childTnLst>
                                </p:cTn>
                              </p:par>
                              <p:par>
                                <p:cTn id="145" presetID="26" presetClass="emph" presetSubtype="0" repeatCount="indefinite" fill="hold" grpId="1" nodeType="withEffect">
                                  <p:stCondLst>
                                    <p:cond delay="0"/>
                                  </p:stCondLst>
                                  <p:childTnLst>
                                    <p:animEffect transition="out" filter="fade">
                                      <p:cBhvr>
                                        <p:cTn id="146" dur="1000" tmFilter="0, 0; .2, .5; .8, .5; 1, 0"/>
                                        <p:tgtEl>
                                          <p:spTgt spid="91"/>
                                        </p:tgtEl>
                                      </p:cBhvr>
                                    </p:animEffect>
                                    <p:animScale>
                                      <p:cBhvr>
                                        <p:cTn id="147" dur="500" autoRev="1" fill="hold"/>
                                        <p:tgtEl>
                                          <p:spTgt spid="91"/>
                                        </p:tgtEl>
                                      </p:cBhvr>
                                      <p:by x="105000" y="105000"/>
                                    </p:animScale>
                                  </p:childTnLst>
                                </p:cTn>
                              </p:par>
                            </p:childTnLst>
                          </p:cTn>
                        </p:par>
                        <p:par>
                          <p:cTn id="148" fill="hold">
                            <p:stCondLst>
                              <p:cond delay="4000"/>
                            </p:stCondLst>
                            <p:childTnLst>
                              <p:par>
                                <p:cTn id="149" presetID="10" presetClass="entr" presetSubtype="0" repeatCount="indefinite" fill="hold" grpId="0" nodeType="afterEffect">
                                  <p:stCondLst>
                                    <p:cond delay="0"/>
                                  </p:stCondLst>
                                  <p:childTnLst>
                                    <p:set>
                                      <p:cBhvr>
                                        <p:cTn id="150" dur="1" fill="hold">
                                          <p:stCondLst>
                                            <p:cond delay="0"/>
                                          </p:stCondLst>
                                        </p:cTn>
                                        <p:tgtEl>
                                          <p:spTgt spid="93"/>
                                        </p:tgtEl>
                                        <p:attrNameLst>
                                          <p:attrName>style.visibility</p:attrName>
                                        </p:attrNameLst>
                                      </p:cBhvr>
                                      <p:to>
                                        <p:strVal val="visible"/>
                                      </p:to>
                                    </p:set>
                                    <p:animEffect transition="in" filter="fade">
                                      <p:cBhvr>
                                        <p:cTn id="151" dur="500"/>
                                        <p:tgtEl>
                                          <p:spTgt spid="93"/>
                                        </p:tgtEl>
                                      </p:cBhvr>
                                    </p:animEffect>
                                  </p:childTnLst>
                                </p:cTn>
                              </p:par>
                              <p:par>
                                <p:cTn id="152" presetID="26" presetClass="emph" presetSubtype="0" repeatCount="indefinite" fill="hold" grpId="1" nodeType="withEffect">
                                  <p:stCondLst>
                                    <p:cond delay="500"/>
                                  </p:stCondLst>
                                  <p:childTnLst>
                                    <p:animEffect transition="out" filter="fade">
                                      <p:cBhvr>
                                        <p:cTn id="153" dur="500" tmFilter="0, 0; .2, .5; .8, .5; 1, 0"/>
                                        <p:tgtEl>
                                          <p:spTgt spid="93"/>
                                        </p:tgtEl>
                                      </p:cBhvr>
                                    </p:animEffect>
                                    <p:animScale>
                                      <p:cBhvr>
                                        <p:cTn id="154" dur="250" autoRev="1" fill="hold"/>
                                        <p:tgtEl>
                                          <p:spTgt spid="93"/>
                                        </p:tgtEl>
                                      </p:cBhvr>
                                      <p:by x="105000" y="105000"/>
                                    </p:animScale>
                                  </p:childTnLst>
                                </p:cTn>
                              </p:par>
                            </p:childTnLst>
                          </p:cTn>
                        </p:par>
                        <p:par>
                          <p:cTn id="155" fill="hold">
                            <p:stCondLst>
                              <p:cond delay="5000"/>
                            </p:stCondLst>
                            <p:childTnLst>
                              <p:par>
                                <p:cTn id="156" presetID="10" presetClass="entr" presetSubtype="0" repeatCount="indefinite" fill="hold" grpId="0" nodeType="afterEffect">
                                  <p:stCondLst>
                                    <p:cond delay="0"/>
                                  </p:stCondLst>
                                  <p:childTnLst>
                                    <p:set>
                                      <p:cBhvr>
                                        <p:cTn id="157" dur="1" fill="hold">
                                          <p:stCondLst>
                                            <p:cond delay="0"/>
                                          </p:stCondLst>
                                        </p:cTn>
                                        <p:tgtEl>
                                          <p:spTgt spid="73"/>
                                        </p:tgtEl>
                                        <p:attrNameLst>
                                          <p:attrName>style.visibility</p:attrName>
                                        </p:attrNameLst>
                                      </p:cBhvr>
                                      <p:to>
                                        <p:strVal val="visible"/>
                                      </p:to>
                                    </p:set>
                                    <p:animEffect transition="in" filter="fade">
                                      <p:cBhvr>
                                        <p:cTn id="158" dur="500"/>
                                        <p:tgtEl>
                                          <p:spTgt spid="73"/>
                                        </p:tgtEl>
                                      </p:cBhvr>
                                    </p:animEffect>
                                  </p:childTnLst>
                                </p:cTn>
                              </p:par>
                              <p:par>
                                <p:cTn id="159" presetID="26" presetClass="emph" presetSubtype="0" repeatCount="indefinite" fill="hold" grpId="1" nodeType="withEffect">
                                  <p:stCondLst>
                                    <p:cond delay="0"/>
                                  </p:stCondLst>
                                  <p:childTnLst>
                                    <p:animEffect transition="out" filter="fade">
                                      <p:cBhvr>
                                        <p:cTn id="160" dur="500" tmFilter="0, 0; .2, .5; .8, .5; 1, 0"/>
                                        <p:tgtEl>
                                          <p:spTgt spid="73"/>
                                        </p:tgtEl>
                                      </p:cBhvr>
                                    </p:animEffect>
                                    <p:animScale>
                                      <p:cBhvr>
                                        <p:cTn id="161" dur="250" autoRev="1" fill="hold"/>
                                        <p:tgtEl>
                                          <p:spTgt spid="73"/>
                                        </p:tgtEl>
                                      </p:cBhvr>
                                      <p:by x="105000" y="105000"/>
                                    </p:animScale>
                                  </p:childTnLst>
                                </p:cTn>
                              </p:par>
                            </p:childTnLst>
                          </p:cTn>
                        </p:par>
                        <p:par>
                          <p:cTn id="162" fill="hold">
                            <p:stCondLst>
                              <p:cond delay="5500"/>
                            </p:stCondLst>
                            <p:childTnLst>
                              <p:par>
                                <p:cTn id="163" presetID="10" presetClass="entr" presetSubtype="0" repeatCount="indefinite" fill="hold" grpId="0" nodeType="afterEffect">
                                  <p:stCondLst>
                                    <p:cond delay="0"/>
                                  </p:stCondLst>
                                  <p:childTnLst>
                                    <p:set>
                                      <p:cBhvr>
                                        <p:cTn id="164" dur="1" fill="hold">
                                          <p:stCondLst>
                                            <p:cond delay="0"/>
                                          </p:stCondLst>
                                        </p:cTn>
                                        <p:tgtEl>
                                          <p:spTgt spid="54"/>
                                        </p:tgtEl>
                                        <p:attrNameLst>
                                          <p:attrName>style.visibility</p:attrName>
                                        </p:attrNameLst>
                                      </p:cBhvr>
                                      <p:to>
                                        <p:strVal val="visible"/>
                                      </p:to>
                                    </p:set>
                                    <p:animEffect transition="in" filter="fade">
                                      <p:cBhvr>
                                        <p:cTn id="165" dur="1000"/>
                                        <p:tgtEl>
                                          <p:spTgt spid="54"/>
                                        </p:tgtEl>
                                      </p:cBhvr>
                                    </p:animEffect>
                                  </p:childTnLst>
                                </p:cTn>
                              </p:par>
                              <p:par>
                                <p:cTn id="166" presetID="26" presetClass="emph" presetSubtype="0" repeatCount="indefinite" fill="hold" grpId="1" nodeType="withEffect">
                                  <p:stCondLst>
                                    <p:cond delay="0"/>
                                  </p:stCondLst>
                                  <p:childTnLst>
                                    <p:animEffect transition="out" filter="fade">
                                      <p:cBhvr>
                                        <p:cTn id="167" dur="1000" tmFilter="0, 0; .2, .5; .8, .5; 1, 0"/>
                                        <p:tgtEl>
                                          <p:spTgt spid="54"/>
                                        </p:tgtEl>
                                      </p:cBhvr>
                                    </p:animEffect>
                                    <p:animScale>
                                      <p:cBhvr>
                                        <p:cTn id="168" dur="500" autoRev="1" fill="hold"/>
                                        <p:tgtEl>
                                          <p:spTgt spid="54"/>
                                        </p:tgtEl>
                                      </p:cBhvr>
                                      <p:by x="105000" y="105000"/>
                                    </p:animScale>
                                  </p:childTnLst>
                                </p:cTn>
                              </p:par>
                            </p:childTnLst>
                          </p:cTn>
                        </p:par>
                        <p:par>
                          <p:cTn id="169" fill="hold">
                            <p:stCondLst>
                              <p:cond delay="6500"/>
                            </p:stCondLst>
                            <p:childTnLst>
                              <p:par>
                                <p:cTn id="170" presetID="10" presetClass="entr" presetSubtype="0" repeatCount="indefinite" fill="hold" grpId="0" nodeType="afterEffect">
                                  <p:stCondLst>
                                    <p:cond delay="0"/>
                                  </p:stCondLst>
                                  <p:childTnLst>
                                    <p:set>
                                      <p:cBhvr>
                                        <p:cTn id="171" dur="1" fill="hold">
                                          <p:stCondLst>
                                            <p:cond delay="0"/>
                                          </p:stCondLst>
                                        </p:cTn>
                                        <p:tgtEl>
                                          <p:spTgt spid="74"/>
                                        </p:tgtEl>
                                        <p:attrNameLst>
                                          <p:attrName>style.visibility</p:attrName>
                                        </p:attrNameLst>
                                      </p:cBhvr>
                                      <p:to>
                                        <p:strVal val="visible"/>
                                      </p:to>
                                    </p:set>
                                    <p:animEffect transition="in" filter="fade">
                                      <p:cBhvr>
                                        <p:cTn id="172" dur="500"/>
                                        <p:tgtEl>
                                          <p:spTgt spid="74"/>
                                        </p:tgtEl>
                                      </p:cBhvr>
                                    </p:animEffect>
                                  </p:childTnLst>
                                </p:cTn>
                              </p:par>
                              <p:par>
                                <p:cTn id="173" presetID="26" presetClass="emph" presetSubtype="0" repeatCount="indefinite" fill="hold" grpId="1" nodeType="withEffect">
                                  <p:stCondLst>
                                    <p:cond delay="500"/>
                                  </p:stCondLst>
                                  <p:childTnLst>
                                    <p:animEffect transition="out" filter="fade">
                                      <p:cBhvr>
                                        <p:cTn id="174" dur="500" tmFilter="0, 0; .2, .5; .8, .5; 1, 0"/>
                                        <p:tgtEl>
                                          <p:spTgt spid="74"/>
                                        </p:tgtEl>
                                      </p:cBhvr>
                                    </p:animEffect>
                                    <p:animScale>
                                      <p:cBhvr>
                                        <p:cTn id="175" dur="250" autoRev="1" fill="hold"/>
                                        <p:tgtEl>
                                          <p:spTgt spid="74"/>
                                        </p:tgtEl>
                                      </p:cBhvr>
                                      <p:by x="105000" y="105000"/>
                                    </p:animScale>
                                  </p:childTnLst>
                                </p:cTn>
                              </p:par>
                            </p:childTnLst>
                          </p:cTn>
                        </p:par>
                        <p:par>
                          <p:cTn id="176" fill="hold">
                            <p:stCondLst>
                              <p:cond delay="7500"/>
                            </p:stCondLst>
                            <p:childTnLst>
                              <p:par>
                                <p:cTn id="177" presetID="10" presetClass="entr" presetSubtype="0" repeatCount="indefinite" fill="hold" grpId="0" nodeType="afterEffect">
                                  <p:stCondLst>
                                    <p:cond delay="0"/>
                                  </p:stCondLst>
                                  <p:childTnLst>
                                    <p:set>
                                      <p:cBhvr>
                                        <p:cTn id="178" dur="1" fill="hold">
                                          <p:stCondLst>
                                            <p:cond delay="0"/>
                                          </p:stCondLst>
                                        </p:cTn>
                                        <p:tgtEl>
                                          <p:spTgt spid="80"/>
                                        </p:tgtEl>
                                        <p:attrNameLst>
                                          <p:attrName>style.visibility</p:attrName>
                                        </p:attrNameLst>
                                      </p:cBhvr>
                                      <p:to>
                                        <p:strVal val="visible"/>
                                      </p:to>
                                    </p:set>
                                    <p:animEffect transition="in" filter="fade">
                                      <p:cBhvr>
                                        <p:cTn id="179" dur="500"/>
                                        <p:tgtEl>
                                          <p:spTgt spid="80"/>
                                        </p:tgtEl>
                                      </p:cBhvr>
                                    </p:animEffect>
                                  </p:childTnLst>
                                </p:cTn>
                              </p:par>
                              <p:par>
                                <p:cTn id="180" presetID="26" presetClass="emph" presetSubtype="0" repeatCount="indefinite" fill="hold" grpId="1" nodeType="withEffect">
                                  <p:stCondLst>
                                    <p:cond delay="0"/>
                                  </p:stCondLst>
                                  <p:childTnLst>
                                    <p:animEffect transition="out" filter="fade">
                                      <p:cBhvr>
                                        <p:cTn id="181" dur="500" tmFilter="0, 0; .2, .5; .8, .5; 1, 0"/>
                                        <p:tgtEl>
                                          <p:spTgt spid="80"/>
                                        </p:tgtEl>
                                      </p:cBhvr>
                                    </p:animEffect>
                                    <p:animScale>
                                      <p:cBhvr>
                                        <p:cTn id="182" dur="250" autoRev="1" fill="hold"/>
                                        <p:tgtEl>
                                          <p:spTgt spid="80"/>
                                        </p:tgtEl>
                                      </p:cBhvr>
                                      <p:by x="105000" y="105000"/>
                                    </p:animScale>
                                  </p:childTnLst>
                                </p:cTn>
                              </p:par>
                            </p:childTnLst>
                          </p:cTn>
                        </p:par>
                        <p:par>
                          <p:cTn id="183" fill="hold">
                            <p:stCondLst>
                              <p:cond delay="8000"/>
                            </p:stCondLst>
                            <p:childTnLst>
                              <p:par>
                                <p:cTn id="184" presetID="10" presetClass="entr" presetSubtype="0" repeatCount="indefinite" fill="hold" grpId="0" nodeType="afterEffect">
                                  <p:stCondLst>
                                    <p:cond delay="0"/>
                                  </p:stCondLst>
                                  <p:childTnLst>
                                    <p:set>
                                      <p:cBhvr>
                                        <p:cTn id="185" dur="1" fill="hold">
                                          <p:stCondLst>
                                            <p:cond delay="0"/>
                                          </p:stCondLst>
                                        </p:cTn>
                                        <p:tgtEl>
                                          <p:spTgt spid="78"/>
                                        </p:tgtEl>
                                        <p:attrNameLst>
                                          <p:attrName>style.visibility</p:attrName>
                                        </p:attrNameLst>
                                      </p:cBhvr>
                                      <p:to>
                                        <p:strVal val="visible"/>
                                      </p:to>
                                    </p:set>
                                    <p:animEffect transition="in" filter="fade">
                                      <p:cBhvr>
                                        <p:cTn id="186" dur="1000"/>
                                        <p:tgtEl>
                                          <p:spTgt spid="78"/>
                                        </p:tgtEl>
                                      </p:cBhvr>
                                    </p:animEffect>
                                  </p:childTnLst>
                                </p:cTn>
                              </p:par>
                              <p:par>
                                <p:cTn id="187" presetID="26" presetClass="emph" presetSubtype="0" repeatCount="indefinite" fill="hold" grpId="1" nodeType="withEffect">
                                  <p:stCondLst>
                                    <p:cond delay="0"/>
                                  </p:stCondLst>
                                  <p:childTnLst>
                                    <p:animEffect transition="out" filter="fade">
                                      <p:cBhvr>
                                        <p:cTn id="188" dur="1000" tmFilter="0, 0; .2, .5; .8, .5; 1, 0"/>
                                        <p:tgtEl>
                                          <p:spTgt spid="78"/>
                                        </p:tgtEl>
                                      </p:cBhvr>
                                    </p:animEffect>
                                    <p:animScale>
                                      <p:cBhvr>
                                        <p:cTn id="189" dur="500" autoRev="1" fill="hold"/>
                                        <p:tgtEl>
                                          <p:spTgt spid="78"/>
                                        </p:tgtEl>
                                      </p:cBhvr>
                                      <p:by x="105000" y="105000"/>
                                    </p:animScale>
                                  </p:childTnLst>
                                </p:cTn>
                              </p:par>
                            </p:childTnLst>
                          </p:cTn>
                        </p:par>
                        <p:par>
                          <p:cTn id="190" fill="hold">
                            <p:stCondLst>
                              <p:cond delay="9000"/>
                            </p:stCondLst>
                            <p:childTnLst>
                              <p:par>
                                <p:cTn id="191" presetID="10" presetClass="entr" presetSubtype="0" repeatCount="indefinite" fill="hold" grpId="0" nodeType="afterEffect">
                                  <p:stCondLst>
                                    <p:cond delay="0"/>
                                  </p:stCondLst>
                                  <p:childTnLst>
                                    <p:set>
                                      <p:cBhvr>
                                        <p:cTn id="192" dur="1" fill="hold">
                                          <p:stCondLst>
                                            <p:cond delay="0"/>
                                          </p:stCondLst>
                                        </p:cTn>
                                        <p:tgtEl>
                                          <p:spTgt spid="85"/>
                                        </p:tgtEl>
                                        <p:attrNameLst>
                                          <p:attrName>style.visibility</p:attrName>
                                        </p:attrNameLst>
                                      </p:cBhvr>
                                      <p:to>
                                        <p:strVal val="visible"/>
                                      </p:to>
                                    </p:set>
                                    <p:animEffect transition="in" filter="fade">
                                      <p:cBhvr>
                                        <p:cTn id="193" dur="500"/>
                                        <p:tgtEl>
                                          <p:spTgt spid="85"/>
                                        </p:tgtEl>
                                      </p:cBhvr>
                                    </p:animEffect>
                                  </p:childTnLst>
                                </p:cTn>
                              </p:par>
                              <p:par>
                                <p:cTn id="194" presetID="26" presetClass="emph" presetSubtype="0" repeatCount="indefinite" fill="hold" grpId="1" nodeType="withEffect">
                                  <p:stCondLst>
                                    <p:cond delay="500"/>
                                  </p:stCondLst>
                                  <p:childTnLst>
                                    <p:animEffect transition="out" filter="fade">
                                      <p:cBhvr>
                                        <p:cTn id="195" dur="500" tmFilter="0, 0; .2, .5; .8, .5; 1, 0"/>
                                        <p:tgtEl>
                                          <p:spTgt spid="85"/>
                                        </p:tgtEl>
                                      </p:cBhvr>
                                    </p:animEffect>
                                    <p:animScale>
                                      <p:cBhvr>
                                        <p:cTn id="196" dur="25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4" grpId="0" animBg="1"/>
      <p:bldP spid="44" grpId="1" animBg="1"/>
      <p:bldP spid="44" grpId="2" animBg="1"/>
      <p:bldP spid="45" grpId="0" animBg="1"/>
      <p:bldP spid="45" grpId="1" animBg="1"/>
      <p:bldP spid="45" grpId="2" animBg="1"/>
      <p:bldP spid="46" grpId="0" animBg="1"/>
      <p:bldP spid="46" grpId="1" animBg="1"/>
      <p:bldP spid="47" grpId="0" animBg="1"/>
      <p:bldP spid="47" grpId="1" animBg="1"/>
      <p:bldP spid="48" grpId="0" animBg="1"/>
      <p:bldP spid="48"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9" grpId="0" animBg="1"/>
      <p:bldP spid="69" grpId="1" animBg="1"/>
      <p:bldP spid="70" grpId="0" animBg="1"/>
      <p:bldP spid="70" grpId="1" animBg="1"/>
      <p:bldP spid="71" grpId="0" animBg="1"/>
      <p:bldP spid="71" grpId="1" animBg="1"/>
      <p:bldP spid="81" grpId="0" animBg="1"/>
      <p:bldP spid="81" grpId="1" animBg="1"/>
      <p:bldP spid="82" grpId="0" animBg="1"/>
      <p:bldP spid="82" grpId="1" animBg="1"/>
      <p:bldP spid="83" grpId="0" animBg="1"/>
      <p:bldP spid="83" grpId="1" animBg="1"/>
      <p:bldP spid="91" grpId="0" animBg="1"/>
      <p:bldP spid="91" grpId="1" animBg="1"/>
      <p:bldP spid="92" grpId="0" animBg="1"/>
      <p:bldP spid="92" grpId="1" animBg="1"/>
      <p:bldP spid="93" grpId="0" animBg="1"/>
      <p:bldP spid="93" grpId="1" animBg="1"/>
      <p:bldP spid="54" grpId="0" animBg="1"/>
      <p:bldP spid="54" grpId="1" animBg="1"/>
      <p:bldP spid="73" grpId="0" animBg="1"/>
      <p:bldP spid="73" grpId="1" animBg="1"/>
      <p:bldP spid="74" grpId="0" animBg="1"/>
      <p:bldP spid="74" grpId="1" animBg="1"/>
      <p:bldP spid="78" grpId="0" animBg="1"/>
      <p:bldP spid="78" grpId="1" animBg="1"/>
      <p:bldP spid="80" grpId="0" animBg="1"/>
      <p:bldP spid="80" grpId="1" animBg="1"/>
      <p:bldP spid="85" grpId="0" animBg="1"/>
      <p:bldP spid="8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0134" y="4716135"/>
            <a:ext cx="8521582" cy="1675858"/>
          </a:xfrm>
          <a:prstGeom prst="rect">
            <a:avLst/>
          </a:prstGeom>
        </p:spPr>
      </p:pic>
      <p:pic>
        <p:nvPicPr>
          <p:cNvPr id="10" name="Picture 4" descr="http://www.nlapropertyservices.org.uk/cache/filelibrary/4227/library/fileLibrary/2015/5/heating_icon_lef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130" y="3937787"/>
            <a:ext cx="559619" cy="4920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308894" y="4369796"/>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Heating</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2" name="Picture 6" descr="http://airconditioning-london.co.uk/wp-content/uploads/2013/06/re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6665" y="3921229"/>
            <a:ext cx="457731" cy="4577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814329" y="4359374"/>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A/C</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7"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76665" y="3524111"/>
            <a:ext cx="392373" cy="3923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4940" y="3528856"/>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002354" y="932887"/>
            <a:ext cx="4724400" cy="523220"/>
          </a:xfrm>
          <a:prstGeom prst="rect">
            <a:avLst/>
          </a:prstGeom>
          <a:noFill/>
        </p:spPr>
        <p:txBody>
          <a:bodyPr wrap="square" rtlCol="0">
            <a:spAutoFit/>
          </a:bodyPr>
          <a:lstStyle/>
          <a:p>
            <a:pPr>
              <a:spcAft>
                <a:spcPts val="600"/>
              </a:spcAft>
            </a:pPr>
            <a:r>
              <a:rPr lang="en-GB" sz="1400" i="1" dirty="0" smtClean="0">
                <a:solidFill>
                  <a:srgbClr val="0070C0"/>
                </a:solidFill>
              </a:rPr>
              <a:t>Heating and Cooling operating a the same time is a common problem in pubs and restaurants* </a:t>
            </a:r>
            <a:endParaRPr lang="en-GB" dirty="0" smtClean="0"/>
          </a:p>
        </p:txBody>
      </p:sp>
      <p:sp>
        <p:nvSpPr>
          <p:cNvPr id="29" name="Rectangle 28"/>
          <p:cNvSpPr/>
          <p:nvPr/>
        </p:nvSpPr>
        <p:spPr>
          <a:xfrm>
            <a:off x="1056347" y="6299124"/>
            <a:ext cx="2150204" cy="307777"/>
          </a:xfrm>
          <a:prstGeom prst="rect">
            <a:avLst/>
          </a:prstGeom>
        </p:spPr>
        <p:txBody>
          <a:bodyPr wrap="none">
            <a:spAutoFit/>
          </a:bodyPr>
          <a:lstStyle/>
          <a:p>
            <a:r>
              <a:rPr lang="en-GB" sz="1400" dirty="0"/>
              <a:t>*Source - The Carbon Trust</a:t>
            </a:r>
          </a:p>
        </p:txBody>
      </p:sp>
      <p:sp>
        <p:nvSpPr>
          <p:cNvPr id="26" name="Title 1"/>
          <p:cNvSpPr>
            <a:spLocks noGrp="1"/>
          </p:cNvSpPr>
          <p:nvPr>
            <p:ph type="title"/>
          </p:nvPr>
        </p:nvSpPr>
        <p:spPr>
          <a:xfrm>
            <a:off x="433456" y="331056"/>
            <a:ext cx="9774938" cy="415498"/>
          </a:xfrm>
        </p:spPr>
        <p:txBody>
          <a:bodyPr/>
          <a:lstStyle/>
          <a:p>
            <a:pPr algn="ctr"/>
            <a:r>
              <a:rPr lang="en-GB" dirty="0" smtClean="0"/>
              <a:t>ENERGY </a:t>
            </a:r>
            <a:r>
              <a:rPr lang="en-GB" dirty="0" smtClean="0">
                <a:latin typeface="Roboto"/>
              </a:rPr>
              <a:t>SAVING FUNCTIONS – Dead Band Control</a:t>
            </a:r>
            <a:endParaRPr lang="en-GB" dirty="0"/>
          </a:p>
        </p:txBody>
      </p:sp>
      <p:pic>
        <p:nvPicPr>
          <p:cNvPr id="27" name="Picture 26"/>
          <p:cNvPicPr/>
          <p:nvPr/>
        </p:nvPicPr>
        <p:blipFill>
          <a:blip r:embed="rId6" cstate="print">
            <a:extLst>
              <a:ext uri="{28A0092B-C50C-407E-A947-70E740481C1C}">
                <a14:useLocalDpi xmlns:a14="http://schemas.microsoft.com/office/drawing/2010/main" val="0"/>
              </a:ext>
            </a:extLst>
          </a:blip>
          <a:stretch>
            <a:fillRect/>
          </a:stretch>
        </p:blipFill>
        <p:spPr>
          <a:xfrm>
            <a:off x="4303157" y="1708392"/>
            <a:ext cx="2011680" cy="1006475"/>
          </a:xfrm>
          <a:prstGeom prst="rect">
            <a:avLst/>
          </a:prstGeom>
        </p:spPr>
      </p:pic>
      <p:sp>
        <p:nvSpPr>
          <p:cNvPr id="44" name="Oval 43"/>
          <p:cNvSpPr/>
          <p:nvPr/>
        </p:nvSpPr>
        <p:spPr>
          <a:xfrm>
            <a:off x="5174934" y="2659803"/>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Oval 44"/>
          <p:cNvSpPr/>
          <p:nvPr/>
        </p:nvSpPr>
        <p:spPr>
          <a:xfrm>
            <a:off x="5298065" y="2659803"/>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Freeform 63"/>
          <p:cNvSpPr>
            <a:spLocks/>
          </p:cNvSpPr>
          <p:nvPr/>
        </p:nvSpPr>
        <p:spPr bwMode="auto">
          <a:xfrm>
            <a:off x="5574322" y="160912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64"/>
          <p:cNvSpPr>
            <a:spLocks/>
          </p:cNvSpPr>
          <p:nvPr/>
        </p:nvSpPr>
        <p:spPr bwMode="auto">
          <a:xfrm>
            <a:off x="5605249" y="166486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Freeform 65"/>
          <p:cNvSpPr>
            <a:spLocks/>
          </p:cNvSpPr>
          <p:nvPr/>
        </p:nvSpPr>
        <p:spPr bwMode="auto">
          <a:xfrm>
            <a:off x="5536951" y="155203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Freeform 63"/>
          <p:cNvSpPr>
            <a:spLocks/>
          </p:cNvSpPr>
          <p:nvPr/>
        </p:nvSpPr>
        <p:spPr bwMode="auto">
          <a:xfrm>
            <a:off x="5974305" y="3380245"/>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Freeform 64"/>
          <p:cNvSpPr>
            <a:spLocks/>
          </p:cNvSpPr>
          <p:nvPr/>
        </p:nvSpPr>
        <p:spPr bwMode="auto">
          <a:xfrm>
            <a:off x="6005232" y="3435978"/>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65"/>
          <p:cNvSpPr>
            <a:spLocks/>
          </p:cNvSpPr>
          <p:nvPr/>
        </p:nvSpPr>
        <p:spPr bwMode="auto">
          <a:xfrm>
            <a:off x="5936934" y="3323153"/>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63"/>
          <p:cNvSpPr>
            <a:spLocks/>
          </p:cNvSpPr>
          <p:nvPr/>
        </p:nvSpPr>
        <p:spPr bwMode="auto">
          <a:xfrm>
            <a:off x="4450305" y="3379300"/>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64"/>
          <p:cNvSpPr>
            <a:spLocks/>
          </p:cNvSpPr>
          <p:nvPr/>
        </p:nvSpPr>
        <p:spPr bwMode="auto">
          <a:xfrm>
            <a:off x="4481232" y="3435033"/>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65"/>
          <p:cNvSpPr>
            <a:spLocks/>
          </p:cNvSpPr>
          <p:nvPr/>
        </p:nvSpPr>
        <p:spPr bwMode="auto">
          <a:xfrm>
            <a:off x="4412934" y="3322208"/>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52" name="Picture 51" descr="http://t-mac.co.uk/uploads/images/HumiditySenso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22934" y="1992690"/>
            <a:ext cx="381001" cy="388776"/>
          </a:xfrm>
          <a:prstGeom prst="rect">
            <a:avLst/>
          </a:prstGeom>
          <a:noFill/>
          <a:extLst>
            <a:ext uri="{909E8E84-426E-40DD-AFC4-6F175D3DCCD1}">
              <a14:hiddenFill xmlns:a14="http://schemas.microsoft.com/office/drawing/2010/main">
                <a:solidFill>
                  <a:srgbClr val="FFFFFF"/>
                </a:solidFill>
              </a14:hiddenFill>
            </a:ext>
          </a:extLst>
        </p:spPr>
      </p:pic>
      <p:sp>
        <p:nvSpPr>
          <p:cNvPr id="53" name="Freeform 63"/>
          <p:cNvSpPr>
            <a:spLocks/>
          </p:cNvSpPr>
          <p:nvPr/>
        </p:nvSpPr>
        <p:spPr bwMode="auto">
          <a:xfrm>
            <a:off x="8344407" y="182910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 name="Freeform 64"/>
          <p:cNvSpPr>
            <a:spLocks/>
          </p:cNvSpPr>
          <p:nvPr/>
        </p:nvSpPr>
        <p:spPr bwMode="auto">
          <a:xfrm>
            <a:off x="8375334" y="188483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65"/>
          <p:cNvSpPr>
            <a:spLocks/>
          </p:cNvSpPr>
          <p:nvPr/>
        </p:nvSpPr>
        <p:spPr bwMode="auto">
          <a:xfrm>
            <a:off x="8307036" y="177201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TextBox 73"/>
          <p:cNvSpPr txBox="1"/>
          <p:nvPr/>
        </p:nvSpPr>
        <p:spPr>
          <a:xfrm>
            <a:off x="8113277" y="2381466"/>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Space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Temperature</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75" name="Oval 74"/>
          <p:cNvSpPr/>
          <p:nvPr/>
        </p:nvSpPr>
        <p:spPr>
          <a:xfrm>
            <a:off x="8061427" y="2165910"/>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bject 3"/>
          <p:cNvSpPr/>
          <p:nvPr/>
        </p:nvSpPr>
        <p:spPr>
          <a:xfrm>
            <a:off x="-2916" y="6957918"/>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32" name="object 37"/>
          <p:cNvSpPr txBox="1">
            <a:spLocks noGrp="1"/>
          </p:cNvSpPr>
          <p:nvPr>
            <p:ph type="dt" sz="half" idx="6"/>
          </p:nvPr>
        </p:nvSpPr>
        <p:spPr>
          <a:xfrm>
            <a:off x="461383" y="7172826"/>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33" name="object 38"/>
          <p:cNvSpPr txBox="1">
            <a:spLocks noGrp="1"/>
          </p:cNvSpPr>
          <p:nvPr>
            <p:ph type="ftr" sz="quarter" idx="5"/>
          </p:nvPr>
        </p:nvSpPr>
        <p:spPr>
          <a:xfrm>
            <a:off x="2447209" y="7172826"/>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34" name="Picture 33" descr="NetThings Click Controller Transparent.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37862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26" presetClass="emph" presetSubtype="0" repeatCount="indefinite" fill="hold" grpId="1" nodeType="withEffect">
                                  <p:stCondLst>
                                    <p:cond delay="0"/>
                                  </p:stCondLst>
                                  <p:childTnLst>
                                    <p:animEffect transition="out" filter="fade">
                                      <p:cBhvr>
                                        <p:cTn id="9" dur="500" tmFilter="0, 0; .2, .5; .8, .5; 1, 0"/>
                                        <p:tgtEl>
                                          <p:spTgt spid="47"/>
                                        </p:tgtEl>
                                      </p:cBhvr>
                                    </p:animEffect>
                                    <p:animScale>
                                      <p:cBhvr>
                                        <p:cTn id="10" dur="250" autoRev="1" fill="hold"/>
                                        <p:tgtEl>
                                          <p:spTgt spid="47"/>
                                        </p:tgtEl>
                                      </p:cBhvr>
                                      <p:by x="105000" y="105000"/>
                                    </p:animScale>
                                  </p:childTnLst>
                                </p:cTn>
                              </p:par>
                            </p:childTnLst>
                          </p:cTn>
                        </p:par>
                        <p:par>
                          <p:cTn id="11" fill="hold">
                            <p:stCondLst>
                              <p:cond delay="500"/>
                            </p:stCondLst>
                            <p:childTnLst>
                              <p:par>
                                <p:cTn id="12" presetID="10" presetClass="entr" presetSubtype="0" repeatCount="indefinite"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childTnLst>
                                </p:cTn>
                              </p:par>
                              <p:par>
                                <p:cTn id="15" presetID="26" presetClass="emph" presetSubtype="0" repeatCount="indefinite" fill="hold" grpId="1" nodeType="withEffect">
                                  <p:stCondLst>
                                    <p:cond delay="0"/>
                                  </p:stCondLst>
                                  <p:childTnLst>
                                    <p:animEffect transition="out" filter="fade">
                                      <p:cBhvr>
                                        <p:cTn id="16" dur="1000" tmFilter="0, 0; .2, .5; .8, .5; 1, 0"/>
                                        <p:tgtEl>
                                          <p:spTgt spid="46"/>
                                        </p:tgtEl>
                                      </p:cBhvr>
                                    </p:animEffect>
                                    <p:animScale>
                                      <p:cBhvr>
                                        <p:cTn id="17" dur="500" autoRev="1" fill="hold"/>
                                        <p:tgtEl>
                                          <p:spTgt spid="46"/>
                                        </p:tgtEl>
                                      </p:cBhvr>
                                      <p:by x="105000" y="105000"/>
                                    </p:animScale>
                                  </p:childTnLst>
                                </p:cTn>
                              </p:par>
                            </p:childTnLst>
                          </p:cTn>
                        </p:par>
                        <p:par>
                          <p:cTn id="18" fill="hold">
                            <p:stCondLst>
                              <p:cond delay="1500"/>
                            </p:stCondLst>
                            <p:childTnLst>
                              <p:par>
                                <p:cTn id="19" presetID="10" presetClass="entr" presetSubtype="0" repeatCount="indefinite"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26" presetClass="emph" presetSubtype="0" repeatCount="indefinite" fill="hold" grpId="1" nodeType="withEffect">
                                  <p:stCondLst>
                                    <p:cond delay="500"/>
                                  </p:stCondLst>
                                  <p:childTnLst>
                                    <p:animEffect transition="out" filter="fade">
                                      <p:cBhvr>
                                        <p:cTn id="23" dur="500" tmFilter="0, 0; .2, .5; .8, .5; 1, 0"/>
                                        <p:tgtEl>
                                          <p:spTgt spid="48"/>
                                        </p:tgtEl>
                                      </p:cBhvr>
                                    </p:animEffect>
                                    <p:animScale>
                                      <p:cBhvr>
                                        <p:cTn id="24" dur="250" autoRev="1" fill="hold"/>
                                        <p:tgtEl>
                                          <p:spTgt spid="48"/>
                                        </p:tgtEl>
                                      </p:cBhvr>
                                      <p:by x="105000" y="105000"/>
                                    </p:animScale>
                                  </p:childTnLst>
                                </p:cTn>
                              </p:par>
                            </p:childTnLst>
                          </p:cTn>
                        </p:par>
                        <p:par>
                          <p:cTn id="25" fill="hold">
                            <p:stCondLst>
                              <p:cond delay="7000"/>
                            </p:stCondLst>
                            <p:childTnLst>
                              <p:par>
                                <p:cTn id="26" presetID="10" presetClass="entr" presetSubtype="0" repeatCount="indefinite"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par>
                                <p:cTn id="29" presetID="26" presetClass="emph" presetSubtype="0" repeatCount="indefinite" fill="hold" grpId="1" nodeType="withEffect">
                                  <p:stCondLst>
                                    <p:cond delay="0"/>
                                  </p:stCondLst>
                                  <p:childTnLst>
                                    <p:animEffect transition="out" filter="fade">
                                      <p:cBhvr>
                                        <p:cTn id="30" dur="500" tmFilter="0, 0; .2, .5; .8, .5; 1, 0"/>
                                        <p:tgtEl>
                                          <p:spTgt spid="56"/>
                                        </p:tgtEl>
                                      </p:cBhvr>
                                    </p:animEffect>
                                    <p:animScale>
                                      <p:cBhvr>
                                        <p:cTn id="31" dur="250" autoRev="1" fill="hold"/>
                                        <p:tgtEl>
                                          <p:spTgt spid="56"/>
                                        </p:tgtEl>
                                      </p:cBhvr>
                                      <p:by x="105000" y="105000"/>
                                    </p:animScale>
                                  </p:childTnLst>
                                </p:cTn>
                              </p:par>
                            </p:childTnLst>
                          </p:cTn>
                        </p:par>
                        <p:par>
                          <p:cTn id="32" fill="hold">
                            <p:stCondLst>
                              <p:cond delay="7500"/>
                            </p:stCondLst>
                            <p:childTnLst>
                              <p:par>
                                <p:cTn id="33" presetID="10" presetClass="entr" presetSubtype="0" repeatCount="indefinite"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1000"/>
                                        <p:tgtEl>
                                          <p:spTgt spid="55"/>
                                        </p:tgtEl>
                                      </p:cBhvr>
                                    </p:animEffect>
                                  </p:childTnLst>
                                </p:cTn>
                              </p:par>
                              <p:par>
                                <p:cTn id="36" presetID="26" presetClass="emph" presetSubtype="0" repeatCount="indefinite" fill="hold" grpId="1" nodeType="withEffect">
                                  <p:stCondLst>
                                    <p:cond delay="0"/>
                                  </p:stCondLst>
                                  <p:childTnLst>
                                    <p:animEffect transition="out" filter="fade">
                                      <p:cBhvr>
                                        <p:cTn id="37" dur="1000" tmFilter="0, 0; .2, .5; .8, .5; 1, 0"/>
                                        <p:tgtEl>
                                          <p:spTgt spid="55"/>
                                        </p:tgtEl>
                                      </p:cBhvr>
                                    </p:animEffect>
                                    <p:animScale>
                                      <p:cBhvr>
                                        <p:cTn id="38" dur="500" autoRev="1" fill="hold"/>
                                        <p:tgtEl>
                                          <p:spTgt spid="55"/>
                                        </p:tgtEl>
                                      </p:cBhvr>
                                      <p:by x="105000" y="105000"/>
                                    </p:animScale>
                                  </p:childTnLst>
                                </p:cTn>
                              </p:par>
                            </p:childTnLst>
                          </p:cTn>
                        </p:par>
                        <p:par>
                          <p:cTn id="39" fill="hold">
                            <p:stCondLst>
                              <p:cond delay="8500"/>
                            </p:stCondLst>
                            <p:childTnLst>
                              <p:par>
                                <p:cTn id="40" presetID="10" presetClass="entr" presetSubtype="0" repeatCount="indefinite"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26" presetClass="emph" presetSubtype="0" repeatCount="indefinite" fill="hold" grpId="1" nodeType="withEffect">
                                  <p:stCondLst>
                                    <p:cond delay="500"/>
                                  </p:stCondLst>
                                  <p:childTnLst>
                                    <p:animEffect transition="out" filter="fade">
                                      <p:cBhvr>
                                        <p:cTn id="44" dur="500" tmFilter="0, 0; .2, .5; .8, .5; 1, 0"/>
                                        <p:tgtEl>
                                          <p:spTgt spid="57"/>
                                        </p:tgtEl>
                                      </p:cBhvr>
                                    </p:animEffect>
                                    <p:animScale>
                                      <p:cBhvr>
                                        <p:cTn id="45" dur="250" autoRev="1" fill="hold"/>
                                        <p:tgtEl>
                                          <p:spTgt spid="57"/>
                                        </p:tgtEl>
                                      </p:cBhvr>
                                      <p:by x="105000" y="105000"/>
                                    </p:animScale>
                                  </p:childTnLst>
                                </p:cTn>
                              </p:par>
                            </p:childTnLst>
                          </p:cTn>
                        </p:par>
                        <p:par>
                          <p:cTn id="46" fill="hold">
                            <p:stCondLst>
                              <p:cond delay="9500"/>
                            </p:stCondLst>
                            <p:childTnLst>
                              <p:par>
                                <p:cTn id="47" presetID="10" presetClass="entr" presetSubtype="0" repeatCount="indefinite"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par>
                                <p:cTn id="50" presetID="26" presetClass="emph" presetSubtype="0" repeatCount="indefinite" fill="hold" grpId="1" nodeType="withEffect">
                                  <p:stCondLst>
                                    <p:cond delay="0"/>
                                  </p:stCondLst>
                                  <p:childTnLst>
                                    <p:animEffect transition="out" filter="fade">
                                      <p:cBhvr>
                                        <p:cTn id="51" dur="500" tmFilter="0, 0; .2, .5; .8, .5; 1, 0"/>
                                        <p:tgtEl>
                                          <p:spTgt spid="59"/>
                                        </p:tgtEl>
                                      </p:cBhvr>
                                    </p:animEffect>
                                    <p:animScale>
                                      <p:cBhvr>
                                        <p:cTn id="52" dur="250" autoRev="1" fill="hold"/>
                                        <p:tgtEl>
                                          <p:spTgt spid="59"/>
                                        </p:tgtEl>
                                      </p:cBhvr>
                                      <p:by x="105000" y="105000"/>
                                    </p:animScale>
                                  </p:childTnLst>
                                </p:cTn>
                              </p:par>
                            </p:childTnLst>
                          </p:cTn>
                        </p:par>
                        <p:par>
                          <p:cTn id="53" fill="hold">
                            <p:stCondLst>
                              <p:cond delay="10000"/>
                            </p:stCondLst>
                            <p:childTnLst>
                              <p:par>
                                <p:cTn id="54" presetID="10" presetClass="entr" presetSubtype="0" repeatCount="indefinite"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1000"/>
                                        <p:tgtEl>
                                          <p:spTgt spid="58"/>
                                        </p:tgtEl>
                                      </p:cBhvr>
                                    </p:animEffect>
                                  </p:childTnLst>
                                </p:cTn>
                              </p:par>
                              <p:par>
                                <p:cTn id="57" presetID="26" presetClass="emph" presetSubtype="0" repeatCount="indefinite" fill="hold" grpId="1" nodeType="withEffect">
                                  <p:stCondLst>
                                    <p:cond delay="0"/>
                                  </p:stCondLst>
                                  <p:childTnLst>
                                    <p:animEffect transition="out" filter="fade">
                                      <p:cBhvr>
                                        <p:cTn id="58" dur="1000" tmFilter="0, 0; .2, .5; .8, .5; 1, 0"/>
                                        <p:tgtEl>
                                          <p:spTgt spid="58"/>
                                        </p:tgtEl>
                                      </p:cBhvr>
                                    </p:animEffect>
                                    <p:animScale>
                                      <p:cBhvr>
                                        <p:cTn id="59" dur="500" autoRev="1" fill="hold"/>
                                        <p:tgtEl>
                                          <p:spTgt spid="58"/>
                                        </p:tgtEl>
                                      </p:cBhvr>
                                      <p:by x="105000" y="105000"/>
                                    </p:animScale>
                                  </p:childTnLst>
                                </p:cTn>
                              </p:par>
                            </p:childTnLst>
                          </p:cTn>
                        </p:par>
                        <p:par>
                          <p:cTn id="60" fill="hold">
                            <p:stCondLst>
                              <p:cond delay="11000"/>
                            </p:stCondLst>
                            <p:childTnLst>
                              <p:par>
                                <p:cTn id="61" presetID="10" presetClass="entr" presetSubtype="0" repeatCount="indefinite"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childTnLst>
                                </p:cTn>
                              </p:par>
                              <p:par>
                                <p:cTn id="64" presetID="26" presetClass="emph" presetSubtype="0" repeatCount="indefinite" fill="hold" grpId="1" nodeType="withEffect">
                                  <p:stCondLst>
                                    <p:cond delay="500"/>
                                  </p:stCondLst>
                                  <p:childTnLst>
                                    <p:animEffect transition="out" filter="fade">
                                      <p:cBhvr>
                                        <p:cTn id="65" dur="500" tmFilter="0, 0; .2, .5; .8, .5; 1, 0"/>
                                        <p:tgtEl>
                                          <p:spTgt spid="60"/>
                                        </p:tgtEl>
                                      </p:cBhvr>
                                    </p:animEffect>
                                    <p:animScale>
                                      <p:cBhvr>
                                        <p:cTn id="66" dur="250" autoRev="1" fill="hold"/>
                                        <p:tgtEl>
                                          <p:spTgt spid="60"/>
                                        </p:tgtEl>
                                      </p:cBhvr>
                                      <p:by x="105000" y="105000"/>
                                    </p:animScale>
                                  </p:childTnLst>
                                </p:cTn>
                              </p:par>
                            </p:childTnLst>
                          </p:cTn>
                        </p:par>
                        <p:par>
                          <p:cTn id="67" fill="hold">
                            <p:stCondLst>
                              <p:cond delay="12000"/>
                            </p:stCondLst>
                            <p:childTnLst>
                              <p:par>
                                <p:cTn id="68" presetID="10" presetClass="entr" presetSubtype="0" repeatCount="indefinite" fill="hold" grpId="0"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childTnLst>
                          </p:cTn>
                        </p:par>
                        <p:par>
                          <p:cTn id="71" fill="hold">
                            <p:stCondLst>
                              <p:cond delay="12500"/>
                            </p:stCondLst>
                            <p:childTnLst>
                              <p:par>
                                <p:cTn id="72" presetID="42" presetClass="path" presetSubtype="0" repeatCount="indefinite" accel="50000" decel="50000" fill="hold" grpId="1" nodeType="afterEffect">
                                  <p:stCondLst>
                                    <p:cond delay="0"/>
                                  </p:stCondLst>
                                  <p:childTnLst>
                                    <p:animMotion origin="layout" path="M 4.86936E-6 -4.00504E-6 L -0.0487 0.08544 " pathEditMode="relative" rAng="0" ptsTypes="AA">
                                      <p:cBhvr>
                                        <p:cTn id="73" dur="1000" fill="hold"/>
                                        <p:tgtEl>
                                          <p:spTgt spid="44"/>
                                        </p:tgtEl>
                                        <p:attrNameLst>
                                          <p:attrName>ppt_x</p:attrName>
                                          <p:attrName>ppt_y</p:attrName>
                                        </p:attrNameLst>
                                      </p:cBhvr>
                                      <p:rCtr x="-2435" y="4261"/>
                                    </p:animMotion>
                                  </p:childTnLst>
                                </p:cTn>
                              </p:par>
                            </p:childTnLst>
                          </p:cTn>
                        </p:par>
                        <p:par>
                          <p:cTn id="74" fill="hold">
                            <p:stCondLst>
                              <p:cond delay="13500"/>
                            </p:stCondLst>
                            <p:childTnLst>
                              <p:par>
                                <p:cTn id="75" presetID="10" presetClass="exit" presetSubtype="0" repeatCount="indefinite" fill="hold" grpId="2" nodeType="afterEffect">
                                  <p:stCondLst>
                                    <p:cond delay="0"/>
                                  </p:stCondLst>
                                  <p:childTnLst>
                                    <p:animEffect transition="out" filter="fade">
                                      <p:cBhvr>
                                        <p:cTn id="76" dur="500"/>
                                        <p:tgtEl>
                                          <p:spTgt spid="44"/>
                                        </p:tgtEl>
                                      </p:cBhvr>
                                    </p:animEffect>
                                    <p:set>
                                      <p:cBhvr>
                                        <p:cTn id="77" dur="1" fill="hold">
                                          <p:stCondLst>
                                            <p:cond delay="499"/>
                                          </p:stCondLst>
                                        </p:cTn>
                                        <p:tgtEl>
                                          <p:spTgt spid="44"/>
                                        </p:tgtEl>
                                        <p:attrNameLst>
                                          <p:attrName>style.visibility</p:attrName>
                                        </p:attrNameLst>
                                      </p:cBhvr>
                                      <p:to>
                                        <p:strVal val="hidden"/>
                                      </p:to>
                                    </p:set>
                                  </p:childTnLst>
                                </p:cTn>
                              </p:par>
                            </p:childTnLst>
                          </p:cTn>
                        </p:par>
                        <p:par>
                          <p:cTn id="78" fill="hold">
                            <p:stCondLst>
                              <p:cond delay="14000"/>
                            </p:stCondLst>
                            <p:childTnLst>
                              <p:par>
                                <p:cTn id="79" presetID="10" presetClass="entr" presetSubtype="0" repeatCount="indefinite" fill="hold" grpId="0"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childTnLst>
                          </p:cTn>
                        </p:par>
                        <p:par>
                          <p:cTn id="82" fill="hold">
                            <p:stCondLst>
                              <p:cond delay="14500"/>
                            </p:stCondLst>
                            <p:childTnLst>
                              <p:par>
                                <p:cTn id="83" presetID="42" presetClass="path" presetSubtype="0" repeatCount="indefinite" accel="50000" decel="50000" fill="hold" grpId="1" nodeType="afterEffect">
                                  <p:stCondLst>
                                    <p:cond delay="0"/>
                                  </p:stCondLst>
                                  <p:childTnLst>
                                    <p:animMotion origin="layout" path="M 3.75297E-6 -4.00504E-6 L 0.0576 0.07977 " pathEditMode="relative" rAng="0" ptsTypes="AA">
                                      <p:cBhvr>
                                        <p:cTn id="84" dur="1000" fill="hold"/>
                                        <p:tgtEl>
                                          <p:spTgt spid="45"/>
                                        </p:tgtEl>
                                        <p:attrNameLst>
                                          <p:attrName>ppt_x</p:attrName>
                                          <p:attrName>ppt_y</p:attrName>
                                        </p:attrNameLst>
                                      </p:cBhvr>
                                      <p:rCtr x="2880" y="3988"/>
                                    </p:animMotion>
                                  </p:childTnLst>
                                </p:cTn>
                              </p:par>
                            </p:childTnLst>
                          </p:cTn>
                        </p:par>
                        <p:par>
                          <p:cTn id="85" fill="hold">
                            <p:stCondLst>
                              <p:cond delay="15500"/>
                            </p:stCondLst>
                            <p:childTnLst>
                              <p:par>
                                <p:cTn id="86" presetID="10" presetClass="exit" presetSubtype="0" repeatCount="indefinite" fill="hold" grpId="2" nodeType="afterEffect">
                                  <p:stCondLst>
                                    <p:cond delay="0"/>
                                  </p:stCondLst>
                                  <p:childTnLst>
                                    <p:animEffect transition="out" filter="fade">
                                      <p:cBhvr>
                                        <p:cTn id="87" dur="500"/>
                                        <p:tgtEl>
                                          <p:spTgt spid="45"/>
                                        </p:tgtEl>
                                      </p:cBhvr>
                                    </p:animEffect>
                                    <p:set>
                                      <p:cBhvr>
                                        <p:cTn id="88" dur="1" fill="hold">
                                          <p:stCondLst>
                                            <p:cond delay="499"/>
                                          </p:stCondLst>
                                        </p:cTn>
                                        <p:tgtEl>
                                          <p:spTgt spid="45"/>
                                        </p:tgtEl>
                                        <p:attrNameLst>
                                          <p:attrName>style.visibility</p:attrName>
                                        </p:attrNameLst>
                                      </p:cBhvr>
                                      <p:to>
                                        <p:strVal val="hidden"/>
                                      </p:to>
                                    </p:set>
                                  </p:childTnLst>
                                </p:cTn>
                              </p:par>
                            </p:childTnLst>
                          </p:cTn>
                        </p:par>
                        <p:par>
                          <p:cTn id="89" fill="hold">
                            <p:stCondLst>
                              <p:cond delay="16000"/>
                            </p:stCondLst>
                            <p:childTnLst>
                              <p:par>
                                <p:cTn id="90" presetID="10" presetClass="entr" presetSubtype="0" repeatCount="indefinite" fill="hold" grpId="0" nodeType="after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fade">
                                      <p:cBhvr>
                                        <p:cTn id="92" dur="500"/>
                                        <p:tgtEl>
                                          <p:spTgt spid="54"/>
                                        </p:tgtEl>
                                      </p:cBhvr>
                                    </p:animEffect>
                                  </p:childTnLst>
                                </p:cTn>
                              </p:par>
                              <p:par>
                                <p:cTn id="93" presetID="26" presetClass="emph" presetSubtype="0" repeatCount="indefinite" fill="hold" grpId="1" nodeType="withEffect">
                                  <p:stCondLst>
                                    <p:cond delay="0"/>
                                  </p:stCondLst>
                                  <p:childTnLst>
                                    <p:animEffect transition="out" filter="fade">
                                      <p:cBhvr>
                                        <p:cTn id="94" dur="500" tmFilter="0, 0; .2, .5; .8, .5; 1, 0"/>
                                        <p:tgtEl>
                                          <p:spTgt spid="54"/>
                                        </p:tgtEl>
                                      </p:cBhvr>
                                    </p:animEffect>
                                    <p:animScale>
                                      <p:cBhvr>
                                        <p:cTn id="95" dur="250" autoRev="1" fill="hold"/>
                                        <p:tgtEl>
                                          <p:spTgt spid="54"/>
                                        </p:tgtEl>
                                      </p:cBhvr>
                                      <p:by x="105000" y="105000"/>
                                    </p:animScale>
                                  </p:childTnLst>
                                </p:cTn>
                              </p:par>
                            </p:childTnLst>
                          </p:cTn>
                        </p:par>
                        <p:par>
                          <p:cTn id="96" fill="hold">
                            <p:stCondLst>
                              <p:cond delay="16500"/>
                            </p:stCondLst>
                            <p:childTnLst>
                              <p:par>
                                <p:cTn id="97" presetID="10" presetClass="entr" presetSubtype="0" repeatCount="indefinite"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1000"/>
                                        <p:tgtEl>
                                          <p:spTgt spid="53"/>
                                        </p:tgtEl>
                                      </p:cBhvr>
                                    </p:animEffect>
                                  </p:childTnLst>
                                </p:cTn>
                              </p:par>
                              <p:par>
                                <p:cTn id="100" presetID="26" presetClass="emph" presetSubtype="0" repeatCount="indefinite" fill="hold" grpId="1" nodeType="withEffect">
                                  <p:stCondLst>
                                    <p:cond delay="0"/>
                                  </p:stCondLst>
                                  <p:childTnLst>
                                    <p:animEffect transition="out" filter="fade">
                                      <p:cBhvr>
                                        <p:cTn id="101" dur="1000" tmFilter="0, 0; .2, .5; .8, .5; 1, 0"/>
                                        <p:tgtEl>
                                          <p:spTgt spid="53"/>
                                        </p:tgtEl>
                                      </p:cBhvr>
                                    </p:animEffect>
                                    <p:animScale>
                                      <p:cBhvr>
                                        <p:cTn id="102" dur="500" autoRev="1" fill="hold"/>
                                        <p:tgtEl>
                                          <p:spTgt spid="53"/>
                                        </p:tgtEl>
                                      </p:cBhvr>
                                      <p:by x="105000" y="105000"/>
                                    </p:animScale>
                                  </p:childTnLst>
                                </p:cTn>
                              </p:par>
                            </p:childTnLst>
                          </p:cTn>
                        </p:par>
                        <p:par>
                          <p:cTn id="103" fill="hold">
                            <p:stCondLst>
                              <p:cond delay="17500"/>
                            </p:stCondLst>
                            <p:childTnLst>
                              <p:par>
                                <p:cTn id="104" presetID="10" presetClass="entr" presetSubtype="0" repeatCount="indefinite" fill="hold" grpId="0" nodeType="afterEffect">
                                  <p:stCondLst>
                                    <p:cond delay="0"/>
                                  </p:stCondLst>
                                  <p:childTnLst>
                                    <p:set>
                                      <p:cBhvr>
                                        <p:cTn id="105" dur="1" fill="hold">
                                          <p:stCondLst>
                                            <p:cond delay="0"/>
                                          </p:stCondLst>
                                        </p:cTn>
                                        <p:tgtEl>
                                          <p:spTgt spid="73"/>
                                        </p:tgtEl>
                                        <p:attrNameLst>
                                          <p:attrName>style.visibility</p:attrName>
                                        </p:attrNameLst>
                                      </p:cBhvr>
                                      <p:to>
                                        <p:strVal val="visible"/>
                                      </p:to>
                                    </p:set>
                                    <p:animEffect transition="in" filter="fade">
                                      <p:cBhvr>
                                        <p:cTn id="106" dur="500"/>
                                        <p:tgtEl>
                                          <p:spTgt spid="73"/>
                                        </p:tgtEl>
                                      </p:cBhvr>
                                    </p:animEffect>
                                  </p:childTnLst>
                                </p:cTn>
                              </p:par>
                              <p:par>
                                <p:cTn id="107" presetID="26" presetClass="emph" presetSubtype="0" repeatCount="indefinite" fill="hold" grpId="1" nodeType="withEffect">
                                  <p:stCondLst>
                                    <p:cond delay="500"/>
                                  </p:stCondLst>
                                  <p:childTnLst>
                                    <p:animEffect transition="out" filter="fade">
                                      <p:cBhvr>
                                        <p:cTn id="108" dur="500" tmFilter="0, 0; .2, .5; .8, .5; 1, 0"/>
                                        <p:tgtEl>
                                          <p:spTgt spid="73"/>
                                        </p:tgtEl>
                                      </p:cBhvr>
                                    </p:animEffect>
                                    <p:animScale>
                                      <p:cBhvr>
                                        <p:cTn id="109" dur="250" autoRev="1" fill="hold"/>
                                        <p:tgtEl>
                                          <p:spTgt spid="73"/>
                                        </p:tgtEl>
                                      </p:cBhvr>
                                      <p:by x="105000" y="105000"/>
                                    </p:animScale>
                                  </p:childTnLst>
                                </p:cTn>
                              </p:par>
                            </p:childTnLst>
                          </p:cTn>
                        </p:par>
                        <p:par>
                          <p:cTn id="110" fill="hold">
                            <p:stCondLst>
                              <p:cond delay="18500"/>
                            </p:stCondLst>
                            <p:childTnLst>
                              <p:par>
                                <p:cTn id="111" presetID="10" presetClass="entr" presetSubtype="0" repeatCount="indefinite" fill="hold" grpId="0" nodeType="afterEffect">
                                  <p:stCondLst>
                                    <p:cond delay="0"/>
                                  </p:stCondLst>
                                  <p:childTnLst>
                                    <p:set>
                                      <p:cBhvr>
                                        <p:cTn id="112" dur="1" fill="hold">
                                          <p:stCondLst>
                                            <p:cond delay="0"/>
                                          </p:stCondLst>
                                        </p:cTn>
                                        <p:tgtEl>
                                          <p:spTgt spid="75"/>
                                        </p:tgtEl>
                                        <p:attrNameLst>
                                          <p:attrName>style.visibility</p:attrName>
                                        </p:attrNameLst>
                                      </p:cBhvr>
                                      <p:to>
                                        <p:strVal val="visible"/>
                                      </p:to>
                                    </p:set>
                                    <p:animEffect transition="in" filter="fade">
                                      <p:cBhvr>
                                        <p:cTn id="113" dur="500"/>
                                        <p:tgtEl>
                                          <p:spTgt spid="75"/>
                                        </p:tgtEl>
                                      </p:cBhvr>
                                    </p:animEffect>
                                  </p:childTnLst>
                                </p:cTn>
                              </p:par>
                            </p:childTnLst>
                          </p:cTn>
                        </p:par>
                        <p:par>
                          <p:cTn id="114" fill="hold">
                            <p:stCondLst>
                              <p:cond delay="19000"/>
                            </p:stCondLst>
                            <p:childTnLst>
                              <p:par>
                                <p:cTn id="115" presetID="42" presetClass="path" presetSubtype="0" repeatCount="indefinite" accel="50000" decel="50000" fill="hold" grpId="1" nodeType="afterEffect">
                                  <p:stCondLst>
                                    <p:cond delay="0"/>
                                  </p:stCondLst>
                                  <p:childTnLst>
                                    <p:animMotion origin="layout" path="M 0.00282 0.00756 L -0.20071 0.0105 " pathEditMode="relative" rAng="0" ptsTypes="AA">
                                      <p:cBhvr>
                                        <p:cTn id="116" dur="1000" fill="hold"/>
                                        <p:tgtEl>
                                          <p:spTgt spid="75"/>
                                        </p:tgtEl>
                                        <p:attrNameLst>
                                          <p:attrName>ppt_x</p:attrName>
                                          <p:attrName>ppt_y</p:attrName>
                                        </p:attrNameLst>
                                      </p:cBhvr>
                                      <p:rCtr x="-10184" y="147"/>
                                    </p:animMotion>
                                  </p:childTnLst>
                                </p:cTn>
                              </p:par>
                            </p:childTnLst>
                          </p:cTn>
                        </p:par>
                        <p:par>
                          <p:cTn id="117" fill="hold">
                            <p:stCondLst>
                              <p:cond delay="20000"/>
                            </p:stCondLst>
                            <p:childTnLst>
                              <p:par>
                                <p:cTn id="118" presetID="10" presetClass="exit" presetSubtype="0" repeatCount="indefinite" fill="hold" grpId="2" nodeType="afterEffect">
                                  <p:stCondLst>
                                    <p:cond delay="0"/>
                                  </p:stCondLst>
                                  <p:childTnLst>
                                    <p:animEffect transition="out" filter="fade">
                                      <p:cBhvr>
                                        <p:cTn id="119" dur="500"/>
                                        <p:tgtEl>
                                          <p:spTgt spid="75"/>
                                        </p:tgtEl>
                                      </p:cBhvr>
                                    </p:animEffect>
                                    <p:set>
                                      <p:cBhvr>
                                        <p:cTn id="120" dur="1" fill="hold">
                                          <p:stCondLst>
                                            <p:cond delay="499"/>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4" grpId="2" animBg="1"/>
      <p:bldP spid="45" grpId="0" animBg="1"/>
      <p:bldP spid="45" grpId="1" animBg="1"/>
      <p:bldP spid="45" grpId="2" animBg="1"/>
      <p:bldP spid="46" grpId="0" animBg="1"/>
      <p:bldP spid="46" grpId="1" animBg="1"/>
      <p:bldP spid="47" grpId="0" animBg="1"/>
      <p:bldP spid="47" grpId="1" animBg="1"/>
      <p:bldP spid="48" grpId="0" animBg="1"/>
      <p:bldP spid="48"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53" grpId="0" animBg="1"/>
      <p:bldP spid="53" grpId="1" animBg="1"/>
      <p:bldP spid="54" grpId="0" animBg="1"/>
      <p:bldP spid="54" grpId="1" animBg="1"/>
      <p:bldP spid="73" grpId="0" animBg="1"/>
      <p:bldP spid="73" grpId="1" animBg="1"/>
      <p:bldP spid="75" grpId="0" animBg="1"/>
      <p:bldP spid="75" grpId="1" animBg="1"/>
      <p:bldP spid="75"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http://www.nlapropertyservices.org.uk/cache/filelibrary/4227/library/fileLibrary/2015/5/heating_icon_lef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8046" y="3816278"/>
            <a:ext cx="559619" cy="4920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311810" y="4248287"/>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Heating</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2" name="Picture 6" descr="http://airconditioning-london.co.uk/wp-content/uploads/2013/06/re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9581" y="3799720"/>
            <a:ext cx="457731" cy="4577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817245" y="423786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A/C</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7"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79581" y="3402602"/>
            <a:ext cx="392373" cy="3923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7856" y="3407347"/>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22300" y="809625"/>
            <a:ext cx="4724400" cy="523220"/>
          </a:xfrm>
          <a:prstGeom prst="rect">
            <a:avLst/>
          </a:prstGeom>
          <a:noFill/>
        </p:spPr>
        <p:txBody>
          <a:bodyPr wrap="square" rtlCol="0">
            <a:spAutoFit/>
          </a:bodyPr>
          <a:lstStyle/>
          <a:p>
            <a:pPr>
              <a:spcAft>
                <a:spcPts val="600"/>
              </a:spcAft>
            </a:pPr>
            <a:r>
              <a:rPr lang="en-GB" sz="1400" i="1" dirty="0" smtClean="0">
                <a:solidFill>
                  <a:srgbClr val="0070C0"/>
                </a:solidFill>
              </a:rPr>
              <a:t>Zoned areas will provide closer, more efficient heating control, which can improve comfort conditions and save on costs* </a:t>
            </a:r>
            <a:endParaRPr lang="en-GB" dirty="0" smtClean="0"/>
          </a:p>
        </p:txBody>
      </p:sp>
      <p:sp>
        <p:nvSpPr>
          <p:cNvPr id="29" name="Rectangle 28"/>
          <p:cNvSpPr/>
          <p:nvPr/>
        </p:nvSpPr>
        <p:spPr>
          <a:xfrm>
            <a:off x="7836505" y="6497523"/>
            <a:ext cx="1720920" cy="307777"/>
          </a:xfrm>
          <a:prstGeom prst="rect">
            <a:avLst/>
          </a:prstGeom>
        </p:spPr>
        <p:txBody>
          <a:bodyPr wrap="none">
            <a:spAutoFit/>
          </a:bodyPr>
          <a:lstStyle/>
          <a:p>
            <a:r>
              <a:rPr lang="en-GB" sz="1400" dirty="0"/>
              <a:t>*Source </a:t>
            </a:r>
            <a:r>
              <a:rPr lang="en-GB" sz="1400" dirty="0" smtClean="0"/>
              <a:t>– British Gas</a:t>
            </a:r>
            <a:endParaRPr lang="en-GB" sz="1400" dirty="0"/>
          </a:p>
        </p:txBody>
      </p:sp>
      <p:sp>
        <p:nvSpPr>
          <p:cNvPr id="26" name="Title 1"/>
          <p:cNvSpPr>
            <a:spLocks noGrp="1"/>
          </p:cNvSpPr>
          <p:nvPr>
            <p:ph type="title"/>
          </p:nvPr>
        </p:nvSpPr>
        <p:spPr>
          <a:xfrm>
            <a:off x="383029" y="231481"/>
            <a:ext cx="9774938" cy="415498"/>
          </a:xfrm>
        </p:spPr>
        <p:txBody>
          <a:bodyPr/>
          <a:lstStyle/>
          <a:p>
            <a:pPr algn="ctr"/>
            <a:r>
              <a:rPr lang="en-GB" dirty="0" smtClean="0"/>
              <a:t>ENERGY </a:t>
            </a:r>
            <a:r>
              <a:rPr lang="en-GB" dirty="0" smtClean="0">
                <a:latin typeface="Roboto"/>
              </a:rPr>
              <a:t>SAVING FUNCTIONS – Scheduling &amp; Zone Control</a:t>
            </a:r>
            <a:endParaRPr lang="en-GB" dirty="0"/>
          </a:p>
        </p:txBody>
      </p:sp>
      <p:pic>
        <p:nvPicPr>
          <p:cNvPr id="27" name="Picture 26"/>
          <p:cNvPicPr/>
          <p:nvPr/>
        </p:nvPicPr>
        <p:blipFill>
          <a:blip r:embed="rId6" cstate="print">
            <a:extLst>
              <a:ext uri="{28A0092B-C50C-407E-A947-70E740481C1C}">
                <a14:useLocalDpi xmlns:a14="http://schemas.microsoft.com/office/drawing/2010/main" val="0"/>
              </a:ext>
            </a:extLst>
          </a:blip>
          <a:stretch>
            <a:fillRect/>
          </a:stretch>
        </p:blipFill>
        <p:spPr>
          <a:xfrm>
            <a:off x="4306073" y="1586883"/>
            <a:ext cx="2011680" cy="1006475"/>
          </a:xfrm>
          <a:prstGeom prst="rect">
            <a:avLst/>
          </a:prstGeom>
        </p:spPr>
      </p:pic>
      <p:sp>
        <p:nvSpPr>
          <p:cNvPr id="44" name="Oval 43"/>
          <p:cNvSpPr/>
          <p:nvPr/>
        </p:nvSpPr>
        <p:spPr>
          <a:xfrm>
            <a:off x="5188499" y="2518428"/>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Freeform 63"/>
          <p:cNvSpPr>
            <a:spLocks/>
          </p:cNvSpPr>
          <p:nvPr/>
        </p:nvSpPr>
        <p:spPr bwMode="auto">
          <a:xfrm>
            <a:off x="5577238" y="148761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64"/>
          <p:cNvSpPr>
            <a:spLocks/>
          </p:cNvSpPr>
          <p:nvPr/>
        </p:nvSpPr>
        <p:spPr bwMode="auto">
          <a:xfrm>
            <a:off x="5608165" y="154335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Freeform 65"/>
          <p:cNvSpPr>
            <a:spLocks/>
          </p:cNvSpPr>
          <p:nvPr/>
        </p:nvSpPr>
        <p:spPr bwMode="auto">
          <a:xfrm>
            <a:off x="5539867" y="143052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Freeform 63"/>
          <p:cNvSpPr>
            <a:spLocks/>
          </p:cNvSpPr>
          <p:nvPr/>
        </p:nvSpPr>
        <p:spPr bwMode="auto">
          <a:xfrm>
            <a:off x="5977221" y="325873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Freeform 64"/>
          <p:cNvSpPr>
            <a:spLocks/>
          </p:cNvSpPr>
          <p:nvPr/>
        </p:nvSpPr>
        <p:spPr bwMode="auto">
          <a:xfrm>
            <a:off x="6008148" y="331446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65"/>
          <p:cNvSpPr>
            <a:spLocks/>
          </p:cNvSpPr>
          <p:nvPr/>
        </p:nvSpPr>
        <p:spPr bwMode="auto">
          <a:xfrm>
            <a:off x="5939850" y="320164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63"/>
          <p:cNvSpPr>
            <a:spLocks/>
          </p:cNvSpPr>
          <p:nvPr/>
        </p:nvSpPr>
        <p:spPr bwMode="auto">
          <a:xfrm>
            <a:off x="4453221" y="3257791"/>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64"/>
          <p:cNvSpPr>
            <a:spLocks/>
          </p:cNvSpPr>
          <p:nvPr/>
        </p:nvSpPr>
        <p:spPr bwMode="auto">
          <a:xfrm>
            <a:off x="4484148" y="3313524"/>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65"/>
          <p:cNvSpPr>
            <a:spLocks/>
          </p:cNvSpPr>
          <p:nvPr/>
        </p:nvSpPr>
        <p:spPr bwMode="auto">
          <a:xfrm>
            <a:off x="4415850" y="3200699"/>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67" name="Group 66"/>
          <p:cNvGrpSpPr/>
          <p:nvPr/>
        </p:nvGrpSpPr>
        <p:grpSpPr>
          <a:xfrm>
            <a:off x="3437133" y="3895627"/>
            <a:ext cx="672336" cy="426488"/>
            <a:chOff x="483364" y="3086828"/>
            <a:chExt cx="1994301" cy="1204482"/>
          </a:xfrm>
        </p:grpSpPr>
        <p:pic>
          <p:nvPicPr>
            <p:cNvPr id="61" name="Picture 60" descr="cid:C4CD4052-1EAF-49AA-A188-A2B0D69FCB0F"/>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546100" y="3086828"/>
              <a:ext cx="1931565" cy="742571"/>
            </a:xfrm>
            <a:prstGeom prst="rect">
              <a:avLst/>
            </a:prstGeom>
            <a:noFill/>
            <a:ln>
              <a:noFill/>
            </a:ln>
          </p:spPr>
        </p:pic>
        <p:pic>
          <p:nvPicPr>
            <p:cNvPr id="62" name="Picture 2" descr="http://www.cliparthut.com/clip-arts/161/red-arrow-clip-art-16122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483364" y="3805535"/>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www.cliparthut.com/clip-arts/161/red-arrow-clip-art-16122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853185" y="3798597"/>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www.cliparthut.com/clip-arts/161/red-arrow-clip-art-16122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1581855" y="3798597"/>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www.cliparthut.com/clip-arts/161/red-arrow-clip-art-16122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1951676" y="3791659"/>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www.cliparthut.com/clip-arts/161/red-arrow-clip-art-16122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1223006" y="3791659"/>
              <a:ext cx="485775" cy="485775"/>
            </a:xfrm>
            <a:prstGeom prst="rect">
              <a:avLst/>
            </a:prstGeom>
            <a:noFill/>
            <a:extLst>
              <a:ext uri="{909E8E84-426E-40DD-AFC4-6F175D3DCCD1}">
                <a14:hiddenFill xmlns:a14="http://schemas.microsoft.com/office/drawing/2010/main">
                  <a:solidFill>
                    <a:srgbClr val="FFFFFF"/>
                  </a:solidFill>
                </a14:hiddenFill>
              </a:ext>
            </a:extLst>
          </p:spPr>
        </p:pic>
      </p:grpSp>
      <p:pic>
        <p:nvPicPr>
          <p:cNvPr id="68"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3951" y="3452085"/>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69" name="Freeform 63"/>
          <p:cNvSpPr>
            <a:spLocks/>
          </p:cNvSpPr>
          <p:nvPr/>
        </p:nvSpPr>
        <p:spPr bwMode="auto">
          <a:xfrm>
            <a:off x="3669316" y="330252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Freeform 64"/>
          <p:cNvSpPr>
            <a:spLocks/>
          </p:cNvSpPr>
          <p:nvPr/>
        </p:nvSpPr>
        <p:spPr bwMode="auto">
          <a:xfrm>
            <a:off x="3700243" y="335826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Freeform 65"/>
          <p:cNvSpPr>
            <a:spLocks/>
          </p:cNvSpPr>
          <p:nvPr/>
        </p:nvSpPr>
        <p:spPr bwMode="auto">
          <a:xfrm>
            <a:off x="3631945" y="324543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TextBox 71"/>
          <p:cNvSpPr txBox="1"/>
          <p:nvPr/>
        </p:nvSpPr>
        <p:spPr>
          <a:xfrm>
            <a:off x="3495598" y="425672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Over Door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Heater(s)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79" name="Picture 78"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6673568" y="3407278"/>
            <a:ext cx="492207" cy="480966"/>
          </a:xfrm>
          <a:prstGeom prst="rect">
            <a:avLst/>
          </a:prstGeom>
          <a:noFill/>
          <a:ln>
            <a:noFill/>
          </a:ln>
        </p:spPr>
      </p:pic>
      <p:sp>
        <p:nvSpPr>
          <p:cNvPr id="81" name="Freeform 63"/>
          <p:cNvSpPr>
            <a:spLocks/>
          </p:cNvSpPr>
          <p:nvPr/>
        </p:nvSpPr>
        <p:spPr bwMode="auto">
          <a:xfrm>
            <a:off x="6826502" y="3244325"/>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64"/>
          <p:cNvSpPr>
            <a:spLocks/>
          </p:cNvSpPr>
          <p:nvPr/>
        </p:nvSpPr>
        <p:spPr bwMode="auto">
          <a:xfrm>
            <a:off x="6857429" y="3300058"/>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65"/>
          <p:cNvSpPr>
            <a:spLocks/>
          </p:cNvSpPr>
          <p:nvPr/>
        </p:nvSpPr>
        <p:spPr bwMode="auto">
          <a:xfrm>
            <a:off x="6789131" y="3187233"/>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89" name="Picture 88"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8183928" y="3386945"/>
            <a:ext cx="492207" cy="480966"/>
          </a:xfrm>
          <a:prstGeom prst="rect">
            <a:avLst/>
          </a:prstGeom>
          <a:noFill/>
          <a:ln>
            <a:noFill/>
          </a:ln>
        </p:spPr>
      </p:pic>
      <p:sp>
        <p:nvSpPr>
          <p:cNvPr id="91" name="Freeform 63"/>
          <p:cNvSpPr>
            <a:spLocks/>
          </p:cNvSpPr>
          <p:nvPr/>
        </p:nvSpPr>
        <p:spPr bwMode="auto">
          <a:xfrm>
            <a:off x="8360308" y="322975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64"/>
          <p:cNvSpPr>
            <a:spLocks/>
          </p:cNvSpPr>
          <p:nvPr/>
        </p:nvSpPr>
        <p:spPr bwMode="auto">
          <a:xfrm>
            <a:off x="8391235" y="328548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65"/>
          <p:cNvSpPr>
            <a:spLocks/>
          </p:cNvSpPr>
          <p:nvPr/>
        </p:nvSpPr>
        <p:spPr bwMode="auto">
          <a:xfrm>
            <a:off x="8322937" y="317266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TextBox 93"/>
          <p:cNvSpPr txBox="1"/>
          <p:nvPr/>
        </p:nvSpPr>
        <p:spPr>
          <a:xfrm>
            <a:off x="6637167" y="4689261"/>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Drinks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Coolers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5" name="TextBox 94"/>
          <p:cNvSpPr txBox="1"/>
          <p:nvPr/>
        </p:nvSpPr>
        <p:spPr>
          <a:xfrm>
            <a:off x="7337484" y="4690721"/>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Gaming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Machines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7" name="TextBox 96"/>
          <p:cNvSpPr txBox="1"/>
          <p:nvPr/>
        </p:nvSpPr>
        <p:spPr>
          <a:xfrm>
            <a:off x="8172241" y="4655230"/>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Vending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Machines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98" name="Picture 97"/>
          <p:cNvPicPr>
            <a:picLocks noChangeAspect="1"/>
          </p:cNvPicPr>
          <p:nvPr/>
        </p:nvPicPr>
        <p:blipFill rotWithShape="1">
          <a:blip r:embed="rId12"/>
          <a:srcRect b="25046"/>
          <a:stretch/>
        </p:blipFill>
        <p:spPr>
          <a:xfrm>
            <a:off x="3027174" y="1691195"/>
            <a:ext cx="1505926" cy="904086"/>
          </a:xfrm>
          <a:prstGeom prst="rect">
            <a:avLst/>
          </a:prstGeom>
        </p:spPr>
      </p:pic>
      <p:pic>
        <p:nvPicPr>
          <p:cNvPr id="52" name="Picture 51" descr="http://dormirdcine.com/img/icons/minibar.png"/>
          <p:cNvPicPr/>
          <p:nvPr/>
        </p:nvPicPr>
        <p:blipFill>
          <a:blip r:embed="rId1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37167" y="3970995"/>
            <a:ext cx="629214" cy="666977"/>
          </a:xfrm>
          <a:prstGeom prst="rect">
            <a:avLst/>
          </a:prstGeom>
          <a:noFill/>
          <a:ln>
            <a:noFill/>
          </a:ln>
        </p:spPr>
      </p:pic>
      <p:pic>
        <p:nvPicPr>
          <p:cNvPr id="53" name="Picture 52"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7451516" y="3386945"/>
            <a:ext cx="492207" cy="480966"/>
          </a:xfrm>
          <a:prstGeom prst="rect">
            <a:avLst/>
          </a:prstGeom>
          <a:noFill/>
          <a:ln>
            <a:noFill/>
          </a:ln>
        </p:spPr>
      </p:pic>
      <p:sp>
        <p:nvSpPr>
          <p:cNvPr id="54" name="Freeform 63"/>
          <p:cNvSpPr>
            <a:spLocks/>
          </p:cNvSpPr>
          <p:nvPr/>
        </p:nvSpPr>
        <p:spPr bwMode="auto">
          <a:xfrm>
            <a:off x="7627896" y="322975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64"/>
          <p:cNvSpPr>
            <a:spLocks/>
          </p:cNvSpPr>
          <p:nvPr/>
        </p:nvSpPr>
        <p:spPr bwMode="auto">
          <a:xfrm>
            <a:off x="7658823" y="328548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65"/>
          <p:cNvSpPr>
            <a:spLocks/>
          </p:cNvSpPr>
          <p:nvPr/>
        </p:nvSpPr>
        <p:spPr bwMode="auto">
          <a:xfrm>
            <a:off x="7590525" y="317266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26" name="Picture 2" descr="https://d30y9cdsu7xlg0.cloudfront.net/png/44657-200.png"/>
          <p:cNvPicPr>
            <a:picLocks noChangeAspect="1" noChangeArrowheads="1"/>
          </p:cNvPicPr>
          <p:nvPr/>
        </p:nvPicPr>
        <p:blipFill>
          <a:blip r:embed="rId1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74692" y="3944553"/>
            <a:ext cx="710677" cy="71067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cdn2.iconfinder.com/data/icons/windows-8-metro-style/512/slot_machine.png"/>
          <p:cNvPicPr>
            <a:picLocks noChangeAspect="1" noChangeArrowheads="1"/>
          </p:cNvPicPr>
          <p:nvPr/>
        </p:nvPicPr>
        <p:blipFill>
          <a:blip r:embed="rId1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37850" y="3971559"/>
            <a:ext cx="650399" cy="650399"/>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75"/>
          <p:cNvPicPr>
            <a:picLocks noChangeAspect="1"/>
          </p:cNvPicPr>
          <p:nvPr/>
        </p:nvPicPr>
        <p:blipFill>
          <a:blip r:embed="rId16"/>
          <a:stretch>
            <a:fillRect/>
          </a:stretch>
        </p:blipFill>
        <p:spPr>
          <a:xfrm>
            <a:off x="1035843" y="5116831"/>
            <a:ext cx="8521582" cy="1675858"/>
          </a:xfrm>
          <a:prstGeom prst="rect">
            <a:avLst/>
          </a:prstGeom>
        </p:spPr>
      </p:pic>
      <p:pic>
        <p:nvPicPr>
          <p:cNvPr id="77" name="Picture 76" descr="http://t-mac.co.uk/uploads/images/HumiditySensor.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010234" y="1836688"/>
            <a:ext cx="381001" cy="388776"/>
          </a:xfrm>
          <a:prstGeom prst="rect">
            <a:avLst/>
          </a:prstGeom>
          <a:noFill/>
          <a:extLst>
            <a:ext uri="{909E8E84-426E-40DD-AFC4-6F175D3DCCD1}">
              <a14:hiddenFill xmlns:a14="http://schemas.microsoft.com/office/drawing/2010/main">
                <a:solidFill>
                  <a:srgbClr val="FFFFFF"/>
                </a:solidFill>
              </a14:hiddenFill>
            </a:ext>
          </a:extLst>
        </p:spPr>
      </p:pic>
      <p:sp>
        <p:nvSpPr>
          <p:cNvPr id="78" name="Freeform 63"/>
          <p:cNvSpPr>
            <a:spLocks/>
          </p:cNvSpPr>
          <p:nvPr/>
        </p:nvSpPr>
        <p:spPr bwMode="auto">
          <a:xfrm>
            <a:off x="8131707" y="1673104"/>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64"/>
          <p:cNvSpPr>
            <a:spLocks/>
          </p:cNvSpPr>
          <p:nvPr/>
        </p:nvSpPr>
        <p:spPr bwMode="auto">
          <a:xfrm>
            <a:off x="8162634" y="1728837"/>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65"/>
          <p:cNvSpPr>
            <a:spLocks/>
          </p:cNvSpPr>
          <p:nvPr/>
        </p:nvSpPr>
        <p:spPr bwMode="auto">
          <a:xfrm>
            <a:off x="8094336" y="1616012"/>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TextBox 89"/>
          <p:cNvSpPr txBox="1"/>
          <p:nvPr/>
        </p:nvSpPr>
        <p:spPr>
          <a:xfrm>
            <a:off x="7900577" y="2225464"/>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Space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Temperature</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84" name="Picture 83" descr="http://www.guardianstore.co.uk/media/catalog/product/cache/3/image/9df78eab33525d08d6e5fb8d27136e95/i/m/img_5464_1.jp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868396" y="3507609"/>
            <a:ext cx="378569" cy="335011"/>
          </a:xfrm>
          <a:prstGeom prst="rect">
            <a:avLst/>
          </a:prstGeom>
          <a:noFill/>
          <a:ln>
            <a:noFill/>
          </a:ln>
        </p:spPr>
      </p:pic>
      <p:sp>
        <p:nvSpPr>
          <p:cNvPr id="86" name="Freeform 63"/>
          <p:cNvSpPr>
            <a:spLocks/>
          </p:cNvSpPr>
          <p:nvPr/>
        </p:nvSpPr>
        <p:spPr bwMode="auto">
          <a:xfrm>
            <a:off x="2963399" y="330424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Freeform 64"/>
          <p:cNvSpPr>
            <a:spLocks/>
          </p:cNvSpPr>
          <p:nvPr/>
        </p:nvSpPr>
        <p:spPr bwMode="auto">
          <a:xfrm>
            <a:off x="2994326" y="335998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Freeform 65"/>
          <p:cNvSpPr>
            <a:spLocks/>
          </p:cNvSpPr>
          <p:nvPr/>
        </p:nvSpPr>
        <p:spPr bwMode="auto">
          <a:xfrm>
            <a:off x="2926028" y="324715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TextBox 95"/>
          <p:cNvSpPr txBox="1"/>
          <p:nvPr/>
        </p:nvSpPr>
        <p:spPr>
          <a:xfrm>
            <a:off x="2754048" y="427067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Zone 3</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99" name="Picture 98" descr="http://www.guardianstore.co.uk/media/catalog/product/cache/3/image/9df78eab33525d08d6e5fb8d27136e95/i/m/img_5464_1.jp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278549" y="3507609"/>
            <a:ext cx="378569" cy="335011"/>
          </a:xfrm>
          <a:prstGeom prst="rect">
            <a:avLst/>
          </a:prstGeom>
          <a:noFill/>
          <a:ln>
            <a:noFill/>
          </a:ln>
        </p:spPr>
      </p:pic>
      <p:sp>
        <p:nvSpPr>
          <p:cNvPr id="100" name="Freeform 63"/>
          <p:cNvSpPr>
            <a:spLocks/>
          </p:cNvSpPr>
          <p:nvPr/>
        </p:nvSpPr>
        <p:spPr bwMode="auto">
          <a:xfrm>
            <a:off x="2373552" y="330424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64"/>
          <p:cNvSpPr>
            <a:spLocks/>
          </p:cNvSpPr>
          <p:nvPr/>
        </p:nvSpPr>
        <p:spPr bwMode="auto">
          <a:xfrm>
            <a:off x="2404479" y="335998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65"/>
          <p:cNvSpPr>
            <a:spLocks/>
          </p:cNvSpPr>
          <p:nvPr/>
        </p:nvSpPr>
        <p:spPr bwMode="auto">
          <a:xfrm>
            <a:off x="2336181" y="324715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TextBox 102"/>
          <p:cNvSpPr txBox="1"/>
          <p:nvPr/>
        </p:nvSpPr>
        <p:spPr>
          <a:xfrm>
            <a:off x="2164201" y="427067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Zone 2</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04" name="Picture 103" descr="http://www.guardianstore.co.uk/media/catalog/product/cache/3/image/9df78eab33525d08d6e5fb8d27136e95/i/m/img_5464_1.jp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678375" y="3507609"/>
            <a:ext cx="378569" cy="335011"/>
          </a:xfrm>
          <a:prstGeom prst="rect">
            <a:avLst/>
          </a:prstGeom>
          <a:noFill/>
          <a:ln>
            <a:noFill/>
          </a:ln>
        </p:spPr>
      </p:pic>
      <p:sp>
        <p:nvSpPr>
          <p:cNvPr id="105" name="Freeform 63"/>
          <p:cNvSpPr>
            <a:spLocks/>
          </p:cNvSpPr>
          <p:nvPr/>
        </p:nvSpPr>
        <p:spPr bwMode="auto">
          <a:xfrm>
            <a:off x="1773378" y="330424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64"/>
          <p:cNvSpPr>
            <a:spLocks/>
          </p:cNvSpPr>
          <p:nvPr/>
        </p:nvSpPr>
        <p:spPr bwMode="auto">
          <a:xfrm>
            <a:off x="1804305" y="335998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65"/>
          <p:cNvSpPr>
            <a:spLocks/>
          </p:cNvSpPr>
          <p:nvPr/>
        </p:nvSpPr>
        <p:spPr bwMode="auto">
          <a:xfrm>
            <a:off x="1736007" y="324715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8" name="TextBox 107"/>
          <p:cNvSpPr txBox="1"/>
          <p:nvPr/>
        </p:nvSpPr>
        <p:spPr>
          <a:xfrm>
            <a:off x="1564027" y="427067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Zone 1</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09" name="Rectangle 108"/>
          <p:cNvSpPr/>
          <p:nvPr/>
        </p:nvSpPr>
        <p:spPr>
          <a:xfrm>
            <a:off x="235783" y="6448331"/>
            <a:ext cx="2150204" cy="307777"/>
          </a:xfrm>
          <a:prstGeom prst="rect">
            <a:avLst/>
          </a:prstGeom>
        </p:spPr>
        <p:txBody>
          <a:bodyPr wrap="none">
            <a:spAutoFit/>
          </a:bodyPr>
          <a:lstStyle/>
          <a:p>
            <a:r>
              <a:rPr lang="en-GB" sz="1400" dirty="0"/>
              <a:t>*Source - The Carbon Trust</a:t>
            </a:r>
          </a:p>
        </p:txBody>
      </p:sp>
      <p:pic>
        <p:nvPicPr>
          <p:cNvPr id="110" name="Picture 10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163804" y="1626127"/>
            <a:ext cx="1334399" cy="904064"/>
          </a:xfrm>
          <a:prstGeom prst="rect">
            <a:avLst/>
          </a:prstGeom>
        </p:spPr>
      </p:pic>
      <p:pic>
        <p:nvPicPr>
          <p:cNvPr id="111" name="Picture 110" descr="http://jlwagnerplumbing.com/wp-content/uploads/2015/03/Heater-icon.png"/>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37243" y="3854395"/>
            <a:ext cx="580692" cy="553394"/>
          </a:xfrm>
          <a:prstGeom prst="rect">
            <a:avLst/>
          </a:prstGeom>
          <a:noFill/>
          <a:ln>
            <a:noFill/>
          </a:ln>
        </p:spPr>
      </p:pic>
      <p:sp>
        <p:nvSpPr>
          <p:cNvPr id="112" name="TextBox 111"/>
          <p:cNvSpPr txBox="1"/>
          <p:nvPr/>
        </p:nvSpPr>
        <p:spPr>
          <a:xfrm>
            <a:off x="296731" y="4323105"/>
            <a:ext cx="636854" cy="4244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Hot Water</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13"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560" y="3452085"/>
            <a:ext cx="416281" cy="416281"/>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2626" y="3447945"/>
            <a:ext cx="416281" cy="416281"/>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6" descr="http://bqr.com/wp-content/uploads/2015/04/1428431588_125-128.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036410" y="3916950"/>
            <a:ext cx="402531" cy="402531"/>
          </a:xfrm>
          <a:prstGeom prst="rect">
            <a:avLst/>
          </a:prstGeom>
          <a:noFill/>
          <a:extLst>
            <a:ext uri="{909E8E84-426E-40DD-AFC4-6F175D3DCCD1}">
              <a14:hiddenFill xmlns:a14="http://schemas.microsoft.com/office/drawing/2010/main">
                <a:solidFill>
                  <a:srgbClr val="FFFFFF"/>
                </a:solidFill>
              </a14:hiddenFill>
            </a:ext>
          </a:extLst>
        </p:spPr>
      </p:pic>
      <p:sp>
        <p:nvSpPr>
          <p:cNvPr id="118" name="TextBox 117"/>
          <p:cNvSpPr txBox="1"/>
          <p:nvPr/>
        </p:nvSpPr>
        <p:spPr>
          <a:xfrm>
            <a:off x="933573" y="4324224"/>
            <a:ext cx="636854" cy="4244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Above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13Amp</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Load</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19" name="Freeform 63"/>
          <p:cNvSpPr>
            <a:spLocks/>
          </p:cNvSpPr>
          <p:nvPr/>
        </p:nvSpPr>
        <p:spPr bwMode="auto">
          <a:xfrm>
            <a:off x="1133053" y="332303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0" name="Freeform 64"/>
          <p:cNvSpPr>
            <a:spLocks/>
          </p:cNvSpPr>
          <p:nvPr/>
        </p:nvSpPr>
        <p:spPr bwMode="auto">
          <a:xfrm>
            <a:off x="1163980" y="337877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1" name="Freeform 65"/>
          <p:cNvSpPr>
            <a:spLocks/>
          </p:cNvSpPr>
          <p:nvPr/>
        </p:nvSpPr>
        <p:spPr bwMode="auto">
          <a:xfrm>
            <a:off x="1095682" y="326594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2" name="Freeform 63"/>
          <p:cNvSpPr>
            <a:spLocks/>
          </p:cNvSpPr>
          <p:nvPr/>
        </p:nvSpPr>
        <p:spPr bwMode="auto">
          <a:xfrm>
            <a:off x="532879" y="332303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3" name="Freeform 64"/>
          <p:cNvSpPr>
            <a:spLocks/>
          </p:cNvSpPr>
          <p:nvPr/>
        </p:nvSpPr>
        <p:spPr bwMode="auto">
          <a:xfrm>
            <a:off x="563806" y="337877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4" name="Freeform 65"/>
          <p:cNvSpPr>
            <a:spLocks/>
          </p:cNvSpPr>
          <p:nvPr/>
        </p:nvSpPr>
        <p:spPr bwMode="auto">
          <a:xfrm>
            <a:off x="495508" y="326594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5" name="Oval 124"/>
          <p:cNvSpPr/>
          <p:nvPr/>
        </p:nvSpPr>
        <p:spPr>
          <a:xfrm>
            <a:off x="5074233" y="2518428"/>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descr="http://sseenterprise.co.uk/media/1108/lighting_icon_376_rgb.png"/>
          <p:cNvPicPr>
            <a:picLocks noChangeAspect="1" noChangeArrowheads="1"/>
          </p:cNvPicPr>
          <p:nvPr/>
        </p:nvPicPr>
        <p:blipFill>
          <a:blip r:embed="rId22">
            <a:grayscl/>
            <a:extLst>
              <a:ext uri="{28A0092B-C50C-407E-A947-70E740481C1C}">
                <a14:useLocalDpi xmlns:a14="http://schemas.microsoft.com/office/drawing/2010/main" val="0"/>
              </a:ext>
            </a:extLst>
          </a:blip>
          <a:srcRect/>
          <a:stretch>
            <a:fillRect/>
          </a:stretch>
        </p:blipFill>
        <p:spPr bwMode="auto">
          <a:xfrm>
            <a:off x="8890904" y="3976152"/>
            <a:ext cx="629443" cy="629444"/>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4" descr="https://www.credexalarmsystems.eu/media/catalog/product/cache/22/thumbnail/100x100/9df78eab33525d08d6e5fb8d27136e95/a/c/ac-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6225" y="3370578"/>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127" name="Freeform 63"/>
          <p:cNvSpPr>
            <a:spLocks/>
          </p:cNvSpPr>
          <p:nvPr/>
        </p:nvSpPr>
        <p:spPr bwMode="auto">
          <a:xfrm>
            <a:off x="9063865" y="3226712"/>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8" name="Freeform 64"/>
          <p:cNvSpPr>
            <a:spLocks/>
          </p:cNvSpPr>
          <p:nvPr/>
        </p:nvSpPr>
        <p:spPr bwMode="auto">
          <a:xfrm>
            <a:off x="9094792" y="3282445"/>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9" name="Freeform 65"/>
          <p:cNvSpPr>
            <a:spLocks/>
          </p:cNvSpPr>
          <p:nvPr/>
        </p:nvSpPr>
        <p:spPr bwMode="auto">
          <a:xfrm>
            <a:off x="9026494" y="3169620"/>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0" name="TextBox 129"/>
          <p:cNvSpPr txBox="1"/>
          <p:nvPr/>
        </p:nvSpPr>
        <p:spPr>
          <a:xfrm>
            <a:off x="8912578" y="4655230"/>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Car Park</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 Lighting</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31" name="Oval 130"/>
          <p:cNvSpPr/>
          <p:nvPr/>
        </p:nvSpPr>
        <p:spPr>
          <a:xfrm>
            <a:off x="5330248" y="2522197"/>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4" name="Picture 4" descr="http://www.nlapropertyservices.org.uk/cache/filelibrary/4227/library/fileLibrary/2015/5/heating_icon_lef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034" y="3863558"/>
            <a:ext cx="559619" cy="492079"/>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4" descr="http://www.nlapropertyservices.org.uk/cache/filelibrary/4227/library/fileLibrary/2015/5/heating_icon_lef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222" y="3863307"/>
            <a:ext cx="559619" cy="492079"/>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4" descr="http://www.nlapropertyservices.org.uk/cache/filelibrary/4227/library/fileLibrary/2015/5/heating_icon_lef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7177" y="3863307"/>
            <a:ext cx="559619" cy="492079"/>
          </a:xfrm>
          <a:prstGeom prst="rect">
            <a:avLst/>
          </a:prstGeom>
          <a:noFill/>
          <a:extLst>
            <a:ext uri="{909E8E84-426E-40DD-AFC4-6F175D3DCCD1}">
              <a14:hiddenFill xmlns:a14="http://schemas.microsoft.com/office/drawing/2010/main">
                <a:solidFill>
                  <a:srgbClr val="FFFFFF"/>
                </a:solidFill>
              </a14:hiddenFill>
            </a:ext>
          </a:extLst>
        </p:spPr>
      </p:pic>
      <p:sp>
        <p:nvSpPr>
          <p:cNvPr id="133" name="object 3"/>
          <p:cNvSpPr/>
          <p:nvPr/>
        </p:nvSpPr>
        <p:spPr>
          <a:xfrm>
            <a:off x="0" y="6974085"/>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134" name="object 37"/>
          <p:cNvSpPr txBox="1">
            <a:spLocks noGrp="1"/>
          </p:cNvSpPr>
          <p:nvPr>
            <p:ph type="dt" sz="half" idx="6"/>
          </p:nvPr>
        </p:nvSpPr>
        <p:spPr>
          <a:xfrm>
            <a:off x="464299" y="7188993"/>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135" name="object 38"/>
          <p:cNvSpPr txBox="1">
            <a:spLocks noGrp="1"/>
          </p:cNvSpPr>
          <p:nvPr>
            <p:ph type="ftr" sz="quarter" idx="5"/>
          </p:nvPr>
        </p:nvSpPr>
        <p:spPr>
          <a:xfrm>
            <a:off x="2450125" y="7188993"/>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136" name="Picture 135" descr="NetThings Click Controller Transparent.png"/>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153585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1" nodeType="withEffect">
                                  <p:stCondLst>
                                    <p:cond delay="0"/>
                                  </p:stCondLst>
                                  <p:childTnLst>
                                    <p:animMotion origin="layout" path="M -2.7791E-6 -2.22502E-6 L -0.25608 0.07074 " pathEditMode="relative" rAng="0" ptsTypes="AA">
                                      <p:cBhvr>
                                        <p:cTn id="6" dur="1000" fill="hold"/>
                                        <p:tgtEl>
                                          <p:spTgt spid="44"/>
                                        </p:tgtEl>
                                        <p:attrNameLst>
                                          <p:attrName>ppt_x</p:attrName>
                                          <p:attrName>ppt_y</p:attrName>
                                        </p:attrNameLst>
                                      </p:cBhvr>
                                      <p:rCtr x="-12812" y="3526"/>
                                    </p:animMotion>
                                  </p:childTnLst>
                                </p:cTn>
                              </p:par>
                            </p:childTnLst>
                          </p:cTn>
                        </p:par>
                        <p:par>
                          <p:cTn id="7" fill="hold">
                            <p:stCondLst>
                              <p:cond delay="1000"/>
                            </p:stCondLst>
                            <p:childTnLst>
                              <p:par>
                                <p:cTn id="8" presetID="10" presetClass="entr" presetSubtype="0" repeatCount="indefinite" fill="hold" grpId="0" nodeType="after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26" presetClass="emph" presetSubtype="0" repeatCount="indefinite" fill="hold" grpId="1" nodeType="withEffect">
                                  <p:stCondLst>
                                    <p:cond delay="0"/>
                                  </p:stCondLst>
                                  <p:childTnLst>
                                    <p:animEffect transition="out" filter="fade">
                                      <p:cBhvr>
                                        <p:cTn id="12" dur="500" tmFilter="0, 0; .2, .5; .8, .5; 1, 0"/>
                                        <p:tgtEl>
                                          <p:spTgt spid="47"/>
                                        </p:tgtEl>
                                      </p:cBhvr>
                                    </p:animEffect>
                                    <p:animScale>
                                      <p:cBhvr>
                                        <p:cTn id="13" dur="250" autoRev="1" fill="hold"/>
                                        <p:tgtEl>
                                          <p:spTgt spid="47"/>
                                        </p:tgtEl>
                                      </p:cBhvr>
                                      <p:by x="105000" y="105000"/>
                                    </p:animScale>
                                  </p:childTnLst>
                                </p:cTn>
                              </p:par>
                            </p:childTnLst>
                          </p:cTn>
                        </p:par>
                        <p:par>
                          <p:cTn id="14" fill="hold">
                            <p:stCondLst>
                              <p:cond delay="1500"/>
                            </p:stCondLst>
                            <p:childTnLst>
                              <p:par>
                                <p:cTn id="15" presetID="10" presetClass="entr" presetSubtype="0" repeatCount="indefinite"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childTnLst>
                                </p:cTn>
                              </p:par>
                              <p:par>
                                <p:cTn id="18" presetID="26" presetClass="emph" presetSubtype="0" repeatCount="indefinite" fill="hold" grpId="1" nodeType="withEffect">
                                  <p:stCondLst>
                                    <p:cond delay="0"/>
                                  </p:stCondLst>
                                  <p:childTnLst>
                                    <p:animEffect transition="out" filter="fade">
                                      <p:cBhvr>
                                        <p:cTn id="19" dur="1000" tmFilter="0, 0; .2, .5; .8, .5; 1, 0"/>
                                        <p:tgtEl>
                                          <p:spTgt spid="46"/>
                                        </p:tgtEl>
                                      </p:cBhvr>
                                    </p:animEffect>
                                    <p:animScale>
                                      <p:cBhvr>
                                        <p:cTn id="20" dur="500" autoRev="1" fill="hold"/>
                                        <p:tgtEl>
                                          <p:spTgt spid="46"/>
                                        </p:tgtEl>
                                      </p:cBhvr>
                                      <p:by x="105000" y="105000"/>
                                    </p:animScale>
                                  </p:childTnLst>
                                </p:cTn>
                              </p:par>
                            </p:childTnLst>
                          </p:cTn>
                        </p:par>
                        <p:par>
                          <p:cTn id="21" fill="hold">
                            <p:stCondLst>
                              <p:cond delay="2500"/>
                            </p:stCondLst>
                            <p:childTnLst>
                              <p:par>
                                <p:cTn id="22" presetID="10" presetClass="entr" presetSubtype="0" repeatCount="indefinite"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par>
                                <p:cTn id="25" presetID="26" presetClass="emph" presetSubtype="0" repeatCount="indefinite" fill="hold" grpId="1" nodeType="withEffect">
                                  <p:stCondLst>
                                    <p:cond delay="500"/>
                                  </p:stCondLst>
                                  <p:childTnLst>
                                    <p:animEffect transition="out" filter="fade">
                                      <p:cBhvr>
                                        <p:cTn id="26" dur="500" tmFilter="0, 0; .2, .5; .8, .5; 1, 0"/>
                                        <p:tgtEl>
                                          <p:spTgt spid="48"/>
                                        </p:tgtEl>
                                      </p:cBhvr>
                                    </p:animEffect>
                                    <p:animScale>
                                      <p:cBhvr>
                                        <p:cTn id="27" dur="250" autoRev="1" fill="hold"/>
                                        <p:tgtEl>
                                          <p:spTgt spid="48"/>
                                        </p:tgtEl>
                                      </p:cBhvr>
                                      <p:by x="105000" y="105000"/>
                                    </p:animScale>
                                  </p:childTnLst>
                                </p:cTn>
                              </p:par>
                            </p:childTnLst>
                          </p:cTn>
                        </p:par>
                        <p:par>
                          <p:cTn id="28" fill="hold">
                            <p:stCondLst>
                              <p:cond delay="3500"/>
                            </p:stCondLst>
                            <p:childTnLst>
                              <p:par>
                                <p:cTn id="29" presetID="10" presetClass="entr" presetSubtype="0" repeatCount="indefinite"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26" presetClass="emph" presetSubtype="0" repeatCount="indefinite" fill="hold" grpId="1" nodeType="withEffect">
                                  <p:stCondLst>
                                    <p:cond delay="0"/>
                                  </p:stCondLst>
                                  <p:childTnLst>
                                    <p:animEffect transition="out" filter="fade">
                                      <p:cBhvr>
                                        <p:cTn id="33" dur="500" tmFilter="0, 0; .2, .5; .8, .5; 1, 0"/>
                                        <p:tgtEl>
                                          <p:spTgt spid="56"/>
                                        </p:tgtEl>
                                      </p:cBhvr>
                                    </p:animEffect>
                                    <p:animScale>
                                      <p:cBhvr>
                                        <p:cTn id="34" dur="250" autoRev="1" fill="hold"/>
                                        <p:tgtEl>
                                          <p:spTgt spid="56"/>
                                        </p:tgtEl>
                                      </p:cBhvr>
                                      <p:by x="105000" y="105000"/>
                                    </p:animScale>
                                  </p:childTnLst>
                                </p:cTn>
                              </p:par>
                            </p:childTnLst>
                          </p:cTn>
                        </p:par>
                        <p:par>
                          <p:cTn id="35" fill="hold">
                            <p:stCondLst>
                              <p:cond delay="4000"/>
                            </p:stCondLst>
                            <p:childTnLst>
                              <p:par>
                                <p:cTn id="36" presetID="10" presetClass="entr" presetSubtype="0" repeatCount="indefinite"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1000"/>
                                        <p:tgtEl>
                                          <p:spTgt spid="55"/>
                                        </p:tgtEl>
                                      </p:cBhvr>
                                    </p:animEffect>
                                  </p:childTnLst>
                                </p:cTn>
                              </p:par>
                              <p:par>
                                <p:cTn id="39" presetID="26" presetClass="emph" presetSubtype="0" repeatCount="indefinite" fill="hold" grpId="1" nodeType="withEffect">
                                  <p:stCondLst>
                                    <p:cond delay="0"/>
                                  </p:stCondLst>
                                  <p:childTnLst>
                                    <p:animEffect transition="out" filter="fade">
                                      <p:cBhvr>
                                        <p:cTn id="40" dur="1000" tmFilter="0, 0; .2, .5; .8, .5; 1, 0"/>
                                        <p:tgtEl>
                                          <p:spTgt spid="55"/>
                                        </p:tgtEl>
                                      </p:cBhvr>
                                    </p:animEffect>
                                    <p:animScale>
                                      <p:cBhvr>
                                        <p:cTn id="41" dur="500" autoRev="1" fill="hold"/>
                                        <p:tgtEl>
                                          <p:spTgt spid="55"/>
                                        </p:tgtEl>
                                      </p:cBhvr>
                                      <p:by x="105000" y="105000"/>
                                    </p:animScale>
                                  </p:childTnLst>
                                </p:cTn>
                              </p:par>
                            </p:childTnLst>
                          </p:cTn>
                        </p:par>
                        <p:par>
                          <p:cTn id="42" fill="hold">
                            <p:stCondLst>
                              <p:cond delay="5000"/>
                            </p:stCondLst>
                            <p:childTnLst>
                              <p:par>
                                <p:cTn id="43" presetID="10" presetClass="entr" presetSubtype="0" repeatCount="indefinite"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26" presetClass="emph" presetSubtype="0" repeatCount="indefinite" fill="hold" grpId="1" nodeType="withEffect">
                                  <p:stCondLst>
                                    <p:cond delay="500"/>
                                  </p:stCondLst>
                                  <p:childTnLst>
                                    <p:animEffect transition="out" filter="fade">
                                      <p:cBhvr>
                                        <p:cTn id="47" dur="500" tmFilter="0, 0; .2, .5; .8, .5; 1, 0"/>
                                        <p:tgtEl>
                                          <p:spTgt spid="57"/>
                                        </p:tgtEl>
                                      </p:cBhvr>
                                    </p:animEffect>
                                    <p:animScale>
                                      <p:cBhvr>
                                        <p:cTn id="48" dur="250" autoRev="1" fill="hold"/>
                                        <p:tgtEl>
                                          <p:spTgt spid="57"/>
                                        </p:tgtEl>
                                      </p:cBhvr>
                                      <p:by x="105000" y="105000"/>
                                    </p:animScale>
                                  </p:childTnLst>
                                </p:cTn>
                              </p:par>
                            </p:childTnLst>
                          </p:cTn>
                        </p:par>
                        <p:par>
                          <p:cTn id="49" fill="hold">
                            <p:stCondLst>
                              <p:cond delay="6000"/>
                            </p:stCondLst>
                            <p:childTnLst>
                              <p:par>
                                <p:cTn id="50" presetID="10" presetClass="entr" presetSubtype="0" repeatCount="indefinite"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26" presetClass="emph" presetSubtype="0" repeatCount="indefinite" fill="hold" grpId="1" nodeType="withEffect">
                                  <p:stCondLst>
                                    <p:cond delay="0"/>
                                  </p:stCondLst>
                                  <p:childTnLst>
                                    <p:animEffect transition="out" filter="fade">
                                      <p:cBhvr>
                                        <p:cTn id="54" dur="500" tmFilter="0, 0; .2, .5; .8, .5; 1, 0"/>
                                        <p:tgtEl>
                                          <p:spTgt spid="59"/>
                                        </p:tgtEl>
                                      </p:cBhvr>
                                    </p:animEffect>
                                    <p:animScale>
                                      <p:cBhvr>
                                        <p:cTn id="55" dur="250" autoRev="1" fill="hold"/>
                                        <p:tgtEl>
                                          <p:spTgt spid="59"/>
                                        </p:tgtEl>
                                      </p:cBhvr>
                                      <p:by x="105000" y="105000"/>
                                    </p:animScale>
                                  </p:childTnLst>
                                </p:cTn>
                              </p:par>
                            </p:childTnLst>
                          </p:cTn>
                        </p:par>
                        <p:par>
                          <p:cTn id="56" fill="hold">
                            <p:stCondLst>
                              <p:cond delay="6500"/>
                            </p:stCondLst>
                            <p:childTnLst>
                              <p:par>
                                <p:cTn id="57" presetID="10" presetClass="entr" presetSubtype="0" repeatCount="indefinite"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1000"/>
                                        <p:tgtEl>
                                          <p:spTgt spid="58"/>
                                        </p:tgtEl>
                                      </p:cBhvr>
                                    </p:animEffect>
                                  </p:childTnLst>
                                </p:cTn>
                              </p:par>
                              <p:par>
                                <p:cTn id="60" presetID="26" presetClass="emph" presetSubtype="0" repeatCount="indefinite" fill="hold" grpId="1" nodeType="withEffect">
                                  <p:stCondLst>
                                    <p:cond delay="0"/>
                                  </p:stCondLst>
                                  <p:childTnLst>
                                    <p:animEffect transition="out" filter="fade">
                                      <p:cBhvr>
                                        <p:cTn id="61" dur="1000" tmFilter="0, 0; .2, .5; .8, .5; 1, 0"/>
                                        <p:tgtEl>
                                          <p:spTgt spid="58"/>
                                        </p:tgtEl>
                                      </p:cBhvr>
                                    </p:animEffect>
                                    <p:animScale>
                                      <p:cBhvr>
                                        <p:cTn id="62" dur="500" autoRev="1" fill="hold"/>
                                        <p:tgtEl>
                                          <p:spTgt spid="58"/>
                                        </p:tgtEl>
                                      </p:cBhvr>
                                      <p:by x="105000" y="105000"/>
                                    </p:animScale>
                                  </p:childTnLst>
                                </p:cTn>
                              </p:par>
                            </p:childTnLst>
                          </p:cTn>
                        </p:par>
                        <p:par>
                          <p:cTn id="63" fill="hold">
                            <p:stCondLst>
                              <p:cond delay="7500"/>
                            </p:stCondLst>
                            <p:childTnLst>
                              <p:par>
                                <p:cTn id="64" presetID="10" presetClass="entr" presetSubtype="0" repeatCount="indefinite"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par>
                                <p:cTn id="67" presetID="26" presetClass="emph" presetSubtype="0" repeatCount="indefinite" fill="hold" grpId="1" nodeType="withEffect">
                                  <p:stCondLst>
                                    <p:cond delay="500"/>
                                  </p:stCondLst>
                                  <p:childTnLst>
                                    <p:animEffect transition="out" filter="fade">
                                      <p:cBhvr>
                                        <p:cTn id="68" dur="500" tmFilter="0, 0; .2, .5; .8, .5; 1, 0"/>
                                        <p:tgtEl>
                                          <p:spTgt spid="60"/>
                                        </p:tgtEl>
                                      </p:cBhvr>
                                    </p:animEffect>
                                    <p:animScale>
                                      <p:cBhvr>
                                        <p:cTn id="69" dur="250" autoRev="1" fill="hold"/>
                                        <p:tgtEl>
                                          <p:spTgt spid="60"/>
                                        </p:tgtEl>
                                      </p:cBhvr>
                                      <p:by x="105000" y="105000"/>
                                    </p:animScale>
                                  </p:childTnLst>
                                </p:cTn>
                              </p:par>
                            </p:childTnLst>
                          </p:cTn>
                        </p:par>
                        <p:par>
                          <p:cTn id="70" fill="hold">
                            <p:stCondLst>
                              <p:cond delay="8500"/>
                            </p:stCondLst>
                            <p:childTnLst>
                              <p:par>
                                <p:cTn id="71" presetID="10" presetClass="entr" presetSubtype="0" repeatCount="indefinite"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par>
                          <p:cTn id="74" fill="hold">
                            <p:stCondLst>
                              <p:cond delay="9000"/>
                            </p:stCondLst>
                            <p:childTnLst>
                              <p:par>
                                <p:cTn id="75" presetID="10" presetClass="exit" presetSubtype="0" repeatCount="indefinite" fill="hold" grpId="2" nodeType="afterEffect">
                                  <p:stCondLst>
                                    <p:cond delay="0"/>
                                  </p:stCondLst>
                                  <p:childTnLst>
                                    <p:animEffect transition="out" filter="fade">
                                      <p:cBhvr>
                                        <p:cTn id="76" dur="500"/>
                                        <p:tgtEl>
                                          <p:spTgt spid="44"/>
                                        </p:tgtEl>
                                      </p:cBhvr>
                                    </p:animEffect>
                                    <p:set>
                                      <p:cBhvr>
                                        <p:cTn id="77" dur="1" fill="hold">
                                          <p:stCondLst>
                                            <p:cond delay="499"/>
                                          </p:stCondLst>
                                        </p:cTn>
                                        <p:tgtEl>
                                          <p:spTgt spid="44"/>
                                        </p:tgtEl>
                                        <p:attrNameLst>
                                          <p:attrName>style.visibility</p:attrName>
                                        </p:attrNameLst>
                                      </p:cBhvr>
                                      <p:to>
                                        <p:strVal val="hidden"/>
                                      </p:to>
                                    </p:set>
                                  </p:childTnLst>
                                </p:cTn>
                              </p:par>
                            </p:childTnLst>
                          </p:cTn>
                        </p:par>
                        <p:par>
                          <p:cTn id="78" fill="hold">
                            <p:stCondLst>
                              <p:cond delay="9500"/>
                            </p:stCondLst>
                            <p:childTnLst>
                              <p:par>
                                <p:cTn id="79" presetID="10" presetClass="entr" presetSubtype="0" repeatCount="indefinite"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26" presetClass="emph" presetSubtype="0" repeatCount="indefinite" fill="hold" grpId="1" nodeType="withEffect">
                                  <p:stCondLst>
                                    <p:cond delay="0"/>
                                  </p:stCondLst>
                                  <p:childTnLst>
                                    <p:animEffect transition="out" filter="fade">
                                      <p:cBhvr>
                                        <p:cTn id="83" dur="500" tmFilter="0, 0; .2, .5; .8, .5; 1, 0"/>
                                        <p:tgtEl>
                                          <p:spTgt spid="70"/>
                                        </p:tgtEl>
                                      </p:cBhvr>
                                    </p:animEffect>
                                    <p:animScale>
                                      <p:cBhvr>
                                        <p:cTn id="84" dur="250" autoRev="1" fill="hold"/>
                                        <p:tgtEl>
                                          <p:spTgt spid="70"/>
                                        </p:tgtEl>
                                      </p:cBhvr>
                                      <p:by x="105000" y="105000"/>
                                    </p:animScale>
                                  </p:childTnLst>
                                </p:cTn>
                              </p:par>
                            </p:childTnLst>
                          </p:cTn>
                        </p:par>
                        <p:par>
                          <p:cTn id="85" fill="hold">
                            <p:stCondLst>
                              <p:cond delay="10000"/>
                            </p:stCondLst>
                            <p:childTnLst>
                              <p:par>
                                <p:cTn id="86" presetID="10" presetClass="entr" presetSubtype="0" repeatCount="indefinite" fill="hold" grpId="0" nodeType="after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1000"/>
                                        <p:tgtEl>
                                          <p:spTgt spid="69"/>
                                        </p:tgtEl>
                                      </p:cBhvr>
                                    </p:animEffect>
                                  </p:childTnLst>
                                </p:cTn>
                              </p:par>
                              <p:par>
                                <p:cTn id="89" presetID="26" presetClass="emph" presetSubtype="0" repeatCount="indefinite" fill="hold" grpId="1" nodeType="withEffect">
                                  <p:stCondLst>
                                    <p:cond delay="0"/>
                                  </p:stCondLst>
                                  <p:childTnLst>
                                    <p:animEffect transition="out" filter="fade">
                                      <p:cBhvr>
                                        <p:cTn id="90" dur="1000" tmFilter="0, 0; .2, .5; .8, .5; 1, 0"/>
                                        <p:tgtEl>
                                          <p:spTgt spid="69"/>
                                        </p:tgtEl>
                                      </p:cBhvr>
                                    </p:animEffect>
                                    <p:animScale>
                                      <p:cBhvr>
                                        <p:cTn id="91" dur="500" autoRev="1" fill="hold"/>
                                        <p:tgtEl>
                                          <p:spTgt spid="69"/>
                                        </p:tgtEl>
                                      </p:cBhvr>
                                      <p:by x="105000" y="105000"/>
                                    </p:animScale>
                                  </p:childTnLst>
                                </p:cTn>
                              </p:par>
                            </p:childTnLst>
                          </p:cTn>
                        </p:par>
                        <p:par>
                          <p:cTn id="92" fill="hold">
                            <p:stCondLst>
                              <p:cond delay="11000"/>
                            </p:stCondLst>
                            <p:childTnLst>
                              <p:par>
                                <p:cTn id="93" presetID="10" presetClass="entr" presetSubtype="0" repeatCount="indefinite" fill="hold" grpId="0" nodeType="after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fade">
                                      <p:cBhvr>
                                        <p:cTn id="95" dur="500"/>
                                        <p:tgtEl>
                                          <p:spTgt spid="71"/>
                                        </p:tgtEl>
                                      </p:cBhvr>
                                    </p:animEffect>
                                  </p:childTnLst>
                                </p:cTn>
                              </p:par>
                              <p:par>
                                <p:cTn id="96" presetID="26" presetClass="emph" presetSubtype="0" repeatCount="indefinite" fill="hold" grpId="1" nodeType="withEffect">
                                  <p:stCondLst>
                                    <p:cond delay="500"/>
                                  </p:stCondLst>
                                  <p:childTnLst>
                                    <p:animEffect transition="out" filter="fade">
                                      <p:cBhvr>
                                        <p:cTn id="97" dur="500" tmFilter="0, 0; .2, .5; .8, .5; 1, 0"/>
                                        <p:tgtEl>
                                          <p:spTgt spid="71"/>
                                        </p:tgtEl>
                                      </p:cBhvr>
                                    </p:animEffect>
                                    <p:animScale>
                                      <p:cBhvr>
                                        <p:cTn id="98" dur="250" autoRev="1" fill="hold"/>
                                        <p:tgtEl>
                                          <p:spTgt spid="71"/>
                                        </p:tgtEl>
                                      </p:cBhvr>
                                      <p:by x="105000" y="105000"/>
                                    </p:animScale>
                                  </p:childTnLst>
                                </p:cTn>
                              </p:par>
                            </p:childTnLst>
                          </p:cTn>
                        </p:par>
                        <p:par>
                          <p:cTn id="99" fill="hold">
                            <p:stCondLst>
                              <p:cond delay="12000"/>
                            </p:stCondLst>
                            <p:childTnLst>
                              <p:par>
                                <p:cTn id="100" presetID="10" presetClass="entr" presetSubtype="0" repeatCount="indefinite"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fade">
                                      <p:cBhvr>
                                        <p:cTn id="102" dur="500"/>
                                        <p:tgtEl>
                                          <p:spTgt spid="82"/>
                                        </p:tgtEl>
                                      </p:cBhvr>
                                    </p:animEffect>
                                  </p:childTnLst>
                                </p:cTn>
                              </p:par>
                              <p:par>
                                <p:cTn id="103" presetID="26" presetClass="emph" presetSubtype="0" repeatCount="indefinite" fill="hold" grpId="1" nodeType="withEffect">
                                  <p:stCondLst>
                                    <p:cond delay="0"/>
                                  </p:stCondLst>
                                  <p:childTnLst>
                                    <p:animEffect transition="out" filter="fade">
                                      <p:cBhvr>
                                        <p:cTn id="104" dur="500" tmFilter="0, 0; .2, .5; .8, .5; 1, 0"/>
                                        <p:tgtEl>
                                          <p:spTgt spid="82"/>
                                        </p:tgtEl>
                                      </p:cBhvr>
                                    </p:animEffect>
                                    <p:animScale>
                                      <p:cBhvr>
                                        <p:cTn id="105" dur="250" autoRev="1" fill="hold"/>
                                        <p:tgtEl>
                                          <p:spTgt spid="82"/>
                                        </p:tgtEl>
                                      </p:cBhvr>
                                      <p:by x="105000" y="105000"/>
                                    </p:animScale>
                                  </p:childTnLst>
                                </p:cTn>
                              </p:par>
                            </p:childTnLst>
                          </p:cTn>
                        </p:par>
                        <p:par>
                          <p:cTn id="106" fill="hold">
                            <p:stCondLst>
                              <p:cond delay="12500"/>
                            </p:stCondLst>
                            <p:childTnLst>
                              <p:par>
                                <p:cTn id="107" presetID="10" presetClass="entr" presetSubtype="0" repeatCount="indefinite" fill="hold" grpId="0" nodeType="afterEffect">
                                  <p:stCondLst>
                                    <p:cond delay="0"/>
                                  </p:stCondLst>
                                  <p:childTnLst>
                                    <p:set>
                                      <p:cBhvr>
                                        <p:cTn id="108" dur="1" fill="hold">
                                          <p:stCondLst>
                                            <p:cond delay="0"/>
                                          </p:stCondLst>
                                        </p:cTn>
                                        <p:tgtEl>
                                          <p:spTgt spid="81"/>
                                        </p:tgtEl>
                                        <p:attrNameLst>
                                          <p:attrName>style.visibility</p:attrName>
                                        </p:attrNameLst>
                                      </p:cBhvr>
                                      <p:to>
                                        <p:strVal val="visible"/>
                                      </p:to>
                                    </p:set>
                                    <p:animEffect transition="in" filter="fade">
                                      <p:cBhvr>
                                        <p:cTn id="109" dur="1000"/>
                                        <p:tgtEl>
                                          <p:spTgt spid="81"/>
                                        </p:tgtEl>
                                      </p:cBhvr>
                                    </p:animEffect>
                                  </p:childTnLst>
                                </p:cTn>
                              </p:par>
                              <p:par>
                                <p:cTn id="110" presetID="26" presetClass="emph" presetSubtype="0" repeatCount="indefinite" fill="hold" grpId="1" nodeType="withEffect">
                                  <p:stCondLst>
                                    <p:cond delay="0"/>
                                  </p:stCondLst>
                                  <p:childTnLst>
                                    <p:animEffect transition="out" filter="fade">
                                      <p:cBhvr>
                                        <p:cTn id="111" dur="1000" tmFilter="0, 0; .2, .5; .8, .5; 1, 0"/>
                                        <p:tgtEl>
                                          <p:spTgt spid="81"/>
                                        </p:tgtEl>
                                      </p:cBhvr>
                                    </p:animEffect>
                                    <p:animScale>
                                      <p:cBhvr>
                                        <p:cTn id="112" dur="500" autoRev="1" fill="hold"/>
                                        <p:tgtEl>
                                          <p:spTgt spid="81"/>
                                        </p:tgtEl>
                                      </p:cBhvr>
                                      <p:by x="105000" y="105000"/>
                                    </p:animScale>
                                  </p:childTnLst>
                                </p:cTn>
                              </p:par>
                            </p:childTnLst>
                          </p:cTn>
                        </p:par>
                        <p:par>
                          <p:cTn id="113" fill="hold">
                            <p:stCondLst>
                              <p:cond delay="13500"/>
                            </p:stCondLst>
                            <p:childTnLst>
                              <p:par>
                                <p:cTn id="114" presetID="10" presetClass="entr" presetSubtype="0" repeatCount="indefinite" fill="hold" grpId="0" nodeType="afterEffect">
                                  <p:stCondLst>
                                    <p:cond delay="0"/>
                                  </p:stCondLst>
                                  <p:childTnLst>
                                    <p:set>
                                      <p:cBhvr>
                                        <p:cTn id="115" dur="1" fill="hold">
                                          <p:stCondLst>
                                            <p:cond delay="0"/>
                                          </p:stCondLst>
                                        </p:cTn>
                                        <p:tgtEl>
                                          <p:spTgt spid="83"/>
                                        </p:tgtEl>
                                        <p:attrNameLst>
                                          <p:attrName>style.visibility</p:attrName>
                                        </p:attrNameLst>
                                      </p:cBhvr>
                                      <p:to>
                                        <p:strVal val="visible"/>
                                      </p:to>
                                    </p:set>
                                    <p:animEffect transition="in" filter="fade">
                                      <p:cBhvr>
                                        <p:cTn id="116" dur="500"/>
                                        <p:tgtEl>
                                          <p:spTgt spid="83"/>
                                        </p:tgtEl>
                                      </p:cBhvr>
                                    </p:animEffect>
                                  </p:childTnLst>
                                </p:cTn>
                              </p:par>
                              <p:par>
                                <p:cTn id="117" presetID="26" presetClass="emph" presetSubtype="0" repeatCount="indefinite" fill="hold" grpId="1" nodeType="withEffect">
                                  <p:stCondLst>
                                    <p:cond delay="500"/>
                                  </p:stCondLst>
                                  <p:childTnLst>
                                    <p:animEffect transition="out" filter="fade">
                                      <p:cBhvr>
                                        <p:cTn id="118" dur="500" tmFilter="0, 0; .2, .5; .8, .5; 1, 0"/>
                                        <p:tgtEl>
                                          <p:spTgt spid="83"/>
                                        </p:tgtEl>
                                      </p:cBhvr>
                                    </p:animEffect>
                                    <p:animScale>
                                      <p:cBhvr>
                                        <p:cTn id="119" dur="250" autoRev="1" fill="hold"/>
                                        <p:tgtEl>
                                          <p:spTgt spid="83"/>
                                        </p:tgtEl>
                                      </p:cBhvr>
                                      <p:by x="105000" y="105000"/>
                                    </p:animScale>
                                  </p:childTnLst>
                                </p:cTn>
                              </p:par>
                            </p:childTnLst>
                          </p:cTn>
                        </p:par>
                        <p:par>
                          <p:cTn id="120" fill="hold">
                            <p:stCondLst>
                              <p:cond delay="14500"/>
                            </p:stCondLst>
                            <p:childTnLst>
                              <p:par>
                                <p:cTn id="121" presetID="10" presetClass="entr" presetSubtype="0" repeatCount="indefinite"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500"/>
                                        <p:tgtEl>
                                          <p:spTgt spid="92"/>
                                        </p:tgtEl>
                                      </p:cBhvr>
                                    </p:animEffect>
                                  </p:childTnLst>
                                </p:cTn>
                              </p:par>
                              <p:par>
                                <p:cTn id="124" presetID="26" presetClass="emph" presetSubtype="0" repeatCount="indefinite" fill="hold" grpId="1" nodeType="withEffect">
                                  <p:stCondLst>
                                    <p:cond delay="0"/>
                                  </p:stCondLst>
                                  <p:childTnLst>
                                    <p:animEffect transition="out" filter="fade">
                                      <p:cBhvr>
                                        <p:cTn id="125" dur="500" tmFilter="0, 0; .2, .5; .8, .5; 1, 0"/>
                                        <p:tgtEl>
                                          <p:spTgt spid="92"/>
                                        </p:tgtEl>
                                      </p:cBhvr>
                                    </p:animEffect>
                                    <p:animScale>
                                      <p:cBhvr>
                                        <p:cTn id="126" dur="250" autoRev="1" fill="hold"/>
                                        <p:tgtEl>
                                          <p:spTgt spid="92"/>
                                        </p:tgtEl>
                                      </p:cBhvr>
                                      <p:by x="105000" y="105000"/>
                                    </p:animScale>
                                  </p:childTnLst>
                                </p:cTn>
                              </p:par>
                            </p:childTnLst>
                          </p:cTn>
                        </p:par>
                        <p:par>
                          <p:cTn id="127" fill="hold">
                            <p:stCondLst>
                              <p:cond delay="15000"/>
                            </p:stCondLst>
                            <p:childTnLst>
                              <p:par>
                                <p:cTn id="128" presetID="10" presetClass="entr" presetSubtype="0" repeatCount="indefinite" fill="hold" grpId="0" nodeType="afterEffect">
                                  <p:stCondLst>
                                    <p:cond delay="0"/>
                                  </p:stCondLst>
                                  <p:childTnLst>
                                    <p:set>
                                      <p:cBhvr>
                                        <p:cTn id="129" dur="1" fill="hold">
                                          <p:stCondLst>
                                            <p:cond delay="0"/>
                                          </p:stCondLst>
                                        </p:cTn>
                                        <p:tgtEl>
                                          <p:spTgt spid="91"/>
                                        </p:tgtEl>
                                        <p:attrNameLst>
                                          <p:attrName>style.visibility</p:attrName>
                                        </p:attrNameLst>
                                      </p:cBhvr>
                                      <p:to>
                                        <p:strVal val="visible"/>
                                      </p:to>
                                    </p:set>
                                    <p:animEffect transition="in" filter="fade">
                                      <p:cBhvr>
                                        <p:cTn id="130" dur="1000"/>
                                        <p:tgtEl>
                                          <p:spTgt spid="91"/>
                                        </p:tgtEl>
                                      </p:cBhvr>
                                    </p:animEffect>
                                  </p:childTnLst>
                                </p:cTn>
                              </p:par>
                              <p:par>
                                <p:cTn id="131" presetID="26" presetClass="emph" presetSubtype="0" repeatCount="indefinite" fill="hold" grpId="1" nodeType="withEffect">
                                  <p:stCondLst>
                                    <p:cond delay="0"/>
                                  </p:stCondLst>
                                  <p:childTnLst>
                                    <p:animEffect transition="out" filter="fade">
                                      <p:cBhvr>
                                        <p:cTn id="132" dur="1000" tmFilter="0, 0; .2, .5; .8, .5; 1, 0"/>
                                        <p:tgtEl>
                                          <p:spTgt spid="91"/>
                                        </p:tgtEl>
                                      </p:cBhvr>
                                    </p:animEffect>
                                    <p:animScale>
                                      <p:cBhvr>
                                        <p:cTn id="133" dur="500" autoRev="1" fill="hold"/>
                                        <p:tgtEl>
                                          <p:spTgt spid="91"/>
                                        </p:tgtEl>
                                      </p:cBhvr>
                                      <p:by x="105000" y="105000"/>
                                    </p:animScale>
                                  </p:childTnLst>
                                </p:cTn>
                              </p:par>
                            </p:childTnLst>
                          </p:cTn>
                        </p:par>
                        <p:par>
                          <p:cTn id="134" fill="hold">
                            <p:stCondLst>
                              <p:cond delay="16000"/>
                            </p:stCondLst>
                            <p:childTnLst>
                              <p:par>
                                <p:cTn id="135" presetID="10" presetClass="entr" presetSubtype="0" repeatCount="indefinite" fill="hold" grpId="0" nodeType="afterEffect">
                                  <p:stCondLst>
                                    <p:cond delay="0"/>
                                  </p:stCondLst>
                                  <p:childTnLst>
                                    <p:set>
                                      <p:cBhvr>
                                        <p:cTn id="136" dur="1" fill="hold">
                                          <p:stCondLst>
                                            <p:cond delay="0"/>
                                          </p:stCondLst>
                                        </p:cTn>
                                        <p:tgtEl>
                                          <p:spTgt spid="93"/>
                                        </p:tgtEl>
                                        <p:attrNameLst>
                                          <p:attrName>style.visibility</p:attrName>
                                        </p:attrNameLst>
                                      </p:cBhvr>
                                      <p:to>
                                        <p:strVal val="visible"/>
                                      </p:to>
                                    </p:set>
                                    <p:animEffect transition="in" filter="fade">
                                      <p:cBhvr>
                                        <p:cTn id="137" dur="500"/>
                                        <p:tgtEl>
                                          <p:spTgt spid="93"/>
                                        </p:tgtEl>
                                      </p:cBhvr>
                                    </p:animEffect>
                                  </p:childTnLst>
                                </p:cTn>
                              </p:par>
                              <p:par>
                                <p:cTn id="138" presetID="26" presetClass="emph" presetSubtype="0" repeatCount="indefinite" fill="hold" grpId="1" nodeType="withEffect">
                                  <p:stCondLst>
                                    <p:cond delay="500"/>
                                  </p:stCondLst>
                                  <p:childTnLst>
                                    <p:animEffect transition="out" filter="fade">
                                      <p:cBhvr>
                                        <p:cTn id="139" dur="500" tmFilter="0, 0; .2, .5; .8, .5; 1, 0"/>
                                        <p:tgtEl>
                                          <p:spTgt spid="93"/>
                                        </p:tgtEl>
                                      </p:cBhvr>
                                    </p:animEffect>
                                    <p:animScale>
                                      <p:cBhvr>
                                        <p:cTn id="140" dur="250" autoRev="1" fill="hold"/>
                                        <p:tgtEl>
                                          <p:spTgt spid="93"/>
                                        </p:tgtEl>
                                      </p:cBhvr>
                                      <p:by x="105000" y="105000"/>
                                    </p:animScale>
                                  </p:childTnLst>
                                </p:cTn>
                              </p:par>
                            </p:childTnLst>
                          </p:cTn>
                        </p:par>
                        <p:par>
                          <p:cTn id="141" fill="hold">
                            <p:stCondLst>
                              <p:cond delay="17000"/>
                            </p:stCondLst>
                            <p:childTnLst>
                              <p:par>
                                <p:cTn id="142" presetID="10" presetClass="entr" presetSubtype="0" repeatCount="indefinite" fill="hold" grpId="0" nodeType="afterEffect">
                                  <p:stCondLst>
                                    <p:cond delay="0"/>
                                  </p:stCondLst>
                                  <p:childTnLst>
                                    <p:set>
                                      <p:cBhvr>
                                        <p:cTn id="143" dur="1" fill="hold">
                                          <p:stCondLst>
                                            <p:cond delay="0"/>
                                          </p:stCondLst>
                                        </p:cTn>
                                        <p:tgtEl>
                                          <p:spTgt spid="73"/>
                                        </p:tgtEl>
                                        <p:attrNameLst>
                                          <p:attrName>style.visibility</p:attrName>
                                        </p:attrNameLst>
                                      </p:cBhvr>
                                      <p:to>
                                        <p:strVal val="visible"/>
                                      </p:to>
                                    </p:set>
                                    <p:animEffect transition="in" filter="fade">
                                      <p:cBhvr>
                                        <p:cTn id="144" dur="500"/>
                                        <p:tgtEl>
                                          <p:spTgt spid="73"/>
                                        </p:tgtEl>
                                      </p:cBhvr>
                                    </p:animEffect>
                                  </p:childTnLst>
                                </p:cTn>
                              </p:par>
                              <p:par>
                                <p:cTn id="145" presetID="26" presetClass="emph" presetSubtype="0" repeatCount="indefinite" fill="hold" grpId="1" nodeType="withEffect">
                                  <p:stCondLst>
                                    <p:cond delay="0"/>
                                  </p:stCondLst>
                                  <p:childTnLst>
                                    <p:animEffect transition="out" filter="fade">
                                      <p:cBhvr>
                                        <p:cTn id="146" dur="500" tmFilter="0, 0; .2, .5; .8, .5; 1, 0"/>
                                        <p:tgtEl>
                                          <p:spTgt spid="73"/>
                                        </p:tgtEl>
                                      </p:cBhvr>
                                    </p:animEffect>
                                    <p:animScale>
                                      <p:cBhvr>
                                        <p:cTn id="147" dur="250" autoRev="1" fill="hold"/>
                                        <p:tgtEl>
                                          <p:spTgt spid="73"/>
                                        </p:tgtEl>
                                      </p:cBhvr>
                                      <p:by x="105000" y="105000"/>
                                    </p:animScale>
                                  </p:childTnLst>
                                </p:cTn>
                              </p:par>
                            </p:childTnLst>
                          </p:cTn>
                        </p:par>
                        <p:par>
                          <p:cTn id="148" fill="hold">
                            <p:stCondLst>
                              <p:cond delay="17500"/>
                            </p:stCondLst>
                            <p:childTnLst>
                              <p:par>
                                <p:cTn id="149" presetID="10" presetClass="entr" presetSubtype="0" repeatCount="indefinite"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fade">
                                      <p:cBhvr>
                                        <p:cTn id="151" dur="1000"/>
                                        <p:tgtEl>
                                          <p:spTgt spid="54"/>
                                        </p:tgtEl>
                                      </p:cBhvr>
                                    </p:animEffect>
                                  </p:childTnLst>
                                </p:cTn>
                              </p:par>
                              <p:par>
                                <p:cTn id="152" presetID="26" presetClass="emph" presetSubtype="0" repeatCount="indefinite" fill="hold" grpId="1" nodeType="withEffect">
                                  <p:stCondLst>
                                    <p:cond delay="0"/>
                                  </p:stCondLst>
                                  <p:childTnLst>
                                    <p:animEffect transition="out" filter="fade">
                                      <p:cBhvr>
                                        <p:cTn id="153" dur="1000" tmFilter="0, 0; .2, .5; .8, .5; 1, 0"/>
                                        <p:tgtEl>
                                          <p:spTgt spid="54"/>
                                        </p:tgtEl>
                                      </p:cBhvr>
                                    </p:animEffect>
                                    <p:animScale>
                                      <p:cBhvr>
                                        <p:cTn id="154" dur="500" autoRev="1" fill="hold"/>
                                        <p:tgtEl>
                                          <p:spTgt spid="54"/>
                                        </p:tgtEl>
                                      </p:cBhvr>
                                      <p:by x="105000" y="105000"/>
                                    </p:animScale>
                                  </p:childTnLst>
                                </p:cTn>
                              </p:par>
                            </p:childTnLst>
                          </p:cTn>
                        </p:par>
                        <p:par>
                          <p:cTn id="155" fill="hold">
                            <p:stCondLst>
                              <p:cond delay="18500"/>
                            </p:stCondLst>
                            <p:childTnLst>
                              <p:par>
                                <p:cTn id="156" presetID="10" presetClass="entr" presetSubtype="0" repeatCount="indefinite" fill="hold" grpId="0" nodeType="afterEffect">
                                  <p:stCondLst>
                                    <p:cond delay="0"/>
                                  </p:stCondLst>
                                  <p:childTnLst>
                                    <p:set>
                                      <p:cBhvr>
                                        <p:cTn id="157" dur="1" fill="hold">
                                          <p:stCondLst>
                                            <p:cond delay="0"/>
                                          </p:stCondLst>
                                        </p:cTn>
                                        <p:tgtEl>
                                          <p:spTgt spid="74"/>
                                        </p:tgtEl>
                                        <p:attrNameLst>
                                          <p:attrName>style.visibility</p:attrName>
                                        </p:attrNameLst>
                                      </p:cBhvr>
                                      <p:to>
                                        <p:strVal val="visible"/>
                                      </p:to>
                                    </p:set>
                                    <p:animEffect transition="in" filter="fade">
                                      <p:cBhvr>
                                        <p:cTn id="158" dur="500"/>
                                        <p:tgtEl>
                                          <p:spTgt spid="74"/>
                                        </p:tgtEl>
                                      </p:cBhvr>
                                    </p:animEffect>
                                  </p:childTnLst>
                                </p:cTn>
                              </p:par>
                              <p:par>
                                <p:cTn id="159" presetID="26" presetClass="emph" presetSubtype="0" repeatCount="indefinite" fill="hold" grpId="1" nodeType="withEffect">
                                  <p:stCondLst>
                                    <p:cond delay="500"/>
                                  </p:stCondLst>
                                  <p:childTnLst>
                                    <p:animEffect transition="out" filter="fade">
                                      <p:cBhvr>
                                        <p:cTn id="160" dur="500" tmFilter="0, 0; .2, .5; .8, .5; 1, 0"/>
                                        <p:tgtEl>
                                          <p:spTgt spid="74"/>
                                        </p:tgtEl>
                                      </p:cBhvr>
                                    </p:animEffect>
                                    <p:animScale>
                                      <p:cBhvr>
                                        <p:cTn id="161" dur="250" autoRev="1" fill="hold"/>
                                        <p:tgtEl>
                                          <p:spTgt spid="74"/>
                                        </p:tgtEl>
                                      </p:cBhvr>
                                      <p:by x="105000" y="105000"/>
                                    </p:animScale>
                                  </p:childTnLst>
                                </p:cTn>
                              </p:par>
                            </p:childTnLst>
                          </p:cTn>
                        </p:par>
                        <p:par>
                          <p:cTn id="162" fill="hold">
                            <p:stCondLst>
                              <p:cond delay="19500"/>
                            </p:stCondLst>
                            <p:childTnLst>
                              <p:par>
                                <p:cTn id="163" presetID="10" presetClass="entr" presetSubtype="0" repeatCount="indefinite" fill="hold" grpId="0" nodeType="afterEffect">
                                  <p:stCondLst>
                                    <p:cond delay="0"/>
                                  </p:stCondLst>
                                  <p:childTnLst>
                                    <p:set>
                                      <p:cBhvr>
                                        <p:cTn id="164" dur="1" fill="hold">
                                          <p:stCondLst>
                                            <p:cond delay="0"/>
                                          </p:stCondLst>
                                        </p:cTn>
                                        <p:tgtEl>
                                          <p:spTgt spid="80"/>
                                        </p:tgtEl>
                                        <p:attrNameLst>
                                          <p:attrName>style.visibility</p:attrName>
                                        </p:attrNameLst>
                                      </p:cBhvr>
                                      <p:to>
                                        <p:strVal val="visible"/>
                                      </p:to>
                                    </p:set>
                                    <p:animEffect transition="in" filter="fade">
                                      <p:cBhvr>
                                        <p:cTn id="165" dur="500"/>
                                        <p:tgtEl>
                                          <p:spTgt spid="80"/>
                                        </p:tgtEl>
                                      </p:cBhvr>
                                    </p:animEffect>
                                  </p:childTnLst>
                                </p:cTn>
                              </p:par>
                              <p:par>
                                <p:cTn id="166" presetID="26" presetClass="emph" presetSubtype="0" repeatCount="indefinite" fill="hold" grpId="1" nodeType="withEffect">
                                  <p:stCondLst>
                                    <p:cond delay="0"/>
                                  </p:stCondLst>
                                  <p:childTnLst>
                                    <p:animEffect transition="out" filter="fade">
                                      <p:cBhvr>
                                        <p:cTn id="167" dur="500" tmFilter="0, 0; .2, .5; .8, .5; 1, 0"/>
                                        <p:tgtEl>
                                          <p:spTgt spid="80"/>
                                        </p:tgtEl>
                                      </p:cBhvr>
                                    </p:animEffect>
                                    <p:animScale>
                                      <p:cBhvr>
                                        <p:cTn id="168" dur="250" autoRev="1" fill="hold"/>
                                        <p:tgtEl>
                                          <p:spTgt spid="80"/>
                                        </p:tgtEl>
                                      </p:cBhvr>
                                      <p:by x="105000" y="105000"/>
                                    </p:animScale>
                                  </p:childTnLst>
                                </p:cTn>
                              </p:par>
                            </p:childTnLst>
                          </p:cTn>
                        </p:par>
                        <p:par>
                          <p:cTn id="169" fill="hold">
                            <p:stCondLst>
                              <p:cond delay="20000"/>
                            </p:stCondLst>
                            <p:childTnLst>
                              <p:par>
                                <p:cTn id="170" presetID="10" presetClass="entr" presetSubtype="0" repeatCount="indefinite" fill="hold" grpId="0" nodeType="afterEffect">
                                  <p:stCondLst>
                                    <p:cond delay="0"/>
                                  </p:stCondLst>
                                  <p:childTnLst>
                                    <p:set>
                                      <p:cBhvr>
                                        <p:cTn id="171" dur="1" fill="hold">
                                          <p:stCondLst>
                                            <p:cond delay="0"/>
                                          </p:stCondLst>
                                        </p:cTn>
                                        <p:tgtEl>
                                          <p:spTgt spid="78"/>
                                        </p:tgtEl>
                                        <p:attrNameLst>
                                          <p:attrName>style.visibility</p:attrName>
                                        </p:attrNameLst>
                                      </p:cBhvr>
                                      <p:to>
                                        <p:strVal val="visible"/>
                                      </p:to>
                                    </p:set>
                                    <p:animEffect transition="in" filter="fade">
                                      <p:cBhvr>
                                        <p:cTn id="172" dur="1000"/>
                                        <p:tgtEl>
                                          <p:spTgt spid="78"/>
                                        </p:tgtEl>
                                      </p:cBhvr>
                                    </p:animEffect>
                                  </p:childTnLst>
                                </p:cTn>
                              </p:par>
                              <p:par>
                                <p:cTn id="173" presetID="26" presetClass="emph" presetSubtype="0" repeatCount="indefinite" fill="hold" grpId="1" nodeType="withEffect">
                                  <p:stCondLst>
                                    <p:cond delay="0"/>
                                  </p:stCondLst>
                                  <p:childTnLst>
                                    <p:animEffect transition="out" filter="fade">
                                      <p:cBhvr>
                                        <p:cTn id="174" dur="1000" tmFilter="0, 0; .2, .5; .8, .5; 1, 0"/>
                                        <p:tgtEl>
                                          <p:spTgt spid="78"/>
                                        </p:tgtEl>
                                      </p:cBhvr>
                                    </p:animEffect>
                                    <p:animScale>
                                      <p:cBhvr>
                                        <p:cTn id="175" dur="500" autoRev="1" fill="hold"/>
                                        <p:tgtEl>
                                          <p:spTgt spid="78"/>
                                        </p:tgtEl>
                                      </p:cBhvr>
                                      <p:by x="105000" y="105000"/>
                                    </p:animScale>
                                  </p:childTnLst>
                                </p:cTn>
                              </p:par>
                            </p:childTnLst>
                          </p:cTn>
                        </p:par>
                        <p:par>
                          <p:cTn id="176" fill="hold">
                            <p:stCondLst>
                              <p:cond delay="21000"/>
                            </p:stCondLst>
                            <p:childTnLst>
                              <p:par>
                                <p:cTn id="177" presetID="10" presetClass="entr" presetSubtype="0" repeatCount="indefinite" fill="hold" grpId="0" nodeType="afterEffect">
                                  <p:stCondLst>
                                    <p:cond delay="0"/>
                                  </p:stCondLst>
                                  <p:childTnLst>
                                    <p:set>
                                      <p:cBhvr>
                                        <p:cTn id="178" dur="1" fill="hold">
                                          <p:stCondLst>
                                            <p:cond delay="0"/>
                                          </p:stCondLst>
                                        </p:cTn>
                                        <p:tgtEl>
                                          <p:spTgt spid="85"/>
                                        </p:tgtEl>
                                        <p:attrNameLst>
                                          <p:attrName>style.visibility</p:attrName>
                                        </p:attrNameLst>
                                      </p:cBhvr>
                                      <p:to>
                                        <p:strVal val="visible"/>
                                      </p:to>
                                    </p:set>
                                    <p:animEffect transition="in" filter="fade">
                                      <p:cBhvr>
                                        <p:cTn id="179" dur="500"/>
                                        <p:tgtEl>
                                          <p:spTgt spid="85"/>
                                        </p:tgtEl>
                                      </p:cBhvr>
                                    </p:animEffect>
                                  </p:childTnLst>
                                </p:cTn>
                              </p:par>
                              <p:par>
                                <p:cTn id="180" presetID="26" presetClass="emph" presetSubtype="0" repeatCount="indefinite" fill="hold" grpId="1" nodeType="withEffect">
                                  <p:stCondLst>
                                    <p:cond delay="500"/>
                                  </p:stCondLst>
                                  <p:childTnLst>
                                    <p:animEffect transition="out" filter="fade">
                                      <p:cBhvr>
                                        <p:cTn id="181" dur="500" tmFilter="0, 0; .2, .5; .8, .5; 1, 0"/>
                                        <p:tgtEl>
                                          <p:spTgt spid="85"/>
                                        </p:tgtEl>
                                      </p:cBhvr>
                                    </p:animEffect>
                                    <p:animScale>
                                      <p:cBhvr>
                                        <p:cTn id="182" dur="250" autoRev="1" fill="hold"/>
                                        <p:tgtEl>
                                          <p:spTgt spid="85"/>
                                        </p:tgtEl>
                                      </p:cBhvr>
                                      <p:by x="105000" y="105000"/>
                                    </p:animScale>
                                  </p:childTnLst>
                                </p:cTn>
                              </p:par>
                            </p:childTnLst>
                          </p:cTn>
                        </p:par>
                        <p:par>
                          <p:cTn id="183" fill="hold">
                            <p:stCondLst>
                              <p:cond delay="22000"/>
                            </p:stCondLst>
                            <p:childTnLst>
                              <p:par>
                                <p:cTn id="184" presetID="10" presetClass="entr" presetSubtype="0" repeatCount="indefinite" fill="hold" grpId="0" nodeType="afterEffect">
                                  <p:stCondLst>
                                    <p:cond delay="0"/>
                                  </p:stCondLst>
                                  <p:childTnLst>
                                    <p:set>
                                      <p:cBhvr>
                                        <p:cTn id="185" dur="1" fill="hold">
                                          <p:stCondLst>
                                            <p:cond delay="0"/>
                                          </p:stCondLst>
                                        </p:cTn>
                                        <p:tgtEl>
                                          <p:spTgt spid="87"/>
                                        </p:tgtEl>
                                        <p:attrNameLst>
                                          <p:attrName>style.visibility</p:attrName>
                                        </p:attrNameLst>
                                      </p:cBhvr>
                                      <p:to>
                                        <p:strVal val="visible"/>
                                      </p:to>
                                    </p:set>
                                    <p:animEffect transition="in" filter="fade">
                                      <p:cBhvr>
                                        <p:cTn id="186" dur="500"/>
                                        <p:tgtEl>
                                          <p:spTgt spid="87"/>
                                        </p:tgtEl>
                                      </p:cBhvr>
                                    </p:animEffect>
                                  </p:childTnLst>
                                </p:cTn>
                              </p:par>
                              <p:par>
                                <p:cTn id="187" presetID="26" presetClass="emph" presetSubtype="0" repeatCount="indefinite" fill="hold" grpId="1" nodeType="withEffect">
                                  <p:stCondLst>
                                    <p:cond delay="0"/>
                                  </p:stCondLst>
                                  <p:childTnLst>
                                    <p:animEffect transition="out" filter="fade">
                                      <p:cBhvr>
                                        <p:cTn id="188" dur="500" tmFilter="0, 0; .2, .5; .8, .5; 1, 0"/>
                                        <p:tgtEl>
                                          <p:spTgt spid="87"/>
                                        </p:tgtEl>
                                      </p:cBhvr>
                                    </p:animEffect>
                                    <p:animScale>
                                      <p:cBhvr>
                                        <p:cTn id="189" dur="250" autoRev="1" fill="hold"/>
                                        <p:tgtEl>
                                          <p:spTgt spid="87"/>
                                        </p:tgtEl>
                                      </p:cBhvr>
                                      <p:by x="105000" y="105000"/>
                                    </p:animScale>
                                  </p:childTnLst>
                                </p:cTn>
                              </p:par>
                            </p:childTnLst>
                          </p:cTn>
                        </p:par>
                        <p:par>
                          <p:cTn id="190" fill="hold">
                            <p:stCondLst>
                              <p:cond delay="22500"/>
                            </p:stCondLst>
                            <p:childTnLst>
                              <p:par>
                                <p:cTn id="191" presetID="10" presetClass="entr" presetSubtype="0" repeatCount="indefinite" fill="hold" grpId="0" nodeType="after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1000"/>
                                        <p:tgtEl>
                                          <p:spTgt spid="86"/>
                                        </p:tgtEl>
                                      </p:cBhvr>
                                    </p:animEffect>
                                  </p:childTnLst>
                                </p:cTn>
                              </p:par>
                              <p:par>
                                <p:cTn id="194" presetID="26" presetClass="emph" presetSubtype="0" repeatCount="indefinite" fill="hold" grpId="1" nodeType="withEffect">
                                  <p:stCondLst>
                                    <p:cond delay="0"/>
                                  </p:stCondLst>
                                  <p:childTnLst>
                                    <p:animEffect transition="out" filter="fade">
                                      <p:cBhvr>
                                        <p:cTn id="195" dur="1000" tmFilter="0, 0; .2, .5; .8, .5; 1, 0"/>
                                        <p:tgtEl>
                                          <p:spTgt spid="86"/>
                                        </p:tgtEl>
                                      </p:cBhvr>
                                    </p:animEffect>
                                    <p:animScale>
                                      <p:cBhvr>
                                        <p:cTn id="196" dur="500" autoRev="1" fill="hold"/>
                                        <p:tgtEl>
                                          <p:spTgt spid="86"/>
                                        </p:tgtEl>
                                      </p:cBhvr>
                                      <p:by x="105000" y="105000"/>
                                    </p:animScale>
                                  </p:childTnLst>
                                </p:cTn>
                              </p:par>
                            </p:childTnLst>
                          </p:cTn>
                        </p:par>
                        <p:par>
                          <p:cTn id="197" fill="hold">
                            <p:stCondLst>
                              <p:cond delay="23500"/>
                            </p:stCondLst>
                            <p:childTnLst>
                              <p:par>
                                <p:cTn id="198" presetID="10" presetClass="entr" presetSubtype="0" repeatCount="indefinite" fill="hold" grpId="0" nodeType="afterEffect">
                                  <p:stCondLst>
                                    <p:cond delay="0"/>
                                  </p:stCondLst>
                                  <p:childTnLst>
                                    <p:set>
                                      <p:cBhvr>
                                        <p:cTn id="199" dur="1" fill="hold">
                                          <p:stCondLst>
                                            <p:cond delay="0"/>
                                          </p:stCondLst>
                                        </p:cTn>
                                        <p:tgtEl>
                                          <p:spTgt spid="88"/>
                                        </p:tgtEl>
                                        <p:attrNameLst>
                                          <p:attrName>style.visibility</p:attrName>
                                        </p:attrNameLst>
                                      </p:cBhvr>
                                      <p:to>
                                        <p:strVal val="visible"/>
                                      </p:to>
                                    </p:set>
                                    <p:animEffect transition="in" filter="fade">
                                      <p:cBhvr>
                                        <p:cTn id="200" dur="500"/>
                                        <p:tgtEl>
                                          <p:spTgt spid="88"/>
                                        </p:tgtEl>
                                      </p:cBhvr>
                                    </p:animEffect>
                                  </p:childTnLst>
                                </p:cTn>
                              </p:par>
                              <p:par>
                                <p:cTn id="201" presetID="26" presetClass="emph" presetSubtype="0" repeatCount="indefinite" fill="hold" grpId="1" nodeType="withEffect">
                                  <p:stCondLst>
                                    <p:cond delay="500"/>
                                  </p:stCondLst>
                                  <p:childTnLst>
                                    <p:animEffect transition="out" filter="fade">
                                      <p:cBhvr>
                                        <p:cTn id="202" dur="500" tmFilter="0, 0; .2, .5; .8, .5; 1, 0"/>
                                        <p:tgtEl>
                                          <p:spTgt spid="88"/>
                                        </p:tgtEl>
                                      </p:cBhvr>
                                    </p:animEffect>
                                    <p:animScale>
                                      <p:cBhvr>
                                        <p:cTn id="203" dur="250" autoRev="1" fill="hold"/>
                                        <p:tgtEl>
                                          <p:spTgt spid="88"/>
                                        </p:tgtEl>
                                      </p:cBhvr>
                                      <p:by x="105000" y="105000"/>
                                    </p:animScale>
                                  </p:childTnLst>
                                </p:cTn>
                              </p:par>
                            </p:childTnLst>
                          </p:cTn>
                        </p:par>
                        <p:par>
                          <p:cTn id="204" fill="hold">
                            <p:stCondLst>
                              <p:cond delay="24500"/>
                            </p:stCondLst>
                            <p:childTnLst>
                              <p:par>
                                <p:cTn id="205" presetID="10" presetClass="entr" presetSubtype="0" repeatCount="indefinite" fill="hold" grpId="0" nodeType="afterEffect">
                                  <p:stCondLst>
                                    <p:cond delay="0"/>
                                  </p:stCondLst>
                                  <p:childTnLst>
                                    <p:set>
                                      <p:cBhvr>
                                        <p:cTn id="206" dur="1" fill="hold">
                                          <p:stCondLst>
                                            <p:cond delay="0"/>
                                          </p:stCondLst>
                                        </p:cTn>
                                        <p:tgtEl>
                                          <p:spTgt spid="101"/>
                                        </p:tgtEl>
                                        <p:attrNameLst>
                                          <p:attrName>style.visibility</p:attrName>
                                        </p:attrNameLst>
                                      </p:cBhvr>
                                      <p:to>
                                        <p:strVal val="visible"/>
                                      </p:to>
                                    </p:set>
                                    <p:animEffect transition="in" filter="fade">
                                      <p:cBhvr>
                                        <p:cTn id="207" dur="500"/>
                                        <p:tgtEl>
                                          <p:spTgt spid="101"/>
                                        </p:tgtEl>
                                      </p:cBhvr>
                                    </p:animEffect>
                                  </p:childTnLst>
                                </p:cTn>
                              </p:par>
                              <p:par>
                                <p:cTn id="208" presetID="26" presetClass="emph" presetSubtype="0" repeatCount="indefinite" fill="hold" grpId="1" nodeType="withEffect">
                                  <p:stCondLst>
                                    <p:cond delay="0"/>
                                  </p:stCondLst>
                                  <p:childTnLst>
                                    <p:animEffect transition="out" filter="fade">
                                      <p:cBhvr>
                                        <p:cTn id="209" dur="500" tmFilter="0, 0; .2, .5; .8, .5; 1, 0"/>
                                        <p:tgtEl>
                                          <p:spTgt spid="101"/>
                                        </p:tgtEl>
                                      </p:cBhvr>
                                    </p:animEffect>
                                    <p:animScale>
                                      <p:cBhvr>
                                        <p:cTn id="210" dur="250" autoRev="1" fill="hold"/>
                                        <p:tgtEl>
                                          <p:spTgt spid="101"/>
                                        </p:tgtEl>
                                      </p:cBhvr>
                                      <p:by x="105000" y="105000"/>
                                    </p:animScale>
                                  </p:childTnLst>
                                </p:cTn>
                              </p:par>
                            </p:childTnLst>
                          </p:cTn>
                        </p:par>
                        <p:par>
                          <p:cTn id="211" fill="hold">
                            <p:stCondLst>
                              <p:cond delay="25000"/>
                            </p:stCondLst>
                            <p:childTnLst>
                              <p:par>
                                <p:cTn id="212" presetID="10" presetClass="entr" presetSubtype="0" repeatCount="indefinite" fill="hold" grpId="0" nodeType="afterEffect">
                                  <p:stCondLst>
                                    <p:cond delay="0"/>
                                  </p:stCondLst>
                                  <p:childTnLst>
                                    <p:set>
                                      <p:cBhvr>
                                        <p:cTn id="213" dur="1" fill="hold">
                                          <p:stCondLst>
                                            <p:cond delay="0"/>
                                          </p:stCondLst>
                                        </p:cTn>
                                        <p:tgtEl>
                                          <p:spTgt spid="100"/>
                                        </p:tgtEl>
                                        <p:attrNameLst>
                                          <p:attrName>style.visibility</p:attrName>
                                        </p:attrNameLst>
                                      </p:cBhvr>
                                      <p:to>
                                        <p:strVal val="visible"/>
                                      </p:to>
                                    </p:set>
                                    <p:animEffect transition="in" filter="fade">
                                      <p:cBhvr>
                                        <p:cTn id="214" dur="1000"/>
                                        <p:tgtEl>
                                          <p:spTgt spid="100"/>
                                        </p:tgtEl>
                                      </p:cBhvr>
                                    </p:animEffect>
                                  </p:childTnLst>
                                </p:cTn>
                              </p:par>
                              <p:par>
                                <p:cTn id="215" presetID="26" presetClass="emph" presetSubtype="0" repeatCount="indefinite" fill="hold" grpId="1" nodeType="withEffect">
                                  <p:stCondLst>
                                    <p:cond delay="0"/>
                                  </p:stCondLst>
                                  <p:childTnLst>
                                    <p:animEffect transition="out" filter="fade">
                                      <p:cBhvr>
                                        <p:cTn id="216" dur="1000" tmFilter="0, 0; .2, .5; .8, .5; 1, 0"/>
                                        <p:tgtEl>
                                          <p:spTgt spid="100"/>
                                        </p:tgtEl>
                                      </p:cBhvr>
                                    </p:animEffect>
                                    <p:animScale>
                                      <p:cBhvr>
                                        <p:cTn id="217" dur="500" autoRev="1" fill="hold"/>
                                        <p:tgtEl>
                                          <p:spTgt spid="100"/>
                                        </p:tgtEl>
                                      </p:cBhvr>
                                      <p:by x="105000" y="105000"/>
                                    </p:animScale>
                                  </p:childTnLst>
                                </p:cTn>
                              </p:par>
                            </p:childTnLst>
                          </p:cTn>
                        </p:par>
                        <p:par>
                          <p:cTn id="218" fill="hold">
                            <p:stCondLst>
                              <p:cond delay="26000"/>
                            </p:stCondLst>
                            <p:childTnLst>
                              <p:par>
                                <p:cTn id="219" presetID="10" presetClass="entr" presetSubtype="0" repeatCount="indefinite" fill="hold" grpId="0" nodeType="afterEffect">
                                  <p:stCondLst>
                                    <p:cond delay="0"/>
                                  </p:stCondLst>
                                  <p:childTnLst>
                                    <p:set>
                                      <p:cBhvr>
                                        <p:cTn id="220" dur="1" fill="hold">
                                          <p:stCondLst>
                                            <p:cond delay="0"/>
                                          </p:stCondLst>
                                        </p:cTn>
                                        <p:tgtEl>
                                          <p:spTgt spid="102"/>
                                        </p:tgtEl>
                                        <p:attrNameLst>
                                          <p:attrName>style.visibility</p:attrName>
                                        </p:attrNameLst>
                                      </p:cBhvr>
                                      <p:to>
                                        <p:strVal val="visible"/>
                                      </p:to>
                                    </p:set>
                                    <p:animEffect transition="in" filter="fade">
                                      <p:cBhvr>
                                        <p:cTn id="221" dur="500"/>
                                        <p:tgtEl>
                                          <p:spTgt spid="102"/>
                                        </p:tgtEl>
                                      </p:cBhvr>
                                    </p:animEffect>
                                  </p:childTnLst>
                                </p:cTn>
                              </p:par>
                              <p:par>
                                <p:cTn id="222" presetID="26" presetClass="emph" presetSubtype="0" repeatCount="indefinite" fill="hold" grpId="1" nodeType="withEffect">
                                  <p:stCondLst>
                                    <p:cond delay="500"/>
                                  </p:stCondLst>
                                  <p:childTnLst>
                                    <p:animEffect transition="out" filter="fade">
                                      <p:cBhvr>
                                        <p:cTn id="223" dur="500" tmFilter="0, 0; .2, .5; .8, .5; 1, 0"/>
                                        <p:tgtEl>
                                          <p:spTgt spid="102"/>
                                        </p:tgtEl>
                                      </p:cBhvr>
                                    </p:animEffect>
                                    <p:animScale>
                                      <p:cBhvr>
                                        <p:cTn id="224" dur="250" autoRev="1" fill="hold"/>
                                        <p:tgtEl>
                                          <p:spTgt spid="102"/>
                                        </p:tgtEl>
                                      </p:cBhvr>
                                      <p:by x="105000" y="105000"/>
                                    </p:animScale>
                                  </p:childTnLst>
                                </p:cTn>
                              </p:par>
                            </p:childTnLst>
                          </p:cTn>
                        </p:par>
                        <p:par>
                          <p:cTn id="225" fill="hold">
                            <p:stCondLst>
                              <p:cond delay="27000"/>
                            </p:stCondLst>
                            <p:childTnLst>
                              <p:par>
                                <p:cTn id="226" presetID="10" presetClass="entr" presetSubtype="0" repeatCount="indefinite" fill="hold" grpId="0" nodeType="afterEffect">
                                  <p:stCondLst>
                                    <p:cond delay="0"/>
                                  </p:stCondLst>
                                  <p:childTnLst>
                                    <p:set>
                                      <p:cBhvr>
                                        <p:cTn id="227" dur="1" fill="hold">
                                          <p:stCondLst>
                                            <p:cond delay="0"/>
                                          </p:stCondLst>
                                        </p:cTn>
                                        <p:tgtEl>
                                          <p:spTgt spid="106"/>
                                        </p:tgtEl>
                                        <p:attrNameLst>
                                          <p:attrName>style.visibility</p:attrName>
                                        </p:attrNameLst>
                                      </p:cBhvr>
                                      <p:to>
                                        <p:strVal val="visible"/>
                                      </p:to>
                                    </p:set>
                                    <p:animEffect transition="in" filter="fade">
                                      <p:cBhvr>
                                        <p:cTn id="228" dur="500"/>
                                        <p:tgtEl>
                                          <p:spTgt spid="106"/>
                                        </p:tgtEl>
                                      </p:cBhvr>
                                    </p:animEffect>
                                  </p:childTnLst>
                                </p:cTn>
                              </p:par>
                              <p:par>
                                <p:cTn id="229" presetID="26" presetClass="emph" presetSubtype="0" repeatCount="indefinite" fill="hold" grpId="1" nodeType="withEffect">
                                  <p:stCondLst>
                                    <p:cond delay="0"/>
                                  </p:stCondLst>
                                  <p:childTnLst>
                                    <p:animEffect transition="out" filter="fade">
                                      <p:cBhvr>
                                        <p:cTn id="230" dur="500" tmFilter="0, 0; .2, .5; .8, .5; 1, 0"/>
                                        <p:tgtEl>
                                          <p:spTgt spid="106"/>
                                        </p:tgtEl>
                                      </p:cBhvr>
                                    </p:animEffect>
                                    <p:animScale>
                                      <p:cBhvr>
                                        <p:cTn id="231" dur="250" autoRev="1" fill="hold"/>
                                        <p:tgtEl>
                                          <p:spTgt spid="106"/>
                                        </p:tgtEl>
                                      </p:cBhvr>
                                      <p:by x="105000" y="105000"/>
                                    </p:animScale>
                                  </p:childTnLst>
                                </p:cTn>
                              </p:par>
                            </p:childTnLst>
                          </p:cTn>
                        </p:par>
                        <p:par>
                          <p:cTn id="232" fill="hold">
                            <p:stCondLst>
                              <p:cond delay="27500"/>
                            </p:stCondLst>
                            <p:childTnLst>
                              <p:par>
                                <p:cTn id="233" presetID="10" presetClass="entr" presetSubtype="0" repeatCount="indefinite" fill="hold" grpId="0" nodeType="afterEffect">
                                  <p:stCondLst>
                                    <p:cond delay="0"/>
                                  </p:stCondLst>
                                  <p:childTnLst>
                                    <p:set>
                                      <p:cBhvr>
                                        <p:cTn id="234" dur="1" fill="hold">
                                          <p:stCondLst>
                                            <p:cond delay="0"/>
                                          </p:stCondLst>
                                        </p:cTn>
                                        <p:tgtEl>
                                          <p:spTgt spid="105"/>
                                        </p:tgtEl>
                                        <p:attrNameLst>
                                          <p:attrName>style.visibility</p:attrName>
                                        </p:attrNameLst>
                                      </p:cBhvr>
                                      <p:to>
                                        <p:strVal val="visible"/>
                                      </p:to>
                                    </p:set>
                                    <p:animEffect transition="in" filter="fade">
                                      <p:cBhvr>
                                        <p:cTn id="235" dur="1000"/>
                                        <p:tgtEl>
                                          <p:spTgt spid="105"/>
                                        </p:tgtEl>
                                      </p:cBhvr>
                                    </p:animEffect>
                                  </p:childTnLst>
                                </p:cTn>
                              </p:par>
                              <p:par>
                                <p:cTn id="236" presetID="26" presetClass="emph" presetSubtype="0" repeatCount="indefinite" fill="hold" grpId="1" nodeType="withEffect">
                                  <p:stCondLst>
                                    <p:cond delay="0"/>
                                  </p:stCondLst>
                                  <p:childTnLst>
                                    <p:animEffect transition="out" filter="fade">
                                      <p:cBhvr>
                                        <p:cTn id="237" dur="1000" tmFilter="0, 0; .2, .5; .8, .5; 1, 0"/>
                                        <p:tgtEl>
                                          <p:spTgt spid="105"/>
                                        </p:tgtEl>
                                      </p:cBhvr>
                                    </p:animEffect>
                                    <p:animScale>
                                      <p:cBhvr>
                                        <p:cTn id="238" dur="500" autoRev="1" fill="hold"/>
                                        <p:tgtEl>
                                          <p:spTgt spid="105"/>
                                        </p:tgtEl>
                                      </p:cBhvr>
                                      <p:by x="105000" y="105000"/>
                                    </p:animScale>
                                  </p:childTnLst>
                                </p:cTn>
                              </p:par>
                            </p:childTnLst>
                          </p:cTn>
                        </p:par>
                        <p:par>
                          <p:cTn id="239" fill="hold">
                            <p:stCondLst>
                              <p:cond delay="28500"/>
                            </p:stCondLst>
                            <p:childTnLst>
                              <p:par>
                                <p:cTn id="240" presetID="10" presetClass="entr" presetSubtype="0" repeatCount="indefinite" fill="hold" grpId="0" nodeType="afterEffect">
                                  <p:stCondLst>
                                    <p:cond delay="0"/>
                                  </p:stCondLst>
                                  <p:childTnLst>
                                    <p:set>
                                      <p:cBhvr>
                                        <p:cTn id="241" dur="1" fill="hold">
                                          <p:stCondLst>
                                            <p:cond delay="0"/>
                                          </p:stCondLst>
                                        </p:cTn>
                                        <p:tgtEl>
                                          <p:spTgt spid="107"/>
                                        </p:tgtEl>
                                        <p:attrNameLst>
                                          <p:attrName>style.visibility</p:attrName>
                                        </p:attrNameLst>
                                      </p:cBhvr>
                                      <p:to>
                                        <p:strVal val="visible"/>
                                      </p:to>
                                    </p:set>
                                    <p:animEffect transition="in" filter="fade">
                                      <p:cBhvr>
                                        <p:cTn id="242" dur="500"/>
                                        <p:tgtEl>
                                          <p:spTgt spid="107"/>
                                        </p:tgtEl>
                                      </p:cBhvr>
                                    </p:animEffect>
                                  </p:childTnLst>
                                </p:cTn>
                              </p:par>
                              <p:par>
                                <p:cTn id="243" presetID="26" presetClass="emph" presetSubtype="0" repeatCount="indefinite" fill="hold" grpId="1" nodeType="withEffect">
                                  <p:stCondLst>
                                    <p:cond delay="500"/>
                                  </p:stCondLst>
                                  <p:childTnLst>
                                    <p:animEffect transition="out" filter="fade">
                                      <p:cBhvr>
                                        <p:cTn id="244" dur="500" tmFilter="0, 0; .2, .5; .8, .5; 1, 0"/>
                                        <p:tgtEl>
                                          <p:spTgt spid="107"/>
                                        </p:tgtEl>
                                      </p:cBhvr>
                                    </p:animEffect>
                                    <p:animScale>
                                      <p:cBhvr>
                                        <p:cTn id="245" dur="250" autoRev="1" fill="hold"/>
                                        <p:tgtEl>
                                          <p:spTgt spid="107"/>
                                        </p:tgtEl>
                                      </p:cBhvr>
                                      <p:by x="105000" y="105000"/>
                                    </p:animScale>
                                  </p:childTnLst>
                                </p:cTn>
                              </p:par>
                            </p:childTnLst>
                          </p:cTn>
                        </p:par>
                      </p:childTnLst>
                    </p:cTn>
                  </p:par>
                  <p:par>
                    <p:cTn id="246" fill="hold">
                      <p:stCondLst>
                        <p:cond delay="indefinite"/>
                      </p:stCondLst>
                      <p:childTnLst>
                        <p:par>
                          <p:cTn id="247" fill="hold">
                            <p:stCondLst>
                              <p:cond delay="0"/>
                            </p:stCondLst>
                            <p:childTnLst>
                              <p:par>
                                <p:cTn id="248" presetID="10" presetClass="entr" presetSubtype="0" fill="hold" nodeType="clickEffect">
                                  <p:stCondLst>
                                    <p:cond delay="0"/>
                                  </p:stCondLst>
                                  <p:childTnLst>
                                    <p:set>
                                      <p:cBhvr>
                                        <p:cTn id="249" dur="1" fill="hold">
                                          <p:stCondLst>
                                            <p:cond delay="0"/>
                                          </p:stCondLst>
                                        </p:cTn>
                                        <p:tgtEl>
                                          <p:spTgt spid="110"/>
                                        </p:tgtEl>
                                        <p:attrNameLst>
                                          <p:attrName>style.visibility</p:attrName>
                                        </p:attrNameLst>
                                      </p:cBhvr>
                                      <p:to>
                                        <p:strVal val="visible"/>
                                      </p:to>
                                    </p:set>
                                    <p:animEffect transition="in" filter="fade">
                                      <p:cBhvr>
                                        <p:cTn id="250" dur="500"/>
                                        <p:tgtEl>
                                          <p:spTgt spid="110"/>
                                        </p:tgtEl>
                                      </p:cBhvr>
                                    </p:animEffect>
                                  </p:childTnLst>
                                </p:cTn>
                              </p:par>
                            </p:childTnLst>
                          </p:cTn>
                        </p:par>
                        <p:par>
                          <p:cTn id="251" fill="hold">
                            <p:stCondLst>
                              <p:cond delay="500"/>
                            </p:stCondLst>
                            <p:childTnLst>
                              <p:par>
                                <p:cTn id="252" presetID="10" presetClass="entr" presetSubtype="0" repeatCount="indefinite" fill="hold" grpId="0" nodeType="afterEffect">
                                  <p:stCondLst>
                                    <p:cond delay="0"/>
                                  </p:stCondLst>
                                  <p:childTnLst>
                                    <p:set>
                                      <p:cBhvr>
                                        <p:cTn id="253" dur="1" fill="hold">
                                          <p:stCondLst>
                                            <p:cond delay="0"/>
                                          </p:stCondLst>
                                        </p:cTn>
                                        <p:tgtEl>
                                          <p:spTgt spid="120"/>
                                        </p:tgtEl>
                                        <p:attrNameLst>
                                          <p:attrName>style.visibility</p:attrName>
                                        </p:attrNameLst>
                                      </p:cBhvr>
                                      <p:to>
                                        <p:strVal val="visible"/>
                                      </p:to>
                                    </p:set>
                                    <p:animEffect transition="in" filter="fade">
                                      <p:cBhvr>
                                        <p:cTn id="254" dur="500"/>
                                        <p:tgtEl>
                                          <p:spTgt spid="120"/>
                                        </p:tgtEl>
                                      </p:cBhvr>
                                    </p:animEffect>
                                  </p:childTnLst>
                                </p:cTn>
                              </p:par>
                              <p:par>
                                <p:cTn id="255" presetID="26" presetClass="emph" presetSubtype="0" repeatCount="indefinite" fill="hold" grpId="1" nodeType="withEffect">
                                  <p:stCondLst>
                                    <p:cond delay="0"/>
                                  </p:stCondLst>
                                  <p:childTnLst>
                                    <p:animEffect transition="out" filter="fade">
                                      <p:cBhvr>
                                        <p:cTn id="256" dur="500" tmFilter="0, 0; .2, .5; .8, .5; 1, 0"/>
                                        <p:tgtEl>
                                          <p:spTgt spid="120"/>
                                        </p:tgtEl>
                                      </p:cBhvr>
                                    </p:animEffect>
                                    <p:animScale>
                                      <p:cBhvr>
                                        <p:cTn id="257" dur="250" autoRev="1" fill="hold"/>
                                        <p:tgtEl>
                                          <p:spTgt spid="120"/>
                                        </p:tgtEl>
                                      </p:cBhvr>
                                      <p:by x="105000" y="105000"/>
                                    </p:animScale>
                                  </p:childTnLst>
                                </p:cTn>
                              </p:par>
                            </p:childTnLst>
                          </p:cTn>
                        </p:par>
                        <p:par>
                          <p:cTn id="258" fill="hold">
                            <p:stCondLst>
                              <p:cond delay="1000"/>
                            </p:stCondLst>
                            <p:childTnLst>
                              <p:par>
                                <p:cTn id="259" presetID="10" presetClass="entr" presetSubtype="0" repeatCount="indefinite" fill="hold" grpId="0" nodeType="afterEffect">
                                  <p:stCondLst>
                                    <p:cond delay="0"/>
                                  </p:stCondLst>
                                  <p:childTnLst>
                                    <p:set>
                                      <p:cBhvr>
                                        <p:cTn id="260" dur="1" fill="hold">
                                          <p:stCondLst>
                                            <p:cond delay="0"/>
                                          </p:stCondLst>
                                        </p:cTn>
                                        <p:tgtEl>
                                          <p:spTgt spid="119"/>
                                        </p:tgtEl>
                                        <p:attrNameLst>
                                          <p:attrName>style.visibility</p:attrName>
                                        </p:attrNameLst>
                                      </p:cBhvr>
                                      <p:to>
                                        <p:strVal val="visible"/>
                                      </p:to>
                                    </p:set>
                                    <p:animEffect transition="in" filter="fade">
                                      <p:cBhvr>
                                        <p:cTn id="261" dur="1000"/>
                                        <p:tgtEl>
                                          <p:spTgt spid="119"/>
                                        </p:tgtEl>
                                      </p:cBhvr>
                                    </p:animEffect>
                                  </p:childTnLst>
                                </p:cTn>
                              </p:par>
                              <p:par>
                                <p:cTn id="262" presetID="26" presetClass="emph" presetSubtype="0" repeatCount="indefinite" fill="hold" grpId="1" nodeType="withEffect">
                                  <p:stCondLst>
                                    <p:cond delay="0"/>
                                  </p:stCondLst>
                                  <p:childTnLst>
                                    <p:animEffect transition="out" filter="fade">
                                      <p:cBhvr>
                                        <p:cTn id="263" dur="1000" tmFilter="0, 0; .2, .5; .8, .5; 1, 0"/>
                                        <p:tgtEl>
                                          <p:spTgt spid="119"/>
                                        </p:tgtEl>
                                      </p:cBhvr>
                                    </p:animEffect>
                                    <p:animScale>
                                      <p:cBhvr>
                                        <p:cTn id="264" dur="500" autoRev="1" fill="hold"/>
                                        <p:tgtEl>
                                          <p:spTgt spid="119"/>
                                        </p:tgtEl>
                                      </p:cBhvr>
                                      <p:by x="105000" y="105000"/>
                                    </p:animScale>
                                  </p:childTnLst>
                                </p:cTn>
                              </p:par>
                            </p:childTnLst>
                          </p:cTn>
                        </p:par>
                        <p:par>
                          <p:cTn id="265" fill="hold">
                            <p:stCondLst>
                              <p:cond delay="2000"/>
                            </p:stCondLst>
                            <p:childTnLst>
                              <p:par>
                                <p:cTn id="266" presetID="10" presetClass="entr" presetSubtype="0" repeatCount="indefinite" fill="hold" grpId="0" nodeType="afterEffect">
                                  <p:stCondLst>
                                    <p:cond delay="0"/>
                                  </p:stCondLst>
                                  <p:childTnLst>
                                    <p:set>
                                      <p:cBhvr>
                                        <p:cTn id="267" dur="1" fill="hold">
                                          <p:stCondLst>
                                            <p:cond delay="0"/>
                                          </p:stCondLst>
                                        </p:cTn>
                                        <p:tgtEl>
                                          <p:spTgt spid="121"/>
                                        </p:tgtEl>
                                        <p:attrNameLst>
                                          <p:attrName>style.visibility</p:attrName>
                                        </p:attrNameLst>
                                      </p:cBhvr>
                                      <p:to>
                                        <p:strVal val="visible"/>
                                      </p:to>
                                    </p:set>
                                    <p:animEffect transition="in" filter="fade">
                                      <p:cBhvr>
                                        <p:cTn id="268" dur="500"/>
                                        <p:tgtEl>
                                          <p:spTgt spid="121"/>
                                        </p:tgtEl>
                                      </p:cBhvr>
                                    </p:animEffect>
                                  </p:childTnLst>
                                </p:cTn>
                              </p:par>
                              <p:par>
                                <p:cTn id="269" presetID="26" presetClass="emph" presetSubtype="0" repeatCount="indefinite" fill="hold" grpId="1" nodeType="withEffect">
                                  <p:stCondLst>
                                    <p:cond delay="500"/>
                                  </p:stCondLst>
                                  <p:childTnLst>
                                    <p:animEffect transition="out" filter="fade">
                                      <p:cBhvr>
                                        <p:cTn id="270" dur="500" tmFilter="0, 0; .2, .5; .8, .5; 1, 0"/>
                                        <p:tgtEl>
                                          <p:spTgt spid="121"/>
                                        </p:tgtEl>
                                      </p:cBhvr>
                                    </p:animEffect>
                                    <p:animScale>
                                      <p:cBhvr>
                                        <p:cTn id="271" dur="250" autoRev="1" fill="hold"/>
                                        <p:tgtEl>
                                          <p:spTgt spid="121"/>
                                        </p:tgtEl>
                                      </p:cBhvr>
                                      <p:by x="105000" y="105000"/>
                                    </p:animScale>
                                  </p:childTnLst>
                                </p:cTn>
                              </p:par>
                            </p:childTnLst>
                          </p:cTn>
                        </p:par>
                        <p:par>
                          <p:cTn id="272" fill="hold">
                            <p:stCondLst>
                              <p:cond delay="3000"/>
                            </p:stCondLst>
                            <p:childTnLst>
                              <p:par>
                                <p:cTn id="273" presetID="10" presetClass="entr" presetSubtype="0" repeatCount="indefinite" fill="hold" grpId="0" nodeType="afterEffect">
                                  <p:stCondLst>
                                    <p:cond delay="0"/>
                                  </p:stCondLst>
                                  <p:childTnLst>
                                    <p:set>
                                      <p:cBhvr>
                                        <p:cTn id="274" dur="1" fill="hold">
                                          <p:stCondLst>
                                            <p:cond delay="0"/>
                                          </p:stCondLst>
                                        </p:cTn>
                                        <p:tgtEl>
                                          <p:spTgt spid="123"/>
                                        </p:tgtEl>
                                        <p:attrNameLst>
                                          <p:attrName>style.visibility</p:attrName>
                                        </p:attrNameLst>
                                      </p:cBhvr>
                                      <p:to>
                                        <p:strVal val="visible"/>
                                      </p:to>
                                    </p:set>
                                    <p:animEffect transition="in" filter="fade">
                                      <p:cBhvr>
                                        <p:cTn id="275" dur="500"/>
                                        <p:tgtEl>
                                          <p:spTgt spid="123"/>
                                        </p:tgtEl>
                                      </p:cBhvr>
                                    </p:animEffect>
                                  </p:childTnLst>
                                </p:cTn>
                              </p:par>
                              <p:par>
                                <p:cTn id="276" presetID="26" presetClass="emph" presetSubtype="0" repeatCount="indefinite" fill="hold" grpId="1" nodeType="withEffect">
                                  <p:stCondLst>
                                    <p:cond delay="0"/>
                                  </p:stCondLst>
                                  <p:childTnLst>
                                    <p:animEffect transition="out" filter="fade">
                                      <p:cBhvr>
                                        <p:cTn id="277" dur="500" tmFilter="0, 0; .2, .5; .8, .5; 1, 0"/>
                                        <p:tgtEl>
                                          <p:spTgt spid="123"/>
                                        </p:tgtEl>
                                      </p:cBhvr>
                                    </p:animEffect>
                                    <p:animScale>
                                      <p:cBhvr>
                                        <p:cTn id="278" dur="250" autoRev="1" fill="hold"/>
                                        <p:tgtEl>
                                          <p:spTgt spid="123"/>
                                        </p:tgtEl>
                                      </p:cBhvr>
                                      <p:by x="105000" y="105000"/>
                                    </p:animScale>
                                  </p:childTnLst>
                                </p:cTn>
                              </p:par>
                            </p:childTnLst>
                          </p:cTn>
                        </p:par>
                        <p:par>
                          <p:cTn id="279" fill="hold">
                            <p:stCondLst>
                              <p:cond delay="3500"/>
                            </p:stCondLst>
                            <p:childTnLst>
                              <p:par>
                                <p:cTn id="280" presetID="10" presetClass="entr" presetSubtype="0" repeatCount="indefinite" fill="hold" grpId="0" nodeType="afterEffect">
                                  <p:stCondLst>
                                    <p:cond delay="0"/>
                                  </p:stCondLst>
                                  <p:childTnLst>
                                    <p:set>
                                      <p:cBhvr>
                                        <p:cTn id="281" dur="1" fill="hold">
                                          <p:stCondLst>
                                            <p:cond delay="0"/>
                                          </p:stCondLst>
                                        </p:cTn>
                                        <p:tgtEl>
                                          <p:spTgt spid="122"/>
                                        </p:tgtEl>
                                        <p:attrNameLst>
                                          <p:attrName>style.visibility</p:attrName>
                                        </p:attrNameLst>
                                      </p:cBhvr>
                                      <p:to>
                                        <p:strVal val="visible"/>
                                      </p:to>
                                    </p:set>
                                    <p:animEffect transition="in" filter="fade">
                                      <p:cBhvr>
                                        <p:cTn id="282" dur="1000"/>
                                        <p:tgtEl>
                                          <p:spTgt spid="122"/>
                                        </p:tgtEl>
                                      </p:cBhvr>
                                    </p:animEffect>
                                  </p:childTnLst>
                                </p:cTn>
                              </p:par>
                              <p:par>
                                <p:cTn id="283" presetID="26" presetClass="emph" presetSubtype="0" repeatCount="indefinite" fill="hold" grpId="1" nodeType="withEffect">
                                  <p:stCondLst>
                                    <p:cond delay="0"/>
                                  </p:stCondLst>
                                  <p:childTnLst>
                                    <p:animEffect transition="out" filter="fade">
                                      <p:cBhvr>
                                        <p:cTn id="284" dur="1000" tmFilter="0, 0; .2, .5; .8, .5; 1, 0"/>
                                        <p:tgtEl>
                                          <p:spTgt spid="122"/>
                                        </p:tgtEl>
                                      </p:cBhvr>
                                    </p:animEffect>
                                    <p:animScale>
                                      <p:cBhvr>
                                        <p:cTn id="285" dur="500" autoRev="1" fill="hold"/>
                                        <p:tgtEl>
                                          <p:spTgt spid="122"/>
                                        </p:tgtEl>
                                      </p:cBhvr>
                                      <p:by x="105000" y="105000"/>
                                    </p:animScale>
                                  </p:childTnLst>
                                </p:cTn>
                              </p:par>
                            </p:childTnLst>
                          </p:cTn>
                        </p:par>
                        <p:par>
                          <p:cTn id="286" fill="hold">
                            <p:stCondLst>
                              <p:cond delay="4500"/>
                            </p:stCondLst>
                            <p:childTnLst>
                              <p:par>
                                <p:cTn id="287" presetID="10" presetClass="entr" presetSubtype="0" repeatCount="indefinite" fill="hold" grpId="0" nodeType="afterEffect">
                                  <p:stCondLst>
                                    <p:cond delay="0"/>
                                  </p:stCondLst>
                                  <p:childTnLst>
                                    <p:set>
                                      <p:cBhvr>
                                        <p:cTn id="288" dur="1" fill="hold">
                                          <p:stCondLst>
                                            <p:cond delay="0"/>
                                          </p:stCondLst>
                                        </p:cTn>
                                        <p:tgtEl>
                                          <p:spTgt spid="124"/>
                                        </p:tgtEl>
                                        <p:attrNameLst>
                                          <p:attrName>style.visibility</p:attrName>
                                        </p:attrNameLst>
                                      </p:cBhvr>
                                      <p:to>
                                        <p:strVal val="visible"/>
                                      </p:to>
                                    </p:set>
                                    <p:animEffect transition="in" filter="fade">
                                      <p:cBhvr>
                                        <p:cTn id="289" dur="500"/>
                                        <p:tgtEl>
                                          <p:spTgt spid="124"/>
                                        </p:tgtEl>
                                      </p:cBhvr>
                                    </p:animEffect>
                                  </p:childTnLst>
                                </p:cTn>
                              </p:par>
                              <p:par>
                                <p:cTn id="290" presetID="26" presetClass="emph" presetSubtype="0" repeatCount="indefinite" fill="hold" grpId="1" nodeType="withEffect">
                                  <p:stCondLst>
                                    <p:cond delay="500"/>
                                  </p:stCondLst>
                                  <p:childTnLst>
                                    <p:animEffect transition="out" filter="fade">
                                      <p:cBhvr>
                                        <p:cTn id="291" dur="500" tmFilter="0, 0; .2, .5; .8, .5; 1, 0"/>
                                        <p:tgtEl>
                                          <p:spTgt spid="124"/>
                                        </p:tgtEl>
                                      </p:cBhvr>
                                    </p:animEffect>
                                    <p:animScale>
                                      <p:cBhvr>
                                        <p:cTn id="292" dur="250" autoRev="1" fill="hold"/>
                                        <p:tgtEl>
                                          <p:spTgt spid="124"/>
                                        </p:tgtEl>
                                      </p:cBhvr>
                                      <p:by x="105000" y="105000"/>
                                    </p:animScale>
                                  </p:childTnLst>
                                </p:cTn>
                              </p:par>
                              <p:par>
                                <p:cTn id="293" presetID="42" presetClass="path" presetSubtype="0" repeatCount="indefinite" accel="50000" decel="50000" fill="hold" grpId="1" nodeType="withEffect">
                                  <p:stCondLst>
                                    <p:cond delay="0"/>
                                  </p:stCondLst>
                                  <p:childTnLst>
                                    <p:animMotion origin="layout" path="M -3.94299E-6 -2.22502E-6 L -0.38776 0.07704 " pathEditMode="relative" rAng="0" ptsTypes="AA">
                                      <p:cBhvr>
                                        <p:cTn id="294" dur="1000" fill="hold"/>
                                        <p:tgtEl>
                                          <p:spTgt spid="125"/>
                                        </p:tgtEl>
                                        <p:attrNameLst>
                                          <p:attrName>ppt_x</p:attrName>
                                          <p:attrName>ppt_y</p:attrName>
                                        </p:attrNameLst>
                                      </p:cBhvr>
                                      <p:rCtr x="-19388" y="3841"/>
                                    </p:animMotion>
                                  </p:childTnLst>
                                </p:cTn>
                              </p:par>
                            </p:childTnLst>
                          </p:cTn>
                        </p:par>
                        <p:par>
                          <p:cTn id="295" fill="hold">
                            <p:stCondLst>
                              <p:cond delay="5500"/>
                            </p:stCondLst>
                            <p:childTnLst>
                              <p:par>
                                <p:cTn id="296" presetID="10" presetClass="entr" presetSubtype="0" repeatCount="indefinite" fill="hold" grpId="0" nodeType="afterEffect">
                                  <p:stCondLst>
                                    <p:cond delay="0"/>
                                  </p:stCondLst>
                                  <p:childTnLst>
                                    <p:set>
                                      <p:cBhvr>
                                        <p:cTn id="297" dur="1" fill="hold">
                                          <p:stCondLst>
                                            <p:cond delay="0"/>
                                          </p:stCondLst>
                                        </p:cTn>
                                        <p:tgtEl>
                                          <p:spTgt spid="125"/>
                                        </p:tgtEl>
                                        <p:attrNameLst>
                                          <p:attrName>style.visibility</p:attrName>
                                        </p:attrNameLst>
                                      </p:cBhvr>
                                      <p:to>
                                        <p:strVal val="visible"/>
                                      </p:to>
                                    </p:set>
                                    <p:animEffect transition="in" filter="fade">
                                      <p:cBhvr>
                                        <p:cTn id="298" dur="500"/>
                                        <p:tgtEl>
                                          <p:spTgt spid="125"/>
                                        </p:tgtEl>
                                      </p:cBhvr>
                                    </p:animEffect>
                                  </p:childTnLst>
                                </p:cTn>
                              </p:par>
                            </p:childTnLst>
                          </p:cTn>
                        </p:par>
                        <p:par>
                          <p:cTn id="299" fill="hold">
                            <p:stCondLst>
                              <p:cond delay="6000"/>
                            </p:stCondLst>
                            <p:childTnLst>
                              <p:par>
                                <p:cTn id="300" presetID="10" presetClass="exit" presetSubtype="0" repeatCount="indefinite" fill="hold" grpId="2" nodeType="afterEffect">
                                  <p:stCondLst>
                                    <p:cond delay="0"/>
                                  </p:stCondLst>
                                  <p:childTnLst>
                                    <p:animEffect transition="out" filter="fade">
                                      <p:cBhvr>
                                        <p:cTn id="301" dur="500"/>
                                        <p:tgtEl>
                                          <p:spTgt spid="125"/>
                                        </p:tgtEl>
                                      </p:cBhvr>
                                    </p:animEffect>
                                    <p:set>
                                      <p:cBhvr>
                                        <p:cTn id="302" dur="1" fill="hold">
                                          <p:stCondLst>
                                            <p:cond delay="499"/>
                                          </p:stCondLst>
                                        </p:cTn>
                                        <p:tgtEl>
                                          <p:spTgt spid="125"/>
                                        </p:tgtEl>
                                        <p:attrNameLst>
                                          <p:attrName>style.visibility</p:attrName>
                                        </p:attrNameLst>
                                      </p:cBhvr>
                                      <p:to>
                                        <p:strVal val="hidden"/>
                                      </p:to>
                                    </p:set>
                                  </p:childTnLst>
                                </p:cTn>
                              </p:par>
                            </p:childTnLst>
                          </p:cTn>
                        </p:par>
                        <p:par>
                          <p:cTn id="303" fill="hold">
                            <p:stCondLst>
                              <p:cond delay="6500"/>
                            </p:stCondLst>
                            <p:childTnLst>
                              <p:par>
                                <p:cTn id="304" presetID="10" presetClass="entr" presetSubtype="0" repeatCount="indefinite" fill="hold" grpId="0" nodeType="afterEffect">
                                  <p:stCondLst>
                                    <p:cond delay="0"/>
                                  </p:stCondLst>
                                  <p:childTnLst>
                                    <p:set>
                                      <p:cBhvr>
                                        <p:cTn id="305" dur="1" fill="hold">
                                          <p:stCondLst>
                                            <p:cond delay="0"/>
                                          </p:stCondLst>
                                        </p:cTn>
                                        <p:tgtEl>
                                          <p:spTgt spid="128"/>
                                        </p:tgtEl>
                                        <p:attrNameLst>
                                          <p:attrName>style.visibility</p:attrName>
                                        </p:attrNameLst>
                                      </p:cBhvr>
                                      <p:to>
                                        <p:strVal val="visible"/>
                                      </p:to>
                                    </p:set>
                                    <p:animEffect transition="in" filter="fade">
                                      <p:cBhvr>
                                        <p:cTn id="306" dur="500"/>
                                        <p:tgtEl>
                                          <p:spTgt spid="128"/>
                                        </p:tgtEl>
                                      </p:cBhvr>
                                    </p:animEffect>
                                  </p:childTnLst>
                                </p:cTn>
                              </p:par>
                              <p:par>
                                <p:cTn id="307" presetID="26" presetClass="emph" presetSubtype="0" repeatCount="indefinite" fill="hold" grpId="1" nodeType="withEffect">
                                  <p:stCondLst>
                                    <p:cond delay="0"/>
                                  </p:stCondLst>
                                  <p:childTnLst>
                                    <p:animEffect transition="out" filter="fade">
                                      <p:cBhvr>
                                        <p:cTn id="308" dur="500" tmFilter="0, 0; .2, .5; .8, .5; 1, 0"/>
                                        <p:tgtEl>
                                          <p:spTgt spid="128"/>
                                        </p:tgtEl>
                                      </p:cBhvr>
                                    </p:animEffect>
                                    <p:animScale>
                                      <p:cBhvr>
                                        <p:cTn id="309" dur="250" autoRev="1" fill="hold"/>
                                        <p:tgtEl>
                                          <p:spTgt spid="128"/>
                                        </p:tgtEl>
                                      </p:cBhvr>
                                      <p:by x="105000" y="105000"/>
                                    </p:animScale>
                                  </p:childTnLst>
                                </p:cTn>
                              </p:par>
                            </p:childTnLst>
                          </p:cTn>
                        </p:par>
                        <p:par>
                          <p:cTn id="310" fill="hold">
                            <p:stCondLst>
                              <p:cond delay="7000"/>
                            </p:stCondLst>
                            <p:childTnLst>
                              <p:par>
                                <p:cTn id="311" presetID="10" presetClass="entr" presetSubtype="0" repeatCount="indefinite" fill="hold" grpId="0" nodeType="afterEffect">
                                  <p:stCondLst>
                                    <p:cond delay="0"/>
                                  </p:stCondLst>
                                  <p:childTnLst>
                                    <p:set>
                                      <p:cBhvr>
                                        <p:cTn id="312" dur="1" fill="hold">
                                          <p:stCondLst>
                                            <p:cond delay="0"/>
                                          </p:stCondLst>
                                        </p:cTn>
                                        <p:tgtEl>
                                          <p:spTgt spid="127"/>
                                        </p:tgtEl>
                                        <p:attrNameLst>
                                          <p:attrName>style.visibility</p:attrName>
                                        </p:attrNameLst>
                                      </p:cBhvr>
                                      <p:to>
                                        <p:strVal val="visible"/>
                                      </p:to>
                                    </p:set>
                                    <p:animEffect transition="in" filter="fade">
                                      <p:cBhvr>
                                        <p:cTn id="313" dur="1000"/>
                                        <p:tgtEl>
                                          <p:spTgt spid="127"/>
                                        </p:tgtEl>
                                      </p:cBhvr>
                                    </p:animEffect>
                                  </p:childTnLst>
                                </p:cTn>
                              </p:par>
                              <p:par>
                                <p:cTn id="314" presetID="26" presetClass="emph" presetSubtype="0" repeatCount="indefinite" fill="hold" grpId="1" nodeType="withEffect">
                                  <p:stCondLst>
                                    <p:cond delay="0"/>
                                  </p:stCondLst>
                                  <p:childTnLst>
                                    <p:animEffect transition="out" filter="fade">
                                      <p:cBhvr>
                                        <p:cTn id="315" dur="1000" tmFilter="0, 0; .2, .5; .8, .5; 1, 0"/>
                                        <p:tgtEl>
                                          <p:spTgt spid="127"/>
                                        </p:tgtEl>
                                      </p:cBhvr>
                                    </p:animEffect>
                                    <p:animScale>
                                      <p:cBhvr>
                                        <p:cTn id="316" dur="500" autoRev="1" fill="hold"/>
                                        <p:tgtEl>
                                          <p:spTgt spid="127"/>
                                        </p:tgtEl>
                                      </p:cBhvr>
                                      <p:by x="105000" y="105000"/>
                                    </p:animScale>
                                  </p:childTnLst>
                                </p:cTn>
                              </p:par>
                            </p:childTnLst>
                          </p:cTn>
                        </p:par>
                        <p:par>
                          <p:cTn id="317" fill="hold">
                            <p:stCondLst>
                              <p:cond delay="8000"/>
                            </p:stCondLst>
                            <p:childTnLst>
                              <p:par>
                                <p:cTn id="318" presetID="10" presetClass="entr" presetSubtype="0" repeatCount="indefinite" fill="hold" grpId="0" nodeType="afterEffect">
                                  <p:stCondLst>
                                    <p:cond delay="0"/>
                                  </p:stCondLst>
                                  <p:childTnLst>
                                    <p:set>
                                      <p:cBhvr>
                                        <p:cTn id="319" dur="1" fill="hold">
                                          <p:stCondLst>
                                            <p:cond delay="0"/>
                                          </p:stCondLst>
                                        </p:cTn>
                                        <p:tgtEl>
                                          <p:spTgt spid="129"/>
                                        </p:tgtEl>
                                        <p:attrNameLst>
                                          <p:attrName>style.visibility</p:attrName>
                                        </p:attrNameLst>
                                      </p:cBhvr>
                                      <p:to>
                                        <p:strVal val="visible"/>
                                      </p:to>
                                    </p:set>
                                    <p:animEffect transition="in" filter="fade">
                                      <p:cBhvr>
                                        <p:cTn id="320" dur="500"/>
                                        <p:tgtEl>
                                          <p:spTgt spid="129"/>
                                        </p:tgtEl>
                                      </p:cBhvr>
                                    </p:animEffect>
                                  </p:childTnLst>
                                </p:cTn>
                              </p:par>
                              <p:par>
                                <p:cTn id="321" presetID="26" presetClass="emph" presetSubtype="0" repeatCount="indefinite" fill="hold" grpId="1" nodeType="withEffect">
                                  <p:stCondLst>
                                    <p:cond delay="500"/>
                                  </p:stCondLst>
                                  <p:childTnLst>
                                    <p:animEffect transition="out" filter="fade">
                                      <p:cBhvr>
                                        <p:cTn id="322" dur="500" tmFilter="0, 0; .2, .5; .8, .5; 1, 0"/>
                                        <p:tgtEl>
                                          <p:spTgt spid="129"/>
                                        </p:tgtEl>
                                      </p:cBhvr>
                                    </p:animEffect>
                                    <p:animScale>
                                      <p:cBhvr>
                                        <p:cTn id="323" dur="250" autoRev="1" fill="hold"/>
                                        <p:tgtEl>
                                          <p:spTgt spid="129"/>
                                        </p:tgtEl>
                                      </p:cBhvr>
                                      <p:by x="105000" y="105000"/>
                                    </p:animScale>
                                  </p:childTnLst>
                                </p:cTn>
                              </p:par>
                              <p:par>
                                <p:cTn id="324" presetID="42" presetClass="path" presetSubtype="0" repeatCount="indefinite" accel="50000" decel="50000" fill="hold" grpId="1" nodeType="withEffect">
                                  <p:stCondLst>
                                    <p:cond delay="0"/>
                                  </p:stCondLst>
                                  <p:childTnLst>
                                    <p:animMotion origin="layout" path="M -3.82423E-6 -1.94794E-6 L 0.34991 0.07116 " pathEditMode="relative" rAng="0" ptsTypes="AA">
                                      <p:cBhvr>
                                        <p:cTn id="325" dur="1000" fill="hold"/>
                                        <p:tgtEl>
                                          <p:spTgt spid="131"/>
                                        </p:tgtEl>
                                        <p:attrNameLst>
                                          <p:attrName>ppt_x</p:attrName>
                                          <p:attrName>ppt_y</p:attrName>
                                        </p:attrNameLst>
                                      </p:cBhvr>
                                      <p:rCtr x="17488" y="3547"/>
                                    </p:animMotion>
                                  </p:childTnLst>
                                </p:cTn>
                              </p:par>
                            </p:childTnLst>
                          </p:cTn>
                        </p:par>
                        <p:par>
                          <p:cTn id="326" fill="hold">
                            <p:stCondLst>
                              <p:cond delay="9000"/>
                            </p:stCondLst>
                            <p:childTnLst>
                              <p:par>
                                <p:cTn id="327" presetID="10" presetClass="entr" presetSubtype="0" repeatCount="indefinite" fill="hold" grpId="0" nodeType="afterEffect">
                                  <p:stCondLst>
                                    <p:cond delay="0"/>
                                  </p:stCondLst>
                                  <p:childTnLst>
                                    <p:set>
                                      <p:cBhvr>
                                        <p:cTn id="328" dur="1" fill="hold">
                                          <p:stCondLst>
                                            <p:cond delay="0"/>
                                          </p:stCondLst>
                                        </p:cTn>
                                        <p:tgtEl>
                                          <p:spTgt spid="131"/>
                                        </p:tgtEl>
                                        <p:attrNameLst>
                                          <p:attrName>style.visibility</p:attrName>
                                        </p:attrNameLst>
                                      </p:cBhvr>
                                      <p:to>
                                        <p:strVal val="visible"/>
                                      </p:to>
                                    </p:set>
                                    <p:animEffect transition="in" filter="fade">
                                      <p:cBhvr>
                                        <p:cTn id="329" dur="500"/>
                                        <p:tgtEl>
                                          <p:spTgt spid="131"/>
                                        </p:tgtEl>
                                      </p:cBhvr>
                                    </p:animEffect>
                                  </p:childTnLst>
                                </p:cTn>
                              </p:par>
                            </p:childTnLst>
                          </p:cTn>
                        </p:par>
                        <p:par>
                          <p:cTn id="330" fill="hold">
                            <p:stCondLst>
                              <p:cond delay="9500"/>
                            </p:stCondLst>
                            <p:childTnLst>
                              <p:par>
                                <p:cTn id="331" presetID="10" presetClass="exit" presetSubtype="0" repeatCount="indefinite" fill="hold" grpId="2" nodeType="afterEffect">
                                  <p:stCondLst>
                                    <p:cond delay="0"/>
                                  </p:stCondLst>
                                  <p:childTnLst>
                                    <p:animEffect transition="out" filter="fade">
                                      <p:cBhvr>
                                        <p:cTn id="332" dur="500"/>
                                        <p:tgtEl>
                                          <p:spTgt spid="131"/>
                                        </p:tgtEl>
                                      </p:cBhvr>
                                    </p:animEffect>
                                    <p:set>
                                      <p:cBhvr>
                                        <p:cTn id="333" dur="1" fill="hold">
                                          <p:stCondLst>
                                            <p:cond delay="499"/>
                                          </p:stCondLst>
                                        </p:cTn>
                                        <p:tgtEl>
                                          <p:spTgt spid="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4" grpId="2" animBg="1"/>
      <p:bldP spid="46" grpId="0" animBg="1"/>
      <p:bldP spid="46" grpId="1" animBg="1"/>
      <p:bldP spid="47" grpId="0" animBg="1"/>
      <p:bldP spid="47" grpId="1" animBg="1"/>
      <p:bldP spid="48" grpId="0" animBg="1"/>
      <p:bldP spid="48"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9" grpId="0" animBg="1"/>
      <p:bldP spid="69" grpId="1" animBg="1"/>
      <p:bldP spid="70" grpId="0" animBg="1"/>
      <p:bldP spid="70" grpId="1" animBg="1"/>
      <p:bldP spid="71" grpId="0" animBg="1"/>
      <p:bldP spid="71" grpId="1" animBg="1"/>
      <p:bldP spid="81" grpId="0" animBg="1"/>
      <p:bldP spid="81" grpId="1" animBg="1"/>
      <p:bldP spid="82" grpId="0" animBg="1"/>
      <p:bldP spid="82" grpId="1" animBg="1"/>
      <p:bldP spid="83" grpId="0" animBg="1"/>
      <p:bldP spid="83" grpId="1" animBg="1"/>
      <p:bldP spid="91" grpId="0" animBg="1"/>
      <p:bldP spid="91" grpId="1" animBg="1"/>
      <p:bldP spid="92" grpId="0" animBg="1"/>
      <p:bldP spid="92" grpId="1" animBg="1"/>
      <p:bldP spid="93" grpId="0" animBg="1"/>
      <p:bldP spid="93" grpId="1" animBg="1"/>
      <p:bldP spid="54" grpId="0" animBg="1"/>
      <p:bldP spid="54" grpId="1" animBg="1"/>
      <p:bldP spid="73" grpId="0" animBg="1"/>
      <p:bldP spid="73" grpId="1" animBg="1"/>
      <p:bldP spid="74" grpId="0" animBg="1"/>
      <p:bldP spid="74" grpId="1" animBg="1"/>
      <p:bldP spid="78" grpId="0" animBg="1"/>
      <p:bldP spid="78" grpId="1" animBg="1"/>
      <p:bldP spid="80" grpId="0" animBg="1"/>
      <p:bldP spid="80" grpId="1" animBg="1"/>
      <p:bldP spid="85" grpId="0" animBg="1"/>
      <p:bldP spid="85" grpId="1" animBg="1"/>
      <p:bldP spid="86" grpId="0" animBg="1"/>
      <p:bldP spid="86" grpId="1" animBg="1"/>
      <p:bldP spid="87" grpId="0" animBg="1"/>
      <p:bldP spid="87" grpId="1" animBg="1"/>
      <p:bldP spid="88" grpId="0" animBg="1"/>
      <p:bldP spid="88" grpId="1" animBg="1"/>
      <p:bldP spid="100" grpId="0" animBg="1"/>
      <p:bldP spid="100" grpId="1" animBg="1"/>
      <p:bldP spid="101" grpId="0" animBg="1"/>
      <p:bldP spid="101" grpId="1" animBg="1"/>
      <p:bldP spid="102" grpId="0" animBg="1"/>
      <p:bldP spid="102" grpId="1" animBg="1"/>
      <p:bldP spid="105" grpId="0" animBg="1"/>
      <p:bldP spid="105" grpId="1" animBg="1"/>
      <p:bldP spid="106" grpId="0" animBg="1"/>
      <p:bldP spid="106" grpId="1" animBg="1"/>
      <p:bldP spid="107" grpId="0" animBg="1"/>
      <p:bldP spid="107"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5" grpId="2" animBg="1"/>
      <p:bldP spid="127" grpId="0" animBg="1"/>
      <p:bldP spid="127" grpId="1" animBg="1"/>
      <p:bldP spid="128" grpId="0" animBg="1"/>
      <p:bldP spid="128" grpId="1" animBg="1"/>
      <p:bldP spid="129" grpId="0" animBg="1"/>
      <p:bldP spid="129" grpId="1" animBg="1"/>
      <p:bldP spid="131" grpId="0" animBg="1"/>
      <p:bldP spid="131" grpId="1" animBg="1"/>
      <p:bldP spid="131"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428625"/>
            <a:ext cx="9774938" cy="415498"/>
          </a:xfrm>
        </p:spPr>
        <p:txBody>
          <a:bodyPr/>
          <a:lstStyle/>
          <a:p>
            <a:pPr algn="ctr"/>
            <a:r>
              <a:rPr lang="en-GB" dirty="0" smtClean="0"/>
              <a:t>Optimum Start Control</a:t>
            </a:r>
            <a:endParaRPr lang="en-GB" dirty="0"/>
          </a:p>
        </p:txBody>
      </p:sp>
      <p:pic>
        <p:nvPicPr>
          <p:cNvPr id="4" name="Picture 3"/>
          <p:cNvPicPr>
            <a:picLocks noChangeAspect="1"/>
          </p:cNvPicPr>
          <p:nvPr/>
        </p:nvPicPr>
        <p:blipFill>
          <a:blip r:embed="rId2"/>
          <a:stretch>
            <a:fillRect/>
          </a:stretch>
        </p:blipFill>
        <p:spPr>
          <a:xfrm>
            <a:off x="2374900" y="1266825"/>
            <a:ext cx="5645469" cy="5389245"/>
          </a:xfrm>
          <a:prstGeom prst="rect">
            <a:avLst/>
          </a:prstGeom>
        </p:spPr>
      </p:pic>
    </p:spTree>
    <p:extLst>
      <p:ext uri="{BB962C8B-B14F-4D97-AF65-F5344CB8AC3E}">
        <p14:creationId xmlns:p14="http://schemas.microsoft.com/office/powerpoint/2010/main" val="1236792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http://www.nlapropertyservices.org.uk/cache/filelibrary/4227/library/fileLibrary/2015/5/heating_icon_lef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5503" y="3578738"/>
            <a:ext cx="559619" cy="4920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279267" y="4010747"/>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Heating</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2" name="Picture 6" descr="http://airconditioning-london.co.uk/wp-content/uploads/2013/06/re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038" y="3562180"/>
            <a:ext cx="457731" cy="4577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784702" y="400032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A/C</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7"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47038" y="3165062"/>
            <a:ext cx="392373" cy="3923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35313" y="3169807"/>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803962" y="6233902"/>
            <a:ext cx="1720920" cy="307777"/>
          </a:xfrm>
          <a:prstGeom prst="rect">
            <a:avLst/>
          </a:prstGeom>
        </p:spPr>
        <p:txBody>
          <a:bodyPr wrap="none">
            <a:spAutoFit/>
          </a:bodyPr>
          <a:lstStyle/>
          <a:p>
            <a:r>
              <a:rPr lang="en-GB" sz="1400" dirty="0"/>
              <a:t>*Source </a:t>
            </a:r>
            <a:r>
              <a:rPr lang="en-GB" sz="1400" dirty="0" smtClean="0"/>
              <a:t>– British Gas</a:t>
            </a:r>
            <a:endParaRPr lang="en-GB" sz="1400" dirty="0"/>
          </a:p>
        </p:txBody>
      </p:sp>
      <p:sp>
        <p:nvSpPr>
          <p:cNvPr id="26" name="Title 1"/>
          <p:cNvSpPr>
            <a:spLocks noGrp="1"/>
          </p:cNvSpPr>
          <p:nvPr>
            <p:ph type="title"/>
          </p:nvPr>
        </p:nvSpPr>
        <p:spPr>
          <a:xfrm>
            <a:off x="504056" y="286833"/>
            <a:ext cx="9774938" cy="415498"/>
          </a:xfrm>
        </p:spPr>
        <p:txBody>
          <a:bodyPr/>
          <a:lstStyle/>
          <a:p>
            <a:pPr algn="ctr"/>
            <a:r>
              <a:rPr lang="en-GB" dirty="0" smtClean="0"/>
              <a:t>Remote Monitoring and Advanced Analytics</a:t>
            </a:r>
            <a:endParaRPr lang="en-GB" dirty="0"/>
          </a:p>
        </p:txBody>
      </p:sp>
      <p:pic>
        <p:nvPicPr>
          <p:cNvPr id="27" name="Picture 26"/>
          <p:cNvPicPr/>
          <p:nvPr/>
        </p:nvPicPr>
        <p:blipFill>
          <a:blip r:embed="rId5" cstate="print">
            <a:extLst>
              <a:ext uri="{28A0092B-C50C-407E-A947-70E740481C1C}">
                <a14:useLocalDpi xmlns:a14="http://schemas.microsoft.com/office/drawing/2010/main" val="0"/>
              </a:ext>
            </a:extLst>
          </a:blip>
          <a:stretch>
            <a:fillRect/>
          </a:stretch>
        </p:blipFill>
        <p:spPr>
          <a:xfrm>
            <a:off x="4514494" y="1349942"/>
            <a:ext cx="2011680" cy="1006475"/>
          </a:xfrm>
          <a:prstGeom prst="rect">
            <a:avLst/>
          </a:prstGeom>
        </p:spPr>
      </p:pic>
      <p:sp>
        <p:nvSpPr>
          <p:cNvPr id="44" name="Oval 43"/>
          <p:cNvSpPr/>
          <p:nvPr/>
        </p:nvSpPr>
        <p:spPr>
          <a:xfrm>
            <a:off x="5396920" y="2281487"/>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Freeform 63"/>
          <p:cNvSpPr>
            <a:spLocks/>
          </p:cNvSpPr>
          <p:nvPr/>
        </p:nvSpPr>
        <p:spPr bwMode="auto">
          <a:xfrm>
            <a:off x="5785659" y="125067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64"/>
          <p:cNvSpPr>
            <a:spLocks/>
          </p:cNvSpPr>
          <p:nvPr/>
        </p:nvSpPr>
        <p:spPr bwMode="auto">
          <a:xfrm>
            <a:off x="5816586" y="130641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Freeform 65"/>
          <p:cNvSpPr>
            <a:spLocks/>
          </p:cNvSpPr>
          <p:nvPr/>
        </p:nvSpPr>
        <p:spPr bwMode="auto">
          <a:xfrm>
            <a:off x="5748288" y="119358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Freeform 63"/>
          <p:cNvSpPr>
            <a:spLocks/>
          </p:cNvSpPr>
          <p:nvPr/>
        </p:nvSpPr>
        <p:spPr bwMode="auto">
          <a:xfrm>
            <a:off x="5944678" y="302119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Freeform 64"/>
          <p:cNvSpPr>
            <a:spLocks/>
          </p:cNvSpPr>
          <p:nvPr/>
        </p:nvSpPr>
        <p:spPr bwMode="auto">
          <a:xfrm>
            <a:off x="5975605" y="307692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65"/>
          <p:cNvSpPr>
            <a:spLocks/>
          </p:cNvSpPr>
          <p:nvPr/>
        </p:nvSpPr>
        <p:spPr bwMode="auto">
          <a:xfrm>
            <a:off x="5907307" y="296410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63"/>
          <p:cNvSpPr>
            <a:spLocks/>
          </p:cNvSpPr>
          <p:nvPr/>
        </p:nvSpPr>
        <p:spPr bwMode="auto">
          <a:xfrm>
            <a:off x="4420678" y="3020251"/>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64"/>
          <p:cNvSpPr>
            <a:spLocks/>
          </p:cNvSpPr>
          <p:nvPr/>
        </p:nvSpPr>
        <p:spPr bwMode="auto">
          <a:xfrm>
            <a:off x="4451605" y="3075984"/>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65"/>
          <p:cNvSpPr>
            <a:spLocks/>
          </p:cNvSpPr>
          <p:nvPr/>
        </p:nvSpPr>
        <p:spPr bwMode="auto">
          <a:xfrm>
            <a:off x="4383307" y="2963159"/>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67" name="Group 66"/>
          <p:cNvGrpSpPr/>
          <p:nvPr/>
        </p:nvGrpSpPr>
        <p:grpSpPr>
          <a:xfrm>
            <a:off x="3404590" y="3658087"/>
            <a:ext cx="672336" cy="426488"/>
            <a:chOff x="483364" y="3086828"/>
            <a:chExt cx="1994301" cy="1204482"/>
          </a:xfrm>
        </p:grpSpPr>
        <p:pic>
          <p:nvPicPr>
            <p:cNvPr id="61" name="Picture 60" descr="cid:C4CD4052-1EAF-49AA-A188-A2B0D69FCB0F"/>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546100" y="3086828"/>
              <a:ext cx="1931565" cy="742571"/>
            </a:xfrm>
            <a:prstGeom prst="rect">
              <a:avLst/>
            </a:prstGeom>
            <a:noFill/>
            <a:ln>
              <a:noFill/>
            </a:ln>
          </p:spPr>
        </p:pic>
        <p:pic>
          <p:nvPicPr>
            <p:cNvPr id="62"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483364" y="3805535"/>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853185" y="3798597"/>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581855" y="3798597"/>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951676" y="3791659"/>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www.cliparthut.com/clip-arts/161/red-arrow-clip-art-1612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223006" y="3791659"/>
              <a:ext cx="485775" cy="485775"/>
            </a:xfrm>
            <a:prstGeom prst="rect">
              <a:avLst/>
            </a:prstGeom>
            <a:noFill/>
            <a:extLst>
              <a:ext uri="{909E8E84-426E-40DD-AFC4-6F175D3DCCD1}">
                <a14:hiddenFill xmlns:a14="http://schemas.microsoft.com/office/drawing/2010/main">
                  <a:solidFill>
                    <a:srgbClr val="FFFFFF"/>
                  </a:solidFill>
                </a14:hiddenFill>
              </a:ext>
            </a:extLst>
          </p:spPr>
        </p:pic>
      </p:grpSp>
      <p:pic>
        <p:nvPicPr>
          <p:cNvPr id="68"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1408" y="3214545"/>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69" name="Freeform 63"/>
          <p:cNvSpPr>
            <a:spLocks/>
          </p:cNvSpPr>
          <p:nvPr/>
        </p:nvSpPr>
        <p:spPr bwMode="auto">
          <a:xfrm>
            <a:off x="3636773" y="306498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Freeform 64"/>
          <p:cNvSpPr>
            <a:spLocks/>
          </p:cNvSpPr>
          <p:nvPr/>
        </p:nvSpPr>
        <p:spPr bwMode="auto">
          <a:xfrm>
            <a:off x="3667700" y="312072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Freeform 65"/>
          <p:cNvSpPr>
            <a:spLocks/>
          </p:cNvSpPr>
          <p:nvPr/>
        </p:nvSpPr>
        <p:spPr bwMode="auto">
          <a:xfrm>
            <a:off x="3599402" y="300789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TextBox 71"/>
          <p:cNvSpPr txBox="1"/>
          <p:nvPr/>
        </p:nvSpPr>
        <p:spPr>
          <a:xfrm>
            <a:off x="3463055" y="401918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Over Door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Heater(s)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79" name="Picture 78" descr="cid:59465458-978F-4B69-BA98-6DBD0235AA5C"/>
          <p:cNvPicPr/>
          <p:nvPr/>
        </p:nvPicPr>
        <p:blipFill rotWithShape="1">
          <a:blip r:embed="rId9" r:link="rId10" cstate="print">
            <a:extLst>
              <a:ext uri="{28A0092B-C50C-407E-A947-70E740481C1C}">
                <a14:useLocalDpi xmlns:a14="http://schemas.microsoft.com/office/drawing/2010/main" val="0"/>
              </a:ext>
            </a:extLst>
          </a:blip>
          <a:srcRect t="23881"/>
          <a:stretch/>
        </p:blipFill>
        <p:spPr bwMode="auto">
          <a:xfrm>
            <a:off x="6641025" y="3169738"/>
            <a:ext cx="492207" cy="480966"/>
          </a:xfrm>
          <a:prstGeom prst="rect">
            <a:avLst/>
          </a:prstGeom>
          <a:noFill/>
          <a:ln>
            <a:noFill/>
          </a:ln>
        </p:spPr>
      </p:pic>
      <p:sp>
        <p:nvSpPr>
          <p:cNvPr id="81" name="Freeform 63"/>
          <p:cNvSpPr>
            <a:spLocks/>
          </p:cNvSpPr>
          <p:nvPr/>
        </p:nvSpPr>
        <p:spPr bwMode="auto">
          <a:xfrm>
            <a:off x="6793959" y="3006785"/>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64"/>
          <p:cNvSpPr>
            <a:spLocks/>
          </p:cNvSpPr>
          <p:nvPr/>
        </p:nvSpPr>
        <p:spPr bwMode="auto">
          <a:xfrm>
            <a:off x="6824886" y="3062518"/>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65"/>
          <p:cNvSpPr>
            <a:spLocks/>
          </p:cNvSpPr>
          <p:nvPr/>
        </p:nvSpPr>
        <p:spPr bwMode="auto">
          <a:xfrm>
            <a:off x="6756588" y="2949693"/>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89" name="Picture 88" descr="cid:59465458-978F-4B69-BA98-6DBD0235AA5C"/>
          <p:cNvPicPr/>
          <p:nvPr/>
        </p:nvPicPr>
        <p:blipFill rotWithShape="1">
          <a:blip r:embed="rId9" r:link="rId10" cstate="print">
            <a:extLst>
              <a:ext uri="{28A0092B-C50C-407E-A947-70E740481C1C}">
                <a14:useLocalDpi xmlns:a14="http://schemas.microsoft.com/office/drawing/2010/main" val="0"/>
              </a:ext>
            </a:extLst>
          </a:blip>
          <a:srcRect t="23881"/>
          <a:stretch/>
        </p:blipFill>
        <p:spPr bwMode="auto">
          <a:xfrm>
            <a:off x="8151385" y="3149405"/>
            <a:ext cx="492207" cy="480966"/>
          </a:xfrm>
          <a:prstGeom prst="rect">
            <a:avLst/>
          </a:prstGeom>
          <a:noFill/>
          <a:ln>
            <a:noFill/>
          </a:ln>
        </p:spPr>
      </p:pic>
      <p:sp>
        <p:nvSpPr>
          <p:cNvPr id="91" name="Freeform 63"/>
          <p:cNvSpPr>
            <a:spLocks/>
          </p:cNvSpPr>
          <p:nvPr/>
        </p:nvSpPr>
        <p:spPr bwMode="auto">
          <a:xfrm>
            <a:off x="8327765" y="299221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64"/>
          <p:cNvSpPr>
            <a:spLocks/>
          </p:cNvSpPr>
          <p:nvPr/>
        </p:nvSpPr>
        <p:spPr bwMode="auto">
          <a:xfrm>
            <a:off x="8358692" y="304794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65"/>
          <p:cNvSpPr>
            <a:spLocks/>
          </p:cNvSpPr>
          <p:nvPr/>
        </p:nvSpPr>
        <p:spPr bwMode="auto">
          <a:xfrm>
            <a:off x="8290394" y="293512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TextBox 93"/>
          <p:cNvSpPr txBox="1"/>
          <p:nvPr/>
        </p:nvSpPr>
        <p:spPr>
          <a:xfrm>
            <a:off x="6604624" y="4451721"/>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Drinks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Coolers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5" name="TextBox 94"/>
          <p:cNvSpPr txBox="1"/>
          <p:nvPr/>
        </p:nvSpPr>
        <p:spPr>
          <a:xfrm>
            <a:off x="7304941" y="4453181"/>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Gaming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Machines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97" name="TextBox 96"/>
          <p:cNvSpPr txBox="1"/>
          <p:nvPr/>
        </p:nvSpPr>
        <p:spPr>
          <a:xfrm>
            <a:off x="8139698" y="4417690"/>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Vending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Machines</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52" name="Picture 51" descr="http://dormirdcine.com/img/icons/minibar.png"/>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04624" y="3733455"/>
            <a:ext cx="629214" cy="666977"/>
          </a:xfrm>
          <a:prstGeom prst="rect">
            <a:avLst/>
          </a:prstGeom>
          <a:noFill/>
          <a:ln>
            <a:noFill/>
          </a:ln>
        </p:spPr>
      </p:pic>
      <p:pic>
        <p:nvPicPr>
          <p:cNvPr id="53" name="Picture 52" descr="cid:59465458-978F-4B69-BA98-6DBD0235AA5C"/>
          <p:cNvPicPr/>
          <p:nvPr/>
        </p:nvPicPr>
        <p:blipFill rotWithShape="1">
          <a:blip r:embed="rId9" r:link="rId10" cstate="print">
            <a:extLst>
              <a:ext uri="{28A0092B-C50C-407E-A947-70E740481C1C}">
                <a14:useLocalDpi xmlns:a14="http://schemas.microsoft.com/office/drawing/2010/main" val="0"/>
              </a:ext>
            </a:extLst>
          </a:blip>
          <a:srcRect t="23881"/>
          <a:stretch/>
        </p:blipFill>
        <p:spPr bwMode="auto">
          <a:xfrm>
            <a:off x="7418973" y="3149405"/>
            <a:ext cx="492207" cy="480966"/>
          </a:xfrm>
          <a:prstGeom prst="rect">
            <a:avLst/>
          </a:prstGeom>
          <a:noFill/>
          <a:ln>
            <a:noFill/>
          </a:ln>
        </p:spPr>
      </p:pic>
      <p:sp>
        <p:nvSpPr>
          <p:cNvPr id="54" name="Freeform 63"/>
          <p:cNvSpPr>
            <a:spLocks/>
          </p:cNvSpPr>
          <p:nvPr/>
        </p:nvSpPr>
        <p:spPr bwMode="auto">
          <a:xfrm>
            <a:off x="7595353" y="2992216"/>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64"/>
          <p:cNvSpPr>
            <a:spLocks/>
          </p:cNvSpPr>
          <p:nvPr/>
        </p:nvSpPr>
        <p:spPr bwMode="auto">
          <a:xfrm>
            <a:off x="7626280" y="3047949"/>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65"/>
          <p:cNvSpPr>
            <a:spLocks/>
          </p:cNvSpPr>
          <p:nvPr/>
        </p:nvSpPr>
        <p:spPr bwMode="auto">
          <a:xfrm>
            <a:off x="7557982" y="2935124"/>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26" name="Picture 2" descr="https://d30y9cdsu7xlg0.cloudfront.net/png/44657-200.png"/>
          <p:cNvPicPr>
            <a:picLocks noChangeAspect="1" noChangeArrowheads="1"/>
          </p:cNvPicPr>
          <p:nvPr/>
        </p:nvPicPr>
        <p:blipFill>
          <a:blip r:embed="rId1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42149" y="3707013"/>
            <a:ext cx="710677" cy="71067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cdn2.iconfinder.com/data/icons/windows-8-metro-style/512/slot_machine.png"/>
          <p:cNvPicPr>
            <a:picLocks noChangeAspect="1" noChangeArrowheads="1"/>
          </p:cNvPicPr>
          <p:nvPr/>
        </p:nvPicPr>
        <p:blipFill>
          <a:blip r:embed="rId1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05307" y="3734019"/>
            <a:ext cx="650399" cy="650399"/>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75"/>
          <p:cNvPicPr>
            <a:picLocks noChangeAspect="1"/>
          </p:cNvPicPr>
          <p:nvPr/>
        </p:nvPicPr>
        <p:blipFill>
          <a:blip r:embed="rId14"/>
          <a:stretch>
            <a:fillRect/>
          </a:stretch>
        </p:blipFill>
        <p:spPr>
          <a:xfrm>
            <a:off x="1003300" y="4879291"/>
            <a:ext cx="8521582" cy="1675858"/>
          </a:xfrm>
          <a:prstGeom prst="rect">
            <a:avLst/>
          </a:prstGeom>
        </p:spPr>
      </p:pic>
      <p:pic>
        <p:nvPicPr>
          <p:cNvPr id="77" name="Picture 76" descr="http://t-mac.co.uk/uploads/images/HumiditySensor.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22949" y="1609107"/>
            <a:ext cx="381001" cy="388776"/>
          </a:xfrm>
          <a:prstGeom prst="rect">
            <a:avLst/>
          </a:prstGeom>
          <a:noFill/>
          <a:extLst>
            <a:ext uri="{909E8E84-426E-40DD-AFC4-6F175D3DCCD1}">
              <a14:hiddenFill xmlns:a14="http://schemas.microsoft.com/office/drawing/2010/main">
                <a:solidFill>
                  <a:srgbClr val="FFFFFF"/>
                </a:solidFill>
              </a14:hiddenFill>
            </a:ext>
          </a:extLst>
        </p:spPr>
      </p:pic>
      <p:sp>
        <p:nvSpPr>
          <p:cNvPr id="78" name="Freeform 63"/>
          <p:cNvSpPr>
            <a:spLocks/>
          </p:cNvSpPr>
          <p:nvPr/>
        </p:nvSpPr>
        <p:spPr bwMode="auto">
          <a:xfrm>
            <a:off x="8044422" y="1445523"/>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64"/>
          <p:cNvSpPr>
            <a:spLocks/>
          </p:cNvSpPr>
          <p:nvPr/>
        </p:nvSpPr>
        <p:spPr bwMode="auto">
          <a:xfrm>
            <a:off x="8075349" y="1501256"/>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65"/>
          <p:cNvSpPr>
            <a:spLocks/>
          </p:cNvSpPr>
          <p:nvPr/>
        </p:nvSpPr>
        <p:spPr bwMode="auto">
          <a:xfrm>
            <a:off x="8007051" y="1388431"/>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TextBox 89"/>
          <p:cNvSpPr txBox="1"/>
          <p:nvPr/>
        </p:nvSpPr>
        <p:spPr>
          <a:xfrm>
            <a:off x="7813292" y="1997883"/>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Space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Temperature</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84" name="Picture 83" descr="http://www.guardianstore.co.uk/media/catalog/product/cache/3/image/9df78eab33525d08d6e5fb8d27136e95/i/m/img_5464_1.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835853" y="3270069"/>
            <a:ext cx="378569" cy="335011"/>
          </a:xfrm>
          <a:prstGeom prst="rect">
            <a:avLst/>
          </a:prstGeom>
          <a:noFill/>
          <a:ln>
            <a:noFill/>
          </a:ln>
        </p:spPr>
      </p:pic>
      <p:sp>
        <p:nvSpPr>
          <p:cNvPr id="86" name="Freeform 63"/>
          <p:cNvSpPr>
            <a:spLocks/>
          </p:cNvSpPr>
          <p:nvPr/>
        </p:nvSpPr>
        <p:spPr bwMode="auto">
          <a:xfrm>
            <a:off x="2930856" y="306670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Freeform 64"/>
          <p:cNvSpPr>
            <a:spLocks/>
          </p:cNvSpPr>
          <p:nvPr/>
        </p:nvSpPr>
        <p:spPr bwMode="auto">
          <a:xfrm>
            <a:off x="2961783" y="312244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Freeform 65"/>
          <p:cNvSpPr>
            <a:spLocks/>
          </p:cNvSpPr>
          <p:nvPr/>
        </p:nvSpPr>
        <p:spPr bwMode="auto">
          <a:xfrm>
            <a:off x="2893485" y="300961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TextBox 95"/>
          <p:cNvSpPr txBox="1"/>
          <p:nvPr/>
        </p:nvSpPr>
        <p:spPr>
          <a:xfrm>
            <a:off x="2721505" y="403313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Zone 3</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99" name="Picture 98" descr="http://www.guardianstore.co.uk/media/catalog/product/cache/3/image/9df78eab33525d08d6e5fb8d27136e95/i/m/img_5464_1.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246006" y="3270069"/>
            <a:ext cx="378569" cy="335011"/>
          </a:xfrm>
          <a:prstGeom prst="rect">
            <a:avLst/>
          </a:prstGeom>
          <a:noFill/>
          <a:ln>
            <a:noFill/>
          </a:ln>
        </p:spPr>
      </p:pic>
      <p:sp>
        <p:nvSpPr>
          <p:cNvPr id="100" name="Freeform 63"/>
          <p:cNvSpPr>
            <a:spLocks/>
          </p:cNvSpPr>
          <p:nvPr/>
        </p:nvSpPr>
        <p:spPr bwMode="auto">
          <a:xfrm>
            <a:off x="2341009" y="306670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64"/>
          <p:cNvSpPr>
            <a:spLocks/>
          </p:cNvSpPr>
          <p:nvPr/>
        </p:nvSpPr>
        <p:spPr bwMode="auto">
          <a:xfrm>
            <a:off x="2371936" y="312244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65"/>
          <p:cNvSpPr>
            <a:spLocks/>
          </p:cNvSpPr>
          <p:nvPr/>
        </p:nvSpPr>
        <p:spPr bwMode="auto">
          <a:xfrm>
            <a:off x="2303638" y="300961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TextBox 102"/>
          <p:cNvSpPr txBox="1"/>
          <p:nvPr/>
        </p:nvSpPr>
        <p:spPr>
          <a:xfrm>
            <a:off x="2131658" y="403313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Zone 2</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04" name="Picture 103" descr="http://www.guardianstore.co.uk/media/catalog/product/cache/3/image/9df78eab33525d08d6e5fb8d27136e95/i/m/img_5464_1.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45832" y="3270069"/>
            <a:ext cx="378569" cy="335011"/>
          </a:xfrm>
          <a:prstGeom prst="rect">
            <a:avLst/>
          </a:prstGeom>
          <a:noFill/>
          <a:ln>
            <a:noFill/>
          </a:ln>
        </p:spPr>
      </p:pic>
      <p:sp>
        <p:nvSpPr>
          <p:cNvPr id="105" name="Freeform 63"/>
          <p:cNvSpPr>
            <a:spLocks/>
          </p:cNvSpPr>
          <p:nvPr/>
        </p:nvSpPr>
        <p:spPr bwMode="auto">
          <a:xfrm>
            <a:off x="1740835" y="306670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64"/>
          <p:cNvSpPr>
            <a:spLocks/>
          </p:cNvSpPr>
          <p:nvPr/>
        </p:nvSpPr>
        <p:spPr bwMode="auto">
          <a:xfrm>
            <a:off x="1771762" y="312244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65"/>
          <p:cNvSpPr>
            <a:spLocks/>
          </p:cNvSpPr>
          <p:nvPr/>
        </p:nvSpPr>
        <p:spPr bwMode="auto">
          <a:xfrm>
            <a:off x="1703464" y="300961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8" name="TextBox 107"/>
          <p:cNvSpPr txBox="1"/>
          <p:nvPr/>
        </p:nvSpPr>
        <p:spPr>
          <a:xfrm>
            <a:off x="1531484" y="4033135"/>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Zone 1</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09" name="Rectangle 108"/>
          <p:cNvSpPr/>
          <p:nvPr/>
        </p:nvSpPr>
        <p:spPr>
          <a:xfrm>
            <a:off x="7803962" y="6233902"/>
            <a:ext cx="184731" cy="307777"/>
          </a:xfrm>
          <a:prstGeom prst="rect">
            <a:avLst/>
          </a:prstGeom>
        </p:spPr>
        <p:txBody>
          <a:bodyPr wrap="none">
            <a:spAutoFit/>
          </a:bodyPr>
          <a:lstStyle/>
          <a:p>
            <a:endParaRPr lang="en-GB" sz="1400" dirty="0"/>
          </a:p>
        </p:txBody>
      </p:sp>
      <p:pic>
        <p:nvPicPr>
          <p:cNvPr id="111" name="Picture 110" descr="http://jlwagnerplumbing.com/wp-content/uploads/2015/03/Heater-icon.png"/>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4700" y="3616855"/>
            <a:ext cx="580692" cy="553394"/>
          </a:xfrm>
          <a:prstGeom prst="rect">
            <a:avLst/>
          </a:prstGeom>
          <a:noFill/>
          <a:ln>
            <a:noFill/>
          </a:ln>
        </p:spPr>
      </p:pic>
      <p:sp>
        <p:nvSpPr>
          <p:cNvPr id="112" name="TextBox 111"/>
          <p:cNvSpPr txBox="1"/>
          <p:nvPr/>
        </p:nvSpPr>
        <p:spPr>
          <a:xfrm>
            <a:off x="264188" y="4085565"/>
            <a:ext cx="636854" cy="4244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Hot Water</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Enable </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13"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017" y="3214545"/>
            <a:ext cx="416281" cy="416281"/>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083" y="3210405"/>
            <a:ext cx="416281" cy="416281"/>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6" descr="http://bqr.com/wp-content/uploads/2015/04/1428431588_125-128.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03867" y="3679410"/>
            <a:ext cx="402531" cy="402531"/>
          </a:xfrm>
          <a:prstGeom prst="rect">
            <a:avLst/>
          </a:prstGeom>
          <a:noFill/>
          <a:extLst>
            <a:ext uri="{909E8E84-426E-40DD-AFC4-6F175D3DCCD1}">
              <a14:hiddenFill xmlns:a14="http://schemas.microsoft.com/office/drawing/2010/main">
                <a:solidFill>
                  <a:srgbClr val="FFFFFF"/>
                </a:solidFill>
              </a14:hiddenFill>
            </a:ext>
          </a:extLst>
        </p:spPr>
      </p:pic>
      <p:sp>
        <p:nvSpPr>
          <p:cNvPr id="118" name="TextBox 117"/>
          <p:cNvSpPr txBox="1"/>
          <p:nvPr/>
        </p:nvSpPr>
        <p:spPr>
          <a:xfrm>
            <a:off x="901030" y="4086684"/>
            <a:ext cx="636854" cy="4244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Above </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13Amp</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Load</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19" name="Freeform 63"/>
          <p:cNvSpPr>
            <a:spLocks/>
          </p:cNvSpPr>
          <p:nvPr/>
        </p:nvSpPr>
        <p:spPr bwMode="auto">
          <a:xfrm>
            <a:off x="1100510" y="308549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0" name="Freeform 64"/>
          <p:cNvSpPr>
            <a:spLocks/>
          </p:cNvSpPr>
          <p:nvPr/>
        </p:nvSpPr>
        <p:spPr bwMode="auto">
          <a:xfrm>
            <a:off x="1131437" y="314123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1" name="Freeform 65"/>
          <p:cNvSpPr>
            <a:spLocks/>
          </p:cNvSpPr>
          <p:nvPr/>
        </p:nvSpPr>
        <p:spPr bwMode="auto">
          <a:xfrm>
            <a:off x="1063139" y="302840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2" name="Freeform 63"/>
          <p:cNvSpPr>
            <a:spLocks/>
          </p:cNvSpPr>
          <p:nvPr/>
        </p:nvSpPr>
        <p:spPr bwMode="auto">
          <a:xfrm>
            <a:off x="500336" y="308549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3" name="Freeform 64"/>
          <p:cNvSpPr>
            <a:spLocks/>
          </p:cNvSpPr>
          <p:nvPr/>
        </p:nvSpPr>
        <p:spPr bwMode="auto">
          <a:xfrm>
            <a:off x="531263" y="314123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4" name="Freeform 65"/>
          <p:cNvSpPr>
            <a:spLocks/>
          </p:cNvSpPr>
          <p:nvPr/>
        </p:nvSpPr>
        <p:spPr bwMode="auto">
          <a:xfrm>
            <a:off x="462965" y="302840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5" name="Oval 124"/>
          <p:cNvSpPr/>
          <p:nvPr/>
        </p:nvSpPr>
        <p:spPr>
          <a:xfrm>
            <a:off x="5282654" y="2281487"/>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descr="http://sseenterprise.co.uk/media/1108/lighting_icon_376_rgb.png"/>
          <p:cNvPicPr>
            <a:picLocks noChangeAspect="1" noChangeArrowheads="1"/>
          </p:cNvPicPr>
          <p:nvPr/>
        </p:nvPicPr>
        <p:blipFill>
          <a:blip r:embed="rId19">
            <a:grayscl/>
            <a:extLst>
              <a:ext uri="{28A0092B-C50C-407E-A947-70E740481C1C}">
                <a14:useLocalDpi xmlns:a14="http://schemas.microsoft.com/office/drawing/2010/main" val="0"/>
              </a:ext>
            </a:extLst>
          </a:blip>
          <a:srcRect/>
          <a:stretch>
            <a:fillRect/>
          </a:stretch>
        </p:blipFill>
        <p:spPr bwMode="auto">
          <a:xfrm>
            <a:off x="8858361" y="3738612"/>
            <a:ext cx="629443" cy="629444"/>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4" descr="https://www.credexalarmsystems.eu/media/catalog/product/cache/22/thumbnail/100x100/9df78eab33525d08d6e5fb8d27136e95/a/c/ac-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3682" y="3133038"/>
            <a:ext cx="392373" cy="392373"/>
          </a:xfrm>
          <a:prstGeom prst="rect">
            <a:avLst/>
          </a:prstGeom>
          <a:noFill/>
          <a:extLst>
            <a:ext uri="{909E8E84-426E-40DD-AFC4-6F175D3DCCD1}">
              <a14:hiddenFill xmlns:a14="http://schemas.microsoft.com/office/drawing/2010/main">
                <a:solidFill>
                  <a:srgbClr val="FFFFFF"/>
                </a:solidFill>
              </a14:hiddenFill>
            </a:ext>
          </a:extLst>
        </p:spPr>
      </p:pic>
      <p:sp>
        <p:nvSpPr>
          <p:cNvPr id="127" name="Freeform 63"/>
          <p:cNvSpPr>
            <a:spLocks/>
          </p:cNvSpPr>
          <p:nvPr/>
        </p:nvSpPr>
        <p:spPr bwMode="auto">
          <a:xfrm>
            <a:off x="9031322" y="2989172"/>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8" name="Freeform 64"/>
          <p:cNvSpPr>
            <a:spLocks/>
          </p:cNvSpPr>
          <p:nvPr/>
        </p:nvSpPr>
        <p:spPr bwMode="auto">
          <a:xfrm>
            <a:off x="9062249" y="3044905"/>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9" name="Freeform 65"/>
          <p:cNvSpPr>
            <a:spLocks/>
          </p:cNvSpPr>
          <p:nvPr/>
        </p:nvSpPr>
        <p:spPr bwMode="auto">
          <a:xfrm>
            <a:off x="8993951" y="2932080"/>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0" name="TextBox 129"/>
          <p:cNvSpPr txBox="1"/>
          <p:nvPr/>
        </p:nvSpPr>
        <p:spPr>
          <a:xfrm>
            <a:off x="8880035" y="4417690"/>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Car Park</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 Lighting</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31" name="Oval 130"/>
          <p:cNvSpPr/>
          <p:nvPr/>
        </p:nvSpPr>
        <p:spPr>
          <a:xfrm>
            <a:off x="5538669" y="2285256"/>
            <a:ext cx="45719" cy="457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1" name="Picture 3" descr="DB6A61CA-D0C9-432F-9E0F-EA7D6EA0A09B"/>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279614" y="1179082"/>
            <a:ext cx="1594624" cy="155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4" descr="http://www.nlapropertyservices.org.uk/cache/filelibrary/4227/library/fileLibrary/2015/5/heating_icon_lef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491" y="3626018"/>
            <a:ext cx="559619" cy="492079"/>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4" descr="http://www.nlapropertyservices.org.uk/cache/filelibrary/4227/library/fileLibrary/2015/5/heating_icon_lef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3679" y="3625767"/>
            <a:ext cx="559619" cy="492079"/>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4" descr="http://www.nlapropertyservices.org.uk/cache/filelibrary/4227/library/fileLibrary/2015/5/heating_icon_lef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4634" y="3625767"/>
            <a:ext cx="559619" cy="492079"/>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132" descr="http://t-mac.co.uk/uploads/images/HumiditySensor.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819238" y="1594193"/>
            <a:ext cx="381001" cy="388776"/>
          </a:xfrm>
          <a:prstGeom prst="rect">
            <a:avLst/>
          </a:prstGeom>
          <a:noFill/>
          <a:extLst>
            <a:ext uri="{909E8E84-426E-40DD-AFC4-6F175D3DCCD1}">
              <a14:hiddenFill xmlns:a14="http://schemas.microsoft.com/office/drawing/2010/main">
                <a:solidFill>
                  <a:srgbClr val="FFFFFF"/>
                </a:solidFill>
              </a14:hiddenFill>
            </a:ext>
          </a:extLst>
        </p:spPr>
      </p:pic>
      <p:sp>
        <p:nvSpPr>
          <p:cNvPr id="134" name="Freeform 63"/>
          <p:cNvSpPr>
            <a:spLocks/>
          </p:cNvSpPr>
          <p:nvPr/>
        </p:nvSpPr>
        <p:spPr bwMode="auto">
          <a:xfrm>
            <a:off x="8940711" y="1430609"/>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5" name="Freeform 64"/>
          <p:cNvSpPr>
            <a:spLocks/>
          </p:cNvSpPr>
          <p:nvPr/>
        </p:nvSpPr>
        <p:spPr bwMode="auto">
          <a:xfrm>
            <a:off x="8971638" y="1486342"/>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6" name="Freeform 65"/>
          <p:cNvSpPr>
            <a:spLocks/>
          </p:cNvSpPr>
          <p:nvPr/>
        </p:nvSpPr>
        <p:spPr bwMode="auto">
          <a:xfrm>
            <a:off x="8903340" y="1373517"/>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7" name="TextBox 136"/>
          <p:cNvSpPr txBox="1"/>
          <p:nvPr/>
        </p:nvSpPr>
        <p:spPr>
          <a:xfrm>
            <a:off x="8709581" y="1982969"/>
            <a:ext cx="600314" cy="4001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Cellar</a:t>
            </a:r>
          </a:p>
          <a:p>
            <a:pPr marL="0" marR="0" indent="0" algn="ctr" defTabSz="457200" rtl="0" fontAlgn="auto" latinLnBrk="1" hangingPunct="0">
              <a:lnSpc>
                <a:spcPct val="100000"/>
              </a:lnSpc>
              <a:spcBef>
                <a:spcPts val="0"/>
              </a:spcBef>
              <a:spcAft>
                <a:spcPts val="0"/>
              </a:spcAft>
              <a:buClrTx/>
              <a:buSzTx/>
              <a:buFontTx/>
              <a:buNone/>
              <a:tabLst/>
            </a:pPr>
            <a:r>
              <a:rPr lang="en-GB" sz="1200" dirty="0" smtClean="0">
                <a:solidFill>
                  <a:srgbClr val="000000"/>
                </a:solidFill>
              </a:rPr>
              <a:t>Temperature</a:t>
            </a:r>
          </a:p>
          <a:p>
            <a:pPr marL="0" marR="0" indent="0" algn="ctr" defTabSz="457200" rtl="0" fontAlgn="auto" latinLnBrk="1" hangingPunct="0">
              <a:lnSpc>
                <a:spcPct val="100000"/>
              </a:lnSpc>
              <a:spcBef>
                <a:spcPts val="0"/>
              </a:spcBef>
              <a:spcAft>
                <a:spcPts val="0"/>
              </a:spcAft>
              <a:buClrTx/>
              <a:buSzTx/>
              <a:buFontTx/>
              <a:buNone/>
              <a:tabLst/>
            </a:pPr>
            <a:endParaRPr kumimoji="0" lang="en-GB" sz="9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2" name="Picture 1"/>
          <p:cNvPicPr>
            <a:picLocks noChangeAspect="1"/>
          </p:cNvPicPr>
          <p:nvPr/>
        </p:nvPicPr>
        <p:blipFill>
          <a:blip r:embed="rId21"/>
          <a:stretch>
            <a:fillRect/>
          </a:stretch>
        </p:blipFill>
        <p:spPr>
          <a:xfrm>
            <a:off x="326763" y="980877"/>
            <a:ext cx="2820325" cy="1599290"/>
          </a:xfrm>
          <a:prstGeom prst="rect">
            <a:avLst/>
          </a:prstGeom>
        </p:spPr>
      </p:pic>
      <p:sp>
        <p:nvSpPr>
          <p:cNvPr id="132" name="object 3"/>
          <p:cNvSpPr/>
          <p:nvPr/>
        </p:nvSpPr>
        <p:spPr>
          <a:xfrm>
            <a:off x="0" y="6948004"/>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138" name="object 37"/>
          <p:cNvSpPr txBox="1">
            <a:spLocks noGrp="1"/>
          </p:cNvSpPr>
          <p:nvPr>
            <p:ph type="dt" sz="half" idx="6"/>
          </p:nvPr>
        </p:nvSpPr>
        <p:spPr>
          <a:xfrm>
            <a:off x="464299" y="7162912"/>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139" name="object 38"/>
          <p:cNvSpPr txBox="1">
            <a:spLocks noGrp="1"/>
          </p:cNvSpPr>
          <p:nvPr>
            <p:ph type="ftr" sz="quarter" idx="5"/>
          </p:nvPr>
        </p:nvSpPr>
        <p:spPr>
          <a:xfrm>
            <a:off x="2450125" y="7162912"/>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140" name="Picture 139" descr="NetThings Click Controller Transparent.png"/>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152351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1" nodeType="withEffect">
                                  <p:stCondLst>
                                    <p:cond delay="0"/>
                                  </p:stCondLst>
                                  <p:childTnLst>
                                    <p:animMotion origin="layout" path="M 1.02138E-6 4.01343E-6 L -0.25609 0.07073 " pathEditMode="relative" rAng="0" ptsTypes="AA">
                                      <p:cBhvr>
                                        <p:cTn id="6" dur="1000" fill="hold"/>
                                        <p:tgtEl>
                                          <p:spTgt spid="44"/>
                                        </p:tgtEl>
                                        <p:attrNameLst>
                                          <p:attrName>ppt_x</p:attrName>
                                          <p:attrName>ppt_y</p:attrName>
                                        </p:attrNameLst>
                                      </p:cBhvr>
                                      <p:rCtr x="-12812" y="3526"/>
                                    </p:animMotion>
                                  </p:childTnLst>
                                </p:cTn>
                              </p:par>
                            </p:childTnLst>
                          </p:cTn>
                        </p:par>
                        <p:par>
                          <p:cTn id="7" fill="hold">
                            <p:stCondLst>
                              <p:cond delay="1000"/>
                            </p:stCondLst>
                            <p:childTnLst>
                              <p:par>
                                <p:cTn id="8" presetID="10" presetClass="entr" presetSubtype="0" repeatCount="indefinite" fill="hold" grpId="0" nodeType="after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26" presetClass="emph" presetSubtype="0" repeatCount="indefinite" fill="hold" grpId="1" nodeType="withEffect">
                                  <p:stCondLst>
                                    <p:cond delay="0"/>
                                  </p:stCondLst>
                                  <p:childTnLst>
                                    <p:animEffect transition="out" filter="fade">
                                      <p:cBhvr>
                                        <p:cTn id="12" dur="500" tmFilter="0, 0; .2, .5; .8, .5; 1, 0"/>
                                        <p:tgtEl>
                                          <p:spTgt spid="47"/>
                                        </p:tgtEl>
                                      </p:cBhvr>
                                    </p:animEffect>
                                    <p:animScale>
                                      <p:cBhvr>
                                        <p:cTn id="13" dur="250" autoRev="1" fill="hold"/>
                                        <p:tgtEl>
                                          <p:spTgt spid="47"/>
                                        </p:tgtEl>
                                      </p:cBhvr>
                                      <p:by x="105000" y="105000"/>
                                    </p:animScale>
                                  </p:childTnLst>
                                </p:cTn>
                              </p:par>
                            </p:childTnLst>
                          </p:cTn>
                        </p:par>
                        <p:par>
                          <p:cTn id="14" fill="hold">
                            <p:stCondLst>
                              <p:cond delay="1500"/>
                            </p:stCondLst>
                            <p:childTnLst>
                              <p:par>
                                <p:cTn id="15" presetID="10" presetClass="entr" presetSubtype="0" repeatCount="indefinite"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childTnLst>
                                </p:cTn>
                              </p:par>
                              <p:par>
                                <p:cTn id="18" presetID="26" presetClass="emph" presetSubtype="0" repeatCount="indefinite" fill="hold" grpId="1" nodeType="withEffect">
                                  <p:stCondLst>
                                    <p:cond delay="0"/>
                                  </p:stCondLst>
                                  <p:childTnLst>
                                    <p:animEffect transition="out" filter="fade">
                                      <p:cBhvr>
                                        <p:cTn id="19" dur="1000" tmFilter="0, 0; .2, .5; .8, .5; 1, 0"/>
                                        <p:tgtEl>
                                          <p:spTgt spid="46"/>
                                        </p:tgtEl>
                                      </p:cBhvr>
                                    </p:animEffect>
                                    <p:animScale>
                                      <p:cBhvr>
                                        <p:cTn id="20" dur="500" autoRev="1" fill="hold"/>
                                        <p:tgtEl>
                                          <p:spTgt spid="46"/>
                                        </p:tgtEl>
                                      </p:cBhvr>
                                      <p:by x="105000" y="105000"/>
                                    </p:animScale>
                                  </p:childTnLst>
                                </p:cTn>
                              </p:par>
                            </p:childTnLst>
                          </p:cTn>
                        </p:par>
                        <p:par>
                          <p:cTn id="21" fill="hold">
                            <p:stCondLst>
                              <p:cond delay="2500"/>
                            </p:stCondLst>
                            <p:childTnLst>
                              <p:par>
                                <p:cTn id="22" presetID="10" presetClass="entr" presetSubtype="0" repeatCount="indefinite"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par>
                                <p:cTn id="25" presetID="26" presetClass="emph" presetSubtype="0" repeatCount="indefinite" fill="hold" grpId="1" nodeType="withEffect">
                                  <p:stCondLst>
                                    <p:cond delay="500"/>
                                  </p:stCondLst>
                                  <p:childTnLst>
                                    <p:animEffect transition="out" filter="fade">
                                      <p:cBhvr>
                                        <p:cTn id="26" dur="500" tmFilter="0, 0; .2, .5; .8, .5; 1, 0"/>
                                        <p:tgtEl>
                                          <p:spTgt spid="48"/>
                                        </p:tgtEl>
                                      </p:cBhvr>
                                    </p:animEffect>
                                    <p:animScale>
                                      <p:cBhvr>
                                        <p:cTn id="27" dur="250" autoRev="1" fill="hold"/>
                                        <p:tgtEl>
                                          <p:spTgt spid="48"/>
                                        </p:tgtEl>
                                      </p:cBhvr>
                                      <p:by x="105000" y="105000"/>
                                    </p:animScale>
                                  </p:childTnLst>
                                </p:cTn>
                              </p:par>
                            </p:childTnLst>
                          </p:cTn>
                        </p:par>
                        <p:par>
                          <p:cTn id="28" fill="hold">
                            <p:stCondLst>
                              <p:cond delay="3500"/>
                            </p:stCondLst>
                            <p:childTnLst>
                              <p:par>
                                <p:cTn id="29" presetID="10" presetClass="entr" presetSubtype="0" repeatCount="indefinite"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26" presetClass="emph" presetSubtype="0" repeatCount="indefinite" fill="hold" grpId="1" nodeType="withEffect">
                                  <p:stCondLst>
                                    <p:cond delay="0"/>
                                  </p:stCondLst>
                                  <p:childTnLst>
                                    <p:animEffect transition="out" filter="fade">
                                      <p:cBhvr>
                                        <p:cTn id="33" dur="500" tmFilter="0, 0; .2, .5; .8, .5; 1, 0"/>
                                        <p:tgtEl>
                                          <p:spTgt spid="56"/>
                                        </p:tgtEl>
                                      </p:cBhvr>
                                    </p:animEffect>
                                    <p:animScale>
                                      <p:cBhvr>
                                        <p:cTn id="34" dur="250" autoRev="1" fill="hold"/>
                                        <p:tgtEl>
                                          <p:spTgt spid="56"/>
                                        </p:tgtEl>
                                      </p:cBhvr>
                                      <p:by x="105000" y="105000"/>
                                    </p:animScale>
                                  </p:childTnLst>
                                </p:cTn>
                              </p:par>
                            </p:childTnLst>
                          </p:cTn>
                        </p:par>
                        <p:par>
                          <p:cTn id="35" fill="hold">
                            <p:stCondLst>
                              <p:cond delay="4000"/>
                            </p:stCondLst>
                            <p:childTnLst>
                              <p:par>
                                <p:cTn id="36" presetID="10" presetClass="entr" presetSubtype="0" repeatCount="indefinite"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1000"/>
                                        <p:tgtEl>
                                          <p:spTgt spid="55"/>
                                        </p:tgtEl>
                                      </p:cBhvr>
                                    </p:animEffect>
                                  </p:childTnLst>
                                </p:cTn>
                              </p:par>
                              <p:par>
                                <p:cTn id="39" presetID="26" presetClass="emph" presetSubtype="0" repeatCount="indefinite" fill="hold" grpId="1" nodeType="withEffect">
                                  <p:stCondLst>
                                    <p:cond delay="0"/>
                                  </p:stCondLst>
                                  <p:childTnLst>
                                    <p:animEffect transition="out" filter="fade">
                                      <p:cBhvr>
                                        <p:cTn id="40" dur="1000" tmFilter="0, 0; .2, .5; .8, .5; 1, 0"/>
                                        <p:tgtEl>
                                          <p:spTgt spid="55"/>
                                        </p:tgtEl>
                                      </p:cBhvr>
                                    </p:animEffect>
                                    <p:animScale>
                                      <p:cBhvr>
                                        <p:cTn id="41" dur="500" autoRev="1" fill="hold"/>
                                        <p:tgtEl>
                                          <p:spTgt spid="55"/>
                                        </p:tgtEl>
                                      </p:cBhvr>
                                      <p:by x="105000" y="105000"/>
                                    </p:animScale>
                                  </p:childTnLst>
                                </p:cTn>
                              </p:par>
                            </p:childTnLst>
                          </p:cTn>
                        </p:par>
                        <p:par>
                          <p:cTn id="42" fill="hold">
                            <p:stCondLst>
                              <p:cond delay="5000"/>
                            </p:stCondLst>
                            <p:childTnLst>
                              <p:par>
                                <p:cTn id="43" presetID="10" presetClass="entr" presetSubtype="0" repeatCount="indefinite"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26" presetClass="emph" presetSubtype="0" repeatCount="indefinite" fill="hold" grpId="1" nodeType="withEffect">
                                  <p:stCondLst>
                                    <p:cond delay="500"/>
                                  </p:stCondLst>
                                  <p:childTnLst>
                                    <p:animEffect transition="out" filter="fade">
                                      <p:cBhvr>
                                        <p:cTn id="47" dur="500" tmFilter="0, 0; .2, .5; .8, .5; 1, 0"/>
                                        <p:tgtEl>
                                          <p:spTgt spid="57"/>
                                        </p:tgtEl>
                                      </p:cBhvr>
                                    </p:animEffect>
                                    <p:animScale>
                                      <p:cBhvr>
                                        <p:cTn id="48" dur="250" autoRev="1" fill="hold"/>
                                        <p:tgtEl>
                                          <p:spTgt spid="57"/>
                                        </p:tgtEl>
                                      </p:cBhvr>
                                      <p:by x="105000" y="105000"/>
                                    </p:animScale>
                                  </p:childTnLst>
                                </p:cTn>
                              </p:par>
                            </p:childTnLst>
                          </p:cTn>
                        </p:par>
                        <p:par>
                          <p:cTn id="49" fill="hold">
                            <p:stCondLst>
                              <p:cond delay="6000"/>
                            </p:stCondLst>
                            <p:childTnLst>
                              <p:par>
                                <p:cTn id="50" presetID="10" presetClass="entr" presetSubtype="0" repeatCount="indefinite"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26" presetClass="emph" presetSubtype="0" repeatCount="indefinite" fill="hold" grpId="1" nodeType="withEffect">
                                  <p:stCondLst>
                                    <p:cond delay="0"/>
                                  </p:stCondLst>
                                  <p:childTnLst>
                                    <p:animEffect transition="out" filter="fade">
                                      <p:cBhvr>
                                        <p:cTn id="54" dur="500" tmFilter="0, 0; .2, .5; .8, .5; 1, 0"/>
                                        <p:tgtEl>
                                          <p:spTgt spid="59"/>
                                        </p:tgtEl>
                                      </p:cBhvr>
                                    </p:animEffect>
                                    <p:animScale>
                                      <p:cBhvr>
                                        <p:cTn id="55" dur="250" autoRev="1" fill="hold"/>
                                        <p:tgtEl>
                                          <p:spTgt spid="59"/>
                                        </p:tgtEl>
                                      </p:cBhvr>
                                      <p:by x="105000" y="105000"/>
                                    </p:animScale>
                                  </p:childTnLst>
                                </p:cTn>
                              </p:par>
                            </p:childTnLst>
                          </p:cTn>
                        </p:par>
                        <p:par>
                          <p:cTn id="56" fill="hold">
                            <p:stCondLst>
                              <p:cond delay="6500"/>
                            </p:stCondLst>
                            <p:childTnLst>
                              <p:par>
                                <p:cTn id="57" presetID="10" presetClass="entr" presetSubtype="0" repeatCount="indefinite"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1000"/>
                                        <p:tgtEl>
                                          <p:spTgt spid="58"/>
                                        </p:tgtEl>
                                      </p:cBhvr>
                                    </p:animEffect>
                                  </p:childTnLst>
                                </p:cTn>
                              </p:par>
                              <p:par>
                                <p:cTn id="60" presetID="26" presetClass="emph" presetSubtype="0" repeatCount="indefinite" fill="hold" grpId="1" nodeType="withEffect">
                                  <p:stCondLst>
                                    <p:cond delay="0"/>
                                  </p:stCondLst>
                                  <p:childTnLst>
                                    <p:animEffect transition="out" filter="fade">
                                      <p:cBhvr>
                                        <p:cTn id="61" dur="1000" tmFilter="0, 0; .2, .5; .8, .5; 1, 0"/>
                                        <p:tgtEl>
                                          <p:spTgt spid="58"/>
                                        </p:tgtEl>
                                      </p:cBhvr>
                                    </p:animEffect>
                                    <p:animScale>
                                      <p:cBhvr>
                                        <p:cTn id="62" dur="500" autoRev="1" fill="hold"/>
                                        <p:tgtEl>
                                          <p:spTgt spid="58"/>
                                        </p:tgtEl>
                                      </p:cBhvr>
                                      <p:by x="105000" y="105000"/>
                                    </p:animScale>
                                  </p:childTnLst>
                                </p:cTn>
                              </p:par>
                            </p:childTnLst>
                          </p:cTn>
                        </p:par>
                        <p:par>
                          <p:cTn id="63" fill="hold">
                            <p:stCondLst>
                              <p:cond delay="7500"/>
                            </p:stCondLst>
                            <p:childTnLst>
                              <p:par>
                                <p:cTn id="64" presetID="10" presetClass="entr" presetSubtype="0" repeatCount="indefinite"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par>
                                <p:cTn id="67" presetID="26" presetClass="emph" presetSubtype="0" repeatCount="indefinite" fill="hold" grpId="1" nodeType="withEffect">
                                  <p:stCondLst>
                                    <p:cond delay="500"/>
                                  </p:stCondLst>
                                  <p:childTnLst>
                                    <p:animEffect transition="out" filter="fade">
                                      <p:cBhvr>
                                        <p:cTn id="68" dur="500" tmFilter="0, 0; .2, .5; .8, .5; 1, 0"/>
                                        <p:tgtEl>
                                          <p:spTgt spid="60"/>
                                        </p:tgtEl>
                                      </p:cBhvr>
                                    </p:animEffect>
                                    <p:animScale>
                                      <p:cBhvr>
                                        <p:cTn id="69" dur="250" autoRev="1" fill="hold"/>
                                        <p:tgtEl>
                                          <p:spTgt spid="60"/>
                                        </p:tgtEl>
                                      </p:cBhvr>
                                      <p:by x="105000" y="105000"/>
                                    </p:animScale>
                                  </p:childTnLst>
                                </p:cTn>
                              </p:par>
                            </p:childTnLst>
                          </p:cTn>
                        </p:par>
                        <p:par>
                          <p:cTn id="70" fill="hold">
                            <p:stCondLst>
                              <p:cond delay="8500"/>
                            </p:stCondLst>
                            <p:childTnLst>
                              <p:par>
                                <p:cTn id="71" presetID="10" presetClass="entr" presetSubtype="0" repeatCount="indefinite"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par>
                          <p:cTn id="74" fill="hold">
                            <p:stCondLst>
                              <p:cond delay="9000"/>
                            </p:stCondLst>
                            <p:childTnLst>
                              <p:par>
                                <p:cTn id="75" presetID="10" presetClass="exit" presetSubtype="0" repeatCount="indefinite" fill="hold" grpId="2" nodeType="afterEffect">
                                  <p:stCondLst>
                                    <p:cond delay="0"/>
                                  </p:stCondLst>
                                  <p:childTnLst>
                                    <p:animEffect transition="out" filter="fade">
                                      <p:cBhvr>
                                        <p:cTn id="76" dur="500"/>
                                        <p:tgtEl>
                                          <p:spTgt spid="44"/>
                                        </p:tgtEl>
                                      </p:cBhvr>
                                    </p:animEffect>
                                    <p:set>
                                      <p:cBhvr>
                                        <p:cTn id="77" dur="1" fill="hold">
                                          <p:stCondLst>
                                            <p:cond delay="499"/>
                                          </p:stCondLst>
                                        </p:cTn>
                                        <p:tgtEl>
                                          <p:spTgt spid="44"/>
                                        </p:tgtEl>
                                        <p:attrNameLst>
                                          <p:attrName>style.visibility</p:attrName>
                                        </p:attrNameLst>
                                      </p:cBhvr>
                                      <p:to>
                                        <p:strVal val="hidden"/>
                                      </p:to>
                                    </p:set>
                                  </p:childTnLst>
                                </p:cTn>
                              </p:par>
                            </p:childTnLst>
                          </p:cTn>
                        </p:par>
                        <p:par>
                          <p:cTn id="78" fill="hold">
                            <p:stCondLst>
                              <p:cond delay="9500"/>
                            </p:stCondLst>
                            <p:childTnLst>
                              <p:par>
                                <p:cTn id="79" presetID="10" presetClass="entr" presetSubtype="0" repeatCount="indefinite"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26" presetClass="emph" presetSubtype="0" repeatCount="indefinite" fill="hold" grpId="1" nodeType="withEffect">
                                  <p:stCondLst>
                                    <p:cond delay="0"/>
                                  </p:stCondLst>
                                  <p:childTnLst>
                                    <p:animEffect transition="out" filter="fade">
                                      <p:cBhvr>
                                        <p:cTn id="83" dur="500" tmFilter="0, 0; .2, .5; .8, .5; 1, 0"/>
                                        <p:tgtEl>
                                          <p:spTgt spid="70"/>
                                        </p:tgtEl>
                                      </p:cBhvr>
                                    </p:animEffect>
                                    <p:animScale>
                                      <p:cBhvr>
                                        <p:cTn id="84" dur="250" autoRev="1" fill="hold"/>
                                        <p:tgtEl>
                                          <p:spTgt spid="70"/>
                                        </p:tgtEl>
                                      </p:cBhvr>
                                      <p:by x="105000" y="105000"/>
                                    </p:animScale>
                                  </p:childTnLst>
                                </p:cTn>
                              </p:par>
                            </p:childTnLst>
                          </p:cTn>
                        </p:par>
                        <p:par>
                          <p:cTn id="85" fill="hold">
                            <p:stCondLst>
                              <p:cond delay="10000"/>
                            </p:stCondLst>
                            <p:childTnLst>
                              <p:par>
                                <p:cTn id="86" presetID="10" presetClass="entr" presetSubtype="0" repeatCount="indefinite" fill="hold" grpId="0" nodeType="after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1000"/>
                                        <p:tgtEl>
                                          <p:spTgt spid="69"/>
                                        </p:tgtEl>
                                      </p:cBhvr>
                                    </p:animEffect>
                                  </p:childTnLst>
                                </p:cTn>
                              </p:par>
                              <p:par>
                                <p:cTn id="89" presetID="26" presetClass="emph" presetSubtype="0" repeatCount="indefinite" fill="hold" grpId="1" nodeType="withEffect">
                                  <p:stCondLst>
                                    <p:cond delay="0"/>
                                  </p:stCondLst>
                                  <p:childTnLst>
                                    <p:animEffect transition="out" filter="fade">
                                      <p:cBhvr>
                                        <p:cTn id="90" dur="1000" tmFilter="0, 0; .2, .5; .8, .5; 1, 0"/>
                                        <p:tgtEl>
                                          <p:spTgt spid="69"/>
                                        </p:tgtEl>
                                      </p:cBhvr>
                                    </p:animEffect>
                                    <p:animScale>
                                      <p:cBhvr>
                                        <p:cTn id="91" dur="500" autoRev="1" fill="hold"/>
                                        <p:tgtEl>
                                          <p:spTgt spid="69"/>
                                        </p:tgtEl>
                                      </p:cBhvr>
                                      <p:by x="105000" y="105000"/>
                                    </p:animScale>
                                  </p:childTnLst>
                                </p:cTn>
                              </p:par>
                            </p:childTnLst>
                          </p:cTn>
                        </p:par>
                        <p:par>
                          <p:cTn id="92" fill="hold">
                            <p:stCondLst>
                              <p:cond delay="11000"/>
                            </p:stCondLst>
                            <p:childTnLst>
                              <p:par>
                                <p:cTn id="93" presetID="10" presetClass="entr" presetSubtype="0" repeatCount="indefinite" fill="hold" grpId="0" nodeType="after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fade">
                                      <p:cBhvr>
                                        <p:cTn id="95" dur="500"/>
                                        <p:tgtEl>
                                          <p:spTgt spid="71"/>
                                        </p:tgtEl>
                                      </p:cBhvr>
                                    </p:animEffect>
                                  </p:childTnLst>
                                </p:cTn>
                              </p:par>
                              <p:par>
                                <p:cTn id="96" presetID="26" presetClass="emph" presetSubtype="0" repeatCount="indefinite" fill="hold" grpId="1" nodeType="withEffect">
                                  <p:stCondLst>
                                    <p:cond delay="500"/>
                                  </p:stCondLst>
                                  <p:childTnLst>
                                    <p:animEffect transition="out" filter="fade">
                                      <p:cBhvr>
                                        <p:cTn id="97" dur="500" tmFilter="0, 0; .2, .5; .8, .5; 1, 0"/>
                                        <p:tgtEl>
                                          <p:spTgt spid="71"/>
                                        </p:tgtEl>
                                      </p:cBhvr>
                                    </p:animEffect>
                                    <p:animScale>
                                      <p:cBhvr>
                                        <p:cTn id="98" dur="250" autoRev="1" fill="hold"/>
                                        <p:tgtEl>
                                          <p:spTgt spid="71"/>
                                        </p:tgtEl>
                                      </p:cBhvr>
                                      <p:by x="105000" y="105000"/>
                                    </p:animScale>
                                  </p:childTnLst>
                                </p:cTn>
                              </p:par>
                            </p:childTnLst>
                          </p:cTn>
                        </p:par>
                        <p:par>
                          <p:cTn id="99" fill="hold">
                            <p:stCondLst>
                              <p:cond delay="12000"/>
                            </p:stCondLst>
                            <p:childTnLst>
                              <p:par>
                                <p:cTn id="100" presetID="10" presetClass="entr" presetSubtype="0" repeatCount="indefinite"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fade">
                                      <p:cBhvr>
                                        <p:cTn id="102" dur="500"/>
                                        <p:tgtEl>
                                          <p:spTgt spid="82"/>
                                        </p:tgtEl>
                                      </p:cBhvr>
                                    </p:animEffect>
                                  </p:childTnLst>
                                </p:cTn>
                              </p:par>
                              <p:par>
                                <p:cTn id="103" presetID="26" presetClass="emph" presetSubtype="0" repeatCount="indefinite" fill="hold" grpId="1" nodeType="withEffect">
                                  <p:stCondLst>
                                    <p:cond delay="0"/>
                                  </p:stCondLst>
                                  <p:childTnLst>
                                    <p:animEffect transition="out" filter="fade">
                                      <p:cBhvr>
                                        <p:cTn id="104" dur="500" tmFilter="0, 0; .2, .5; .8, .5; 1, 0"/>
                                        <p:tgtEl>
                                          <p:spTgt spid="82"/>
                                        </p:tgtEl>
                                      </p:cBhvr>
                                    </p:animEffect>
                                    <p:animScale>
                                      <p:cBhvr>
                                        <p:cTn id="105" dur="250" autoRev="1" fill="hold"/>
                                        <p:tgtEl>
                                          <p:spTgt spid="82"/>
                                        </p:tgtEl>
                                      </p:cBhvr>
                                      <p:by x="105000" y="105000"/>
                                    </p:animScale>
                                  </p:childTnLst>
                                </p:cTn>
                              </p:par>
                            </p:childTnLst>
                          </p:cTn>
                        </p:par>
                        <p:par>
                          <p:cTn id="106" fill="hold">
                            <p:stCondLst>
                              <p:cond delay="12500"/>
                            </p:stCondLst>
                            <p:childTnLst>
                              <p:par>
                                <p:cTn id="107" presetID="10" presetClass="entr" presetSubtype="0" repeatCount="indefinite" fill="hold" grpId="0" nodeType="afterEffect">
                                  <p:stCondLst>
                                    <p:cond delay="0"/>
                                  </p:stCondLst>
                                  <p:childTnLst>
                                    <p:set>
                                      <p:cBhvr>
                                        <p:cTn id="108" dur="1" fill="hold">
                                          <p:stCondLst>
                                            <p:cond delay="0"/>
                                          </p:stCondLst>
                                        </p:cTn>
                                        <p:tgtEl>
                                          <p:spTgt spid="81"/>
                                        </p:tgtEl>
                                        <p:attrNameLst>
                                          <p:attrName>style.visibility</p:attrName>
                                        </p:attrNameLst>
                                      </p:cBhvr>
                                      <p:to>
                                        <p:strVal val="visible"/>
                                      </p:to>
                                    </p:set>
                                    <p:animEffect transition="in" filter="fade">
                                      <p:cBhvr>
                                        <p:cTn id="109" dur="1000"/>
                                        <p:tgtEl>
                                          <p:spTgt spid="81"/>
                                        </p:tgtEl>
                                      </p:cBhvr>
                                    </p:animEffect>
                                  </p:childTnLst>
                                </p:cTn>
                              </p:par>
                              <p:par>
                                <p:cTn id="110" presetID="26" presetClass="emph" presetSubtype="0" repeatCount="indefinite" fill="hold" grpId="1" nodeType="withEffect">
                                  <p:stCondLst>
                                    <p:cond delay="0"/>
                                  </p:stCondLst>
                                  <p:childTnLst>
                                    <p:animEffect transition="out" filter="fade">
                                      <p:cBhvr>
                                        <p:cTn id="111" dur="1000" tmFilter="0, 0; .2, .5; .8, .5; 1, 0"/>
                                        <p:tgtEl>
                                          <p:spTgt spid="81"/>
                                        </p:tgtEl>
                                      </p:cBhvr>
                                    </p:animEffect>
                                    <p:animScale>
                                      <p:cBhvr>
                                        <p:cTn id="112" dur="500" autoRev="1" fill="hold"/>
                                        <p:tgtEl>
                                          <p:spTgt spid="81"/>
                                        </p:tgtEl>
                                      </p:cBhvr>
                                      <p:by x="105000" y="105000"/>
                                    </p:animScale>
                                  </p:childTnLst>
                                </p:cTn>
                              </p:par>
                            </p:childTnLst>
                          </p:cTn>
                        </p:par>
                        <p:par>
                          <p:cTn id="113" fill="hold">
                            <p:stCondLst>
                              <p:cond delay="13500"/>
                            </p:stCondLst>
                            <p:childTnLst>
                              <p:par>
                                <p:cTn id="114" presetID="10" presetClass="entr" presetSubtype="0" repeatCount="indefinite" fill="hold" grpId="0" nodeType="afterEffect">
                                  <p:stCondLst>
                                    <p:cond delay="0"/>
                                  </p:stCondLst>
                                  <p:childTnLst>
                                    <p:set>
                                      <p:cBhvr>
                                        <p:cTn id="115" dur="1" fill="hold">
                                          <p:stCondLst>
                                            <p:cond delay="0"/>
                                          </p:stCondLst>
                                        </p:cTn>
                                        <p:tgtEl>
                                          <p:spTgt spid="83"/>
                                        </p:tgtEl>
                                        <p:attrNameLst>
                                          <p:attrName>style.visibility</p:attrName>
                                        </p:attrNameLst>
                                      </p:cBhvr>
                                      <p:to>
                                        <p:strVal val="visible"/>
                                      </p:to>
                                    </p:set>
                                    <p:animEffect transition="in" filter="fade">
                                      <p:cBhvr>
                                        <p:cTn id="116" dur="500"/>
                                        <p:tgtEl>
                                          <p:spTgt spid="83"/>
                                        </p:tgtEl>
                                      </p:cBhvr>
                                    </p:animEffect>
                                  </p:childTnLst>
                                </p:cTn>
                              </p:par>
                              <p:par>
                                <p:cTn id="117" presetID="26" presetClass="emph" presetSubtype="0" repeatCount="indefinite" fill="hold" grpId="1" nodeType="withEffect">
                                  <p:stCondLst>
                                    <p:cond delay="500"/>
                                  </p:stCondLst>
                                  <p:childTnLst>
                                    <p:animEffect transition="out" filter="fade">
                                      <p:cBhvr>
                                        <p:cTn id="118" dur="500" tmFilter="0, 0; .2, .5; .8, .5; 1, 0"/>
                                        <p:tgtEl>
                                          <p:spTgt spid="83"/>
                                        </p:tgtEl>
                                      </p:cBhvr>
                                    </p:animEffect>
                                    <p:animScale>
                                      <p:cBhvr>
                                        <p:cTn id="119" dur="250" autoRev="1" fill="hold"/>
                                        <p:tgtEl>
                                          <p:spTgt spid="83"/>
                                        </p:tgtEl>
                                      </p:cBhvr>
                                      <p:by x="105000" y="105000"/>
                                    </p:animScale>
                                  </p:childTnLst>
                                </p:cTn>
                              </p:par>
                            </p:childTnLst>
                          </p:cTn>
                        </p:par>
                        <p:par>
                          <p:cTn id="120" fill="hold">
                            <p:stCondLst>
                              <p:cond delay="14500"/>
                            </p:stCondLst>
                            <p:childTnLst>
                              <p:par>
                                <p:cTn id="121" presetID="10" presetClass="entr" presetSubtype="0" repeatCount="indefinite"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500"/>
                                        <p:tgtEl>
                                          <p:spTgt spid="92"/>
                                        </p:tgtEl>
                                      </p:cBhvr>
                                    </p:animEffect>
                                  </p:childTnLst>
                                </p:cTn>
                              </p:par>
                              <p:par>
                                <p:cTn id="124" presetID="26" presetClass="emph" presetSubtype="0" repeatCount="indefinite" fill="hold" grpId="1" nodeType="withEffect">
                                  <p:stCondLst>
                                    <p:cond delay="0"/>
                                  </p:stCondLst>
                                  <p:childTnLst>
                                    <p:animEffect transition="out" filter="fade">
                                      <p:cBhvr>
                                        <p:cTn id="125" dur="500" tmFilter="0, 0; .2, .5; .8, .5; 1, 0"/>
                                        <p:tgtEl>
                                          <p:spTgt spid="92"/>
                                        </p:tgtEl>
                                      </p:cBhvr>
                                    </p:animEffect>
                                    <p:animScale>
                                      <p:cBhvr>
                                        <p:cTn id="126" dur="250" autoRev="1" fill="hold"/>
                                        <p:tgtEl>
                                          <p:spTgt spid="92"/>
                                        </p:tgtEl>
                                      </p:cBhvr>
                                      <p:by x="105000" y="105000"/>
                                    </p:animScale>
                                  </p:childTnLst>
                                </p:cTn>
                              </p:par>
                            </p:childTnLst>
                          </p:cTn>
                        </p:par>
                        <p:par>
                          <p:cTn id="127" fill="hold">
                            <p:stCondLst>
                              <p:cond delay="15000"/>
                            </p:stCondLst>
                            <p:childTnLst>
                              <p:par>
                                <p:cTn id="128" presetID="10" presetClass="entr" presetSubtype="0" repeatCount="indefinite" fill="hold" grpId="0" nodeType="afterEffect">
                                  <p:stCondLst>
                                    <p:cond delay="0"/>
                                  </p:stCondLst>
                                  <p:childTnLst>
                                    <p:set>
                                      <p:cBhvr>
                                        <p:cTn id="129" dur="1" fill="hold">
                                          <p:stCondLst>
                                            <p:cond delay="0"/>
                                          </p:stCondLst>
                                        </p:cTn>
                                        <p:tgtEl>
                                          <p:spTgt spid="91"/>
                                        </p:tgtEl>
                                        <p:attrNameLst>
                                          <p:attrName>style.visibility</p:attrName>
                                        </p:attrNameLst>
                                      </p:cBhvr>
                                      <p:to>
                                        <p:strVal val="visible"/>
                                      </p:to>
                                    </p:set>
                                    <p:animEffect transition="in" filter="fade">
                                      <p:cBhvr>
                                        <p:cTn id="130" dur="1000"/>
                                        <p:tgtEl>
                                          <p:spTgt spid="91"/>
                                        </p:tgtEl>
                                      </p:cBhvr>
                                    </p:animEffect>
                                  </p:childTnLst>
                                </p:cTn>
                              </p:par>
                              <p:par>
                                <p:cTn id="131" presetID="26" presetClass="emph" presetSubtype="0" repeatCount="indefinite" fill="hold" grpId="1" nodeType="withEffect">
                                  <p:stCondLst>
                                    <p:cond delay="0"/>
                                  </p:stCondLst>
                                  <p:childTnLst>
                                    <p:animEffect transition="out" filter="fade">
                                      <p:cBhvr>
                                        <p:cTn id="132" dur="1000" tmFilter="0, 0; .2, .5; .8, .5; 1, 0"/>
                                        <p:tgtEl>
                                          <p:spTgt spid="91"/>
                                        </p:tgtEl>
                                      </p:cBhvr>
                                    </p:animEffect>
                                    <p:animScale>
                                      <p:cBhvr>
                                        <p:cTn id="133" dur="500" autoRev="1" fill="hold"/>
                                        <p:tgtEl>
                                          <p:spTgt spid="91"/>
                                        </p:tgtEl>
                                      </p:cBhvr>
                                      <p:by x="105000" y="105000"/>
                                    </p:animScale>
                                  </p:childTnLst>
                                </p:cTn>
                              </p:par>
                            </p:childTnLst>
                          </p:cTn>
                        </p:par>
                        <p:par>
                          <p:cTn id="134" fill="hold">
                            <p:stCondLst>
                              <p:cond delay="16000"/>
                            </p:stCondLst>
                            <p:childTnLst>
                              <p:par>
                                <p:cTn id="135" presetID="10" presetClass="entr" presetSubtype="0" repeatCount="indefinite" fill="hold" grpId="0" nodeType="afterEffect">
                                  <p:stCondLst>
                                    <p:cond delay="0"/>
                                  </p:stCondLst>
                                  <p:childTnLst>
                                    <p:set>
                                      <p:cBhvr>
                                        <p:cTn id="136" dur="1" fill="hold">
                                          <p:stCondLst>
                                            <p:cond delay="0"/>
                                          </p:stCondLst>
                                        </p:cTn>
                                        <p:tgtEl>
                                          <p:spTgt spid="93"/>
                                        </p:tgtEl>
                                        <p:attrNameLst>
                                          <p:attrName>style.visibility</p:attrName>
                                        </p:attrNameLst>
                                      </p:cBhvr>
                                      <p:to>
                                        <p:strVal val="visible"/>
                                      </p:to>
                                    </p:set>
                                    <p:animEffect transition="in" filter="fade">
                                      <p:cBhvr>
                                        <p:cTn id="137" dur="500"/>
                                        <p:tgtEl>
                                          <p:spTgt spid="93"/>
                                        </p:tgtEl>
                                      </p:cBhvr>
                                    </p:animEffect>
                                  </p:childTnLst>
                                </p:cTn>
                              </p:par>
                              <p:par>
                                <p:cTn id="138" presetID="26" presetClass="emph" presetSubtype="0" repeatCount="indefinite" fill="hold" grpId="1" nodeType="withEffect">
                                  <p:stCondLst>
                                    <p:cond delay="500"/>
                                  </p:stCondLst>
                                  <p:childTnLst>
                                    <p:animEffect transition="out" filter="fade">
                                      <p:cBhvr>
                                        <p:cTn id="139" dur="500" tmFilter="0, 0; .2, .5; .8, .5; 1, 0"/>
                                        <p:tgtEl>
                                          <p:spTgt spid="93"/>
                                        </p:tgtEl>
                                      </p:cBhvr>
                                    </p:animEffect>
                                    <p:animScale>
                                      <p:cBhvr>
                                        <p:cTn id="140" dur="250" autoRev="1" fill="hold"/>
                                        <p:tgtEl>
                                          <p:spTgt spid="93"/>
                                        </p:tgtEl>
                                      </p:cBhvr>
                                      <p:by x="105000" y="105000"/>
                                    </p:animScale>
                                  </p:childTnLst>
                                </p:cTn>
                              </p:par>
                            </p:childTnLst>
                          </p:cTn>
                        </p:par>
                        <p:par>
                          <p:cTn id="141" fill="hold">
                            <p:stCondLst>
                              <p:cond delay="17000"/>
                            </p:stCondLst>
                            <p:childTnLst>
                              <p:par>
                                <p:cTn id="142" presetID="10" presetClass="entr" presetSubtype="0" repeatCount="indefinite" fill="hold" grpId="0" nodeType="afterEffect">
                                  <p:stCondLst>
                                    <p:cond delay="0"/>
                                  </p:stCondLst>
                                  <p:childTnLst>
                                    <p:set>
                                      <p:cBhvr>
                                        <p:cTn id="143" dur="1" fill="hold">
                                          <p:stCondLst>
                                            <p:cond delay="0"/>
                                          </p:stCondLst>
                                        </p:cTn>
                                        <p:tgtEl>
                                          <p:spTgt spid="73"/>
                                        </p:tgtEl>
                                        <p:attrNameLst>
                                          <p:attrName>style.visibility</p:attrName>
                                        </p:attrNameLst>
                                      </p:cBhvr>
                                      <p:to>
                                        <p:strVal val="visible"/>
                                      </p:to>
                                    </p:set>
                                    <p:animEffect transition="in" filter="fade">
                                      <p:cBhvr>
                                        <p:cTn id="144" dur="500"/>
                                        <p:tgtEl>
                                          <p:spTgt spid="73"/>
                                        </p:tgtEl>
                                      </p:cBhvr>
                                    </p:animEffect>
                                  </p:childTnLst>
                                </p:cTn>
                              </p:par>
                              <p:par>
                                <p:cTn id="145" presetID="26" presetClass="emph" presetSubtype="0" repeatCount="indefinite" fill="hold" grpId="1" nodeType="withEffect">
                                  <p:stCondLst>
                                    <p:cond delay="0"/>
                                  </p:stCondLst>
                                  <p:childTnLst>
                                    <p:animEffect transition="out" filter="fade">
                                      <p:cBhvr>
                                        <p:cTn id="146" dur="500" tmFilter="0, 0; .2, .5; .8, .5; 1, 0"/>
                                        <p:tgtEl>
                                          <p:spTgt spid="73"/>
                                        </p:tgtEl>
                                      </p:cBhvr>
                                    </p:animEffect>
                                    <p:animScale>
                                      <p:cBhvr>
                                        <p:cTn id="147" dur="250" autoRev="1" fill="hold"/>
                                        <p:tgtEl>
                                          <p:spTgt spid="73"/>
                                        </p:tgtEl>
                                      </p:cBhvr>
                                      <p:by x="105000" y="105000"/>
                                    </p:animScale>
                                  </p:childTnLst>
                                </p:cTn>
                              </p:par>
                            </p:childTnLst>
                          </p:cTn>
                        </p:par>
                        <p:par>
                          <p:cTn id="148" fill="hold">
                            <p:stCondLst>
                              <p:cond delay="17500"/>
                            </p:stCondLst>
                            <p:childTnLst>
                              <p:par>
                                <p:cTn id="149" presetID="10" presetClass="entr" presetSubtype="0" repeatCount="indefinite"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fade">
                                      <p:cBhvr>
                                        <p:cTn id="151" dur="1000"/>
                                        <p:tgtEl>
                                          <p:spTgt spid="54"/>
                                        </p:tgtEl>
                                      </p:cBhvr>
                                    </p:animEffect>
                                  </p:childTnLst>
                                </p:cTn>
                              </p:par>
                              <p:par>
                                <p:cTn id="152" presetID="26" presetClass="emph" presetSubtype="0" repeatCount="indefinite" fill="hold" grpId="1" nodeType="withEffect">
                                  <p:stCondLst>
                                    <p:cond delay="0"/>
                                  </p:stCondLst>
                                  <p:childTnLst>
                                    <p:animEffect transition="out" filter="fade">
                                      <p:cBhvr>
                                        <p:cTn id="153" dur="1000" tmFilter="0, 0; .2, .5; .8, .5; 1, 0"/>
                                        <p:tgtEl>
                                          <p:spTgt spid="54"/>
                                        </p:tgtEl>
                                      </p:cBhvr>
                                    </p:animEffect>
                                    <p:animScale>
                                      <p:cBhvr>
                                        <p:cTn id="154" dur="500" autoRev="1" fill="hold"/>
                                        <p:tgtEl>
                                          <p:spTgt spid="54"/>
                                        </p:tgtEl>
                                      </p:cBhvr>
                                      <p:by x="105000" y="105000"/>
                                    </p:animScale>
                                  </p:childTnLst>
                                </p:cTn>
                              </p:par>
                            </p:childTnLst>
                          </p:cTn>
                        </p:par>
                        <p:par>
                          <p:cTn id="155" fill="hold">
                            <p:stCondLst>
                              <p:cond delay="18500"/>
                            </p:stCondLst>
                            <p:childTnLst>
                              <p:par>
                                <p:cTn id="156" presetID="10" presetClass="entr" presetSubtype="0" repeatCount="indefinite" fill="hold" grpId="0" nodeType="afterEffect">
                                  <p:stCondLst>
                                    <p:cond delay="0"/>
                                  </p:stCondLst>
                                  <p:childTnLst>
                                    <p:set>
                                      <p:cBhvr>
                                        <p:cTn id="157" dur="1" fill="hold">
                                          <p:stCondLst>
                                            <p:cond delay="0"/>
                                          </p:stCondLst>
                                        </p:cTn>
                                        <p:tgtEl>
                                          <p:spTgt spid="74"/>
                                        </p:tgtEl>
                                        <p:attrNameLst>
                                          <p:attrName>style.visibility</p:attrName>
                                        </p:attrNameLst>
                                      </p:cBhvr>
                                      <p:to>
                                        <p:strVal val="visible"/>
                                      </p:to>
                                    </p:set>
                                    <p:animEffect transition="in" filter="fade">
                                      <p:cBhvr>
                                        <p:cTn id="158" dur="500"/>
                                        <p:tgtEl>
                                          <p:spTgt spid="74"/>
                                        </p:tgtEl>
                                      </p:cBhvr>
                                    </p:animEffect>
                                  </p:childTnLst>
                                </p:cTn>
                              </p:par>
                              <p:par>
                                <p:cTn id="159" presetID="26" presetClass="emph" presetSubtype="0" repeatCount="indefinite" fill="hold" grpId="1" nodeType="withEffect">
                                  <p:stCondLst>
                                    <p:cond delay="500"/>
                                  </p:stCondLst>
                                  <p:childTnLst>
                                    <p:animEffect transition="out" filter="fade">
                                      <p:cBhvr>
                                        <p:cTn id="160" dur="500" tmFilter="0, 0; .2, .5; .8, .5; 1, 0"/>
                                        <p:tgtEl>
                                          <p:spTgt spid="74"/>
                                        </p:tgtEl>
                                      </p:cBhvr>
                                    </p:animEffect>
                                    <p:animScale>
                                      <p:cBhvr>
                                        <p:cTn id="161" dur="250" autoRev="1" fill="hold"/>
                                        <p:tgtEl>
                                          <p:spTgt spid="74"/>
                                        </p:tgtEl>
                                      </p:cBhvr>
                                      <p:by x="105000" y="105000"/>
                                    </p:animScale>
                                  </p:childTnLst>
                                </p:cTn>
                              </p:par>
                            </p:childTnLst>
                          </p:cTn>
                        </p:par>
                        <p:par>
                          <p:cTn id="162" fill="hold">
                            <p:stCondLst>
                              <p:cond delay="19500"/>
                            </p:stCondLst>
                            <p:childTnLst>
                              <p:par>
                                <p:cTn id="163" presetID="10" presetClass="entr" presetSubtype="0" repeatCount="indefinite" fill="hold" grpId="0" nodeType="afterEffect">
                                  <p:stCondLst>
                                    <p:cond delay="0"/>
                                  </p:stCondLst>
                                  <p:childTnLst>
                                    <p:set>
                                      <p:cBhvr>
                                        <p:cTn id="164" dur="1" fill="hold">
                                          <p:stCondLst>
                                            <p:cond delay="0"/>
                                          </p:stCondLst>
                                        </p:cTn>
                                        <p:tgtEl>
                                          <p:spTgt spid="80"/>
                                        </p:tgtEl>
                                        <p:attrNameLst>
                                          <p:attrName>style.visibility</p:attrName>
                                        </p:attrNameLst>
                                      </p:cBhvr>
                                      <p:to>
                                        <p:strVal val="visible"/>
                                      </p:to>
                                    </p:set>
                                    <p:animEffect transition="in" filter="fade">
                                      <p:cBhvr>
                                        <p:cTn id="165" dur="500"/>
                                        <p:tgtEl>
                                          <p:spTgt spid="80"/>
                                        </p:tgtEl>
                                      </p:cBhvr>
                                    </p:animEffect>
                                  </p:childTnLst>
                                </p:cTn>
                              </p:par>
                              <p:par>
                                <p:cTn id="166" presetID="26" presetClass="emph" presetSubtype="0" repeatCount="indefinite" fill="hold" grpId="1" nodeType="withEffect">
                                  <p:stCondLst>
                                    <p:cond delay="0"/>
                                  </p:stCondLst>
                                  <p:childTnLst>
                                    <p:animEffect transition="out" filter="fade">
                                      <p:cBhvr>
                                        <p:cTn id="167" dur="500" tmFilter="0, 0; .2, .5; .8, .5; 1, 0"/>
                                        <p:tgtEl>
                                          <p:spTgt spid="80"/>
                                        </p:tgtEl>
                                      </p:cBhvr>
                                    </p:animEffect>
                                    <p:animScale>
                                      <p:cBhvr>
                                        <p:cTn id="168" dur="250" autoRev="1" fill="hold"/>
                                        <p:tgtEl>
                                          <p:spTgt spid="80"/>
                                        </p:tgtEl>
                                      </p:cBhvr>
                                      <p:by x="105000" y="105000"/>
                                    </p:animScale>
                                  </p:childTnLst>
                                </p:cTn>
                              </p:par>
                            </p:childTnLst>
                          </p:cTn>
                        </p:par>
                        <p:par>
                          <p:cTn id="169" fill="hold">
                            <p:stCondLst>
                              <p:cond delay="20000"/>
                            </p:stCondLst>
                            <p:childTnLst>
                              <p:par>
                                <p:cTn id="170" presetID="10" presetClass="entr" presetSubtype="0" repeatCount="indefinite" fill="hold" grpId="0" nodeType="afterEffect">
                                  <p:stCondLst>
                                    <p:cond delay="0"/>
                                  </p:stCondLst>
                                  <p:childTnLst>
                                    <p:set>
                                      <p:cBhvr>
                                        <p:cTn id="171" dur="1" fill="hold">
                                          <p:stCondLst>
                                            <p:cond delay="0"/>
                                          </p:stCondLst>
                                        </p:cTn>
                                        <p:tgtEl>
                                          <p:spTgt spid="78"/>
                                        </p:tgtEl>
                                        <p:attrNameLst>
                                          <p:attrName>style.visibility</p:attrName>
                                        </p:attrNameLst>
                                      </p:cBhvr>
                                      <p:to>
                                        <p:strVal val="visible"/>
                                      </p:to>
                                    </p:set>
                                    <p:animEffect transition="in" filter="fade">
                                      <p:cBhvr>
                                        <p:cTn id="172" dur="1000"/>
                                        <p:tgtEl>
                                          <p:spTgt spid="78"/>
                                        </p:tgtEl>
                                      </p:cBhvr>
                                    </p:animEffect>
                                  </p:childTnLst>
                                </p:cTn>
                              </p:par>
                              <p:par>
                                <p:cTn id="173" presetID="26" presetClass="emph" presetSubtype="0" repeatCount="indefinite" fill="hold" grpId="1" nodeType="withEffect">
                                  <p:stCondLst>
                                    <p:cond delay="0"/>
                                  </p:stCondLst>
                                  <p:childTnLst>
                                    <p:animEffect transition="out" filter="fade">
                                      <p:cBhvr>
                                        <p:cTn id="174" dur="1000" tmFilter="0, 0; .2, .5; .8, .5; 1, 0"/>
                                        <p:tgtEl>
                                          <p:spTgt spid="78"/>
                                        </p:tgtEl>
                                      </p:cBhvr>
                                    </p:animEffect>
                                    <p:animScale>
                                      <p:cBhvr>
                                        <p:cTn id="175" dur="500" autoRev="1" fill="hold"/>
                                        <p:tgtEl>
                                          <p:spTgt spid="78"/>
                                        </p:tgtEl>
                                      </p:cBhvr>
                                      <p:by x="105000" y="105000"/>
                                    </p:animScale>
                                  </p:childTnLst>
                                </p:cTn>
                              </p:par>
                            </p:childTnLst>
                          </p:cTn>
                        </p:par>
                        <p:par>
                          <p:cTn id="176" fill="hold">
                            <p:stCondLst>
                              <p:cond delay="21000"/>
                            </p:stCondLst>
                            <p:childTnLst>
                              <p:par>
                                <p:cTn id="177" presetID="10" presetClass="entr" presetSubtype="0" repeatCount="indefinite" fill="hold" grpId="0" nodeType="afterEffect">
                                  <p:stCondLst>
                                    <p:cond delay="0"/>
                                  </p:stCondLst>
                                  <p:childTnLst>
                                    <p:set>
                                      <p:cBhvr>
                                        <p:cTn id="178" dur="1" fill="hold">
                                          <p:stCondLst>
                                            <p:cond delay="0"/>
                                          </p:stCondLst>
                                        </p:cTn>
                                        <p:tgtEl>
                                          <p:spTgt spid="85"/>
                                        </p:tgtEl>
                                        <p:attrNameLst>
                                          <p:attrName>style.visibility</p:attrName>
                                        </p:attrNameLst>
                                      </p:cBhvr>
                                      <p:to>
                                        <p:strVal val="visible"/>
                                      </p:to>
                                    </p:set>
                                    <p:animEffect transition="in" filter="fade">
                                      <p:cBhvr>
                                        <p:cTn id="179" dur="500"/>
                                        <p:tgtEl>
                                          <p:spTgt spid="85"/>
                                        </p:tgtEl>
                                      </p:cBhvr>
                                    </p:animEffect>
                                  </p:childTnLst>
                                </p:cTn>
                              </p:par>
                              <p:par>
                                <p:cTn id="180" presetID="26" presetClass="emph" presetSubtype="0" repeatCount="indefinite" fill="hold" grpId="1" nodeType="withEffect">
                                  <p:stCondLst>
                                    <p:cond delay="500"/>
                                  </p:stCondLst>
                                  <p:childTnLst>
                                    <p:animEffect transition="out" filter="fade">
                                      <p:cBhvr>
                                        <p:cTn id="181" dur="500" tmFilter="0, 0; .2, .5; .8, .5; 1, 0"/>
                                        <p:tgtEl>
                                          <p:spTgt spid="85"/>
                                        </p:tgtEl>
                                      </p:cBhvr>
                                    </p:animEffect>
                                    <p:animScale>
                                      <p:cBhvr>
                                        <p:cTn id="182" dur="250" autoRev="1" fill="hold"/>
                                        <p:tgtEl>
                                          <p:spTgt spid="85"/>
                                        </p:tgtEl>
                                      </p:cBhvr>
                                      <p:by x="105000" y="105000"/>
                                    </p:animScale>
                                  </p:childTnLst>
                                </p:cTn>
                              </p:par>
                            </p:childTnLst>
                          </p:cTn>
                        </p:par>
                        <p:par>
                          <p:cTn id="183" fill="hold">
                            <p:stCondLst>
                              <p:cond delay="22000"/>
                            </p:stCondLst>
                            <p:childTnLst>
                              <p:par>
                                <p:cTn id="184" presetID="10" presetClass="entr" presetSubtype="0" repeatCount="indefinite" fill="hold" grpId="0" nodeType="afterEffect">
                                  <p:stCondLst>
                                    <p:cond delay="0"/>
                                  </p:stCondLst>
                                  <p:childTnLst>
                                    <p:set>
                                      <p:cBhvr>
                                        <p:cTn id="185" dur="1" fill="hold">
                                          <p:stCondLst>
                                            <p:cond delay="0"/>
                                          </p:stCondLst>
                                        </p:cTn>
                                        <p:tgtEl>
                                          <p:spTgt spid="87"/>
                                        </p:tgtEl>
                                        <p:attrNameLst>
                                          <p:attrName>style.visibility</p:attrName>
                                        </p:attrNameLst>
                                      </p:cBhvr>
                                      <p:to>
                                        <p:strVal val="visible"/>
                                      </p:to>
                                    </p:set>
                                    <p:animEffect transition="in" filter="fade">
                                      <p:cBhvr>
                                        <p:cTn id="186" dur="500"/>
                                        <p:tgtEl>
                                          <p:spTgt spid="87"/>
                                        </p:tgtEl>
                                      </p:cBhvr>
                                    </p:animEffect>
                                  </p:childTnLst>
                                </p:cTn>
                              </p:par>
                              <p:par>
                                <p:cTn id="187" presetID="26" presetClass="emph" presetSubtype="0" repeatCount="indefinite" fill="hold" grpId="1" nodeType="withEffect">
                                  <p:stCondLst>
                                    <p:cond delay="0"/>
                                  </p:stCondLst>
                                  <p:childTnLst>
                                    <p:animEffect transition="out" filter="fade">
                                      <p:cBhvr>
                                        <p:cTn id="188" dur="500" tmFilter="0, 0; .2, .5; .8, .5; 1, 0"/>
                                        <p:tgtEl>
                                          <p:spTgt spid="87"/>
                                        </p:tgtEl>
                                      </p:cBhvr>
                                    </p:animEffect>
                                    <p:animScale>
                                      <p:cBhvr>
                                        <p:cTn id="189" dur="250" autoRev="1" fill="hold"/>
                                        <p:tgtEl>
                                          <p:spTgt spid="87"/>
                                        </p:tgtEl>
                                      </p:cBhvr>
                                      <p:by x="105000" y="105000"/>
                                    </p:animScale>
                                  </p:childTnLst>
                                </p:cTn>
                              </p:par>
                            </p:childTnLst>
                          </p:cTn>
                        </p:par>
                        <p:par>
                          <p:cTn id="190" fill="hold">
                            <p:stCondLst>
                              <p:cond delay="22500"/>
                            </p:stCondLst>
                            <p:childTnLst>
                              <p:par>
                                <p:cTn id="191" presetID="10" presetClass="entr" presetSubtype="0" repeatCount="indefinite" fill="hold" grpId="0" nodeType="after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1000"/>
                                        <p:tgtEl>
                                          <p:spTgt spid="86"/>
                                        </p:tgtEl>
                                      </p:cBhvr>
                                    </p:animEffect>
                                  </p:childTnLst>
                                </p:cTn>
                              </p:par>
                              <p:par>
                                <p:cTn id="194" presetID="26" presetClass="emph" presetSubtype="0" repeatCount="indefinite" fill="hold" grpId="1" nodeType="withEffect">
                                  <p:stCondLst>
                                    <p:cond delay="0"/>
                                  </p:stCondLst>
                                  <p:childTnLst>
                                    <p:animEffect transition="out" filter="fade">
                                      <p:cBhvr>
                                        <p:cTn id="195" dur="1000" tmFilter="0, 0; .2, .5; .8, .5; 1, 0"/>
                                        <p:tgtEl>
                                          <p:spTgt spid="86"/>
                                        </p:tgtEl>
                                      </p:cBhvr>
                                    </p:animEffect>
                                    <p:animScale>
                                      <p:cBhvr>
                                        <p:cTn id="196" dur="500" autoRev="1" fill="hold"/>
                                        <p:tgtEl>
                                          <p:spTgt spid="86"/>
                                        </p:tgtEl>
                                      </p:cBhvr>
                                      <p:by x="105000" y="105000"/>
                                    </p:animScale>
                                  </p:childTnLst>
                                </p:cTn>
                              </p:par>
                            </p:childTnLst>
                          </p:cTn>
                        </p:par>
                        <p:par>
                          <p:cTn id="197" fill="hold">
                            <p:stCondLst>
                              <p:cond delay="23500"/>
                            </p:stCondLst>
                            <p:childTnLst>
                              <p:par>
                                <p:cTn id="198" presetID="10" presetClass="entr" presetSubtype="0" repeatCount="indefinite" fill="hold" grpId="0" nodeType="afterEffect">
                                  <p:stCondLst>
                                    <p:cond delay="0"/>
                                  </p:stCondLst>
                                  <p:childTnLst>
                                    <p:set>
                                      <p:cBhvr>
                                        <p:cTn id="199" dur="1" fill="hold">
                                          <p:stCondLst>
                                            <p:cond delay="0"/>
                                          </p:stCondLst>
                                        </p:cTn>
                                        <p:tgtEl>
                                          <p:spTgt spid="88"/>
                                        </p:tgtEl>
                                        <p:attrNameLst>
                                          <p:attrName>style.visibility</p:attrName>
                                        </p:attrNameLst>
                                      </p:cBhvr>
                                      <p:to>
                                        <p:strVal val="visible"/>
                                      </p:to>
                                    </p:set>
                                    <p:animEffect transition="in" filter="fade">
                                      <p:cBhvr>
                                        <p:cTn id="200" dur="500"/>
                                        <p:tgtEl>
                                          <p:spTgt spid="88"/>
                                        </p:tgtEl>
                                      </p:cBhvr>
                                    </p:animEffect>
                                  </p:childTnLst>
                                </p:cTn>
                              </p:par>
                              <p:par>
                                <p:cTn id="201" presetID="26" presetClass="emph" presetSubtype="0" repeatCount="indefinite" fill="hold" grpId="1" nodeType="withEffect">
                                  <p:stCondLst>
                                    <p:cond delay="500"/>
                                  </p:stCondLst>
                                  <p:childTnLst>
                                    <p:animEffect transition="out" filter="fade">
                                      <p:cBhvr>
                                        <p:cTn id="202" dur="500" tmFilter="0, 0; .2, .5; .8, .5; 1, 0"/>
                                        <p:tgtEl>
                                          <p:spTgt spid="88"/>
                                        </p:tgtEl>
                                      </p:cBhvr>
                                    </p:animEffect>
                                    <p:animScale>
                                      <p:cBhvr>
                                        <p:cTn id="203" dur="250" autoRev="1" fill="hold"/>
                                        <p:tgtEl>
                                          <p:spTgt spid="88"/>
                                        </p:tgtEl>
                                      </p:cBhvr>
                                      <p:by x="105000" y="105000"/>
                                    </p:animScale>
                                  </p:childTnLst>
                                </p:cTn>
                              </p:par>
                            </p:childTnLst>
                          </p:cTn>
                        </p:par>
                        <p:par>
                          <p:cTn id="204" fill="hold">
                            <p:stCondLst>
                              <p:cond delay="24500"/>
                            </p:stCondLst>
                            <p:childTnLst>
                              <p:par>
                                <p:cTn id="205" presetID="10" presetClass="entr" presetSubtype="0" repeatCount="indefinite" fill="hold" grpId="0" nodeType="afterEffect">
                                  <p:stCondLst>
                                    <p:cond delay="0"/>
                                  </p:stCondLst>
                                  <p:childTnLst>
                                    <p:set>
                                      <p:cBhvr>
                                        <p:cTn id="206" dur="1" fill="hold">
                                          <p:stCondLst>
                                            <p:cond delay="0"/>
                                          </p:stCondLst>
                                        </p:cTn>
                                        <p:tgtEl>
                                          <p:spTgt spid="101"/>
                                        </p:tgtEl>
                                        <p:attrNameLst>
                                          <p:attrName>style.visibility</p:attrName>
                                        </p:attrNameLst>
                                      </p:cBhvr>
                                      <p:to>
                                        <p:strVal val="visible"/>
                                      </p:to>
                                    </p:set>
                                    <p:animEffect transition="in" filter="fade">
                                      <p:cBhvr>
                                        <p:cTn id="207" dur="500"/>
                                        <p:tgtEl>
                                          <p:spTgt spid="101"/>
                                        </p:tgtEl>
                                      </p:cBhvr>
                                    </p:animEffect>
                                  </p:childTnLst>
                                </p:cTn>
                              </p:par>
                              <p:par>
                                <p:cTn id="208" presetID="26" presetClass="emph" presetSubtype="0" repeatCount="indefinite" fill="hold" grpId="1" nodeType="withEffect">
                                  <p:stCondLst>
                                    <p:cond delay="0"/>
                                  </p:stCondLst>
                                  <p:childTnLst>
                                    <p:animEffect transition="out" filter="fade">
                                      <p:cBhvr>
                                        <p:cTn id="209" dur="500" tmFilter="0, 0; .2, .5; .8, .5; 1, 0"/>
                                        <p:tgtEl>
                                          <p:spTgt spid="101"/>
                                        </p:tgtEl>
                                      </p:cBhvr>
                                    </p:animEffect>
                                    <p:animScale>
                                      <p:cBhvr>
                                        <p:cTn id="210" dur="250" autoRev="1" fill="hold"/>
                                        <p:tgtEl>
                                          <p:spTgt spid="101"/>
                                        </p:tgtEl>
                                      </p:cBhvr>
                                      <p:by x="105000" y="105000"/>
                                    </p:animScale>
                                  </p:childTnLst>
                                </p:cTn>
                              </p:par>
                            </p:childTnLst>
                          </p:cTn>
                        </p:par>
                        <p:par>
                          <p:cTn id="211" fill="hold">
                            <p:stCondLst>
                              <p:cond delay="25000"/>
                            </p:stCondLst>
                            <p:childTnLst>
                              <p:par>
                                <p:cTn id="212" presetID="10" presetClass="entr" presetSubtype="0" repeatCount="indefinite" fill="hold" grpId="0" nodeType="afterEffect">
                                  <p:stCondLst>
                                    <p:cond delay="0"/>
                                  </p:stCondLst>
                                  <p:childTnLst>
                                    <p:set>
                                      <p:cBhvr>
                                        <p:cTn id="213" dur="1" fill="hold">
                                          <p:stCondLst>
                                            <p:cond delay="0"/>
                                          </p:stCondLst>
                                        </p:cTn>
                                        <p:tgtEl>
                                          <p:spTgt spid="100"/>
                                        </p:tgtEl>
                                        <p:attrNameLst>
                                          <p:attrName>style.visibility</p:attrName>
                                        </p:attrNameLst>
                                      </p:cBhvr>
                                      <p:to>
                                        <p:strVal val="visible"/>
                                      </p:to>
                                    </p:set>
                                    <p:animEffect transition="in" filter="fade">
                                      <p:cBhvr>
                                        <p:cTn id="214" dur="1000"/>
                                        <p:tgtEl>
                                          <p:spTgt spid="100"/>
                                        </p:tgtEl>
                                      </p:cBhvr>
                                    </p:animEffect>
                                  </p:childTnLst>
                                </p:cTn>
                              </p:par>
                              <p:par>
                                <p:cTn id="215" presetID="26" presetClass="emph" presetSubtype="0" repeatCount="indefinite" fill="hold" grpId="1" nodeType="withEffect">
                                  <p:stCondLst>
                                    <p:cond delay="0"/>
                                  </p:stCondLst>
                                  <p:childTnLst>
                                    <p:animEffect transition="out" filter="fade">
                                      <p:cBhvr>
                                        <p:cTn id="216" dur="1000" tmFilter="0, 0; .2, .5; .8, .5; 1, 0"/>
                                        <p:tgtEl>
                                          <p:spTgt spid="100"/>
                                        </p:tgtEl>
                                      </p:cBhvr>
                                    </p:animEffect>
                                    <p:animScale>
                                      <p:cBhvr>
                                        <p:cTn id="217" dur="500" autoRev="1" fill="hold"/>
                                        <p:tgtEl>
                                          <p:spTgt spid="100"/>
                                        </p:tgtEl>
                                      </p:cBhvr>
                                      <p:by x="105000" y="105000"/>
                                    </p:animScale>
                                  </p:childTnLst>
                                </p:cTn>
                              </p:par>
                            </p:childTnLst>
                          </p:cTn>
                        </p:par>
                        <p:par>
                          <p:cTn id="218" fill="hold">
                            <p:stCondLst>
                              <p:cond delay="26000"/>
                            </p:stCondLst>
                            <p:childTnLst>
                              <p:par>
                                <p:cTn id="219" presetID="10" presetClass="entr" presetSubtype="0" repeatCount="indefinite" fill="hold" grpId="0" nodeType="afterEffect">
                                  <p:stCondLst>
                                    <p:cond delay="0"/>
                                  </p:stCondLst>
                                  <p:childTnLst>
                                    <p:set>
                                      <p:cBhvr>
                                        <p:cTn id="220" dur="1" fill="hold">
                                          <p:stCondLst>
                                            <p:cond delay="0"/>
                                          </p:stCondLst>
                                        </p:cTn>
                                        <p:tgtEl>
                                          <p:spTgt spid="102"/>
                                        </p:tgtEl>
                                        <p:attrNameLst>
                                          <p:attrName>style.visibility</p:attrName>
                                        </p:attrNameLst>
                                      </p:cBhvr>
                                      <p:to>
                                        <p:strVal val="visible"/>
                                      </p:to>
                                    </p:set>
                                    <p:animEffect transition="in" filter="fade">
                                      <p:cBhvr>
                                        <p:cTn id="221" dur="500"/>
                                        <p:tgtEl>
                                          <p:spTgt spid="102"/>
                                        </p:tgtEl>
                                      </p:cBhvr>
                                    </p:animEffect>
                                  </p:childTnLst>
                                </p:cTn>
                              </p:par>
                              <p:par>
                                <p:cTn id="222" presetID="26" presetClass="emph" presetSubtype="0" repeatCount="indefinite" fill="hold" grpId="1" nodeType="withEffect">
                                  <p:stCondLst>
                                    <p:cond delay="500"/>
                                  </p:stCondLst>
                                  <p:childTnLst>
                                    <p:animEffect transition="out" filter="fade">
                                      <p:cBhvr>
                                        <p:cTn id="223" dur="500" tmFilter="0, 0; .2, .5; .8, .5; 1, 0"/>
                                        <p:tgtEl>
                                          <p:spTgt spid="102"/>
                                        </p:tgtEl>
                                      </p:cBhvr>
                                    </p:animEffect>
                                    <p:animScale>
                                      <p:cBhvr>
                                        <p:cTn id="224" dur="250" autoRev="1" fill="hold"/>
                                        <p:tgtEl>
                                          <p:spTgt spid="102"/>
                                        </p:tgtEl>
                                      </p:cBhvr>
                                      <p:by x="105000" y="105000"/>
                                    </p:animScale>
                                  </p:childTnLst>
                                </p:cTn>
                              </p:par>
                            </p:childTnLst>
                          </p:cTn>
                        </p:par>
                        <p:par>
                          <p:cTn id="225" fill="hold">
                            <p:stCondLst>
                              <p:cond delay="27000"/>
                            </p:stCondLst>
                            <p:childTnLst>
                              <p:par>
                                <p:cTn id="226" presetID="10" presetClass="entr" presetSubtype="0" repeatCount="indefinite" fill="hold" grpId="0" nodeType="afterEffect">
                                  <p:stCondLst>
                                    <p:cond delay="0"/>
                                  </p:stCondLst>
                                  <p:childTnLst>
                                    <p:set>
                                      <p:cBhvr>
                                        <p:cTn id="227" dur="1" fill="hold">
                                          <p:stCondLst>
                                            <p:cond delay="0"/>
                                          </p:stCondLst>
                                        </p:cTn>
                                        <p:tgtEl>
                                          <p:spTgt spid="106"/>
                                        </p:tgtEl>
                                        <p:attrNameLst>
                                          <p:attrName>style.visibility</p:attrName>
                                        </p:attrNameLst>
                                      </p:cBhvr>
                                      <p:to>
                                        <p:strVal val="visible"/>
                                      </p:to>
                                    </p:set>
                                    <p:animEffect transition="in" filter="fade">
                                      <p:cBhvr>
                                        <p:cTn id="228" dur="500"/>
                                        <p:tgtEl>
                                          <p:spTgt spid="106"/>
                                        </p:tgtEl>
                                      </p:cBhvr>
                                    </p:animEffect>
                                  </p:childTnLst>
                                </p:cTn>
                              </p:par>
                              <p:par>
                                <p:cTn id="229" presetID="26" presetClass="emph" presetSubtype="0" repeatCount="indefinite" fill="hold" grpId="1" nodeType="withEffect">
                                  <p:stCondLst>
                                    <p:cond delay="0"/>
                                  </p:stCondLst>
                                  <p:childTnLst>
                                    <p:animEffect transition="out" filter="fade">
                                      <p:cBhvr>
                                        <p:cTn id="230" dur="500" tmFilter="0, 0; .2, .5; .8, .5; 1, 0"/>
                                        <p:tgtEl>
                                          <p:spTgt spid="106"/>
                                        </p:tgtEl>
                                      </p:cBhvr>
                                    </p:animEffect>
                                    <p:animScale>
                                      <p:cBhvr>
                                        <p:cTn id="231" dur="250" autoRev="1" fill="hold"/>
                                        <p:tgtEl>
                                          <p:spTgt spid="106"/>
                                        </p:tgtEl>
                                      </p:cBhvr>
                                      <p:by x="105000" y="105000"/>
                                    </p:animScale>
                                  </p:childTnLst>
                                </p:cTn>
                              </p:par>
                            </p:childTnLst>
                          </p:cTn>
                        </p:par>
                        <p:par>
                          <p:cTn id="232" fill="hold">
                            <p:stCondLst>
                              <p:cond delay="27500"/>
                            </p:stCondLst>
                            <p:childTnLst>
                              <p:par>
                                <p:cTn id="233" presetID="10" presetClass="entr" presetSubtype="0" repeatCount="indefinite" fill="hold" grpId="0" nodeType="afterEffect">
                                  <p:stCondLst>
                                    <p:cond delay="0"/>
                                  </p:stCondLst>
                                  <p:childTnLst>
                                    <p:set>
                                      <p:cBhvr>
                                        <p:cTn id="234" dur="1" fill="hold">
                                          <p:stCondLst>
                                            <p:cond delay="0"/>
                                          </p:stCondLst>
                                        </p:cTn>
                                        <p:tgtEl>
                                          <p:spTgt spid="105"/>
                                        </p:tgtEl>
                                        <p:attrNameLst>
                                          <p:attrName>style.visibility</p:attrName>
                                        </p:attrNameLst>
                                      </p:cBhvr>
                                      <p:to>
                                        <p:strVal val="visible"/>
                                      </p:to>
                                    </p:set>
                                    <p:animEffect transition="in" filter="fade">
                                      <p:cBhvr>
                                        <p:cTn id="235" dur="1000"/>
                                        <p:tgtEl>
                                          <p:spTgt spid="105"/>
                                        </p:tgtEl>
                                      </p:cBhvr>
                                    </p:animEffect>
                                  </p:childTnLst>
                                </p:cTn>
                              </p:par>
                              <p:par>
                                <p:cTn id="236" presetID="26" presetClass="emph" presetSubtype="0" repeatCount="indefinite" fill="hold" grpId="1" nodeType="withEffect">
                                  <p:stCondLst>
                                    <p:cond delay="0"/>
                                  </p:stCondLst>
                                  <p:childTnLst>
                                    <p:animEffect transition="out" filter="fade">
                                      <p:cBhvr>
                                        <p:cTn id="237" dur="1000" tmFilter="0, 0; .2, .5; .8, .5; 1, 0"/>
                                        <p:tgtEl>
                                          <p:spTgt spid="105"/>
                                        </p:tgtEl>
                                      </p:cBhvr>
                                    </p:animEffect>
                                    <p:animScale>
                                      <p:cBhvr>
                                        <p:cTn id="238" dur="500" autoRev="1" fill="hold"/>
                                        <p:tgtEl>
                                          <p:spTgt spid="105"/>
                                        </p:tgtEl>
                                      </p:cBhvr>
                                      <p:by x="105000" y="105000"/>
                                    </p:animScale>
                                  </p:childTnLst>
                                </p:cTn>
                              </p:par>
                            </p:childTnLst>
                          </p:cTn>
                        </p:par>
                        <p:par>
                          <p:cTn id="239" fill="hold">
                            <p:stCondLst>
                              <p:cond delay="28500"/>
                            </p:stCondLst>
                            <p:childTnLst>
                              <p:par>
                                <p:cTn id="240" presetID="10" presetClass="entr" presetSubtype="0" repeatCount="indefinite" fill="hold" grpId="0" nodeType="afterEffect">
                                  <p:stCondLst>
                                    <p:cond delay="0"/>
                                  </p:stCondLst>
                                  <p:childTnLst>
                                    <p:set>
                                      <p:cBhvr>
                                        <p:cTn id="241" dur="1" fill="hold">
                                          <p:stCondLst>
                                            <p:cond delay="0"/>
                                          </p:stCondLst>
                                        </p:cTn>
                                        <p:tgtEl>
                                          <p:spTgt spid="107"/>
                                        </p:tgtEl>
                                        <p:attrNameLst>
                                          <p:attrName>style.visibility</p:attrName>
                                        </p:attrNameLst>
                                      </p:cBhvr>
                                      <p:to>
                                        <p:strVal val="visible"/>
                                      </p:to>
                                    </p:set>
                                    <p:animEffect transition="in" filter="fade">
                                      <p:cBhvr>
                                        <p:cTn id="242" dur="500"/>
                                        <p:tgtEl>
                                          <p:spTgt spid="107"/>
                                        </p:tgtEl>
                                      </p:cBhvr>
                                    </p:animEffect>
                                  </p:childTnLst>
                                </p:cTn>
                              </p:par>
                              <p:par>
                                <p:cTn id="243" presetID="26" presetClass="emph" presetSubtype="0" repeatCount="indefinite" fill="hold" grpId="1" nodeType="withEffect">
                                  <p:stCondLst>
                                    <p:cond delay="500"/>
                                  </p:stCondLst>
                                  <p:childTnLst>
                                    <p:animEffect transition="out" filter="fade">
                                      <p:cBhvr>
                                        <p:cTn id="244" dur="500" tmFilter="0, 0; .2, .5; .8, .5; 1, 0"/>
                                        <p:tgtEl>
                                          <p:spTgt spid="107"/>
                                        </p:tgtEl>
                                      </p:cBhvr>
                                    </p:animEffect>
                                    <p:animScale>
                                      <p:cBhvr>
                                        <p:cTn id="245" dur="250" autoRev="1" fill="hold"/>
                                        <p:tgtEl>
                                          <p:spTgt spid="107"/>
                                        </p:tgtEl>
                                      </p:cBhvr>
                                      <p:by x="105000" y="105000"/>
                                    </p:animScale>
                                  </p:childTnLst>
                                </p:cTn>
                              </p:par>
                            </p:childTnLst>
                          </p:cTn>
                        </p:par>
                        <p:par>
                          <p:cTn id="246" fill="hold">
                            <p:stCondLst>
                              <p:cond delay="29500"/>
                            </p:stCondLst>
                            <p:childTnLst>
                              <p:par>
                                <p:cTn id="247" presetID="10" presetClass="entr" presetSubtype="0" repeatCount="indefinite" fill="hold" grpId="0" nodeType="afterEffect">
                                  <p:stCondLst>
                                    <p:cond delay="0"/>
                                  </p:stCondLst>
                                  <p:childTnLst>
                                    <p:set>
                                      <p:cBhvr>
                                        <p:cTn id="248" dur="1" fill="hold">
                                          <p:stCondLst>
                                            <p:cond delay="0"/>
                                          </p:stCondLst>
                                        </p:cTn>
                                        <p:tgtEl>
                                          <p:spTgt spid="120"/>
                                        </p:tgtEl>
                                        <p:attrNameLst>
                                          <p:attrName>style.visibility</p:attrName>
                                        </p:attrNameLst>
                                      </p:cBhvr>
                                      <p:to>
                                        <p:strVal val="visible"/>
                                      </p:to>
                                    </p:set>
                                    <p:animEffect transition="in" filter="fade">
                                      <p:cBhvr>
                                        <p:cTn id="249" dur="500"/>
                                        <p:tgtEl>
                                          <p:spTgt spid="120"/>
                                        </p:tgtEl>
                                      </p:cBhvr>
                                    </p:animEffect>
                                  </p:childTnLst>
                                </p:cTn>
                              </p:par>
                              <p:par>
                                <p:cTn id="250" presetID="26" presetClass="emph" presetSubtype="0" repeatCount="indefinite" fill="hold" grpId="1" nodeType="withEffect">
                                  <p:stCondLst>
                                    <p:cond delay="0"/>
                                  </p:stCondLst>
                                  <p:childTnLst>
                                    <p:animEffect transition="out" filter="fade">
                                      <p:cBhvr>
                                        <p:cTn id="251" dur="500" tmFilter="0, 0; .2, .5; .8, .5; 1, 0"/>
                                        <p:tgtEl>
                                          <p:spTgt spid="120"/>
                                        </p:tgtEl>
                                      </p:cBhvr>
                                    </p:animEffect>
                                    <p:animScale>
                                      <p:cBhvr>
                                        <p:cTn id="252" dur="250" autoRev="1" fill="hold"/>
                                        <p:tgtEl>
                                          <p:spTgt spid="120"/>
                                        </p:tgtEl>
                                      </p:cBhvr>
                                      <p:by x="105000" y="105000"/>
                                    </p:animScale>
                                  </p:childTnLst>
                                </p:cTn>
                              </p:par>
                            </p:childTnLst>
                          </p:cTn>
                        </p:par>
                        <p:par>
                          <p:cTn id="253" fill="hold">
                            <p:stCondLst>
                              <p:cond delay="30000"/>
                            </p:stCondLst>
                            <p:childTnLst>
                              <p:par>
                                <p:cTn id="254" presetID="10" presetClass="entr" presetSubtype="0" repeatCount="indefinite" fill="hold" grpId="0" nodeType="afterEffect">
                                  <p:stCondLst>
                                    <p:cond delay="0"/>
                                  </p:stCondLst>
                                  <p:childTnLst>
                                    <p:set>
                                      <p:cBhvr>
                                        <p:cTn id="255" dur="1" fill="hold">
                                          <p:stCondLst>
                                            <p:cond delay="0"/>
                                          </p:stCondLst>
                                        </p:cTn>
                                        <p:tgtEl>
                                          <p:spTgt spid="119"/>
                                        </p:tgtEl>
                                        <p:attrNameLst>
                                          <p:attrName>style.visibility</p:attrName>
                                        </p:attrNameLst>
                                      </p:cBhvr>
                                      <p:to>
                                        <p:strVal val="visible"/>
                                      </p:to>
                                    </p:set>
                                    <p:animEffect transition="in" filter="fade">
                                      <p:cBhvr>
                                        <p:cTn id="256" dur="1000"/>
                                        <p:tgtEl>
                                          <p:spTgt spid="119"/>
                                        </p:tgtEl>
                                      </p:cBhvr>
                                    </p:animEffect>
                                  </p:childTnLst>
                                </p:cTn>
                              </p:par>
                              <p:par>
                                <p:cTn id="257" presetID="26" presetClass="emph" presetSubtype="0" repeatCount="indefinite" fill="hold" grpId="1" nodeType="withEffect">
                                  <p:stCondLst>
                                    <p:cond delay="0"/>
                                  </p:stCondLst>
                                  <p:childTnLst>
                                    <p:animEffect transition="out" filter="fade">
                                      <p:cBhvr>
                                        <p:cTn id="258" dur="1000" tmFilter="0, 0; .2, .5; .8, .5; 1, 0"/>
                                        <p:tgtEl>
                                          <p:spTgt spid="119"/>
                                        </p:tgtEl>
                                      </p:cBhvr>
                                    </p:animEffect>
                                    <p:animScale>
                                      <p:cBhvr>
                                        <p:cTn id="259" dur="500" autoRev="1" fill="hold"/>
                                        <p:tgtEl>
                                          <p:spTgt spid="119"/>
                                        </p:tgtEl>
                                      </p:cBhvr>
                                      <p:by x="105000" y="105000"/>
                                    </p:animScale>
                                  </p:childTnLst>
                                </p:cTn>
                              </p:par>
                            </p:childTnLst>
                          </p:cTn>
                        </p:par>
                        <p:par>
                          <p:cTn id="260" fill="hold">
                            <p:stCondLst>
                              <p:cond delay="31000"/>
                            </p:stCondLst>
                            <p:childTnLst>
                              <p:par>
                                <p:cTn id="261" presetID="10" presetClass="entr" presetSubtype="0" repeatCount="indefinite" fill="hold" grpId="0" nodeType="afterEffect">
                                  <p:stCondLst>
                                    <p:cond delay="0"/>
                                  </p:stCondLst>
                                  <p:childTnLst>
                                    <p:set>
                                      <p:cBhvr>
                                        <p:cTn id="262" dur="1" fill="hold">
                                          <p:stCondLst>
                                            <p:cond delay="0"/>
                                          </p:stCondLst>
                                        </p:cTn>
                                        <p:tgtEl>
                                          <p:spTgt spid="121"/>
                                        </p:tgtEl>
                                        <p:attrNameLst>
                                          <p:attrName>style.visibility</p:attrName>
                                        </p:attrNameLst>
                                      </p:cBhvr>
                                      <p:to>
                                        <p:strVal val="visible"/>
                                      </p:to>
                                    </p:set>
                                    <p:animEffect transition="in" filter="fade">
                                      <p:cBhvr>
                                        <p:cTn id="263" dur="500"/>
                                        <p:tgtEl>
                                          <p:spTgt spid="121"/>
                                        </p:tgtEl>
                                      </p:cBhvr>
                                    </p:animEffect>
                                  </p:childTnLst>
                                </p:cTn>
                              </p:par>
                              <p:par>
                                <p:cTn id="264" presetID="26" presetClass="emph" presetSubtype="0" repeatCount="indefinite" fill="hold" grpId="1" nodeType="withEffect">
                                  <p:stCondLst>
                                    <p:cond delay="500"/>
                                  </p:stCondLst>
                                  <p:childTnLst>
                                    <p:animEffect transition="out" filter="fade">
                                      <p:cBhvr>
                                        <p:cTn id="265" dur="500" tmFilter="0, 0; .2, .5; .8, .5; 1, 0"/>
                                        <p:tgtEl>
                                          <p:spTgt spid="121"/>
                                        </p:tgtEl>
                                      </p:cBhvr>
                                    </p:animEffect>
                                    <p:animScale>
                                      <p:cBhvr>
                                        <p:cTn id="266" dur="250" autoRev="1" fill="hold"/>
                                        <p:tgtEl>
                                          <p:spTgt spid="121"/>
                                        </p:tgtEl>
                                      </p:cBhvr>
                                      <p:by x="105000" y="105000"/>
                                    </p:animScale>
                                  </p:childTnLst>
                                </p:cTn>
                              </p:par>
                            </p:childTnLst>
                          </p:cTn>
                        </p:par>
                        <p:par>
                          <p:cTn id="267" fill="hold">
                            <p:stCondLst>
                              <p:cond delay="32000"/>
                            </p:stCondLst>
                            <p:childTnLst>
                              <p:par>
                                <p:cTn id="268" presetID="10" presetClass="entr" presetSubtype="0" repeatCount="indefinite" fill="hold" grpId="0" nodeType="afterEffect">
                                  <p:stCondLst>
                                    <p:cond delay="0"/>
                                  </p:stCondLst>
                                  <p:childTnLst>
                                    <p:set>
                                      <p:cBhvr>
                                        <p:cTn id="269" dur="1" fill="hold">
                                          <p:stCondLst>
                                            <p:cond delay="0"/>
                                          </p:stCondLst>
                                        </p:cTn>
                                        <p:tgtEl>
                                          <p:spTgt spid="123"/>
                                        </p:tgtEl>
                                        <p:attrNameLst>
                                          <p:attrName>style.visibility</p:attrName>
                                        </p:attrNameLst>
                                      </p:cBhvr>
                                      <p:to>
                                        <p:strVal val="visible"/>
                                      </p:to>
                                    </p:set>
                                    <p:animEffect transition="in" filter="fade">
                                      <p:cBhvr>
                                        <p:cTn id="270" dur="500"/>
                                        <p:tgtEl>
                                          <p:spTgt spid="123"/>
                                        </p:tgtEl>
                                      </p:cBhvr>
                                    </p:animEffect>
                                  </p:childTnLst>
                                </p:cTn>
                              </p:par>
                              <p:par>
                                <p:cTn id="271" presetID="26" presetClass="emph" presetSubtype="0" repeatCount="indefinite" fill="hold" grpId="1" nodeType="withEffect">
                                  <p:stCondLst>
                                    <p:cond delay="0"/>
                                  </p:stCondLst>
                                  <p:childTnLst>
                                    <p:animEffect transition="out" filter="fade">
                                      <p:cBhvr>
                                        <p:cTn id="272" dur="500" tmFilter="0, 0; .2, .5; .8, .5; 1, 0"/>
                                        <p:tgtEl>
                                          <p:spTgt spid="123"/>
                                        </p:tgtEl>
                                      </p:cBhvr>
                                    </p:animEffect>
                                    <p:animScale>
                                      <p:cBhvr>
                                        <p:cTn id="273" dur="250" autoRev="1" fill="hold"/>
                                        <p:tgtEl>
                                          <p:spTgt spid="123"/>
                                        </p:tgtEl>
                                      </p:cBhvr>
                                      <p:by x="105000" y="105000"/>
                                    </p:animScale>
                                  </p:childTnLst>
                                </p:cTn>
                              </p:par>
                            </p:childTnLst>
                          </p:cTn>
                        </p:par>
                        <p:par>
                          <p:cTn id="274" fill="hold">
                            <p:stCondLst>
                              <p:cond delay="32500"/>
                            </p:stCondLst>
                            <p:childTnLst>
                              <p:par>
                                <p:cTn id="275" presetID="10" presetClass="entr" presetSubtype="0" repeatCount="indefinite" fill="hold" grpId="0" nodeType="afterEffect">
                                  <p:stCondLst>
                                    <p:cond delay="0"/>
                                  </p:stCondLst>
                                  <p:childTnLst>
                                    <p:set>
                                      <p:cBhvr>
                                        <p:cTn id="276" dur="1" fill="hold">
                                          <p:stCondLst>
                                            <p:cond delay="0"/>
                                          </p:stCondLst>
                                        </p:cTn>
                                        <p:tgtEl>
                                          <p:spTgt spid="122"/>
                                        </p:tgtEl>
                                        <p:attrNameLst>
                                          <p:attrName>style.visibility</p:attrName>
                                        </p:attrNameLst>
                                      </p:cBhvr>
                                      <p:to>
                                        <p:strVal val="visible"/>
                                      </p:to>
                                    </p:set>
                                    <p:animEffect transition="in" filter="fade">
                                      <p:cBhvr>
                                        <p:cTn id="277" dur="1000"/>
                                        <p:tgtEl>
                                          <p:spTgt spid="122"/>
                                        </p:tgtEl>
                                      </p:cBhvr>
                                    </p:animEffect>
                                  </p:childTnLst>
                                </p:cTn>
                              </p:par>
                              <p:par>
                                <p:cTn id="278" presetID="26" presetClass="emph" presetSubtype="0" repeatCount="indefinite" fill="hold" grpId="1" nodeType="withEffect">
                                  <p:stCondLst>
                                    <p:cond delay="0"/>
                                  </p:stCondLst>
                                  <p:childTnLst>
                                    <p:animEffect transition="out" filter="fade">
                                      <p:cBhvr>
                                        <p:cTn id="279" dur="1000" tmFilter="0, 0; .2, .5; .8, .5; 1, 0"/>
                                        <p:tgtEl>
                                          <p:spTgt spid="122"/>
                                        </p:tgtEl>
                                      </p:cBhvr>
                                    </p:animEffect>
                                    <p:animScale>
                                      <p:cBhvr>
                                        <p:cTn id="280" dur="500" autoRev="1" fill="hold"/>
                                        <p:tgtEl>
                                          <p:spTgt spid="122"/>
                                        </p:tgtEl>
                                      </p:cBhvr>
                                      <p:by x="105000" y="105000"/>
                                    </p:animScale>
                                  </p:childTnLst>
                                </p:cTn>
                              </p:par>
                            </p:childTnLst>
                          </p:cTn>
                        </p:par>
                        <p:par>
                          <p:cTn id="281" fill="hold">
                            <p:stCondLst>
                              <p:cond delay="33500"/>
                            </p:stCondLst>
                            <p:childTnLst>
                              <p:par>
                                <p:cTn id="282" presetID="10" presetClass="entr" presetSubtype="0" repeatCount="indefinite" fill="hold" grpId="0" nodeType="afterEffect">
                                  <p:stCondLst>
                                    <p:cond delay="0"/>
                                  </p:stCondLst>
                                  <p:childTnLst>
                                    <p:set>
                                      <p:cBhvr>
                                        <p:cTn id="283" dur="1" fill="hold">
                                          <p:stCondLst>
                                            <p:cond delay="0"/>
                                          </p:stCondLst>
                                        </p:cTn>
                                        <p:tgtEl>
                                          <p:spTgt spid="124"/>
                                        </p:tgtEl>
                                        <p:attrNameLst>
                                          <p:attrName>style.visibility</p:attrName>
                                        </p:attrNameLst>
                                      </p:cBhvr>
                                      <p:to>
                                        <p:strVal val="visible"/>
                                      </p:to>
                                    </p:set>
                                    <p:animEffect transition="in" filter="fade">
                                      <p:cBhvr>
                                        <p:cTn id="284" dur="500"/>
                                        <p:tgtEl>
                                          <p:spTgt spid="124"/>
                                        </p:tgtEl>
                                      </p:cBhvr>
                                    </p:animEffect>
                                  </p:childTnLst>
                                </p:cTn>
                              </p:par>
                              <p:par>
                                <p:cTn id="285" presetID="26" presetClass="emph" presetSubtype="0" repeatCount="indefinite" fill="hold" grpId="1" nodeType="withEffect">
                                  <p:stCondLst>
                                    <p:cond delay="500"/>
                                  </p:stCondLst>
                                  <p:childTnLst>
                                    <p:animEffect transition="out" filter="fade">
                                      <p:cBhvr>
                                        <p:cTn id="286" dur="500" tmFilter="0, 0; .2, .5; .8, .5; 1, 0"/>
                                        <p:tgtEl>
                                          <p:spTgt spid="124"/>
                                        </p:tgtEl>
                                      </p:cBhvr>
                                    </p:animEffect>
                                    <p:animScale>
                                      <p:cBhvr>
                                        <p:cTn id="287" dur="250" autoRev="1" fill="hold"/>
                                        <p:tgtEl>
                                          <p:spTgt spid="124"/>
                                        </p:tgtEl>
                                      </p:cBhvr>
                                      <p:by x="105000" y="105000"/>
                                    </p:animScale>
                                  </p:childTnLst>
                                </p:cTn>
                              </p:par>
                              <p:par>
                                <p:cTn id="288" presetID="42" presetClass="path" presetSubtype="0" repeatCount="indefinite" accel="50000" decel="50000" fill="hold" grpId="1" nodeType="withEffect">
                                  <p:stCondLst>
                                    <p:cond delay="0"/>
                                  </p:stCondLst>
                                  <p:childTnLst>
                                    <p:animMotion origin="layout" path="M -1.42518E-7 4.01343E-6 L -0.38777 0.07703 " pathEditMode="relative" rAng="0" ptsTypes="AA">
                                      <p:cBhvr>
                                        <p:cTn id="289" dur="1000" fill="hold"/>
                                        <p:tgtEl>
                                          <p:spTgt spid="125"/>
                                        </p:tgtEl>
                                        <p:attrNameLst>
                                          <p:attrName>ppt_x</p:attrName>
                                          <p:attrName>ppt_y</p:attrName>
                                        </p:attrNameLst>
                                      </p:cBhvr>
                                      <p:rCtr x="-19388" y="3841"/>
                                    </p:animMotion>
                                  </p:childTnLst>
                                </p:cTn>
                              </p:par>
                            </p:childTnLst>
                          </p:cTn>
                        </p:par>
                        <p:par>
                          <p:cTn id="290" fill="hold">
                            <p:stCondLst>
                              <p:cond delay="34500"/>
                            </p:stCondLst>
                            <p:childTnLst>
                              <p:par>
                                <p:cTn id="291" presetID="10" presetClass="entr" presetSubtype="0" repeatCount="indefinite" fill="hold" grpId="0" nodeType="afterEffect">
                                  <p:stCondLst>
                                    <p:cond delay="0"/>
                                  </p:stCondLst>
                                  <p:childTnLst>
                                    <p:set>
                                      <p:cBhvr>
                                        <p:cTn id="292" dur="1" fill="hold">
                                          <p:stCondLst>
                                            <p:cond delay="0"/>
                                          </p:stCondLst>
                                        </p:cTn>
                                        <p:tgtEl>
                                          <p:spTgt spid="125"/>
                                        </p:tgtEl>
                                        <p:attrNameLst>
                                          <p:attrName>style.visibility</p:attrName>
                                        </p:attrNameLst>
                                      </p:cBhvr>
                                      <p:to>
                                        <p:strVal val="visible"/>
                                      </p:to>
                                    </p:set>
                                    <p:animEffect transition="in" filter="fade">
                                      <p:cBhvr>
                                        <p:cTn id="293" dur="500"/>
                                        <p:tgtEl>
                                          <p:spTgt spid="125"/>
                                        </p:tgtEl>
                                      </p:cBhvr>
                                    </p:animEffect>
                                  </p:childTnLst>
                                </p:cTn>
                              </p:par>
                            </p:childTnLst>
                          </p:cTn>
                        </p:par>
                        <p:par>
                          <p:cTn id="294" fill="hold">
                            <p:stCondLst>
                              <p:cond delay="35000"/>
                            </p:stCondLst>
                            <p:childTnLst>
                              <p:par>
                                <p:cTn id="295" presetID="10" presetClass="exit" presetSubtype="0" repeatCount="indefinite" fill="hold" grpId="2" nodeType="afterEffect">
                                  <p:stCondLst>
                                    <p:cond delay="0"/>
                                  </p:stCondLst>
                                  <p:childTnLst>
                                    <p:animEffect transition="out" filter="fade">
                                      <p:cBhvr>
                                        <p:cTn id="296" dur="500"/>
                                        <p:tgtEl>
                                          <p:spTgt spid="125"/>
                                        </p:tgtEl>
                                      </p:cBhvr>
                                    </p:animEffect>
                                    <p:set>
                                      <p:cBhvr>
                                        <p:cTn id="297" dur="1" fill="hold">
                                          <p:stCondLst>
                                            <p:cond delay="499"/>
                                          </p:stCondLst>
                                        </p:cTn>
                                        <p:tgtEl>
                                          <p:spTgt spid="125"/>
                                        </p:tgtEl>
                                        <p:attrNameLst>
                                          <p:attrName>style.visibility</p:attrName>
                                        </p:attrNameLst>
                                      </p:cBhvr>
                                      <p:to>
                                        <p:strVal val="hidden"/>
                                      </p:to>
                                    </p:set>
                                  </p:childTnLst>
                                </p:cTn>
                              </p:par>
                            </p:childTnLst>
                          </p:cTn>
                        </p:par>
                        <p:par>
                          <p:cTn id="298" fill="hold">
                            <p:stCondLst>
                              <p:cond delay="35500"/>
                            </p:stCondLst>
                            <p:childTnLst>
                              <p:par>
                                <p:cTn id="299" presetID="10" presetClass="entr" presetSubtype="0" repeatCount="indefinite" fill="hold" grpId="0" nodeType="afterEffect">
                                  <p:stCondLst>
                                    <p:cond delay="0"/>
                                  </p:stCondLst>
                                  <p:childTnLst>
                                    <p:set>
                                      <p:cBhvr>
                                        <p:cTn id="300" dur="1" fill="hold">
                                          <p:stCondLst>
                                            <p:cond delay="0"/>
                                          </p:stCondLst>
                                        </p:cTn>
                                        <p:tgtEl>
                                          <p:spTgt spid="128"/>
                                        </p:tgtEl>
                                        <p:attrNameLst>
                                          <p:attrName>style.visibility</p:attrName>
                                        </p:attrNameLst>
                                      </p:cBhvr>
                                      <p:to>
                                        <p:strVal val="visible"/>
                                      </p:to>
                                    </p:set>
                                    <p:animEffect transition="in" filter="fade">
                                      <p:cBhvr>
                                        <p:cTn id="301" dur="500"/>
                                        <p:tgtEl>
                                          <p:spTgt spid="128"/>
                                        </p:tgtEl>
                                      </p:cBhvr>
                                    </p:animEffect>
                                  </p:childTnLst>
                                </p:cTn>
                              </p:par>
                              <p:par>
                                <p:cTn id="302" presetID="26" presetClass="emph" presetSubtype="0" repeatCount="indefinite" fill="hold" grpId="1" nodeType="withEffect">
                                  <p:stCondLst>
                                    <p:cond delay="0"/>
                                  </p:stCondLst>
                                  <p:childTnLst>
                                    <p:animEffect transition="out" filter="fade">
                                      <p:cBhvr>
                                        <p:cTn id="303" dur="500" tmFilter="0, 0; .2, .5; .8, .5; 1, 0"/>
                                        <p:tgtEl>
                                          <p:spTgt spid="128"/>
                                        </p:tgtEl>
                                      </p:cBhvr>
                                    </p:animEffect>
                                    <p:animScale>
                                      <p:cBhvr>
                                        <p:cTn id="304" dur="250" autoRev="1" fill="hold"/>
                                        <p:tgtEl>
                                          <p:spTgt spid="128"/>
                                        </p:tgtEl>
                                      </p:cBhvr>
                                      <p:by x="105000" y="105000"/>
                                    </p:animScale>
                                  </p:childTnLst>
                                </p:cTn>
                              </p:par>
                            </p:childTnLst>
                          </p:cTn>
                        </p:par>
                        <p:par>
                          <p:cTn id="305" fill="hold">
                            <p:stCondLst>
                              <p:cond delay="36000"/>
                            </p:stCondLst>
                            <p:childTnLst>
                              <p:par>
                                <p:cTn id="306" presetID="10" presetClass="entr" presetSubtype="0" repeatCount="indefinite" fill="hold" grpId="0" nodeType="afterEffect">
                                  <p:stCondLst>
                                    <p:cond delay="0"/>
                                  </p:stCondLst>
                                  <p:childTnLst>
                                    <p:set>
                                      <p:cBhvr>
                                        <p:cTn id="307" dur="1" fill="hold">
                                          <p:stCondLst>
                                            <p:cond delay="0"/>
                                          </p:stCondLst>
                                        </p:cTn>
                                        <p:tgtEl>
                                          <p:spTgt spid="127"/>
                                        </p:tgtEl>
                                        <p:attrNameLst>
                                          <p:attrName>style.visibility</p:attrName>
                                        </p:attrNameLst>
                                      </p:cBhvr>
                                      <p:to>
                                        <p:strVal val="visible"/>
                                      </p:to>
                                    </p:set>
                                    <p:animEffect transition="in" filter="fade">
                                      <p:cBhvr>
                                        <p:cTn id="308" dur="1000"/>
                                        <p:tgtEl>
                                          <p:spTgt spid="127"/>
                                        </p:tgtEl>
                                      </p:cBhvr>
                                    </p:animEffect>
                                  </p:childTnLst>
                                </p:cTn>
                              </p:par>
                              <p:par>
                                <p:cTn id="309" presetID="26" presetClass="emph" presetSubtype="0" repeatCount="indefinite" fill="hold" grpId="1" nodeType="withEffect">
                                  <p:stCondLst>
                                    <p:cond delay="0"/>
                                  </p:stCondLst>
                                  <p:childTnLst>
                                    <p:animEffect transition="out" filter="fade">
                                      <p:cBhvr>
                                        <p:cTn id="310" dur="1000" tmFilter="0, 0; .2, .5; .8, .5; 1, 0"/>
                                        <p:tgtEl>
                                          <p:spTgt spid="127"/>
                                        </p:tgtEl>
                                      </p:cBhvr>
                                    </p:animEffect>
                                    <p:animScale>
                                      <p:cBhvr>
                                        <p:cTn id="311" dur="500" autoRev="1" fill="hold"/>
                                        <p:tgtEl>
                                          <p:spTgt spid="127"/>
                                        </p:tgtEl>
                                      </p:cBhvr>
                                      <p:by x="105000" y="105000"/>
                                    </p:animScale>
                                  </p:childTnLst>
                                </p:cTn>
                              </p:par>
                            </p:childTnLst>
                          </p:cTn>
                        </p:par>
                        <p:par>
                          <p:cTn id="312" fill="hold">
                            <p:stCondLst>
                              <p:cond delay="37000"/>
                            </p:stCondLst>
                            <p:childTnLst>
                              <p:par>
                                <p:cTn id="313" presetID="10" presetClass="entr" presetSubtype="0" repeatCount="indefinite" fill="hold" grpId="0" nodeType="afterEffect">
                                  <p:stCondLst>
                                    <p:cond delay="0"/>
                                  </p:stCondLst>
                                  <p:childTnLst>
                                    <p:set>
                                      <p:cBhvr>
                                        <p:cTn id="314" dur="1" fill="hold">
                                          <p:stCondLst>
                                            <p:cond delay="0"/>
                                          </p:stCondLst>
                                        </p:cTn>
                                        <p:tgtEl>
                                          <p:spTgt spid="129"/>
                                        </p:tgtEl>
                                        <p:attrNameLst>
                                          <p:attrName>style.visibility</p:attrName>
                                        </p:attrNameLst>
                                      </p:cBhvr>
                                      <p:to>
                                        <p:strVal val="visible"/>
                                      </p:to>
                                    </p:set>
                                    <p:animEffect transition="in" filter="fade">
                                      <p:cBhvr>
                                        <p:cTn id="315" dur="500"/>
                                        <p:tgtEl>
                                          <p:spTgt spid="129"/>
                                        </p:tgtEl>
                                      </p:cBhvr>
                                    </p:animEffect>
                                  </p:childTnLst>
                                </p:cTn>
                              </p:par>
                              <p:par>
                                <p:cTn id="316" presetID="26" presetClass="emph" presetSubtype="0" repeatCount="indefinite" fill="hold" grpId="1" nodeType="withEffect">
                                  <p:stCondLst>
                                    <p:cond delay="500"/>
                                  </p:stCondLst>
                                  <p:childTnLst>
                                    <p:animEffect transition="out" filter="fade">
                                      <p:cBhvr>
                                        <p:cTn id="317" dur="500" tmFilter="0, 0; .2, .5; .8, .5; 1, 0"/>
                                        <p:tgtEl>
                                          <p:spTgt spid="129"/>
                                        </p:tgtEl>
                                      </p:cBhvr>
                                    </p:animEffect>
                                    <p:animScale>
                                      <p:cBhvr>
                                        <p:cTn id="318" dur="250" autoRev="1" fill="hold"/>
                                        <p:tgtEl>
                                          <p:spTgt spid="129"/>
                                        </p:tgtEl>
                                      </p:cBhvr>
                                      <p:by x="105000" y="105000"/>
                                    </p:animScale>
                                  </p:childTnLst>
                                </p:cTn>
                              </p:par>
                              <p:par>
                                <p:cTn id="319" presetID="42" presetClass="path" presetSubtype="0" repeatCount="indefinite" accel="50000" decel="50000" fill="hold" grpId="1" nodeType="withEffect">
                                  <p:stCondLst>
                                    <p:cond delay="0"/>
                                  </p:stCondLst>
                                  <p:childTnLst>
                                    <p:animMotion origin="layout" path="M -1.5677E-6 4.29051E-6 L 0.34991 0.07115 " pathEditMode="relative" rAng="0" ptsTypes="AA">
                                      <p:cBhvr>
                                        <p:cTn id="320" dur="1000" fill="hold"/>
                                        <p:tgtEl>
                                          <p:spTgt spid="131"/>
                                        </p:tgtEl>
                                        <p:attrNameLst>
                                          <p:attrName>ppt_x</p:attrName>
                                          <p:attrName>ppt_y</p:attrName>
                                        </p:attrNameLst>
                                      </p:cBhvr>
                                      <p:rCtr x="17488" y="3547"/>
                                    </p:animMotion>
                                  </p:childTnLst>
                                </p:cTn>
                              </p:par>
                            </p:childTnLst>
                          </p:cTn>
                        </p:par>
                        <p:par>
                          <p:cTn id="321" fill="hold">
                            <p:stCondLst>
                              <p:cond delay="38000"/>
                            </p:stCondLst>
                            <p:childTnLst>
                              <p:par>
                                <p:cTn id="322" presetID="10" presetClass="entr" presetSubtype="0" repeatCount="indefinite" fill="hold" grpId="0" nodeType="afterEffect">
                                  <p:stCondLst>
                                    <p:cond delay="0"/>
                                  </p:stCondLst>
                                  <p:childTnLst>
                                    <p:set>
                                      <p:cBhvr>
                                        <p:cTn id="323" dur="1" fill="hold">
                                          <p:stCondLst>
                                            <p:cond delay="0"/>
                                          </p:stCondLst>
                                        </p:cTn>
                                        <p:tgtEl>
                                          <p:spTgt spid="131"/>
                                        </p:tgtEl>
                                        <p:attrNameLst>
                                          <p:attrName>style.visibility</p:attrName>
                                        </p:attrNameLst>
                                      </p:cBhvr>
                                      <p:to>
                                        <p:strVal val="visible"/>
                                      </p:to>
                                    </p:set>
                                    <p:animEffect transition="in" filter="fade">
                                      <p:cBhvr>
                                        <p:cTn id="324" dur="500"/>
                                        <p:tgtEl>
                                          <p:spTgt spid="131"/>
                                        </p:tgtEl>
                                      </p:cBhvr>
                                    </p:animEffect>
                                  </p:childTnLst>
                                </p:cTn>
                              </p:par>
                            </p:childTnLst>
                          </p:cTn>
                        </p:par>
                        <p:par>
                          <p:cTn id="325" fill="hold">
                            <p:stCondLst>
                              <p:cond delay="38500"/>
                            </p:stCondLst>
                            <p:childTnLst>
                              <p:par>
                                <p:cTn id="326" presetID="10" presetClass="exit" presetSubtype="0" repeatCount="indefinite" fill="hold" grpId="2" nodeType="afterEffect">
                                  <p:stCondLst>
                                    <p:cond delay="0"/>
                                  </p:stCondLst>
                                  <p:childTnLst>
                                    <p:animEffect transition="out" filter="fade">
                                      <p:cBhvr>
                                        <p:cTn id="327" dur="500"/>
                                        <p:tgtEl>
                                          <p:spTgt spid="131"/>
                                        </p:tgtEl>
                                      </p:cBhvr>
                                    </p:animEffect>
                                    <p:set>
                                      <p:cBhvr>
                                        <p:cTn id="328" dur="1" fill="hold">
                                          <p:stCondLst>
                                            <p:cond delay="499"/>
                                          </p:stCondLst>
                                        </p:cTn>
                                        <p:tgtEl>
                                          <p:spTgt spid="131"/>
                                        </p:tgtEl>
                                        <p:attrNameLst>
                                          <p:attrName>style.visibility</p:attrName>
                                        </p:attrNameLst>
                                      </p:cBhvr>
                                      <p:to>
                                        <p:strVal val="hidden"/>
                                      </p:to>
                                    </p:set>
                                  </p:childTnLst>
                                </p:cTn>
                              </p:par>
                            </p:childTnLst>
                          </p:cTn>
                        </p:par>
                        <p:par>
                          <p:cTn id="329" fill="hold">
                            <p:stCondLst>
                              <p:cond delay="39000"/>
                            </p:stCondLst>
                            <p:childTnLst>
                              <p:par>
                                <p:cTn id="330" presetID="10" presetClass="entr" presetSubtype="0" repeatCount="indefinite" fill="hold" grpId="0" nodeType="afterEffect">
                                  <p:stCondLst>
                                    <p:cond delay="0"/>
                                  </p:stCondLst>
                                  <p:childTnLst>
                                    <p:set>
                                      <p:cBhvr>
                                        <p:cTn id="331" dur="1" fill="hold">
                                          <p:stCondLst>
                                            <p:cond delay="0"/>
                                          </p:stCondLst>
                                        </p:cTn>
                                        <p:tgtEl>
                                          <p:spTgt spid="135"/>
                                        </p:tgtEl>
                                        <p:attrNameLst>
                                          <p:attrName>style.visibility</p:attrName>
                                        </p:attrNameLst>
                                      </p:cBhvr>
                                      <p:to>
                                        <p:strVal val="visible"/>
                                      </p:to>
                                    </p:set>
                                    <p:animEffect transition="in" filter="fade">
                                      <p:cBhvr>
                                        <p:cTn id="332" dur="500"/>
                                        <p:tgtEl>
                                          <p:spTgt spid="135"/>
                                        </p:tgtEl>
                                      </p:cBhvr>
                                    </p:animEffect>
                                  </p:childTnLst>
                                </p:cTn>
                              </p:par>
                              <p:par>
                                <p:cTn id="333" presetID="26" presetClass="emph" presetSubtype="0" repeatCount="indefinite" fill="hold" grpId="1" nodeType="withEffect">
                                  <p:stCondLst>
                                    <p:cond delay="0"/>
                                  </p:stCondLst>
                                  <p:childTnLst>
                                    <p:animEffect transition="out" filter="fade">
                                      <p:cBhvr>
                                        <p:cTn id="334" dur="500" tmFilter="0, 0; .2, .5; .8, .5; 1, 0"/>
                                        <p:tgtEl>
                                          <p:spTgt spid="135"/>
                                        </p:tgtEl>
                                      </p:cBhvr>
                                    </p:animEffect>
                                    <p:animScale>
                                      <p:cBhvr>
                                        <p:cTn id="335" dur="250" autoRev="1" fill="hold"/>
                                        <p:tgtEl>
                                          <p:spTgt spid="135"/>
                                        </p:tgtEl>
                                      </p:cBhvr>
                                      <p:by x="105000" y="105000"/>
                                    </p:animScale>
                                  </p:childTnLst>
                                </p:cTn>
                              </p:par>
                            </p:childTnLst>
                          </p:cTn>
                        </p:par>
                        <p:par>
                          <p:cTn id="336" fill="hold">
                            <p:stCondLst>
                              <p:cond delay="39500"/>
                            </p:stCondLst>
                            <p:childTnLst>
                              <p:par>
                                <p:cTn id="337" presetID="10" presetClass="entr" presetSubtype="0" repeatCount="indefinite" fill="hold" grpId="0" nodeType="afterEffect">
                                  <p:stCondLst>
                                    <p:cond delay="0"/>
                                  </p:stCondLst>
                                  <p:childTnLst>
                                    <p:set>
                                      <p:cBhvr>
                                        <p:cTn id="338" dur="1" fill="hold">
                                          <p:stCondLst>
                                            <p:cond delay="0"/>
                                          </p:stCondLst>
                                        </p:cTn>
                                        <p:tgtEl>
                                          <p:spTgt spid="134"/>
                                        </p:tgtEl>
                                        <p:attrNameLst>
                                          <p:attrName>style.visibility</p:attrName>
                                        </p:attrNameLst>
                                      </p:cBhvr>
                                      <p:to>
                                        <p:strVal val="visible"/>
                                      </p:to>
                                    </p:set>
                                    <p:animEffect transition="in" filter="fade">
                                      <p:cBhvr>
                                        <p:cTn id="339" dur="1000"/>
                                        <p:tgtEl>
                                          <p:spTgt spid="134"/>
                                        </p:tgtEl>
                                      </p:cBhvr>
                                    </p:animEffect>
                                  </p:childTnLst>
                                </p:cTn>
                              </p:par>
                              <p:par>
                                <p:cTn id="340" presetID="26" presetClass="emph" presetSubtype="0" repeatCount="indefinite" fill="hold" grpId="1" nodeType="withEffect">
                                  <p:stCondLst>
                                    <p:cond delay="0"/>
                                  </p:stCondLst>
                                  <p:childTnLst>
                                    <p:animEffect transition="out" filter="fade">
                                      <p:cBhvr>
                                        <p:cTn id="341" dur="1000" tmFilter="0, 0; .2, .5; .8, .5; 1, 0"/>
                                        <p:tgtEl>
                                          <p:spTgt spid="134"/>
                                        </p:tgtEl>
                                      </p:cBhvr>
                                    </p:animEffect>
                                    <p:animScale>
                                      <p:cBhvr>
                                        <p:cTn id="342" dur="500" autoRev="1" fill="hold"/>
                                        <p:tgtEl>
                                          <p:spTgt spid="134"/>
                                        </p:tgtEl>
                                      </p:cBhvr>
                                      <p:by x="105000" y="105000"/>
                                    </p:animScale>
                                  </p:childTnLst>
                                </p:cTn>
                              </p:par>
                            </p:childTnLst>
                          </p:cTn>
                        </p:par>
                        <p:par>
                          <p:cTn id="343" fill="hold">
                            <p:stCondLst>
                              <p:cond delay="40500"/>
                            </p:stCondLst>
                            <p:childTnLst>
                              <p:par>
                                <p:cTn id="344" presetID="10" presetClass="entr" presetSubtype="0" repeatCount="indefinite" fill="hold" grpId="0" nodeType="afterEffect">
                                  <p:stCondLst>
                                    <p:cond delay="0"/>
                                  </p:stCondLst>
                                  <p:childTnLst>
                                    <p:set>
                                      <p:cBhvr>
                                        <p:cTn id="345" dur="1" fill="hold">
                                          <p:stCondLst>
                                            <p:cond delay="0"/>
                                          </p:stCondLst>
                                        </p:cTn>
                                        <p:tgtEl>
                                          <p:spTgt spid="136"/>
                                        </p:tgtEl>
                                        <p:attrNameLst>
                                          <p:attrName>style.visibility</p:attrName>
                                        </p:attrNameLst>
                                      </p:cBhvr>
                                      <p:to>
                                        <p:strVal val="visible"/>
                                      </p:to>
                                    </p:set>
                                    <p:animEffect transition="in" filter="fade">
                                      <p:cBhvr>
                                        <p:cTn id="346" dur="500"/>
                                        <p:tgtEl>
                                          <p:spTgt spid="136"/>
                                        </p:tgtEl>
                                      </p:cBhvr>
                                    </p:animEffect>
                                  </p:childTnLst>
                                </p:cTn>
                              </p:par>
                              <p:par>
                                <p:cTn id="347" presetID="26" presetClass="emph" presetSubtype="0" repeatCount="indefinite" fill="hold" grpId="1" nodeType="withEffect">
                                  <p:stCondLst>
                                    <p:cond delay="500"/>
                                  </p:stCondLst>
                                  <p:childTnLst>
                                    <p:animEffect transition="out" filter="fade">
                                      <p:cBhvr>
                                        <p:cTn id="348" dur="500" tmFilter="0, 0; .2, .5; .8, .5; 1, 0"/>
                                        <p:tgtEl>
                                          <p:spTgt spid="136"/>
                                        </p:tgtEl>
                                      </p:cBhvr>
                                    </p:animEffect>
                                    <p:animScale>
                                      <p:cBhvr>
                                        <p:cTn id="349" dur="250" autoRev="1" fill="hold"/>
                                        <p:tgtEl>
                                          <p:spTgt spid="1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4" grpId="2" animBg="1"/>
      <p:bldP spid="46" grpId="0" animBg="1"/>
      <p:bldP spid="46" grpId="1" animBg="1"/>
      <p:bldP spid="47" grpId="0" animBg="1"/>
      <p:bldP spid="47" grpId="1" animBg="1"/>
      <p:bldP spid="48" grpId="0" animBg="1"/>
      <p:bldP spid="48"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9" grpId="0" animBg="1"/>
      <p:bldP spid="69" grpId="1" animBg="1"/>
      <p:bldP spid="70" grpId="0" animBg="1"/>
      <p:bldP spid="70" grpId="1" animBg="1"/>
      <p:bldP spid="71" grpId="0" animBg="1"/>
      <p:bldP spid="71" grpId="1" animBg="1"/>
      <p:bldP spid="81" grpId="0" animBg="1"/>
      <p:bldP spid="81" grpId="1" animBg="1"/>
      <p:bldP spid="82" grpId="0" animBg="1"/>
      <p:bldP spid="82" grpId="1" animBg="1"/>
      <p:bldP spid="83" grpId="0" animBg="1"/>
      <p:bldP spid="83" grpId="1" animBg="1"/>
      <p:bldP spid="91" grpId="0" animBg="1"/>
      <p:bldP spid="91" grpId="1" animBg="1"/>
      <p:bldP spid="92" grpId="0" animBg="1"/>
      <p:bldP spid="92" grpId="1" animBg="1"/>
      <p:bldP spid="93" grpId="0" animBg="1"/>
      <p:bldP spid="93" grpId="1" animBg="1"/>
      <p:bldP spid="54" grpId="0" animBg="1"/>
      <p:bldP spid="54" grpId="1" animBg="1"/>
      <p:bldP spid="73" grpId="0" animBg="1"/>
      <p:bldP spid="73" grpId="1" animBg="1"/>
      <p:bldP spid="74" grpId="0" animBg="1"/>
      <p:bldP spid="74" grpId="1" animBg="1"/>
      <p:bldP spid="78" grpId="0" animBg="1"/>
      <p:bldP spid="78" grpId="1" animBg="1"/>
      <p:bldP spid="80" grpId="0" animBg="1"/>
      <p:bldP spid="80" grpId="1" animBg="1"/>
      <p:bldP spid="85" grpId="0" animBg="1"/>
      <p:bldP spid="85" grpId="1" animBg="1"/>
      <p:bldP spid="86" grpId="0" animBg="1"/>
      <p:bldP spid="86" grpId="1" animBg="1"/>
      <p:bldP spid="87" grpId="0" animBg="1"/>
      <p:bldP spid="87" grpId="1" animBg="1"/>
      <p:bldP spid="88" grpId="0" animBg="1"/>
      <p:bldP spid="88" grpId="1" animBg="1"/>
      <p:bldP spid="100" grpId="0" animBg="1"/>
      <p:bldP spid="100" grpId="1" animBg="1"/>
      <p:bldP spid="101" grpId="0" animBg="1"/>
      <p:bldP spid="101" grpId="1" animBg="1"/>
      <p:bldP spid="102" grpId="0" animBg="1"/>
      <p:bldP spid="102" grpId="1" animBg="1"/>
      <p:bldP spid="105" grpId="0" animBg="1"/>
      <p:bldP spid="105" grpId="1" animBg="1"/>
      <p:bldP spid="106" grpId="0" animBg="1"/>
      <p:bldP spid="106" grpId="1" animBg="1"/>
      <p:bldP spid="107" grpId="0" animBg="1"/>
      <p:bldP spid="107"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5" grpId="2" animBg="1"/>
      <p:bldP spid="127" grpId="0" animBg="1"/>
      <p:bldP spid="127" grpId="1" animBg="1"/>
      <p:bldP spid="128" grpId="0" animBg="1"/>
      <p:bldP spid="128" grpId="1" animBg="1"/>
      <p:bldP spid="129" grpId="0" animBg="1"/>
      <p:bldP spid="129" grpId="1" animBg="1"/>
      <p:bldP spid="131" grpId="0" animBg="1"/>
      <p:bldP spid="131" grpId="1" animBg="1"/>
      <p:bldP spid="131" grpId="2" animBg="1"/>
      <p:bldP spid="134" grpId="0" animBg="1"/>
      <p:bldP spid="134" grpId="1" animBg="1"/>
      <p:bldP spid="135" grpId="0" animBg="1"/>
      <p:bldP spid="135" grpId="1" animBg="1"/>
      <p:bldP spid="136" grpId="0" animBg="1"/>
      <p:bldP spid="13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2385"/>
            <a:ext cx="10692003" cy="6984008"/>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0" y="6979285"/>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a:p>
        </p:txBody>
      </p:sp>
      <p:sp>
        <p:nvSpPr>
          <p:cNvPr id="18" name="object 18"/>
          <p:cNvSpPr txBox="1"/>
          <p:nvPr/>
        </p:nvSpPr>
        <p:spPr>
          <a:xfrm>
            <a:off x="446299" y="401355"/>
            <a:ext cx="4634230" cy="698500"/>
          </a:xfrm>
          <a:prstGeom prst="rect">
            <a:avLst/>
          </a:prstGeom>
        </p:spPr>
        <p:txBody>
          <a:bodyPr vert="horz" wrap="square" lIns="0" tIns="0" rIns="0" bIns="0" rtlCol="0">
            <a:spAutoFit/>
          </a:bodyPr>
          <a:lstStyle/>
          <a:p>
            <a:pPr marL="12700" marR="5080">
              <a:lnSpc>
                <a:spcPts val="2800"/>
              </a:lnSpc>
            </a:pPr>
            <a:r>
              <a:rPr sz="2700" b="1" spc="-5" dirty="0">
                <a:solidFill>
                  <a:srgbClr val="FFFFFF"/>
                </a:solidFill>
                <a:latin typeface="Roboto"/>
                <a:cs typeface="Roboto"/>
              </a:rPr>
              <a:t>VI</a:t>
            </a:r>
            <a:r>
              <a:rPr sz="2700" b="1" spc="-40" dirty="0">
                <a:solidFill>
                  <a:srgbClr val="FFFFFF"/>
                </a:solidFill>
                <a:latin typeface="Roboto"/>
                <a:cs typeface="Roboto"/>
              </a:rPr>
              <a:t>R</a:t>
            </a:r>
            <a:r>
              <a:rPr sz="2700" b="1" spc="-90" dirty="0">
                <a:solidFill>
                  <a:srgbClr val="FFFFFF"/>
                </a:solidFill>
                <a:latin typeface="Roboto"/>
                <a:cs typeface="Roboto"/>
              </a:rPr>
              <a:t>T</a:t>
            </a:r>
            <a:r>
              <a:rPr sz="2700" b="1" spc="-130" dirty="0">
                <a:solidFill>
                  <a:srgbClr val="FFFFFF"/>
                </a:solidFill>
                <a:latin typeface="Roboto"/>
                <a:cs typeface="Roboto"/>
              </a:rPr>
              <a:t>U</a:t>
            </a:r>
            <a:r>
              <a:rPr sz="2700" b="1" spc="-25" dirty="0">
                <a:solidFill>
                  <a:srgbClr val="FFFFFF"/>
                </a:solidFill>
                <a:latin typeface="Roboto"/>
                <a:cs typeface="Roboto"/>
              </a:rPr>
              <a:t>A</a:t>
            </a:r>
            <a:r>
              <a:rPr sz="2700" b="1" spc="-15" dirty="0">
                <a:solidFill>
                  <a:srgbClr val="FFFFFF"/>
                </a:solidFill>
                <a:latin typeface="Roboto"/>
                <a:cs typeface="Roboto"/>
              </a:rPr>
              <a:t>L</a:t>
            </a:r>
            <a:r>
              <a:rPr sz="2700" b="1" dirty="0">
                <a:solidFill>
                  <a:srgbClr val="FFFFFF"/>
                </a:solidFill>
                <a:latin typeface="Roboto"/>
                <a:cs typeface="Roboto"/>
              </a:rPr>
              <a:t> </a:t>
            </a:r>
            <a:r>
              <a:rPr sz="2700" b="1" spc="-5" dirty="0">
                <a:solidFill>
                  <a:srgbClr val="FFFFFF"/>
                </a:solidFill>
                <a:latin typeface="Roboto"/>
                <a:cs typeface="Roboto"/>
              </a:rPr>
              <a:t>ENERG</a:t>
            </a:r>
            <a:r>
              <a:rPr sz="2700" b="1" dirty="0">
                <a:solidFill>
                  <a:srgbClr val="FFFFFF"/>
                </a:solidFill>
                <a:latin typeface="Roboto"/>
                <a:cs typeface="Roboto"/>
              </a:rPr>
              <a:t>Y </a:t>
            </a:r>
            <a:r>
              <a:rPr sz="2700" b="1" spc="-20" dirty="0">
                <a:solidFill>
                  <a:srgbClr val="FFFFFF"/>
                </a:solidFill>
                <a:latin typeface="Roboto"/>
                <a:cs typeface="Roboto"/>
              </a:rPr>
              <a:t>MANAGER</a:t>
            </a:r>
            <a:r>
              <a:rPr sz="2700" b="1" spc="-10" dirty="0">
                <a:solidFill>
                  <a:srgbClr val="FFFFFF"/>
                </a:solidFill>
                <a:latin typeface="Roboto"/>
                <a:cs typeface="Roboto"/>
              </a:rPr>
              <a:t> </a:t>
            </a:r>
            <a:r>
              <a:rPr sz="2700" b="1" spc="-5" dirty="0">
                <a:solidFill>
                  <a:srgbClr val="FFFFFF"/>
                </a:solidFill>
                <a:latin typeface="Roboto"/>
                <a:cs typeface="Roboto"/>
              </a:rPr>
              <a:t>REPO</a:t>
            </a:r>
            <a:r>
              <a:rPr sz="2700" b="1" spc="-40" dirty="0">
                <a:solidFill>
                  <a:srgbClr val="FFFFFF"/>
                </a:solidFill>
                <a:latin typeface="Roboto"/>
                <a:cs typeface="Roboto"/>
              </a:rPr>
              <a:t>R</a:t>
            </a:r>
            <a:r>
              <a:rPr sz="2700" b="1" spc="-220" dirty="0">
                <a:solidFill>
                  <a:srgbClr val="FFFFFF"/>
                </a:solidFill>
                <a:latin typeface="Roboto"/>
                <a:cs typeface="Roboto"/>
              </a:rPr>
              <a:t>T</a:t>
            </a:r>
            <a:r>
              <a:rPr sz="2700" b="1" spc="15" dirty="0">
                <a:solidFill>
                  <a:srgbClr val="FFFFFF"/>
                </a:solidFill>
                <a:latin typeface="Roboto"/>
                <a:cs typeface="Roboto"/>
              </a:rPr>
              <a:t>S</a:t>
            </a:r>
            <a:r>
              <a:rPr sz="2700" b="1" spc="-5" dirty="0">
                <a:solidFill>
                  <a:srgbClr val="FFFFFF"/>
                </a:solidFill>
                <a:latin typeface="Roboto"/>
                <a:cs typeface="Roboto"/>
              </a:rPr>
              <a:t> </a:t>
            </a:r>
            <a:r>
              <a:rPr sz="2700" b="1" dirty="0">
                <a:solidFill>
                  <a:srgbClr val="FFFFFF"/>
                </a:solidFill>
                <a:latin typeface="Roboto"/>
                <a:cs typeface="Roboto"/>
              </a:rPr>
              <a:t>&amp;</a:t>
            </a:r>
            <a:r>
              <a:rPr sz="2700" b="1" spc="-5" dirty="0">
                <a:solidFill>
                  <a:srgbClr val="FFFFFF"/>
                </a:solidFill>
                <a:latin typeface="Roboto"/>
                <a:cs typeface="Roboto"/>
              </a:rPr>
              <a:t> </a:t>
            </a:r>
            <a:r>
              <a:rPr sz="2700" b="1" spc="-75" dirty="0">
                <a:solidFill>
                  <a:srgbClr val="FFFFFF"/>
                </a:solidFill>
                <a:latin typeface="Roboto"/>
                <a:cs typeface="Roboto"/>
              </a:rPr>
              <a:t>D</a:t>
            </a:r>
            <a:r>
              <a:rPr sz="2700" b="1" spc="-25" dirty="0">
                <a:solidFill>
                  <a:srgbClr val="FFFFFF"/>
                </a:solidFill>
                <a:latin typeface="Roboto"/>
                <a:cs typeface="Roboto"/>
              </a:rPr>
              <a:t>A</a:t>
            </a:r>
            <a:r>
              <a:rPr sz="2700" b="1" spc="-325" dirty="0">
                <a:solidFill>
                  <a:srgbClr val="FFFFFF"/>
                </a:solidFill>
                <a:latin typeface="Roboto"/>
                <a:cs typeface="Roboto"/>
              </a:rPr>
              <a:t>T</a:t>
            </a:r>
            <a:r>
              <a:rPr sz="2700" b="1" spc="-20" dirty="0">
                <a:solidFill>
                  <a:srgbClr val="FFFFFF"/>
                </a:solidFill>
                <a:latin typeface="Roboto"/>
                <a:cs typeface="Roboto"/>
              </a:rPr>
              <a:t>A</a:t>
            </a:r>
            <a:r>
              <a:rPr sz="2700" b="1" spc="-5" dirty="0">
                <a:solidFill>
                  <a:srgbClr val="FFFFFF"/>
                </a:solidFill>
                <a:latin typeface="Roboto"/>
                <a:cs typeface="Roboto"/>
              </a:rPr>
              <a:t> </a:t>
            </a:r>
            <a:r>
              <a:rPr sz="2700" b="1" spc="-25" dirty="0">
                <a:solidFill>
                  <a:srgbClr val="FFFFFF"/>
                </a:solidFill>
                <a:latin typeface="Roboto"/>
                <a:cs typeface="Roboto"/>
              </a:rPr>
              <a:t>ANA</a:t>
            </a:r>
            <a:r>
              <a:rPr sz="2700" b="1" spc="-380" dirty="0">
                <a:solidFill>
                  <a:srgbClr val="FFFFFF"/>
                </a:solidFill>
                <a:latin typeface="Roboto"/>
                <a:cs typeface="Roboto"/>
              </a:rPr>
              <a:t>L</a:t>
            </a:r>
            <a:r>
              <a:rPr sz="2700" b="1" spc="5" dirty="0">
                <a:solidFill>
                  <a:srgbClr val="FFFFFF"/>
                </a:solidFill>
                <a:latin typeface="Roboto"/>
                <a:cs typeface="Roboto"/>
              </a:rPr>
              <a:t>Y</a:t>
            </a:r>
            <a:r>
              <a:rPr sz="2700" b="1" spc="-45" dirty="0">
                <a:solidFill>
                  <a:srgbClr val="FFFFFF"/>
                </a:solidFill>
                <a:latin typeface="Roboto"/>
                <a:cs typeface="Roboto"/>
              </a:rPr>
              <a:t>TICS</a:t>
            </a:r>
            <a:endParaRPr sz="2700" dirty="0">
              <a:latin typeface="Roboto"/>
              <a:cs typeface="Roboto"/>
            </a:endParaRPr>
          </a:p>
        </p:txBody>
      </p:sp>
      <p:sp>
        <p:nvSpPr>
          <p:cNvPr id="20" name="object 20"/>
          <p:cNvSpPr/>
          <p:nvPr/>
        </p:nvSpPr>
        <p:spPr>
          <a:xfrm>
            <a:off x="8951348" y="366501"/>
            <a:ext cx="1253490" cy="1389380"/>
          </a:xfrm>
          <a:custGeom>
            <a:avLst/>
            <a:gdLst/>
            <a:ahLst/>
            <a:cxnLst/>
            <a:rect l="l" t="t" r="r" b="b"/>
            <a:pathLst>
              <a:path w="1253490" h="1389380">
                <a:moveTo>
                  <a:pt x="1252956" y="958027"/>
                </a:moveTo>
                <a:lnTo>
                  <a:pt x="1243508" y="1008330"/>
                </a:lnTo>
                <a:lnTo>
                  <a:pt x="1225844" y="1045412"/>
                </a:lnTo>
                <a:lnTo>
                  <a:pt x="1201343" y="1078081"/>
                </a:lnTo>
                <a:lnTo>
                  <a:pt x="1172013" y="1102860"/>
                </a:lnTo>
                <a:lnTo>
                  <a:pt x="711530" y="1368834"/>
                </a:lnTo>
                <a:lnTo>
                  <a:pt x="665725" y="1385327"/>
                </a:lnTo>
                <a:lnTo>
                  <a:pt x="626830" y="1389084"/>
                </a:lnTo>
                <a:lnTo>
                  <a:pt x="613686" y="1388695"/>
                </a:lnTo>
                <a:lnTo>
                  <a:pt x="575519" y="1382607"/>
                </a:lnTo>
                <a:lnTo>
                  <a:pt x="85064" y="1105347"/>
                </a:lnTo>
                <a:lnTo>
                  <a:pt x="46219" y="1072011"/>
                </a:lnTo>
                <a:lnTo>
                  <a:pt x="22933" y="1038173"/>
                </a:lnTo>
                <a:lnTo>
                  <a:pt x="6891" y="1000622"/>
                </a:lnTo>
                <a:lnTo>
                  <a:pt x="99" y="962835"/>
                </a:lnTo>
                <a:lnTo>
                  <a:pt x="0" y="431053"/>
                </a:lnTo>
                <a:lnTo>
                  <a:pt x="627" y="418772"/>
                </a:lnTo>
                <a:lnTo>
                  <a:pt x="9447" y="380752"/>
                </a:lnTo>
                <a:lnTo>
                  <a:pt x="27112" y="343671"/>
                </a:lnTo>
                <a:lnTo>
                  <a:pt x="51615" y="311002"/>
                </a:lnTo>
                <a:lnTo>
                  <a:pt x="80949" y="286223"/>
                </a:lnTo>
                <a:lnTo>
                  <a:pt x="541426" y="20259"/>
                </a:lnTo>
                <a:lnTo>
                  <a:pt x="587236" y="3758"/>
                </a:lnTo>
                <a:lnTo>
                  <a:pt x="626132" y="0"/>
                </a:lnTo>
                <a:lnTo>
                  <a:pt x="639275" y="388"/>
                </a:lnTo>
                <a:lnTo>
                  <a:pt x="677437" y="6477"/>
                </a:lnTo>
                <a:lnTo>
                  <a:pt x="1167904" y="283733"/>
                </a:lnTo>
                <a:lnTo>
                  <a:pt x="1206743" y="317070"/>
                </a:lnTo>
                <a:lnTo>
                  <a:pt x="1230025" y="350910"/>
                </a:lnTo>
                <a:lnTo>
                  <a:pt x="1246066" y="388462"/>
                </a:lnTo>
                <a:lnTo>
                  <a:pt x="1252857" y="426251"/>
                </a:lnTo>
                <a:lnTo>
                  <a:pt x="1252956" y="958027"/>
                </a:lnTo>
                <a:close/>
              </a:path>
            </a:pathLst>
          </a:custGeom>
          <a:ln w="60985">
            <a:solidFill>
              <a:srgbClr val="80C342"/>
            </a:solidFill>
          </a:ln>
        </p:spPr>
        <p:txBody>
          <a:bodyPr wrap="square" lIns="0" tIns="0" rIns="0" bIns="0" rtlCol="0"/>
          <a:lstStyle/>
          <a:p>
            <a:endParaRPr/>
          </a:p>
        </p:txBody>
      </p:sp>
      <p:sp>
        <p:nvSpPr>
          <p:cNvPr id="21" name="object 21"/>
          <p:cNvSpPr txBox="1"/>
          <p:nvPr/>
        </p:nvSpPr>
        <p:spPr>
          <a:xfrm>
            <a:off x="9006622" y="941927"/>
            <a:ext cx="1142941" cy="238527"/>
          </a:xfrm>
          <a:prstGeom prst="rect">
            <a:avLst/>
          </a:prstGeom>
        </p:spPr>
        <p:txBody>
          <a:bodyPr vert="horz" wrap="square" lIns="0" tIns="0" rIns="0" bIns="0" rtlCol="0">
            <a:spAutoFit/>
          </a:bodyPr>
          <a:lstStyle/>
          <a:p>
            <a:pPr marL="12700">
              <a:lnSpc>
                <a:spcPct val="100000"/>
              </a:lnSpc>
            </a:pPr>
            <a:r>
              <a:rPr sz="1550" spc="-80" dirty="0">
                <a:solidFill>
                  <a:srgbClr val="FFFFFF"/>
                </a:solidFill>
                <a:latin typeface="Roboto"/>
                <a:cs typeface="Roboto"/>
              </a:rPr>
              <a:t>REPO</a:t>
            </a:r>
            <a:r>
              <a:rPr sz="1550" spc="-120" dirty="0">
                <a:solidFill>
                  <a:srgbClr val="FFFFFF"/>
                </a:solidFill>
                <a:latin typeface="Roboto"/>
                <a:cs typeface="Roboto"/>
              </a:rPr>
              <a:t>R</a:t>
            </a:r>
            <a:r>
              <a:rPr sz="1550" spc="-90" dirty="0">
                <a:solidFill>
                  <a:srgbClr val="FFFFFF"/>
                </a:solidFill>
                <a:latin typeface="Roboto"/>
                <a:cs typeface="Roboto"/>
              </a:rPr>
              <a:t>TING</a:t>
            </a:r>
            <a:endParaRPr sz="1550" dirty="0">
              <a:latin typeface="Roboto"/>
              <a:cs typeface="Roboto"/>
            </a:endParaRPr>
          </a:p>
        </p:txBody>
      </p:sp>
      <p:sp>
        <p:nvSpPr>
          <p:cNvPr id="22" name="object 22"/>
          <p:cNvSpPr txBox="1"/>
          <p:nvPr/>
        </p:nvSpPr>
        <p:spPr>
          <a:xfrm>
            <a:off x="464300" y="1485916"/>
            <a:ext cx="4713605" cy="228600"/>
          </a:xfrm>
          <a:prstGeom prst="rect">
            <a:avLst/>
          </a:prstGeom>
        </p:spPr>
        <p:txBody>
          <a:bodyPr vert="horz" wrap="square" lIns="0" tIns="0" rIns="0" bIns="0" rtlCol="0">
            <a:spAutoFit/>
          </a:bodyPr>
          <a:lstStyle/>
          <a:p>
            <a:pPr marL="12700">
              <a:lnSpc>
                <a:spcPct val="100000"/>
              </a:lnSpc>
            </a:pPr>
            <a:r>
              <a:rPr sz="1800" spc="5" dirty="0">
                <a:solidFill>
                  <a:srgbClr val="FFFFFF"/>
                </a:solidFill>
                <a:latin typeface="Roboto"/>
                <a:cs typeface="Roboto"/>
              </a:rPr>
              <a:t>Subscription</a:t>
            </a:r>
            <a:r>
              <a:rPr sz="1800" spc="-20" dirty="0">
                <a:solidFill>
                  <a:srgbClr val="FFFFFF"/>
                </a:solidFill>
                <a:latin typeface="Roboto"/>
                <a:cs typeface="Roboto"/>
              </a:rPr>
              <a:t> </a:t>
            </a:r>
            <a:r>
              <a:rPr sz="1800" dirty="0">
                <a:solidFill>
                  <a:srgbClr val="FFFFFF"/>
                </a:solidFill>
                <a:latin typeface="Roboto"/>
                <a:cs typeface="Roboto"/>
              </a:rPr>
              <a:t>Se</a:t>
            </a:r>
            <a:r>
              <a:rPr sz="1800" spc="10" dirty="0">
                <a:solidFill>
                  <a:srgbClr val="FFFFFF"/>
                </a:solidFill>
                <a:latin typeface="Roboto"/>
                <a:cs typeface="Roboto"/>
              </a:rPr>
              <a:t>r</a:t>
            </a:r>
            <a:r>
              <a:rPr sz="1800" dirty="0">
                <a:solidFill>
                  <a:srgbClr val="FFFFFF"/>
                </a:solidFill>
                <a:latin typeface="Roboto"/>
                <a:cs typeface="Roboto"/>
              </a:rPr>
              <a:t>vice </a:t>
            </a:r>
            <a:r>
              <a:rPr sz="1800" spc="-15" dirty="0">
                <a:solidFill>
                  <a:srgbClr val="FFFFFF"/>
                </a:solidFill>
                <a:latin typeface="Roboto"/>
                <a:cs typeface="Roboto"/>
              </a:rPr>
              <a:t>fo</a:t>
            </a:r>
            <a:r>
              <a:rPr sz="1800" spc="-10" dirty="0">
                <a:solidFill>
                  <a:srgbClr val="FFFFFF"/>
                </a:solidFill>
                <a:latin typeface="Roboto"/>
                <a:cs typeface="Roboto"/>
              </a:rPr>
              <a:t>r</a:t>
            </a:r>
            <a:r>
              <a:rPr sz="1800" dirty="0">
                <a:solidFill>
                  <a:srgbClr val="FFFFFF"/>
                </a:solidFill>
                <a:latin typeface="Roboto"/>
                <a:cs typeface="Roboto"/>
              </a:rPr>
              <a:t> Multi-Sit</a:t>
            </a:r>
            <a:r>
              <a:rPr sz="1800" spc="5" dirty="0">
                <a:solidFill>
                  <a:srgbClr val="FFFFFF"/>
                </a:solidFill>
                <a:latin typeface="Roboto"/>
                <a:cs typeface="Roboto"/>
              </a:rPr>
              <a:t>e</a:t>
            </a:r>
            <a:r>
              <a:rPr sz="1800" spc="15" dirty="0">
                <a:solidFill>
                  <a:srgbClr val="FFFFFF"/>
                </a:solidFill>
                <a:latin typeface="Roboto"/>
                <a:cs typeface="Roboto"/>
              </a:rPr>
              <a:t> </a:t>
            </a:r>
            <a:r>
              <a:rPr sz="1800" spc="-5" dirty="0">
                <a:solidFill>
                  <a:srgbClr val="FFFFFF"/>
                </a:solidFill>
                <a:latin typeface="Roboto"/>
                <a:cs typeface="Roboto"/>
              </a:rPr>
              <a:t>Customers</a:t>
            </a:r>
            <a:endParaRPr sz="1800">
              <a:latin typeface="Roboto"/>
              <a:cs typeface="Roboto"/>
            </a:endParaRPr>
          </a:p>
        </p:txBody>
      </p:sp>
      <p:sp>
        <p:nvSpPr>
          <p:cNvPr id="23" name="object 23"/>
          <p:cNvSpPr txBox="1"/>
          <p:nvPr/>
        </p:nvSpPr>
        <p:spPr>
          <a:xfrm>
            <a:off x="495000" y="2117425"/>
            <a:ext cx="3404235" cy="4390946"/>
          </a:xfrm>
          <a:prstGeom prst="rect">
            <a:avLst/>
          </a:prstGeom>
        </p:spPr>
        <p:txBody>
          <a:bodyPr vert="horz" wrap="square" lIns="0" tIns="0" rIns="0" bIns="0" rtlCol="0">
            <a:spAutoFit/>
          </a:bodyPr>
          <a:lstStyle/>
          <a:p>
            <a:pPr marL="12700" marR="5080">
              <a:lnSpc>
                <a:spcPct val="100000"/>
              </a:lnSpc>
            </a:pPr>
            <a:r>
              <a:rPr sz="1500" b="1" spc="-5" dirty="0">
                <a:solidFill>
                  <a:srgbClr val="FFFFFF"/>
                </a:solidFill>
                <a:latin typeface="Roboto"/>
                <a:cs typeface="Roboto"/>
              </a:rPr>
              <a:t>VIS</a:t>
            </a:r>
            <a:r>
              <a:rPr sz="1500" b="1" spc="-20" dirty="0">
                <a:solidFill>
                  <a:srgbClr val="FFFFFF"/>
                </a:solidFill>
                <a:latin typeface="Roboto"/>
                <a:cs typeface="Roboto"/>
              </a:rPr>
              <a:t>U</a:t>
            </a:r>
            <a:r>
              <a:rPr sz="1500" b="1" spc="-15" dirty="0">
                <a:solidFill>
                  <a:srgbClr val="FFFFFF"/>
                </a:solidFill>
                <a:latin typeface="Roboto"/>
                <a:cs typeface="Roboto"/>
              </a:rPr>
              <a:t>ALIZ</a:t>
            </a:r>
            <a:r>
              <a:rPr sz="1500" b="1" spc="-10" dirty="0">
                <a:solidFill>
                  <a:srgbClr val="FFFFFF"/>
                </a:solidFill>
                <a:latin typeface="Roboto"/>
                <a:cs typeface="Roboto"/>
              </a:rPr>
              <a:t>E</a:t>
            </a:r>
            <a:r>
              <a:rPr sz="1500" b="1" dirty="0">
                <a:solidFill>
                  <a:srgbClr val="FFFFFF"/>
                </a:solidFill>
                <a:latin typeface="Roboto"/>
                <a:cs typeface="Roboto"/>
              </a:rPr>
              <a:t> </a:t>
            </a:r>
            <a:r>
              <a:rPr sz="1500" b="1" spc="-40" dirty="0">
                <a:solidFill>
                  <a:srgbClr val="FFFFFF"/>
                </a:solidFill>
                <a:latin typeface="Roboto"/>
                <a:cs typeface="Roboto"/>
              </a:rPr>
              <a:t>D</a:t>
            </a:r>
            <a:r>
              <a:rPr sz="1500" b="1" spc="-65" dirty="0">
                <a:solidFill>
                  <a:srgbClr val="FFFFFF"/>
                </a:solidFill>
                <a:latin typeface="Roboto"/>
                <a:cs typeface="Roboto"/>
              </a:rPr>
              <a:t>A</a:t>
            </a:r>
            <a:r>
              <a:rPr sz="1500" b="1" spc="-135" dirty="0">
                <a:solidFill>
                  <a:srgbClr val="FFFFFF"/>
                </a:solidFill>
                <a:latin typeface="Roboto"/>
                <a:cs typeface="Roboto"/>
              </a:rPr>
              <a:t>T</a:t>
            </a:r>
            <a:r>
              <a:rPr sz="1500" b="1" spc="-10" dirty="0">
                <a:solidFill>
                  <a:srgbClr val="FFFFFF"/>
                </a:solidFill>
                <a:latin typeface="Roboto"/>
                <a:cs typeface="Roboto"/>
              </a:rPr>
              <a:t>A</a:t>
            </a:r>
            <a:r>
              <a:rPr sz="1500" b="1" spc="-5" dirty="0">
                <a:solidFill>
                  <a:srgbClr val="FFFFFF"/>
                </a:solidFill>
                <a:latin typeface="Roboto"/>
                <a:cs typeface="Roboto"/>
              </a:rPr>
              <a:t> </a:t>
            </a:r>
            <a:r>
              <a:rPr sz="1500" b="1" spc="-15" dirty="0">
                <a:solidFill>
                  <a:srgbClr val="FFFFFF"/>
                </a:solidFill>
                <a:latin typeface="Roboto"/>
                <a:cs typeface="Roboto"/>
              </a:rPr>
              <a:t>FO</a:t>
            </a:r>
            <a:r>
              <a:rPr sz="1500" b="1" spc="-10" dirty="0">
                <a:solidFill>
                  <a:srgbClr val="FFFFFF"/>
                </a:solidFill>
                <a:latin typeface="Roboto"/>
                <a:cs typeface="Roboto"/>
              </a:rPr>
              <a:t>R</a:t>
            </a:r>
            <a:r>
              <a:rPr sz="1500" b="1" spc="-5" dirty="0">
                <a:solidFill>
                  <a:srgbClr val="FFFFFF"/>
                </a:solidFill>
                <a:latin typeface="Roboto"/>
                <a:cs typeface="Roboto"/>
              </a:rPr>
              <a:t> </a:t>
            </a:r>
            <a:r>
              <a:rPr sz="1500" b="1" spc="-10" dirty="0">
                <a:solidFill>
                  <a:srgbClr val="FFFFFF"/>
                </a:solidFill>
                <a:latin typeface="Roboto"/>
                <a:cs typeface="Roboto"/>
              </a:rPr>
              <a:t>BENCHMARKING</a:t>
            </a:r>
            <a:r>
              <a:rPr sz="1500" b="1" spc="-5" dirty="0">
                <a:solidFill>
                  <a:srgbClr val="FFFFFF"/>
                </a:solidFill>
                <a:latin typeface="Roboto"/>
                <a:cs typeface="Roboto"/>
              </a:rPr>
              <a:t> </a:t>
            </a:r>
            <a:r>
              <a:rPr sz="1500" b="1" spc="-10" dirty="0">
                <a:solidFill>
                  <a:srgbClr val="FFFFFF"/>
                </a:solidFill>
                <a:latin typeface="Roboto"/>
                <a:cs typeface="Roboto"/>
              </a:rPr>
              <a:t>I</a:t>
            </a:r>
            <a:r>
              <a:rPr sz="1500" b="1" spc="-15" dirty="0">
                <a:solidFill>
                  <a:srgbClr val="FFFFFF"/>
                </a:solidFill>
                <a:latin typeface="Roboto"/>
                <a:cs typeface="Roboto"/>
              </a:rPr>
              <a:t>N</a:t>
            </a:r>
            <a:r>
              <a:rPr sz="1500" b="1" dirty="0">
                <a:solidFill>
                  <a:srgbClr val="FFFFFF"/>
                </a:solidFill>
                <a:latin typeface="Roboto"/>
                <a:cs typeface="Roboto"/>
              </a:rPr>
              <a:t> </a:t>
            </a:r>
            <a:r>
              <a:rPr sz="1500" b="1" spc="-15" dirty="0">
                <a:solidFill>
                  <a:srgbClr val="FFFFFF"/>
                </a:solidFill>
                <a:latin typeface="Roboto"/>
                <a:cs typeface="Roboto"/>
              </a:rPr>
              <a:t>APPROPRIATE-FOR-AUDIENCE</a:t>
            </a:r>
            <a:r>
              <a:rPr sz="1500" b="1" spc="-10" dirty="0">
                <a:solidFill>
                  <a:srgbClr val="FFFFFF"/>
                </a:solidFill>
                <a:latin typeface="Roboto"/>
                <a:cs typeface="Roboto"/>
              </a:rPr>
              <a:t> </a:t>
            </a:r>
            <a:r>
              <a:rPr sz="1500" b="1" spc="-5" dirty="0">
                <a:solidFill>
                  <a:srgbClr val="FFFFFF"/>
                </a:solidFill>
                <a:latin typeface="Roboto"/>
                <a:cs typeface="Roboto"/>
              </a:rPr>
              <a:t>L</a:t>
            </a:r>
            <a:r>
              <a:rPr sz="1500" b="1" spc="-20" dirty="0">
                <a:solidFill>
                  <a:srgbClr val="FFFFFF"/>
                </a:solidFill>
                <a:latin typeface="Roboto"/>
                <a:cs typeface="Roboto"/>
              </a:rPr>
              <a:t>ANG</a:t>
            </a:r>
            <a:r>
              <a:rPr sz="1500" b="1" spc="-35" dirty="0">
                <a:solidFill>
                  <a:srgbClr val="FFFFFF"/>
                </a:solidFill>
                <a:latin typeface="Roboto"/>
                <a:cs typeface="Roboto"/>
              </a:rPr>
              <a:t>U</a:t>
            </a:r>
            <a:r>
              <a:rPr sz="1500" b="1" spc="-15" dirty="0">
                <a:solidFill>
                  <a:srgbClr val="FFFFFF"/>
                </a:solidFill>
                <a:latin typeface="Roboto"/>
                <a:cs typeface="Roboto"/>
              </a:rPr>
              <a:t>AG</a:t>
            </a:r>
            <a:r>
              <a:rPr sz="1500" b="1" spc="-10" dirty="0">
                <a:solidFill>
                  <a:srgbClr val="FFFFFF"/>
                </a:solidFill>
                <a:latin typeface="Roboto"/>
                <a:cs typeface="Roboto"/>
              </a:rPr>
              <a:t>E</a:t>
            </a:r>
            <a:r>
              <a:rPr sz="1500" b="1" spc="-5" dirty="0">
                <a:solidFill>
                  <a:srgbClr val="FFFFFF"/>
                </a:solidFill>
                <a:latin typeface="Roboto"/>
                <a:cs typeface="Roboto"/>
              </a:rPr>
              <a:t> </a:t>
            </a:r>
            <a:r>
              <a:rPr sz="1500" b="1" spc="-10" dirty="0">
                <a:solidFill>
                  <a:srgbClr val="FFFFFF"/>
                </a:solidFill>
                <a:latin typeface="Roboto"/>
                <a:cs typeface="Roboto"/>
              </a:rPr>
              <a:t>-</a:t>
            </a:r>
            <a:r>
              <a:rPr sz="1500" b="1" spc="-5" dirty="0">
                <a:solidFill>
                  <a:srgbClr val="FFFFFF"/>
                </a:solidFill>
                <a:latin typeface="Roboto"/>
                <a:cs typeface="Roboto"/>
              </a:rPr>
              <a:t> </a:t>
            </a:r>
            <a:r>
              <a:rPr sz="1500" b="1" spc="-15" dirty="0">
                <a:solidFill>
                  <a:srgbClr val="FFFFFF"/>
                </a:solidFill>
                <a:latin typeface="Roboto"/>
                <a:cs typeface="Roboto"/>
              </a:rPr>
              <a:t>E.G</a:t>
            </a:r>
            <a:r>
              <a:rPr sz="1500" b="1" spc="-5" dirty="0">
                <a:solidFill>
                  <a:srgbClr val="FFFFFF"/>
                </a:solidFill>
                <a:latin typeface="Roboto"/>
                <a:cs typeface="Roboto"/>
              </a:rPr>
              <a:t>.</a:t>
            </a:r>
            <a:r>
              <a:rPr sz="1500" b="1" dirty="0">
                <a:solidFill>
                  <a:srgbClr val="FFFFFF"/>
                </a:solidFill>
                <a:latin typeface="Roboto"/>
                <a:cs typeface="Roboto"/>
              </a:rPr>
              <a:t> </a:t>
            </a:r>
            <a:r>
              <a:rPr sz="1500" b="1" spc="-15" dirty="0">
                <a:solidFill>
                  <a:srgbClr val="FFFFFF"/>
                </a:solidFill>
                <a:latin typeface="Roboto"/>
                <a:cs typeface="Roboto"/>
              </a:rPr>
              <a:t>COFFE</a:t>
            </a:r>
            <a:r>
              <a:rPr sz="1500" b="1" spc="-10" dirty="0">
                <a:solidFill>
                  <a:srgbClr val="FFFFFF"/>
                </a:solidFill>
                <a:latin typeface="Roboto"/>
                <a:cs typeface="Roboto"/>
              </a:rPr>
              <a:t>E</a:t>
            </a:r>
            <a:r>
              <a:rPr sz="1500" b="1" dirty="0">
                <a:solidFill>
                  <a:srgbClr val="FFFFFF"/>
                </a:solidFill>
                <a:latin typeface="Roboto"/>
                <a:cs typeface="Roboto"/>
              </a:rPr>
              <a:t> </a:t>
            </a:r>
            <a:r>
              <a:rPr sz="1500" b="1" spc="-5" dirty="0">
                <a:solidFill>
                  <a:srgbClr val="FFFFFF"/>
                </a:solidFill>
                <a:latin typeface="Roboto"/>
                <a:cs typeface="Roboto"/>
              </a:rPr>
              <a:t>CUPS</a:t>
            </a:r>
            <a:endParaRPr sz="1500" dirty="0">
              <a:latin typeface="Roboto"/>
              <a:cs typeface="Roboto"/>
            </a:endParaRPr>
          </a:p>
          <a:p>
            <a:pPr>
              <a:lnSpc>
                <a:spcPct val="100000"/>
              </a:lnSpc>
              <a:spcBef>
                <a:spcPts val="13"/>
              </a:spcBef>
            </a:pPr>
            <a:endParaRPr sz="1550" dirty="0">
              <a:latin typeface="Times New Roman"/>
              <a:cs typeface="Times New Roman"/>
            </a:endParaRPr>
          </a:p>
          <a:p>
            <a:pPr marL="12700" marR="541655">
              <a:lnSpc>
                <a:spcPct val="100000"/>
              </a:lnSpc>
            </a:pPr>
            <a:r>
              <a:rPr sz="1500" b="1" spc="-10" dirty="0">
                <a:solidFill>
                  <a:srgbClr val="FFFFFF"/>
                </a:solidFill>
                <a:latin typeface="Roboto"/>
                <a:cs typeface="Roboto"/>
              </a:rPr>
              <a:t>BESPOKE </a:t>
            </a:r>
            <a:r>
              <a:rPr sz="1500" b="1" spc="-5" dirty="0">
                <a:solidFill>
                  <a:srgbClr val="FFFFFF"/>
                </a:solidFill>
                <a:latin typeface="Roboto"/>
                <a:cs typeface="Roboto"/>
              </a:rPr>
              <a:t>REPO</a:t>
            </a:r>
            <a:r>
              <a:rPr sz="1500" b="1" spc="-25" dirty="0">
                <a:solidFill>
                  <a:srgbClr val="FFFFFF"/>
                </a:solidFill>
                <a:latin typeface="Roboto"/>
                <a:cs typeface="Roboto"/>
              </a:rPr>
              <a:t>R</a:t>
            </a:r>
            <a:r>
              <a:rPr sz="1500" b="1" spc="-120" dirty="0">
                <a:solidFill>
                  <a:srgbClr val="FFFFFF"/>
                </a:solidFill>
                <a:latin typeface="Roboto"/>
                <a:cs typeface="Roboto"/>
              </a:rPr>
              <a:t>T</a:t>
            </a:r>
            <a:r>
              <a:rPr sz="1500" b="1" spc="5" dirty="0">
                <a:solidFill>
                  <a:srgbClr val="FFFFFF"/>
                </a:solidFill>
                <a:latin typeface="Roboto"/>
                <a:cs typeface="Roboto"/>
              </a:rPr>
              <a:t>S</a:t>
            </a:r>
            <a:r>
              <a:rPr sz="1500" b="1" spc="-5" dirty="0">
                <a:solidFill>
                  <a:srgbClr val="FFFFFF"/>
                </a:solidFill>
                <a:latin typeface="Roboto"/>
                <a:cs typeface="Roboto"/>
              </a:rPr>
              <a:t> </a:t>
            </a:r>
            <a:r>
              <a:rPr sz="1500" b="1" spc="-20" dirty="0">
                <a:solidFill>
                  <a:srgbClr val="FFFFFF"/>
                </a:solidFill>
                <a:latin typeface="Roboto"/>
                <a:cs typeface="Roboto"/>
              </a:rPr>
              <a:t>O</a:t>
            </a:r>
            <a:r>
              <a:rPr sz="1500" b="1" spc="-15" dirty="0">
                <a:solidFill>
                  <a:srgbClr val="FFFFFF"/>
                </a:solidFill>
                <a:latin typeface="Roboto"/>
                <a:cs typeface="Roboto"/>
              </a:rPr>
              <a:t>N</a:t>
            </a:r>
            <a:r>
              <a:rPr sz="1500" b="1" spc="-5" dirty="0">
                <a:solidFill>
                  <a:srgbClr val="FFFFFF"/>
                </a:solidFill>
                <a:latin typeface="Roboto"/>
                <a:cs typeface="Roboto"/>
              </a:rPr>
              <a:t> ENERGY </a:t>
            </a:r>
            <a:r>
              <a:rPr sz="1500" b="1" spc="-15" dirty="0">
                <a:solidFill>
                  <a:srgbClr val="FFFFFF"/>
                </a:solidFill>
                <a:latin typeface="Roboto"/>
                <a:cs typeface="Roboto"/>
              </a:rPr>
              <a:t>CONSUM</a:t>
            </a:r>
            <a:r>
              <a:rPr sz="1500" b="1" spc="-35" dirty="0">
                <a:solidFill>
                  <a:srgbClr val="FFFFFF"/>
                </a:solidFill>
                <a:latin typeface="Roboto"/>
                <a:cs typeface="Roboto"/>
              </a:rPr>
              <a:t>PTION</a:t>
            </a:r>
            <a:r>
              <a:rPr sz="1500" b="1" dirty="0">
                <a:solidFill>
                  <a:srgbClr val="FFFFFF"/>
                </a:solidFill>
                <a:latin typeface="Roboto"/>
                <a:cs typeface="Roboto"/>
              </a:rPr>
              <a:t> </a:t>
            </a:r>
            <a:r>
              <a:rPr sz="1500" b="1" spc="-15" dirty="0">
                <a:solidFill>
                  <a:srgbClr val="FFFFFF"/>
                </a:solidFill>
                <a:latin typeface="Roboto"/>
                <a:cs typeface="Roboto"/>
              </a:rPr>
              <a:t>FO</a:t>
            </a:r>
            <a:r>
              <a:rPr sz="1500" b="1" spc="-10" dirty="0">
                <a:solidFill>
                  <a:srgbClr val="FFFFFF"/>
                </a:solidFill>
                <a:latin typeface="Roboto"/>
                <a:cs typeface="Roboto"/>
              </a:rPr>
              <a:t>R</a:t>
            </a:r>
            <a:r>
              <a:rPr sz="1500" b="1" spc="-5" dirty="0">
                <a:solidFill>
                  <a:srgbClr val="FFFFFF"/>
                </a:solidFill>
                <a:latin typeface="Roboto"/>
                <a:cs typeface="Roboto"/>
              </a:rPr>
              <a:t> </a:t>
            </a:r>
            <a:r>
              <a:rPr sz="1500" b="1" spc="-15" dirty="0">
                <a:solidFill>
                  <a:srgbClr val="FFFFFF"/>
                </a:solidFill>
                <a:latin typeface="Roboto"/>
                <a:cs typeface="Roboto"/>
              </a:rPr>
              <a:t>INDIVID</a:t>
            </a:r>
            <a:r>
              <a:rPr sz="1500" b="1" spc="-35" dirty="0">
                <a:solidFill>
                  <a:srgbClr val="FFFFFF"/>
                </a:solidFill>
                <a:latin typeface="Roboto"/>
                <a:cs typeface="Roboto"/>
              </a:rPr>
              <a:t>U</a:t>
            </a:r>
            <a:r>
              <a:rPr sz="1500" b="1" spc="-25" dirty="0">
                <a:solidFill>
                  <a:srgbClr val="FFFFFF"/>
                </a:solidFill>
                <a:latin typeface="Roboto"/>
                <a:cs typeface="Roboto"/>
              </a:rPr>
              <a:t>AL</a:t>
            </a:r>
            <a:endParaRPr sz="1500" dirty="0">
              <a:latin typeface="Roboto"/>
              <a:cs typeface="Roboto"/>
            </a:endParaRPr>
          </a:p>
          <a:p>
            <a:pPr marL="12700">
              <a:lnSpc>
                <a:spcPts val="1800"/>
              </a:lnSpc>
            </a:pPr>
            <a:r>
              <a:rPr sz="1500" b="1" spc="-10" dirty="0">
                <a:solidFill>
                  <a:srgbClr val="FFFFFF"/>
                </a:solidFill>
                <a:latin typeface="Roboto"/>
                <a:cs typeface="Roboto"/>
              </a:rPr>
              <a:t>&amp;</a:t>
            </a:r>
            <a:r>
              <a:rPr sz="1500" b="1" spc="-5" dirty="0">
                <a:solidFill>
                  <a:srgbClr val="FFFFFF"/>
                </a:solidFill>
                <a:latin typeface="Roboto"/>
                <a:cs typeface="Roboto"/>
              </a:rPr>
              <a:t> GROUP</a:t>
            </a:r>
            <a:r>
              <a:rPr sz="1500" b="1" dirty="0">
                <a:solidFill>
                  <a:srgbClr val="FFFFFF"/>
                </a:solidFill>
                <a:latin typeface="Roboto"/>
                <a:cs typeface="Roboto"/>
              </a:rPr>
              <a:t>S </a:t>
            </a:r>
            <a:r>
              <a:rPr sz="1500" b="1" spc="-20" dirty="0">
                <a:solidFill>
                  <a:srgbClr val="FFFFFF"/>
                </a:solidFill>
                <a:latin typeface="Roboto"/>
                <a:cs typeface="Roboto"/>
              </a:rPr>
              <a:t>O</a:t>
            </a:r>
            <a:r>
              <a:rPr sz="1500" b="1" spc="-10" dirty="0">
                <a:solidFill>
                  <a:srgbClr val="FFFFFF"/>
                </a:solidFill>
                <a:latin typeface="Roboto"/>
                <a:cs typeface="Roboto"/>
              </a:rPr>
              <a:t>F</a:t>
            </a:r>
            <a:r>
              <a:rPr sz="1500" b="1" spc="-5" dirty="0">
                <a:solidFill>
                  <a:srgbClr val="FFFFFF"/>
                </a:solidFill>
                <a:latin typeface="Roboto"/>
                <a:cs typeface="Roboto"/>
              </a:rPr>
              <a:t> </a:t>
            </a:r>
            <a:r>
              <a:rPr sz="1500" b="1" spc="-10" dirty="0">
                <a:solidFill>
                  <a:srgbClr val="FFFFFF"/>
                </a:solidFill>
                <a:latin typeface="Roboto"/>
                <a:cs typeface="Roboto"/>
              </a:rPr>
              <a:t>LIKE</a:t>
            </a:r>
            <a:r>
              <a:rPr sz="1500" b="1" spc="-5" dirty="0">
                <a:solidFill>
                  <a:srgbClr val="FFFFFF"/>
                </a:solidFill>
                <a:latin typeface="Roboto"/>
                <a:cs typeface="Roboto"/>
              </a:rPr>
              <a:t> PROPE</a:t>
            </a:r>
            <a:r>
              <a:rPr sz="1500" b="1" spc="-25" dirty="0">
                <a:solidFill>
                  <a:srgbClr val="FFFFFF"/>
                </a:solidFill>
                <a:latin typeface="Roboto"/>
                <a:cs typeface="Roboto"/>
              </a:rPr>
              <a:t>RTIES</a:t>
            </a:r>
            <a:endParaRPr sz="1500" dirty="0">
              <a:latin typeface="Roboto"/>
              <a:cs typeface="Roboto"/>
            </a:endParaRPr>
          </a:p>
          <a:p>
            <a:pPr>
              <a:lnSpc>
                <a:spcPct val="100000"/>
              </a:lnSpc>
            </a:pPr>
            <a:endParaRPr sz="1500" dirty="0">
              <a:latin typeface="Times New Roman"/>
              <a:cs typeface="Times New Roman"/>
            </a:endParaRPr>
          </a:p>
          <a:p>
            <a:pPr>
              <a:lnSpc>
                <a:spcPct val="100000"/>
              </a:lnSpc>
              <a:spcBef>
                <a:spcPts val="28"/>
              </a:spcBef>
            </a:pPr>
            <a:endParaRPr sz="1600" dirty="0">
              <a:latin typeface="Times New Roman"/>
              <a:cs typeface="Times New Roman"/>
            </a:endParaRPr>
          </a:p>
          <a:p>
            <a:pPr marL="12700">
              <a:lnSpc>
                <a:spcPct val="100000"/>
              </a:lnSpc>
            </a:pPr>
            <a:r>
              <a:rPr sz="1500" b="1" spc="-15" dirty="0">
                <a:solidFill>
                  <a:srgbClr val="FFFFFF"/>
                </a:solidFill>
                <a:latin typeface="Roboto"/>
                <a:cs typeface="Roboto"/>
              </a:rPr>
              <a:t>COM</a:t>
            </a:r>
            <a:r>
              <a:rPr sz="1500" b="1" spc="-135" dirty="0">
                <a:solidFill>
                  <a:srgbClr val="FFFFFF"/>
                </a:solidFill>
                <a:latin typeface="Roboto"/>
                <a:cs typeface="Roboto"/>
              </a:rPr>
              <a:t>P</a:t>
            </a:r>
            <a:r>
              <a:rPr sz="1500" b="1" spc="-25" dirty="0">
                <a:solidFill>
                  <a:srgbClr val="FFFFFF"/>
                </a:solidFill>
                <a:latin typeface="Roboto"/>
                <a:cs typeface="Roboto"/>
              </a:rPr>
              <a:t>ARATIV</a:t>
            </a:r>
            <a:r>
              <a:rPr sz="1500" b="1" spc="-20" dirty="0">
                <a:solidFill>
                  <a:srgbClr val="FFFFFF"/>
                </a:solidFill>
                <a:latin typeface="Roboto"/>
                <a:cs typeface="Roboto"/>
              </a:rPr>
              <a:t>E</a:t>
            </a:r>
            <a:r>
              <a:rPr sz="1500" b="1" dirty="0">
                <a:solidFill>
                  <a:srgbClr val="FFFFFF"/>
                </a:solidFill>
                <a:latin typeface="Roboto"/>
                <a:cs typeface="Roboto"/>
              </a:rPr>
              <a:t> </a:t>
            </a:r>
            <a:r>
              <a:rPr sz="1500" b="1" spc="-40" dirty="0">
                <a:solidFill>
                  <a:srgbClr val="FFFFFF"/>
                </a:solidFill>
                <a:latin typeface="Roboto"/>
                <a:cs typeface="Roboto"/>
              </a:rPr>
              <a:t>D</a:t>
            </a:r>
            <a:r>
              <a:rPr sz="1500" b="1" spc="-65" dirty="0">
                <a:solidFill>
                  <a:srgbClr val="FFFFFF"/>
                </a:solidFill>
                <a:latin typeface="Roboto"/>
                <a:cs typeface="Roboto"/>
              </a:rPr>
              <a:t>A</a:t>
            </a:r>
            <a:r>
              <a:rPr sz="1500" b="1" spc="-135" dirty="0">
                <a:solidFill>
                  <a:srgbClr val="FFFFFF"/>
                </a:solidFill>
                <a:latin typeface="Roboto"/>
                <a:cs typeface="Roboto"/>
              </a:rPr>
              <a:t>T</a:t>
            </a:r>
            <a:r>
              <a:rPr sz="1500" b="1" spc="-10" dirty="0">
                <a:solidFill>
                  <a:srgbClr val="FFFFFF"/>
                </a:solidFill>
                <a:latin typeface="Roboto"/>
                <a:cs typeface="Roboto"/>
              </a:rPr>
              <a:t>A</a:t>
            </a:r>
            <a:endParaRPr sz="1500" dirty="0">
              <a:latin typeface="Roboto"/>
              <a:cs typeface="Roboto"/>
            </a:endParaRPr>
          </a:p>
          <a:p>
            <a:pPr marL="12700">
              <a:lnSpc>
                <a:spcPct val="100000"/>
              </a:lnSpc>
              <a:spcBef>
                <a:spcPts val="395"/>
              </a:spcBef>
            </a:pPr>
            <a:r>
              <a:rPr sz="1100" spc="-10" dirty="0">
                <a:solidFill>
                  <a:srgbClr val="FFFFFF"/>
                </a:solidFill>
                <a:latin typeface="Roboto Light"/>
                <a:cs typeface="Roboto Light"/>
              </a:rPr>
              <a:t>(own</a:t>
            </a:r>
            <a:r>
              <a:rPr sz="1100" spc="-5" dirty="0">
                <a:solidFill>
                  <a:srgbClr val="FFFFFF"/>
                </a:solidFill>
                <a:latin typeface="Roboto Light"/>
                <a:cs typeface="Roboto Light"/>
              </a:rPr>
              <a:t> sit</a:t>
            </a:r>
            <a:r>
              <a:rPr sz="1100" dirty="0">
                <a:solidFill>
                  <a:srgbClr val="FFFFFF"/>
                </a:solidFill>
                <a:latin typeface="Roboto Light"/>
                <a:cs typeface="Roboto Light"/>
              </a:rPr>
              <a:t>e data</a:t>
            </a:r>
            <a:r>
              <a:rPr sz="1100" spc="-5" dirty="0">
                <a:solidFill>
                  <a:srgbClr val="FFFFFF"/>
                </a:solidFill>
                <a:latin typeface="Roboto Light"/>
                <a:cs typeface="Roboto Light"/>
              </a:rPr>
              <a:t> </a:t>
            </a:r>
            <a:r>
              <a:rPr sz="1100" spc="-10" dirty="0">
                <a:solidFill>
                  <a:srgbClr val="FFFFFF"/>
                </a:solidFill>
                <a:latin typeface="Roboto Light"/>
                <a:cs typeface="Roboto Light"/>
              </a:rPr>
              <a:t>compa</a:t>
            </a:r>
            <a:r>
              <a:rPr sz="1100" spc="-20" dirty="0">
                <a:solidFill>
                  <a:srgbClr val="FFFFFF"/>
                </a:solidFill>
                <a:latin typeface="Roboto Light"/>
                <a:cs typeface="Roboto Light"/>
              </a:rPr>
              <a:t>r</a:t>
            </a:r>
            <a:r>
              <a:rPr sz="1100" spc="-15" dirty="0">
                <a:solidFill>
                  <a:srgbClr val="FFFFFF"/>
                </a:solidFill>
                <a:latin typeface="Roboto Light"/>
                <a:cs typeface="Roboto Light"/>
              </a:rPr>
              <a:t>e</a:t>
            </a:r>
            <a:r>
              <a:rPr sz="1100" spc="-10" dirty="0">
                <a:solidFill>
                  <a:srgbClr val="FFFFFF"/>
                </a:solidFill>
                <a:latin typeface="Roboto Light"/>
                <a:cs typeface="Roboto Light"/>
              </a:rPr>
              <a:t>d</a:t>
            </a:r>
            <a:r>
              <a:rPr sz="1100" dirty="0">
                <a:solidFill>
                  <a:srgbClr val="FFFFFF"/>
                </a:solidFill>
                <a:latin typeface="Roboto Light"/>
                <a:cs typeface="Roboto Light"/>
              </a:rPr>
              <a:t> </a:t>
            </a:r>
            <a:r>
              <a:rPr sz="1100" spc="-5" dirty="0">
                <a:solidFill>
                  <a:srgbClr val="FFFFFF"/>
                </a:solidFill>
                <a:latin typeface="Roboto Light"/>
                <a:cs typeface="Roboto Light"/>
              </a:rPr>
              <a:t>t</a:t>
            </a:r>
            <a:r>
              <a:rPr sz="1100" spc="-10" dirty="0">
                <a:solidFill>
                  <a:srgbClr val="FFFFFF"/>
                </a:solidFill>
                <a:latin typeface="Roboto Light"/>
                <a:cs typeface="Roboto Light"/>
              </a:rPr>
              <a:t>o</a:t>
            </a:r>
            <a:r>
              <a:rPr sz="1100" dirty="0">
                <a:solidFill>
                  <a:srgbClr val="FFFFFF"/>
                </a:solidFill>
                <a:latin typeface="Roboto Light"/>
                <a:cs typeface="Roboto Light"/>
              </a:rPr>
              <a:t> </a:t>
            </a:r>
            <a:r>
              <a:rPr sz="1100" spc="-5" dirty="0">
                <a:solidFill>
                  <a:srgbClr val="FFFFFF"/>
                </a:solidFill>
                <a:latin typeface="Roboto Light"/>
                <a:cs typeface="Roboto Light"/>
              </a:rPr>
              <a:t>earlie</a:t>
            </a:r>
            <a:r>
              <a:rPr sz="1100" dirty="0">
                <a:solidFill>
                  <a:srgbClr val="FFFFFF"/>
                </a:solidFill>
                <a:latin typeface="Roboto Light"/>
                <a:cs typeface="Roboto Light"/>
              </a:rPr>
              <a:t>r data</a:t>
            </a:r>
            <a:r>
              <a:rPr sz="1100" spc="-5" dirty="0">
                <a:solidFill>
                  <a:srgbClr val="FFFFFF"/>
                </a:solidFill>
                <a:latin typeface="Roboto Light"/>
                <a:cs typeface="Roboto Light"/>
              </a:rPr>
              <a:t> for sam</a:t>
            </a:r>
            <a:r>
              <a:rPr sz="1100" dirty="0">
                <a:solidFill>
                  <a:srgbClr val="FFFFFF"/>
                </a:solidFill>
                <a:latin typeface="Roboto Light"/>
                <a:cs typeface="Roboto Light"/>
              </a:rPr>
              <a:t>e </a:t>
            </a:r>
            <a:r>
              <a:rPr sz="1100" spc="-5" dirty="0">
                <a:solidFill>
                  <a:srgbClr val="FFFFFF"/>
                </a:solidFill>
                <a:latin typeface="Roboto Light"/>
                <a:cs typeface="Roboto Light"/>
              </a:rPr>
              <a:t>site)</a:t>
            </a:r>
            <a:endParaRPr sz="1100" dirty="0">
              <a:latin typeface="Roboto Light"/>
              <a:cs typeface="Roboto Light"/>
            </a:endParaRPr>
          </a:p>
          <a:p>
            <a:pPr>
              <a:lnSpc>
                <a:spcPct val="100000"/>
              </a:lnSpc>
              <a:spcBef>
                <a:spcPts val="4"/>
              </a:spcBef>
            </a:pPr>
            <a:endParaRPr sz="1050" dirty="0">
              <a:latin typeface="Times New Roman"/>
              <a:cs typeface="Times New Roman"/>
            </a:endParaRPr>
          </a:p>
          <a:p>
            <a:pPr marL="12700">
              <a:lnSpc>
                <a:spcPct val="100000"/>
              </a:lnSpc>
            </a:pPr>
            <a:r>
              <a:rPr sz="1500" b="1" spc="-10" dirty="0">
                <a:solidFill>
                  <a:srgbClr val="FFFFFF"/>
                </a:solidFill>
                <a:latin typeface="Roboto"/>
                <a:cs typeface="Roboto"/>
              </a:rPr>
              <a:t>BENCHMARKING</a:t>
            </a:r>
            <a:endParaRPr sz="1500" dirty="0">
              <a:latin typeface="Roboto"/>
              <a:cs typeface="Roboto"/>
            </a:endParaRPr>
          </a:p>
          <a:p>
            <a:pPr marL="12700">
              <a:lnSpc>
                <a:spcPct val="100000"/>
              </a:lnSpc>
              <a:spcBef>
                <a:spcPts val="395"/>
              </a:spcBef>
            </a:pPr>
            <a:r>
              <a:rPr sz="1100" spc="-10" dirty="0">
                <a:solidFill>
                  <a:srgbClr val="FFFFFF"/>
                </a:solidFill>
                <a:latin typeface="Roboto Light"/>
                <a:cs typeface="Roboto Light"/>
              </a:rPr>
              <a:t>(own</a:t>
            </a:r>
            <a:r>
              <a:rPr sz="1100" spc="-5" dirty="0">
                <a:solidFill>
                  <a:srgbClr val="FFFFFF"/>
                </a:solidFill>
                <a:latin typeface="Roboto Light"/>
                <a:cs typeface="Roboto Light"/>
              </a:rPr>
              <a:t> sit</a:t>
            </a:r>
            <a:r>
              <a:rPr sz="1100" dirty="0">
                <a:solidFill>
                  <a:srgbClr val="FFFFFF"/>
                </a:solidFill>
                <a:latin typeface="Roboto Light"/>
                <a:cs typeface="Roboto Light"/>
              </a:rPr>
              <a:t>e data</a:t>
            </a:r>
            <a:r>
              <a:rPr sz="1100" spc="-5" dirty="0">
                <a:solidFill>
                  <a:srgbClr val="FFFFFF"/>
                </a:solidFill>
                <a:latin typeface="Roboto Light"/>
                <a:cs typeface="Roboto Light"/>
              </a:rPr>
              <a:t> </a:t>
            </a:r>
            <a:r>
              <a:rPr sz="1100" spc="-10" dirty="0">
                <a:solidFill>
                  <a:srgbClr val="FFFFFF"/>
                </a:solidFill>
                <a:latin typeface="Roboto Light"/>
                <a:cs typeface="Roboto Light"/>
              </a:rPr>
              <a:t>compa</a:t>
            </a:r>
            <a:r>
              <a:rPr sz="1100" spc="-20" dirty="0">
                <a:solidFill>
                  <a:srgbClr val="FFFFFF"/>
                </a:solidFill>
                <a:latin typeface="Roboto Light"/>
                <a:cs typeface="Roboto Light"/>
              </a:rPr>
              <a:t>r</a:t>
            </a:r>
            <a:r>
              <a:rPr sz="1100" spc="-15" dirty="0">
                <a:solidFill>
                  <a:srgbClr val="FFFFFF"/>
                </a:solidFill>
                <a:latin typeface="Roboto Light"/>
                <a:cs typeface="Roboto Light"/>
              </a:rPr>
              <a:t>e</a:t>
            </a:r>
            <a:r>
              <a:rPr sz="1100" spc="-10" dirty="0">
                <a:solidFill>
                  <a:srgbClr val="FFFFFF"/>
                </a:solidFill>
                <a:latin typeface="Roboto Light"/>
                <a:cs typeface="Roboto Light"/>
              </a:rPr>
              <a:t>d</a:t>
            </a:r>
            <a:r>
              <a:rPr sz="1100" dirty="0">
                <a:solidFill>
                  <a:srgbClr val="FFFFFF"/>
                </a:solidFill>
                <a:latin typeface="Roboto Light"/>
                <a:cs typeface="Roboto Light"/>
              </a:rPr>
              <a:t> </a:t>
            </a:r>
            <a:r>
              <a:rPr sz="1100" spc="-5" dirty="0">
                <a:solidFill>
                  <a:srgbClr val="FFFFFF"/>
                </a:solidFill>
                <a:latin typeface="Roboto Light"/>
                <a:cs typeface="Roboto Light"/>
              </a:rPr>
              <a:t>t</a:t>
            </a:r>
            <a:r>
              <a:rPr sz="1100" spc="-10" dirty="0">
                <a:solidFill>
                  <a:srgbClr val="FFFFFF"/>
                </a:solidFill>
                <a:latin typeface="Roboto Light"/>
                <a:cs typeface="Roboto Light"/>
              </a:rPr>
              <a:t>o</a:t>
            </a:r>
            <a:r>
              <a:rPr sz="1100" dirty="0">
                <a:solidFill>
                  <a:srgbClr val="FFFFFF"/>
                </a:solidFill>
                <a:latin typeface="Roboto Light"/>
                <a:cs typeface="Roboto Light"/>
              </a:rPr>
              <a:t> other</a:t>
            </a:r>
            <a:r>
              <a:rPr sz="1100" spc="-5" dirty="0">
                <a:solidFill>
                  <a:srgbClr val="FFFFFF"/>
                </a:solidFill>
                <a:latin typeface="Roboto Light"/>
                <a:cs typeface="Roboto Light"/>
              </a:rPr>
              <a:t> simila</a:t>
            </a:r>
            <a:r>
              <a:rPr sz="1100" dirty="0">
                <a:solidFill>
                  <a:srgbClr val="FFFFFF"/>
                </a:solidFill>
                <a:latin typeface="Roboto Light"/>
                <a:cs typeface="Roboto Light"/>
              </a:rPr>
              <a:t>r </a:t>
            </a:r>
            <a:r>
              <a:rPr sz="1100" spc="-5" dirty="0">
                <a:solidFill>
                  <a:srgbClr val="FFFFFF"/>
                </a:solidFill>
                <a:latin typeface="Roboto Light"/>
                <a:cs typeface="Roboto Light"/>
              </a:rPr>
              <a:t>si</a:t>
            </a:r>
            <a:r>
              <a:rPr sz="1100" spc="-10" dirty="0">
                <a:solidFill>
                  <a:srgbClr val="FFFFFF"/>
                </a:solidFill>
                <a:latin typeface="Roboto Light"/>
                <a:cs typeface="Roboto Light"/>
              </a:rPr>
              <a:t>z</a:t>
            </a:r>
            <a:r>
              <a:rPr sz="1100" spc="-15" dirty="0">
                <a:solidFill>
                  <a:srgbClr val="FFFFFF"/>
                </a:solidFill>
                <a:latin typeface="Roboto Light"/>
                <a:cs typeface="Roboto Light"/>
              </a:rPr>
              <a:t>e</a:t>
            </a:r>
            <a:r>
              <a:rPr sz="1100" spc="-10" dirty="0">
                <a:solidFill>
                  <a:srgbClr val="FFFFFF"/>
                </a:solidFill>
                <a:latin typeface="Roboto Light"/>
                <a:cs typeface="Roboto Light"/>
              </a:rPr>
              <a:t>d</a:t>
            </a:r>
            <a:r>
              <a:rPr sz="1100" dirty="0">
                <a:solidFill>
                  <a:srgbClr val="FFFFFF"/>
                </a:solidFill>
                <a:latin typeface="Roboto Light"/>
                <a:cs typeface="Roboto Light"/>
              </a:rPr>
              <a:t> </a:t>
            </a:r>
            <a:r>
              <a:rPr sz="1100" spc="-5" dirty="0">
                <a:solidFill>
                  <a:srgbClr val="FFFFFF"/>
                </a:solidFill>
                <a:latin typeface="Roboto Light"/>
                <a:cs typeface="Roboto Light"/>
              </a:rPr>
              <a:t>sites)</a:t>
            </a:r>
            <a:endParaRPr sz="1100" dirty="0">
              <a:latin typeface="Roboto Light"/>
              <a:cs typeface="Roboto Light"/>
            </a:endParaRPr>
          </a:p>
          <a:p>
            <a:pPr>
              <a:lnSpc>
                <a:spcPct val="100000"/>
              </a:lnSpc>
              <a:spcBef>
                <a:spcPts val="4"/>
              </a:spcBef>
            </a:pPr>
            <a:endParaRPr sz="1050" dirty="0">
              <a:latin typeface="Times New Roman"/>
              <a:cs typeface="Times New Roman"/>
            </a:endParaRPr>
          </a:p>
          <a:p>
            <a:pPr marL="12700">
              <a:lnSpc>
                <a:spcPct val="100000"/>
              </a:lnSpc>
              <a:spcBef>
                <a:spcPts val="1130"/>
              </a:spcBef>
            </a:pPr>
            <a:r>
              <a:rPr lang="en-GB" sz="1500" b="1" spc="-35" dirty="0" smtClean="0">
                <a:solidFill>
                  <a:srgbClr val="FFFFFF"/>
                </a:solidFill>
                <a:latin typeface="Roboto"/>
                <a:cs typeface="Roboto"/>
              </a:rPr>
              <a:t>CONTEXTUAL DATA REPRESENTATION</a:t>
            </a:r>
            <a:endParaRPr sz="1500" dirty="0">
              <a:latin typeface="Roboto"/>
              <a:cs typeface="Roboto"/>
            </a:endParaRPr>
          </a:p>
        </p:txBody>
      </p:sp>
      <p:sp>
        <p:nvSpPr>
          <p:cNvPr id="24" name="object 24"/>
          <p:cNvSpPr/>
          <p:nvPr/>
        </p:nvSpPr>
        <p:spPr>
          <a:xfrm>
            <a:off x="495000" y="4619624"/>
            <a:ext cx="2946700" cy="61783"/>
          </a:xfrm>
          <a:custGeom>
            <a:avLst/>
            <a:gdLst/>
            <a:ahLst/>
            <a:cxnLst/>
            <a:rect l="l" t="t" r="r" b="b"/>
            <a:pathLst>
              <a:path w="3348354">
                <a:moveTo>
                  <a:pt x="0" y="0"/>
                </a:moveTo>
                <a:lnTo>
                  <a:pt x="3347999" y="0"/>
                </a:lnTo>
              </a:path>
            </a:pathLst>
          </a:custGeom>
          <a:ln w="9525">
            <a:solidFill>
              <a:srgbClr val="FFFFFF"/>
            </a:solidFill>
          </a:ln>
        </p:spPr>
        <p:txBody>
          <a:bodyPr wrap="square" lIns="0" tIns="0" rIns="0" bIns="0" rtlCol="0"/>
          <a:lstStyle/>
          <a:p>
            <a:endParaRPr/>
          </a:p>
        </p:txBody>
      </p:sp>
      <p:sp>
        <p:nvSpPr>
          <p:cNvPr id="25" name="object 25"/>
          <p:cNvSpPr/>
          <p:nvPr/>
        </p:nvSpPr>
        <p:spPr>
          <a:xfrm>
            <a:off x="495000" y="5229225"/>
            <a:ext cx="3348354" cy="0"/>
          </a:xfrm>
          <a:custGeom>
            <a:avLst/>
            <a:gdLst/>
            <a:ahLst/>
            <a:cxnLst/>
            <a:rect l="l" t="t" r="r" b="b"/>
            <a:pathLst>
              <a:path w="3348354">
                <a:moveTo>
                  <a:pt x="0" y="0"/>
                </a:moveTo>
                <a:lnTo>
                  <a:pt x="3347999" y="0"/>
                </a:lnTo>
              </a:path>
            </a:pathLst>
          </a:custGeom>
          <a:ln w="9525">
            <a:solidFill>
              <a:srgbClr val="FFFFFF"/>
            </a:solidFill>
          </a:ln>
        </p:spPr>
        <p:txBody>
          <a:bodyPr wrap="square" lIns="0" tIns="0" rIns="0" bIns="0" rtlCol="0"/>
          <a:lstStyle/>
          <a:p>
            <a:endParaRPr/>
          </a:p>
        </p:txBody>
      </p:sp>
      <p:sp>
        <p:nvSpPr>
          <p:cNvPr id="26" name="object 26"/>
          <p:cNvSpPr/>
          <p:nvPr/>
        </p:nvSpPr>
        <p:spPr>
          <a:xfrm>
            <a:off x="495000" y="5762625"/>
            <a:ext cx="3348354" cy="0"/>
          </a:xfrm>
          <a:custGeom>
            <a:avLst/>
            <a:gdLst/>
            <a:ahLst/>
            <a:cxnLst/>
            <a:rect l="l" t="t" r="r" b="b"/>
            <a:pathLst>
              <a:path w="3348354">
                <a:moveTo>
                  <a:pt x="0" y="0"/>
                </a:moveTo>
                <a:lnTo>
                  <a:pt x="3347999" y="0"/>
                </a:lnTo>
              </a:path>
            </a:pathLst>
          </a:custGeom>
          <a:ln w="9525">
            <a:solidFill>
              <a:srgbClr val="FFFFFF"/>
            </a:solidFill>
          </a:ln>
        </p:spPr>
        <p:txBody>
          <a:bodyPr wrap="square" lIns="0" tIns="0" rIns="0" bIns="0" rtlCol="0"/>
          <a:lstStyle/>
          <a:p>
            <a:endParaRPr/>
          </a:p>
        </p:txBody>
      </p:sp>
      <p:sp>
        <p:nvSpPr>
          <p:cNvPr id="27" name="object 27"/>
          <p:cNvSpPr txBox="1">
            <a:spLocks noGrp="1"/>
          </p:cNvSpPr>
          <p:nvPr>
            <p:ph type="dt" sz="half" idx="6"/>
          </p:nvPr>
        </p:nvSpPr>
        <p:spPr>
          <a:xfrm>
            <a:off x="464300" y="7162913"/>
            <a:ext cx="1910600"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28" name="object 28"/>
          <p:cNvSpPr txBox="1">
            <a:spLocks noGrp="1"/>
          </p:cNvSpPr>
          <p:nvPr>
            <p:ph type="ftr" sz="quarter" idx="5"/>
          </p:nvPr>
        </p:nvSpPr>
        <p:spPr>
          <a:xfrm>
            <a:off x="2451100" y="7162913"/>
            <a:ext cx="13448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spTree>
    <p:extLst>
      <p:ext uri="{BB962C8B-B14F-4D97-AF65-F5344CB8AC3E}">
        <p14:creationId xmlns:p14="http://schemas.microsoft.com/office/powerpoint/2010/main" val="7746891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23825"/>
            <a:ext cx="9905999" cy="415498"/>
          </a:xfrm>
        </p:spPr>
        <p:txBody>
          <a:bodyPr/>
          <a:lstStyle/>
          <a:p>
            <a:pPr algn="ctr"/>
            <a:r>
              <a:rPr lang="en-GB" dirty="0" smtClean="0"/>
              <a:t>SMART ECO-PUB TECHNOLOGY INFRASTRUCTURE</a:t>
            </a:r>
            <a:endParaRPr lang="en-GB"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100" y="733425"/>
            <a:ext cx="10358085" cy="5905500"/>
          </a:xfrm>
          <a:prstGeom prst="rect">
            <a:avLst/>
          </a:prstGeom>
        </p:spPr>
      </p:pic>
      <p:sp>
        <p:nvSpPr>
          <p:cNvPr id="5" name="object 3"/>
          <p:cNvSpPr/>
          <p:nvPr/>
        </p:nvSpPr>
        <p:spPr>
          <a:xfrm>
            <a:off x="0" y="6966804"/>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6" name="object 37"/>
          <p:cNvSpPr txBox="1">
            <a:spLocks noGrp="1"/>
          </p:cNvSpPr>
          <p:nvPr>
            <p:ph type="dt" sz="half" idx="6"/>
          </p:nvPr>
        </p:nvSpPr>
        <p:spPr>
          <a:xfrm>
            <a:off x="464299" y="7181712"/>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7" name="object 38"/>
          <p:cNvSpPr txBox="1">
            <a:spLocks noGrp="1"/>
          </p:cNvSpPr>
          <p:nvPr>
            <p:ph type="ftr" sz="quarter" idx="5"/>
          </p:nvPr>
        </p:nvSpPr>
        <p:spPr>
          <a:xfrm>
            <a:off x="2450125" y="7181712"/>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8" name="Picture 7" descr="NetThings Click Controller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extLst>
      <p:ext uri="{BB962C8B-B14F-4D97-AF65-F5344CB8AC3E}">
        <p14:creationId xmlns:p14="http://schemas.microsoft.com/office/powerpoint/2010/main" val="2941835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171" y="773907"/>
            <a:ext cx="9223058" cy="721805"/>
          </a:xfrm>
        </p:spPr>
        <p:txBody>
          <a:bodyPr>
            <a:normAutofit/>
          </a:bodyPr>
          <a:lstStyle/>
          <a:p>
            <a:pPr algn="ctr"/>
            <a:r>
              <a:rPr lang="en-GB" sz="2456" dirty="0">
                <a:solidFill>
                  <a:srgbClr val="0070C0"/>
                </a:solidFill>
              </a:rPr>
              <a:t>Future Business Intelligence Applications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194" y="1409161"/>
            <a:ext cx="8822055" cy="5293233"/>
          </a:xfrm>
          <a:prstGeom prst="rect">
            <a:avLst/>
          </a:prstGeom>
        </p:spPr>
      </p:pic>
    </p:spTree>
    <p:extLst>
      <p:ext uri="{BB962C8B-B14F-4D97-AF65-F5344CB8AC3E}">
        <p14:creationId xmlns:p14="http://schemas.microsoft.com/office/powerpoint/2010/main" val="21123656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171" y="773907"/>
            <a:ext cx="9223058" cy="721805"/>
          </a:xfrm>
        </p:spPr>
        <p:txBody>
          <a:bodyPr>
            <a:normAutofit/>
          </a:bodyPr>
          <a:lstStyle/>
          <a:p>
            <a:pPr algn="ctr"/>
            <a:r>
              <a:rPr lang="en-GB" sz="2456" dirty="0">
                <a:solidFill>
                  <a:srgbClr val="0070C0"/>
                </a:solidFill>
              </a:rPr>
              <a:t>Future Business Intelligence Applications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73" y="1434224"/>
            <a:ext cx="8822055" cy="5293233"/>
          </a:xfrm>
          <a:prstGeom prst="rect">
            <a:avLst/>
          </a:prstGeom>
        </p:spPr>
      </p:pic>
    </p:spTree>
    <p:extLst>
      <p:ext uri="{BB962C8B-B14F-4D97-AF65-F5344CB8AC3E}">
        <p14:creationId xmlns:p14="http://schemas.microsoft.com/office/powerpoint/2010/main" val="2837418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171" y="773907"/>
            <a:ext cx="9223058" cy="721805"/>
          </a:xfrm>
        </p:spPr>
        <p:txBody>
          <a:bodyPr>
            <a:normAutofit/>
          </a:bodyPr>
          <a:lstStyle/>
          <a:p>
            <a:pPr algn="ctr"/>
            <a:r>
              <a:rPr lang="en-GB" sz="2456" dirty="0">
                <a:solidFill>
                  <a:srgbClr val="0070C0"/>
                </a:solidFill>
              </a:rPr>
              <a:t>Future Business Intelligence Applications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48" y="1367390"/>
            <a:ext cx="8822055" cy="5293233"/>
          </a:xfrm>
          <a:prstGeom prst="rect">
            <a:avLst/>
          </a:prstGeom>
        </p:spPr>
      </p:pic>
    </p:spTree>
    <p:extLst>
      <p:ext uri="{BB962C8B-B14F-4D97-AF65-F5344CB8AC3E}">
        <p14:creationId xmlns:p14="http://schemas.microsoft.com/office/powerpoint/2010/main" val="4151646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268484" y="309789"/>
            <a:ext cx="9774938" cy="415498"/>
          </a:xfrm>
        </p:spPr>
        <p:txBody>
          <a:bodyPr/>
          <a:lstStyle/>
          <a:p>
            <a:pPr algn="ctr"/>
            <a:r>
              <a:rPr lang="en-GB" dirty="0"/>
              <a:t>SCALABLE RETURN ON </a:t>
            </a:r>
            <a:r>
              <a:rPr lang="en-GB" dirty="0" smtClean="0"/>
              <a:t>INVESTMENT &lt; 12 months</a:t>
            </a:r>
            <a:endParaRPr lang="en-GB" altLang="en-US" dirty="0"/>
          </a:p>
        </p:txBody>
      </p:sp>
      <p:graphicFrame>
        <p:nvGraphicFramePr>
          <p:cNvPr id="111619" name="Object 3"/>
          <p:cNvGraphicFramePr>
            <a:graphicFrameLocks noGrp="1" noChangeAspect="1"/>
          </p:cNvGraphicFramePr>
          <p:nvPr>
            <p:ph sz="half" idx="4294967295"/>
            <p:extLst>
              <p:ext uri="{D42A27DB-BD31-4B8C-83A1-F6EECF244321}">
                <p14:modId xmlns:p14="http://schemas.microsoft.com/office/powerpoint/2010/main" val="6302939"/>
              </p:ext>
            </p:extLst>
          </p:nvPr>
        </p:nvGraphicFramePr>
        <p:xfrm>
          <a:off x="1217938" y="1521440"/>
          <a:ext cx="7848600" cy="4570787"/>
        </p:xfrm>
        <a:graphic>
          <a:graphicData uri="http://schemas.openxmlformats.org/presentationml/2006/ole">
            <mc:AlternateContent xmlns:mc="http://schemas.openxmlformats.org/markup-compatibility/2006">
              <mc:Choice xmlns:v="urn:schemas-microsoft-com:vml" Requires="v">
                <p:oleObj spid="_x0000_s4171" name="Visio" r:id="rId4" imgW="8890406" imgH="5290399" progId="Visio.Drawing.11">
                  <p:embed/>
                </p:oleObj>
              </mc:Choice>
              <mc:Fallback>
                <p:oleObj name="Visio" r:id="rId4" imgW="8890406" imgH="5290399" progId="Visio.Drawing.11">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7938" y="1521440"/>
                        <a:ext cx="7848600" cy="4570787"/>
                      </a:xfrm>
                      <a:prstGeom prst="rect">
                        <a:avLst/>
                      </a:prstGeom>
                      <a:noFill/>
                      <a:ln>
                        <a:noFill/>
                      </a:ln>
                      <a:effectLst/>
                    </p:spPr>
                  </p:pic>
                </p:oleObj>
              </mc:Fallback>
            </mc:AlternateContent>
          </a:graphicData>
        </a:graphic>
      </p:graphicFrame>
      <p:sp>
        <p:nvSpPr>
          <p:cNvPr id="111620" name="Text Box 4"/>
          <p:cNvSpPr txBox="1">
            <a:spLocks noChangeArrowheads="1"/>
          </p:cNvSpPr>
          <p:nvPr/>
        </p:nvSpPr>
        <p:spPr bwMode="auto">
          <a:xfrm>
            <a:off x="539957" y="1027163"/>
            <a:ext cx="1516182" cy="584775"/>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600" b="1" dirty="0" smtClean="0">
                <a:solidFill>
                  <a:schemeClr val="accent1"/>
                </a:solidFill>
              </a:rPr>
              <a:t>Installed Cost (£k)</a:t>
            </a:r>
            <a:endParaRPr lang="en-GB" altLang="en-US" sz="1600" b="1" dirty="0">
              <a:solidFill>
                <a:schemeClr val="accent1"/>
              </a:solidFill>
            </a:endParaRPr>
          </a:p>
        </p:txBody>
      </p:sp>
      <p:sp>
        <p:nvSpPr>
          <p:cNvPr id="111621" name="Text Box 5"/>
          <p:cNvSpPr txBox="1">
            <a:spLocks noChangeArrowheads="1"/>
          </p:cNvSpPr>
          <p:nvPr/>
        </p:nvSpPr>
        <p:spPr bwMode="auto">
          <a:xfrm>
            <a:off x="4570738" y="6368309"/>
            <a:ext cx="1829027"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600" b="1" dirty="0" smtClean="0">
                <a:solidFill>
                  <a:schemeClr val="accent1"/>
                </a:solidFill>
              </a:rPr>
              <a:t>Energy Savings %</a:t>
            </a:r>
            <a:endParaRPr lang="en-GB" altLang="en-US" sz="1600" b="1" dirty="0">
              <a:solidFill>
                <a:schemeClr val="accent1"/>
              </a:solidFill>
            </a:endParaRPr>
          </a:p>
        </p:txBody>
      </p:sp>
      <p:sp>
        <p:nvSpPr>
          <p:cNvPr id="111622" name="Text Box 6"/>
          <p:cNvSpPr txBox="1">
            <a:spLocks noChangeArrowheads="1"/>
          </p:cNvSpPr>
          <p:nvPr/>
        </p:nvSpPr>
        <p:spPr bwMode="auto">
          <a:xfrm>
            <a:off x="3243483" y="5990059"/>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15%</a:t>
            </a:r>
            <a:endParaRPr lang="en-GB" altLang="en-US" sz="1600" b="1" dirty="0">
              <a:solidFill>
                <a:schemeClr val="accent1"/>
              </a:solidFill>
            </a:endParaRPr>
          </a:p>
        </p:txBody>
      </p:sp>
      <p:sp>
        <p:nvSpPr>
          <p:cNvPr id="111623" name="Text Box 7"/>
          <p:cNvSpPr txBox="1">
            <a:spLocks noChangeArrowheads="1"/>
          </p:cNvSpPr>
          <p:nvPr/>
        </p:nvSpPr>
        <p:spPr bwMode="auto">
          <a:xfrm>
            <a:off x="4714037" y="5986067"/>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20%</a:t>
            </a:r>
            <a:endParaRPr lang="en-GB" altLang="en-US" sz="1600" b="1" dirty="0">
              <a:solidFill>
                <a:schemeClr val="accent1"/>
              </a:solidFill>
            </a:endParaRPr>
          </a:p>
        </p:txBody>
      </p:sp>
      <p:sp>
        <p:nvSpPr>
          <p:cNvPr id="111624" name="Text Box 8"/>
          <p:cNvSpPr txBox="1">
            <a:spLocks noChangeArrowheads="1"/>
          </p:cNvSpPr>
          <p:nvPr/>
        </p:nvSpPr>
        <p:spPr bwMode="auto">
          <a:xfrm>
            <a:off x="1911556" y="5995828"/>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10%</a:t>
            </a:r>
            <a:endParaRPr lang="en-GB" altLang="en-US" sz="1600" b="1" dirty="0">
              <a:solidFill>
                <a:schemeClr val="accent1"/>
              </a:solidFill>
            </a:endParaRPr>
          </a:p>
        </p:txBody>
      </p:sp>
      <p:sp>
        <p:nvSpPr>
          <p:cNvPr id="71" name="Text Box 7"/>
          <p:cNvSpPr txBox="1">
            <a:spLocks noChangeArrowheads="1"/>
          </p:cNvSpPr>
          <p:nvPr/>
        </p:nvSpPr>
        <p:spPr bwMode="auto">
          <a:xfrm>
            <a:off x="6184591" y="5995828"/>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25%</a:t>
            </a:r>
            <a:endParaRPr lang="en-GB" altLang="en-US" sz="1600" b="1" dirty="0">
              <a:solidFill>
                <a:schemeClr val="accent1"/>
              </a:solidFill>
            </a:endParaRPr>
          </a:p>
        </p:txBody>
      </p:sp>
      <p:sp>
        <p:nvSpPr>
          <p:cNvPr id="72" name="Text Box 7"/>
          <p:cNvSpPr txBox="1">
            <a:spLocks noChangeArrowheads="1"/>
          </p:cNvSpPr>
          <p:nvPr/>
        </p:nvSpPr>
        <p:spPr bwMode="auto">
          <a:xfrm>
            <a:off x="7655145" y="5995828"/>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30%</a:t>
            </a:r>
            <a:endParaRPr lang="en-GB" altLang="en-US" sz="1600" b="1" dirty="0">
              <a:solidFill>
                <a:schemeClr val="accent1"/>
              </a:solidFill>
            </a:endParaRPr>
          </a:p>
        </p:txBody>
      </p:sp>
      <p:sp>
        <p:nvSpPr>
          <p:cNvPr id="73" name="object 3"/>
          <p:cNvSpPr/>
          <p:nvPr/>
        </p:nvSpPr>
        <p:spPr>
          <a:xfrm>
            <a:off x="0" y="6955407"/>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74" name="object 37"/>
          <p:cNvSpPr txBox="1">
            <a:spLocks noGrp="1"/>
          </p:cNvSpPr>
          <p:nvPr>
            <p:ph type="dt" sz="half" idx="6"/>
          </p:nvPr>
        </p:nvSpPr>
        <p:spPr>
          <a:xfrm>
            <a:off x="464299" y="7170315"/>
            <a:ext cx="215551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75" name="object 38"/>
          <p:cNvSpPr txBox="1">
            <a:spLocks noGrp="1"/>
          </p:cNvSpPr>
          <p:nvPr>
            <p:ph type="ftr" sz="quarter" idx="5"/>
          </p:nvPr>
        </p:nvSpPr>
        <p:spPr>
          <a:xfrm>
            <a:off x="2450125" y="7170315"/>
            <a:ext cx="1802061"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76" name="Picture 75" descr="NetThings Click Controller Transparent.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
        <p:nvSpPr>
          <p:cNvPr id="77" name="Text Box 8"/>
          <p:cNvSpPr txBox="1">
            <a:spLocks noChangeArrowheads="1"/>
          </p:cNvSpPr>
          <p:nvPr/>
        </p:nvSpPr>
        <p:spPr bwMode="auto">
          <a:xfrm>
            <a:off x="207839" y="4658019"/>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0.5</a:t>
            </a:r>
            <a:endParaRPr lang="en-GB" altLang="en-US" sz="1600" b="1" dirty="0">
              <a:solidFill>
                <a:schemeClr val="accent1"/>
              </a:solidFill>
            </a:endParaRPr>
          </a:p>
        </p:txBody>
      </p:sp>
      <p:sp>
        <p:nvSpPr>
          <p:cNvPr id="78" name="Text Box 8"/>
          <p:cNvSpPr txBox="1">
            <a:spLocks noChangeArrowheads="1"/>
          </p:cNvSpPr>
          <p:nvPr/>
        </p:nvSpPr>
        <p:spPr bwMode="auto">
          <a:xfrm>
            <a:off x="207839" y="3637557"/>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1.0</a:t>
            </a:r>
            <a:endParaRPr lang="en-GB" altLang="en-US" sz="1600" b="1" dirty="0">
              <a:solidFill>
                <a:schemeClr val="accent1"/>
              </a:solidFill>
            </a:endParaRPr>
          </a:p>
        </p:txBody>
      </p:sp>
      <p:sp>
        <p:nvSpPr>
          <p:cNvPr id="79" name="Text Box 8"/>
          <p:cNvSpPr txBox="1">
            <a:spLocks noChangeArrowheads="1"/>
          </p:cNvSpPr>
          <p:nvPr/>
        </p:nvSpPr>
        <p:spPr bwMode="auto">
          <a:xfrm>
            <a:off x="207839" y="2663304"/>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1.5</a:t>
            </a:r>
            <a:endParaRPr lang="en-GB" altLang="en-US" sz="1600" b="1" dirty="0">
              <a:solidFill>
                <a:schemeClr val="accent1"/>
              </a:solidFill>
            </a:endParaRPr>
          </a:p>
        </p:txBody>
      </p:sp>
      <p:sp>
        <p:nvSpPr>
          <p:cNvPr id="80" name="Text Box 8"/>
          <p:cNvSpPr txBox="1">
            <a:spLocks noChangeArrowheads="1"/>
          </p:cNvSpPr>
          <p:nvPr/>
        </p:nvSpPr>
        <p:spPr bwMode="auto">
          <a:xfrm>
            <a:off x="207839" y="1642842"/>
            <a:ext cx="1470554" cy="338554"/>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dirty="0" smtClean="0">
                <a:solidFill>
                  <a:schemeClr val="accent1"/>
                </a:solidFill>
              </a:rPr>
              <a:t>2.0</a:t>
            </a:r>
            <a:endParaRPr lang="en-GB" altLang="en-US" sz="1600" b="1" dirty="0">
              <a:solidFill>
                <a:schemeClr val="accent1"/>
              </a:solidFill>
            </a:endParaRPr>
          </a:p>
        </p:txBody>
      </p:sp>
      <p:cxnSp>
        <p:nvCxnSpPr>
          <p:cNvPr id="4" name="Straight Connector 3"/>
          <p:cNvCxnSpPr/>
          <p:nvPr/>
        </p:nvCxnSpPr>
        <p:spPr>
          <a:xfrm flipV="1">
            <a:off x="2511058" y="1596272"/>
            <a:ext cx="5774882" cy="2719004"/>
          </a:xfrm>
          <a:prstGeom prst="line">
            <a:avLst/>
          </a:prstGeom>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1865721" y="3516838"/>
            <a:ext cx="1254893" cy="1689123"/>
            <a:chOff x="1955883" y="3269906"/>
            <a:chExt cx="1254893" cy="1689123"/>
          </a:xfrm>
        </p:grpSpPr>
        <p:sp>
          <p:nvSpPr>
            <p:cNvPr id="9" name="Oval 8"/>
            <p:cNvSpPr/>
            <p:nvPr/>
          </p:nvSpPr>
          <p:spPr>
            <a:xfrm>
              <a:off x="2542059" y="4014356"/>
              <a:ext cx="101529" cy="106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7" name="Picture 86" descr="NetThings Click Controller Transparent.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57468" y="4194692"/>
              <a:ext cx="524700" cy="432790"/>
            </a:xfrm>
            <a:prstGeom prst="rect">
              <a:avLst/>
            </a:prstGeom>
          </p:spPr>
        </p:pic>
        <p:pic>
          <p:nvPicPr>
            <p:cNvPr id="88" name="Picture 8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57468" y="4636429"/>
              <a:ext cx="542722" cy="322600"/>
            </a:xfrm>
            <a:prstGeom prst="rect">
              <a:avLst/>
            </a:prstGeom>
          </p:spPr>
        </p:pic>
        <p:sp>
          <p:nvSpPr>
            <p:cNvPr id="141" name="Text Box 5"/>
            <p:cNvSpPr txBox="1">
              <a:spLocks noChangeArrowheads="1"/>
            </p:cNvSpPr>
            <p:nvPr/>
          </p:nvSpPr>
          <p:spPr bwMode="auto">
            <a:xfrm>
              <a:off x="1955883" y="3269906"/>
              <a:ext cx="1254893" cy="646331"/>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200" b="1" dirty="0" smtClean="0">
                  <a:solidFill>
                    <a:schemeClr val="accent1"/>
                  </a:solidFill>
                </a:rPr>
                <a:t>A: Energy Insight &amp; Behavioural Change</a:t>
              </a:r>
              <a:endParaRPr lang="en-GB" altLang="en-US" sz="1200" b="1" dirty="0">
                <a:solidFill>
                  <a:schemeClr val="accent1"/>
                </a:solidFill>
              </a:endParaRPr>
            </a:p>
          </p:txBody>
        </p:sp>
      </p:grpSp>
      <p:grpSp>
        <p:nvGrpSpPr>
          <p:cNvPr id="15" name="Group 14"/>
          <p:cNvGrpSpPr/>
          <p:nvPr/>
        </p:nvGrpSpPr>
        <p:grpSpPr>
          <a:xfrm>
            <a:off x="3382110" y="2914346"/>
            <a:ext cx="1254893" cy="2328410"/>
            <a:chOff x="3472272" y="2667414"/>
            <a:chExt cx="1254893" cy="2328410"/>
          </a:xfrm>
        </p:grpSpPr>
        <p:sp>
          <p:nvSpPr>
            <p:cNvPr id="90" name="Oval 89"/>
            <p:cNvSpPr/>
            <p:nvPr/>
          </p:nvSpPr>
          <p:spPr>
            <a:xfrm>
              <a:off x="4068922" y="3305302"/>
              <a:ext cx="101529" cy="106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4" name="Picture 93"/>
            <p:cNvPicPr>
              <a:picLocks noChangeAspect="1"/>
            </p:cNvPicPr>
            <p:nvPr/>
          </p:nvPicPr>
          <p:blipFill rotWithShape="1">
            <a:blip r:embed="rId9"/>
            <a:srcRect b="37514"/>
            <a:stretch/>
          </p:blipFill>
          <p:spPr>
            <a:xfrm>
              <a:off x="3671238" y="3921129"/>
              <a:ext cx="1039871" cy="520443"/>
            </a:xfrm>
            <a:prstGeom prst="rect">
              <a:avLst/>
            </a:prstGeom>
          </p:spPr>
        </p:pic>
        <p:pic>
          <p:nvPicPr>
            <p:cNvPr id="96" name="Picture 95" descr="NetThings Click Controller Transparent.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57336" y="3479796"/>
              <a:ext cx="524700" cy="432790"/>
            </a:xfrm>
            <a:prstGeom prst="rect">
              <a:avLst/>
            </a:prstGeom>
          </p:spPr>
        </p:pic>
        <p:pic>
          <p:nvPicPr>
            <p:cNvPr id="97" name="Picture 96"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3671238" y="4509158"/>
              <a:ext cx="492207" cy="480966"/>
            </a:xfrm>
            <a:prstGeom prst="rect">
              <a:avLst/>
            </a:prstGeom>
            <a:noFill/>
            <a:ln>
              <a:noFill/>
            </a:ln>
          </p:spPr>
        </p:pic>
        <p:pic>
          <p:nvPicPr>
            <p:cNvPr id="98" name="Picture 97"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4068922" y="4514858"/>
              <a:ext cx="492207" cy="480966"/>
            </a:xfrm>
            <a:prstGeom prst="rect">
              <a:avLst/>
            </a:prstGeom>
            <a:noFill/>
            <a:ln>
              <a:noFill/>
            </a:ln>
          </p:spPr>
        </p:pic>
        <p:sp>
          <p:nvSpPr>
            <p:cNvPr id="142" name="Text Box 5"/>
            <p:cNvSpPr txBox="1">
              <a:spLocks noChangeArrowheads="1"/>
            </p:cNvSpPr>
            <p:nvPr/>
          </p:nvSpPr>
          <p:spPr bwMode="auto">
            <a:xfrm>
              <a:off x="3472272" y="2667414"/>
              <a:ext cx="1254893" cy="461665"/>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200" b="1" dirty="0" smtClean="0">
                  <a:solidFill>
                    <a:schemeClr val="accent1"/>
                  </a:solidFill>
                </a:rPr>
                <a:t>B: A + Night Load Reduction</a:t>
              </a:r>
              <a:endParaRPr lang="en-GB" altLang="en-US" sz="1200" b="1" dirty="0">
                <a:solidFill>
                  <a:schemeClr val="accent1"/>
                </a:solidFill>
              </a:endParaRPr>
            </a:p>
          </p:txBody>
        </p:sp>
      </p:grpSp>
      <p:grpSp>
        <p:nvGrpSpPr>
          <p:cNvPr id="16" name="Group 15"/>
          <p:cNvGrpSpPr/>
          <p:nvPr/>
        </p:nvGrpSpPr>
        <p:grpSpPr>
          <a:xfrm>
            <a:off x="4770419" y="2326027"/>
            <a:ext cx="1286211" cy="2911029"/>
            <a:chOff x="4860581" y="2079095"/>
            <a:chExt cx="1286211" cy="2911029"/>
          </a:xfrm>
        </p:grpSpPr>
        <p:sp>
          <p:nvSpPr>
            <p:cNvPr id="91" name="Oval 90"/>
            <p:cNvSpPr/>
            <p:nvPr/>
          </p:nvSpPr>
          <p:spPr>
            <a:xfrm>
              <a:off x="5452923" y="2648079"/>
              <a:ext cx="101529" cy="106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9" name="Picture 9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133447" y="4396925"/>
              <a:ext cx="875562" cy="593199"/>
            </a:xfrm>
            <a:prstGeom prst="rect">
              <a:avLst/>
            </a:prstGeom>
          </p:spPr>
        </p:pic>
        <p:pic>
          <p:nvPicPr>
            <p:cNvPr id="100" name="Picture 99"/>
            <p:cNvPicPr>
              <a:picLocks noChangeAspect="1"/>
            </p:cNvPicPr>
            <p:nvPr/>
          </p:nvPicPr>
          <p:blipFill rotWithShape="1">
            <a:blip r:embed="rId9"/>
            <a:srcRect b="37514"/>
            <a:stretch/>
          </p:blipFill>
          <p:spPr>
            <a:xfrm>
              <a:off x="5060017" y="3270515"/>
              <a:ext cx="1039871" cy="520443"/>
            </a:xfrm>
            <a:prstGeom prst="rect">
              <a:avLst/>
            </a:prstGeom>
          </p:spPr>
        </p:pic>
        <p:pic>
          <p:nvPicPr>
            <p:cNvPr id="101" name="Picture 100" descr="NetThings Click Controller Transparent.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6115" y="2829182"/>
              <a:ext cx="524700" cy="432790"/>
            </a:xfrm>
            <a:prstGeom prst="rect">
              <a:avLst/>
            </a:prstGeom>
          </p:spPr>
        </p:pic>
        <p:pic>
          <p:nvPicPr>
            <p:cNvPr id="102" name="Picture 101"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5060017" y="3858544"/>
              <a:ext cx="492207" cy="480966"/>
            </a:xfrm>
            <a:prstGeom prst="rect">
              <a:avLst/>
            </a:prstGeom>
            <a:noFill/>
            <a:ln>
              <a:noFill/>
            </a:ln>
          </p:spPr>
        </p:pic>
        <p:pic>
          <p:nvPicPr>
            <p:cNvPr id="103" name="Picture 102"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5457701" y="3864244"/>
              <a:ext cx="492207" cy="480966"/>
            </a:xfrm>
            <a:prstGeom prst="rect">
              <a:avLst/>
            </a:prstGeom>
            <a:noFill/>
            <a:ln>
              <a:noFill/>
            </a:ln>
          </p:spPr>
        </p:pic>
        <p:sp>
          <p:nvSpPr>
            <p:cNvPr id="143" name="Text Box 5"/>
            <p:cNvSpPr txBox="1">
              <a:spLocks noChangeArrowheads="1"/>
            </p:cNvSpPr>
            <p:nvPr/>
          </p:nvSpPr>
          <p:spPr bwMode="auto">
            <a:xfrm>
              <a:off x="4860581" y="2079095"/>
              <a:ext cx="1286211" cy="461665"/>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200" b="1" dirty="0" smtClean="0">
                  <a:solidFill>
                    <a:schemeClr val="accent1"/>
                  </a:solidFill>
                </a:rPr>
                <a:t>C: B + Scheduling &amp; Zoning</a:t>
              </a:r>
              <a:endParaRPr lang="en-GB" altLang="en-US" sz="1200" b="1" dirty="0">
                <a:solidFill>
                  <a:schemeClr val="accent1"/>
                </a:solidFill>
              </a:endParaRPr>
            </a:p>
          </p:txBody>
        </p:sp>
      </p:grpSp>
      <p:grpSp>
        <p:nvGrpSpPr>
          <p:cNvPr id="17" name="Group 16"/>
          <p:cNvGrpSpPr/>
          <p:nvPr/>
        </p:nvGrpSpPr>
        <p:grpSpPr>
          <a:xfrm>
            <a:off x="6225997" y="1468226"/>
            <a:ext cx="1286211" cy="3912734"/>
            <a:chOff x="6316159" y="1221294"/>
            <a:chExt cx="1286211" cy="3912734"/>
          </a:xfrm>
        </p:grpSpPr>
        <p:sp>
          <p:nvSpPr>
            <p:cNvPr id="93" name="Oval 92"/>
            <p:cNvSpPr/>
            <p:nvPr/>
          </p:nvSpPr>
          <p:spPr>
            <a:xfrm>
              <a:off x="6908501" y="1952625"/>
              <a:ext cx="101529" cy="106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0" name="Picture 10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17429" y="3704164"/>
              <a:ext cx="875562" cy="593199"/>
            </a:xfrm>
            <a:prstGeom prst="rect">
              <a:avLst/>
            </a:prstGeom>
          </p:spPr>
        </p:pic>
        <p:pic>
          <p:nvPicPr>
            <p:cNvPr id="111" name="Picture 110"/>
            <p:cNvPicPr>
              <a:picLocks noChangeAspect="1"/>
            </p:cNvPicPr>
            <p:nvPr/>
          </p:nvPicPr>
          <p:blipFill rotWithShape="1">
            <a:blip r:embed="rId9"/>
            <a:srcRect b="37514"/>
            <a:stretch/>
          </p:blipFill>
          <p:spPr>
            <a:xfrm>
              <a:off x="6543999" y="2577754"/>
              <a:ext cx="1039871" cy="520443"/>
            </a:xfrm>
            <a:prstGeom prst="rect">
              <a:avLst/>
            </a:prstGeom>
          </p:spPr>
        </p:pic>
        <p:pic>
          <p:nvPicPr>
            <p:cNvPr id="112" name="Picture 111" descr="NetThings Click Controller Transparent.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30097" y="2136421"/>
              <a:ext cx="524700" cy="432790"/>
            </a:xfrm>
            <a:prstGeom prst="rect">
              <a:avLst/>
            </a:prstGeom>
          </p:spPr>
        </p:pic>
        <p:pic>
          <p:nvPicPr>
            <p:cNvPr id="113" name="Picture 112"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6543999" y="3165783"/>
              <a:ext cx="492207" cy="480966"/>
            </a:xfrm>
            <a:prstGeom prst="rect">
              <a:avLst/>
            </a:prstGeom>
            <a:noFill/>
            <a:ln>
              <a:noFill/>
            </a:ln>
          </p:spPr>
        </p:pic>
        <p:pic>
          <p:nvPicPr>
            <p:cNvPr id="114" name="Picture 113"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6941683" y="3171483"/>
              <a:ext cx="492207" cy="480966"/>
            </a:xfrm>
            <a:prstGeom prst="rect">
              <a:avLst/>
            </a:prstGeom>
            <a:noFill/>
            <a:ln>
              <a:noFill/>
            </a:ln>
          </p:spPr>
        </p:pic>
        <p:pic>
          <p:nvPicPr>
            <p:cNvPr id="11" name="Picture 10"/>
            <p:cNvPicPr>
              <a:picLocks noChangeAspect="1"/>
            </p:cNvPicPr>
            <p:nvPr/>
          </p:nvPicPr>
          <p:blipFill>
            <a:blip r:embed="rId13"/>
            <a:stretch>
              <a:fillRect/>
            </a:stretch>
          </p:blipFill>
          <p:spPr>
            <a:xfrm>
              <a:off x="6543999" y="4297363"/>
              <a:ext cx="995853" cy="836665"/>
            </a:xfrm>
            <a:prstGeom prst="rect">
              <a:avLst/>
            </a:prstGeom>
          </p:spPr>
        </p:pic>
        <p:sp>
          <p:nvSpPr>
            <p:cNvPr id="155" name="Text Box 5"/>
            <p:cNvSpPr txBox="1">
              <a:spLocks noChangeArrowheads="1"/>
            </p:cNvSpPr>
            <p:nvPr/>
          </p:nvSpPr>
          <p:spPr bwMode="auto">
            <a:xfrm>
              <a:off x="6316159" y="1221294"/>
              <a:ext cx="1286211" cy="646331"/>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200" b="1" dirty="0">
                  <a:solidFill>
                    <a:schemeClr val="accent1"/>
                  </a:solidFill>
                </a:rPr>
                <a:t>D</a:t>
              </a:r>
              <a:r>
                <a:rPr lang="en-GB" altLang="en-US" sz="1200" b="1" dirty="0" smtClean="0">
                  <a:solidFill>
                    <a:schemeClr val="accent1"/>
                  </a:solidFill>
                </a:rPr>
                <a:t>: </a:t>
              </a:r>
              <a:r>
                <a:rPr lang="en-GB" altLang="en-US" sz="1200" b="1" dirty="0">
                  <a:solidFill>
                    <a:schemeClr val="accent1"/>
                  </a:solidFill>
                </a:rPr>
                <a:t>C</a:t>
              </a:r>
              <a:r>
                <a:rPr lang="en-GB" altLang="en-US" sz="1200" b="1" dirty="0" smtClean="0">
                  <a:solidFill>
                    <a:schemeClr val="accent1"/>
                  </a:solidFill>
                </a:rPr>
                <a:t> + Remote Monitoring &amp; Analytics</a:t>
              </a:r>
              <a:endParaRPr lang="en-GB" altLang="en-US" sz="1200" b="1" dirty="0">
                <a:solidFill>
                  <a:schemeClr val="accent1"/>
                </a:solidFill>
              </a:endParaRPr>
            </a:p>
          </p:txBody>
        </p:sp>
      </p:grpSp>
      <p:grpSp>
        <p:nvGrpSpPr>
          <p:cNvPr id="18" name="Group 17"/>
          <p:cNvGrpSpPr/>
          <p:nvPr/>
        </p:nvGrpSpPr>
        <p:grpSpPr>
          <a:xfrm>
            <a:off x="7608361" y="887066"/>
            <a:ext cx="1286211" cy="4427455"/>
            <a:chOff x="7698523" y="640134"/>
            <a:chExt cx="1286211" cy="4427455"/>
          </a:xfrm>
        </p:grpSpPr>
        <p:sp>
          <p:nvSpPr>
            <p:cNvPr id="92" name="Oval 91"/>
            <p:cNvSpPr/>
            <p:nvPr/>
          </p:nvSpPr>
          <p:spPr>
            <a:xfrm>
              <a:off x="8290865" y="1313180"/>
              <a:ext cx="101529" cy="1068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5" name="Picture 1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99203" y="3023930"/>
              <a:ext cx="875562" cy="593199"/>
            </a:xfrm>
            <a:prstGeom prst="rect">
              <a:avLst/>
            </a:prstGeom>
          </p:spPr>
        </p:pic>
        <p:pic>
          <p:nvPicPr>
            <p:cNvPr id="126" name="Picture 125"/>
            <p:cNvPicPr>
              <a:picLocks noChangeAspect="1"/>
            </p:cNvPicPr>
            <p:nvPr/>
          </p:nvPicPr>
          <p:blipFill rotWithShape="1">
            <a:blip r:embed="rId9"/>
            <a:srcRect b="37514"/>
            <a:stretch/>
          </p:blipFill>
          <p:spPr>
            <a:xfrm>
              <a:off x="7925773" y="1897520"/>
              <a:ext cx="1039871" cy="520443"/>
            </a:xfrm>
            <a:prstGeom prst="rect">
              <a:avLst/>
            </a:prstGeom>
          </p:spPr>
        </p:pic>
        <p:pic>
          <p:nvPicPr>
            <p:cNvPr id="127" name="Picture 126" descr="NetThings Click Controller Transparent.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11871" y="1456187"/>
              <a:ext cx="524700" cy="432790"/>
            </a:xfrm>
            <a:prstGeom prst="rect">
              <a:avLst/>
            </a:prstGeom>
          </p:spPr>
        </p:pic>
        <p:pic>
          <p:nvPicPr>
            <p:cNvPr id="128" name="Picture 127"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7925773" y="2485549"/>
              <a:ext cx="492207" cy="480966"/>
            </a:xfrm>
            <a:prstGeom prst="rect">
              <a:avLst/>
            </a:prstGeom>
            <a:noFill/>
            <a:ln>
              <a:noFill/>
            </a:ln>
          </p:spPr>
        </p:pic>
        <p:pic>
          <p:nvPicPr>
            <p:cNvPr id="129" name="Picture 128" descr="cid:59465458-978F-4B69-BA98-6DBD0235AA5C"/>
            <p:cNvPicPr/>
            <p:nvPr/>
          </p:nvPicPr>
          <p:blipFill rotWithShape="1">
            <a:blip r:embed="rId10" r:link="rId11" cstate="print">
              <a:extLst>
                <a:ext uri="{28A0092B-C50C-407E-A947-70E740481C1C}">
                  <a14:useLocalDpi xmlns:a14="http://schemas.microsoft.com/office/drawing/2010/main" val="0"/>
                </a:ext>
              </a:extLst>
            </a:blip>
            <a:srcRect t="23881"/>
            <a:stretch/>
          </p:blipFill>
          <p:spPr bwMode="auto">
            <a:xfrm>
              <a:off x="8323457" y="2491249"/>
              <a:ext cx="492207" cy="480966"/>
            </a:xfrm>
            <a:prstGeom prst="rect">
              <a:avLst/>
            </a:prstGeom>
            <a:noFill/>
            <a:ln>
              <a:noFill/>
            </a:ln>
          </p:spPr>
        </p:pic>
        <p:pic>
          <p:nvPicPr>
            <p:cNvPr id="130" name="Picture 129"/>
            <p:cNvPicPr>
              <a:picLocks noChangeAspect="1"/>
            </p:cNvPicPr>
            <p:nvPr/>
          </p:nvPicPr>
          <p:blipFill>
            <a:blip r:embed="rId13"/>
            <a:stretch>
              <a:fillRect/>
            </a:stretch>
          </p:blipFill>
          <p:spPr>
            <a:xfrm>
              <a:off x="7925773" y="3617129"/>
              <a:ext cx="995853" cy="836665"/>
            </a:xfrm>
            <a:prstGeom prst="rect">
              <a:avLst/>
            </a:prstGeom>
          </p:spPr>
        </p:pic>
        <p:sp>
          <p:nvSpPr>
            <p:cNvPr id="146" name="Freeform 63"/>
            <p:cNvSpPr>
              <a:spLocks/>
            </p:cNvSpPr>
            <p:nvPr/>
          </p:nvSpPr>
          <p:spPr bwMode="auto">
            <a:xfrm>
              <a:off x="8676380" y="4476234"/>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7" name="Freeform 64"/>
            <p:cNvSpPr>
              <a:spLocks/>
            </p:cNvSpPr>
            <p:nvPr/>
          </p:nvSpPr>
          <p:spPr bwMode="auto">
            <a:xfrm>
              <a:off x="8707307" y="4531967"/>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8" name="Freeform 65"/>
            <p:cNvSpPr>
              <a:spLocks/>
            </p:cNvSpPr>
            <p:nvPr/>
          </p:nvSpPr>
          <p:spPr bwMode="auto">
            <a:xfrm>
              <a:off x="8639009" y="4419142"/>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9" name="Freeform 63"/>
            <p:cNvSpPr>
              <a:spLocks/>
            </p:cNvSpPr>
            <p:nvPr/>
          </p:nvSpPr>
          <p:spPr bwMode="auto">
            <a:xfrm>
              <a:off x="8127271" y="4468078"/>
              <a:ext cx="143039" cy="43499"/>
            </a:xfrm>
            <a:custGeom>
              <a:avLst/>
              <a:gdLst>
                <a:gd name="T0" fmla="*/ 0 w 160"/>
                <a:gd name="T1" fmla="*/ 44 h 46"/>
                <a:gd name="T2" fmla="*/ 0 w 160"/>
                <a:gd name="T3" fmla="*/ 44 h 46"/>
                <a:gd name="T4" fmla="*/ 160 w 160"/>
                <a:gd name="T5" fmla="*/ 46 h 46"/>
              </a:gdLst>
              <a:ahLst/>
              <a:cxnLst>
                <a:cxn ang="0">
                  <a:pos x="T0" y="T1"/>
                </a:cxn>
                <a:cxn ang="0">
                  <a:pos x="T2" y="T3"/>
                </a:cxn>
                <a:cxn ang="0">
                  <a:pos x="T4" y="T5"/>
                </a:cxn>
              </a:cxnLst>
              <a:rect l="0" t="0" r="r" b="b"/>
              <a:pathLst>
                <a:path w="160" h="46">
                  <a:moveTo>
                    <a:pt x="0" y="44"/>
                  </a:moveTo>
                  <a:lnTo>
                    <a:pt x="0" y="44"/>
                  </a:lnTo>
                  <a:cubicBezTo>
                    <a:pt x="45" y="0"/>
                    <a:pt x="116" y="1"/>
                    <a:pt x="160" y="4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0" name="Freeform 64"/>
            <p:cNvSpPr>
              <a:spLocks/>
            </p:cNvSpPr>
            <p:nvPr/>
          </p:nvSpPr>
          <p:spPr bwMode="auto">
            <a:xfrm>
              <a:off x="8158198" y="4523811"/>
              <a:ext cx="79895" cy="24468"/>
            </a:xfrm>
            <a:custGeom>
              <a:avLst/>
              <a:gdLst>
                <a:gd name="T0" fmla="*/ 0 w 89"/>
                <a:gd name="T1" fmla="*/ 25 h 26"/>
                <a:gd name="T2" fmla="*/ 0 w 89"/>
                <a:gd name="T3" fmla="*/ 25 h 26"/>
                <a:gd name="T4" fmla="*/ 89 w 89"/>
                <a:gd name="T5" fmla="*/ 26 h 26"/>
              </a:gdLst>
              <a:ahLst/>
              <a:cxnLst>
                <a:cxn ang="0">
                  <a:pos x="T0" y="T1"/>
                </a:cxn>
                <a:cxn ang="0">
                  <a:pos x="T2" y="T3"/>
                </a:cxn>
                <a:cxn ang="0">
                  <a:pos x="T4" y="T5"/>
                </a:cxn>
              </a:cxnLst>
              <a:rect l="0" t="0" r="r" b="b"/>
              <a:pathLst>
                <a:path w="89" h="26">
                  <a:moveTo>
                    <a:pt x="0" y="25"/>
                  </a:moveTo>
                  <a:lnTo>
                    <a:pt x="0" y="25"/>
                  </a:lnTo>
                  <a:cubicBezTo>
                    <a:pt x="25" y="0"/>
                    <a:pt x="65" y="1"/>
                    <a:pt x="89" y="26"/>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1" name="Freeform 65"/>
            <p:cNvSpPr>
              <a:spLocks/>
            </p:cNvSpPr>
            <p:nvPr/>
          </p:nvSpPr>
          <p:spPr bwMode="auto">
            <a:xfrm>
              <a:off x="8089900" y="4410986"/>
              <a:ext cx="215203" cy="65248"/>
            </a:xfrm>
            <a:custGeom>
              <a:avLst/>
              <a:gdLst>
                <a:gd name="T0" fmla="*/ 0 w 240"/>
                <a:gd name="T1" fmla="*/ 66 h 69"/>
                <a:gd name="T2" fmla="*/ 0 w 240"/>
                <a:gd name="T3" fmla="*/ 66 h 69"/>
                <a:gd name="T4" fmla="*/ 240 w 240"/>
                <a:gd name="T5" fmla="*/ 69 h 69"/>
              </a:gdLst>
              <a:ahLst/>
              <a:cxnLst>
                <a:cxn ang="0">
                  <a:pos x="T0" y="T1"/>
                </a:cxn>
                <a:cxn ang="0">
                  <a:pos x="T2" y="T3"/>
                </a:cxn>
                <a:cxn ang="0">
                  <a:pos x="T4" y="T5"/>
                </a:cxn>
              </a:cxnLst>
              <a:rect l="0" t="0" r="r" b="b"/>
              <a:pathLst>
                <a:path w="240" h="69">
                  <a:moveTo>
                    <a:pt x="0" y="66"/>
                  </a:moveTo>
                  <a:lnTo>
                    <a:pt x="0" y="66"/>
                  </a:lnTo>
                  <a:cubicBezTo>
                    <a:pt x="67" y="0"/>
                    <a:pt x="175" y="2"/>
                    <a:pt x="240" y="69"/>
                  </a:cubicBezTo>
                </a:path>
              </a:pathLst>
            </a:custGeom>
            <a:noFill/>
            <a:ln w="1746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52" name="Picture 2" descr="http://sseenterprise.co.uk/media/1108/lighting_icon_376_rgb.png"/>
            <p:cNvPicPr>
              <a:picLocks noChangeAspect="1" noChangeArrowheads="1"/>
            </p:cNvPicPr>
            <p:nvPr/>
          </p:nvPicPr>
          <p:blipFill>
            <a:blip r:embed="rId14" cstate="print">
              <a:grayscl/>
              <a:extLst>
                <a:ext uri="{28A0092B-C50C-407E-A947-70E740481C1C}">
                  <a14:useLocalDpi xmlns:a14="http://schemas.microsoft.com/office/drawing/2010/main" val="0"/>
                </a:ext>
              </a:extLst>
            </a:blip>
            <a:srcRect/>
            <a:stretch>
              <a:fillRect/>
            </a:stretch>
          </p:blipFill>
          <p:spPr bwMode="auto">
            <a:xfrm>
              <a:off x="8541158" y="4642048"/>
              <a:ext cx="410903" cy="410904"/>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6" descr="http://airconditioning-london.co.uk/wp-content/uploads/2013/06/ree.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79253" y="4609858"/>
              <a:ext cx="457731" cy="457731"/>
            </a:xfrm>
            <a:prstGeom prst="rect">
              <a:avLst/>
            </a:prstGeom>
            <a:noFill/>
            <a:extLst>
              <a:ext uri="{909E8E84-426E-40DD-AFC4-6F175D3DCCD1}">
                <a14:hiddenFill xmlns:a14="http://schemas.microsoft.com/office/drawing/2010/main">
                  <a:solidFill>
                    <a:srgbClr val="FFFFFF"/>
                  </a:solidFill>
                </a14:hiddenFill>
              </a:ext>
            </a:extLst>
          </p:spPr>
        </p:pic>
        <p:sp>
          <p:nvSpPr>
            <p:cNvPr id="156" name="Text Box 5"/>
            <p:cNvSpPr txBox="1">
              <a:spLocks noChangeArrowheads="1"/>
            </p:cNvSpPr>
            <p:nvPr/>
          </p:nvSpPr>
          <p:spPr bwMode="auto">
            <a:xfrm>
              <a:off x="7698523" y="640134"/>
              <a:ext cx="1286211" cy="646331"/>
            </a:xfrm>
            <a:prstGeom prst="rect">
              <a:avLst/>
            </a:prstGeom>
            <a:noFill/>
            <a:ln>
              <a:noFill/>
            </a:ln>
            <a:effectLst/>
            <a:extLst>
              <a:ext uri="{909E8E84-426E-40DD-AFC4-6F175D3DCCD1}">
                <a14:hiddenFill xmlns:a14="http://schemas.microsoft.com/office/drawing/2010/main">
                  <a:solidFill>
                    <a:srgbClr val="DCE1C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en-US" sz="1200" b="1" dirty="0">
                  <a:solidFill>
                    <a:schemeClr val="accent1"/>
                  </a:solidFill>
                </a:rPr>
                <a:t>E</a:t>
              </a:r>
              <a:r>
                <a:rPr lang="en-GB" altLang="en-US" sz="1200" b="1" dirty="0" smtClean="0">
                  <a:solidFill>
                    <a:schemeClr val="accent1"/>
                  </a:solidFill>
                </a:rPr>
                <a:t>: D + Technology Infrastructure</a:t>
              </a:r>
              <a:endParaRPr lang="en-GB" altLang="en-US" sz="1200" b="1" dirty="0">
                <a:solidFill>
                  <a:schemeClr val="accent1"/>
                </a:solidFill>
              </a:endParaRPr>
            </a:p>
          </p:txBody>
        </p:sp>
      </p:grpSp>
    </p:spTree>
    <p:extLst>
      <p:ext uri="{BB962C8B-B14F-4D97-AF65-F5344CB8AC3E}">
        <p14:creationId xmlns:p14="http://schemas.microsoft.com/office/powerpoint/2010/main" val="42802832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111619"/>
                                        </p:tgtEl>
                                        <p:attrNameLst>
                                          <p:attrName>style.visibility</p:attrName>
                                        </p:attrNameLst>
                                      </p:cBhvr>
                                      <p:to>
                                        <p:strVal val="visible"/>
                                      </p:to>
                                    </p:set>
                                    <p:anim calcmode="lin" valueType="num">
                                      <p:cBhvr>
                                        <p:cTn id="7" dur="2000" fill="hold"/>
                                        <p:tgtEl>
                                          <p:spTgt spid="111619"/>
                                        </p:tgtEl>
                                        <p:attrNameLst>
                                          <p:attrName>ppt_w</p:attrName>
                                        </p:attrNameLst>
                                      </p:cBhvr>
                                      <p:tavLst>
                                        <p:tav tm="0">
                                          <p:val>
                                            <p:fltVal val="0"/>
                                          </p:val>
                                        </p:tav>
                                        <p:tav tm="100000">
                                          <p:val>
                                            <p:strVal val="#ppt_w"/>
                                          </p:val>
                                        </p:tav>
                                      </p:tavLst>
                                    </p:anim>
                                    <p:anim calcmode="lin" valueType="num">
                                      <p:cBhvr>
                                        <p:cTn id="8" dur="2000" fill="hold"/>
                                        <p:tgtEl>
                                          <p:spTgt spid="111619"/>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200"/>
                                  </p:stCondLst>
                                  <p:childTnLst>
                                    <p:set>
                                      <p:cBhvr>
                                        <p:cTn id="14" dur="1" fill="hold">
                                          <p:stCondLst>
                                            <p:cond delay="0"/>
                                          </p:stCondLst>
                                        </p:cTn>
                                        <p:tgtEl>
                                          <p:spTgt spid="78"/>
                                        </p:tgtEl>
                                        <p:attrNameLst>
                                          <p:attrName>style.visibility</p:attrName>
                                        </p:attrNameLst>
                                      </p:cBhvr>
                                      <p:to>
                                        <p:strVal val="visible"/>
                                      </p:to>
                                    </p:set>
                                  </p:childTnLst>
                                </p:cTn>
                              </p:par>
                            </p:childTnLst>
                          </p:cTn>
                        </p:par>
                        <p:par>
                          <p:cTn id="15" fill="hold">
                            <p:stCondLst>
                              <p:cond delay="2200"/>
                            </p:stCondLst>
                            <p:childTnLst>
                              <p:par>
                                <p:cTn id="16" presetID="1" presetClass="entr" presetSubtype="0" fill="hold" grpId="0" nodeType="afterEffect">
                                  <p:stCondLst>
                                    <p:cond delay="200"/>
                                  </p:stCondLst>
                                  <p:childTnLst>
                                    <p:set>
                                      <p:cBhvr>
                                        <p:cTn id="17" dur="1" fill="hold">
                                          <p:stCondLst>
                                            <p:cond delay="0"/>
                                          </p:stCondLst>
                                        </p:cTn>
                                        <p:tgtEl>
                                          <p:spTgt spid="79"/>
                                        </p:tgtEl>
                                        <p:attrNameLst>
                                          <p:attrName>style.visibility</p:attrName>
                                        </p:attrNameLst>
                                      </p:cBhvr>
                                      <p:to>
                                        <p:strVal val="visible"/>
                                      </p:to>
                                    </p:set>
                                  </p:childTnLst>
                                </p:cTn>
                              </p:par>
                            </p:childTnLst>
                          </p:cTn>
                        </p:par>
                        <p:par>
                          <p:cTn id="18" fill="hold">
                            <p:stCondLst>
                              <p:cond delay="2400"/>
                            </p:stCondLst>
                            <p:childTnLst>
                              <p:par>
                                <p:cTn id="19" presetID="1" presetClass="entr" presetSubtype="0" fill="hold" grpId="0" nodeType="afterEffect">
                                  <p:stCondLst>
                                    <p:cond delay="200"/>
                                  </p:stCondLst>
                                  <p:childTnLst>
                                    <p:set>
                                      <p:cBhvr>
                                        <p:cTn id="20" dur="1" fill="hold">
                                          <p:stCondLst>
                                            <p:cond delay="0"/>
                                          </p:stCondLst>
                                        </p:cTn>
                                        <p:tgtEl>
                                          <p:spTgt spid="80"/>
                                        </p:tgtEl>
                                        <p:attrNameLst>
                                          <p:attrName>style.visibility</p:attrName>
                                        </p:attrNameLst>
                                      </p:cBhvr>
                                      <p:to>
                                        <p:strVal val="visible"/>
                                      </p:to>
                                    </p:set>
                                  </p:childTnLst>
                                </p:cTn>
                              </p:par>
                            </p:childTnLst>
                          </p:cTn>
                        </p:par>
                        <p:par>
                          <p:cTn id="21" fill="hold">
                            <p:stCondLst>
                              <p:cond delay="2600"/>
                            </p:stCondLst>
                            <p:childTnLst>
                              <p:par>
                                <p:cTn id="22" presetID="1" presetClass="entr" presetSubtype="0" fill="hold" grpId="0" nodeType="afterEffect">
                                  <p:stCondLst>
                                    <p:cond delay="200"/>
                                  </p:stCondLst>
                                  <p:childTnLst>
                                    <p:set>
                                      <p:cBhvr>
                                        <p:cTn id="23" dur="1" fill="hold">
                                          <p:stCondLst>
                                            <p:cond delay="0"/>
                                          </p:stCondLst>
                                        </p:cTn>
                                        <p:tgtEl>
                                          <p:spTgt spid="111624"/>
                                        </p:tgtEl>
                                        <p:attrNameLst>
                                          <p:attrName>style.visibility</p:attrName>
                                        </p:attrNameLst>
                                      </p:cBhvr>
                                      <p:to>
                                        <p:strVal val="visible"/>
                                      </p:to>
                                    </p:set>
                                  </p:childTnLst>
                                </p:cTn>
                              </p:par>
                            </p:childTnLst>
                          </p:cTn>
                        </p:par>
                        <p:par>
                          <p:cTn id="24" fill="hold">
                            <p:stCondLst>
                              <p:cond delay="2800"/>
                            </p:stCondLst>
                            <p:childTnLst>
                              <p:par>
                                <p:cTn id="25" presetID="1" presetClass="entr" presetSubtype="0" fill="hold" grpId="0" nodeType="afterEffect">
                                  <p:stCondLst>
                                    <p:cond delay="200"/>
                                  </p:stCondLst>
                                  <p:childTnLst>
                                    <p:set>
                                      <p:cBhvr>
                                        <p:cTn id="26" dur="1" fill="hold">
                                          <p:stCondLst>
                                            <p:cond delay="0"/>
                                          </p:stCondLst>
                                        </p:cTn>
                                        <p:tgtEl>
                                          <p:spTgt spid="111622"/>
                                        </p:tgtEl>
                                        <p:attrNameLst>
                                          <p:attrName>style.visibility</p:attrName>
                                        </p:attrNameLst>
                                      </p:cBhvr>
                                      <p:to>
                                        <p:strVal val="visible"/>
                                      </p:to>
                                    </p:set>
                                  </p:childTnLst>
                                </p:cTn>
                              </p:par>
                            </p:childTnLst>
                          </p:cTn>
                        </p:par>
                        <p:par>
                          <p:cTn id="27" fill="hold">
                            <p:stCondLst>
                              <p:cond delay="3000"/>
                            </p:stCondLst>
                            <p:childTnLst>
                              <p:par>
                                <p:cTn id="28" presetID="1" presetClass="entr" presetSubtype="0" fill="hold" grpId="0" nodeType="afterEffect">
                                  <p:stCondLst>
                                    <p:cond delay="200"/>
                                  </p:stCondLst>
                                  <p:childTnLst>
                                    <p:set>
                                      <p:cBhvr>
                                        <p:cTn id="29" dur="1" fill="hold">
                                          <p:stCondLst>
                                            <p:cond delay="0"/>
                                          </p:stCondLst>
                                        </p:cTn>
                                        <p:tgtEl>
                                          <p:spTgt spid="111623"/>
                                        </p:tgtEl>
                                        <p:attrNameLst>
                                          <p:attrName>style.visibility</p:attrName>
                                        </p:attrNameLst>
                                      </p:cBhvr>
                                      <p:to>
                                        <p:strVal val="visible"/>
                                      </p:to>
                                    </p:set>
                                  </p:childTnLst>
                                </p:cTn>
                              </p:par>
                            </p:childTnLst>
                          </p:cTn>
                        </p:par>
                        <p:par>
                          <p:cTn id="30" fill="hold">
                            <p:stCondLst>
                              <p:cond delay="3200"/>
                            </p:stCondLst>
                            <p:childTnLst>
                              <p:par>
                                <p:cTn id="31" presetID="1" presetClass="entr" presetSubtype="0" fill="hold" grpId="0" nodeType="afterEffect">
                                  <p:stCondLst>
                                    <p:cond delay="200"/>
                                  </p:stCondLst>
                                  <p:childTnLst>
                                    <p:set>
                                      <p:cBhvr>
                                        <p:cTn id="32" dur="1" fill="hold">
                                          <p:stCondLst>
                                            <p:cond delay="0"/>
                                          </p:stCondLst>
                                        </p:cTn>
                                        <p:tgtEl>
                                          <p:spTgt spid="71"/>
                                        </p:tgtEl>
                                        <p:attrNameLst>
                                          <p:attrName>style.visibility</p:attrName>
                                        </p:attrNameLst>
                                      </p:cBhvr>
                                      <p:to>
                                        <p:strVal val="visible"/>
                                      </p:to>
                                    </p:set>
                                  </p:childTnLst>
                                </p:cTn>
                              </p:par>
                            </p:childTnLst>
                          </p:cTn>
                        </p:par>
                        <p:par>
                          <p:cTn id="33" fill="hold">
                            <p:stCondLst>
                              <p:cond delay="3400"/>
                            </p:stCondLst>
                            <p:childTnLst>
                              <p:par>
                                <p:cTn id="34" presetID="1" presetClass="entr" presetSubtype="0" fill="hold" grpId="0" nodeType="afterEffect">
                                  <p:stCondLst>
                                    <p:cond delay="200"/>
                                  </p:stCondLst>
                                  <p:childTnLst>
                                    <p:set>
                                      <p:cBhvr>
                                        <p:cTn id="35" dur="1" fill="hold">
                                          <p:stCondLst>
                                            <p:cond delay="0"/>
                                          </p:stCondLst>
                                        </p:cTn>
                                        <p:tgtEl>
                                          <p:spTgt spid="72"/>
                                        </p:tgtEl>
                                        <p:attrNameLst>
                                          <p:attrName>style.visibility</p:attrName>
                                        </p:attrNameLst>
                                      </p:cBhvr>
                                      <p:to>
                                        <p:strVal val="visible"/>
                                      </p:to>
                                    </p:set>
                                  </p:childTnLst>
                                </p:cTn>
                              </p:par>
                            </p:childTnLst>
                          </p:cTn>
                        </p:par>
                        <p:par>
                          <p:cTn id="36" fill="hold">
                            <p:stCondLst>
                              <p:cond delay="3600"/>
                            </p:stCondLst>
                            <p:childTnLst>
                              <p:par>
                                <p:cTn id="37" presetID="1" presetClass="entr" presetSubtype="0" fill="hold" grpId="0" nodeType="afterEffect">
                                  <p:stCondLst>
                                    <p:cond delay="0"/>
                                  </p:stCondLst>
                                  <p:childTnLst>
                                    <p:set>
                                      <p:cBhvr>
                                        <p:cTn id="38" dur="1" fill="hold">
                                          <p:stCondLst>
                                            <p:cond delay="0"/>
                                          </p:stCondLst>
                                        </p:cTn>
                                        <p:tgtEl>
                                          <p:spTgt spid="111620"/>
                                        </p:tgtEl>
                                        <p:attrNameLst>
                                          <p:attrName>style.visibility</p:attrName>
                                        </p:attrNameLst>
                                      </p:cBhvr>
                                      <p:to>
                                        <p:strVal val="visible"/>
                                      </p:to>
                                    </p:set>
                                  </p:childTnLst>
                                </p:cTn>
                              </p:par>
                            </p:childTnLst>
                          </p:cTn>
                        </p:par>
                        <p:par>
                          <p:cTn id="39" fill="hold">
                            <p:stCondLst>
                              <p:cond delay="3600"/>
                            </p:stCondLst>
                            <p:childTnLst>
                              <p:par>
                                <p:cTn id="40" presetID="1" presetClass="entr" presetSubtype="0" fill="hold" grpId="0" nodeType="afterEffect">
                                  <p:stCondLst>
                                    <p:cond delay="0"/>
                                  </p:stCondLst>
                                  <p:childTnLst>
                                    <p:set>
                                      <p:cBhvr>
                                        <p:cTn id="41" dur="1" fill="hold">
                                          <p:stCondLst>
                                            <p:cond delay="0"/>
                                          </p:stCondLst>
                                        </p:cTn>
                                        <p:tgtEl>
                                          <p:spTgt spid="111621"/>
                                        </p:tgtEl>
                                        <p:attrNameLst>
                                          <p:attrName>style.visibility</p:attrName>
                                        </p:attrNameLst>
                                      </p:cBhvr>
                                      <p:to>
                                        <p:strVal val="visible"/>
                                      </p:to>
                                    </p:set>
                                  </p:childTnLst>
                                </p:cTn>
                              </p:par>
                              <p:par>
                                <p:cTn id="42" presetID="55"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1000" fill="hold"/>
                                        <p:tgtEl>
                                          <p:spTgt spid="4"/>
                                        </p:tgtEl>
                                        <p:attrNameLst>
                                          <p:attrName>ppt_w</p:attrName>
                                        </p:attrNameLst>
                                      </p:cBhvr>
                                      <p:tavLst>
                                        <p:tav tm="0">
                                          <p:val>
                                            <p:strVal val="#ppt_w*0.70"/>
                                          </p:val>
                                        </p:tav>
                                        <p:tav tm="100000">
                                          <p:val>
                                            <p:strVal val="#ppt_w"/>
                                          </p:val>
                                        </p:tav>
                                      </p:tavLst>
                                    </p:anim>
                                    <p:anim calcmode="lin" valueType="num">
                                      <p:cBhvr>
                                        <p:cTn id="45" dur="1000" fill="hold"/>
                                        <p:tgtEl>
                                          <p:spTgt spid="4"/>
                                        </p:tgtEl>
                                        <p:attrNameLst>
                                          <p:attrName>ppt_h</p:attrName>
                                        </p:attrNameLst>
                                      </p:cBhvr>
                                      <p:tavLst>
                                        <p:tav tm="0">
                                          <p:val>
                                            <p:strVal val="#ppt_h"/>
                                          </p:val>
                                        </p:tav>
                                        <p:tav tm="100000">
                                          <p:val>
                                            <p:strVal val="#ppt_h"/>
                                          </p:val>
                                        </p:tav>
                                      </p:tavLst>
                                    </p:anim>
                                    <p:animEffect transition="in" filter="fade">
                                      <p:cBhvr>
                                        <p:cTn id="46" dur="1000"/>
                                        <p:tgtEl>
                                          <p:spTgt spid="4"/>
                                        </p:tgtEl>
                                      </p:cBhvr>
                                    </p:animEffect>
                                  </p:childTnLst>
                                </p:cTn>
                              </p:par>
                            </p:childTnLst>
                          </p:cTn>
                        </p:par>
                        <p:par>
                          <p:cTn id="47" fill="hold">
                            <p:stCondLst>
                              <p:cond delay="4600"/>
                            </p:stCondLst>
                            <p:childTnLst>
                              <p:par>
                                <p:cTn id="48" presetID="1"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1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p:bldP spid="111621" grpId="0"/>
      <p:bldP spid="111622" grpId="0"/>
      <p:bldP spid="111623" grpId="0"/>
      <p:bldP spid="111624" grpId="0"/>
      <p:bldP spid="71" grpId="0"/>
      <p:bldP spid="72" grpId="0"/>
      <p:bldP spid="77" grpId="0"/>
      <p:bldP spid="78" grpId="0"/>
      <p:bldP spid="79"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64300" y="504465"/>
            <a:ext cx="9774938" cy="1131570"/>
          </a:xfrm>
          <a:prstGeom prst="rect">
            <a:avLst/>
          </a:prstGeom>
        </p:spPr>
        <p:txBody>
          <a:bodyPr vert="horz" wrap="square" lIns="0" tIns="801929" rIns="0" bIns="0" rtlCol="0">
            <a:spAutoFit/>
          </a:bodyPr>
          <a:lstStyle/>
          <a:p>
            <a:pPr marL="4035425">
              <a:lnSpc>
                <a:spcPct val="100000"/>
              </a:lnSpc>
            </a:pPr>
            <a:r>
              <a:rPr dirty="0"/>
              <a:t>SUMMA</a:t>
            </a:r>
            <a:r>
              <a:rPr spc="-70" dirty="0"/>
              <a:t>R</a:t>
            </a:r>
            <a:r>
              <a:rPr spc="-20" dirty="0"/>
              <a:t>Y</a:t>
            </a:r>
          </a:p>
        </p:txBody>
      </p:sp>
      <p:sp>
        <p:nvSpPr>
          <p:cNvPr id="4" name="object 4"/>
          <p:cNvSpPr txBox="1"/>
          <p:nvPr/>
        </p:nvSpPr>
        <p:spPr>
          <a:xfrm>
            <a:off x="698500" y="2043310"/>
            <a:ext cx="9296400" cy="3223959"/>
          </a:xfrm>
          <a:prstGeom prst="rect">
            <a:avLst/>
          </a:prstGeom>
        </p:spPr>
        <p:txBody>
          <a:bodyPr vert="horz" wrap="square" lIns="0" tIns="0" rIns="0" bIns="0" rtlCol="0">
            <a:spAutoFit/>
          </a:bodyPr>
          <a:lstStyle/>
          <a:p>
            <a:pPr marL="1350010" marR="1342390" algn="ctr">
              <a:lnSpc>
                <a:spcPts val="2500"/>
              </a:lnSpc>
            </a:pPr>
            <a:r>
              <a:rPr lang="en-GB" spc="-20" dirty="0" smtClean="0">
                <a:solidFill>
                  <a:srgbClr val="4E5156"/>
                </a:solidFill>
                <a:latin typeface="Roboto Light"/>
                <a:cs typeface="Roboto Light"/>
              </a:rPr>
              <a:t>The installation of a Nano BEMs </a:t>
            </a:r>
            <a:r>
              <a:rPr lang="en-GB" spc="-20" dirty="0" smtClean="0">
                <a:solidFill>
                  <a:srgbClr val="4E5156"/>
                </a:solidFill>
                <a:latin typeface="Roboto Light"/>
                <a:cs typeface="Roboto Light"/>
              </a:rPr>
              <a:t>IoT </a:t>
            </a:r>
            <a:r>
              <a:rPr lang="en-GB" spc="-20" dirty="0" smtClean="0">
                <a:solidFill>
                  <a:srgbClr val="4E5156"/>
                </a:solidFill>
                <a:latin typeface="Roboto Light"/>
                <a:cs typeface="Roboto Light"/>
              </a:rPr>
              <a:t>platform </a:t>
            </a:r>
            <a:r>
              <a:rPr lang="en-GB" spc="-20" dirty="0" smtClean="0">
                <a:solidFill>
                  <a:srgbClr val="4E5156"/>
                </a:solidFill>
                <a:latin typeface="Roboto Light"/>
                <a:cs typeface="Roboto Light"/>
              </a:rPr>
              <a:t>within properties can deliver an R.O.I of &lt; 12 months and increase bottom line profit thereafter.</a:t>
            </a:r>
            <a:endParaRPr dirty="0">
              <a:latin typeface="Roboto Light"/>
              <a:cs typeface="Roboto Light"/>
            </a:endParaRPr>
          </a:p>
          <a:p>
            <a:pPr>
              <a:lnSpc>
                <a:spcPct val="100000"/>
              </a:lnSpc>
              <a:spcBef>
                <a:spcPts val="21"/>
              </a:spcBef>
            </a:pPr>
            <a:endParaRPr sz="2200" dirty="0">
              <a:latin typeface="Times New Roman"/>
              <a:cs typeface="Times New Roman"/>
            </a:endParaRPr>
          </a:p>
          <a:p>
            <a:pPr marL="567055" marR="559435" algn="ctr">
              <a:lnSpc>
                <a:spcPts val="2500"/>
              </a:lnSpc>
            </a:pPr>
            <a:r>
              <a:rPr lang="en-GB" spc="-15" dirty="0" smtClean="0">
                <a:solidFill>
                  <a:srgbClr val="4E5156"/>
                </a:solidFill>
                <a:latin typeface="Roboto Light"/>
                <a:cs typeface="Roboto Light"/>
              </a:rPr>
              <a:t>Solutions are scalable in terms of property size and functionality</a:t>
            </a:r>
          </a:p>
          <a:p>
            <a:pPr marL="567055" marR="559435" algn="ctr">
              <a:lnSpc>
                <a:spcPts val="2500"/>
              </a:lnSpc>
            </a:pPr>
            <a:endParaRPr dirty="0">
              <a:latin typeface="Roboto Light"/>
              <a:cs typeface="Times New Roman"/>
            </a:endParaRPr>
          </a:p>
          <a:p>
            <a:pPr marL="482600" marR="473075" algn="ctr">
              <a:lnSpc>
                <a:spcPts val="2500"/>
              </a:lnSpc>
            </a:pPr>
            <a:r>
              <a:rPr lang="en-GB" dirty="0" smtClean="0">
                <a:solidFill>
                  <a:srgbClr val="4E5156"/>
                </a:solidFill>
                <a:latin typeface="Roboto Light"/>
                <a:cs typeface="Roboto Light"/>
              </a:rPr>
              <a:t>A suitable Nano BEMs </a:t>
            </a:r>
            <a:r>
              <a:rPr lang="en-GB" dirty="0" smtClean="0">
                <a:solidFill>
                  <a:srgbClr val="4E5156"/>
                </a:solidFill>
                <a:latin typeface="Roboto Light"/>
                <a:cs typeface="Roboto Light"/>
              </a:rPr>
              <a:t>IoT </a:t>
            </a:r>
            <a:r>
              <a:rPr lang="en-GB" dirty="0" smtClean="0">
                <a:solidFill>
                  <a:srgbClr val="4E5156"/>
                </a:solidFill>
                <a:latin typeface="Roboto Light"/>
                <a:cs typeface="Roboto Light"/>
              </a:rPr>
              <a:t>platform </a:t>
            </a:r>
            <a:r>
              <a:rPr lang="en-GB" dirty="0" smtClean="0">
                <a:solidFill>
                  <a:srgbClr val="4E5156"/>
                </a:solidFill>
                <a:latin typeface="Roboto Light"/>
                <a:cs typeface="Roboto Light"/>
              </a:rPr>
              <a:t>can be extended and upgraded once installed</a:t>
            </a:r>
          </a:p>
          <a:p>
            <a:pPr marL="482600" marR="473075" algn="ctr">
              <a:lnSpc>
                <a:spcPts val="2500"/>
              </a:lnSpc>
            </a:pPr>
            <a:endParaRPr dirty="0">
              <a:latin typeface="Roboto Light"/>
              <a:cs typeface="Roboto Light"/>
            </a:endParaRPr>
          </a:p>
          <a:p>
            <a:pPr marL="12700" marR="5080" algn="ctr">
              <a:lnSpc>
                <a:spcPts val="2500"/>
              </a:lnSpc>
            </a:pPr>
            <a:r>
              <a:rPr lang="en-GB" dirty="0" smtClean="0">
                <a:solidFill>
                  <a:srgbClr val="4E5156"/>
                </a:solidFill>
                <a:latin typeface="Roboto Light"/>
                <a:cs typeface="Roboto Light"/>
              </a:rPr>
              <a:t>Future developments include predictive maintenance, energy dis-aggregation and business intelligence</a:t>
            </a:r>
            <a:endParaRPr dirty="0">
              <a:latin typeface="Roboto Light"/>
              <a:cs typeface="Roboto Light"/>
            </a:endParaRPr>
          </a:p>
        </p:txBody>
      </p:sp>
      <p:sp>
        <p:nvSpPr>
          <p:cNvPr id="19" name="object 19"/>
          <p:cNvSpPr/>
          <p:nvPr/>
        </p:nvSpPr>
        <p:spPr>
          <a:xfrm>
            <a:off x="3759031" y="589313"/>
            <a:ext cx="359410" cy="398780"/>
          </a:xfrm>
          <a:custGeom>
            <a:avLst/>
            <a:gdLst/>
            <a:ahLst/>
            <a:cxnLst/>
            <a:rect l="l" t="t" r="r" b="b"/>
            <a:pathLst>
              <a:path w="359410" h="398780">
                <a:moveTo>
                  <a:pt x="26111" y="0"/>
                </a:moveTo>
                <a:lnTo>
                  <a:pt x="0" y="0"/>
                </a:lnTo>
                <a:lnTo>
                  <a:pt x="0" y="398640"/>
                </a:lnTo>
                <a:lnTo>
                  <a:pt x="30822" y="398640"/>
                </a:lnTo>
                <a:lnTo>
                  <a:pt x="30822" y="50215"/>
                </a:lnTo>
                <a:lnTo>
                  <a:pt x="69686" y="50215"/>
                </a:lnTo>
                <a:lnTo>
                  <a:pt x="26111" y="0"/>
                </a:lnTo>
                <a:close/>
              </a:path>
              <a:path w="359410" h="398780">
                <a:moveTo>
                  <a:pt x="69686" y="50215"/>
                </a:moveTo>
                <a:lnTo>
                  <a:pt x="30822" y="50215"/>
                </a:lnTo>
                <a:lnTo>
                  <a:pt x="333895" y="398640"/>
                </a:lnTo>
                <a:lnTo>
                  <a:pt x="359257" y="398640"/>
                </a:lnTo>
                <a:lnTo>
                  <a:pt x="359257" y="348411"/>
                </a:lnTo>
                <a:lnTo>
                  <a:pt x="328447" y="348411"/>
                </a:lnTo>
                <a:lnTo>
                  <a:pt x="69686" y="50215"/>
                </a:lnTo>
                <a:close/>
              </a:path>
              <a:path w="359410" h="398780">
                <a:moveTo>
                  <a:pt x="359257" y="0"/>
                </a:moveTo>
                <a:lnTo>
                  <a:pt x="328447" y="0"/>
                </a:lnTo>
                <a:lnTo>
                  <a:pt x="328447" y="348411"/>
                </a:lnTo>
                <a:lnTo>
                  <a:pt x="359257" y="348411"/>
                </a:lnTo>
                <a:lnTo>
                  <a:pt x="359257" y="0"/>
                </a:lnTo>
                <a:close/>
              </a:path>
            </a:pathLst>
          </a:custGeom>
          <a:solidFill>
            <a:srgbClr val="505356"/>
          </a:solidFill>
        </p:spPr>
        <p:txBody>
          <a:bodyPr wrap="square" lIns="0" tIns="0" rIns="0" bIns="0" rtlCol="0"/>
          <a:lstStyle/>
          <a:p>
            <a:endParaRPr dirty="0"/>
          </a:p>
        </p:txBody>
      </p:sp>
      <p:sp>
        <p:nvSpPr>
          <p:cNvPr id="20" name="object 20"/>
          <p:cNvSpPr/>
          <p:nvPr/>
        </p:nvSpPr>
        <p:spPr>
          <a:xfrm>
            <a:off x="4617799" y="615005"/>
            <a:ext cx="0" cy="373380"/>
          </a:xfrm>
          <a:custGeom>
            <a:avLst/>
            <a:gdLst/>
            <a:ahLst/>
            <a:cxnLst/>
            <a:rect l="l" t="t" r="r" b="b"/>
            <a:pathLst>
              <a:path h="373380">
                <a:moveTo>
                  <a:pt x="0" y="0"/>
                </a:moveTo>
                <a:lnTo>
                  <a:pt x="0" y="372948"/>
                </a:lnTo>
              </a:path>
            </a:pathLst>
          </a:custGeom>
          <a:ln w="32359">
            <a:solidFill>
              <a:srgbClr val="505356"/>
            </a:solidFill>
          </a:ln>
        </p:spPr>
        <p:txBody>
          <a:bodyPr wrap="square" lIns="0" tIns="0" rIns="0" bIns="0" rtlCol="0"/>
          <a:lstStyle/>
          <a:p>
            <a:endParaRPr dirty="0"/>
          </a:p>
        </p:txBody>
      </p:sp>
      <p:sp>
        <p:nvSpPr>
          <p:cNvPr id="21" name="object 21"/>
          <p:cNvSpPr/>
          <p:nvPr/>
        </p:nvSpPr>
        <p:spPr>
          <a:xfrm>
            <a:off x="4952794" y="615005"/>
            <a:ext cx="0" cy="373380"/>
          </a:xfrm>
          <a:custGeom>
            <a:avLst/>
            <a:gdLst/>
            <a:ahLst/>
            <a:cxnLst/>
            <a:rect l="l" t="t" r="r" b="b"/>
            <a:pathLst>
              <a:path h="373380">
                <a:moveTo>
                  <a:pt x="0" y="0"/>
                </a:moveTo>
                <a:lnTo>
                  <a:pt x="0" y="372948"/>
                </a:lnTo>
              </a:path>
            </a:pathLst>
          </a:custGeom>
          <a:ln w="32372">
            <a:solidFill>
              <a:srgbClr val="505356"/>
            </a:solidFill>
          </a:ln>
        </p:spPr>
        <p:txBody>
          <a:bodyPr wrap="square" lIns="0" tIns="0" rIns="0" bIns="0" rtlCol="0"/>
          <a:lstStyle/>
          <a:p>
            <a:endParaRPr dirty="0"/>
          </a:p>
        </p:txBody>
      </p:sp>
      <p:sp>
        <p:nvSpPr>
          <p:cNvPr id="22" name="object 22"/>
          <p:cNvSpPr/>
          <p:nvPr/>
        </p:nvSpPr>
        <p:spPr>
          <a:xfrm>
            <a:off x="4452725" y="602159"/>
            <a:ext cx="665480" cy="0"/>
          </a:xfrm>
          <a:custGeom>
            <a:avLst/>
            <a:gdLst/>
            <a:ahLst/>
            <a:cxnLst/>
            <a:rect l="l" t="t" r="r" b="b"/>
            <a:pathLst>
              <a:path w="665479">
                <a:moveTo>
                  <a:pt x="0" y="0"/>
                </a:moveTo>
                <a:lnTo>
                  <a:pt x="665149" y="0"/>
                </a:lnTo>
              </a:path>
            </a:pathLst>
          </a:custGeom>
          <a:ln w="26962">
            <a:solidFill>
              <a:srgbClr val="505356"/>
            </a:solidFill>
          </a:ln>
        </p:spPr>
        <p:txBody>
          <a:bodyPr wrap="square" lIns="0" tIns="0" rIns="0" bIns="0" rtlCol="0"/>
          <a:lstStyle/>
          <a:p>
            <a:endParaRPr dirty="0"/>
          </a:p>
        </p:txBody>
      </p:sp>
      <p:sp>
        <p:nvSpPr>
          <p:cNvPr id="23" name="object 23"/>
          <p:cNvSpPr/>
          <p:nvPr/>
        </p:nvSpPr>
        <p:spPr>
          <a:xfrm>
            <a:off x="5182075" y="589313"/>
            <a:ext cx="0" cy="398780"/>
          </a:xfrm>
          <a:custGeom>
            <a:avLst/>
            <a:gdLst/>
            <a:ahLst/>
            <a:cxnLst/>
            <a:rect l="l" t="t" r="r" b="b"/>
            <a:pathLst>
              <a:path h="398780">
                <a:moveTo>
                  <a:pt x="0" y="0"/>
                </a:moveTo>
                <a:lnTo>
                  <a:pt x="0" y="398779"/>
                </a:lnTo>
              </a:path>
            </a:pathLst>
          </a:custGeom>
          <a:ln w="32092">
            <a:solidFill>
              <a:srgbClr val="505356"/>
            </a:solidFill>
          </a:ln>
        </p:spPr>
        <p:txBody>
          <a:bodyPr wrap="square" lIns="0" tIns="0" rIns="0" bIns="0" rtlCol="0"/>
          <a:lstStyle/>
          <a:p>
            <a:endParaRPr dirty="0"/>
          </a:p>
        </p:txBody>
      </p:sp>
      <p:sp>
        <p:nvSpPr>
          <p:cNvPr id="24" name="object 24"/>
          <p:cNvSpPr/>
          <p:nvPr/>
        </p:nvSpPr>
        <p:spPr>
          <a:xfrm>
            <a:off x="5166663" y="786163"/>
            <a:ext cx="328295" cy="0"/>
          </a:xfrm>
          <a:custGeom>
            <a:avLst/>
            <a:gdLst/>
            <a:ahLst/>
            <a:cxnLst/>
            <a:rect l="l" t="t" r="r" b="b"/>
            <a:pathLst>
              <a:path w="328295">
                <a:moveTo>
                  <a:pt x="0" y="0"/>
                </a:moveTo>
                <a:lnTo>
                  <a:pt x="327875" y="0"/>
                </a:lnTo>
              </a:path>
            </a:pathLst>
          </a:custGeom>
          <a:ln w="26670">
            <a:solidFill>
              <a:srgbClr val="505356"/>
            </a:solidFill>
          </a:ln>
        </p:spPr>
        <p:txBody>
          <a:bodyPr wrap="square" lIns="0" tIns="0" rIns="0" bIns="0" rtlCol="0"/>
          <a:lstStyle/>
          <a:p>
            <a:endParaRPr dirty="0"/>
          </a:p>
        </p:txBody>
      </p:sp>
      <p:sp>
        <p:nvSpPr>
          <p:cNvPr id="25" name="object 25"/>
          <p:cNvSpPr/>
          <p:nvPr/>
        </p:nvSpPr>
        <p:spPr>
          <a:xfrm>
            <a:off x="5478988" y="589313"/>
            <a:ext cx="0" cy="398780"/>
          </a:xfrm>
          <a:custGeom>
            <a:avLst/>
            <a:gdLst/>
            <a:ahLst/>
            <a:cxnLst/>
            <a:rect l="l" t="t" r="r" b="b"/>
            <a:pathLst>
              <a:path h="398780">
                <a:moveTo>
                  <a:pt x="0" y="0"/>
                </a:moveTo>
                <a:lnTo>
                  <a:pt x="0" y="398640"/>
                </a:lnTo>
              </a:path>
            </a:pathLst>
          </a:custGeom>
          <a:ln w="32372">
            <a:solidFill>
              <a:srgbClr val="505356"/>
            </a:solidFill>
          </a:ln>
        </p:spPr>
        <p:txBody>
          <a:bodyPr wrap="square" lIns="0" tIns="0" rIns="0" bIns="0" rtlCol="0"/>
          <a:lstStyle/>
          <a:p>
            <a:endParaRPr dirty="0"/>
          </a:p>
        </p:txBody>
      </p:sp>
      <p:sp>
        <p:nvSpPr>
          <p:cNvPr id="26" name="object 26"/>
          <p:cNvSpPr/>
          <p:nvPr/>
        </p:nvSpPr>
        <p:spPr>
          <a:xfrm>
            <a:off x="5601836" y="589318"/>
            <a:ext cx="0" cy="398780"/>
          </a:xfrm>
          <a:custGeom>
            <a:avLst/>
            <a:gdLst/>
            <a:ahLst/>
            <a:cxnLst/>
            <a:rect l="l" t="t" r="r" b="b"/>
            <a:pathLst>
              <a:path h="398780">
                <a:moveTo>
                  <a:pt x="0" y="0"/>
                </a:moveTo>
                <a:lnTo>
                  <a:pt x="0" y="398640"/>
                </a:lnTo>
              </a:path>
            </a:pathLst>
          </a:custGeom>
          <a:ln w="32092">
            <a:solidFill>
              <a:srgbClr val="505356"/>
            </a:solidFill>
          </a:ln>
        </p:spPr>
        <p:txBody>
          <a:bodyPr wrap="square" lIns="0" tIns="0" rIns="0" bIns="0" rtlCol="0"/>
          <a:lstStyle/>
          <a:p>
            <a:endParaRPr dirty="0"/>
          </a:p>
        </p:txBody>
      </p:sp>
      <p:sp>
        <p:nvSpPr>
          <p:cNvPr id="27" name="object 27"/>
          <p:cNvSpPr/>
          <p:nvPr/>
        </p:nvSpPr>
        <p:spPr>
          <a:xfrm>
            <a:off x="5707972" y="589313"/>
            <a:ext cx="359410" cy="398780"/>
          </a:xfrm>
          <a:custGeom>
            <a:avLst/>
            <a:gdLst/>
            <a:ahLst/>
            <a:cxnLst/>
            <a:rect l="l" t="t" r="r" b="b"/>
            <a:pathLst>
              <a:path w="359410" h="398780">
                <a:moveTo>
                  <a:pt x="26111" y="0"/>
                </a:moveTo>
                <a:lnTo>
                  <a:pt x="0" y="0"/>
                </a:lnTo>
                <a:lnTo>
                  <a:pt x="0" y="398640"/>
                </a:lnTo>
                <a:lnTo>
                  <a:pt x="30822" y="398640"/>
                </a:lnTo>
                <a:lnTo>
                  <a:pt x="30822" y="50215"/>
                </a:lnTo>
                <a:lnTo>
                  <a:pt x="69688" y="50215"/>
                </a:lnTo>
                <a:lnTo>
                  <a:pt x="26111" y="0"/>
                </a:lnTo>
                <a:close/>
              </a:path>
              <a:path w="359410" h="398780">
                <a:moveTo>
                  <a:pt x="69688" y="50215"/>
                </a:moveTo>
                <a:lnTo>
                  <a:pt x="30822" y="50215"/>
                </a:lnTo>
                <a:lnTo>
                  <a:pt x="333895" y="398640"/>
                </a:lnTo>
                <a:lnTo>
                  <a:pt x="359257" y="398640"/>
                </a:lnTo>
                <a:lnTo>
                  <a:pt x="359257" y="348411"/>
                </a:lnTo>
                <a:lnTo>
                  <a:pt x="328460" y="348411"/>
                </a:lnTo>
                <a:lnTo>
                  <a:pt x="69688" y="50215"/>
                </a:lnTo>
                <a:close/>
              </a:path>
              <a:path w="359410" h="398780">
                <a:moveTo>
                  <a:pt x="359257" y="0"/>
                </a:moveTo>
                <a:lnTo>
                  <a:pt x="328460" y="0"/>
                </a:lnTo>
                <a:lnTo>
                  <a:pt x="328460" y="348411"/>
                </a:lnTo>
                <a:lnTo>
                  <a:pt x="359257" y="348411"/>
                </a:lnTo>
                <a:lnTo>
                  <a:pt x="359257" y="0"/>
                </a:lnTo>
                <a:close/>
              </a:path>
            </a:pathLst>
          </a:custGeom>
          <a:solidFill>
            <a:srgbClr val="505356"/>
          </a:solidFill>
        </p:spPr>
        <p:txBody>
          <a:bodyPr wrap="square" lIns="0" tIns="0" rIns="0" bIns="0" rtlCol="0"/>
          <a:lstStyle/>
          <a:p>
            <a:endParaRPr dirty="0"/>
          </a:p>
        </p:txBody>
      </p:sp>
      <p:sp>
        <p:nvSpPr>
          <p:cNvPr id="28" name="object 28"/>
          <p:cNvSpPr/>
          <p:nvPr/>
        </p:nvSpPr>
        <p:spPr>
          <a:xfrm>
            <a:off x="6142332" y="584191"/>
            <a:ext cx="358140" cy="408940"/>
          </a:xfrm>
          <a:custGeom>
            <a:avLst/>
            <a:gdLst/>
            <a:ahLst/>
            <a:cxnLst/>
            <a:rect l="l" t="t" r="r" b="b"/>
            <a:pathLst>
              <a:path w="358139" h="408940">
                <a:moveTo>
                  <a:pt x="210641" y="0"/>
                </a:moveTo>
                <a:lnTo>
                  <a:pt x="170593" y="3473"/>
                </a:lnTo>
                <a:lnTo>
                  <a:pt x="133529" y="13165"/>
                </a:lnTo>
                <a:lnTo>
                  <a:pt x="88354" y="36137"/>
                </a:lnTo>
                <a:lnTo>
                  <a:pt x="57359" y="61184"/>
                </a:lnTo>
                <a:lnTo>
                  <a:pt x="27327" y="99504"/>
                </a:lnTo>
                <a:lnTo>
                  <a:pt x="8279" y="145312"/>
                </a:lnTo>
                <a:lnTo>
                  <a:pt x="1235" y="185826"/>
                </a:lnTo>
                <a:lnTo>
                  <a:pt x="0" y="216250"/>
                </a:lnTo>
                <a:lnTo>
                  <a:pt x="1089" y="229324"/>
                </a:lnTo>
                <a:lnTo>
                  <a:pt x="8977" y="266638"/>
                </a:lnTo>
                <a:lnTo>
                  <a:pt x="30716" y="312334"/>
                </a:lnTo>
                <a:lnTo>
                  <a:pt x="55846" y="343941"/>
                </a:lnTo>
                <a:lnTo>
                  <a:pt x="85436" y="369614"/>
                </a:lnTo>
                <a:lnTo>
                  <a:pt x="128964" y="392981"/>
                </a:lnTo>
                <a:lnTo>
                  <a:pt x="166060" y="403677"/>
                </a:lnTo>
                <a:lnTo>
                  <a:pt x="207388" y="408519"/>
                </a:lnTo>
                <a:lnTo>
                  <a:pt x="222169" y="408832"/>
                </a:lnTo>
                <a:lnTo>
                  <a:pt x="234567" y="408342"/>
                </a:lnTo>
                <a:lnTo>
                  <a:pt x="284066" y="401249"/>
                </a:lnTo>
                <a:lnTo>
                  <a:pt x="321098" y="390542"/>
                </a:lnTo>
                <a:lnTo>
                  <a:pt x="347228" y="380161"/>
                </a:lnTo>
                <a:lnTo>
                  <a:pt x="206730" y="380161"/>
                </a:lnTo>
                <a:lnTo>
                  <a:pt x="192744" y="379217"/>
                </a:lnTo>
                <a:lnTo>
                  <a:pt x="154128" y="371867"/>
                </a:lnTo>
                <a:lnTo>
                  <a:pt x="108616" y="350774"/>
                </a:lnTo>
                <a:lnTo>
                  <a:pt x="78534" y="325938"/>
                </a:lnTo>
                <a:lnTo>
                  <a:pt x="51485" y="286539"/>
                </a:lnTo>
                <a:lnTo>
                  <a:pt x="36551" y="237701"/>
                </a:lnTo>
                <a:lnTo>
                  <a:pt x="33345" y="193134"/>
                </a:lnTo>
                <a:lnTo>
                  <a:pt x="34491" y="179740"/>
                </a:lnTo>
                <a:lnTo>
                  <a:pt x="43179" y="142044"/>
                </a:lnTo>
                <a:lnTo>
                  <a:pt x="67293" y="97302"/>
                </a:lnTo>
                <a:lnTo>
                  <a:pt x="94123" y="68721"/>
                </a:lnTo>
                <a:lnTo>
                  <a:pt x="135914" y="43002"/>
                </a:lnTo>
                <a:lnTo>
                  <a:pt x="173037" y="32176"/>
                </a:lnTo>
                <a:lnTo>
                  <a:pt x="215989" y="28616"/>
                </a:lnTo>
                <a:lnTo>
                  <a:pt x="338213" y="28616"/>
                </a:lnTo>
                <a:lnTo>
                  <a:pt x="333248" y="26478"/>
                </a:lnTo>
                <a:lnTo>
                  <a:pt x="295387" y="12970"/>
                </a:lnTo>
                <a:lnTo>
                  <a:pt x="246516" y="2376"/>
                </a:lnTo>
                <a:lnTo>
                  <a:pt x="222550" y="261"/>
                </a:lnTo>
                <a:lnTo>
                  <a:pt x="210641" y="0"/>
                </a:lnTo>
                <a:close/>
              </a:path>
              <a:path w="358139" h="408940">
                <a:moveTo>
                  <a:pt x="358055" y="222564"/>
                </a:moveTo>
                <a:lnTo>
                  <a:pt x="242777" y="222564"/>
                </a:lnTo>
                <a:lnTo>
                  <a:pt x="242777" y="248243"/>
                </a:lnTo>
                <a:lnTo>
                  <a:pt x="326965" y="248243"/>
                </a:lnTo>
                <a:lnTo>
                  <a:pt x="320325" y="359083"/>
                </a:lnTo>
                <a:lnTo>
                  <a:pt x="276460" y="373781"/>
                </a:lnTo>
                <a:lnTo>
                  <a:pt x="237117" y="379217"/>
                </a:lnTo>
                <a:lnTo>
                  <a:pt x="206730" y="380161"/>
                </a:lnTo>
                <a:lnTo>
                  <a:pt x="347228" y="380161"/>
                </a:lnTo>
                <a:lnTo>
                  <a:pt x="358055" y="375218"/>
                </a:lnTo>
                <a:lnTo>
                  <a:pt x="358055" y="222564"/>
                </a:lnTo>
                <a:close/>
              </a:path>
              <a:path w="358139" h="408940">
                <a:moveTo>
                  <a:pt x="338213" y="28616"/>
                </a:moveTo>
                <a:lnTo>
                  <a:pt x="215989" y="28616"/>
                </a:lnTo>
                <a:lnTo>
                  <a:pt x="228184" y="29257"/>
                </a:lnTo>
                <a:lnTo>
                  <a:pt x="240382" y="30499"/>
                </a:lnTo>
                <a:lnTo>
                  <a:pt x="289217" y="41484"/>
                </a:lnTo>
                <a:lnTo>
                  <a:pt x="325889" y="56041"/>
                </a:lnTo>
                <a:lnTo>
                  <a:pt x="350358" y="68754"/>
                </a:lnTo>
                <a:lnTo>
                  <a:pt x="350358" y="33943"/>
                </a:lnTo>
                <a:lnTo>
                  <a:pt x="346165" y="32040"/>
                </a:lnTo>
                <a:lnTo>
                  <a:pt x="338213" y="28616"/>
                </a:lnTo>
                <a:close/>
              </a:path>
            </a:pathLst>
          </a:custGeom>
          <a:solidFill>
            <a:srgbClr val="505356"/>
          </a:solidFill>
        </p:spPr>
        <p:txBody>
          <a:bodyPr wrap="square" lIns="0" tIns="0" rIns="0" bIns="0" rtlCol="0"/>
          <a:lstStyle/>
          <a:p>
            <a:endParaRPr dirty="0"/>
          </a:p>
        </p:txBody>
      </p:sp>
      <p:sp>
        <p:nvSpPr>
          <p:cNvPr id="29" name="object 29"/>
          <p:cNvSpPr/>
          <p:nvPr/>
        </p:nvSpPr>
        <p:spPr>
          <a:xfrm>
            <a:off x="6560029" y="584244"/>
            <a:ext cx="223520" cy="408940"/>
          </a:xfrm>
          <a:custGeom>
            <a:avLst/>
            <a:gdLst/>
            <a:ahLst/>
            <a:cxnLst/>
            <a:rect l="l" t="t" r="r" b="b"/>
            <a:pathLst>
              <a:path w="223520" h="408940">
                <a:moveTo>
                  <a:pt x="5433" y="337796"/>
                </a:moveTo>
                <a:lnTo>
                  <a:pt x="15273" y="380260"/>
                </a:lnTo>
                <a:lnTo>
                  <a:pt x="50796" y="397669"/>
                </a:lnTo>
                <a:lnTo>
                  <a:pt x="99381" y="408346"/>
                </a:lnTo>
                <a:lnTo>
                  <a:pt x="112002" y="408773"/>
                </a:lnTo>
                <a:lnTo>
                  <a:pt x="124784" y="407766"/>
                </a:lnTo>
                <a:lnTo>
                  <a:pt x="171814" y="390593"/>
                </a:lnTo>
                <a:lnTo>
                  <a:pt x="185845" y="380116"/>
                </a:lnTo>
                <a:lnTo>
                  <a:pt x="99976" y="380116"/>
                </a:lnTo>
                <a:lnTo>
                  <a:pt x="89616" y="378861"/>
                </a:lnTo>
                <a:lnTo>
                  <a:pt x="44013" y="362312"/>
                </a:lnTo>
                <a:lnTo>
                  <a:pt x="18710" y="347121"/>
                </a:lnTo>
                <a:lnTo>
                  <a:pt x="5433" y="337796"/>
                </a:lnTo>
                <a:close/>
              </a:path>
              <a:path w="223520" h="408940">
                <a:moveTo>
                  <a:pt x="110126" y="0"/>
                </a:moveTo>
                <a:lnTo>
                  <a:pt x="62320" y="11842"/>
                </a:lnTo>
                <a:lnTo>
                  <a:pt x="28477" y="35939"/>
                </a:lnTo>
                <a:lnTo>
                  <a:pt x="7117" y="68230"/>
                </a:lnTo>
                <a:lnTo>
                  <a:pt x="0" y="106586"/>
                </a:lnTo>
                <a:lnTo>
                  <a:pt x="679" y="118659"/>
                </a:lnTo>
                <a:lnTo>
                  <a:pt x="20875" y="166622"/>
                </a:lnTo>
                <a:lnTo>
                  <a:pt x="51498" y="190540"/>
                </a:lnTo>
                <a:lnTo>
                  <a:pt x="91898" y="208477"/>
                </a:lnTo>
                <a:lnTo>
                  <a:pt x="124816" y="221561"/>
                </a:lnTo>
                <a:lnTo>
                  <a:pt x="138635" y="227966"/>
                </a:lnTo>
                <a:lnTo>
                  <a:pt x="175238" y="255609"/>
                </a:lnTo>
                <a:lnTo>
                  <a:pt x="190006" y="304217"/>
                </a:lnTo>
                <a:lnTo>
                  <a:pt x="188605" y="316400"/>
                </a:lnTo>
                <a:lnTo>
                  <a:pt x="161250" y="361204"/>
                </a:lnTo>
                <a:lnTo>
                  <a:pt x="115183" y="379442"/>
                </a:lnTo>
                <a:lnTo>
                  <a:pt x="99976" y="380116"/>
                </a:lnTo>
                <a:lnTo>
                  <a:pt x="185845" y="380116"/>
                </a:lnTo>
                <a:lnTo>
                  <a:pt x="213684" y="343722"/>
                </a:lnTo>
                <a:lnTo>
                  <a:pt x="222579" y="304713"/>
                </a:lnTo>
                <a:lnTo>
                  <a:pt x="223054" y="288890"/>
                </a:lnTo>
                <a:lnTo>
                  <a:pt x="221373" y="275701"/>
                </a:lnTo>
                <a:lnTo>
                  <a:pt x="199945" y="231730"/>
                </a:lnTo>
                <a:lnTo>
                  <a:pt x="169035" y="207872"/>
                </a:lnTo>
                <a:lnTo>
                  <a:pt x="128246" y="189843"/>
                </a:lnTo>
                <a:lnTo>
                  <a:pt x="95539" y="177015"/>
                </a:lnTo>
                <a:lnTo>
                  <a:pt x="82177" y="170897"/>
                </a:lnTo>
                <a:lnTo>
                  <a:pt x="45124" y="142529"/>
                </a:lnTo>
                <a:lnTo>
                  <a:pt x="34348" y="92119"/>
                </a:lnTo>
                <a:lnTo>
                  <a:pt x="37403" y="80240"/>
                </a:lnTo>
                <a:lnTo>
                  <a:pt x="60813" y="47454"/>
                </a:lnTo>
                <a:lnTo>
                  <a:pt x="106928" y="29277"/>
                </a:lnTo>
                <a:lnTo>
                  <a:pt x="121965" y="28565"/>
                </a:lnTo>
                <a:lnTo>
                  <a:pt x="206880" y="28565"/>
                </a:lnTo>
                <a:lnTo>
                  <a:pt x="206880" y="25046"/>
                </a:lnTo>
                <a:lnTo>
                  <a:pt x="161212" y="6422"/>
                </a:lnTo>
                <a:lnTo>
                  <a:pt x="123466" y="380"/>
                </a:lnTo>
                <a:lnTo>
                  <a:pt x="110126" y="0"/>
                </a:lnTo>
                <a:close/>
              </a:path>
              <a:path w="223520" h="408940">
                <a:moveTo>
                  <a:pt x="206880" y="28565"/>
                </a:moveTo>
                <a:lnTo>
                  <a:pt x="121965" y="28565"/>
                </a:lnTo>
                <a:lnTo>
                  <a:pt x="132517" y="29597"/>
                </a:lnTo>
                <a:lnTo>
                  <a:pt x="143593" y="31735"/>
                </a:lnTo>
                <a:lnTo>
                  <a:pt x="179982" y="44781"/>
                </a:lnTo>
                <a:lnTo>
                  <a:pt x="206880" y="59005"/>
                </a:lnTo>
                <a:lnTo>
                  <a:pt x="206880" y="28565"/>
                </a:lnTo>
                <a:close/>
              </a:path>
            </a:pathLst>
          </a:custGeom>
          <a:solidFill>
            <a:srgbClr val="505356"/>
          </a:solidFill>
        </p:spPr>
        <p:txBody>
          <a:bodyPr wrap="square" lIns="0" tIns="0" rIns="0" bIns="0" rtlCol="0"/>
          <a:lstStyle/>
          <a:p>
            <a:endParaRPr dirty="0"/>
          </a:p>
        </p:txBody>
      </p:sp>
      <p:sp>
        <p:nvSpPr>
          <p:cNvPr id="30" name="object 30"/>
          <p:cNvSpPr/>
          <p:nvPr/>
        </p:nvSpPr>
        <p:spPr>
          <a:xfrm>
            <a:off x="4178833" y="602246"/>
            <a:ext cx="226695" cy="0"/>
          </a:xfrm>
          <a:custGeom>
            <a:avLst/>
            <a:gdLst/>
            <a:ahLst/>
            <a:cxnLst/>
            <a:rect l="l" t="t" r="r" b="b"/>
            <a:pathLst>
              <a:path w="226695">
                <a:moveTo>
                  <a:pt x="0" y="0"/>
                </a:moveTo>
                <a:lnTo>
                  <a:pt x="226682" y="0"/>
                </a:lnTo>
              </a:path>
            </a:pathLst>
          </a:custGeom>
          <a:ln w="27127">
            <a:solidFill>
              <a:srgbClr val="00AEEF"/>
            </a:solidFill>
          </a:ln>
        </p:spPr>
        <p:txBody>
          <a:bodyPr wrap="square" lIns="0" tIns="0" rIns="0" bIns="0" rtlCol="0"/>
          <a:lstStyle/>
          <a:p>
            <a:endParaRPr dirty="0"/>
          </a:p>
        </p:txBody>
      </p:sp>
      <p:sp>
        <p:nvSpPr>
          <p:cNvPr id="31" name="object 31"/>
          <p:cNvSpPr/>
          <p:nvPr/>
        </p:nvSpPr>
        <p:spPr>
          <a:xfrm>
            <a:off x="4178833" y="787266"/>
            <a:ext cx="226695" cy="0"/>
          </a:xfrm>
          <a:custGeom>
            <a:avLst/>
            <a:gdLst/>
            <a:ahLst/>
            <a:cxnLst/>
            <a:rect l="l" t="t" r="r" b="b"/>
            <a:pathLst>
              <a:path w="226695">
                <a:moveTo>
                  <a:pt x="0" y="0"/>
                </a:moveTo>
                <a:lnTo>
                  <a:pt x="226682" y="0"/>
                </a:lnTo>
              </a:path>
            </a:pathLst>
          </a:custGeom>
          <a:ln w="27139">
            <a:solidFill>
              <a:srgbClr val="00AEEF"/>
            </a:solidFill>
          </a:ln>
        </p:spPr>
        <p:txBody>
          <a:bodyPr wrap="square" lIns="0" tIns="0" rIns="0" bIns="0" rtlCol="0"/>
          <a:lstStyle/>
          <a:p>
            <a:endParaRPr dirty="0"/>
          </a:p>
        </p:txBody>
      </p:sp>
      <p:sp>
        <p:nvSpPr>
          <p:cNvPr id="32" name="object 32"/>
          <p:cNvSpPr/>
          <p:nvPr/>
        </p:nvSpPr>
        <p:spPr>
          <a:xfrm>
            <a:off x="4178833" y="975086"/>
            <a:ext cx="226695" cy="0"/>
          </a:xfrm>
          <a:custGeom>
            <a:avLst/>
            <a:gdLst/>
            <a:ahLst/>
            <a:cxnLst/>
            <a:rect l="l" t="t" r="r" b="b"/>
            <a:pathLst>
              <a:path w="226695">
                <a:moveTo>
                  <a:pt x="0" y="0"/>
                </a:moveTo>
                <a:lnTo>
                  <a:pt x="226682" y="0"/>
                </a:lnTo>
              </a:path>
            </a:pathLst>
          </a:custGeom>
          <a:ln w="27139">
            <a:solidFill>
              <a:srgbClr val="00AEEF"/>
            </a:solidFill>
          </a:ln>
        </p:spPr>
        <p:txBody>
          <a:bodyPr wrap="square" lIns="0" tIns="0" rIns="0" bIns="0" rtlCol="0"/>
          <a:lstStyle/>
          <a:p>
            <a:endParaRPr dirty="0"/>
          </a:p>
        </p:txBody>
      </p:sp>
      <p:sp>
        <p:nvSpPr>
          <p:cNvPr id="33" name="object 33"/>
          <p:cNvSpPr/>
          <p:nvPr/>
        </p:nvSpPr>
        <p:spPr>
          <a:xfrm>
            <a:off x="6809999" y="583836"/>
            <a:ext cx="122555" cy="123825"/>
          </a:xfrm>
          <a:custGeom>
            <a:avLst/>
            <a:gdLst/>
            <a:ahLst/>
            <a:cxnLst/>
            <a:rect l="l" t="t" r="r" b="b"/>
            <a:pathLst>
              <a:path w="122554" h="123825">
                <a:moveTo>
                  <a:pt x="50638" y="0"/>
                </a:moveTo>
                <a:lnTo>
                  <a:pt x="10096" y="28889"/>
                </a:lnTo>
                <a:lnTo>
                  <a:pt x="0" y="74757"/>
                </a:lnTo>
                <a:lnTo>
                  <a:pt x="4565" y="88062"/>
                </a:lnTo>
                <a:lnTo>
                  <a:pt x="33153" y="117136"/>
                </a:lnTo>
                <a:lnTo>
                  <a:pt x="60745" y="123600"/>
                </a:lnTo>
                <a:lnTo>
                  <a:pt x="65968" y="123381"/>
                </a:lnTo>
                <a:lnTo>
                  <a:pt x="79160" y="120769"/>
                </a:lnTo>
                <a:lnTo>
                  <a:pt x="91193" y="115371"/>
                </a:lnTo>
                <a:lnTo>
                  <a:pt x="95521" y="112099"/>
                </a:lnTo>
                <a:lnTo>
                  <a:pt x="57219" y="112099"/>
                </a:lnTo>
                <a:lnTo>
                  <a:pt x="44557" y="109498"/>
                </a:lnTo>
                <a:lnTo>
                  <a:pt x="16585" y="83038"/>
                </a:lnTo>
                <a:lnTo>
                  <a:pt x="10801" y="51792"/>
                </a:lnTo>
                <a:lnTo>
                  <a:pt x="15347" y="38490"/>
                </a:lnTo>
                <a:lnTo>
                  <a:pt x="23196" y="27134"/>
                </a:lnTo>
                <a:lnTo>
                  <a:pt x="33767" y="18304"/>
                </a:lnTo>
                <a:lnTo>
                  <a:pt x="46478" y="12581"/>
                </a:lnTo>
                <a:lnTo>
                  <a:pt x="60745" y="10544"/>
                </a:lnTo>
                <a:lnTo>
                  <a:pt x="93675" y="10544"/>
                </a:lnTo>
                <a:lnTo>
                  <a:pt x="82233" y="4966"/>
                </a:lnTo>
                <a:lnTo>
                  <a:pt x="67383" y="1127"/>
                </a:lnTo>
                <a:lnTo>
                  <a:pt x="50638" y="0"/>
                </a:lnTo>
                <a:close/>
              </a:path>
              <a:path w="122554" h="123825">
                <a:moveTo>
                  <a:pt x="93675" y="10544"/>
                </a:moveTo>
                <a:lnTo>
                  <a:pt x="60745" y="10544"/>
                </a:lnTo>
                <a:lnTo>
                  <a:pt x="66430" y="10863"/>
                </a:lnTo>
                <a:lnTo>
                  <a:pt x="78572" y="13907"/>
                </a:lnTo>
                <a:lnTo>
                  <a:pt x="109147" y="56032"/>
                </a:lnTo>
                <a:lnTo>
                  <a:pt x="110154" y="73433"/>
                </a:lnTo>
                <a:lnTo>
                  <a:pt x="105121" y="86003"/>
                </a:lnTo>
                <a:lnTo>
                  <a:pt x="96893" y="96680"/>
                </a:lnTo>
                <a:lnTo>
                  <a:pt x="85888" y="104938"/>
                </a:lnTo>
                <a:lnTo>
                  <a:pt x="72524" y="110252"/>
                </a:lnTo>
                <a:lnTo>
                  <a:pt x="57219" y="112099"/>
                </a:lnTo>
                <a:lnTo>
                  <a:pt x="95521" y="112099"/>
                </a:lnTo>
                <a:lnTo>
                  <a:pt x="121189" y="70112"/>
                </a:lnTo>
                <a:lnTo>
                  <a:pt x="122515" y="53934"/>
                </a:lnTo>
                <a:lnTo>
                  <a:pt x="119515" y="41207"/>
                </a:lnTo>
                <a:lnTo>
                  <a:pt x="113829" y="29636"/>
                </a:lnTo>
                <a:lnTo>
                  <a:pt x="105614" y="19532"/>
                </a:lnTo>
                <a:lnTo>
                  <a:pt x="95029" y="11204"/>
                </a:lnTo>
                <a:lnTo>
                  <a:pt x="93675" y="10544"/>
                </a:lnTo>
                <a:close/>
              </a:path>
            </a:pathLst>
          </a:custGeom>
          <a:solidFill>
            <a:srgbClr val="505356"/>
          </a:solidFill>
        </p:spPr>
        <p:txBody>
          <a:bodyPr wrap="square" lIns="0" tIns="0" rIns="0" bIns="0" rtlCol="0"/>
          <a:lstStyle/>
          <a:p>
            <a:endParaRPr dirty="0"/>
          </a:p>
        </p:txBody>
      </p:sp>
      <p:sp>
        <p:nvSpPr>
          <p:cNvPr id="34" name="object 34"/>
          <p:cNvSpPr/>
          <p:nvPr/>
        </p:nvSpPr>
        <p:spPr>
          <a:xfrm>
            <a:off x="6850169" y="616427"/>
            <a:ext cx="41910" cy="56515"/>
          </a:xfrm>
          <a:custGeom>
            <a:avLst/>
            <a:gdLst/>
            <a:ahLst/>
            <a:cxnLst/>
            <a:rect l="l" t="t" r="r" b="b"/>
            <a:pathLst>
              <a:path w="41909" h="56515">
                <a:moveTo>
                  <a:pt x="34023" y="0"/>
                </a:moveTo>
                <a:lnTo>
                  <a:pt x="609" y="0"/>
                </a:lnTo>
                <a:lnTo>
                  <a:pt x="0" y="723"/>
                </a:lnTo>
                <a:lnTo>
                  <a:pt x="0" y="55321"/>
                </a:lnTo>
                <a:lnTo>
                  <a:pt x="609" y="56045"/>
                </a:lnTo>
                <a:lnTo>
                  <a:pt x="9677" y="56045"/>
                </a:lnTo>
                <a:lnTo>
                  <a:pt x="10388" y="55321"/>
                </a:lnTo>
                <a:lnTo>
                  <a:pt x="10388" y="34112"/>
                </a:lnTo>
                <a:lnTo>
                  <a:pt x="30412" y="34112"/>
                </a:lnTo>
                <a:lnTo>
                  <a:pt x="30022" y="33388"/>
                </a:lnTo>
                <a:lnTo>
                  <a:pt x="36982" y="30581"/>
                </a:lnTo>
                <a:lnTo>
                  <a:pt x="41075" y="25539"/>
                </a:lnTo>
                <a:lnTo>
                  <a:pt x="10477" y="25539"/>
                </a:lnTo>
                <a:lnTo>
                  <a:pt x="10477" y="9613"/>
                </a:lnTo>
                <a:lnTo>
                  <a:pt x="41859" y="9613"/>
                </a:lnTo>
                <a:lnTo>
                  <a:pt x="41859" y="7683"/>
                </a:lnTo>
                <a:lnTo>
                  <a:pt x="34023" y="0"/>
                </a:lnTo>
                <a:close/>
              </a:path>
              <a:path w="41909" h="56515">
                <a:moveTo>
                  <a:pt x="30412" y="34112"/>
                </a:moveTo>
                <a:lnTo>
                  <a:pt x="19303" y="34112"/>
                </a:lnTo>
                <a:lnTo>
                  <a:pt x="29933" y="55321"/>
                </a:lnTo>
                <a:lnTo>
                  <a:pt x="30111" y="55638"/>
                </a:lnTo>
                <a:lnTo>
                  <a:pt x="30492" y="56045"/>
                </a:lnTo>
                <a:lnTo>
                  <a:pt x="40982" y="56045"/>
                </a:lnTo>
                <a:lnTo>
                  <a:pt x="41541" y="54762"/>
                </a:lnTo>
                <a:lnTo>
                  <a:pt x="30412" y="34112"/>
                </a:lnTo>
                <a:close/>
              </a:path>
              <a:path w="41909" h="56515">
                <a:moveTo>
                  <a:pt x="41859" y="9613"/>
                </a:moveTo>
                <a:lnTo>
                  <a:pt x="27787" y="9613"/>
                </a:lnTo>
                <a:lnTo>
                  <a:pt x="31457" y="13119"/>
                </a:lnTo>
                <a:lnTo>
                  <a:pt x="31457" y="21856"/>
                </a:lnTo>
                <a:lnTo>
                  <a:pt x="27787" y="25539"/>
                </a:lnTo>
                <a:lnTo>
                  <a:pt x="41075" y="25539"/>
                </a:lnTo>
                <a:lnTo>
                  <a:pt x="41859" y="24574"/>
                </a:lnTo>
                <a:lnTo>
                  <a:pt x="41859" y="9613"/>
                </a:lnTo>
                <a:close/>
              </a:path>
            </a:pathLst>
          </a:custGeom>
          <a:solidFill>
            <a:srgbClr val="505356"/>
          </a:solidFill>
        </p:spPr>
        <p:txBody>
          <a:bodyPr wrap="square" lIns="0" tIns="0" rIns="0" bIns="0" rtlCol="0"/>
          <a:lstStyle/>
          <a:p>
            <a:endParaRPr dirty="0"/>
          </a:p>
        </p:txBody>
      </p:sp>
      <p:sp>
        <p:nvSpPr>
          <p:cNvPr id="35" name="object 35"/>
          <p:cNvSpPr/>
          <p:nvPr/>
        </p:nvSpPr>
        <p:spPr>
          <a:xfrm>
            <a:off x="1377000" y="5381625"/>
            <a:ext cx="7929245" cy="0"/>
          </a:xfrm>
          <a:custGeom>
            <a:avLst/>
            <a:gdLst/>
            <a:ahLst/>
            <a:cxnLst/>
            <a:rect l="l" t="t" r="r" b="b"/>
            <a:pathLst>
              <a:path w="7929245">
                <a:moveTo>
                  <a:pt x="0" y="0"/>
                </a:moveTo>
                <a:lnTo>
                  <a:pt x="7929003" y="0"/>
                </a:lnTo>
              </a:path>
            </a:pathLst>
          </a:custGeom>
          <a:ln w="9525">
            <a:solidFill>
              <a:srgbClr val="00AEEF"/>
            </a:solidFill>
          </a:ln>
        </p:spPr>
        <p:txBody>
          <a:bodyPr wrap="square" lIns="0" tIns="0" rIns="0" bIns="0" rtlCol="0"/>
          <a:lstStyle/>
          <a:p>
            <a:endParaRPr dirty="0"/>
          </a:p>
        </p:txBody>
      </p:sp>
      <p:sp>
        <p:nvSpPr>
          <p:cNvPr id="36" name="object 36"/>
          <p:cNvSpPr/>
          <p:nvPr/>
        </p:nvSpPr>
        <p:spPr>
          <a:xfrm>
            <a:off x="1377000" y="4391025"/>
            <a:ext cx="7929245" cy="0"/>
          </a:xfrm>
          <a:custGeom>
            <a:avLst/>
            <a:gdLst/>
            <a:ahLst/>
            <a:cxnLst/>
            <a:rect l="l" t="t" r="r" b="b"/>
            <a:pathLst>
              <a:path w="7929245">
                <a:moveTo>
                  <a:pt x="0" y="0"/>
                </a:moveTo>
                <a:lnTo>
                  <a:pt x="7929003" y="0"/>
                </a:lnTo>
              </a:path>
            </a:pathLst>
          </a:custGeom>
          <a:ln w="9525">
            <a:solidFill>
              <a:srgbClr val="00AEEF"/>
            </a:solidFill>
          </a:ln>
        </p:spPr>
        <p:txBody>
          <a:bodyPr wrap="square" lIns="0" tIns="0" rIns="0" bIns="0" rtlCol="0"/>
          <a:lstStyle/>
          <a:p>
            <a:endParaRPr dirty="0"/>
          </a:p>
        </p:txBody>
      </p:sp>
      <p:sp>
        <p:nvSpPr>
          <p:cNvPr id="37" name="object 37"/>
          <p:cNvSpPr/>
          <p:nvPr/>
        </p:nvSpPr>
        <p:spPr>
          <a:xfrm>
            <a:off x="1377000" y="3838769"/>
            <a:ext cx="7929245" cy="0"/>
          </a:xfrm>
          <a:custGeom>
            <a:avLst/>
            <a:gdLst/>
            <a:ahLst/>
            <a:cxnLst/>
            <a:rect l="l" t="t" r="r" b="b"/>
            <a:pathLst>
              <a:path w="7929245">
                <a:moveTo>
                  <a:pt x="0" y="0"/>
                </a:moveTo>
                <a:lnTo>
                  <a:pt x="7929003" y="0"/>
                </a:lnTo>
              </a:path>
            </a:pathLst>
          </a:custGeom>
          <a:ln w="9525">
            <a:solidFill>
              <a:srgbClr val="00AEEF"/>
            </a:solidFill>
          </a:ln>
        </p:spPr>
        <p:txBody>
          <a:bodyPr wrap="square" lIns="0" tIns="0" rIns="0" bIns="0" rtlCol="0"/>
          <a:lstStyle/>
          <a:p>
            <a:endParaRPr dirty="0"/>
          </a:p>
        </p:txBody>
      </p:sp>
      <p:sp>
        <p:nvSpPr>
          <p:cNvPr id="38" name="object 38"/>
          <p:cNvSpPr/>
          <p:nvPr/>
        </p:nvSpPr>
        <p:spPr>
          <a:xfrm>
            <a:off x="1377000" y="3095625"/>
            <a:ext cx="7929245" cy="0"/>
          </a:xfrm>
          <a:custGeom>
            <a:avLst/>
            <a:gdLst/>
            <a:ahLst/>
            <a:cxnLst/>
            <a:rect l="l" t="t" r="r" b="b"/>
            <a:pathLst>
              <a:path w="7929245">
                <a:moveTo>
                  <a:pt x="0" y="0"/>
                </a:moveTo>
                <a:lnTo>
                  <a:pt x="7929003" y="0"/>
                </a:lnTo>
              </a:path>
            </a:pathLst>
          </a:custGeom>
          <a:ln w="9525">
            <a:solidFill>
              <a:srgbClr val="00AEEF"/>
            </a:solidFill>
          </a:ln>
        </p:spPr>
        <p:txBody>
          <a:bodyPr wrap="square" lIns="0" tIns="0" rIns="0" bIns="0" rtlCol="0"/>
          <a:lstStyle/>
          <a:p>
            <a:endParaRPr dirty="0"/>
          </a:p>
        </p:txBody>
      </p:sp>
      <p:sp>
        <p:nvSpPr>
          <p:cNvPr id="39" name="object 3"/>
          <p:cNvSpPr/>
          <p:nvPr/>
        </p:nvSpPr>
        <p:spPr>
          <a:xfrm>
            <a:off x="0" y="6979285"/>
            <a:ext cx="10693400" cy="612140"/>
          </a:xfrm>
          <a:custGeom>
            <a:avLst/>
            <a:gdLst/>
            <a:ahLst/>
            <a:cxnLst/>
            <a:rect l="l" t="t" r="r" b="b"/>
            <a:pathLst>
              <a:path w="8740140" h="612140">
                <a:moveTo>
                  <a:pt x="0" y="612000"/>
                </a:moveTo>
                <a:lnTo>
                  <a:pt x="8739555" y="612000"/>
                </a:lnTo>
                <a:lnTo>
                  <a:pt x="8739555" y="0"/>
                </a:lnTo>
                <a:lnTo>
                  <a:pt x="0" y="0"/>
                </a:lnTo>
                <a:lnTo>
                  <a:pt x="0" y="612000"/>
                </a:lnTo>
                <a:close/>
              </a:path>
            </a:pathLst>
          </a:custGeom>
          <a:solidFill>
            <a:srgbClr val="4E5156"/>
          </a:solidFill>
        </p:spPr>
        <p:txBody>
          <a:bodyPr wrap="square" lIns="0" tIns="0" rIns="0" bIns="0" rtlCol="0"/>
          <a:lstStyle/>
          <a:p>
            <a:endParaRPr dirty="0"/>
          </a:p>
        </p:txBody>
      </p:sp>
      <p:sp>
        <p:nvSpPr>
          <p:cNvPr id="40" name="object 27"/>
          <p:cNvSpPr txBox="1">
            <a:spLocks noGrp="1"/>
          </p:cNvSpPr>
          <p:nvPr>
            <p:ph type="dt" sz="half" idx="6"/>
          </p:nvPr>
        </p:nvSpPr>
        <p:spPr>
          <a:xfrm>
            <a:off x="464299" y="7162913"/>
            <a:ext cx="1861139" cy="184666"/>
          </a:xfrm>
          <a:prstGeom prst="rect">
            <a:avLst/>
          </a:prstGeom>
        </p:spPr>
        <p:txBody>
          <a:bodyPr vert="horz" wrap="square" lIns="0" tIns="0" rIns="0" bIns="0" rtlCol="0">
            <a:spAutoFit/>
          </a:bodyPr>
          <a:lstStyle/>
          <a:p>
            <a:pPr marL="12700">
              <a:lnSpc>
                <a:spcPct val="100000"/>
              </a:lnSpc>
            </a:pPr>
            <a:r>
              <a:rPr dirty="0"/>
              <a:t>E </a:t>
            </a:r>
            <a:r>
              <a:rPr spc="75" dirty="0"/>
              <a:t> </a:t>
            </a:r>
            <a:r>
              <a:rPr spc="-10" dirty="0"/>
              <a:t>F</a:t>
            </a:r>
            <a:r>
              <a:rPr dirty="0"/>
              <a:t> </a:t>
            </a:r>
            <a:r>
              <a:rPr spc="75" dirty="0"/>
              <a:t> </a:t>
            </a:r>
            <a:r>
              <a:rPr spc="-10" dirty="0"/>
              <a:t>F</a:t>
            </a:r>
            <a:r>
              <a:rPr dirty="0"/>
              <a:t> </a:t>
            </a:r>
            <a:r>
              <a:rPr spc="75" dirty="0"/>
              <a:t> </a:t>
            </a:r>
            <a:r>
              <a:rPr spc="-20" dirty="0"/>
              <a:t>O</a:t>
            </a:r>
            <a:r>
              <a:rPr dirty="0"/>
              <a:t> </a:t>
            </a:r>
            <a:r>
              <a:rPr spc="75" dirty="0"/>
              <a:t> </a:t>
            </a:r>
            <a:r>
              <a:rPr dirty="0"/>
              <a:t>R </a:t>
            </a:r>
            <a:r>
              <a:rPr spc="30" dirty="0"/>
              <a:t> </a:t>
            </a:r>
            <a:r>
              <a:rPr spc="-10" dirty="0"/>
              <a:t>T</a:t>
            </a:r>
            <a:r>
              <a:rPr dirty="0"/>
              <a:t> </a:t>
            </a:r>
            <a:r>
              <a:rPr spc="75" dirty="0"/>
              <a:t> </a:t>
            </a:r>
            <a:r>
              <a:rPr spc="-10" dirty="0"/>
              <a:t>L</a:t>
            </a:r>
            <a:r>
              <a:rPr dirty="0"/>
              <a:t> </a:t>
            </a:r>
            <a:r>
              <a:rPr spc="75" dirty="0"/>
              <a:t> </a:t>
            </a:r>
            <a:r>
              <a:rPr dirty="0"/>
              <a:t>E </a:t>
            </a:r>
            <a:r>
              <a:rPr spc="75" dirty="0"/>
              <a:t> </a:t>
            </a:r>
            <a:r>
              <a:rPr dirty="0"/>
              <a:t>S </a:t>
            </a:r>
            <a:r>
              <a:rPr spc="75" dirty="0"/>
              <a:t> </a:t>
            </a:r>
            <a:r>
              <a:rPr dirty="0"/>
              <a:t>S</a:t>
            </a:r>
          </a:p>
        </p:txBody>
      </p:sp>
      <p:sp>
        <p:nvSpPr>
          <p:cNvPr id="41" name="object 28"/>
          <p:cNvSpPr txBox="1">
            <a:spLocks noGrp="1"/>
          </p:cNvSpPr>
          <p:nvPr>
            <p:ph type="ftr" sz="quarter" idx="5"/>
          </p:nvPr>
        </p:nvSpPr>
        <p:spPr>
          <a:xfrm>
            <a:off x="2451100" y="7162913"/>
            <a:ext cx="1433592" cy="184666"/>
          </a:xfrm>
          <a:prstGeom prst="rect">
            <a:avLst/>
          </a:prstGeom>
        </p:spPr>
        <p:txBody>
          <a:bodyPr vert="horz" wrap="square" lIns="0" tIns="0" rIns="0" bIns="0" rtlCol="0">
            <a:spAutoFit/>
          </a:bodyPr>
          <a:lstStyle/>
          <a:p>
            <a:pPr marL="12700">
              <a:lnSpc>
                <a:spcPct val="100000"/>
              </a:lnSpc>
            </a:pPr>
            <a:r>
              <a:rPr spc="-10" dirty="0"/>
              <a:t>C </a:t>
            </a:r>
            <a:r>
              <a:rPr spc="75" dirty="0"/>
              <a:t> </a:t>
            </a:r>
            <a:r>
              <a:rPr spc="-20" dirty="0"/>
              <a:t>O</a:t>
            </a:r>
            <a:r>
              <a:rPr dirty="0"/>
              <a:t> </a:t>
            </a:r>
            <a:r>
              <a:rPr spc="75" dirty="0"/>
              <a:t> </a:t>
            </a:r>
            <a:r>
              <a:rPr spc="-10" dirty="0"/>
              <a:t>N</a:t>
            </a:r>
            <a:r>
              <a:rPr dirty="0"/>
              <a:t> </a:t>
            </a:r>
            <a:r>
              <a:rPr spc="55" dirty="0"/>
              <a:t> </a:t>
            </a:r>
            <a:r>
              <a:rPr spc="-10" dirty="0"/>
              <a:t>T</a:t>
            </a:r>
            <a:r>
              <a:rPr dirty="0"/>
              <a:t> </a:t>
            </a:r>
            <a:r>
              <a:rPr spc="75" dirty="0"/>
              <a:t> </a:t>
            </a:r>
            <a:r>
              <a:rPr dirty="0"/>
              <a:t>R </a:t>
            </a:r>
            <a:r>
              <a:rPr spc="75" dirty="0"/>
              <a:t> </a:t>
            </a:r>
            <a:r>
              <a:rPr spc="-20" dirty="0"/>
              <a:t>O</a:t>
            </a:r>
            <a:r>
              <a:rPr dirty="0"/>
              <a:t> </a:t>
            </a:r>
            <a:r>
              <a:rPr spc="75" dirty="0"/>
              <a:t> </a:t>
            </a:r>
            <a:r>
              <a:rPr spc="-10" dirty="0"/>
              <a:t>L</a:t>
            </a:r>
          </a:p>
        </p:txBody>
      </p:sp>
      <p:pic>
        <p:nvPicPr>
          <p:cNvPr id="42" name="Picture 41" descr="NetThings Click Controller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6700" y="6372225"/>
            <a:ext cx="1295401" cy="106848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8438</TotalTime>
  <Words>1356</Words>
  <Application>Microsoft Office PowerPoint</Application>
  <PresentationFormat>Custom</PresentationFormat>
  <Paragraphs>257</Paragraphs>
  <Slides>22</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Calibri</vt:lpstr>
      <vt:lpstr>Helvetica Neue</vt:lpstr>
      <vt:lpstr>Roboto</vt:lpstr>
      <vt:lpstr>Roboto Light</vt:lpstr>
      <vt:lpstr>Roboto Medium</vt:lpstr>
      <vt:lpstr>Times New Roman</vt:lpstr>
      <vt:lpstr>Office Theme</vt:lpstr>
      <vt:lpstr>Visio</vt:lpstr>
      <vt:lpstr>Carbon Reduction for SME Properties Using Nano BEMS IoT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USE AND POTENTIAL SAVINGS</vt:lpstr>
      <vt:lpstr>ENERGY SAVING FUNCTIONS – Night Load Reduction</vt:lpstr>
      <vt:lpstr>ENERGY SAVING FUNCTIONS – Dead Band Control</vt:lpstr>
      <vt:lpstr>ENERGY SAVING FUNCTIONS – Scheduling &amp; Zone Control</vt:lpstr>
      <vt:lpstr>Optimum Start Control</vt:lpstr>
      <vt:lpstr>Remote Monitoring and Advanced Analytics</vt:lpstr>
      <vt:lpstr>PowerPoint Presentation</vt:lpstr>
      <vt:lpstr>SMART ECO-PUB TECHNOLOGY INFRASTRUCTURE</vt:lpstr>
      <vt:lpstr>Future Business Intelligence Applications</vt:lpstr>
      <vt:lpstr>Future Business Intelligence Applications</vt:lpstr>
      <vt:lpstr>Future Business Intelligence Applications</vt:lpstr>
      <vt:lpstr>SCALABLE RETURN ON INVESTMENT &lt; 12 months</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Graeme Robertson</dc:creator>
  <cp:lastModifiedBy>Graeme Robertson</cp:lastModifiedBy>
  <cp:revision>186</cp:revision>
  <dcterms:created xsi:type="dcterms:W3CDTF">2015-02-27T14:40:59Z</dcterms:created>
  <dcterms:modified xsi:type="dcterms:W3CDTF">2015-11-24T14:08:20Z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2015-02-18T00:00:00Z</vt:filetime>
  </property>
  <property fmtid="{D5CDD505-2E9C-101B-9397-08002B2CF9AE}" pid="3" name="LastSaved">
    <vt:filetime>2015-02-27T00:00:00Z</vt:filetime>
  </property>
</Properties>
</file>