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5" r:id="rId3"/>
    <p:sldId id="292" r:id="rId4"/>
    <p:sldId id="297" r:id="rId5"/>
    <p:sldId id="269" r:id="rId6"/>
    <p:sldId id="272" r:id="rId7"/>
    <p:sldId id="300" r:id="rId8"/>
    <p:sldId id="279" r:id="rId9"/>
    <p:sldId id="287" r:id="rId10"/>
    <p:sldId id="301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A0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25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ED1C6A-286C-4AEA-B228-EF38167179D8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7DAF9D-1C64-4C97-AEE7-9D142E1071F1}">
      <dgm:prSet custT="1"/>
      <dgm:spPr/>
      <dgm:t>
        <a:bodyPr/>
        <a:lstStyle/>
        <a:p>
          <a:pPr rtl="0"/>
          <a:r>
            <a:rPr lang="en-US" sz="1600" b="1" smtClean="0"/>
            <a:t>Device</a:t>
          </a:r>
          <a:endParaRPr lang="en-US" sz="1600" b="1"/>
        </a:p>
      </dgm:t>
    </dgm:pt>
    <dgm:pt modelId="{A526781C-8AFE-46FD-AAF8-896E4FC5361B}" type="parTrans" cxnId="{4847BE6A-4DC9-4181-BF66-00270AF2A312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287B4C61-A595-4DF4-85BE-6FE9D9A6F1F5}" type="sibTrans" cxnId="{4847BE6A-4DC9-4181-BF66-00270AF2A312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976E57EA-ADDE-4C3D-A9F0-2A43A22EE34E}">
      <dgm:prSet custT="1"/>
      <dgm:spPr/>
      <dgm:t>
        <a:bodyPr/>
        <a:lstStyle/>
        <a:p>
          <a:pPr rtl="0"/>
          <a:r>
            <a:rPr lang="en-US" sz="1600" b="1" smtClean="0"/>
            <a:t>Communication</a:t>
          </a:r>
          <a:endParaRPr lang="en-US" sz="1600" b="1"/>
        </a:p>
      </dgm:t>
    </dgm:pt>
    <dgm:pt modelId="{0BB62608-F4BA-4107-B109-6F3937F5295F}" type="parTrans" cxnId="{D28C9BF7-1129-4216-82C5-1F46A0A38001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7556680A-880D-4411-9C23-72AE5CDCD80C}" type="sibTrans" cxnId="{D28C9BF7-1129-4216-82C5-1F46A0A38001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14C0AAD9-72DB-45BC-9B40-0BD9216A7622}">
      <dgm:prSet custT="1"/>
      <dgm:spPr/>
      <dgm:t>
        <a:bodyPr/>
        <a:lstStyle/>
        <a:p>
          <a:pPr rtl="0"/>
          <a:r>
            <a:rPr lang="en-US" sz="1600" b="1" smtClean="0"/>
            <a:t>Network</a:t>
          </a:r>
          <a:endParaRPr lang="en-US" sz="1600" b="1"/>
        </a:p>
      </dgm:t>
    </dgm:pt>
    <dgm:pt modelId="{38CFD6C1-4B9F-4511-A942-F55CAD4D1ECC}" type="parTrans" cxnId="{20757B63-7506-4375-B574-75D08E8B77D9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C4FD80C5-FF6B-42A2-94C7-D4A76A25D314}" type="sibTrans" cxnId="{20757B63-7506-4375-B574-75D08E8B77D9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1C026144-9094-435F-BA15-38AED17E047D}">
      <dgm:prSet custT="1"/>
      <dgm:spPr/>
      <dgm:t>
        <a:bodyPr/>
        <a:lstStyle/>
        <a:p>
          <a:pPr rtl="0"/>
          <a:r>
            <a:rPr lang="en-US" sz="1600" b="1" smtClean="0"/>
            <a:t>Data</a:t>
          </a:r>
          <a:endParaRPr lang="en-US" sz="1600" b="1" dirty="0"/>
        </a:p>
      </dgm:t>
    </dgm:pt>
    <dgm:pt modelId="{11B41CB2-2E71-43CC-9855-761F3CC084E4}" type="parTrans" cxnId="{9640B3C1-0263-4B63-9FC9-4D33CDD90DF7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9956168F-0952-4747-8726-FFD4E38E47F5}" type="sibTrans" cxnId="{9640B3C1-0263-4B63-9FC9-4D33CDD90DF7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BC7F1AD8-FE51-4CD9-9B4E-FC0EDE884C39}">
      <dgm:prSet custT="1"/>
      <dgm:spPr/>
      <dgm:t>
        <a:bodyPr/>
        <a:lstStyle/>
        <a:p>
          <a:pPr rtl="0"/>
          <a:r>
            <a:rPr lang="en-US" sz="1600" b="1" smtClean="0"/>
            <a:t>Platform</a:t>
          </a:r>
          <a:endParaRPr lang="en-US" sz="1600" b="1" dirty="0"/>
        </a:p>
      </dgm:t>
    </dgm:pt>
    <dgm:pt modelId="{58092F6E-6A7E-4F86-B913-CFBE153D7700}" type="parTrans" cxnId="{500A7F64-C3EB-4F10-95E2-1DDD6C6A943B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396F0788-0B23-41F4-BFD5-C98B4D7D8CAF}" type="sibTrans" cxnId="{500A7F64-C3EB-4F10-95E2-1DDD6C6A943B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8F122885-60FD-4BFB-8042-EE1F18C15676}">
      <dgm:prSet custT="1"/>
      <dgm:spPr/>
      <dgm:t>
        <a:bodyPr/>
        <a:lstStyle/>
        <a:p>
          <a:pPr rtl="0"/>
          <a:r>
            <a:rPr lang="en-US" sz="1600" b="1" smtClean="0"/>
            <a:t>Management</a:t>
          </a:r>
          <a:endParaRPr lang="en-US" sz="1600" b="1"/>
        </a:p>
      </dgm:t>
    </dgm:pt>
    <dgm:pt modelId="{FA848458-29A4-411D-84D7-9723436EBA10}" type="parTrans" cxnId="{A4515C3F-04FB-4F96-A54F-F813B9E967E4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0613CDCF-3A79-41D9-8158-CA9584E9D8D1}" type="sibTrans" cxnId="{A4515C3F-04FB-4F96-A54F-F813B9E967E4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ACC2C1E-F167-471F-B901-14DEEAA7D354}">
      <dgm:prSet custT="1"/>
      <dgm:spPr/>
      <dgm:t>
        <a:bodyPr/>
        <a:lstStyle/>
        <a:p>
          <a:pPr rtl="0"/>
          <a:r>
            <a:rPr lang="en-US" sz="1600" b="1" smtClean="0"/>
            <a:t>Application</a:t>
          </a:r>
          <a:endParaRPr lang="en-US" sz="1600" b="1" dirty="0"/>
        </a:p>
      </dgm:t>
    </dgm:pt>
    <dgm:pt modelId="{5686E212-C89F-421D-95C0-502BC2D1A897}" type="parTrans" cxnId="{D2E501C3-6F89-497B-9FCB-F8030AB3F6B5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97B64234-2149-4620-A21C-B247B181B084}" type="sibTrans" cxnId="{D2E501C3-6F89-497B-9FCB-F8030AB3F6B5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C9CEA381-29F7-48E9-B6AE-F51911A8C04A}">
      <dgm:prSet custT="1"/>
      <dgm:spPr/>
      <dgm:t>
        <a:bodyPr/>
        <a:lstStyle/>
        <a:p>
          <a:pPr rtl="0"/>
          <a:r>
            <a:rPr lang="en-US" sz="1600" b="1" smtClean="0"/>
            <a:t>System </a:t>
          </a:r>
          <a:endParaRPr lang="en-US" sz="1600" b="1" dirty="0"/>
        </a:p>
      </dgm:t>
    </dgm:pt>
    <dgm:pt modelId="{091C47D5-61D8-4950-B9F9-8A896826CC12}" type="parTrans" cxnId="{11EFA0CE-217B-4E61-BF21-1A0DBFE8EB0C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89F7405E-016C-4BAA-AFDF-500852E90051}" type="sibTrans" cxnId="{11EFA0CE-217B-4E61-BF21-1A0DBFE8EB0C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EB1F999F-C112-46EF-A1A5-7610F6AC9EC2}">
      <dgm:prSet custT="1"/>
      <dgm:spPr/>
      <dgm:t>
        <a:bodyPr/>
        <a:lstStyle/>
        <a:p>
          <a:pPr rtl="0"/>
          <a:r>
            <a:rPr lang="en-US" sz="1600" b="1" smtClean="0"/>
            <a:t>Business model</a:t>
          </a:r>
          <a:endParaRPr lang="en-US" sz="1600" b="1" dirty="0"/>
        </a:p>
      </dgm:t>
    </dgm:pt>
    <dgm:pt modelId="{1A7D2958-2997-4CAD-A07B-02F48E7F3E39}" type="parTrans" cxnId="{FE5664EC-FEFC-4388-B4F6-0E6A7F24303E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43396FAE-7847-4AA4-BCB8-14CFEDAF965D}" type="sibTrans" cxnId="{FE5664EC-FEFC-4388-B4F6-0E6A7F24303E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656D5037-E452-438F-9A34-29B7EDD24618}">
      <dgm:prSet custT="1"/>
      <dgm:spPr/>
      <dgm:t>
        <a:bodyPr/>
        <a:lstStyle/>
        <a:p>
          <a:pPr rtl="0"/>
          <a:r>
            <a:rPr lang="en-US" sz="1600" b="1" smtClean="0"/>
            <a:t>Process</a:t>
          </a:r>
          <a:endParaRPr lang="en-US" sz="1600" b="1" dirty="0"/>
        </a:p>
      </dgm:t>
    </dgm:pt>
    <dgm:pt modelId="{9D2A8CD4-1E7D-4CEA-9B5D-F18D4DD7C761}" type="parTrans" cxnId="{26DF3539-D300-4FB2-8824-B4291673AB42}">
      <dgm:prSet/>
      <dgm:spPr/>
      <dgm:t>
        <a:bodyPr/>
        <a:lstStyle/>
        <a:p>
          <a:endParaRPr lang="en-US" sz="5400" b="1">
            <a:solidFill>
              <a:schemeClr val="tx1"/>
            </a:solidFill>
          </a:endParaRPr>
        </a:p>
      </dgm:t>
    </dgm:pt>
    <dgm:pt modelId="{61A7D3E3-C4DD-4F5E-B6A1-A512BAC6BE88}" type="sibTrans" cxnId="{26DF3539-D300-4FB2-8824-B4291673AB42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26A517E-B629-401F-832B-4B64D9C39EB3}" type="pres">
      <dgm:prSet presAssocID="{28ED1C6A-286C-4AEA-B228-EF38167179D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51631C-F51F-4B79-850D-443B993B6ED2}" type="pres">
      <dgm:prSet presAssocID="{8F7DAF9D-1C64-4C97-AEE7-9D142E1071F1}" presName="node" presStyleLbl="node1" presStyleIdx="0" presStyleCnt="10" custScaleX="155938" custRadScaleRad="851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9B2CA0-ED27-4C8B-858C-096D08C93953}" type="pres">
      <dgm:prSet presAssocID="{287B4C61-A595-4DF4-85BE-6FE9D9A6F1F5}" presName="sibTrans" presStyleLbl="sibTrans2D1" presStyleIdx="0" presStyleCnt="10"/>
      <dgm:spPr/>
      <dgm:t>
        <a:bodyPr/>
        <a:lstStyle/>
        <a:p>
          <a:endParaRPr lang="en-US"/>
        </a:p>
      </dgm:t>
    </dgm:pt>
    <dgm:pt modelId="{4052C088-CDB3-4F12-82BB-DC704AAB3B58}" type="pres">
      <dgm:prSet presAssocID="{287B4C61-A595-4DF4-85BE-6FE9D9A6F1F5}" presName="connectorText" presStyleLbl="sibTrans2D1" presStyleIdx="0" presStyleCnt="10"/>
      <dgm:spPr/>
      <dgm:t>
        <a:bodyPr/>
        <a:lstStyle/>
        <a:p>
          <a:endParaRPr lang="en-US"/>
        </a:p>
      </dgm:t>
    </dgm:pt>
    <dgm:pt modelId="{5BA6EF53-A60F-4A50-997D-5B3CA20CFC80}" type="pres">
      <dgm:prSet presAssocID="{976E57EA-ADDE-4C3D-A9F0-2A43A22EE34E}" presName="node" presStyleLbl="node1" presStyleIdx="1" presStyleCnt="10" custScaleX="155938" custRadScaleRad="88445" custRadScaleInc="31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5D454D-CE15-49F8-9FE7-7FF65EE5BAEB}" type="pres">
      <dgm:prSet presAssocID="{7556680A-880D-4411-9C23-72AE5CDCD80C}" presName="sibTrans" presStyleLbl="sibTrans2D1" presStyleIdx="1" presStyleCnt="10"/>
      <dgm:spPr/>
      <dgm:t>
        <a:bodyPr/>
        <a:lstStyle/>
        <a:p>
          <a:endParaRPr lang="en-US"/>
        </a:p>
      </dgm:t>
    </dgm:pt>
    <dgm:pt modelId="{306AF933-F697-4C9F-A712-538528DD63F1}" type="pres">
      <dgm:prSet presAssocID="{7556680A-880D-4411-9C23-72AE5CDCD80C}" presName="connectorText" presStyleLbl="sibTrans2D1" presStyleIdx="1" presStyleCnt="10"/>
      <dgm:spPr/>
      <dgm:t>
        <a:bodyPr/>
        <a:lstStyle/>
        <a:p>
          <a:endParaRPr lang="en-US"/>
        </a:p>
      </dgm:t>
    </dgm:pt>
    <dgm:pt modelId="{92996E7A-00DE-46F7-9A07-C4588ECE91D7}" type="pres">
      <dgm:prSet presAssocID="{14C0AAD9-72DB-45BC-9B40-0BD9216A7622}" presName="node" presStyleLbl="node1" presStyleIdx="2" presStyleCnt="10" custScaleX="155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4004CA-A5E3-46E4-9C63-9040D3451736}" type="pres">
      <dgm:prSet presAssocID="{C4FD80C5-FF6B-42A2-94C7-D4A76A25D314}" presName="sibTrans" presStyleLbl="sibTrans2D1" presStyleIdx="2" presStyleCnt="10"/>
      <dgm:spPr/>
      <dgm:t>
        <a:bodyPr/>
        <a:lstStyle/>
        <a:p>
          <a:endParaRPr lang="en-US"/>
        </a:p>
      </dgm:t>
    </dgm:pt>
    <dgm:pt modelId="{7224163E-6435-4F21-837B-6B9C2E2ED641}" type="pres">
      <dgm:prSet presAssocID="{C4FD80C5-FF6B-42A2-94C7-D4A76A25D314}" presName="connectorText" presStyleLbl="sibTrans2D1" presStyleIdx="2" presStyleCnt="10"/>
      <dgm:spPr/>
      <dgm:t>
        <a:bodyPr/>
        <a:lstStyle/>
        <a:p>
          <a:endParaRPr lang="en-US"/>
        </a:p>
      </dgm:t>
    </dgm:pt>
    <dgm:pt modelId="{BF12660A-D00D-444A-B42A-C73B79D2A3BD}" type="pres">
      <dgm:prSet presAssocID="{1C026144-9094-435F-BA15-38AED17E047D}" presName="node" presStyleLbl="node1" presStyleIdx="3" presStyleCnt="10" custScaleX="155938" custRadScaleRad="95730" custRadScaleInc="-636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B7904F-79B0-4FB5-A1B9-947037BCCD00}" type="pres">
      <dgm:prSet presAssocID="{9956168F-0952-4747-8726-FFD4E38E47F5}" presName="sibTrans" presStyleLbl="sibTrans2D1" presStyleIdx="3" presStyleCnt="10"/>
      <dgm:spPr/>
      <dgm:t>
        <a:bodyPr/>
        <a:lstStyle/>
        <a:p>
          <a:endParaRPr lang="en-US"/>
        </a:p>
      </dgm:t>
    </dgm:pt>
    <dgm:pt modelId="{E11CD3DE-E074-4096-B6EC-16BC2A24874A}" type="pres">
      <dgm:prSet presAssocID="{9956168F-0952-4747-8726-FFD4E38E47F5}" presName="connectorText" presStyleLbl="sibTrans2D1" presStyleIdx="3" presStyleCnt="10"/>
      <dgm:spPr/>
      <dgm:t>
        <a:bodyPr/>
        <a:lstStyle/>
        <a:p>
          <a:endParaRPr lang="en-US"/>
        </a:p>
      </dgm:t>
    </dgm:pt>
    <dgm:pt modelId="{E403A2FB-761A-4D61-ABCC-9F24247DB98D}" type="pres">
      <dgm:prSet presAssocID="{BC7F1AD8-FE51-4CD9-9B4E-FC0EDE884C39}" presName="node" presStyleLbl="node1" presStyleIdx="4" presStyleCnt="10" custScaleX="155938" custRadScaleRad="77386" custRadScaleInc="-745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E271FF-0BF6-4790-BF8D-42BF981CE260}" type="pres">
      <dgm:prSet presAssocID="{396F0788-0B23-41F4-BFD5-C98B4D7D8CAF}" presName="sibTrans" presStyleLbl="sibTrans2D1" presStyleIdx="4" presStyleCnt="10"/>
      <dgm:spPr/>
      <dgm:t>
        <a:bodyPr/>
        <a:lstStyle/>
        <a:p>
          <a:endParaRPr lang="en-US"/>
        </a:p>
      </dgm:t>
    </dgm:pt>
    <dgm:pt modelId="{73A1596C-7D01-4437-835E-BBC5409E9E47}" type="pres">
      <dgm:prSet presAssocID="{396F0788-0B23-41F4-BFD5-C98B4D7D8CAF}" presName="connectorText" presStyleLbl="sibTrans2D1" presStyleIdx="4" presStyleCnt="10"/>
      <dgm:spPr/>
      <dgm:t>
        <a:bodyPr/>
        <a:lstStyle/>
        <a:p>
          <a:endParaRPr lang="en-US"/>
        </a:p>
      </dgm:t>
    </dgm:pt>
    <dgm:pt modelId="{4EE87771-501B-4AB5-AFBE-D8E2B5C65FC8}" type="pres">
      <dgm:prSet presAssocID="{8F122885-60FD-4BFB-8042-EE1F18C15676}" presName="node" presStyleLbl="node1" presStyleIdx="5" presStyleCnt="10" custScaleX="155938" custRadScaleRad="694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71602-94CB-4D19-AEDC-89F6BBC8ECFC}" type="pres">
      <dgm:prSet presAssocID="{0613CDCF-3A79-41D9-8158-CA9584E9D8D1}" presName="sibTrans" presStyleLbl="sibTrans2D1" presStyleIdx="5" presStyleCnt="10"/>
      <dgm:spPr/>
      <dgm:t>
        <a:bodyPr/>
        <a:lstStyle/>
        <a:p>
          <a:endParaRPr lang="en-US"/>
        </a:p>
      </dgm:t>
    </dgm:pt>
    <dgm:pt modelId="{5A18AEC9-BB4D-41E1-8922-28740C7F2E51}" type="pres">
      <dgm:prSet presAssocID="{0613CDCF-3A79-41D9-8158-CA9584E9D8D1}" presName="connectorText" presStyleLbl="sibTrans2D1" presStyleIdx="5" presStyleCnt="10"/>
      <dgm:spPr/>
      <dgm:t>
        <a:bodyPr/>
        <a:lstStyle/>
        <a:p>
          <a:endParaRPr lang="en-US"/>
        </a:p>
      </dgm:t>
    </dgm:pt>
    <dgm:pt modelId="{711EEAA8-D165-4940-8FE5-217C070319EA}" type="pres">
      <dgm:prSet presAssocID="{3ACC2C1E-F167-471F-B901-14DEEAA7D354}" presName="node" presStyleLbl="node1" presStyleIdx="6" presStyleCnt="10" custScaleX="155938" custRadScaleRad="77386" custRadScaleInc="745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7E431-19BF-44FA-A361-95BBD1FF972F}" type="pres">
      <dgm:prSet presAssocID="{97B64234-2149-4620-A21C-B247B181B084}" presName="sibTrans" presStyleLbl="sibTrans2D1" presStyleIdx="6" presStyleCnt="10"/>
      <dgm:spPr/>
      <dgm:t>
        <a:bodyPr/>
        <a:lstStyle/>
        <a:p>
          <a:endParaRPr lang="en-US"/>
        </a:p>
      </dgm:t>
    </dgm:pt>
    <dgm:pt modelId="{47835355-D04A-4DB6-BE0E-0640B9323001}" type="pres">
      <dgm:prSet presAssocID="{97B64234-2149-4620-A21C-B247B181B084}" presName="connectorText" presStyleLbl="sibTrans2D1" presStyleIdx="6" presStyleCnt="10"/>
      <dgm:spPr/>
      <dgm:t>
        <a:bodyPr/>
        <a:lstStyle/>
        <a:p>
          <a:endParaRPr lang="en-US"/>
        </a:p>
      </dgm:t>
    </dgm:pt>
    <dgm:pt modelId="{A6CE2153-C58A-4831-8983-CD8966E2E13E}" type="pres">
      <dgm:prSet presAssocID="{C9CEA381-29F7-48E9-B6AE-F51911A8C04A}" presName="node" presStyleLbl="node1" presStyleIdx="7" presStyleCnt="10" custScaleX="155938" custRadScaleRad="95730" custRadScaleInc="636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9DFB26-EC07-44EA-A0BF-7ACE5BF3DD94}" type="pres">
      <dgm:prSet presAssocID="{89F7405E-016C-4BAA-AFDF-500852E90051}" presName="sibTrans" presStyleLbl="sibTrans2D1" presStyleIdx="7" presStyleCnt="10"/>
      <dgm:spPr/>
      <dgm:t>
        <a:bodyPr/>
        <a:lstStyle/>
        <a:p>
          <a:endParaRPr lang="en-US"/>
        </a:p>
      </dgm:t>
    </dgm:pt>
    <dgm:pt modelId="{D41C1A4B-1E9B-45E5-9665-C0965BADD8E5}" type="pres">
      <dgm:prSet presAssocID="{89F7405E-016C-4BAA-AFDF-500852E90051}" presName="connectorText" presStyleLbl="sibTrans2D1" presStyleIdx="7" presStyleCnt="10"/>
      <dgm:spPr/>
      <dgm:t>
        <a:bodyPr/>
        <a:lstStyle/>
        <a:p>
          <a:endParaRPr lang="en-US"/>
        </a:p>
      </dgm:t>
    </dgm:pt>
    <dgm:pt modelId="{98EB72CF-EA99-4FDD-9144-5F85A5FDC65E}" type="pres">
      <dgm:prSet presAssocID="{EB1F999F-C112-46EF-A1A5-7610F6AC9EC2}" presName="node" presStyleLbl="node1" presStyleIdx="8" presStyleCnt="10" custScaleX="1559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64AD8C-CE9A-4918-8FAD-59F946BCBE2F}" type="pres">
      <dgm:prSet presAssocID="{43396FAE-7847-4AA4-BCB8-14CFEDAF965D}" presName="sibTrans" presStyleLbl="sibTrans2D1" presStyleIdx="8" presStyleCnt="10"/>
      <dgm:spPr/>
      <dgm:t>
        <a:bodyPr/>
        <a:lstStyle/>
        <a:p>
          <a:endParaRPr lang="en-US"/>
        </a:p>
      </dgm:t>
    </dgm:pt>
    <dgm:pt modelId="{B8E87714-4073-4FE1-86E6-426139A92361}" type="pres">
      <dgm:prSet presAssocID="{43396FAE-7847-4AA4-BCB8-14CFEDAF965D}" presName="connectorText" presStyleLbl="sibTrans2D1" presStyleIdx="8" presStyleCnt="10"/>
      <dgm:spPr/>
      <dgm:t>
        <a:bodyPr/>
        <a:lstStyle/>
        <a:p>
          <a:endParaRPr lang="en-US"/>
        </a:p>
      </dgm:t>
    </dgm:pt>
    <dgm:pt modelId="{469EAD6F-4A2D-4B5E-9CFB-92C13F7126FF}" type="pres">
      <dgm:prSet presAssocID="{656D5037-E452-438F-9A34-29B7EDD24618}" presName="node" presStyleLbl="node1" presStyleIdx="9" presStyleCnt="10" custScaleX="155938" custRadScaleRad="88445" custRadScaleInc="-31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D0147C-D459-4096-BB52-DFB06FFDAF65}" type="pres">
      <dgm:prSet presAssocID="{61A7D3E3-C4DD-4F5E-B6A1-A512BAC6BE88}" presName="sibTrans" presStyleLbl="sibTrans2D1" presStyleIdx="9" presStyleCnt="10"/>
      <dgm:spPr/>
      <dgm:t>
        <a:bodyPr/>
        <a:lstStyle/>
        <a:p>
          <a:endParaRPr lang="en-US"/>
        </a:p>
      </dgm:t>
    </dgm:pt>
    <dgm:pt modelId="{47D02E8D-EAC9-4C8F-B251-04A874A26F1E}" type="pres">
      <dgm:prSet presAssocID="{61A7D3E3-C4DD-4F5E-B6A1-A512BAC6BE88}" presName="connectorText" presStyleLbl="sibTrans2D1" presStyleIdx="9" presStyleCnt="10"/>
      <dgm:spPr/>
      <dgm:t>
        <a:bodyPr/>
        <a:lstStyle/>
        <a:p>
          <a:endParaRPr lang="en-US"/>
        </a:p>
      </dgm:t>
    </dgm:pt>
  </dgm:ptLst>
  <dgm:cxnLst>
    <dgm:cxn modelId="{A082BDC6-B407-4DAE-AAC4-AF4B87833FEE}" type="presOf" srcId="{7556680A-880D-4411-9C23-72AE5CDCD80C}" destId="{306AF933-F697-4C9F-A712-538528DD63F1}" srcOrd="1" destOrd="0" presId="urn:microsoft.com/office/officeart/2005/8/layout/cycle2"/>
    <dgm:cxn modelId="{8618D8A4-230F-4C87-BF72-863F04B02150}" type="presOf" srcId="{396F0788-0B23-41F4-BFD5-C98B4D7D8CAF}" destId="{E0E271FF-0BF6-4790-BF8D-42BF981CE260}" srcOrd="0" destOrd="0" presId="urn:microsoft.com/office/officeart/2005/8/layout/cycle2"/>
    <dgm:cxn modelId="{E6E7FDD1-77E6-4324-A24B-A0E9405FAED1}" type="presOf" srcId="{656D5037-E452-438F-9A34-29B7EDD24618}" destId="{469EAD6F-4A2D-4B5E-9CFB-92C13F7126FF}" srcOrd="0" destOrd="0" presId="urn:microsoft.com/office/officeart/2005/8/layout/cycle2"/>
    <dgm:cxn modelId="{00B6EC04-B0FE-46D4-93D6-6287936E0A4A}" type="presOf" srcId="{1C026144-9094-435F-BA15-38AED17E047D}" destId="{BF12660A-D00D-444A-B42A-C73B79D2A3BD}" srcOrd="0" destOrd="0" presId="urn:microsoft.com/office/officeart/2005/8/layout/cycle2"/>
    <dgm:cxn modelId="{B02BAD65-4BBA-488C-BE77-C9645A715052}" type="presOf" srcId="{9956168F-0952-4747-8726-FFD4E38E47F5}" destId="{CAB7904F-79B0-4FB5-A1B9-947037BCCD00}" srcOrd="0" destOrd="0" presId="urn:microsoft.com/office/officeart/2005/8/layout/cycle2"/>
    <dgm:cxn modelId="{51A1B1E7-6100-4F10-A46E-5C04C873B290}" type="presOf" srcId="{43396FAE-7847-4AA4-BCB8-14CFEDAF965D}" destId="{B8E87714-4073-4FE1-86E6-426139A92361}" srcOrd="1" destOrd="0" presId="urn:microsoft.com/office/officeart/2005/8/layout/cycle2"/>
    <dgm:cxn modelId="{F21FD42E-D841-4E68-A4B3-CFC398F2F14B}" type="presOf" srcId="{61A7D3E3-C4DD-4F5E-B6A1-A512BAC6BE88}" destId="{EFD0147C-D459-4096-BB52-DFB06FFDAF65}" srcOrd="0" destOrd="0" presId="urn:microsoft.com/office/officeart/2005/8/layout/cycle2"/>
    <dgm:cxn modelId="{20757B63-7506-4375-B574-75D08E8B77D9}" srcId="{28ED1C6A-286C-4AEA-B228-EF38167179D8}" destId="{14C0AAD9-72DB-45BC-9B40-0BD9216A7622}" srcOrd="2" destOrd="0" parTransId="{38CFD6C1-4B9F-4511-A942-F55CAD4D1ECC}" sibTransId="{C4FD80C5-FF6B-42A2-94C7-D4A76A25D314}"/>
    <dgm:cxn modelId="{C75DAECD-E77C-47DE-9A47-232E2127C4A6}" type="presOf" srcId="{396F0788-0B23-41F4-BFD5-C98B4D7D8CAF}" destId="{73A1596C-7D01-4437-835E-BBC5409E9E47}" srcOrd="1" destOrd="0" presId="urn:microsoft.com/office/officeart/2005/8/layout/cycle2"/>
    <dgm:cxn modelId="{D0B4BAF3-DD3E-4559-8AD8-5FE05DA44E91}" type="presOf" srcId="{28ED1C6A-286C-4AEA-B228-EF38167179D8}" destId="{326A517E-B629-401F-832B-4B64D9C39EB3}" srcOrd="0" destOrd="0" presId="urn:microsoft.com/office/officeart/2005/8/layout/cycle2"/>
    <dgm:cxn modelId="{DB22A712-BAC9-4DEA-B25A-02288C53560B}" type="presOf" srcId="{9956168F-0952-4747-8726-FFD4E38E47F5}" destId="{E11CD3DE-E074-4096-B6EC-16BC2A24874A}" srcOrd="1" destOrd="0" presId="urn:microsoft.com/office/officeart/2005/8/layout/cycle2"/>
    <dgm:cxn modelId="{26DF3539-D300-4FB2-8824-B4291673AB42}" srcId="{28ED1C6A-286C-4AEA-B228-EF38167179D8}" destId="{656D5037-E452-438F-9A34-29B7EDD24618}" srcOrd="9" destOrd="0" parTransId="{9D2A8CD4-1E7D-4CEA-9B5D-F18D4DD7C761}" sibTransId="{61A7D3E3-C4DD-4F5E-B6A1-A512BAC6BE88}"/>
    <dgm:cxn modelId="{F0F9EC02-F1C9-41A6-9EE7-192DBE8CEA63}" type="presOf" srcId="{8F7DAF9D-1C64-4C97-AEE7-9D142E1071F1}" destId="{A651631C-F51F-4B79-850D-443B993B6ED2}" srcOrd="0" destOrd="0" presId="urn:microsoft.com/office/officeart/2005/8/layout/cycle2"/>
    <dgm:cxn modelId="{E86EAFC3-1155-4514-ACBA-F9F20F3B99CC}" type="presOf" srcId="{14C0AAD9-72DB-45BC-9B40-0BD9216A7622}" destId="{92996E7A-00DE-46F7-9A07-C4588ECE91D7}" srcOrd="0" destOrd="0" presId="urn:microsoft.com/office/officeart/2005/8/layout/cycle2"/>
    <dgm:cxn modelId="{0F98FF24-334B-43AC-A210-9CEE6BAD2608}" type="presOf" srcId="{97B64234-2149-4620-A21C-B247B181B084}" destId="{47835355-D04A-4DB6-BE0E-0640B9323001}" srcOrd="1" destOrd="0" presId="urn:microsoft.com/office/officeart/2005/8/layout/cycle2"/>
    <dgm:cxn modelId="{A4515C3F-04FB-4F96-A54F-F813B9E967E4}" srcId="{28ED1C6A-286C-4AEA-B228-EF38167179D8}" destId="{8F122885-60FD-4BFB-8042-EE1F18C15676}" srcOrd="5" destOrd="0" parTransId="{FA848458-29A4-411D-84D7-9723436EBA10}" sibTransId="{0613CDCF-3A79-41D9-8158-CA9584E9D8D1}"/>
    <dgm:cxn modelId="{0FBFA8A8-B643-4E2C-A2D8-3932E075A4A1}" type="presOf" srcId="{0613CDCF-3A79-41D9-8158-CA9584E9D8D1}" destId="{5A18AEC9-BB4D-41E1-8922-28740C7F2E51}" srcOrd="1" destOrd="0" presId="urn:microsoft.com/office/officeart/2005/8/layout/cycle2"/>
    <dgm:cxn modelId="{A22C815F-C3C6-4C5A-AA09-EAB8030A43D2}" type="presOf" srcId="{8F122885-60FD-4BFB-8042-EE1F18C15676}" destId="{4EE87771-501B-4AB5-AFBE-D8E2B5C65FC8}" srcOrd="0" destOrd="0" presId="urn:microsoft.com/office/officeart/2005/8/layout/cycle2"/>
    <dgm:cxn modelId="{500A7F64-C3EB-4F10-95E2-1DDD6C6A943B}" srcId="{28ED1C6A-286C-4AEA-B228-EF38167179D8}" destId="{BC7F1AD8-FE51-4CD9-9B4E-FC0EDE884C39}" srcOrd="4" destOrd="0" parTransId="{58092F6E-6A7E-4F86-B913-CFBE153D7700}" sibTransId="{396F0788-0B23-41F4-BFD5-C98B4D7D8CAF}"/>
    <dgm:cxn modelId="{D28C9BF7-1129-4216-82C5-1F46A0A38001}" srcId="{28ED1C6A-286C-4AEA-B228-EF38167179D8}" destId="{976E57EA-ADDE-4C3D-A9F0-2A43A22EE34E}" srcOrd="1" destOrd="0" parTransId="{0BB62608-F4BA-4107-B109-6F3937F5295F}" sibTransId="{7556680A-880D-4411-9C23-72AE5CDCD80C}"/>
    <dgm:cxn modelId="{852CA40C-7B50-40E7-81AB-1254EF2A9B34}" type="presOf" srcId="{89F7405E-016C-4BAA-AFDF-500852E90051}" destId="{CF9DFB26-EC07-44EA-A0BF-7ACE5BF3DD94}" srcOrd="0" destOrd="0" presId="urn:microsoft.com/office/officeart/2005/8/layout/cycle2"/>
    <dgm:cxn modelId="{CAC1D288-4AA6-4565-B38C-BD2B31AF636F}" type="presOf" srcId="{0613CDCF-3A79-41D9-8158-CA9584E9D8D1}" destId="{0F171602-94CB-4D19-AEDC-89F6BBC8ECFC}" srcOrd="0" destOrd="0" presId="urn:microsoft.com/office/officeart/2005/8/layout/cycle2"/>
    <dgm:cxn modelId="{C15BFF62-41BB-4B9B-9A4B-B42F830A08FA}" type="presOf" srcId="{EB1F999F-C112-46EF-A1A5-7610F6AC9EC2}" destId="{98EB72CF-EA99-4FDD-9144-5F85A5FDC65E}" srcOrd="0" destOrd="0" presId="urn:microsoft.com/office/officeart/2005/8/layout/cycle2"/>
    <dgm:cxn modelId="{03952B09-EBD0-4000-9F2E-4238B3420215}" type="presOf" srcId="{287B4C61-A595-4DF4-85BE-6FE9D9A6F1F5}" destId="{4052C088-CDB3-4F12-82BB-DC704AAB3B58}" srcOrd="1" destOrd="0" presId="urn:microsoft.com/office/officeart/2005/8/layout/cycle2"/>
    <dgm:cxn modelId="{5BD08638-D712-429A-A13A-310A76405FFE}" type="presOf" srcId="{C4FD80C5-FF6B-42A2-94C7-D4A76A25D314}" destId="{7224163E-6435-4F21-837B-6B9C2E2ED641}" srcOrd="1" destOrd="0" presId="urn:microsoft.com/office/officeart/2005/8/layout/cycle2"/>
    <dgm:cxn modelId="{6FF6A97A-F3A7-425B-ACEE-7BCCCC33DFB6}" type="presOf" srcId="{C9CEA381-29F7-48E9-B6AE-F51911A8C04A}" destId="{A6CE2153-C58A-4831-8983-CD8966E2E13E}" srcOrd="0" destOrd="0" presId="urn:microsoft.com/office/officeart/2005/8/layout/cycle2"/>
    <dgm:cxn modelId="{4847BE6A-4DC9-4181-BF66-00270AF2A312}" srcId="{28ED1C6A-286C-4AEA-B228-EF38167179D8}" destId="{8F7DAF9D-1C64-4C97-AEE7-9D142E1071F1}" srcOrd="0" destOrd="0" parTransId="{A526781C-8AFE-46FD-AAF8-896E4FC5361B}" sibTransId="{287B4C61-A595-4DF4-85BE-6FE9D9A6F1F5}"/>
    <dgm:cxn modelId="{FE5664EC-FEFC-4388-B4F6-0E6A7F24303E}" srcId="{28ED1C6A-286C-4AEA-B228-EF38167179D8}" destId="{EB1F999F-C112-46EF-A1A5-7610F6AC9EC2}" srcOrd="8" destOrd="0" parTransId="{1A7D2958-2997-4CAD-A07B-02F48E7F3E39}" sibTransId="{43396FAE-7847-4AA4-BCB8-14CFEDAF965D}"/>
    <dgm:cxn modelId="{14A26077-689E-4A2D-98BC-B60BE828843C}" type="presOf" srcId="{43396FAE-7847-4AA4-BCB8-14CFEDAF965D}" destId="{9764AD8C-CE9A-4918-8FAD-59F946BCBE2F}" srcOrd="0" destOrd="0" presId="urn:microsoft.com/office/officeart/2005/8/layout/cycle2"/>
    <dgm:cxn modelId="{78827661-0C58-4F20-9BE2-4B522777F058}" type="presOf" srcId="{3ACC2C1E-F167-471F-B901-14DEEAA7D354}" destId="{711EEAA8-D165-4940-8FE5-217C070319EA}" srcOrd="0" destOrd="0" presId="urn:microsoft.com/office/officeart/2005/8/layout/cycle2"/>
    <dgm:cxn modelId="{22DB2416-4717-494D-8B0A-D2ACBB700763}" type="presOf" srcId="{7556680A-880D-4411-9C23-72AE5CDCD80C}" destId="{2B5D454D-CE15-49F8-9FE7-7FF65EE5BAEB}" srcOrd="0" destOrd="0" presId="urn:microsoft.com/office/officeart/2005/8/layout/cycle2"/>
    <dgm:cxn modelId="{0E90898B-39C7-47E9-BE39-71899ACF84E6}" type="presOf" srcId="{287B4C61-A595-4DF4-85BE-6FE9D9A6F1F5}" destId="{AE9B2CA0-ED27-4C8B-858C-096D08C93953}" srcOrd="0" destOrd="0" presId="urn:microsoft.com/office/officeart/2005/8/layout/cycle2"/>
    <dgm:cxn modelId="{F29FF3B1-A917-433E-BEA8-0E06D6E3464B}" type="presOf" srcId="{C4FD80C5-FF6B-42A2-94C7-D4A76A25D314}" destId="{534004CA-A5E3-46E4-9C63-9040D3451736}" srcOrd="0" destOrd="0" presId="urn:microsoft.com/office/officeart/2005/8/layout/cycle2"/>
    <dgm:cxn modelId="{9640B3C1-0263-4B63-9FC9-4D33CDD90DF7}" srcId="{28ED1C6A-286C-4AEA-B228-EF38167179D8}" destId="{1C026144-9094-435F-BA15-38AED17E047D}" srcOrd="3" destOrd="0" parTransId="{11B41CB2-2E71-43CC-9855-761F3CC084E4}" sibTransId="{9956168F-0952-4747-8726-FFD4E38E47F5}"/>
    <dgm:cxn modelId="{D2E501C3-6F89-497B-9FCB-F8030AB3F6B5}" srcId="{28ED1C6A-286C-4AEA-B228-EF38167179D8}" destId="{3ACC2C1E-F167-471F-B901-14DEEAA7D354}" srcOrd="6" destOrd="0" parTransId="{5686E212-C89F-421D-95C0-502BC2D1A897}" sibTransId="{97B64234-2149-4620-A21C-B247B181B084}"/>
    <dgm:cxn modelId="{11EFA0CE-217B-4E61-BF21-1A0DBFE8EB0C}" srcId="{28ED1C6A-286C-4AEA-B228-EF38167179D8}" destId="{C9CEA381-29F7-48E9-B6AE-F51911A8C04A}" srcOrd="7" destOrd="0" parTransId="{091C47D5-61D8-4950-B9F9-8A896826CC12}" sibTransId="{89F7405E-016C-4BAA-AFDF-500852E90051}"/>
    <dgm:cxn modelId="{7322996C-E552-42C9-8425-A39DDC8D44F9}" type="presOf" srcId="{97B64234-2149-4620-A21C-B247B181B084}" destId="{B237E431-19BF-44FA-A361-95BBD1FF972F}" srcOrd="0" destOrd="0" presId="urn:microsoft.com/office/officeart/2005/8/layout/cycle2"/>
    <dgm:cxn modelId="{8438E174-BD7D-4727-8FF8-F99D83EA1AD1}" type="presOf" srcId="{89F7405E-016C-4BAA-AFDF-500852E90051}" destId="{D41C1A4B-1E9B-45E5-9665-C0965BADD8E5}" srcOrd="1" destOrd="0" presId="urn:microsoft.com/office/officeart/2005/8/layout/cycle2"/>
    <dgm:cxn modelId="{9042A91E-66B5-460F-95F2-A2D65FDF9F1C}" type="presOf" srcId="{976E57EA-ADDE-4C3D-A9F0-2A43A22EE34E}" destId="{5BA6EF53-A60F-4A50-997D-5B3CA20CFC80}" srcOrd="0" destOrd="0" presId="urn:microsoft.com/office/officeart/2005/8/layout/cycle2"/>
    <dgm:cxn modelId="{62B0DF3E-E434-4376-BF6F-D765B0C68032}" type="presOf" srcId="{BC7F1AD8-FE51-4CD9-9B4E-FC0EDE884C39}" destId="{E403A2FB-761A-4D61-ABCC-9F24247DB98D}" srcOrd="0" destOrd="0" presId="urn:microsoft.com/office/officeart/2005/8/layout/cycle2"/>
    <dgm:cxn modelId="{1F00F06C-6657-447D-9C6D-DB67CB4E80D2}" type="presOf" srcId="{61A7D3E3-C4DD-4F5E-B6A1-A512BAC6BE88}" destId="{47D02E8D-EAC9-4C8F-B251-04A874A26F1E}" srcOrd="1" destOrd="0" presId="urn:microsoft.com/office/officeart/2005/8/layout/cycle2"/>
    <dgm:cxn modelId="{2C02417C-16A9-4507-A9F7-BE1C970BCA26}" type="presParOf" srcId="{326A517E-B629-401F-832B-4B64D9C39EB3}" destId="{A651631C-F51F-4B79-850D-443B993B6ED2}" srcOrd="0" destOrd="0" presId="urn:microsoft.com/office/officeart/2005/8/layout/cycle2"/>
    <dgm:cxn modelId="{751D3674-A260-4596-BCCE-5B69747C19D4}" type="presParOf" srcId="{326A517E-B629-401F-832B-4B64D9C39EB3}" destId="{AE9B2CA0-ED27-4C8B-858C-096D08C93953}" srcOrd="1" destOrd="0" presId="urn:microsoft.com/office/officeart/2005/8/layout/cycle2"/>
    <dgm:cxn modelId="{D68B52E3-203D-49F9-95CC-5AAA081E5BC9}" type="presParOf" srcId="{AE9B2CA0-ED27-4C8B-858C-096D08C93953}" destId="{4052C088-CDB3-4F12-82BB-DC704AAB3B58}" srcOrd="0" destOrd="0" presId="urn:microsoft.com/office/officeart/2005/8/layout/cycle2"/>
    <dgm:cxn modelId="{E95EA867-4E0E-4AB4-9385-741ACDCBDAC9}" type="presParOf" srcId="{326A517E-B629-401F-832B-4B64D9C39EB3}" destId="{5BA6EF53-A60F-4A50-997D-5B3CA20CFC80}" srcOrd="2" destOrd="0" presId="urn:microsoft.com/office/officeart/2005/8/layout/cycle2"/>
    <dgm:cxn modelId="{79CAFFC0-F325-484B-A289-61D0D8342682}" type="presParOf" srcId="{326A517E-B629-401F-832B-4B64D9C39EB3}" destId="{2B5D454D-CE15-49F8-9FE7-7FF65EE5BAEB}" srcOrd="3" destOrd="0" presId="urn:microsoft.com/office/officeart/2005/8/layout/cycle2"/>
    <dgm:cxn modelId="{9BF782B6-21C6-415D-B891-E89EDA1464C5}" type="presParOf" srcId="{2B5D454D-CE15-49F8-9FE7-7FF65EE5BAEB}" destId="{306AF933-F697-4C9F-A712-538528DD63F1}" srcOrd="0" destOrd="0" presId="urn:microsoft.com/office/officeart/2005/8/layout/cycle2"/>
    <dgm:cxn modelId="{A4D91130-CFD8-4EB5-BFF3-893D1EB6E462}" type="presParOf" srcId="{326A517E-B629-401F-832B-4B64D9C39EB3}" destId="{92996E7A-00DE-46F7-9A07-C4588ECE91D7}" srcOrd="4" destOrd="0" presId="urn:microsoft.com/office/officeart/2005/8/layout/cycle2"/>
    <dgm:cxn modelId="{ACB45E60-AEA6-414D-B134-35B2033938CE}" type="presParOf" srcId="{326A517E-B629-401F-832B-4B64D9C39EB3}" destId="{534004CA-A5E3-46E4-9C63-9040D3451736}" srcOrd="5" destOrd="0" presId="urn:microsoft.com/office/officeart/2005/8/layout/cycle2"/>
    <dgm:cxn modelId="{14DC1AD3-8E02-4174-B59F-7AA12649F8FD}" type="presParOf" srcId="{534004CA-A5E3-46E4-9C63-9040D3451736}" destId="{7224163E-6435-4F21-837B-6B9C2E2ED641}" srcOrd="0" destOrd="0" presId="urn:microsoft.com/office/officeart/2005/8/layout/cycle2"/>
    <dgm:cxn modelId="{6B7E65E1-85DC-4908-A097-042B6A271085}" type="presParOf" srcId="{326A517E-B629-401F-832B-4B64D9C39EB3}" destId="{BF12660A-D00D-444A-B42A-C73B79D2A3BD}" srcOrd="6" destOrd="0" presId="urn:microsoft.com/office/officeart/2005/8/layout/cycle2"/>
    <dgm:cxn modelId="{8FF5836B-0064-4B39-9820-7B43AD3D1FCF}" type="presParOf" srcId="{326A517E-B629-401F-832B-4B64D9C39EB3}" destId="{CAB7904F-79B0-4FB5-A1B9-947037BCCD00}" srcOrd="7" destOrd="0" presId="urn:microsoft.com/office/officeart/2005/8/layout/cycle2"/>
    <dgm:cxn modelId="{9B908585-9BDB-4B65-BAAD-9284B9C69576}" type="presParOf" srcId="{CAB7904F-79B0-4FB5-A1B9-947037BCCD00}" destId="{E11CD3DE-E074-4096-B6EC-16BC2A24874A}" srcOrd="0" destOrd="0" presId="urn:microsoft.com/office/officeart/2005/8/layout/cycle2"/>
    <dgm:cxn modelId="{A19EFC50-1891-406D-B3D9-0E245B52049F}" type="presParOf" srcId="{326A517E-B629-401F-832B-4B64D9C39EB3}" destId="{E403A2FB-761A-4D61-ABCC-9F24247DB98D}" srcOrd="8" destOrd="0" presId="urn:microsoft.com/office/officeart/2005/8/layout/cycle2"/>
    <dgm:cxn modelId="{1EFE11CA-231D-4EC7-A6FD-8415467315F8}" type="presParOf" srcId="{326A517E-B629-401F-832B-4B64D9C39EB3}" destId="{E0E271FF-0BF6-4790-BF8D-42BF981CE260}" srcOrd="9" destOrd="0" presId="urn:microsoft.com/office/officeart/2005/8/layout/cycle2"/>
    <dgm:cxn modelId="{EE7A892C-AE55-4743-8AD3-1F7344E23CD4}" type="presParOf" srcId="{E0E271FF-0BF6-4790-BF8D-42BF981CE260}" destId="{73A1596C-7D01-4437-835E-BBC5409E9E47}" srcOrd="0" destOrd="0" presId="urn:microsoft.com/office/officeart/2005/8/layout/cycle2"/>
    <dgm:cxn modelId="{542BFA84-9CB9-4508-87A0-D35EAAF549BE}" type="presParOf" srcId="{326A517E-B629-401F-832B-4B64D9C39EB3}" destId="{4EE87771-501B-4AB5-AFBE-D8E2B5C65FC8}" srcOrd="10" destOrd="0" presId="urn:microsoft.com/office/officeart/2005/8/layout/cycle2"/>
    <dgm:cxn modelId="{A9D3B83D-42A6-4AF3-BFC3-D41C226DA899}" type="presParOf" srcId="{326A517E-B629-401F-832B-4B64D9C39EB3}" destId="{0F171602-94CB-4D19-AEDC-89F6BBC8ECFC}" srcOrd="11" destOrd="0" presId="urn:microsoft.com/office/officeart/2005/8/layout/cycle2"/>
    <dgm:cxn modelId="{DB5C4819-0DF2-4F3E-B025-F2869A00B130}" type="presParOf" srcId="{0F171602-94CB-4D19-AEDC-89F6BBC8ECFC}" destId="{5A18AEC9-BB4D-41E1-8922-28740C7F2E51}" srcOrd="0" destOrd="0" presId="urn:microsoft.com/office/officeart/2005/8/layout/cycle2"/>
    <dgm:cxn modelId="{C33AB06A-EFB3-46C3-87DF-BF0B4AE6D149}" type="presParOf" srcId="{326A517E-B629-401F-832B-4B64D9C39EB3}" destId="{711EEAA8-D165-4940-8FE5-217C070319EA}" srcOrd="12" destOrd="0" presId="urn:microsoft.com/office/officeart/2005/8/layout/cycle2"/>
    <dgm:cxn modelId="{42AD136A-2877-4EFA-9383-8DDE47EBBC37}" type="presParOf" srcId="{326A517E-B629-401F-832B-4B64D9C39EB3}" destId="{B237E431-19BF-44FA-A361-95BBD1FF972F}" srcOrd="13" destOrd="0" presId="urn:microsoft.com/office/officeart/2005/8/layout/cycle2"/>
    <dgm:cxn modelId="{0C6EBD58-7358-4B82-A8E3-02A99176226D}" type="presParOf" srcId="{B237E431-19BF-44FA-A361-95BBD1FF972F}" destId="{47835355-D04A-4DB6-BE0E-0640B9323001}" srcOrd="0" destOrd="0" presId="urn:microsoft.com/office/officeart/2005/8/layout/cycle2"/>
    <dgm:cxn modelId="{56A4B8DB-E052-47FC-8F4F-E2A6C196EDE4}" type="presParOf" srcId="{326A517E-B629-401F-832B-4B64D9C39EB3}" destId="{A6CE2153-C58A-4831-8983-CD8966E2E13E}" srcOrd="14" destOrd="0" presId="urn:microsoft.com/office/officeart/2005/8/layout/cycle2"/>
    <dgm:cxn modelId="{7A2AC91F-EC87-44D4-8EFA-A6D32B77D9A9}" type="presParOf" srcId="{326A517E-B629-401F-832B-4B64D9C39EB3}" destId="{CF9DFB26-EC07-44EA-A0BF-7ACE5BF3DD94}" srcOrd="15" destOrd="0" presId="urn:microsoft.com/office/officeart/2005/8/layout/cycle2"/>
    <dgm:cxn modelId="{C56E8D3E-EB16-44D3-9B96-873C0F09560A}" type="presParOf" srcId="{CF9DFB26-EC07-44EA-A0BF-7ACE5BF3DD94}" destId="{D41C1A4B-1E9B-45E5-9665-C0965BADD8E5}" srcOrd="0" destOrd="0" presId="urn:microsoft.com/office/officeart/2005/8/layout/cycle2"/>
    <dgm:cxn modelId="{6E2ADDDE-506B-4533-879B-D23A81022FDB}" type="presParOf" srcId="{326A517E-B629-401F-832B-4B64D9C39EB3}" destId="{98EB72CF-EA99-4FDD-9144-5F85A5FDC65E}" srcOrd="16" destOrd="0" presId="urn:microsoft.com/office/officeart/2005/8/layout/cycle2"/>
    <dgm:cxn modelId="{902FC7A6-FD37-45EC-AB92-2066A7D1E98D}" type="presParOf" srcId="{326A517E-B629-401F-832B-4B64D9C39EB3}" destId="{9764AD8C-CE9A-4918-8FAD-59F946BCBE2F}" srcOrd="17" destOrd="0" presId="urn:microsoft.com/office/officeart/2005/8/layout/cycle2"/>
    <dgm:cxn modelId="{57EE3402-5D1E-4239-8566-7B1A3A1B26CF}" type="presParOf" srcId="{9764AD8C-CE9A-4918-8FAD-59F946BCBE2F}" destId="{B8E87714-4073-4FE1-86E6-426139A92361}" srcOrd="0" destOrd="0" presId="urn:microsoft.com/office/officeart/2005/8/layout/cycle2"/>
    <dgm:cxn modelId="{4FF7E020-85E2-4D7C-9D36-101A393A46A2}" type="presParOf" srcId="{326A517E-B629-401F-832B-4B64D9C39EB3}" destId="{469EAD6F-4A2D-4B5E-9CFB-92C13F7126FF}" srcOrd="18" destOrd="0" presId="urn:microsoft.com/office/officeart/2005/8/layout/cycle2"/>
    <dgm:cxn modelId="{862AC9A9-F5A3-4E4F-90C2-896A46E10592}" type="presParOf" srcId="{326A517E-B629-401F-832B-4B64D9C39EB3}" destId="{EFD0147C-D459-4096-BB52-DFB06FFDAF65}" srcOrd="19" destOrd="0" presId="urn:microsoft.com/office/officeart/2005/8/layout/cycle2"/>
    <dgm:cxn modelId="{49013C7D-E25E-4842-9863-83C9E8D63F78}" type="presParOf" srcId="{EFD0147C-D459-4096-BB52-DFB06FFDAF65}" destId="{47D02E8D-EAC9-4C8F-B251-04A874A26F1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DBF13D2-55C1-464E-ABC5-5F51EF8F00B9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72B90C-0545-4194-B627-3EC2E8AF3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60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9B8BF1D-FD7B-4879-A5D7-01F093361FC7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902D48-4741-4B39-AA24-47828D671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44988"/>
            <a:ext cx="54864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82" tIns="43741" rIns="87482" bIns="4374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smtClean="0"/>
          </a:p>
        </p:txBody>
      </p:sp>
      <p:sp>
        <p:nvSpPr>
          <p:cNvPr id="31748" name="Slide Number Placeholder 3"/>
          <p:cNvSpPr txBox="1">
            <a:spLocks noGrp="1"/>
          </p:cNvSpPr>
          <p:nvPr/>
        </p:nvSpPr>
        <p:spPr bwMode="auto">
          <a:xfrm>
            <a:off x="3883025" y="8686800"/>
            <a:ext cx="2974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0" tIns="44425" rIns="88850" bIns="44425" anchor="b"/>
          <a:lstStyle>
            <a:lvl1pPr defTabSz="977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55650" indent="-290513" defTabSz="977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62050" indent="-231775" defTabSz="977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27188" indent="-233363" defTabSz="977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92325" indent="-233363" defTabSz="977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49525" indent="-233363" defTabSz="977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3006725" indent="-233363" defTabSz="977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63925" indent="-233363" defTabSz="977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921125" indent="-233363" defTabSz="977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eaLnBrk="1" hangingPunct="1"/>
            <a:fld id="{4467DAE6-8460-4C46-B744-F011C85DD284}" type="slidenum">
              <a:rPr lang="en-GB" altLang="en-US" sz="1200">
                <a:latin typeface="Times New Roman" pitchFamily="18" charset="0"/>
              </a:rPr>
              <a:pPr algn="r" eaLnBrk="1" hangingPunct="1"/>
              <a:t>6</a:t>
            </a:fld>
            <a:endParaRPr lang="en-GB" altLang="en-US" sz="12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28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ew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57200" y="6248400"/>
            <a:ext cx="8229600" cy="0"/>
          </a:xfrm>
          <a:prstGeom prst="line">
            <a:avLst/>
          </a:prstGeom>
          <a:ln w="22225" cmpd="thickThin">
            <a:solidFill>
              <a:srgbClr val="A0A0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19200"/>
            <a:ext cx="8229600" cy="0"/>
          </a:xfrm>
          <a:prstGeom prst="line">
            <a:avLst/>
          </a:prstGeom>
          <a:ln w="22225" cmpd="thickThin">
            <a:solidFill>
              <a:srgbClr val="A0A0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C:\Documents and Settings\mcauley\Local Settings\Temp\wz83a6\oneM2M\oneM2M-Logo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0"/>
            <a:ext cx="1497012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37172B-F386-49E6-9C34-AE6B6E0B8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1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57200" y="6248400"/>
            <a:ext cx="8229600" cy="0"/>
          </a:xfrm>
          <a:prstGeom prst="line">
            <a:avLst/>
          </a:prstGeom>
          <a:ln w="22225" cmpd="thickThin">
            <a:solidFill>
              <a:srgbClr val="A0A0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19200"/>
            <a:ext cx="8229600" cy="0"/>
          </a:xfrm>
          <a:prstGeom prst="line">
            <a:avLst/>
          </a:prstGeom>
          <a:ln w="22225" cmpd="thickThin">
            <a:solidFill>
              <a:srgbClr val="A0A0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C:\Documents and Settings\mcauley\Local Settings\Temp\wz83a6\oneM2M\oneM2M-Logo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0"/>
            <a:ext cx="1497012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13DACA-65A9-47C9-8624-99B21838B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0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019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9" y="360000"/>
            <a:ext cx="8460000" cy="355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 smtClean="0"/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323528" y="942976"/>
            <a:ext cx="8450262" cy="522232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2843213" y="6303963"/>
            <a:ext cx="5689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Titolo della Relazione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843213" y="6448425"/>
            <a:ext cx="5689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Nome del Relatore, Nome Struttura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484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W -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344321" y="86003"/>
            <a:ext cx="8580438" cy="86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fr-FR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00312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459788" cy="355600"/>
          </a:xfrm>
          <a:prstGeom prst="rect">
            <a:avLst/>
          </a:prstGeom>
        </p:spPr>
        <p:txBody>
          <a:bodyPr/>
          <a:lstStyle/>
          <a:p>
            <a:r>
              <a:rPr lang="en-US" noProof="0" smtClean="0"/>
              <a:t>Fare clic per modificare lo stile del titolo</a:t>
            </a:r>
            <a:endParaRPr lang="en-US" noProof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051050" y="6381750"/>
            <a:ext cx="3960813" cy="339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38383"/>
                </a:solidFill>
              </a:defRPr>
            </a:lvl1pPr>
          </a:lstStyle>
          <a:p>
            <a:pPr>
              <a:defRPr/>
            </a:pPr>
            <a:r>
              <a:rPr lang="it-IT"/>
              <a:t>A. Annunziato, C. Cocozza - Telecom Italia/TILAB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667625" y="6381750"/>
            <a:ext cx="1008063" cy="331788"/>
          </a:xfrm>
          <a:prstGeom prst="rect">
            <a:avLst/>
          </a:prstGeom>
        </p:spPr>
        <p:txBody>
          <a:bodyPr/>
          <a:lstStyle>
            <a:lvl1pPr>
              <a:defRPr u="none">
                <a:solidFill>
                  <a:srgbClr val="000000"/>
                </a:solidFill>
                <a:latin typeface="Franklin Gothic Dem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fld id="{50048428-C610-4B97-A9CD-D0E44527FFE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620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6" r:id="rId3"/>
    <p:sldLayoutId id="2147483729" r:id="rId4"/>
    <p:sldLayoutId id="2147483731" r:id="rId5"/>
    <p:sldLayoutId id="2147483732" r:id="rId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C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0000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C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C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hyperlink" Target="http://www.onem2m.org/" TargetMode="External"/><Relationship Id="rId2" Type="http://schemas.openxmlformats.org/officeDocument/2006/relationships/image" Target="../media/image3.emf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em2m.org/membership/join-onem2m" TargetMode="External"/><Relationship Id="rId2" Type="http://schemas.openxmlformats.org/officeDocument/2006/relationships/hyperlink" Target="http://www.onem2m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nem2m.org/technical/published-documents" TargetMode="External"/><Relationship Id="rId5" Type="http://schemas.openxmlformats.org/officeDocument/2006/relationships/hyperlink" Target="http://www.onem2m.org/technical/webinars" TargetMode="External"/><Relationship Id="rId4" Type="http://schemas.openxmlformats.org/officeDocument/2006/relationships/hyperlink" Target="https://www.youtube.com/c/onem2m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C:\Documents and Settings\mcauley\Local Settings\Temp\wz83a6\oneM2M\oneM2M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28575"/>
            <a:ext cx="5981700" cy="408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57200" y="5256213"/>
            <a:ext cx="8229600" cy="1222375"/>
          </a:xfrm>
          <a:prstGeom prst="roundRect">
            <a:avLst/>
          </a:prstGeom>
          <a:noFill/>
          <a:ln>
            <a:solidFill>
              <a:srgbClr val="A0A0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24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685800" y="3711575"/>
            <a:ext cx="77724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200" dirty="0" smtClean="0"/>
              <a:t>Solving the IoT Platform Challenge</a:t>
            </a:r>
            <a:endParaRPr lang="en-US" altLang="en-US" sz="3200" b="1" dirty="0" smtClean="0">
              <a:solidFill>
                <a:srgbClr val="A0A0A3"/>
              </a:solidFill>
            </a:endParaRP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611188" y="5256213"/>
            <a:ext cx="820474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B42025"/>
                </a:solidFill>
              </a:rPr>
              <a:t>Enrico Scarrone, Telecom </a:t>
            </a:r>
            <a:r>
              <a:rPr lang="en-US" altLang="en-US" dirty="0" smtClean="0">
                <a:solidFill>
                  <a:srgbClr val="B42025"/>
                </a:solidFill>
              </a:rPr>
              <a:t>Italia; Dr. Josef Blanz, Qualcomm; Dr. Victor Kueh, Huawei</a:t>
            </a:r>
            <a:endParaRPr lang="en-US" altLang="en-US" dirty="0">
              <a:solidFill>
                <a:srgbClr val="B42025"/>
              </a:solidFill>
            </a:endParaRPr>
          </a:p>
          <a:p>
            <a:pPr eaLnBrk="1" hangingPunct="1"/>
            <a:r>
              <a:rPr lang="en-US" altLang="en-US" dirty="0" smtClean="0">
                <a:solidFill>
                  <a:srgbClr val="B42025"/>
                </a:solidFill>
              </a:rPr>
              <a:t>Chair: Ultan Mulligan, ETSI &amp; oneM2M Marcom vice-chair</a:t>
            </a:r>
            <a:endParaRPr lang="en-US" altLang="en-US" dirty="0" smtClean="0">
              <a:solidFill>
                <a:srgbClr val="B42025"/>
              </a:solidFill>
            </a:endParaRPr>
          </a:p>
          <a:p>
            <a:pPr eaLnBrk="1" hangingPunct="1"/>
            <a:endParaRPr lang="en-US" altLang="en-US" dirty="0">
              <a:solidFill>
                <a:srgbClr val="B42025"/>
              </a:solidFill>
            </a:endParaRPr>
          </a:p>
          <a:p>
            <a:pPr eaLnBrk="1" hangingPunct="1"/>
            <a:r>
              <a:rPr lang="en-US" altLang="en-US" dirty="0" smtClean="0">
                <a:solidFill>
                  <a:srgbClr val="B42025"/>
                </a:solidFill>
              </a:rPr>
              <a:t>IoT Slam, 9 December 2015</a:t>
            </a:r>
            <a:endParaRPr lang="en-US" altLang="en-US" dirty="0">
              <a:solidFill>
                <a:srgbClr val="B4202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74338"/>
            <a:ext cx="8969376" cy="395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1" name="Connecteur droit 110"/>
          <p:cNvCxnSpPr/>
          <p:nvPr/>
        </p:nvCxnSpPr>
        <p:spPr>
          <a:xfrm flipH="1" flipV="1">
            <a:off x="4572000" y="1315638"/>
            <a:ext cx="3602038" cy="21637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 flipV="1">
            <a:off x="1435100" y="1315638"/>
            <a:ext cx="3136900" cy="1857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flipV="1">
            <a:off x="2316163" y="1315638"/>
            <a:ext cx="2255837" cy="1847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V="1">
            <a:off x="4454525" y="1315638"/>
            <a:ext cx="117475" cy="16779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 flipH="1" flipV="1">
            <a:off x="4572000" y="1315638"/>
            <a:ext cx="2168525" cy="19478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>
            <a:off x="4572000" y="1315638"/>
            <a:ext cx="2803525" cy="19478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>
            <a:off x="4572000" y="1315638"/>
            <a:ext cx="3602038" cy="17256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322" name="Groupe 18"/>
          <p:cNvGrpSpPr>
            <a:grpSpLocks/>
          </p:cNvGrpSpPr>
          <p:nvPr/>
        </p:nvGrpSpPr>
        <p:grpSpPr bwMode="auto">
          <a:xfrm>
            <a:off x="3927475" y="2776138"/>
            <a:ext cx="1055688" cy="433388"/>
            <a:chOff x="3886200" y="4881632"/>
            <a:chExt cx="1054800" cy="432000"/>
          </a:xfrm>
        </p:grpSpPr>
        <p:sp>
          <p:nvSpPr>
            <p:cNvPr id="73" name="Rounded Rectangle 13"/>
            <p:cNvSpPr/>
            <p:nvPr/>
          </p:nvSpPr>
          <p:spPr>
            <a:xfrm>
              <a:off x="3886200" y="4881632"/>
              <a:ext cx="10548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67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513" y="4917632"/>
              <a:ext cx="982174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23" name="Groupe 19"/>
          <p:cNvGrpSpPr>
            <a:grpSpLocks/>
          </p:cNvGrpSpPr>
          <p:nvPr/>
        </p:nvGrpSpPr>
        <p:grpSpPr bwMode="auto">
          <a:xfrm>
            <a:off x="7034213" y="3041251"/>
            <a:ext cx="684212" cy="431800"/>
            <a:chOff x="6912212" y="3380691"/>
            <a:chExt cx="684000" cy="432000"/>
          </a:xfrm>
        </p:grpSpPr>
        <p:sp>
          <p:nvSpPr>
            <p:cNvPr id="75" name="Rounded Rectangle 13"/>
            <p:cNvSpPr/>
            <p:nvPr/>
          </p:nvSpPr>
          <p:spPr>
            <a:xfrm>
              <a:off x="6912212" y="3380691"/>
              <a:ext cx="684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65" name="Picture 1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12" y="3416691"/>
              <a:ext cx="612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24" name="Groupe 20"/>
          <p:cNvGrpSpPr>
            <a:grpSpLocks/>
          </p:cNvGrpSpPr>
          <p:nvPr/>
        </p:nvGrpSpPr>
        <p:grpSpPr bwMode="auto">
          <a:xfrm>
            <a:off x="6524625" y="3047601"/>
            <a:ext cx="431800" cy="431800"/>
            <a:chOff x="5221831" y="4419600"/>
            <a:chExt cx="432000" cy="432000"/>
          </a:xfrm>
        </p:grpSpPr>
        <p:sp>
          <p:nvSpPr>
            <p:cNvPr id="76" name="Rounded Rectangle 13"/>
            <p:cNvSpPr/>
            <p:nvPr/>
          </p:nvSpPr>
          <p:spPr>
            <a:xfrm>
              <a:off x="5221831" y="4419600"/>
              <a:ext cx="432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63" name="Picture 1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31" y="4455600"/>
              <a:ext cx="36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25" name="Groupe 65"/>
          <p:cNvGrpSpPr>
            <a:grpSpLocks/>
          </p:cNvGrpSpPr>
          <p:nvPr/>
        </p:nvGrpSpPr>
        <p:grpSpPr bwMode="auto">
          <a:xfrm>
            <a:off x="1976438" y="2955526"/>
            <a:ext cx="679450" cy="431800"/>
            <a:chOff x="1975800" y="3295184"/>
            <a:chExt cx="680400" cy="432000"/>
          </a:xfrm>
        </p:grpSpPr>
        <p:sp>
          <p:nvSpPr>
            <p:cNvPr id="70" name="Rounded Rectangle 13"/>
            <p:cNvSpPr/>
            <p:nvPr/>
          </p:nvSpPr>
          <p:spPr>
            <a:xfrm>
              <a:off x="1975800" y="3295184"/>
              <a:ext cx="6804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61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074" y="3323697"/>
              <a:ext cx="609851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26" name="Groupe 66"/>
          <p:cNvGrpSpPr>
            <a:grpSpLocks/>
          </p:cNvGrpSpPr>
          <p:nvPr/>
        </p:nvGrpSpPr>
        <p:grpSpPr bwMode="auto">
          <a:xfrm>
            <a:off x="971550" y="2957113"/>
            <a:ext cx="792163" cy="431800"/>
            <a:chOff x="971400" y="3296484"/>
            <a:chExt cx="792000" cy="432000"/>
          </a:xfrm>
        </p:grpSpPr>
        <p:sp>
          <p:nvSpPr>
            <p:cNvPr id="69" name="Rounded Rectangle 13"/>
            <p:cNvSpPr/>
            <p:nvPr/>
          </p:nvSpPr>
          <p:spPr>
            <a:xfrm>
              <a:off x="971400" y="3296484"/>
              <a:ext cx="792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59" name="Picture 3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400" y="3323697"/>
              <a:ext cx="72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27" name="Groupe 5"/>
          <p:cNvGrpSpPr>
            <a:grpSpLocks/>
          </p:cNvGrpSpPr>
          <p:nvPr/>
        </p:nvGrpSpPr>
        <p:grpSpPr bwMode="auto">
          <a:xfrm>
            <a:off x="7813675" y="3266676"/>
            <a:ext cx="720725" cy="431800"/>
            <a:chOff x="7737806" y="3683697"/>
            <a:chExt cx="720000" cy="432000"/>
          </a:xfrm>
        </p:grpSpPr>
        <p:sp>
          <p:nvSpPr>
            <p:cNvPr id="78" name="Rounded Rectangle 13"/>
            <p:cNvSpPr/>
            <p:nvPr/>
          </p:nvSpPr>
          <p:spPr>
            <a:xfrm>
              <a:off x="7737806" y="3683697"/>
              <a:ext cx="720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57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2806" y="3719697"/>
              <a:ext cx="65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28" name="Groupe 4"/>
          <p:cNvGrpSpPr>
            <a:grpSpLocks/>
          </p:cNvGrpSpPr>
          <p:nvPr/>
        </p:nvGrpSpPr>
        <p:grpSpPr bwMode="auto">
          <a:xfrm>
            <a:off x="7813675" y="2798363"/>
            <a:ext cx="720725" cy="433388"/>
            <a:chOff x="7883605" y="3235816"/>
            <a:chExt cx="720000" cy="432000"/>
          </a:xfrm>
        </p:grpSpPr>
        <p:sp>
          <p:nvSpPr>
            <p:cNvPr id="77" name="Rounded Rectangle 13"/>
            <p:cNvSpPr/>
            <p:nvPr/>
          </p:nvSpPr>
          <p:spPr>
            <a:xfrm>
              <a:off x="7883605" y="3235816"/>
              <a:ext cx="720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55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4501" y="3271816"/>
              <a:ext cx="618207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54" name="Connecteur droit 53"/>
          <p:cNvCxnSpPr/>
          <p:nvPr/>
        </p:nvCxnSpPr>
        <p:spPr>
          <a:xfrm flipH="1" flipV="1">
            <a:off x="4572000" y="1317226"/>
            <a:ext cx="1719263" cy="2414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ounded Rectangle 14"/>
          <p:cNvSpPr/>
          <p:nvPr/>
        </p:nvSpPr>
        <p:spPr>
          <a:xfrm>
            <a:off x="2789238" y="1099738"/>
            <a:ext cx="3565525" cy="433388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Over 200 member organizations in oneM2M</a:t>
            </a:r>
          </a:p>
        </p:txBody>
      </p:sp>
      <p:grpSp>
        <p:nvGrpSpPr>
          <p:cNvPr id="13331" name="Groupe 2"/>
          <p:cNvGrpSpPr>
            <a:grpSpLocks/>
          </p:cNvGrpSpPr>
          <p:nvPr/>
        </p:nvGrpSpPr>
        <p:grpSpPr bwMode="auto">
          <a:xfrm>
            <a:off x="5915025" y="3514326"/>
            <a:ext cx="752475" cy="433387"/>
            <a:chOff x="479713" y="5004453"/>
            <a:chExt cx="752400" cy="433387"/>
          </a:xfrm>
        </p:grpSpPr>
        <p:sp>
          <p:nvSpPr>
            <p:cNvPr id="52" name="Rounded Rectangle 13"/>
            <p:cNvSpPr/>
            <p:nvPr/>
          </p:nvSpPr>
          <p:spPr bwMode="auto">
            <a:xfrm>
              <a:off x="479713" y="5004453"/>
              <a:ext cx="752400" cy="4333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53" name="Picture 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3" y="5041146"/>
              <a:ext cx="68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332" name="Titre 2"/>
          <p:cNvSpPr>
            <a:spLocks noGrp="1"/>
          </p:cNvSpPr>
          <p:nvPr>
            <p:ph type="title"/>
          </p:nvPr>
        </p:nvSpPr>
        <p:spPr>
          <a:xfrm>
            <a:off x="344488" y="85725"/>
            <a:ext cx="8580437" cy="865188"/>
          </a:xfrm>
          <a:noFill/>
        </p:spPr>
        <p:txBody>
          <a:bodyPr/>
          <a:lstStyle/>
          <a:p>
            <a:r>
              <a:rPr lang="en-US" altLang="fr-FR" smtClean="0"/>
              <a:t>oneM2M Partnership </a:t>
            </a:r>
            <a:r>
              <a:rPr lang="fr-FR" altLang="fr-FR" smtClean="0"/>
              <a:t>Project </a:t>
            </a:r>
          </a:p>
        </p:txBody>
      </p:sp>
      <p:grpSp>
        <p:nvGrpSpPr>
          <p:cNvPr id="13333" name="Groupe 16"/>
          <p:cNvGrpSpPr>
            <a:grpSpLocks/>
          </p:cNvGrpSpPr>
          <p:nvPr/>
        </p:nvGrpSpPr>
        <p:grpSpPr bwMode="auto">
          <a:xfrm>
            <a:off x="2982913" y="5257800"/>
            <a:ext cx="1090612" cy="431800"/>
            <a:chOff x="2809425" y="5029200"/>
            <a:chExt cx="1090800" cy="432000"/>
          </a:xfrm>
        </p:grpSpPr>
        <p:sp>
          <p:nvSpPr>
            <p:cNvPr id="33" name="Rounded Rectangle 14"/>
            <p:cNvSpPr/>
            <p:nvPr/>
          </p:nvSpPr>
          <p:spPr>
            <a:xfrm>
              <a:off x="2809425" y="5029200"/>
              <a:ext cx="10908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51" name="Picture 1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5792" y="5065200"/>
              <a:ext cx="1018065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34" name="Groupe 23"/>
          <p:cNvGrpSpPr>
            <a:grpSpLocks/>
          </p:cNvGrpSpPr>
          <p:nvPr/>
        </p:nvGrpSpPr>
        <p:grpSpPr bwMode="auto">
          <a:xfrm>
            <a:off x="5373688" y="5257800"/>
            <a:ext cx="774700" cy="431800"/>
            <a:chOff x="5958458" y="5638800"/>
            <a:chExt cx="774000" cy="432000"/>
          </a:xfrm>
        </p:grpSpPr>
        <p:sp>
          <p:nvSpPr>
            <p:cNvPr id="48" name="Rounded Rectangle 14"/>
            <p:cNvSpPr/>
            <p:nvPr/>
          </p:nvSpPr>
          <p:spPr>
            <a:xfrm>
              <a:off x="5958458" y="5638800"/>
              <a:ext cx="7740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49" name="Picture 18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4931" y="5674800"/>
              <a:ext cx="701053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35" name="Groupe 24"/>
          <p:cNvGrpSpPr>
            <a:grpSpLocks/>
          </p:cNvGrpSpPr>
          <p:nvPr/>
        </p:nvGrpSpPr>
        <p:grpSpPr bwMode="auto">
          <a:xfrm>
            <a:off x="6507163" y="5257800"/>
            <a:ext cx="641350" cy="431800"/>
            <a:chOff x="7033993" y="5232679"/>
            <a:chExt cx="640800" cy="432000"/>
          </a:xfrm>
        </p:grpSpPr>
        <p:sp>
          <p:nvSpPr>
            <p:cNvPr id="71" name="Rounded Rectangle 14"/>
            <p:cNvSpPr/>
            <p:nvPr/>
          </p:nvSpPr>
          <p:spPr>
            <a:xfrm>
              <a:off x="7033993" y="5232679"/>
              <a:ext cx="6408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47" name="Picture 2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0028" y="5268679"/>
              <a:ext cx="57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36" name="Groupe 1"/>
          <p:cNvGrpSpPr>
            <a:grpSpLocks/>
          </p:cNvGrpSpPr>
          <p:nvPr/>
        </p:nvGrpSpPr>
        <p:grpSpPr bwMode="auto">
          <a:xfrm>
            <a:off x="4433888" y="5257800"/>
            <a:ext cx="579437" cy="431800"/>
            <a:chOff x="4514400" y="5832000"/>
            <a:chExt cx="579600" cy="432000"/>
          </a:xfrm>
        </p:grpSpPr>
        <p:sp>
          <p:nvSpPr>
            <p:cNvPr id="46" name="Rounded Rectangle 14"/>
            <p:cNvSpPr/>
            <p:nvPr/>
          </p:nvSpPr>
          <p:spPr>
            <a:xfrm>
              <a:off x="4514400" y="5832000"/>
              <a:ext cx="5796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45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651" y="5868000"/>
              <a:ext cx="507097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37" name="Groupe 48"/>
          <p:cNvGrpSpPr>
            <a:grpSpLocks/>
          </p:cNvGrpSpPr>
          <p:nvPr/>
        </p:nvGrpSpPr>
        <p:grpSpPr bwMode="auto">
          <a:xfrm>
            <a:off x="1204913" y="5257800"/>
            <a:ext cx="1417637" cy="431800"/>
            <a:chOff x="1435800" y="5638800"/>
            <a:chExt cx="1418400" cy="432000"/>
          </a:xfrm>
        </p:grpSpPr>
        <p:sp>
          <p:nvSpPr>
            <p:cNvPr id="51" name="Rounded Rectangle 14"/>
            <p:cNvSpPr/>
            <p:nvPr/>
          </p:nvSpPr>
          <p:spPr>
            <a:xfrm>
              <a:off x="1435800" y="5638800"/>
              <a:ext cx="1418400" cy="432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43" name="Picture 10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2103" y="5674800"/>
              <a:ext cx="1345794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338" name="Groupe 1"/>
          <p:cNvGrpSpPr>
            <a:grpSpLocks/>
          </p:cNvGrpSpPr>
          <p:nvPr/>
        </p:nvGrpSpPr>
        <p:grpSpPr bwMode="auto">
          <a:xfrm>
            <a:off x="7507288" y="5257800"/>
            <a:ext cx="431800" cy="431800"/>
            <a:chOff x="8051452" y="5832474"/>
            <a:chExt cx="432000" cy="431800"/>
          </a:xfrm>
        </p:grpSpPr>
        <p:sp>
          <p:nvSpPr>
            <p:cNvPr id="56" name="Rounded Rectangle 14"/>
            <p:cNvSpPr/>
            <p:nvPr/>
          </p:nvSpPr>
          <p:spPr bwMode="auto">
            <a:xfrm>
              <a:off x="8051452" y="5832474"/>
              <a:ext cx="432000" cy="4318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>
                <a:defRPr/>
              </a:pPr>
              <a:endParaRPr lang="fr-FR" altLang="fr-FR" sz="1100">
                <a:solidFill>
                  <a:srgbClr val="262626"/>
                </a:solidFill>
              </a:endParaRPr>
            </a:p>
          </p:txBody>
        </p:sp>
        <p:pic>
          <p:nvPicPr>
            <p:cNvPr id="13341" name="Picture 53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7452" y="5868291"/>
              <a:ext cx="3600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339" name="TextBox 1"/>
          <p:cNvSpPr txBox="1">
            <a:spLocks noChangeArrowheads="1"/>
          </p:cNvSpPr>
          <p:nvPr/>
        </p:nvSpPr>
        <p:spPr bwMode="auto">
          <a:xfrm>
            <a:off x="1367631" y="5867400"/>
            <a:ext cx="644604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solidFill>
                  <a:srgbClr val="FF0000"/>
                </a:solidFill>
                <a:hlinkClick r:id="rId17"/>
              </a:rPr>
              <a:t>www.oneM2M.org</a:t>
            </a:r>
            <a:endParaRPr lang="en-US" altLang="en-US" sz="2800" b="1" dirty="0" smtClean="0">
              <a:solidFill>
                <a:srgbClr val="FF0000"/>
              </a:solidFill>
            </a:endParaRPr>
          </a:p>
          <a:p>
            <a:pPr algn="ctr" eaLnBrk="1" hangingPunct="1"/>
            <a:r>
              <a:rPr lang="en-US" altLang="en-US" sz="2800" b="1" dirty="0" smtClean="0">
                <a:solidFill>
                  <a:srgbClr val="FF0000"/>
                </a:solidFill>
              </a:rPr>
              <a:t>All document are publically available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4800" dirty="0" smtClean="0"/>
              <a:t>Scope &amp; Objectives</a:t>
            </a:r>
            <a:endParaRPr lang="en-US" altLang="en-US" sz="4800" dirty="0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229600" cy="4648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To develop: </a:t>
            </a:r>
            <a:r>
              <a:rPr lang="en-US" sz="2000" dirty="0" smtClean="0"/>
              <a:t>Global M2M/</a:t>
            </a:r>
            <a:r>
              <a:rPr lang="en-US" sz="2000" dirty="0" err="1" smtClean="0"/>
              <a:t>IoT</a:t>
            </a:r>
            <a:r>
              <a:rPr lang="en-US" sz="2000" dirty="0" smtClean="0"/>
              <a:t> specifications -</a:t>
            </a:r>
            <a:br>
              <a:rPr lang="en-US" sz="2000" dirty="0" smtClean="0"/>
            </a:br>
            <a:r>
              <a:rPr lang="en-US" sz="2000" dirty="0" smtClean="0"/>
              <a:t>using common use cases and architecture principles across multiple M2M/</a:t>
            </a:r>
            <a:r>
              <a:rPr lang="en-US" sz="2000" dirty="0" err="1" smtClean="0"/>
              <a:t>IoT</a:t>
            </a:r>
            <a:r>
              <a:rPr lang="en-US" sz="2000" dirty="0" smtClean="0"/>
              <a:t> applications to connect devices and application servers worldwide with an access independent view of end-to-end services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C00000"/>
                </a:solidFill>
              </a:rPr>
              <a:t>To define: </a:t>
            </a:r>
            <a:r>
              <a:rPr lang="en-US" sz="2000" dirty="0" smtClean="0"/>
              <a:t> Service Layer platform supporting a service architecture including:</a:t>
            </a:r>
            <a:br>
              <a:rPr lang="en-US" sz="2000" dirty="0" smtClean="0"/>
            </a:br>
            <a:r>
              <a:rPr lang="en-US" sz="2000" dirty="0" smtClean="0"/>
              <a:t>- Protocols/APIs/standard objects (open interfaces &amp; protocols)</a:t>
            </a:r>
            <a:br>
              <a:rPr lang="en-US" sz="2000" dirty="0" smtClean="0"/>
            </a:br>
            <a:r>
              <a:rPr lang="en-US" sz="2000" dirty="0" smtClean="0"/>
              <a:t>- Interoperability, test and conformance specifications </a:t>
            </a:r>
            <a:br>
              <a:rPr lang="en-US" sz="2000" dirty="0" smtClean="0"/>
            </a:br>
            <a:r>
              <a:rPr lang="en-US" sz="2000" dirty="0" smtClean="0"/>
              <a:t>- Service Layer interfaces/APIs for: 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600" b="1" dirty="0" smtClean="0"/>
              <a:t>Applications and service semantics/ontologies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600" b="1" dirty="0" smtClean="0"/>
              <a:t>Communication and data sharing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1600" b="1" dirty="0"/>
              <a:t>Security and privacy aspects </a:t>
            </a:r>
            <a:endParaRPr lang="en-US" sz="1600" b="1" dirty="0" smtClean="0"/>
          </a:p>
          <a:p>
            <a:pPr lvl="1">
              <a:buFont typeface="Arial" charset="0"/>
              <a:buChar char="–"/>
              <a:defRPr/>
            </a:pPr>
            <a:r>
              <a:rPr lang="en-US" sz="1600" b="1" dirty="0" smtClean="0"/>
              <a:t>Authentication, encryption, integrity verification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57200" y="6248400"/>
            <a:ext cx="82296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898989"/>
                </a:solidFill>
                <a:latin typeface="Myriad pro"/>
              </a:rPr>
              <a:t>© 2013 oneM2M Partners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mtClean="0">
                <a:solidFill>
                  <a:srgbClr val="898989"/>
                </a:solidFill>
                <a:latin typeface="Myriad pro"/>
              </a:rPr>
              <a:t>oneM2M Partnership Project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21190B4-C8D7-4E4D-82BB-B87F968D347F}" type="slidenum">
              <a:rPr lang="en-US" altLang="en-US" smtClean="0">
                <a:solidFill>
                  <a:srgbClr val="898989"/>
                </a:solidFill>
                <a:latin typeface="Myriad pro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 smtClean="0">
              <a:solidFill>
                <a:srgbClr val="898989"/>
              </a:solidFill>
              <a:latin typeface="Myriad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fragmented ecosystem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467600" cy="474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6230938"/>
            <a:ext cx="3395663" cy="24606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r>
              <a:rPr lang="nl-BE" sz="100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Based upon:  Matt Turk, Sutian Dong,  FirstMark Capital, 2013</a:t>
            </a:r>
            <a:endParaRPr lang="en-US" sz="1000" dirty="0">
              <a:solidFill>
                <a:schemeClr val="bg1">
                  <a:lumMod val="50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50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000" dirty="0" smtClean="0"/>
              <a:t>Deploying an IoT service today</a:t>
            </a:r>
            <a:br>
              <a:rPr lang="en-US" altLang="en-US" sz="4000" dirty="0" smtClean="0"/>
            </a:br>
            <a:r>
              <a:rPr lang="en-US" altLang="en-US" sz="4000" dirty="0" smtClean="0"/>
              <a:t> is a complex exercise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524000" y="1295400"/>
          <a:ext cx="8610600" cy="513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00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457200" y="6248400"/>
            <a:ext cx="8229600" cy="6096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AA33E8-CF5C-4C69-8EBE-A46CB8939FFF}" type="slidenum">
              <a:rPr lang="en-US" smtClean="0">
                <a:solidFill>
                  <a:srgbClr val="898989"/>
                </a:solidFill>
                <a:latin typeface="Myriad pro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 smtClean="0">
              <a:solidFill>
                <a:srgbClr val="898989"/>
              </a:solidFill>
              <a:latin typeface="Myriad pro"/>
            </a:endParaRPr>
          </a:p>
        </p:txBody>
      </p:sp>
      <p:pic>
        <p:nvPicPr>
          <p:cNvPr id="7173" name="Picture 2" descr="http://www.wikihow.com/images/a/a7/Draw-a-Baby-Step-1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4667250"/>
            <a:ext cx="2062162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Content Placeholder 2"/>
          <p:cNvSpPr txBox="1">
            <a:spLocks/>
          </p:cNvSpPr>
          <p:nvPr/>
        </p:nvSpPr>
        <p:spPr bwMode="auto">
          <a:xfrm>
            <a:off x="5676900" y="1219200"/>
            <a:ext cx="3429000" cy="4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en-US" sz="3200"/>
              <a:t>And is not a mature business…. </a:t>
            </a:r>
            <a:br>
              <a:rPr lang="en-US" altLang="en-US" sz="3200"/>
            </a:br>
            <a:r>
              <a:rPr lang="en-US" altLang="en-US" sz="3200"/>
              <a:t>So solutions, approaches and expertize are not consolidated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5791200" y="4248150"/>
            <a:ext cx="1600200" cy="838200"/>
          </a:xfrm>
          <a:prstGeom prst="wedgeEllipseCallout">
            <a:avLst>
              <a:gd name="adj1" fmla="val 52046"/>
              <a:gd name="adj2" fmla="val 7673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/>
              <a:t>IOT!!!</a:t>
            </a:r>
          </a:p>
        </p:txBody>
      </p:sp>
      <p:grpSp>
        <p:nvGrpSpPr>
          <p:cNvPr id="7176" name="Group 12"/>
          <p:cNvGrpSpPr>
            <a:grpSpLocks/>
          </p:cNvGrpSpPr>
          <p:nvPr/>
        </p:nvGrpSpPr>
        <p:grpSpPr bwMode="auto">
          <a:xfrm>
            <a:off x="2057400" y="2513013"/>
            <a:ext cx="1365250" cy="876300"/>
            <a:chOff x="5645049" y="2362200"/>
            <a:chExt cx="1365338" cy="875565"/>
          </a:xfrm>
        </p:grpSpPr>
        <p:sp>
          <p:nvSpPr>
            <p:cNvPr id="14" name="Oval 13"/>
            <p:cNvSpPr/>
            <p:nvPr/>
          </p:nvSpPr>
          <p:spPr>
            <a:xfrm>
              <a:off x="5645049" y="2362200"/>
              <a:ext cx="1365338" cy="87556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5" name="Oval 4"/>
            <p:cNvSpPr/>
            <p:nvPr/>
          </p:nvSpPr>
          <p:spPr>
            <a:xfrm>
              <a:off x="5845087" y="2490679"/>
              <a:ext cx="965262" cy="6186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Integration</a:t>
              </a:r>
            </a:p>
          </p:txBody>
        </p:sp>
      </p:grpSp>
      <p:grpSp>
        <p:nvGrpSpPr>
          <p:cNvPr id="7177" name="Group 15"/>
          <p:cNvGrpSpPr>
            <a:grpSpLocks/>
          </p:cNvGrpSpPr>
          <p:nvPr/>
        </p:nvGrpSpPr>
        <p:grpSpPr bwMode="auto">
          <a:xfrm>
            <a:off x="1374775" y="3314700"/>
            <a:ext cx="1365250" cy="874713"/>
            <a:chOff x="5645049" y="2362200"/>
            <a:chExt cx="1365338" cy="875565"/>
          </a:xfrm>
        </p:grpSpPr>
        <p:sp>
          <p:nvSpPr>
            <p:cNvPr id="17" name="Oval 16"/>
            <p:cNvSpPr/>
            <p:nvPr/>
          </p:nvSpPr>
          <p:spPr>
            <a:xfrm>
              <a:off x="5645049" y="2362200"/>
              <a:ext cx="1365338" cy="87556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8" name="Oval 4"/>
            <p:cNvSpPr/>
            <p:nvPr/>
          </p:nvSpPr>
          <p:spPr>
            <a:xfrm>
              <a:off x="5845087" y="2490913"/>
              <a:ext cx="965262" cy="6181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b="1" dirty="0" smtClean="0">
                  <a:solidFill>
                    <a:schemeClr val="tx1"/>
                  </a:solidFill>
                </a:rPr>
                <a:t>Interworking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178" name="Group 18"/>
          <p:cNvGrpSpPr>
            <a:grpSpLocks/>
          </p:cNvGrpSpPr>
          <p:nvPr/>
        </p:nvGrpSpPr>
        <p:grpSpPr bwMode="auto">
          <a:xfrm>
            <a:off x="2965450" y="3222625"/>
            <a:ext cx="1365250" cy="876300"/>
            <a:chOff x="5645049" y="2362200"/>
            <a:chExt cx="1365338" cy="875565"/>
          </a:xfrm>
        </p:grpSpPr>
        <p:sp>
          <p:nvSpPr>
            <p:cNvPr id="20" name="Oval 19"/>
            <p:cNvSpPr/>
            <p:nvPr/>
          </p:nvSpPr>
          <p:spPr>
            <a:xfrm>
              <a:off x="5645049" y="2362200"/>
              <a:ext cx="1365338" cy="87556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1" name="Oval 4"/>
            <p:cNvSpPr/>
            <p:nvPr/>
          </p:nvSpPr>
          <p:spPr>
            <a:xfrm>
              <a:off x="5845087" y="2490680"/>
              <a:ext cx="965262" cy="6186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b="1" dirty="0" smtClean="0">
                  <a:solidFill>
                    <a:schemeClr val="tx1"/>
                  </a:solidFill>
                </a:rPr>
                <a:t>Legacy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179" name="Group 21"/>
          <p:cNvGrpSpPr>
            <a:grpSpLocks/>
          </p:cNvGrpSpPr>
          <p:nvPr/>
        </p:nvGrpSpPr>
        <p:grpSpPr bwMode="auto">
          <a:xfrm>
            <a:off x="2135188" y="4051300"/>
            <a:ext cx="1365250" cy="876300"/>
            <a:chOff x="5645049" y="2362200"/>
            <a:chExt cx="1365338" cy="875565"/>
          </a:xfrm>
        </p:grpSpPr>
        <p:sp>
          <p:nvSpPr>
            <p:cNvPr id="23" name="Oval 22"/>
            <p:cNvSpPr/>
            <p:nvPr/>
          </p:nvSpPr>
          <p:spPr>
            <a:xfrm>
              <a:off x="5645049" y="2362200"/>
              <a:ext cx="1365338" cy="87556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4" name="Oval 4"/>
            <p:cNvSpPr/>
            <p:nvPr/>
          </p:nvSpPr>
          <p:spPr>
            <a:xfrm>
              <a:off x="5845087" y="2490680"/>
              <a:ext cx="965262" cy="6186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600" b="1" dirty="0" smtClean="0">
                  <a:solidFill>
                    <a:schemeClr val="tx1"/>
                  </a:solidFill>
                </a:rPr>
                <a:t>Regulation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276225" y="677863"/>
            <a:ext cx="8229600" cy="61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GB" altLang="en-US" sz="3700" smtClean="0"/>
              <a:t>Break the silos and simplify the environment</a:t>
            </a:r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-95250" y="6588125"/>
            <a:ext cx="3810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31317716-4DA8-4560-AB46-704F46EFB1CC}" type="slidenum">
              <a:rPr lang="en-GB" sz="9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cs typeface="+mn-cs"/>
              </a:rPr>
              <a:pPr algn="r">
                <a:defRPr/>
              </a:pPr>
              <a:t>6</a:t>
            </a:fld>
            <a:endParaRPr lang="en-GB" sz="900" dirty="0">
              <a:solidFill>
                <a:schemeClr val="tx2">
                  <a:lumMod val="40000"/>
                  <a:lumOff val="60000"/>
                </a:schemeClr>
              </a:solidFill>
              <a:latin typeface="Arial" charset="0"/>
              <a:cs typeface="+mn-cs"/>
            </a:endParaRPr>
          </a:p>
        </p:txBody>
      </p:sp>
      <p:grpSp>
        <p:nvGrpSpPr>
          <p:cNvPr id="17412" name="Group 129"/>
          <p:cNvGrpSpPr>
            <a:grpSpLocks/>
          </p:cNvGrpSpPr>
          <p:nvPr/>
        </p:nvGrpSpPr>
        <p:grpSpPr bwMode="auto">
          <a:xfrm>
            <a:off x="590550" y="5040313"/>
            <a:ext cx="944563" cy="719137"/>
            <a:chOff x="579892" y="4811487"/>
            <a:chExt cx="944115" cy="720043"/>
          </a:xfrm>
        </p:grpSpPr>
        <p:grpSp>
          <p:nvGrpSpPr>
            <p:cNvPr id="17480" name="Group 125"/>
            <p:cNvGrpSpPr>
              <a:grpSpLocks/>
            </p:cNvGrpSpPr>
            <p:nvPr/>
          </p:nvGrpSpPr>
          <p:grpSpPr bwMode="auto">
            <a:xfrm>
              <a:off x="579892" y="4811487"/>
              <a:ext cx="923925" cy="720043"/>
              <a:chOff x="558120" y="4833259"/>
              <a:chExt cx="923925" cy="720043"/>
            </a:xfrm>
          </p:grpSpPr>
          <p:sp>
            <p:nvSpPr>
              <p:cNvPr id="17482" name="Freeform 54"/>
              <p:cNvSpPr>
                <a:spLocks/>
              </p:cNvSpPr>
              <p:nvPr/>
            </p:nvSpPr>
            <p:spPr bwMode="auto">
              <a:xfrm>
                <a:off x="558120" y="4943702"/>
                <a:ext cx="923925" cy="609600"/>
              </a:xfrm>
              <a:custGeom>
                <a:avLst/>
                <a:gdLst>
                  <a:gd name="T0" fmla="*/ 2147483647 w 1552"/>
                  <a:gd name="T1" fmla="*/ 2147483647 h 1025"/>
                  <a:gd name="T2" fmla="*/ 2147483647 w 1552"/>
                  <a:gd name="T3" fmla="*/ 2147483647 h 1025"/>
                  <a:gd name="T4" fmla="*/ 2147483647 w 1552"/>
                  <a:gd name="T5" fmla="*/ 2147483647 h 1025"/>
                  <a:gd name="T6" fmla="*/ 2147483647 w 1552"/>
                  <a:gd name="T7" fmla="*/ 2147483647 h 1025"/>
                  <a:gd name="T8" fmla="*/ 2147483647 w 1552"/>
                  <a:gd name="T9" fmla="*/ 2147483647 h 1025"/>
                  <a:gd name="T10" fmla="*/ 2147483647 w 1552"/>
                  <a:gd name="T11" fmla="*/ 2147483647 h 1025"/>
                  <a:gd name="T12" fmla="*/ 2147483647 w 1552"/>
                  <a:gd name="T13" fmla="*/ 2147483647 h 1025"/>
                  <a:gd name="T14" fmla="*/ 2147483647 w 1552"/>
                  <a:gd name="T15" fmla="*/ 2147483647 h 1025"/>
                  <a:gd name="T16" fmla="*/ 2147483647 w 1552"/>
                  <a:gd name="T17" fmla="*/ 2147483647 h 1025"/>
                  <a:gd name="T18" fmla="*/ 2147483647 w 1552"/>
                  <a:gd name="T19" fmla="*/ 2147483647 h 1025"/>
                  <a:gd name="T20" fmla="*/ 2147483647 w 1552"/>
                  <a:gd name="T21" fmla="*/ 2147483647 h 1025"/>
                  <a:gd name="T22" fmla="*/ 2147483647 w 1552"/>
                  <a:gd name="T23" fmla="*/ 2147483647 h 1025"/>
                  <a:gd name="T24" fmla="*/ 2147483647 w 1552"/>
                  <a:gd name="T25" fmla="*/ 2147483647 h 1025"/>
                  <a:gd name="T26" fmla="*/ 2147483647 w 1552"/>
                  <a:gd name="T27" fmla="*/ 2147483647 h 1025"/>
                  <a:gd name="T28" fmla="*/ 2147483647 w 1552"/>
                  <a:gd name="T29" fmla="*/ 2147483647 h 1025"/>
                  <a:gd name="T30" fmla="*/ 2147483647 w 1552"/>
                  <a:gd name="T31" fmla="*/ 2147483647 h 1025"/>
                  <a:gd name="T32" fmla="*/ 2147483647 w 1552"/>
                  <a:gd name="T33" fmla="*/ 2147483647 h 1025"/>
                  <a:gd name="T34" fmla="*/ 2147483647 w 1552"/>
                  <a:gd name="T35" fmla="*/ 2147483647 h 1025"/>
                  <a:gd name="T36" fmla="*/ 2147483647 w 1552"/>
                  <a:gd name="T37" fmla="*/ 2147483647 h 10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52"/>
                  <a:gd name="T58" fmla="*/ 0 h 1025"/>
                  <a:gd name="T59" fmla="*/ 1552 w 1552"/>
                  <a:gd name="T60" fmla="*/ 1025 h 10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52" h="1025">
                    <a:moveTo>
                      <a:pt x="77" y="476"/>
                    </a:moveTo>
                    <a:cubicBezTo>
                      <a:pt x="2" y="533"/>
                      <a:pt x="0" y="629"/>
                      <a:pt x="72" y="689"/>
                    </a:cubicBezTo>
                    <a:cubicBezTo>
                      <a:pt x="98" y="711"/>
                      <a:pt x="132" y="726"/>
                      <a:pt x="168" y="732"/>
                    </a:cubicBezTo>
                    <a:cubicBezTo>
                      <a:pt x="165" y="834"/>
                      <a:pt x="266" y="919"/>
                      <a:pt x="393" y="921"/>
                    </a:cubicBezTo>
                    <a:cubicBezTo>
                      <a:pt x="439" y="922"/>
                      <a:pt x="484" y="912"/>
                      <a:pt x="522" y="892"/>
                    </a:cubicBezTo>
                    <a:cubicBezTo>
                      <a:pt x="578" y="986"/>
                      <a:pt x="717" y="1025"/>
                      <a:pt x="833" y="981"/>
                    </a:cubicBezTo>
                    <a:cubicBezTo>
                      <a:pt x="875" y="965"/>
                      <a:pt x="910" y="940"/>
                      <a:pt x="934" y="908"/>
                    </a:cubicBezTo>
                    <a:cubicBezTo>
                      <a:pt x="1061" y="976"/>
                      <a:pt x="1233" y="948"/>
                      <a:pt x="1318" y="846"/>
                    </a:cubicBezTo>
                    <a:cubicBezTo>
                      <a:pt x="1349" y="810"/>
                      <a:pt x="1365" y="766"/>
                      <a:pt x="1365" y="722"/>
                    </a:cubicBezTo>
                    <a:cubicBezTo>
                      <a:pt x="1480" y="701"/>
                      <a:pt x="1552" y="609"/>
                      <a:pt x="1526" y="517"/>
                    </a:cubicBezTo>
                    <a:cubicBezTo>
                      <a:pt x="1517" y="484"/>
                      <a:pt x="1495" y="454"/>
                      <a:pt x="1464" y="430"/>
                    </a:cubicBezTo>
                    <a:cubicBezTo>
                      <a:pt x="1518" y="370"/>
                      <a:pt x="1500" y="286"/>
                      <a:pt x="1424" y="243"/>
                    </a:cubicBezTo>
                    <a:cubicBezTo>
                      <a:pt x="1397" y="227"/>
                      <a:pt x="1365" y="219"/>
                      <a:pt x="1332" y="218"/>
                    </a:cubicBezTo>
                    <a:cubicBezTo>
                      <a:pt x="1286" y="96"/>
                      <a:pt x="1125" y="27"/>
                      <a:pt x="973" y="64"/>
                    </a:cubicBezTo>
                    <a:cubicBezTo>
                      <a:pt x="919" y="77"/>
                      <a:pt x="870" y="103"/>
                      <a:pt x="834" y="138"/>
                    </a:cubicBezTo>
                    <a:cubicBezTo>
                      <a:pt x="752" y="32"/>
                      <a:pt x="578" y="0"/>
                      <a:pt x="445" y="66"/>
                    </a:cubicBezTo>
                    <a:cubicBezTo>
                      <a:pt x="398" y="90"/>
                      <a:pt x="360" y="124"/>
                      <a:pt x="337" y="165"/>
                    </a:cubicBezTo>
                    <a:cubicBezTo>
                      <a:pt x="192" y="153"/>
                      <a:pt x="62" y="238"/>
                      <a:pt x="47" y="355"/>
                    </a:cubicBezTo>
                    <a:cubicBezTo>
                      <a:pt x="42" y="396"/>
                      <a:pt x="53" y="439"/>
                      <a:pt x="77" y="476"/>
                    </a:cubicBezTo>
                  </a:path>
                </a:pathLst>
              </a:custGeom>
              <a:solidFill>
                <a:srgbClr val="AABAD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de-DE" altLang="en-US" sz="1200">
                    <a:latin typeface="Arial" pitchFamily="34" charset="0"/>
                  </a:rPr>
                  <a:t>Local NW</a:t>
                </a:r>
              </a:p>
            </p:txBody>
          </p:sp>
          <p:sp>
            <p:nvSpPr>
              <p:cNvPr id="13" name="Isosceles Triangle 12"/>
              <p:cNvSpPr/>
              <p:nvPr/>
            </p:nvSpPr>
            <p:spPr>
              <a:xfrm>
                <a:off x="904031" y="4833259"/>
                <a:ext cx="293549" cy="282931"/>
              </a:xfrm>
              <a:prstGeom prst="triangl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598933" y="4844866"/>
              <a:ext cx="925074" cy="685075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7413" name="TextBox 13"/>
          <p:cNvSpPr txBox="1">
            <a:spLocks noChangeArrowheads="1"/>
          </p:cNvSpPr>
          <p:nvPr/>
        </p:nvSpPr>
        <p:spPr bwMode="auto">
          <a:xfrm>
            <a:off x="377825" y="1466850"/>
            <a:ext cx="141287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400" b="1">
                <a:solidFill>
                  <a:srgbClr val="000000"/>
                </a:solidFill>
                <a:latin typeface="Futura Bk"/>
              </a:rPr>
              <a:t>Pipe#1 </a:t>
            </a:r>
          </a:p>
          <a:p>
            <a:pPr algn="ctr" eaLnBrk="1" hangingPunct="1"/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Application, </a:t>
            </a:r>
            <a:br>
              <a:rPr lang="en-US" altLang="en-US" sz="1100" b="1">
                <a:solidFill>
                  <a:srgbClr val="000000"/>
                </a:solidFill>
                <a:latin typeface="Futura Bk"/>
              </a:rPr>
            </a:br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Network </a:t>
            </a:r>
            <a:br>
              <a:rPr lang="en-US" altLang="en-US" sz="1100" b="1">
                <a:solidFill>
                  <a:srgbClr val="000000"/>
                </a:solidFill>
                <a:latin typeface="Futura Bk"/>
              </a:rPr>
            </a:br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(or few) types of Device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55625" y="2579688"/>
            <a:ext cx="1044575" cy="4349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200" dirty="0">
                <a:solidFill>
                  <a:schemeClr val="tx1"/>
                </a:solidFill>
              </a:rPr>
              <a:t>Business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Application</a:t>
            </a:r>
          </a:p>
        </p:txBody>
      </p:sp>
      <p:sp>
        <p:nvSpPr>
          <p:cNvPr id="33" name="Oval 32"/>
          <p:cNvSpPr/>
          <p:nvPr/>
        </p:nvSpPr>
        <p:spPr>
          <a:xfrm>
            <a:off x="762000" y="5595938"/>
            <a:ext cx="598488" cy="500062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sz="1000" b="1" dirty="0">
                <a:solidFill>
                  <a:schemeClr val="tx1"/>
                </a:solidFill>
              </a:rPr>
              <a:t>Device</a:t>
            </a:r>
          </a:p>
        </p:txBody>
      </p:sp>
      <p:cxnSp>
        <p:nvCxnSpPr>
          <p:cNvPr id="34" name="Straight Connector 33"/>
          <p:cNvCxnSpPr>
            <a:stCxn id="32" idx="2"/>
            <a:endCxn id="33" idx="0"/>
          </p:cNvCxnSpPr>
          <p:nvPr/>
        </p:nvCxnSpPr>
        <p:spPr>
          <a:xfrm rot="5400000">
            <a:off x="-220662" y="4297363"/>
            <a:ext cx="2581275" cy="158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46"/>
          <p:cNvSpPr>
            <a:spLocks/>
          </p:cNvSpPr>
          <p:nvPr/>
        </p:nvSpPr>
        <p:spPr bwMode="auto">
          <a:xfrm>
            <a:off x="436563" y="3852863"/>
            <a:ext cx="1338262" cy="668337"/>
          </a:xfrm>
          <a:custGeom>
            <a:avLst/>
            <a:gdLst>
              <a:gd name="T0" fmla="*/ 266 w 5344"/>
              <a:gd name="T1" fmla="*/ 475 h 1025"/>
              <a:gd name="T2" fmla="*/ 249 w 5344"/>
              <a:gd name="T3" fmla="*/ 689 h 1025"/>
              <a:gd name="T4" fmla="*/ 580 w 5344"/>
              <a:gd name="T5" fmla="*/ 732 h 1025"/>
              <a:gd name="T6" fmla="*/ 1354 w 5344"/>
              <a:gd name="T7" fmla="*/ 921 h 1025"/>
              <a:gd name="T8" fmla="*/ 1799 w 5344"/>
              <a:gd name="T9" fmla="*/ 892 h 1025"/>
              <a:gd name="T10" fmla="*/ 2868 w 5344"/>
              <a:gd name="T11" fmla="*/ 981 h 1025"/>
              <a:gd name="T12" fmla="*/ 3214 w 5344"/>
              <a:gd name="T13" fmla="*/ 908 h 1025"/>
              <a:gd name="T14" fmla="*/ 4538 w 5344"/>
              <a:gd name="T15" fmla="*/ 846 h 1025"/>
              <a:gd name="T16" fmla="*/ 4698 w 5344"/>
              <a:gd name="T17" fmla="*/ 722 h 1025"/>
              <a:gd name="T18" fmla="*/ 5253 w 5344"/>
              <a:gd name="T19" fmla="*/ 517 h 1025"/>
              <a:gd name="T20" fmla="*/ 5040 w 5344"/>
              <a:gd name="T21" fmla="*/ 430 h 1025"/>
              <a:gd name="T22" fmla="*/ 4903 w 5344"/>
              <a:gd name="T23" fmla="*/ 242 h 1025"/>
              <a:gd name="T24" fmla="*/ 4584 w 5344"/>
              <a:gd name="T25" fmla="*/ 218 h 1025"/>
              <a:gd name="T26" fmla="*/ 3351 w 5344"/>
              <a:gd name="T27" fmla="*/ 64 h 1025"/>
              <a:gd name="T28" fmla="*/ 2872 w 5344"/>
              <a:gd name="T29" fmla="*/ 138 h 1025"/>
              <a:gd name="T30" fmla="*/ 1533 w 5344"/>
              <a:gd name="T31" fmla="*/ 65 h 1025"/>
              <a:gd name="T32" fmla="*/ 1160 w 5344"/>
              <a:gd name="T33" fmla="*/ 165 h 1025"/>
              <a:gd name="T34" fmla="*/ 163 w 5344"/>
              <a:gd name="T35" fmla="*/ 354 h 1025"/>
              <a:gd name="T36" fmla="*/ 266 w 5344"/>
              <a:gd name="T37" fmla="*/ 475 h 10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344"/>
              <a:gd name="T58" fmla="*/ 0 h 1025"/>
              <a:gd name="T59" fmla="*/ 5344 w 5344"/>
              <a:gd name="T60" fmla="*/ 1025 h 102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344" h="1025">
                <a:moveTo>
                  <a:pt x="266" y="475"/>
                </a:moveTo>
                <a:cubicBezTo>
                  <a:pt x="8" y="533"/>
                  <a:pt x="0" y="629"/>
                  <a:pt x="249" y="689"/>
                </a:cubicBezTo>
                <a:cubicBezTo>
                  <a:pt x="339" y="710"/>
                  <a:pt x="454" y="725"/>
                  <a:pt x="580" y="732"/>
                </a:cubicBezTo>
                <a:cubicBezTo>
                  <a:pt x="569" y="834"/>
                  <a:pt x="915" y="918"/>
                  <a:pt x="1354" y="921"/>
                </a:cubicBezTo>
                <a:cubicBezTo>
                  <a:pt x="1511" y="922"/>
                  <a:pt x="1666" y="912"/>
                  <a:pt x="1799" y="892"/>
                </a:cubicBezTo>
                <a:cubicBezTo>
                  <a:pt x="1989" y="985"/>
                  <a:pt x="2467" y="1025"/>
                  <a:pt x="2868" y="981"/>
                </a:cubicBezTo>
                <a:cubicBezTo>
                  <a:pt x="3012" y="965"/>
                  <a:pt x="3133" y="940"/>
                  <a:pt x="3214" y="908"/>
                </a:cubicBezTo>
                <a:cubicBezTo>
                  <a:pt x="3653" y="976"/>
                  <a:pt x="4246" y="948"/>
                  <a:pt x="4538" y="846"/>
                </a:cubicBezTo>
                <a:cubicBezTo>
                  <a:pt x="4643" y="809"/>
                  <a:pt x="4699" y="766"/>
                  <a:pt x="4698" y="722"/>
                </a:cubicBezTo>
                <a:cubicBezTo>
                  <a:pt x="5095" y="701"/>
                  <a:pt x="5344" y="609"/>
                  <a:pt x="5253" y="517"/>
                </a:cubicBezTo>
                <a:cubicBezTo>
                  <a:pt x="5221" y="484"/>
                  <a:pt x="5147" y="453"/>
                  <a:pt x="5040" y="430"/>
                </a:cubicBezTo>
                <a:cubicBezTo>
                  <a:pt x="5225" y="369"/>
                  <a:pt x="5164" y="285"/>
                  <a:pt x="4903" y="242"/>
                </a:cubicBezTo>
                <a:cubicBezTo>
                  <a:pt x="4810" y="227"/>
                  <a:pt x="4699" y="218"/>
                  <a:pt x="4584" y="218"/>
                </a:cubicBezTo>
                <a:cubicBezTo>
                  <a:pt x="4426" y="96"/>
                  <a:pt x="3874" y="27"/>
                  <a:pt x="3351" y="64"/>
                </a:cubicBezTo>
                <a:cubicBezTo>
                  <a:pt x="3163" y="77"/>
                  <a:pt x="2996" y="103"/>
                  <a:pt x="2872" y="138"/>
                </a:cubicBezTo>
                <a:cubicBezTo>
                  <a:pt x="2588" y="32"/>
                  <a:pt x="1989" y="0"/>
                  <a:pt x="1533" y="65"/>
                </a:cubicBezTo>
                <a:cubicBezTo>
                  <a:pt x="1369" y="89"/>
                  <a:pt x="1239" y="124"/>
                  <a:pt x="1160" y="165"/>
                </a:cubicBezTo>
                <a:cubicBezTo>
                  <a:pt x="659" y="153"/>
                  <a:pt x="213" y="238"/>
                  <a:pt x="163" y="354"/>
                </a:cubicBezTo>
                <a:cubicBezTo>
                  <a:pt x="145" y="396"/>
                  <a:pt x="181" y="438"/>
                  <a:pt x="266" y="475"/>
                </a:cubicBezTo>
              </a:path>
            </a:pathLst>
          </a:custGeom>
          <a:solidFill>
            <a:srgbClr val="FFCCC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de-DE" sz="1050" dirty="0">
                <a:latin typeface="Arial" charset="0"/>
                <a:cs typeface="Arial" charset="0"/>
              </a:rPr>
              <a:t>Transport Network (mobile, fixed, Powerline ..)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938" y="5029200"/>
            <a:ext cx="7286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000" dirty="0">
                <a:latin typeface="+mn-lt"/>
                <a:cs typeface="Arial" charset="0"/>
              </a:rPr>
              <a:t>Gateway</a:t>
            </a:r>
          </a:p>
        </p:txBody>
      </p:sp>
      <p:grpSp>
        <p:nvGrpSpPr>
          <p:cNvPr id="206925" name="Group 77"/>
          <p:cNvGrpSpPr>
            <a:grpSpLocks/>
          </p:cNvGrpSpPr>
          <p:nvPr/>
        </p:nvGrpSpPr>
        <p:grpSpPr bwMode="auto">
          <a:xfrm>
            <a:off x="4692650" y="1481138"/>
            <a:ext cx="4378325" cy="4713287"/>
            <a:chOff x="2940" y="933"/>
            <a:chExt cx="2758" cy="2969"/>
          </a:xfrm>
        </p:grpSpPr>
        <p:sp>
          <p:nvSpPr>
            <p:cNvPr id="17446" name="TextBox 14"/>
            <p:cNvSpPr txBox="1">
              <a:spLocks noChangeArrowheads="1"/>
            </p:cNvSpPr>
            <p:nvPr/>
          </p:nvSpPr>
          <p:spPr bwMode="auto">
            <a:xfrm>
              <a:off x="2940" y="933"/>
              <a:ext cx="2758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000000"/>
                  </a:solidFill>
                  <a:latin typeface="Futura Bk"/>
                </a:rPr>
                <a:t>Horizontal (based on common Layer)</a:t>
              </a:r>
            </a:p>
            <a:p>
              <a:pPr algn="ctr" eaLnBrk="1" hangingPunct="1"/>
              <a:r>
                <a:rPr lang="en-US" altLang="en-US" sz="1400">
                  <a:solidFill>
                    <a:srgbClr val="000000"/>
                  </a:solidFill>
                  <a:latin typeface="Futura Bk"/>
                </a:rPr>
                <a:t>Applications share common infrastructure, </a:t>
              </a:r>
              <a:br>
                <a:rPr lang="en-US" altLang="en-US" sz="1400">
                  <a:solidFill>
                    <a:srgbClr val="000000"/>
                  </a:solidFill>
                  <a:latin typeface="Futura Bk"/>
                </a:rPr>
              </a:br>
              <a:r>
                <a:rPr lang="en-US" altLang="en-US" sz="1400">
                  <a:solidFill>
                    <a:srgbClr val="000000"/>
                  </a:solidFill>
                  <a:latin typeface="Futura Bk"/>
                </a:rPr>
                <a:t>environments and network elements</a:t>
              </a:r>
            </a:p>
          </p:txBody>
        </p:sp>
        <p:grpSp>
          <p:nvGrpSpPr>
            <p:cNvPr id="17447" name="Group 76"/>
            <p:cNvGrpSpPr>
              <a:grpSpLocks/>
            </p:cNvGrpSpPr>
            <p:nvPr/>
          </p:nvGrpSpPr>
          <p:grpSpPr bwMode="auto">
            <a:xfrm>
              <a:off x="3480" y="1605"/>
              <a:ext cx="2083" cy="2297"/>
              <a:chOff x="3480" y="1605"/>
              <a:chExt cx="2083" cy="2297"/>
            </a:xfrm>
          </p:grpSpPr>
          <p:sp>
            <p:nvSpPr>
              <p:cNvPr id="17448" name="Freeform 47"/>
              <p:cNvSpPr>
                <a:spLocks/>
              </p:cNvSpPr>
              <p:nvPr/>
            </p:nvSpPr>
            <p:spPr bwMode="auto">
              <a:xfrm>
                <a:off x="3480" y="2297"/>
                <a:ext cx="2003" cy="1010"/>
              </a:xfrm>
              <a:custGeom>
                <a:avLst/>
                <a:gdLst>
                  <a:gd name="T0" fmla="*/ 2147475444 w 2003"/>
                  <a:gd name="T1" fmla="*/ 2147483647 h 383"/>
                  <a:gd name="T2" fmla="*/ 2147475444 w 2003"/>
                  <a:gd name="T3" fmla="*/ 2147483647 h 383"/>
                  <a:gd name="T4" fmla="*/ 2147475444 w 2003"/>
                  <a:gd name="T5" fmla="*/ 2147483647 h 383"/>
                  <a:gd name="T6" fmla="*/ 2147475444 w 2003"/>
                  <a:gd name="T7" fmla="*/ 2147483647 h 383"/>
                  <a:gd name="T8" fmla="*/ 2147475444 w 2003"/>
                  <a:gd name="T9" fmla="*/ 2147483647 h 383"/>
                  <a:gd name="T10" fmla="*/ 2147475444 w 2003"/>
                  <a:gd name="T11" fmla="*/ 2147483647 h 383"/>
                  <a:gd name="T12" fmla="*/ 2147475444 w 2003"/>
                  <a:gd name="T13" fmla="*/ 2147483647 h 383"/>
                  <a:gd name="T14" fmla="*/ 2147475444 w 2003"/>
                  <a:gd name="T15" fmla="*/ 2147483647 h 383"/>
                  <a:gd name="T16" fmla="*/ 2147475444 w 2003"/>
                  <a:gd name="T17" fmla="*/ 2147483647 h 383"/>
                  <a:gd name="T18" fmla="*/ 2147475444 w 2003"/>
                  <a:gd name="T19" fmla="*/ 2147483647 h 383"/>
                  <a:gd name="T20" fmla="*/ 2147475444 w 2003"/>
                  <a:gd name="T21" fmla="*/ 2147483647 h 383"/>
                  <a:gd name="T22" fmla="*/ 2147475444 w 2003"/>
                  <a:gd name="T23" fmla="*/ 2147483647 h 383"/>
                  <a:gd name="T24" fmla="*/ 2147475444 w 2003"/>
                  <a:gd name="T25" fmla="*/ 2147483647 h 383"/>
                  <a:gd name="T26" fmla="*/ 2147475444 w 2003"/>
                  <a:gd name="T27" fmla="*/ 2147483647 h 383"/>
                  <a:gd name="T28" fmla="*/ 2147475444 w 2003"/>
                  <a:gd name="T29" fmla="*/ 2147483647 h 383"/>
                  <a:gd name="T30" fmla="*/ 2147475444 w 2003"/>
                  <a:gd name="T31" fmla="*/ 2147483647 h 383"/>
                  <a:gd name="T32" fmla="*/ 2147475444 w 2003"/>
                  <a:gd name="T33" fmla="*/ 2147483647 h 383"/>
                  <a:gd name="T34" fmla="*/ 2147475444 w 2003"/>
                  <a:gd name="T35" fmla="*/ 2147483647 h 383"/>
                  <a:gd name="T36" fmla="*/ 2147475444 w 2003"/>
                  <a:gd name="T37" fmla="*/ 2147483647 h 38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003"/>
                  <a:gd name="T58" fmla="*/ 0 h 383"/>
                  <a:gd name="T59" fmla="*/ 2003 w 2003"/>
                  <a:gd name="T60" fmla="*/ 383 h 38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003" h="383">
                    <a:moveTo>
                      <a:pt x="100" y="178"/>
                    </a:moveTo>
                    <a:cubicBezTo>
                      <a:pt x="3" y="199"/>
                      <a:pt x="0" y="235"/>
                      <a:pt x="93" y="258"/>
                    </a:cubicBezTo>
                    <a:cubicBezTo>
                      <a:pt x="127" y="266"/>
                      <a:pt x="170" y="271"/>
                      <a:pt x="217" y="274"/>
                    </a:cubicBezTo>
                    <a:cubicBezTo>
                      <a:pt x="213" y="312"/>
                      <a:pt x="343" y="343"/>
                      <a:pt x="507" y="344"/>
                    </a:cubicBezTo>
                    <a:cubicBezTo>
                      <a:pt x="566" y="345"/>
                      <a:pt x="624" y="341"/>
                      <a:pt x="674" y="334"/>
                    </a:cubicBezTo>
                    <a:cubicBezTo>
                      <a:pt x="745" y="368"/>
                      <a:pt x="925" y="383"/>
                      <a:pt x="1075" y="367"/>
                    </a:cubicBezTo>
                    <a:cubicBezTo>
                      <a:pt x="1129" y="361"/>
                      <a:pt x="1174" y="352"/>
                      <a:pt x="1205" y="340"/>
                    </a:cubicBezTo>
                    <a:cubicBezTo>
                      <a:pt x="1369" y="365"/>
                      <a:pt x="1592" y="355"/>
                      <a:pt x="1701" y="316"/>
                    </a:cubicBezTo>
                    <a:cubicBezTo>
                      <a:pt x="1740" y="303"/>
                      <a:pt x="1761" y="287"/>
                      <a:pt x="1761" y="270"/>
                    </a:cubicBezTo>
                    <a:cubicBezTo>
                      <a:pt x="1910" y="262"/>
                      <a:pt x="2003" y="228"/>
                      <a:pt x="1969" y="193"/>
                    </a:cubicBezTo>
                    <a:cubicBezTo>
                      <a:pt x="1957" y="181"/>
                      <a:pt x="1929" y="170"/>
                      <a:pt x="1889" y="161"/>
                    </a:cubicBezTo>
                    <a:cubicBezTo>
                      <a:pt x="1959" y="138"/>
                      <a:pt x="1936" y="107"/>
                      <a:pt x="1838" y="91"/>
                    </a:cubicBezTo>
                    <a:cubicBezTo>
                      <a:pt x="1803" y="85"/>
                      <a:pt x="1761" y="82"/>
                      <a:pt x="1718" y="82"/>
                    </a:cubicBezTo>
                    <a:cubicBezTo>
                      <a:pt x="1659" y="36"/>
                      <a:pt x="1452" y="10"/>
                      <a:pt x="1256" y="24"/>
                    </a:cubicBezTo>
                    <a:cubicBezTo>
                      <a:pt x="1186" y="29"/>
                      <a:pt x="1123" y="39"/>
                      <a:pt x="1077" y="52"/>
                    </a:cubicBezTo>
                    <a:cubicBezTo>
                      <a:pt x="970" y="12"/>
                      <a:pt x="745" y="0"/>
                      <a:pt x="575" y="24"/>
                    </a:cubicBezTo>
                    <a:cubicBezTo>
                      <a:pt x="513" y="33"/>
                      <a:pt x="464" y="47"/>
                      <a:pt x="435" y="62"/>
                    </a:cubicBezTo>
                    <a:cubicBezTo>
                      <a:pt x="247" y="57"/>
                      <a:pt x="80" y="89"/>
                      <a:pt x="61" y="132"/>
                    </a:cubicBezTo>
                    <a:cubicBezTo>
                      <a:pt x="54" y="148"/>
                      <a:pt x="68" y="164"/>
                      <a:pt x="100" y="178"/>
                    </a:cubicBezTo>
                  </a:path>
                </a:pathLst>
              </a:custGeom>
              <a:solidFill>
                <a:srgbClr val="DDFFF6"/>
              </a:solidFill>
              <a:ln w="26988" cap="rnd">
                <a:solidFill>
                  <a:srgbClr val="29FF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9" name="Rectangle 67"/>
              <p:cNvSpPr>
                <a:spLocks noChangeArrowheads="1"/>
              </p:cNvSpPr>
              <p:nvPr/>
            </p:nvSpPr>
            <p:spPr bwMode="auto">
              <a:xfrm>
                <a:off x="3523" y="1622"/>
                <a:ext cx="566" cy="252"/>
              </a:xfrm>
              <a:prstGeom prst="rect">
                <a:avLst/>
              </a:prstGeom>
              <a:noFill/>
              <a:ln w="2698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de-DE" altLang="en-US">
                  <a:latin typeface="Arial" pitchFamily="34" charset="0"/>
                </a:endParaRPr>
              </a:p>
            </p:txBody>
          </p:sp>
          <p:sp>
            <p:nvSpPr>
              <p:cNvPr id="17450" name="Rectangle 68"/>
              <p:cNvSpPr>
                <a:spLocks noChangeArrowheads="1"/>
              </p:cNvSpPr>
              <p:nvPr/>
            </p:nvSpPr>
            <p:spPr bwMode="auto">
              <a:xfrm>
                <a:off x="3676" y="1676"/>
                <a:ext cx="31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Business 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1" name="Rectangle 69"/>
              <p:cNvSpPr>
                <a:spLocks noChangeArrowheads="1"/>
              </p:cNvSpPr>
              <p:nvPr/>
            </p:nvSpPr>
            <p:spPr bwMode="auto">
              <a:xfrm>
                <a:off x="3604" y="1748"/>
                <a:ext cx="3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Application 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2" name="Rectangle 70"/>
              <p:cNvSpPr>
                <a:spLocks noChangeArrowheads="1"/>
              </p:cNvSpPr>
              <p:nvPr/>
            </p:nvSpPr>
            <p:spPr bwMode="auto">
              <a:xfrm>
                <a:off x="3956" y="1748"/>
                <a:ext cx="4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#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3" name="Rectangle 71"/>
              <p:cNvSpPr>
                <a:spLocks noChangeArrowheads="1"/>
              </p:cNvSpPr>
              <p:nvPr/>
            </p:nvSpPr>
            <p:spPr bwMode="auto">
              <a:xfrm>
                <a:off x="3992" y="1748"/>
                <a:ext cx="4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1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4" name="Rectangle 86"/>
              <p:cNvSpPr>
                <a:spLocks noChangeArrowheads="1"/>
              </p:cNvSpPr>
              <p:nvPr/>
            </p:nvSpPr>
            <p:spPr bwMode="auto">
              <a:xfrm>
                <a:off x="4203" y="1614"/>
                <a:ext cx="566" cy="269"/>
              </a:xfrm>
              <a:prstGeom prst="rect">
                <a:avLst/>
              </a:prstGeom>
              <a:noFill/>
              <a:ln w="2698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de-DE" altLang="en-US">
                  <a:latin typeface="Arial" pitchFamily="34" charset="0"/>
                </a:endParaRPr>
              </a:p>
            </p:txBody>
          </p:sp>
          <p:sp>
            <p:nvSpPr>
              <p:cNvPr id="17455" name="Rectangle 87"/>
              <p:cNvSpPr>
                <a:spLocks noChangeArrowheads="1"/>
              </p:cNvSpPr>
              <p:nvPr/>
            </p:nvSpPr>
            <p:spPr bwMode="auto">
              <a:xfrm>
                <a:off x="4354" y="1676"/>
                <a:ext cx="31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Business 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6" name="Rectangle 88"/>
              <p:cNvSpPr>
                <a:spLocks noChangeArrowheads="1"/>
              </p:cNvSpPr>
              <p:nvPr/>
            </p:nvSpPr>
            <p:spPr bwMode="auto">
              <a:xfrm>
                <a:off x="4294" y="1742"/>
                <a:ext cx="43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Application 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7" name="Rectangle 89"/>
              <p:cNvSpPr>
                <a:spLocks noChangeArrowheads="1"/>
              </p:cNvSpPr>
              <p:nvPr/>
            </p:nvSpPr>
            <p:spPr bwMode="auto">
              <a:xfrm>
                <a:off x="4644" y="1748"/>
                <a:ext cx="4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#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8" name="Rectangle 90"/>
              <p:cNvSpPr>
                <a:spLocks noChangeArrowheads="1"/>
              </p:cNvSpPr>
              <p:nvPr/>
            </p:nvSpPr>
            <p:spPr bwMode="auto">
              <a:xfrm>
                <a:off x="4694" y="1748"/>
                <a:ext cx="16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i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59" name="Rectangle 92"/>
              <p:cNvSpPr>
                <a:spLocks noChangeArrowheads="1"/>
              </p:cNvSpPr>
              <p:nvPr/>
            </p:nvSpPr>
            <p:spPr bwMode="auto">
              <a:xfrm>
                <a:off x="4883" y="1605"/>
                <a:ext cx="566" cy="295"/>
              </a:xfrm>
              <a:prstGeom prst="rect">
                <a:avLst/>
              </a:prstGeom>
              <a:noFill/>
              <a:ln w="26988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de-DE" altLang="en-US">
                  <a:latin typeface="Arial" pitchFamily="34" charset="0"/>
                </a:endParaRPr>
              </a:p>
            </p:txBody>
          </p:sp>
          <p:sp>
            <p:nvSpPr>
              <p:cNvPr id="17460" name="Rectangle 93"/>
              <p:cNvSpPr>
                <a:spLocks noChangeArrowheads="1"/>
              </p:cNvSpPr>
              <p:nvPr/>
            </p:nvSpPr>
            <p:spPr bwMode="auto">
              <a:xfrm>
                <a:off x="5037" y="1676"/>
                <a:ext cx="31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Business 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61" name="Rectangle 94"/>
              <p:cNvSpPr>
                <a:spLocks noChangeArrowheads="1"/>
              </p:cNvSpPr>
              <p:nvPr/>
            </p:nvSpPr>
            <p:spPr bwMode="auto">
              <a:xfrm>
                <a:off x="4959" y="1748"/>
                <a:ext cx="37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Application 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62" name="Rectangle 95"/>
              <p:cNvSpPr>
                <a:spLocks noChangeArrowheads="1"/>
              </p:cNvSpPr>
              <p:nvPr/>
            </p:nvSpPr>
            <p:spPr bwMode="auto">
              <a:xfrm>
                <a:off x="5309" y="1748"/>
                <a:ext cx="40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#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17463" name="Rectangle 96"/>
              <p:cNvSpPr>
                <a:spLocks noChangeArrowheads="1"/>
              </p:cNvSpPr>
              <p:nvPr/>
            </p:nvSpPr>
            <p:spPr bwMode="auto">
              <a:xfrm>
                <a:off x="5345" y="1748"/>
                <a:ext cx="52" cy="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000000"/>
                    </a:solidFill>
                    <a:latin typeface="Arial" pitchFamily="34" charset="0"/>
                  </a:rPr>
                  <a:t>N</a:t>
                </a:r>
                <a:endParaRPr lang="en-US" altLang="en-US">
                  <a:latin typeface="Arial" pitchFamily="34" charset="0"/>
                </a:endParaRPr>
              </a:p>
            </p:txBody>
          </p:sp>
          <p:sp>
            <p:nvSpPr>
              <p:cNvPr id="35" name="Freeform 46"/>
              <p:cNvSpPr>
                <a:spLocks/>
              </p:cNvSpPr>
              <p:nvPr/>
            </p:nvSpPr>
            <p:spPr bwMode="auto">
              <a:xfrm>
                <a:off x="3596" y="2695"/>
                <a:ext cx="843" cy="420"/>
              </a:xfrm>
              <a:custGeom>
                <a:avLst/>
                <a:gdLst>
                  <a:gd name="T0" fmla="*/ 266 w 5344"/>
                  <a:gd name="T1" fmla="*/ 475 h 1025"/>
                  <a:gd name="T2" fmla="*/ 249 w 5344"/>
                  <a:gd name="T3" fmla="*/ 689 h 1025"/>
                  <a:gd name="T4" fmla="*/ 580 w 5344"/>
                  <a:gd name="T5" fmla="*/ 732 h 1025"/>
                  <a:gd name="T6" fmla="*/ 1354 w 5344"/>
                  <a:gd name="T7" fmla="*/ 921 h 1025"/>
                  <a:gd name="T8" fmla="*/ 1799 w 5344"/>
                  <a:gd name="T9" fmla="*/ 892 h 1025"/>
                  <a:gd name="T10" fmla="*/ 2868 w 5344"/>
                  <a:gd name="T11" fmla="*/ 981 h 1025"/>
                  <a:gd name="T12" fmla="*/ 3214 w 5344"/>
                  <a:gd name="T13" fmla="*/ 908 h 1025"/>
                  <a:gd name="T14" fmla="*/ 4538 w 5344"/>
                  <a:gd name="T15" fmla="*/ 846 h 1025"/>
                  <a:gd name="T16" fmla="*/ 4698 w 5344"/>
                  <a:gd name="T17" fmla="*/ 722 h 1025"/>
                  <a:gd name="T18" fmla="*/ 5253 w 5344"/>
                  <a:gd name="T19" fmla="*/ 517 h 1025"/>
                  <a:gd name="T20" fmla="*/ 5040 w 5344"/>
                  <a:gd name="T21" fmla="*/ 430 h 1025"/>
                  <a:gd name="T22" fmla="*/ 4903 w 5344"/>
                  <a:gd name="T23" fmla="*/ 242 h 1025"/>
                  <a:gd name="T24" fmla="*/ 4584 w 5344"/>
                  <a:gd name="T25" fmla="*/ 218 h 1025"/>
                  <a:gd name="T26" fmla="*/ 3351 w 5344"/>
                  <a:gd name="T27" fmla="*/ 64 h 1025"/>
                  <a:gd name="T28" fmla="*/ 2872 w 5344"/>
                  <a:gd name="T29" fmla="*/ 138 h 1025"/>
                  <a:gd name="T30" fmla="*/ 1533 w 5344"/>
                  <a:gd name="T31" fmla="*/ 65 h 1025"/>
                  <a:gd name="T32" fmla="*/ 1160 w 5344"/>
                  <a:gd name="T33" fmla="*/ 165 h 1025"/>
                  <a:gd name="T34" fmla="*/ 163 w 5344"/>
                  <a:gd name="T35" fmla="*/ 354 h 1025"/>
                  <a:gd name="T36" fmla="*/ 266 w 5344"/>
                  <a:gd name="T37" fmla="*/ 475 h 10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4"/>
                  <a:gd name="T58" fmla="*/ 0 h 1025"/>
                  <a:gd name="T59" fmla="*/ 5344 w 5344"/>
                  <a:gd name="T60" fmla="*/ 1025 h 10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4" h="1025">
                    <a:moveTo>
                      <a:pt x="266" y="475"/>
                    </a:moveTo>
                    <a:cubicBezTo>
                      <a:pt x="8" y="533"/>
                      <a:pt x="0" y="629"/>
                      <a:pt x="249" y="689"/>
                    </a:cubicBezTo>
                    <a:cubicBezTo>
                      <a:pt x="339" y="710"/>
                      <a:pt x="454" y="725"/>
                      <a:pt x="580" y="732"/>
                    </a:cubicBezTo>
                    <a:cubicBezTo>
                      <a:pt x="569" y="834"/>
                      <a:pt x="915" y="918"/>
                      <a:pt x="1354" y="921"/>
                    </a:cubicBezTo>
                    <a:cubicBezTo>
                      <a:pt x="1511" y="922"/>
                      <a:pt x="1666" y="912"/>
                      <a:pt x="1799" y="892"/>
                    </a:cubicBezTo>
                    <a:cubicBezTo>
                      <a:pt x="1989" y="985"/>
                      <a:pt x="2467" y="1025"/>
                      <a:pt x="2868" y="981"/>
                    </a:cubicBezTo>
                    <a:cubicBezTo>
                      <a:pt x="3012" y="965"/>
                      <a:pt x="3133" y="940"/>
                      <a:pt x="3214" y="908"/>
                    </a:cubicBezTo>
                    <a:cubicBezTo>
                      <a:pt x="3653" y="976"/>
                      <a:pt x="4246" y="948"/>
                      <a:pt x="4538" y="846"/>
                    </a:cubicBezTo>
                    <a:cubicBezTo>
                      <a:pt x="4643" y="809"/>
                      <a:pt x="4699" y="766"/>
                      <a:pt x="4698" y="722"/>
                    </a:cubicBezTo>
                    <a:cubicBezTo>
                      <a:pt x="5095" y="701"/>
                      <a:pt x="5344" y="609"/>
                      <a:pt x="5253" y="517"/>
                    </a:cubicBezTo>
                    <a:cubicBezTo>
                      <a:pt x="5221" y="484"/>
                      <a:pt x="5147" y="453"/>
                      <a:pt x="5040" y="430"/>
                    </a:cubicBezTo>
                    <a:cubicBezTo>
                      <a:pt x="5225" y="369"/>
                      <a:pt x="5164" y="285"/>
                      <a:pt x="4903" y="242"/>
                    </a:cubicBezTo>
                    <a:cubicBezTo>
                      <a:pt x="4810" y="227"/>
                      <a:pt x="4699" y="218"/>
                      <a:pt x="4584" y="218"/>
                    </a:cubicBezTo>
                    <a:cubicBezTo>
                      <a:pt x="4426" y="96"/>
                      <a:pt x="3874" y="27"/>
                      <a:pt x="3351" y="64"/>
                    </a:cubicBezTo>
                    <a:cubicBezTo>
                      <a:pt x="3163" y="77"/>
                      <a:pt x="2996" y="103"/>
                      <a:pt x="2872" y="138"/>
                    </a:cubicBezTo>
                    <a:cubicBezTo>
                      <a:pt x="2588" y="32"/>
                      <a:pt x="1989" y="0"/>
                      <a:pt x="1533" y="65"/>
                    </a:cubicBezTo>
                    <a:cubicBezTo>
                      <a:pt x="1369" y="89"/>
                      <a:pt x="1239" y="124"/>
                      <a:pt x="1160" y="165"/>
                    </a:cubicBezTo>
                    <a:cubicBezTo>
                      <a:pt x="659" y="153"/>
                      <a:pt x="213" y="238"/>
                      <a:pt x="163" y="354"/>
                    </a:cubicBezTo>
                    <a:cubicBezTo>
                      <a:pt x="145" y="396"/>
                      <a:pt x="181" y="438"/>
                      <a:pt x="266" y="475"/>
                    </a:cubicBezTo>
                  </a:path>
                </a:pathLst>
              </a:custGeom>
              <a:solidFill>
                <a:srgbClr val="FFCCCC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r>
                  <a:rPr lang="de-DE" sz="1050" dirty="0">
                    <a:latin typeface="Arial" charset="0"/>
                    <a:cs typeface="Arial" charset="0"/>
                  </a:rPr>
                  <a:t>Transport Network 1</a:t>
                </a:r>
              </a:p>
            </p:txBody>
          </p:sp>
          <p:sp>
            <p:nvSpPr>
              <p:cNvPr id="37" name="Freeform 46"/>
              <p:cNvSpPr>
                <a:spLocks/>
              </p:cNvSpPr>
              <p:nvPr/>
            </p:nvSpPr>
            <p:spPr bwMode="auto">
              <a:xfrm>
                <a:off x="4481" y="2688"/>
                <a:ext cx="842" cy="420"/>
              </a:xfrm>
              <a:custGeom>
                <a:avLst/>
                <a:gdLst>
                  <a:gd name="T0" fmla="*/ 266 w 5344"/>
                  <a:gd name="T1" fmla="*/ 475 h 1025"/>
                  <a:gd name="T2" fmla="*/ 249 w 5344"/>
                  <a:gd name="T3" fmla="*/ 689 h 1025"/>
                  <a:gd name="T4" fmla="*/ 580 w 5344"/>
                  <a:gd name="T5" fmla="*/ 732 h 1025"/>
                  <a:gd name="T6" fmla="*/ 1354 w 5344"/>
                  <a:gd name="T7" fmla="*/ 921 h 1025"/>
                  <a:gd name="T8" fmla="*/ 1799 w 5344"/>
                  <a:gd name="T9" fmla="*/ 892 h 1025"/>
                  <a:gd name="T10" fmla="*/ 2868 w 5344"/>
                  <a:gd name="T11" fmla="*/ 981 h 1025"/>
                  <a:gd name="T12" fmla="*/ 3214 w 5344"/>
                  <a:gd name="T13" fmla="*/ 908 h 1025"/>
                  <a:gd name="T14" fmla="*/ 4538 w 5344"/>
                  <a:gd name="T15" fmla="*/ 846 h 1025"/>
                  <a:gd name="T16" fmla="*/ 4698 w 5344"/>
                  <a:gd name="T17" fmla="*/ 722 h 1025"/>
                  <a:gd name="T18" fmla="*/ 5253 w 5344"/>
                  <a:gd name="T19" fmla="*/ 517 h 1025"/>
                  <a:gd name="T20" fmla="*/ 5040 w 5344"/>
                  <a:gd name="T21" fmla="*/ 430 h 1025"/>
                  <a:gd name="T22" fmla="*/ 4903 w 5344"/>
                  <a:gd name="T23" fmla="*/ 242 h 1025"/>
                  <a:gd name="T24" fmla="*/ 4584 w 5344"/>
                  <a:gd name="T25" fmla="*/ 218 h 1025"/>
                  <a:gd name="T26" fmla="*/ 3351 w 5344"/>
                  <a:gd name="T27" fmla="*/ 64 h 1025"/>
                  <a:gd name="T28" fmla="*/ 2872 w 5344"/>
                  <a:gd name="T29" fmla="*/ 138 h 1025"/>
                  <a:gd name="T30" fmla="*/ 1533 w 5344"/>
                  <a:gd name="T31" fmla="*/ 65 h 1025"/>
                  <a:gd name="T32" fmla="*/ 1160 w 5344"/>
                  <a:gd name="T33" fmla="*/ 165 h 1025"/>
                  <a:gd name="T34" fmla="*/ 163 w 5344"/>
                  <a:gd name="T35" fmla="*/ 354 h 1025"/>
                  <a:gd name="T36" fmla="*/ 266 w 5344"/>
                  <a:gd name="T37" fmla="*/ 475 h 10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4"/>
                  <a:gd name="T58" fmla="*/ 0 h 1025"/>
                  <a:gd name="T59" fmla="*/ 5344 w 5344"/>
                  <a:gd name="T60" fmla="*/ 1025 h 10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4" h="1025">
                    <a:moveTo>
                      <a:pt x="266" y="475"/>
                    </a:moveTo>
                    <a:cubicBezTo>
                      <a:pt x="8" y="533"/>
                      <a:pt x="0" y="629"/>
                      <a:pt x="249" y="689"/>
                    </a:cubicBezTo>
                    <a:cubicBezTo>
                      <a:pt x="339" y="710"/>
                      <a:pt x="454" y="725"/>
                      <a:pt x="580" y="732"/>
                    </a:cubicBezTo>
                    <a:cubicBezTo>
                      <a:pt x="569" y="834"/>
                      <a:pt x="915" y="918"/>
                      <a:pt x="1354" y="921"/>
                    </a:cubicBezTo>
                    <a:cubicBezTo>
                      <a:pt x="1511" y="922"/>
                      <a:pt x="1666" y="912"/>
                      <a:pt x="1799" y="892"/>
                    </a:cubicBezTo>
                    <a:cubicBezTo>
                      <a:pt x="1989" y="985"/>
                      <a:pt x="2467" y="1025"/>
                      <a:pt x="2868" y="981"/>
                    </a:cubicBezTo>
                    <a:cubicBezTo>
                      <a:pt x="3012" y="965"/>
                      <a:pt x="3133" y="940"/>
                      <a:pt x="3214" y="908"/>
                    </a:cubicBezTo>
                    <a:cubicBezTo>
                      <a:pt x="3653" y="976"/>
                      <a:pt x="4246" y="948"/>
                      <a:pt x="4538" y="846"/>
                    </a:cubicBezTo>
                    <a:cubicBezTo>
                      <a:pt x="4643" y="809"/>
                      <a:pt x="4699" y="766"/>
                      <a:pt x="4698" y="722"/>
                    </a:cubicBezTo>
                    <a:cubicBezTo>
                      <a:pt x="5095" y="701"/>
                      <a:pt x="5344" y="609"/>
                      <a:pt x="5253" y="517"/>
                    </a:cubicBezTo>
                    <a:cubicBezTo>
                      <a:pt x="5221" y="484"/>
                      <a:pt x="5147" y="453"/>
                      <a:pt x="5040" y="430"/>
                    </a:cubicBezTo>
                    <a:cubicBezTo>
                      <a:pt x="5225" y="369"/>
                      <a:pt x="5164" y="285"/>
                      <a:pt x="4903" y="242"/>
                    </a:cubicBezTo>
                    <a:cubicBezTo>
                      <a:pt x="4810" y="227"/>
                      <a:pt x="4699" y="218"/>
                      <a:pt x="4584" y="218"/>
                    </a:cubicBezTo>
                    <a:cubicBezTo>
                      <a:pt x="4426" y="96"/>
                      <a:pt x="3874" y="27"/>
                      <a:pt x="3351" y="64"/>
                    </a:cubicBezTo>
                    <a:cubicBezTo>
                      <a:pt x="3163" y="77"/>
                      <a:pt x="2996" y="103"/>
                      <a:pt x="2872" y="138"/>
                    </a:cubicBezTo>
                    <a:cubicBezTo>
                      <a:pt x="2588" y="32"/>
                      <a:pt x="1989" y="0"/>
                      <a:pt x="1533" y="65"/>
                    </a:cubicBezTo>
                    <a:cubicBezTo>
                      <a:pt x="1369" y="89"/>
                      <a:pt x="1239" y="124"/>
                      <a:pt x="1160" y="165"/>
                    </a:cubicBezTo>
                    <a:cubicBezTo>
                      <a:pt x="659" y="153"/>
                      <a:pt x="213" y="238"/>
                      <a:pt x="163" y="354"/>
                    </a:cubicBezTo>
                    <a:cubicBezTo>
                      <a:pt x="145" y="396"/>
                      <a:pt x="181" y="438"/>
                      <a:pt x="266" y="475"/>
                    </a:cubicBezTo>
                  </a:path>
                </a:pathLst>
              </a:custGeom>
              <a:solidFill>
                <a:srgbClr val="FFCCCC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r>
                  <a:rPr lang="de-DE" sz="1050" dirty="0">
                    <a:latin typeface="Arial" charset="0"/>
                    <a:cs typeface="Arial" charset="0"/>
                  </a:rPr>
                  <a:t>Transport Network 2</a:t>
                </a:r>
              </a:p>
            </p:txBody>
          </p:sp>
          <p:sp>
            <p:nvSpPr>
              <p:cNvPr id="17466" name="Freeform 54"/>
              <p:cNvSpPr>
                <a:spLocks/>
              </p:cNvSpPr>
              <p:nvPr/>
            </p:nvSpPr>
            <p:spPr bwMode="auto">
              <a:xfrm>
                <a:off x="3638" y="3292"/>
                <a:ext cx="582" cy="384"/>
              </a:xfrm>
              <a:custGeom>
                <a:avLst/>
                <a:gdLst>
                  <a:gd name="T0" fmla="*/ 44287 w 1552"/>
                  <a:gd name="T1" fmla="*/ 43814 h 1025"/>
                  <a:gd name="T2" fmla="*/ 44287 w 1552"/>
                  <a:gd name="T3" fmla="*/ 43814 h 1025"/>
                  <a:gd name="T4" fmla="*/ 44287 w 1552"/>
                  <a:gd name="T5" fmla="*/ 43814 h 1025"/>
                  <a:gd name="T6" fmla="*/ 44287 w 1552"/>
                  <a:gd name="T7" fmla="*/ 43814 h 1025"/>
                  <a:gd name="T8" fmla="*/ 44287 w 1552"/>
                  <a:gd name="T9" fmla="*/ 43814 h 1025"/>
                  <a:gd name="T10" fmla="*/ 44287 w 1552"/>
                  <a:gd name="T11" fmla="*/ 43814 h 1025"/>
                  <a:gd name="T12" fmla="*/ 44287 w 1552"/>
                  <a:gd name="T13" fmla="*/ 43814 h 1025"/>
                  <a:gd name="T14" fmla="*/ 44287 w 1552"/>
                  <a:gd name="T15" fmla="*/ 43814 h 1025"/>
                  <a:gd name="T16" fmla="*/ 44287 w 1552"/>
                  <a:gd name="T17" fmla="*/ 43814 h 1025"/>
                  <a:gd name="T18" fmla="*/ 44287 w 1552"/>
                  <a:gd name="T19" fmla="*/ 43814 h 1025"/>
                  <a:gd name="T20" fmla="*/ 44287 w 1552"/>
                  <a:gd name="T21" fmla="*/ 43814 h 1025"/>
                  <a:gd name="T22" fmla="*/ 44287 w 1552"/>
                  <a:gd name="T23" fmla="*/ 43814 h 1025"/>
                  <a:gd name="T24" fmla="*/ 44287 w 1552"/>
                  <a:gd name="T25" fmla="*/ 43814 h 1025"/>
                  <a:gd name="T26" fmla="*/ 44287 w 1552"/>
                  <a:gd name="T27" fmla="*/ 43814 h 1025"/>
                  <a:gd name="T28" fmla="*/ 44287 w 1552"/>
                  <a:gd name="T29" fmla="*/ 43814 h 1025"/>
                  <a:gd name="T30" fmla="*/ 44287 w 1552"/>
                  <a:gd name="T31" fmla="*/ 43814 h 1025"/>
                  <a:gd name="T32" fmla="*/ 44287 w 1552"/>
                  <a:gd name="T33" fmla="*/ 43814 h 1025"/>
                  <a:gd name="T34" fmla="*/ 44287 w 1552"/>
                  <a:gd name="T35" fmla="*/ 43814 h 1025"/>
                  <a:gd name="T36" fmla="*/ 44287 w 1552"/>
                  <a:gd name="T37" fmla="*/ 43814 h 10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52"/>
                  <a:gd name="T58" fmla="*/ 0 h 1025"/>
                  <a:gd name="T59" fmla="*/ 1552 w 1552"/>
                  <a:gd name="T60" fmla="*/ 1025 h 10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52" h="1025">
                    <a:moveTo>
                      <a:pt x="77" y="476"/>
                    </a:moveTo>
                    <a:cubicBezTo>
                      <a:pt x="2" y="533"/>
                      <a:pt x="0" y="629"/>
                      <a:pt x="72" y="689"/>
                    </a:cubicBezTo>
                    <a:cubicBezTo>
                      <a:pt x="98" y="711"/>
                      <a:pt x="132" y="726"/>
                      <a:pt x="168" y="732"/>
                    </a:cubicBezTo>
                    <a:cubicBezTo>
                      <a:pt x="165" y="834"/>
                      <a:pt x="266" y="919"/>
                      <a:pt x="393" y="921"/>
                    </a:cubicBezTo>
                    <a:cubicBezTo>
                      <a:pt x="439" y="922"/>
                      <a:pt x="484" y="912"/>
                      <a:pt x="522" y="892"/>
                    </a:cubicBezTo>
                    <a:cubicBezTo>
                      <a:pt x="578" y="986"/>
                      <a:pt x="717" y="1025"/>
                      <a:pt x="833" y="981"/>
                    </a:cubicBezTo>
                    <a:cubicBezTo>
                      <a:pt x="875" y="965"/>
                      <a:pt x="910" y="940"/>
                      <a:pt x="934" y="908"/>
                    </a:cubicBezTo>
                    <a:cubicBezTo>
                      <a:pt x="1061" y="976"/>
                      <a:pt x="1233" y="948"/>
                      <a:pt x="1318" y="846"/>
                    </a:cubicBezTo>
                    <a:cubicBezTo>
                      <a:pt x="1349" y="810"/>
                      <a:pt x="1365" y="766"/>
                      <a:pt x="1365" y="722"/>
                    </a:cubicBezTo>
                    <a:cubicBezTo>
                      <a:pt x="1480" y="701"/>
                      <a:pt x="1552" y="609"/>
                      <a:pt x="1526" y="517"/>
                    </a:cubicBezTo>
                    <a:cubicBezTo>
                      <a:pt x="1517" y="484"/>
                      <a:pt x="1495" y="454"/>
                      <a:pt x="1464" y="430"/>
                    </a:cubicBezTo>
                    <a:cubicBezTo>
                      <a:pt x="1518" y="370"/>
                      <a:pt x="1500" y="286"/>
                      <a:pt x="1424" y="243"/>
                    </a:cubicBezTo>
                    <a:cubicBezTo>
                      <a:pt x="1397" y="227"/>
                      <a:pt x="1365" y="219"/>
                      <a:pt x="1332" y="218"/>
                    </a:cubicBezTo>
                    <a:cubicBezTo>
                      <a:pt x="1286" y="96"/>
                      <a:pt x="1125" y="27"/>
                      <a:pt x="973" y="64"/>
                    </a:cubicBezTo>
                    <a:cubicBezTo>
                      <a:pt x="919" y="77"/>
                      <a:pt x="870" y="103"/>
                      <a:pt x="834" y="138"/>
                    </a:cubicBezTo>
                    <a:cubicBezTo>
                      <a:pt x="752" y="32"/>
                      <a:pt x="578" y="0"/>
                      <a:pt x="445" y="66"/>
                    </a:cubicBezTo>
                    <a:cubicBezTo>
                      <a:pt x="398" y="90"/>
                      <a:pt x="360" y="124"/>
                      <a:pt x="337" y="165"/>
                    </a:cubicBezTo>
                    <a:cubicBezTo>
                      <a:pt x="192" y="153"/>
                      <a:pt x="62" y="238"/>
                      <a:pt x="47" y="355"/>
                    </a:cubicBezTo>
                    <a:cubicBezTo>
                      <a:pt x="42" y="396"/>
                      <a:pt x="53" y="439"/>
                      <a:pt x="77" y="476"/>
                    </a:cubicBezTo>
                  </a:path>
                </a:pathLst>
              </a:custGeom>
              <a:solidFill>
                <a:srgbClr val="AABAD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de-DE" altLang="en-US" sz="1200">
                    <a:latin typeface="Arial" pitchFamily="34" charset="0"/>
                  </a:rPr>
                  <a:t>Local NW</a:t>
                </a:r>
              </a:p>
            </p:txBody>
          </p:sp>
          <p:sp>
            <p:nvSpPr>
              <p:cNvPr id="40" name="Isosceles Triangle 39"/>
              <p:cNvSpPr/>
              <p:nvPr/>
            </p:nvSpPr>
            <p:spPr>
              <a:xfrm>
                <a:off x="3828" y="3189"/>
                <a:ext cx="220" cy="240"/>
              </a:xfrm>
              <a:prstGeom prst="triangle">
                <a:avLst/>
              </a:prstGeom>
              <a:gradFill flip="none" rotWithShape="1">
                <a:gsLst>
                  <a:gs pos="0">
                    <a:srgbClr val="14C67A"/>
                  </a:gs>
                  <a:gs pos="0">
                    <a:schemeClr val="accent2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534" y="3559"/>
                <a:ext cx="377" cy="315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defRPr/>
                </a:pPr>
                <a:r>
                  <a:rPr lang="de-DE" sz="1000" b="1" dirty="0">
                    <a:solidFill>
                      <a:schemeClr val="tx1"/>
                    </a:solidFill>
                  </a:rPr>
                  <a:t>Device</a:t>
                </a: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986" y="3552"/>
                <a:ext cx="377" cy="315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defRPr/>
                </a:pPr>
                <a:r>
                  <a:rPr lang="de-DE" sz="1000" b="1" dirty="0">
                    <a:solidFill>
                      <a:schemeClr val="tx1"/>
                    </a:solidFill>
                  </a:rPr>
                  <a:t>Device</a:t>
                </a:r>
              </a:p>
            </p:txBody>
          </p:sp>
          <p:cxnSp>
            <p:nvCxnSpPr>
              <p:cNvPr id="43" name="Straight Connector 42"/>
              <p:cNvCxnSpPr>
                <a:stCxn id="17449" idx="2"/>
                <a:endCxn id="40" idx="0"/>
              </p:cNvCxnSpPr>
              <p:nvPr/>
            </p:nvCxnSpPr>
            <p:spPr>
              <a:xfrm rot="16200000" flipH="1">
                <a:off x="3214" y="2466"/>
                <a:ext cx="1315" cy="132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49"/>
              <p:cNvCxnSpPr>
                <a:stCxn id="17449" idx="2"/>
                <a:endCxn id="17448" idx="3"/>
              </p:cNvCxnSpPr>
              <p:nvPr/>
            </p:nvCxnSpPr>
            <p:spPr>
              <a:xfrm rot="16200000" flipH="1">
                <a:off x="3231" y="2448"/>
                <a:ext cx="1330" cy="181"/>
              </a:xfrm>
              <a:prstGeom prst="curvedConnector4">
                <a:avLst>
                  <a:gd name="adj1" fmla="val 56116"/>
                  <a:gd name="adj2" fmla="val 415076"/>
                </a:avLst>
              </a:prstGeom>
              <a:ln w="28575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Oval 44"/>
              <p:cNvSpPr/>
              <p:nvPr/>
            </p:nvSpPr>
            <p:spPr>
              <a:xfrm>
                <a:off x="4590" y="3573"/>
                <a:ext cx="377" cy="315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defRPr/>
                </a:pPr>
                <a:r>
                  <a:rPr lang="de-DE" sz="1000" b="1" dirty="0">
                    <a:solidFill>
                      <a:schemeClr val="tx1"/>
                    </a:solidFill>
                  </a:rPr>
                  <a:t>Device</a:t>
                </a:r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5186" y="3586"/>
                <a:ext cx="377" cy="3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/>
              <a:p>
                <a:pPr algn="ctr">
                  <a:defRPr/>
                </a:pPr>
                <a:r>
                  <a:rPr lang="de-DE" sz="1000" b="1" dirty="0">
                    <a:solidFill>
                      <a:schemeClr val="tx1"/>
                    </a:solidFill>
                  </a:rPr>
                  <a:t>Device</a:t>
                </a:r>
              </a:p>
            </p:txBody>
          </p:sp>
          <p:cxnSp>
            <p:nvCxnSpPr>
              <p:cNvPr id="47" name="Straight Connector 46"/>
              <p:cNvCxnSpPr>
                <a:stCxn id="17454" idx="2"/>
                <a:endCxn id="45" idx="0"/>
              </p:cNvCxnSpPr>
              <p:nvPr/>
            </p:nvCxnSpPr>
            <p:spPr>
              <a:xfrm rot="16200000" flipH="1">
                <a:off x="3787" y="2582"/>
                <a:ext cx="1690" cy="292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stCxn id="17459" idx="2"/>
                <a:endCxn id="17448" idx="3"/>
              </p:cNvCxnSpPr>
              <p:nvPr/>
            </p:nvCxnSpPr>
            <p:spPr>
              <a:xfrm rot="5400000">
                <a:off x="3924" y="1963"/>
                <a:ext cx="1304" cy="1179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stCxn id="17459" idx="2"/>
                <a:endCxn id="46" idx="0"/>
              </p:cNvCxnSpPr>
              <p:nvPr/>
            </p:nvCxnSpPr>
            <p:spPr>
              <a:xfrm rot="16200000" flipH="1">
                <a:off x="4416" y="2650"/>
                <a:ext cx="1686" cy="209"/>
              </a:xfrm>
              <a:prstGeom prst="line">
                <a:avLst/>
              </a:prstGeom>
              <a:ln w="28575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Rectangle 63"/>
              <p:cNvSpPr>
                <a:spLocks noChangeArrowheads="1"/>
              </p:cNvSpPr>
              <p:nvPr/>
            </p:nvSpPr>
            <p:spPr bwMode="auto">
              <a:xfrm>
                <a:off x="3523" y="2194"/>
                <a:ext cx="1926" cy="293"/>
              </a:xfrm>
              <a:prstGeom prst="rect">
                <a:avLst/>
              </a:prstGeom>
              <a:solidFill>
                <a:srgbClr val="8FFFE2"/>
              </a:solidFill>
              <a:ln w="41275" cap="rnd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r>
                  <a:rPr lang="de-DE" sz="1400" dirty="0">
                    <a:latin typeface="+mj-lt"/>
                    <a:cs typeface="Arial" charset="0"/>
                  </a:rPr>
                  <a:t>Common Application Infrastructure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486" y="3209"/>
                <a:ext cx="459" cy="1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de-DE" sz="1000" dirty="0">
                    <a:latin typeface="+mn-lt"/>
                    <a:cs typeface="Arial" charset="0"/>
                  </a:rPr>
                  <a:t>Gateway</a:t>
                </a:r>
              </a:p>
            </p:txBody>
          </p:sp>
          <p:sp>
            <p:nvSpPr>
              <p:cNvPr id="17479" name="TextBox 187"/>
              <p:cNvSpPr txBox="1">
                <a:spLocks noChangeArrowheads="1"/>
              </p:cNvSpPr>
              <p:nvPr/>
            </p:nvSpPr>
            <p:spPr bwMode="auto">
              <a:xfrm>
                <a:off x="4267" y="3024"/>
                <a:ext cx="39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de-DE" altLang="en-US">
                    <a:latin typeface="Arial" pitchFamily="34" charset="0"/>
                  </a:rPr>
                  <a:t>IP</a:t>
                </a:r>
              </a:p>
            </p:txBody>
          </p:sp>
        </p:grpSp>
      </p:grpSp>
      <p:grpSp>
        <p:nvGrpSpPr>
          <p:cNvPr id="17420" name="Group 129"/>
          <p:cNvGrpSpPr>
            <a:grpSpLocks/>
          </p:cNvGrpSpPr>
          <p:nvPr/>
        </p:nvGrpSpPr>
        <p:grpSpPr bwMode="auto">
          <a:xfrm>
            <a:off x="1949450" y="5040313"/>
            <a:ext cx="944563" cy="719137"/>
            <a:chOff x="579892" y="4811487"/>
            <a:chExt cx="944115" cy="720043"/>
          </a:xfrm>
        </p:grpSpPr>
        <p:grpSp>
          <p:nvGrpSpPr>
            <p:cNvPr id="17442" name="Group 125"/>
            <p:cNvGrpSpPr>
              <a:grpSpLocks/>
            </p:cNvGrpSpPr>
            <p:nvPr/>
          </p:nvGrpSpPr>
          <p:grpSpPr bwMode="auto">
            <a:xfrm>
              <a:off x="579892" y="4811487"/>
              <a:ext cx="923925" cy="720043"/>
              <a:chOff x="558120" y="4833259"/>
              <a:chExt cx="923925" cy="720043"/>
            </a:xfrm>
          </p:grpSpPr>
          <p:sp>
            <p:nvSpPr>
              <p:cNvPr id="17444" name="Freeform 54"/>
              <p:cNvSpPr>
                <a:spLocks/>
              </p:cNvSpPr>
              <p:nvPr/>
            </p:nvSpPr>
            <p:spPr bwMode="auto">
              <a:xfrm>
                <a:off x="558120" y="4943702"/>
                <a:ext cx="923925" cy="609600"/>
              </a:xfrm>
              <a:custGeom>
                <a:avLst/>
                <a:gdLst>
                  <a:gd name="T0" fmla="*/ 2147483647 w 1552"/>
                  <a:gd name="T1" fmla="*/ 2147483647 h 1025"/>
                  <a:gd name="T2" fmla="*/ 2147483647 w 1552"/>
                  <a:gd name="T3" fmla="*/ 2147483647 h 1025"/>
                  <a:gd name="T4" fmla="*/ 2147483647 w 1552"/>
                  <a:gd name="T5" fmla="*/ 2147483647 h 1025"/>
                  <a:gd name="T6" fmla="*/ 2147483647 w 1552"/>
                  <a:gd name="T7" fmla="*/ 2147483647 h 1025"/>
                  <a:gd name="T8" fmla="*/ 2147483647 w 1552"/>
                  <a:gd name="T9" fmla="*/ 2147483647 h 1025"/>
                  <a:gd name="T10" fmla="*/ 2147483647 w 1552"/>
                  <a:gd name="T11" fmla="*/ 2147483647 h 1025"/>
                  <a:gd name="T12" fmla="*/ 2147483647 w 1552"/>
                  <a:gd name="T13" fmla="*/ 2147483647 h 1025"/>
                  <a:gd name="T14" fmla="*/ 2147483647 w 1552"/>
                  <a:gd name="T15" fmla="*/ 2147483647 h 1025"/>
                  <a:gd name="T16" fmla="*/ 2147483647 w 1552"/>
                  <a:gd name="T17" fmla="*/ 2147483647 h 1025"/>
                  <a:gd name="T18" fmla="*/ 2147483647 w 1552"/>
                  <a:gd name="T19" fmla="*/ 2147483647 h 1025"/>
                  <a:gd name="T20" fmla="*/ 2147483647 w 1552"/>
                  <a:gd name="T21" fmla="*/ 2147483647 h 1025"/>
                  <a:gd name="T22" fmla="*/ 2147483647 w 1552"/>
                  <a:gd name="T23" fmla="*/ 2147483647 h 1025"/>
                  <a:gd name="T24" fmla="*/ 2147483647 w 1552"/>
                  <a:gd name="T25" fmla="*/ 2147483647 h 1025"/>
                  <a:gd name="T26" fmla="*/ 2147483647 w 1552"/>
                  <a:gd name="T27" fmla="*/ 2147483647 h 1025"/>
                  <a:gd name="T28" fmla="*/ 2147483647 w 1552"/>
                  <a:gd name="T29" fmla="*/ 2147483647 h 1025"/>
                  <a:gd name="T30" fmla="*/ 2147483647 w 1552"/>
                  <a:gd name="T31" fmla="*/ 2147483647 h 1025"/>
                  <a:gd name="T32" fmla="*/ 2147483647 w 1552"/>
                  <a:gd name="T33" fmla="*/ 2147483647 h 1025"/>
                  <a:gd name="T34" fmla="*/ 2147483647 w 1552"/>
                  <a:gd name="T35" fmla="*/ 2147483647 h 1025"/>
                  <a:gd name="T36" fmla="*/ 2147483647 w 1552"/>
                  <a:gd name="T37" fmla="*/ 2147483647 h 10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52"/>
                  <a:gd name="T58" fmla="*/ 0 h 1025"/>
                  <a:gd name="T59" fmla="*/ 1552 w 1552"/>
                  <a:gd name="T60" fmla="*/ 1025 h 10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52" h="1025">
                    <a:moveTo>
                      <a:pt x="77" y="476"/>
                    </a:moveTo>
                    <a:cubicBezTo>
                      <a:pt x="2" y="533"/>
                      <a:pt x="0" y="629"/>
                      <a:pt x="72" y="689"/>
                    </a:cubicBezTo>
                    <a:cubicBezTo>
                      <a:pt x="98" y="711"/>
                      <a:pt x="132" y="726"/>
                      <a:pt x="168" y="732"/>
                    </a:cubicBezTo>
                    <a:cubicBezTo>
                      <a:pt x="165" y="834"/>
                      <a:pt x="266" y="919"/>
                      <a:pt x="393" y="921"/>
                    </a:cubicBezTo>
                    <a:cubicBezTo>
                      <a:pt x="439" y="922"/>
                      <a:pt x="484" y="912"/>
                      <a:pt x="522" y="892"/>
                    </a:cubicBezTo>
                    <a:cubicBezTo>
                      <a:pt x="578" y="986"/>
                      <a:pt x="717" y="1025"/>
                      <a:pt x="833" y="981"/>
                    </a:cubicBezTo>
                    <a:cubicBezTo>
                      <a:pt x="875" y="965"/>
                      <a:pt x="910" y="940"/>
                      <a:pt x="934" y="908"/>
                    </a:cubicBezTo>
                    <a:cubicBezTo>
                      <a:pt x="1061" y="976"/>
                      <a:pt x="1233" y="948"/>
                      <a:pt x="1318" y="846"/>
                    </a:cubicBezTo>
                    <a:cubicBezTo>
                      <a:pt x="1349" y="810"/>
                      <a:pt x="1365" y="766"/>
                      <a:pt x="1365" y="722"/>
                    </a:cubicBezTo>
                    <a:cubicBezTo>
                      <a:pt x="1480" y="701"/>
                      <a:pt x="1552" y="609"/>
                      <a:pt x="1526" y="517"/>
                    </a:cubicBezTo>
                    <a:cubicBezTo>
                      <a:pt x="1517" y="484"/>
                      <a:pt x="1495" y="454"/>
                      <a:pt x="1464" y="430"/>
                    </a:cubicBezTo>
                    <a:cubicBezTo>
                      <a:pt x="1518" y="370"/>
                      <a:pt x="1500" y="286"/>
                      <a:pt x="1424" y="243"/>
                    </a:cubicBezTo>
                    <a:cubicBezTo>
                      <a:pt x="1397" y="227"/>
                      <a:pt x="1365" y="219"/>
                      <a:pt x="1332" y="218"/>
                    </a:cubicBezTo>
                    <a:cubicBezTo>
                      <a:pt x="1286" y="96"/>
                      <a:pt x="1125" y="27"/>
                      <a:pt x="973" y="64"/>
                    </a:cubicBezTo>
                    <a:cubicBezTo>
                      <a:pt x="919" y="77"/>
                      <a:pt x="870" y="103"/>
                      <a:pt x="834" y="138"/>
                    </a:cubicBezTo>
                    <a:cubicBezTo>
                      <a:pt x="752" y="32"/>
                      <a:pt x="578" y="0"/>
                      <a:pt x="445" y="66"/>
                    </a:cubicBezTo>
                    <a:cubicBezTo>
                      <a:pt x="398" y="90"/>
                      <a:pt x="360" y="124"/>
                      <a:pt x="337" y="165"/>
                    </a:cubicBezTo>
                    <a:cubicBezTo>
                      <a:pt x="192" y="153"/>
                      <a:pt x="62" y="238"/>
                      <a:pt x="47" y="355"/>
                    </a:cubicBezTo>
                    <a:cubicBezTo>
                      <a:pt x="42" y="396"/>
                      <a:pt x="53" y="439"/>
                      <a:pt x="77" y="476"/>
                    </a:cubicBezTo>
                  </a:path>
                </a:pathLst>
              </a:custGeom>
              <a:solidFill>
                <a:srgbClr val="AABAD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de-DE" altLang="en-US" sz="1200">
                    <a:latin typeface="Arial" pitchFamily="34" charset="0"/>
                  </a:rPr>
                  <a:t>Local NW</a:t>
                </a:r>
              </a:p>
            </p:txBody>
          </p:sp>
          <p:sp>
            <p:nvSpPr>
              <p:cNvPr id="59" name="Isosceles Triangle 58"/>
              <p:cNvSpPr/>
              <p:nvPr/>
            </p:nvSpPr>
            <p:spPr>
              <a:xfrm>
                <a:off x="904031" y="4833259"/>
                <a:ext cx="293549" cy="282931"/>
              </a:xfrm>
              <a:prstGeom prst="triangl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sp>
          <p:nvSpPr>
            <p:cNvPr id="57" name="Rectangle 56"/>
            <p:cNvSpPr/>
            <p:nvPr/>
          </p:nvSpPr>
          <p:spPr>
            <a:xfrm>
              <a:off x="598933" y="4844866"/>
              <a:ext cx="925074" cy="685075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61" name="Rectangle 60"/>
          <p:cNvSpPr/>
          <p:nvPr/>
        </p:nvSpPr>
        <p:spPr>
          <a:xfrm>
            <a:off x="1914525" y="2579688"/>
            <a:ext cx="1044575" cy="4349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200" dirty="0">
                <a:solidFill>
                  <a:schemeClr val="tx1"/>
                </a:solidFill>
              </a:rPr>
              <a:t>Business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Application</a:t>
            </a:r>
          </a:p>
        </p:txBody>
      </p:sp>
      <p:sp>
        <p:nvSpPr>
          <p:cNvPr id="62" name="Oval 61"/>
          <p:cNvSpPr/>
          <p:nvPr/>
        </p:nvSpPr>
        <p:spPr>
          <a:xfrm>
            <a:off x="2120900" y="5595938"/>
            <a:ext cx="598488" cy="500062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sz="1000" b="1" dirty="0">
                <a:solidFill>
                  <a:schemeClr val="tx1"/>
                </a:solidFill>
              </a:rPr>
              <a:t>Device</a:t>
            </a:r>
          </a:p>
        </p:txBody>
      </p:sp>
      <p:cxnSp>
        <p:nvCxnSpPr>
          <p:cNvPr id="63" name="Straight Connector 62"/>
          <p:cNvCxnSpPr>
            <a:stCxn id="61" idx="2"/>
            <a:endCxn id="62" idx="0"/>
          </p:cNvCxnSpPr>
          <p:nvPr/>
        </p:nvCxnSpPr>
        <p:spPr>
          <a:xfrm rot="5400000">
            <a:off x="1138238" y="4297363"/>
            <a:ext cx="2581275" cy="158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Freeform 46"/>
          <p:cNvSpPr>
            <a:spLocks/>
          </p:cNvSpPr>
          <p:nvPr/>
        </p:nvSpPr>
        <p:spPr bwMode="auto">
          <a:xfrm>
            <a:off x="1795463" y="3852863"/>
            <a:ext cx="1338262" cy="668337"/>
          </a:xfrm>
          <a:custGeom>
            <a:avLst/>
            <a:gdLst>
              <a:gd name="T0" fmla="*/ 266 w 5344"/>
              <a:gd name="T1" fmla="*/ 475 h 1025"/>
              <a:gd name="T2" fmla="*/ 249 w 5344"/>
              <a:gd name="T3" fmla="*/ 689 h 1025"/>
              <a:gd name="T4" fmla="*/ 580 w 5344"/>
              <a:gd name="T5" fmla="*/ 732 h 1025"/>
              <a:gd name="T6" fmla="*/ 1354 w 5344"/>
              <a:gd name="T7" fmla="*/ 921 h 1025"/>
              <a:gd name="T8" fmla="*/ 1799 w 5344"/>
              <a:gd name="T9" fmla="*/ 892 h 1025"/>
              <a:gd name="T10" fmla="*/ 2868 w 5344"/>
              <a:gd name="T11" fmla="*/ 981 h 1025"/>
              <a:gd name="T12" fmla="*/ 3214 w 5344"/>
              <a:gd name="T13" fmla="*/ 908 h 1025"/>
              <a:gd name="T14" fmla="*/ 4538 w 5344"/>
              <a:gd name="T15" fmla="*/ 846 h 1025"/>
              <a:gd name="T16" fmla="*/ 4698 w 5344"/>
              <a:gd name="T17" fmla="*/ 722 h 1025"/>
              <a:gd name="T18" fmla="*/ 5253 w 5344"/>
              <a:gd name="T19" fmla="*/ 517 h 1025"/>
              <a:gd name="T20" fmla="*/ 5040 w 5344"/>
              <a:gd name="T21" fmla="*/ 430 h 1025"/>
              <a:gd name="T22" fmla="*/ 4903 w 5344"/>
              <a:gd name="T23" fmla="*/ 242 h 1025"/>
              <a:gd name="T24" fmla="*/ 4584 w 5344"/>
              <a:gd name="T25" fmla="*/ 218 h 1025"/>
              <a:gd name="T26" fmla="*/ 3351 w 5344"/>
              <a:gd name="T27" fmla="*/ 64 h 1025"/>
              <a:gd name="T28" fmla="*/ 2872 w 5344"/>
              <a:gd name="T29" fmla="*/ 138 h 1025"/>
              <a:gd name="T30" fmla="*/ 1533 w 5344"/>
              <a:gd name="T31" fmla="*/ 65 h 1025"/>
              <a:gd name="T32" fmla="*/ 1160 w 5344"/>
              <a:gd name="T33" fmla="*/ 165 h 1025"/>
              <a:gd name="T34" fmla="*/ 163 w 5344"/>
              <a:gd name="T35" fmla="*/ 354 h 1025"/>
              <a:gd name="T36" fmla="*/ 266 w 5344"/>
              <a:gd name="T37" fmla="*/ 475 h 10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344"/>
              <a:gd name="T58" fmla="*/ 0 h 1025"/>
              <a:gd name="T59" fmla="*/ 5344 w 5344"/>
              <a:gd name="T60" fmla="*/ 1025 h 102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344" h="1025">
                <a:moveTo>
                  <a:pt x="266" y="475"/>
                </a:moveTo>
                <a:cubicBezTo>
                  <a:pt x="8" y="533"/>
                  <a:pt x="0" y="629"/>
                  <a:pt x="249" y="689"/>
                </a:cubicBezTo>
                <a:cubicBezTo>
                  <a:pt x="339" y="710"/>
                  <a:pt x="454" y="725"/>
                  <a:pt x="580" y="732"/>
                </a:cubicBezTo>
                <a:cubicBezTo>
                  <a:pt x="569" y="834"/>
                  <a:pt x="915" y="918"/>
                  <a:pt x="1354" y="921"/>
                </a:cubicBezTo>
                <a:cubicBezTo>
                  <a:pt x="1511" y="922"/>
                  <a:pt x="1666" y="912"/>
                  <a:pt x="1799" y="892"/>
                </a:cubicBezTo>
                <a:cubicBezTo>
                  <a:pt x="1989" y="985"/>
                  <a:pt x="2467" y="1025"/>
                  <a:pt x="2868" y="981"/>
                </a:cubicBezTo>
                <a:cubicBezTo>
                  <a:pt x="3012" y="965"/>
                  <a:pt x="3133" y="940"/>
                  <a:pt x="3214" y="908"/>
                </a:cubicBezTo>
                <a:cubicBezTo>
                  <a:pt x="3653" y="976"/>
                  <a:pt x="4246" y="948"/>
                  <a:pt x="4538" y="846"/>
                </a:cubicBezTo>
                <a:cubicBezTo>
                  <a:pt x="4643" y="809"/>
                  <a:pt x="4699" y="766"/>
                  <a:pt x="4698" y="722"/>
                </a:cubicBezTo>
                <a:cubicBezTo>
                  <a:pt x="5095" y="701"/>
                  <a:pt x="5344" y="609"/>
                  <a:pt x="5253" y="517"/>
                </a:cubicBezTo>
                <a:cubicBezTo>
                  <a:pt x="5221" y="484"/>
                  <a:pt x="5147" y="453"/>
                  <a:pt x="5040" y="430"/>
                </a:cubicBezTo>
                <a:cubicBezTo>
                  <a:pt x="5225" y="369"/>
                  <a:pt x="5164" y="285"/>
                  <a:pt x="4903" y="242"/>
                </a:cubicBezTo>
                <a:cubicBezTo>
                  <a:pt x="4810" y="227"/>
                  <a:pt x="4699" y="218"/>
                  <a:pt x="4584" y="218"/>
                </a:cubicBezTo>
                <a:cubicBezTo>
                  <a:pt x="4426" y="96"/>
                  <a:pt x="3874" y="27"/>
                  <a:pt x="3351" y="64"/>
                </a:cubicBezTo>
                <a:cubicBezTo>
                  <a:pt x="3163" y="77"/>
                  <a:pt x="2996" y="103"/>
                  <a:pt x="2872" y="138"/>
                </a:cubicBezTo>
                <a:cubicBezTo>
                  <a:pt x="2588" y="32"/>
                  <a:pt x="1989" y="0"/>
                  <a:pt x="1533" y="65"/>
                </a:cubicBezTo>
                <a:cubicBezTo>
                  <a:pt x="1369" y="89"/>
                  <a:pt x="1239" y="124"/>
                  <a:pt x="1160" y="165"/>
                </a:cubicBezTo>
                <a:cubicBezTo>
                  <a:pt x="659" y="153"/>
                  <a:pt x="213" y="238"/>
                  <a:pt x="163" y="354"/>
                </a:cubicBezTo>
                <a:cubicBezTo>
                  <a:pt x="145" y="396"/>
                  <a:pt x="181" y="438"/>
                  <a:pt x="266" y="475"/>
                </a:cubicBezTo>
              </a:path>
            </a:pathLst>
          </a:custGeom>
          <a:solidFill>
            <a:srgbClr val="FFCCC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de-DE" sz="1050" dirty="0">
                <a:latin typeface="Arial" charset="0"/>
                <a:cs typeface="Arial" charset="0"/>
              </a:rPr>
              <a:t>Transport Network (mobile, fixed, Powerline ..)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001838" y="5029200"/>
            <a:ext cx="7286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000" dirty="0">
                <a:latin typeface="+mn-lt"/>
                <a:cs typeface="Arial" charset="0"/>
              </a:rPr>
              <a:t>Gateway</a:t>
            </a:r>
          </a:p>
        </p:txBody>
      </p:sp>
      <p:grpSp>
        <p:nvGrpSpPr>
          <p:cNvPr id="17426" name="Group 129"/>
          <p:cNvGrpSpPr>
            <a:grpSpLocks/>
          </p:cNvGrpSpPr>
          <p:nvPr/>
        </p:nvGrpSpPr>
        <p:grpSpPr bwMode="auto">
          <a:xfrm>
            <a:off x="3321050" y="5040313"/>
            <a:ext cx="944563" cy="719137"/>
            <a:chOff x="579892" y="4811487"/>
            <a:chExt cx="944115" cy="720043"/>
          </a:xfrm>
        </p:grpSpPr>
        <p:grpSp>
          <p:nvGrpSpPr>
            <p:cNvPr id="17438" name="Group 125"/>
            <p:cNvGrpSpPr>
              <a:grpSpLocks/>
            </p:cNvGrpSpPr>
            <p:nvPr/>
          </p:nvGrpSpPr>
          <p:grpSpPr bwMode="auto">
            <a:xfrm>
              <a:off x="579892" y="4811487"/>
              <a:ext cx="923925" cy="720043"/>
              <a:chOff x="558120" y="4833259"/>
              <a:chExt cx="923925" cy="720043"/>
            </a:xfrm>
          </p:grpSpPr>
          <p:sp>
            <p:nvSpPr>
              <p:cNvPr id="17440" name="Freeform 54"/>
              <p:cNvSpPr>
                <a:spLocks/>
              </p:cNvSpPr>
              <p:nvPr/>
            </p:nvSpPr>
            <p:spPr bwMode="auto">
              <a:xfrm>
                <a:off x="558120" y="4943702"/>
                <a:ext cx="923925" cy="609600"/>
              </a:xfrm>
              <a:custGeom>
                <a:avLst/>
                <a:gdLst>
                  <a:gd name="T0" fmla="*/ 2147483647 w 1552"/>
                  <a:gd name="T1" fmla="*/ 2147483647 h 1025"/>
                  <a:gd name="T2" fmla="*/ 2147483647 w 1552"/>
                  <a:gd name="T3" fmla="*/ 2147483647 h 1025"/>
                  <a:gd name="T4" fmla="*/ 2147483647 w 1552"/>
                  <a:gd name="T5" fmla="*/ 2147483647 h 1025"/>
                  <a:gd name="T6" fmla="*/ 2147483647 w 1552"/>
                  <a:gd name="T7" fmla="*/ 2147483647 h 1025"/>
                  <a:gd name="T8" fmla="*/ 2147483647 w 1552"/>
                  <a:gd name="T9" fmla="*/ 2147483647 h 1025"/>
                  <a:gd name="T10" fmla="*/ 2147483647 w 1552"/>
                  <a:gd name="T11" fmla="*/ 2147483647 h 1025"/>
                  <a:gd name="T12" fmla="*/ 2147483647 w 1552"/>
                  <a:gd name="T13" fmla="*/ 2147483647 h 1025"/>
                  <a:gd name="T14" fmla="*/ 2147483647 w 1552"/>
                  <a:gd name="T15" fmla="*/ 2147483647 h 1025"/>
                  <a:gd name="T16" fmla="*/ 2147483647 w 1552"/>
                  <a:gd name="T17" fmla="*/ 2147483647 h 1025"/>
                  <a:gd name="T18" fmla="*/ 2147483647 w 1552"/>
                  <a:gd name="T19" fmla="*/ 2147483647 h 1025"/>
                  <a:gd name="T20" fmla="*/ 2147483647 w 1552"/>
                  <a:gd name="T21" fmla="*/ 2147483647 h 1025"/>
                  <a:gd name="T22" fmla="*/ 2147483647 w 1552"/>
                  <a:gd name="T23" fmla="*/ 2147483647 h 1025"/>
                  <a:gd name="T24" fmla="*/ 2147483647 w 1552"/>
                  <a:gd name="T25" fmla="*/ 2147483647 h 1025"/>
                  <a:gd name="T26" fmla="*/ 2147483647 w 1552"/>
                  <a:gd name="T27" fmla="*/ 2147483647 h 1025"/>
                  <a:gd name="T28" fmla="*/ 2147483647 w 1552"/>
                  <a:gd name="T29" fmla="*/ 2147483647 h 1025"/>
                  <a:gd name="T30" fmla="*/ 2147483647 w 1552"/>
                  <a:gd name="T31" fmla="*/ 2147483647 h 1025"/>
                  <a:gd name="T32" fmla="*/ 2147483647 w 1552"/>
                  <a:gd name="T33" fmla="*/ 2147483647 h 1025"/>
                  <a:gd name="T34" fmla="*/ 2147483647 w 1552"/>
                  <a:gd name="T35" fmla="*/ 2147483647 h 1025"/>
                  <a:gd name="T36" fmla="*/ 2147483647 w 1552"/>
                  <a:gd name="T37" fmla="*/ 2147483647 h 10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52"/>
                  <a:gd name="T58" fmla="*/ 0 h 1025"/>
                  <a:gd name="T59" fmla="*/ 1552 w 1552"/>
                  <a:gd name="T60" fmla="*/ 1025 h 10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52" h="1025">
                    <a:moveTo>
                      <a:pt x="77" y="476"/>
                    </a:moveTo>
                    <a:cubicBezTo>
                      <a:pt x="2" y="533"/>
                      <a:pt x="0" y="629"/>
                      <a:pt x="72" y="689"/>
                    </a:cubicBezTo>
                    <a:cubicBezTo>
                      <a:pt x="98" y="711"/>
                      <a:pt x="132" y="726"/>
                      <a:pt x="168" y="732"/>
                    </a:cubicBezTo>
                    <a:cubicBezTo>
                      <a:pt x="165" y="834"/>
                      <a:pt x="266" y="919"/>
                      <a:pt x="393" y="921"/>
                    </a:cubicBezTo>
                    <a:cubicBezTo>
                      <a:pt x="439" y="922"/>
                      <a:pt x="484" y="912"/>
                      <a:pt x="522" y="892"/>
                    </a:cubicBezTo>
                    <a:cubicBezTo>
                      <a:pt x="578" y="986"/>
                      <a:pt x="717" y="1025"/>
                      <a:pt x="833" y="981"/>
                    </a:cubicBezTo>
                    <a:cubicBezTo>
                      <a:pt x="875" y="965"/>
                      <a:pt x="910" y="940"/>
                      <a:pt x="934" y="908"/>
                    </a:cubicBezTo>
                    <a:cubicBezTo>
                      <a:pt x="1061" y="976"/>
                      <a:pt x="1233" y="948"/>
                      <a:pt x="1318" y="846"/>
                    </a:cubicBezTo>
                    <a:cubicBezTo>
                      <a:pt x="1349" y="810"/>
                      <a:pt x="1365" y="766"/>
                      <a:pt x="1365" y="722"/>
                    </a:cubicBezTo>
                    <a:cubicBezTo>
                      <a:pt x="1480" y="701"/>
                      <a:pt x="1552" y="609"/>
                      <a:pt x="1526" y="517"/>
                    </a:cubicBezTo>
                    <a:cubicBezTo>
                      <a:pt x="1517" y="484"/>
                      <a:pt x="1495" y="454"/>
                      <a:pt x="1464" y="430"/>
                    </a:cubicBezTo>
                    <a:cubicBezTo>
                      <a:pt x="1518" y="370"/>
                      <a:pt x="1500" y="286"/>
                      <a:pt x="1424" y="243"/>
                    </a:cubicBezTo>
                    <a:cubicBezTo>
                      <a:pt x="1397" y="227"/>
                      <a:pt x="1365" y="219"/>
                      <a:pt x="1332" y="218"/>
                    </a:cubicBezTo>
                    <a:cubicBezTo>
                      <a:pt x="1286" y="96"/>
                      <a:pt x="1125" y="27"/>
                      <a:pt x="973" y="64"/>
                    </a:cubicBezTo>
                    <a:cubicBezTo>
                      <a:pt x="919" y="77"/>
                      <a:pt x="870" y="103"/>
                      <a:pt x="834" y="138"/>
                    </a:cubicBezTo>
                    <a:cubicBezTo>
                      <a:pt x="752" y="32"/>
                      <a:pt x="578" y="0"/>
                      <a:pt x="445" y="66"/>
                    </a:cubicBezTo>
                    <a:cubicBezTo>
                      <a:pt x="398" y="90"/>
                      <a:pt x="360" y="124"/>
                      <a:pt x="337" y="165"/>
                    </a:cubicBezTo>
                    <a:cubicBezTo>
                      <a:pt x="192" y="153"/>
                      <a:pt x="62" y="238"/>
                      <a:pt x="47" y="355"/>
                    </a:cubicBezTo>
                    <a:cubicBezTo>
                      <a:pt x="42" y="396"/>
                      <a:pt x="53" y="439"/>
                      <a:pt x="77" y="476"/>
                    </a:cubicBezTo>
                  </a:path>
                </a:pathLst>
              </a:custGeom>
              <a:solidFill>
                <a:srgbClr val="AABADE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de-DE" altLang="en-US" sz="1200">
                    <a:latin typeface="Arial" pitchFamily="34" charset="0"/>
                  </a:rPr>
                  <a:t>Local NW</a:t>
                </a:r>
              </a:p>
            </p:txBody>
          </p:sp>
          <p:sp>
            <p:nvSpPr>
              <p:cNvPr id="70" name="Isosceles Triangle 69"/>
              <p:cNvSpPr/>
              <p:nvPr/>
            </p:nvSpPr>
            <p:spPr>
              <a:xfrm>
                <a:off x="904031" y="4833259"/>
                <a:ext cx="293549" cy="282931"/>
              </a:xfrm>
              <a:prstGeom prst="triangl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sp>
          <p:nvSpPr>
            <p:cNvPr id="68" name="Rectangle 67"/>
            <p:cNvSpPr/>
            <p:nvPr/>
          </p:nvSpPr>
          <p:spPr>
            <a:xfrm>
              <a:off x="598933" y="4844866"/>
              <a:ext cx="925074" cy="685075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72" name="Rectangle 71"/>
          <p:cNvSpPr/>
          <p:nvPr/>
        </p:nvSpPr>
        <p:spPr>
          <a:xfrm>
            <a:off x="3286125" y="2579688"/>
            <a:ext cx="1044575" cy="4349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200" dirty="0">
                <a:solidFill>
                  <a:schemeClr val="tx1"/>
                </a:solidFill>
              </a:rPr>
              <a:t>Business</a:t>
            </a:r>
            <a:br>
              <a:rPr lang="de-DE" sz="1200" dirty="0">
                <a:solidFill>
                  <a:schemeClr val="tx1"/>
                </a:solidFill>
              </a:rPr>
            </a:br>
            <a:r>
              <a:rPr lang="de-DE" sz="1200" dirty="0">
                <a:solidFill>
                  <a:schemeClr val="tx1"/>
                </a:solidFill>
              </a:rPr>
              <a:t>Application</a:t>
            </a:r>
          </a:p>
        </p:txBody>
      </p:sp>
      <p:sp>
        <p:nvSpPr>
          <p:cNvPr id="73" name="Oval 72"/>
          <p:cNvSpPr/>
          <p:nvPr/>
        </p:nvSpPr>
        <p:spPr>
          <a:xfrm>
            <a:off x="3492500" y="5595938"/>
            <a:ext cx="598488" cy="500062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de-DE" sz="1000" b="1" dirty="0">
                <a:solidFill>
                  <a:schemeClr val="tx1"/>
                </a:solidFill>
              </a:rPr>
              <a:t>Device</a:t>
            </a:r>
          </a:p>
        </p:txBody>
      </p:sp>
      <p:cxnSp>
        <p:nvCxnSpPr>
          <p:cNvPr id="74" name="Straight Connector 73"/>
          <p:cNvCxnSpPr>
            <a:stCxn id="72" idx="2"/>
            <a:endCxn id="73" idx="0"/>
          </p:cNvCxnSpPr>
          <p:nvPr/>
        </p:nvCxnSpPr>
        <p:spPr>
          <a:xfrm rot="5400000">
            <a:off x="2509838" y="4297363"/>
            <a:ext cx="2581275" cy="1587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3373438" y="5029200"/>
            <a:ext cx="7286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000" dirty="0">
                <a:latin typeface="+mn-lt"/>
                <a:cs typeface="Arial" charset="0"/>
              </a:rPr>
              <a:t>Gateway</a:t>
            </a:r>
          </a:p>
        </p:txBody>
      </p:sp>
      <p:sp>
        <p:nvSpPr>
          <p:cNvPr id="17431" name="TextBox 76"/>
          <p:cNvSpPr txBox="1">
            <a:spLocks noChangeArrowheads="1"/>
          </p:cNvSpPr>
          <p:nvPr/>
        </p:nvSpPr>
        <p:spPr bwMode="auto">
          <a:xfrm>
            <a:off x="1724025" y="1454150"/>
            <a:ext cx="141287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400" b="1">
                <a:solidFill>
                  <a:srgbClr val="000000"/>
                </a:solidFill>
                <a:latin typeface="Futura Bk"/>
              </a:rPr>
              <a:t>Pipe#2 </a:t>
            </a:r>
          </a:p>
          <a:p>
            <a:pPr algn="ctr" eaLnBrk="1" hangingPunct="1"/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Application, </a:t>
            </a:r>
            <a:br>
              <a:rPr lang="en-US" altLang="en-US" sz="1100" b="1">
                <a:solidFill>
                  <a:srgbClr val="000000"/>
                </a:solidFill>
                <a:latin typeface="Futura Bk"/>
              </a:rPr>
            </a:br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Network </a:t>
            </a:r>
            <a:br>
              <a:rPr lang="en-US" altLang="en-US" sz="1100" b="1">
                <a:solidFill>
                  <a:srgbClr val="000000"/>
                </a:solidFill>
                <a:latin typeface="Futura Bk"/>
              </a:rPr>
            </a:br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(or few) types of Device</a:t>
            </a:r>
          </a:p>
        </p:txBody>
      </p:sp>
      <p:sp>
        <p:nvSpPr>
          <p:cNvPr id="17432" name="TextBox 77"/>
          <p:cNvSpPr txBox="1">
            <a:spLocks noChangeArrowheads="1"/>
          </p:cNvSpPr>
          <p:nvPr/>
        </p:nvSpPr>
        <p:spPr bwMode="auto">
          <a:xfrm>
            <a:off x="3121025" y="1454150"/>
            <a:ext cx="141287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400" b="1">
                <a:solidFill>
                  <a:srgbClr val="000000"/>
                </a:solidFill>
                <a:latin typeface="Futura Bk"/>
              </a:rPr>
              <a:t>Pipe#N </a:t>
            </a:r>
          </a:p>
          <a:p>
            <a:pPr algn="ctr" eaLnBrk="1" hangingPunct="1"/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Application, </a:t>
            </a:r>
            <a:br>
              <a:rPr lang="en-US" altLang="en-US" sz="1100" b="1">
                <a:solidFill>
                  <a:srgbClr val="000000"/>
                </a:solidFill>
                <a:latin typeface="Futura Bk"/>
              </a:rPr>
            </a:br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Network </a:t>
            </a:r>
            <a:br>
              <a:rPr lang="en-US" altLang="en-US" sz="1100" b="1">
                <a:solidFill>
                  <a:srgbClr val="000000"/>
                </a:solidFill>
                <a:latin typeface="Futura Bk"/>
              </a:rPr>
            </a:br>
            <a:r>
              <a:rPr lang="en-US" altLang="en-US" sz="1100" b="1">
                <a:solidFill>
                  <a:srgbClr val="000000"/>
                </a:solidFill>
                <a:latin typeface="Futura Bk"/>
              </a:rPr>
              <a:t>1 (or few) types of Device</a:t>
            </a:r>
          </a:p>
        </p:txBody>
      </p:sp>
      <p:pic>
        <p:nvPicPr>
          <p:cNvPr id="1743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3070225"/>
            <a:ext cx="1020763" cy="7778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34" name="Picture 2" descr="LHINs tackle e-Health challen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3067050"/>
            <a:ext cx="9715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5" name="Picture 4" descr="http://www.annuaire.com/images/category/transport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3081338"/>
            <a:ext cx="1063625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Notched Right Arrow 15"/>
          <p:cNvSpPr>
            <a:spLocks noChangeArrowheads="1"/>
          </p:cNvSpPr>
          <p:nvPr/>
        </p:nvSpPr>
        <p:spPr bwMode="auto">
          <a:xfrm>
            <a:off x="4279900" y="3863975"/>
            <a:ext cx="1368425" cy="730250"/>
          </a:xfrm>
          <a:prstGeom prst="notchedRightArrow">
            <a:avLst>
              <a:gd name="adj1" fmla="val 50000"/>
              <a:gd name="adj2" fmla="val 49902"/>
            </a:avLst>
          </a:prstGeom>
          <a:solidFill>
            <a:srgbClr val="FFFF00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 wrap="none"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 sz="4800">
              <a:solidFill>
                <a:srgbClr val="000000"/>
              </a:solidFill>
              <a:latin typeface="Futura Bk"/>
            </a:endParaRPr>
          </a:p>
        </p:txBody>
      </p:sp>
      <p:sp>
        <p:nvSpPr>
          <p:cNvPr id="75" name="Freeform 46"/>
          <p:cNvSpPr>
            <a:spLocks/>
          </p:cNvSpPr>
          <p:nvPr/>
        </p:nvSpPr>
        <p:spPr bwMode="auto">
          <a:xfrm>
            <a:off x="3167063" y="3852863"/>
            <a:ext cx="1338262" cy="668337"/>
          </a:xfrm>
          <a:custGeom>
            <a:avLst/>
            <a:gdLst>
              <a:gd name="T0" fmla="*/ 266 w 5344"/>
              <a:gd name="T1" fmla="*/ 475 h 1025"/>
              <a:gd name="T2" fmla="*/ 249 w 5344"/>
              <a:gd name="T3" fmla="*/ 689 h 1025"/>
              <a:gd name="T4" fmla="*/ 580 w 5344"/>
              <a:gd name="T5" fmla="*/ 732 h 1025"/>
              <a:gd name="T6" fmla="*/ 1354 w 5344"/>
              <a:gd name="T7" fmla="*/ 921 h 1025"/>
              <a:gd name="T8" fmla="*/ 1799 w 5344"/>
              <a:gd name="T9" fmla="*/ 892 h 1025"/>
              <a:gd name="T10" fmla="*/ 2868 w 5344"/>
              <a:gd name="T11" fmla="*/ 981 h 1025"/>
              <a:gd name="T12" fmla="*/ 3214 w 5344"/>
              <a:gd name="T13" fmla="*/ 908 h 1025"/>
              <a:gd name="T14" fmla="*/ 4538 w 5344"/>
              <a:gd name="T15" fmla="*/ 846 h 1025"/>
              <a:gd name="T16" fmla="*/ 4698 w 5344"/>
              <a:gd name="T17" fmla="*/ 722 h 1025"/>
              <a:gd name="T18" fmla="*/ 5253 w 5344"/>
              <a:gd name="T19" fmla="*/ 517 h 1025"/>
              <a:gd name="T20" fmla="*/ 5040 w 5344"/>
              <a:gd name="T21" fmla="*/ 430 h 1025"/>
              <a:gd name="T22" fmla="*/ 4903 w 5344"/>
              <a:gd name="T23" fmla="*/ 242 h 1025"/>
              <a:gd name="T24" fmla="*/ 4584 w 5344"/>
              <a:gd name="T25" fmla="*/ 218 h 1025"/>
              <a:gd name="T26" fmla="*/ 3351 w 5344"/>
              <a:gd name="T27" fmla="*/ 64 h 1025"/>
              <a:gd name="T28" fmla="*/ 2872 w 5344"/>
              <a:gd name="T29" fmla="*/ 138 h 1025"/>
              <a:gd name="T30" fmla="*/ 1533 w 5344"/>
              <a:gd name="T31" fmla="*/ 65 h 1025"/>
              <a:gd name="T32" fmla="*/ 1160 w 5344"/>
              <a:gd name="T33" fmla="*/ 165 h 1025"/>
              <a:gd name="T34" fmla="*/ 163 w 5344"/>
              <a:gd name="T35" fmla="*/ 354 h 1025"/>
              <a:gd name="T36" fmla="*/ 266 w 5344"/>
              <a:gd name="T37" fmla="*/ 475 h 102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344"/>
              <a:gd name="T58" fmla="*/ 0 h 1025"/>
              <a:gd name="T59" fmla="*/ 5344 w 5344"/>
              <a:gd name="T60" fmla="*/ 1025 h 102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344" h="1025">
                <a:moveTo>
                  <a:pt x="266" y="475"/>
                </a:moveTo>
                <a:cubicBezTo>
                  <a:pt x="8" y="533"/>
                  <a:pt x="0" y="629"/>
                  <a:pt x="249" y="689"/>
                </a:cubicBezTo>
                <a:cubicBezTo>
                  <a:pt x="339" y="710"/>
                  <a:pt x="454" y="725"/>
                  <a:pt x="580" y="732"/>
                </a:cubicBezTo>
                <a:cubicBezTo>
                  <a:pt x="569" y="834"/>
                  <a:pt x="915" y="918"/>
                  <a:pt x="1354" y="921"/>
                </a:cubicBezTo>
                <a:cubicBezTo>
                  <a:pt x="1511" y="922"/>
                  <a:pt x="1666" y="912"/>
                  <a:pt x="1799" y="892"/>
                </a:cubicBezTo>
                <a:cubicBezTo>
                  <a:pt x="1989" y="985"/>
                  <a:pt x="2467" y="1025"/>
                  <a:pt x="2868" y="981"/>
                </a:cubicBezTo>
                <a:cubicBezTo>
                  <a:pt x="3012" y="965"/>
                  <a:pt x="3133" y="940"/>
                  <a:pt x="3214" y="908"/>
                </a:cubicBezTo>
                <a:cubicBezTo>
                  <a:pt x="3653" y="976"/>
                  <a:pt x="4246" y="948"/>
                  <a:pt x="4538" y="846"/>
                </a:cubicBezTo>
                <a:cubicBezTo>
                  <a:pt x="4643" y="809"/>
                  <a:pt x="4699" y="766"/>
                  <a:pt x="4698" y="722"/>
                </a:cubicBezTo>
                <a:cubicBezTo>
                  <a:pt x="5095" y="701"/>
                  <a:pt x="5344" y="609"/>
                  <a:pt x="5253" y="517"/>
                </a:cubicBezTo>
                <a:cubicBezTo>
                  <a:pt x="5221" y="484"/>
                  <a:pt x="5147" y="453"/>
                  <a:pt x="5040" y="430"/>
                </a:cubicBezTo>
                <a:cubicBezTo>
                  <a:pt x="5225" y="369"/>
                  <a:pt x="5164" y="285"/>
                  <a:pt x="4903" y="242"/>
                </a:cubicBezTo>
                <a:cubicBezTo>
                  <a:pt x="4810" y="227"/>
                  <a:pt x="4699" y="218"/>
                  <a:pt x="4584" y="218"/>
                </a:cubicBezTo>
                <a:cubicBezTo>
                  <a:pt x="4426" y="96"/>
                  <a:pt x="3874" y="27"/>
                  <a:pt x="3351" y="64"/>
                </a:cubicBezTo>
                <a:cubicBezTo>
                  <a:pt x="3163" y="77"/>
                  <a:pt x="2996" y="103"/>
                  <a:pt x="2872" y="138"/>
                </a:cubicBezTo>
                <a:cubicBezTo>
                  <a:pt x="2588" y="32"/>
                  <a:pt x="1989" y="0"/>
                  <a:pt x="1533" y="65"/>
                </a:cubicBezTo>
                <a:cubicBezTo>
                  <a:pt x="1369" y="89"/>
                  <a:pt x="1239" y="124"/>
                  <a:pt x="1160" y="165"/>
                </a:cubicBezTo>
                <a:cubicBezTo>
                  <a:pt x="659" y="153"/>
                  <a:pt x="213" y="238"/>
                  <a:pt x="163" y="354"/>
                </a:cubicBezTo>
                <a:cubicBezTo>
                  <a:pt x="145" y="396"/>
                  <a:pt x="181" y="438"/>
                  <a:pt x="266" y="475"/>
                </a:cubicBezTo>
              </a:path>
            </a:pathLst>
          </a:custGeom>
          <a:solidFill>
            <a:srgbClr val="FFCCCC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de-DE" sz="1050" dirty="0">
                <a:latin typeface="Arial" charset="0"/>
                <a:cs typeface="Arial" charset="0"/>
              </a:rPr>
              <a:t>Transport Network (mobile, fixed, Powerline ..)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Release 1 Specifications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à coins arrondis 15"/>
          <p:cNvSpPr/>
          <p:nvPr/>
        </p:nvSpPr>
        <p:spPr>
          <a:xfrm>
            <a:off x="4678327" y="453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/>
              <a:t>Security</a:t>
            </a:r>
            <a:br>
              <a:rPr lang="en-US" dirty="0"/>
            </a:br>
            <a:r>
              <a:rPr lang="en-US" dirty="0"/>
              <a:t>Solutions</a:t>
            </a:r>
            <a:br>
              <a:rPr lang="en-US" dirty="0"/>
            </a:br>
            <a:r>
              <a:rPr lang="en-US" sz="1200" b="1" dirty="0">
                <a:solidFill>
                  <a:schemeClr val="bg1"/>
                </a:solidFill>
              </a:rPr>
              <a:t>TS-0003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(WI-0007)</a:t>
            </a:r>
          </a:p>
        </p:txBody>
      </p:sp>
      <p:sp>
        <p:nvSpPr>
          <p:cNvPr id="5" name="Rectangle à coins arrondis 16"/>
          <p:cNvSpPr/>
          <p:nvPr/>
        </p:nvSpPr>
        <p:spPr>
          <a:xfrm>
            <a:off x="2817629" y="453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/>
              <a:t>MQTT Protocol</a:t>
            </a:r>
            <a:br>
              <a:rPr lang="en-US" dirty="0"/>
            </a:br>
            <a:r>
              <a:rPr lang="en-US" dirty="0"/>
              <a:t>Binding</a:t>
            </a:r>
            <a:br>
              <a:rPr lang="en-US" dirty="0"/>
            </a:br>
            <a:r>
              <a:rPr lang="en-US" sz="1200" b="1" dirty="0">
                <a:solidFill>
                  <a:schemeClr val="bg1"/>
                </a:solidFill>
              </a:rPr>
              <a:t>TS-0010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(WI-0014)</a:t>
            </a:r>
          </a:p>
        </p:txBody>
      </p:sp>
      <p:sp>
        <p:nvSpPr>
          <p:cNvPr id="6" name="Rectangle à coins arrondis 17"/>
          <p:cNvSpPr/>
          <p:nvPr/>
        </p:nvSpPr>
        <p:spPr>
          <a:xfrm>
            <a:off x="6549657" y="165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Service Layer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Core Protocols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chemeClr val="bg1"/>
                </a:solidFill>
              </a:rPr>
              <a:t>TS-0004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(WI-0009)</a:t>
            </a:r>
          </a:p>
        </p:txBody>
      </p:sp>
      <p:sp>
        <p:nvSpPr>
          <p:cNvPr id="7" name="Rectangle à coins arrondis 19"/>
          <p:cNvSpPr/>
          <p:nvPr/>
        </p:nvSpPr>
        <p:spPr>
          <a:xfrm>
            <a:off x="2817629" y="165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Functional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Architecture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chemeClr val="bg1"/>
                </a:solidFill>
              </a:rPr>
              <a:t>TS-0001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(WI-0002)</a:t>
            </a:r>
            <a:endParaRPr lang="en-US" sz="11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à coins arrondis 21"/>
          <p:cNvSpPr/>
          <p:nvPr/>
        </p:nvSpPr>
        <p:spPr>
          <a:xfrm>
            <a:off x="4678327" y="165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bg1"/>
                </a:solidFill>
              </a:rPr>
              <a:t>Definitions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&amp; Acronyms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chemeClr val="bg1"/>
                </a:solidFill>
              </a:rPr>
              <a:t>TS-0011</a:t>
            </a:r>
            <a:br>
              <a:rPr lang="en-US" sz="1200" b="1" dirty="0">
                <a:solidFill>
                  <a:schemeClr val="bg1"/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(WI-0003)</a:t>
            </a:r>
          </a:p>
        </p:txBody>
      </p:sp>
      <p:sp>
        <p:nvSpPr>
          <p:cNvPr id="9" name="Rectangle à coins arrondis 22"/>
          <p:cNvSpPr/>
          <p:nvPr/>
        </p:nvSpPr>
        <p:spPr>
          <a:xfrm>
            <a:off x="978197" y="165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/>
              <a:t>Requirements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1200" b="1" dirty="0">
                <a:solidFill>
                  <a:schemeClr val="bg1"/>
                </a:solidFill>
              </a:rPr>
              <a:t>TS-0002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(WI-0001)</a:t>
            </a:r>
          </a:p>
        </p:txBody>
      </p:sp>
      <p:sp>
        <p:nvSpPr>
          <p:cNvPr id="10" name="Rectangle à coins arrondis 13"/>
          <p:cNvSpPr/>
          <p:nvPr/>
        </p:nvSpPr>
        <p:spPr>
          <a:xfrm>
            <a:off x="6552000" y="309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/>
              <a:t>Management</a:t>
            </a:r>
            <a:br>
              <a:rPr lang="en-US" dirty="0"/>
            </a:br>
            <a:r>
              <a:rPr lang="en-US" dirty="0" err="1"/>
              <a:t>Enabl</a:t>
            </a:r>
            <a:r>
              <a:rPr lang="en-US" baseline="30000" dirty="0" err="1"/>
              <a:t>nt</a:t>
            </a:r>
            <a:r>
              <a:rPr lang="en-US" dirty="0"/>
              <a:t> - BBF</a:t>
            </a:r>
            <a:br>
              <a:rPr lang="en-US" dirty="0"/>
            </a:br>
            <a:r>
              <a:rPr lang="en-US" sz="1200" b="1" dirty="0">
                <a:solidFill>
                  <a:schemeClr val="bg1"/>
                </a:solidFill>
              </a:rPr>
              <a:t>TS-0006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(WI-0010)</a:t>
            </a:r>
          </a:p>
        </p:txBody>
      </p:sp>
      <p:sp>
        <p:nvSpPr>
          <p:cNvPr id="11" name="Rectangle à coins arrondis 18"/>
          <p:cNvSpPr/>
          <p:nvPr/>
        </p:nvSpPr>
        <p:spPr>
          <a:xfrm>
            <a:off x="4678327" y="309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/>
              <a:t>Management</a:t>
            </a:r>
            <a:br>
              <a:rPr lang="en-US" dirty="0"/>
            </a:br>
            <a:r>
              <a:rPr lang="en-US" dirty="0" err="1"/>
              <a:t>Enabl</a:t>
            </a:r>
            <a:r>
              <a:rPr lang="en-US" baseline="30000" dirty="0" err="1"/>
              <a:t>nt</a:t>
            </a:r>
            <a:r>
              <a:rPr lang="en-US" dirty="0"/>
              <a:t> - OMA</a:t>
            </a:r>
            <a:br>
              <a:rPr lang="en-US" dirty="0"/>
            </a:br>
            <a:r>
              <a:rPr lang="en-US" sz="1200" b="1" dirty="0">
                <a:solidFill>
                  <a:schemeClr val="bg1"/>
                </a:solidFill>
              </a:rPr>
              <a:t>TS-0005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(WI-0010)</a:t>
            </a:r>
          </a:p>
        </p:txBody>
      </p:sp>
      <p:sp>
        <p:nvSpPr>
          <p:cNvPr id="12" name="Rectangle à coins arrondis 20"/>
          <p:cNvSpPr/>
          <p:nvPr/>
        </p:nvSpPr>
        <p:spPr>
          <a:xfrm>
            <a:off x="2817629" y="309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 err="1"/>
              <a:t>CoAP</a:t>
            </a:r>
            <a:r>
              <a:rPr lang="en-US" dirty="0"/>
              <a:t> Protocol</a:t>
            </a:r>
            <a:br>
              <a:rPr lang="en-US" dirty="0"/>
            </a:br>
            <a:r>
              <a:rPr lang="en-US" dirty="0"/>
              <a:t>Binding</a:t>
            </a:r>
            <a:br>
              <a:rPr lang="en-US" dirty="0"/>
            </a:br>
            <a:r>
              <a:rPr lang="en-US" sz="1200" b="1" dirty="0">
                <a:solidFill>
                  <a:schemeClr val="bg1"/>
                </a:solidFill>
              </a:rPr>
              <a:t>TS-0008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(WI-0012)</a:t>
            </a:r>
          </a:p>
        </p:txBody>
      </p:sp>
      <p:sp>
        <p:nvSpPr>
          <p:cNvPr id="13" name="Rectangle à coins arrondis 23"/>
          <p:cNvSpPr/>
          <p:nvPr/>
        </p:nvSpPr>
        <p:spPr>
          <a:xfrm>
            <a:off x="978197" y="3096000"/>
            <a:ext cx="1616148" cy="1080000"/>
          </a:xfrm>
          <a:prstGeom prst="roundRect">
            <a:avLst/>
          </a:prstGeom>
          <a:solidFill>
            <a:srgbClr val="C4161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eaLnBrk="1" hangingPunct="1">
              <a:defRPr/>
            </a:pPr>
            <a:r>
              <a:rPr lang="en-US" dirty="0"/>
              <a:t>HTTP Protocol</a:t>
            </a:r>
            <a:br>
              <a:rPr lang="en-US" dirty="0"/>
            </a:br>
            <a:r>
              <a:rPr lang="en-US" dirty="0"/>
              <a:t>Binding</a:t>
            </a:r>
            <a:br>
              <a:rPr lang="en-US" dirty="0"/>
            </a:br>
            <a:r>
              <a:rPr lang="en-US" sz="1200" b="1" dirty="0">
                <a:solidFill>
                  <a:schemeClr val="bg1"/>
                </a:solidFill>
              </a:rPr>
              <a:t>TS-0009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(WI-0013)</a:t>
            </a:r>
          </a:p>
        </p:txBody>
      </p:sp>
    </p:spTree>
    <p:extLst>
      <p:ext uri="{BB962C8B-B14F-4D97-AF65-F5344CB8AC3E}">
        <p14:creationId xmlns:p14="http://schemas.microsoft.com/office/powerpoint/2010/main" val="2246574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oneM2M status highlights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0" y="131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it-IT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14300" y="1016000"/>
            <a:ext cx="8943975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3525" indent="-2635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20725" indent="-2635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sz="2000" b="1" u="sng" dirty="0">
                <a:latin typeface="Arial" pitchFamily="34" charset="0"/>
              </a:rPr>
              <a:t>Release 1</a:t>
            </a:r>
            <a:r>
              <a:rPr lang="en-GB" altLang="ja-JP" sz="2000" b="1" dirty="0">
                <a:latin typeface="Arial" pitchFamily="34" charset="0"/>
              </a:rPr>
              <a:t> has been released in </a:t>
            </a:r>
            <a:r>
              <a:rPr lang="en-GB" altLang="ja-JP" sz="2000" b="1" u="sng" dirty="0">
                <a:latin typeface="Arial" pitchFamily="34" charset="0"/>
              </a:rPr>
              <a:t>January 2015</a:t>
            </a:r>
            <a:endParaRPr lang="en-GB" altLang="ja-JP" u="sng" dirty="0">
              <a:latin typeface="Franklin Gothic Demi" pitchFamily="34" charset="0"/>
            </a:endParaRPr>
          </a:p>
          <a:p>
            <a:pPr lvl="1"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b="1" dirty="0" smtClean="0">
                <a:latin typeface="Arial" pitchFamily="34" charset="0"/>
              </a:rPr>
              <a:t>OneM2M </a:t>
            </a:r>
            <a:r>
              <a:rPr lang="en-GB" altLang="ja-JP" b="1" dirty="0">
                <a:latin typeface="Arial" pitchFamily="34" charset="0"/>
              </a:rPr>
              <a:t>standard is stable.</a:t>
            </a:r>
            <a:endParaRPr lang="en-GB" altLang="ja-JP" b="1" dirty="0">
              <a:latin typeface="Franklin Gothic Demi" pitchFamily="34" charset="0"/>
            </a:endParaRPr>
          </a:p>
          <a:p>
            <a:pPr lvl="1"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dirty="0">
                <a:latin typeface="Arial" pitchFamily="34" charset="0"/>
              </a:rPr>
              <a:t>It includes interworking communication support, but limited semantic support</a:t>
            </a:r>
            <a:endParaRPr lang="en-GB" altLang="ja-JP" dirty="0">
              <a:latin typeface="Franklin Gothic Demi" pitchFamily="34" charset="0"/>
            </a:endParaRP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b="1" dirty="0">
                <a:latin typeface="Arial" pitchFamily="34" charset="0"/>
              </a:rPr>
              <a:t>Launch event </a:t>
            </a:r>
            <a:r>
              <a:rPr lang="en-GB" altLang="ja-JP" dirty="0">
                <a:latin typeface="Arial" pitchFamily="34" charset="0"/>
              </a:rPr>
              <a:t>took place on December 2014 in ETSI with more than 10 multivendor </a:t>
            </a:r>
            <a:r>
              <a:rPr lang="en-GB" altLang="ja-JP" dirty="0" smtClean="0">
                <a:latin typeface="Arial" pitchFamily="34" charset="0"/>
              </a:rPr>
              <a:t>demos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dirty="0" smtClean="0">
                <a:latin typeface="Arial" pitchFamily="34" charset="0"/>
              </a:rPr>
              <a:t>There are several </a:t>
            </a:r>
            <a:r>
              <a:rPr lang="en-GB" altLang="ja-JP" b="1" dirty="0" smtClean="0">
                <a:latin typeface="Arial" pitchFamily="34" charset="0"/>
              </a:rPr>
              <a:t>Open Source </a:t>
            </a:r>
            <a:r>
              <a:rPr lang="en-GB" altLang="ja-JP" dirty="0" smtClean="0">
                <a:latin typeface="Arial" pitchFamily="34" charset="0"/>
              </a:rPr>
              <a:t>projects  (e.g. in Ocean and Eclipse, etc…)</a:t>
            </a:r>
            <a:endParaRPr lang="en-GB" altLang="ja-JP" dirty="0">
              <a:latin typeface="Arial" pitchFamily="34" charset="0"/>
            </a:endParaRP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b="1" dirty="0">
                <a:latin typeface="Arial" pitchFamily="34" charset="0"/>
              </a:rPr>
              <a:t>First commercial service launched in May 2015 in Korea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b="1" dirty="0">
                <a:latin typeface="Arial" pitchFamily="34" charset="0"/>
              </a:rPr>
              <a:t>Interoperability</a:t>
            </a:r>
            <a:r>
              <a:rPr lang="en-GB" altLang="ja-JP" dirty="0">
                <a:latin typeface="Arial" pitchFamily="34" charset="0"/>
              </a:rPr>
              <a:t> test </a:t>
            </a:r>
            <a:r>
              <a:rPr lang="en-GB" altLang="ja-JP" dirty="0" smtClean="0">
                <a:latin typeface="Arial" pitchFamily="34" charset="0"/>
              </a:rPr>
              <a:t>event </a:t>
            </a:r>
            <a:r>
              <a:rPr lang="en-GB" altLang="ja-JP" dirty="0">
                <a:latin typeface="Arial" pitchFamily="34" charset="0"/>
              </a:rPr>
              <a:t>was successfully run in September 2015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endParaRPr lang="en-GB" altLang="ja-JP" b="1" dirty="0">
              <a:latin typeface="Arial" pitchFamily="34" charset="0"/>
            </a:endParaRP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r>
              <a:rPr lang="en-GB" altLang="ja-JP" sz="2000" b="1" u="sng" dirty="0">
                <a:latin typeface="Arial" pitchFamily="34" charset="0"/>
              </a:rPr>
              <a:t>Release 2 </a:t>
            </a:r>
            <a:r>
              <a:rPr lang="en-GB" altLang="ja-JP" sz="2000" b="1" dirty="0">
                <a:latin typeface="Arial" pitchFamily="34" charset="0"/>
              </a:rPr>
              <a:t>is planned  </a:t>
            </a:r>
            <a:r>
              <a:rPr lang="en-GB" altLang="ja-JP" sz="2000" b="1" u="sng" dirty="0">
                <a:latin typeface="Arial" pitchFamily="34" charset="0"/>
              </a:rPr>
              <a:t>May-July 2016</a:t>
            </a:r>
            <a:r>
              <a:rPr lang="en-GB" altLang="ja-JP" sz="2000" b="1" dirty="0">
                <a:latin typeface="Arial" pitchFamily="34" charset="0"/>
              </a:rPr>
              <a:t>, focused on Semantic Interoperability, and the inclusion of testing specifications</a:t>
            </a: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endParaRPr lang="en-GB" altLang="ja-JP" sz="1200" dirty="0">
              <a:latin typeface="Arial" pitchFamily="34" charset="0"/>
            </a:endParaRP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endParaRPr lang="en-GB" altLang="ja-JP" dirty="0">
              <a:latin typeface="Arial" pitchFamily="34" charset="0"/>
            </a:endParaRP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endParaRPr lang="en-GB" altLang="ja-JP" dirty="0">
              <a:latin typeface="Arial" pitchFamily="34" charset="0"/>
            </a:endParaRP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endParaRPr lang="en-GB" altLang="ja-JP" dirty="0">
              <a:latin typeface="Arial" pitchFamily="34" charset="0"/>
            </a:endParaRPr>
          </a:p>
          <a:p>
            <a:pPr lvl="1"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endParaRPr lang="en-GB" altLang="ja-JP" dirty="0">
              <a:latin typeface="Arial" pitchFamily="34" charset="0"/>
            </a:endParaRPr>
          </a:p>
          <a:p>
            <a:pPr>
              <a:spcAft>
                <a:spcPts val="600"/>
              </a:spcAft>
              <a:buClr>
                <a:srgbClr val="FF0000"/>
              </a:buClr>
              <a:buFont typeface="Webdings" pitchFamily="18" charset="2"/>
              <a:buChar char="4"/>
            </a:pPr>
            <a:endParaRPr lang="en-GB" altLang="ja-JP" dirty="0">
              <a:latin typeface="Franklin Gothic Demi" pitchFamily="34" charset="0"/>
            </a:endParaRPr>
          </a:p>
        </p:txBody>
      </p:sp>
      <p:sp>
        <p:nvSpPr>
          <p:cNvPr id="20485" name="TextBox 2"/>
          <p:cNvSpPr txBox="1">
            <a:spLocks noChangeArrowheads="1"/>
          </p:cNvSpPr>
          <p:nvPr/>
        </p:nvSpPr>
        <p:spPr bwMode="auto">
          <a:xfrm>
            <a:off x="179388" y="6100763"/>
            <a:ext cx="1033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en-US">
                <a:latin typeface="Arial" pitchFamily="34" charset="0"/>
              </a:rPr>
              <a:t>SEPT 12</a:t>
            </a:r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2936875" y="6057900"/>
            <a:ext cx="9493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en-US">
                <a:latin typeface="Arial" pitchFamily="34" charset="0"/>
              </a:rPr>
              <a:t>AUG 14</a:t>
            </a:r>
          </a:p>
          <a:p>
            <a:pPr eaLnBrk="1" hangingPunct="1"/>
            <a:r>
              <a:rPr lang="it-IT" altLang="en-US" sz="1200">
                <a:latin typeface="Arial" pitchFamily="34" charset="0"/>
              </a:rPr>
              <a:t>Early drop</a:t>
            </a:r>
          </a:p>
        </p:txBody>
      </p:sp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5411788" y="6057900"/>
            <a:ext cx="10033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en-US">
                <a:latin typeface="Arial" pitchFamily="34" charset="0"/>
              </a:rPr>
              <a:t>JAN 15</a:t>
            </a:r>
          </a:p>
          <a:p>
            <a:pPr eaLnBrk="1" hangingPunct="1"/>
            <a:r>
              <a:rPr lang="it-IT" altLang="en-US" sz="1100">
                <a:latin typeface="Arial" pitchFamily="34" charset="0"/>
              </a:rPr>
              <a:t>R1 Published</a:t>
            </a:r>
          </a:p>
        </p:txBody>
      </p:sp>
      <p:sp>
        <p:nvSpPr>
          <p:cNvPr id="20488" name="Right Arrow 9"/>
          <p:cNvSpPr>
            <a:spLocks noChangeArrowheads="1"/>
          </p:cNvSpPr>
          <p:nvPr/>
        </p:nvSpPr>
        <p:spPr bwMode="auto">
          <a:xfrm>
            <a:off x="2895600" y="5451475"/>
            <a:ext cx="6162675" cy="615950"/>
          </a:xfrm>
          <a:prstGeom prst="rightArrow">
            <a:avLst>
              <a:gd name="adj1" fmla="val 50000"/>
              <a:gd name="adj2" fmla="val 50072"/>
            </a:avLst>
          </a:prstGeom>
          <a:solidFill>
            <a:srgbClr val="92D050"/>
          </a:soli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4000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</a:pPr>
            <a:endParaRPr lang="it-IT" altLang="en-US">
              <a:solidFill>
                <a:schemeClr val="tx2"/>
              </a:solidFill>
              <a:latin typeface="Franklin Gothic Demi" pitchFamily="34" charset="0"/>
            </a:endParaRPr>
          </a:p>
        </p:txBody>
      </p:sp>
      <p:sp>
        <p:nvSpPr>
          <p:cNvPr id="20489" name="Right Arrow 1"/>
          <p:cNvSpPr>
            <a:spLocks noChangeArrowheads="1"/>
          </p:cNvSpPr>
          <p:nvPr/>
        </p:nvSpPr>
        <p:spPr bwMode="auto">
          <a:xfrm>
            <a:off x="519113" y="5451475"/>
            <a:ext cx="5457825" cy="615950"/>
          </a:xfrm>
          <a:prstGeom prst="rightArrow">
            <a:avLst>
              <a:gd name="adj1" fmla="val 50000"/>
              <a:gd name="adj2" fmla="val 50047"/>
            </a:avLst>
          </a:prstGeom>
          <a:gradFill rotWithShape="1">
            <a:gsLst>
              <a:gs pos="0">
                <a:srgbClr val="F38AA6"/>
              </a:gs>
              <a:gs pos="50000">
                <a:srgbClr val="F5B9C8"/>
              </a:gs>
              <a:gs pos="100000">
                <a:srgbClr val="FADDE4"/>
              </a:gs>
            </a:gsLst>
            <a:lin ang="10800000" scaled="1"/>
          </a:gradFill>
          <a:ln w="9525" algn="ctr">
            <a:solidFill>
              <a:schemeClr val="accent2"/>
            </a:solidFill>
            <a:round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20000"/>
              </a:lnSpc>
              <a:spcAft>
                <a:spcPct val="40000"/>
              </a:spcAft>
              <a:buClr>
                <a:srgbClr val="FF0000"/>
              </a:buClr>
              <a:buSzPct val="50000"/>
              <a:buFont typeface="Franklin Gothic Demi" pitchFamily="34" charset="0"/>
              <a:buNone/>
            </a:pPr>
            <a:endParaRPr lang="it-IT" altLang="en-US">
              <a:solidFill>
                <a:schemeClr val="tx2"/>
              </a:solidFill>
              <a:latin typeface="Franklin Gothic Demi" pitchFamily="34" charset="0"/>
            </a:endParaRPr>
          </a:p>
        </p:txBody>
      </p:sp>
      <p:sp>
        <p:nvSpPr>
          <p:cNvPr id="20490" name="TextBox 3"/>
          <p:cNvSpPr txBox="1">
            <a:spLocks noChangeArrowheads="1"/>
          </p:cNvSpPr>
          <p:nvPr/>
        </p:nvSpPr>
        <p:spPr bwMode="auto">
          <a:xfrm>
            <a:off x="2720975" y="5564188"/>
            <a:ext cx="1439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en-US">
                <a:latin typeface="Arial" pitchFamily="34" charset="0"/>
              </a:rPr>
              <a:t>Release 1</a:t>
            </a:r>
          </a:p>
        </p:txBody>
      </p:sp>
      <p:sp>
        <p:nvSpPr>
          <p:cNvPr id="20491" name="TextBox 11"/>
          <p:cNvSpPr txBox="1">
            <a:spLocks noChangeArrowheads="1"/>
          </p:cNvSpPr>
          <p:nvPr/>
        </p:nvSpPr>
        <p:spPr bwMode="auto">
          <a:xfrm>
            <a:off x="7185025" y="5564188"/>
            <a:ext cx="1441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en-US">
                <a:latin typeface="Arial" pitchFamily="34" charset="0"/>
              </a:rPr>
              <a:t>Release 2</a:t>
            </a:r>
          </a:p>
        </p:txBody>
      </p:sp>
      <p:sp>
        <p:nvSpPr>
          <p:cNvPr id="20492" name="TextBox 12"/>
          <p:cNvSpPr txBox="1">
            <a:spLocks noChangeArrowheads="1"/>
          </p:cNvSpPr>
          <p:nvPr/>
        </p:nvSpPr>
        <p:spPr bwMode="auto">
          <a:xfrm>
            <a:off x="4114800" y="6067425"/>
            <a:ext cx="110479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en-US" dirty="0">
                <a:latin typeface="Arial" pitchFamily="34" charset="0"/>
              </a:rPr>
              <a:t>DEC 14</a:t>
            </a:r>
          </a:p>
          <a:p>
            <a:pPr eaLnBrk="1" hangingPunct="1"/>
            <a:r>
              <a:rPr lang="it-IT" altLang="en-US" sz="1200" dirty="0" smtClean="0">
                <a:latin typeface="Arial" pitchFamily="34" charset="0"/>
              </a:rPr>
              <a:t>Launch </a:t>
            </a:r>
            <a:r>
              <a:rPr lang="it-IT" altLang="en-US" sz="1200" dirty="0">
                <a:latin typeface="Arial" pitchFamily="34" charset="0"/>
              </a:rPr>
              <a:t>event</a:t>
            </a:r>
          </a:p>
        </p:txBody>
      </p:sp>
      <p:sp>
        <p:nvSpPr>
          <p:cNvPr id="20493" name="Rectangle 4"/>
          <p:cNvSpPr>
            <a:spLocks noChangeArrowheads="1"/>
          </p:cNvSpPr>
          <p:nvPr/>
        </p:nvSpPr>
        <p:spPr bwMode="auto">
          <a:xfrm>
            <a:off x="7905750" y="6057900"/>
            <a:ext cx="1152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it-IT" altLang="en-US">
                <a:latin typeface="Arial" pitchFamily="34" charset="0"/>
              </a:rPr>
              <a:t>3Q 16</a:t>
            </a:r>
          </a:p>
          <a:p>
            <a:pPr eaLnBrk="1" hangingPunct="1"/>
            <a:r>
              <a:rPr lang="it-IT" altLang="en-US" sz="1100">
                <a:latin typeface="Arial" pitchFamily="34" charset="0"/>
              </a:rPr>
              <a:t>R2</a:t>
            </a:r>
            <a:r>
              <a:rPr lang="it-IT" altLang="en-US">
                <a:latin typeface="Arial" pitchFamily="34" charset="0"/>
              </a:rPr>
              <a:t> </a:t>
            </a:r>
            <a:r>
              <a:rPr lang="it-IT" altLang="en-US" sz="1100">
                <a:latin typeface="Arial" pitchFamily="34" charset="0"/>
              </a:rPr>
              <a:t>Publishing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111181" y="4055542"/>
            <a:ext cx="8907430" cy="30956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Peculiary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</a:t>
            </a: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functions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</p:txBody>
      </p:sp>
      <p:sp>
        <p:nvSpPr>
          <p:cNvPr id="29701" name="Rettangolo 24"/>
          <p:cNvSpPr>
            <a:spLocks noChangeArrowheads="1"/>
          </p:cNvSpPr>
          <p:nvPr/>
        </p:nvSpPr>
        <p:spPr bwMode="auto">
          <a:xfrm>
            <a:off x="107950" y="1268413"/>
            <a:ext cx="89281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URI identification (and separation from IP addressing)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IP based (irrelevant the version, IPv4 or IPV6)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Network independent (but network aware!) 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REST approach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Application protability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Device and subscription management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Accounting and charging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it-IT" altLang="en-US" sz="2000"/>
              <a:t>HTTP/COAP/MQTT  transport</a:t>
            </a:r>
            <a:endParaRPr lang="en-US" altLang="en-US" sz="800"/>
          </a:p>
        </p:txBody>
      </p:sp>
      <p:sp>
        <p:nvSpPr>
          <p:cNvPr id="29702" name="Titolo 2"/>
          <p:cNvSpPr>
            <a:spLocks noGrp="1"/>
          </p:cNvSpPr>
          <p:nvPr>
            <p:ph type="title"/>
          </p:nvPr>
        </p:nvSpPr>
        <p:spPr bwMode="auto">
          <a:xfrm>
            <a:off x="333375" y="76200"/>
            <a:ext cx="8459788" cy="355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altLang="en-US" b="1" smtClean="0">
                <a:ea typeface="Franklin Gothic Medium" pitchFamily="34" charset="0"/>
                <a:cs typeface="Franklin Gothic Medium" pitchFamily="34" charset="0"/>
              </a:rPr>
              <a:t>oneM2M in a nutshell</a:t>
            </a:r>
            <a:endParaRPr lang="it-IT" altLang="en-US" smtClean="0">
              <a:latin typeface="Franklin Gothic Medium" pitchFamily="34" charset="0"/>
              <a:ea typeface="MS PGothic" pitchFamily="34" charset="-128"/>
              <a:cs typeface="Franklin Gothic Medium" pitchFamily="34" charset="0"/>
            </a:endParaRPr>
          </a:p>
        </p:txBody>
      </p:sp>
      <p:sp>
        <p:nvSpPr>
          <p:cNvPr id="5" name="Rettangolo 11"/>
          <p:cNvSpPr/>
          <p:nvPr/>
        </p:nvSpPr>
        <p:spPr>
          <a:xfrm>
            <a:off x="121027" y="836712"/>
            <a:ext cx="8907430" cy="309562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Main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 </a:t>
            </a: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Characteristics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</p:txBody>
      </p:sp>
      <p:sp>
        <p:nvSpPr>
          <p:cNvPr id="6" name="Rettangolo 24"/>
          <p:cNvSpPr>
            <a:spLocks noChangeArrowheads="1"/>
          </p:cNvSpPr>
          <p:nvPr/>
        </p:nvSpPr>
        <p:spPr bwMode="auto">
          <a:xfrm>
            <a:off x="98425" y="4149725"/>
            <a:ext cx="89281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6000" rIns="36000"/>
          <a:lstStyle/>
          <a:p>
            <a:pPr>
              <a:defRPr/>
            </a:pPr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sz="2000" dirty="0" err="1"/>
              <a:t>Store</a:t>
            </a:r>
            <a:r>
              <a:rPr lang="it-IT" sz="2000" dirty="0"/>
              <a:t> and share </a:t>
            </a:r>
            <a:r>
              <a:rPr lang="it-IT" sz="2000" dirty="0" err="1"/>
              <a:t>paradigm</a:t>
            </a:r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sz="2000" dirty="0"/>
              <a:t>Data management and </a:t>
            </a:r>
            <a:r>
              <a:rPr lang="it-IT" sz="2000" dirty="0" err="1"/>
              <a:t>historization</a:t>
            </a:r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sz="2000" dirty="0" err="1"/>
              <a:t>Separation</a:t>
            </a:r>
            <a:r>
              <a:rPr lang="it-IT" sz="2000" dirty="0"/>
              <a:t> </a:t>
            </a:r>
            <a:r>
              <a:rPr lang="it-IT" sz="2000" dirty="0" err="1"/>
              <a:t>among</a:t>
            </a:r>
            <a:r>
              <a:rPr lang="it-IT" sz="2000" dirty="0"/>
              <a:t> Security and Privacy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sz="2000" dirty="0" err="1"/>
              <a:t>Flexible</a:t>
            </a:r>
            <a:r>
              <a:rPr lang="it-IT" sz="2000" dirty="0"/>
              <a:t> </a:t>
            </a:r>
            <a:r>
              <a:rPr lang="it-IT" sz="2000" dirty="0" err="1"/>
              <a:t>deployment</a:t>
            </a:r>
            <a:r>
              <a:rPr lang="it-IT" sz="2000" dirty="0"/>
              <a:t> (large, small, </a:t>
            </a:r>
            <a:r>
              <a:rPr lang="it-IT" sz="2000" dirty="0" err="1"/>
              <a:t>distributed</a:t>
            </a:r>
            <a:r>
              <a:rPr lang="it-IT" sz="2000" dirty="0"/>
              <a:t>, </a:t>
            </a:r>
            <a:r>
              <a:rPr lang="it-IT" sz="2000" dirty="0" err="1"/>
              <a:t>centralized</a:t>
            </a:r>
            <a:r>
              <a:rPr lang="it-IT" sz="20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sz="2000" dirty="0"/>
              <a:t>Network </a:t>
            </a:r>
            <a:r>
              <a:rPr lang="it-IT" sz="2000" dirty="0" err="1"/>
              <a:t>functionality</a:t>
            </a:r>
            <a:r>
              <a:rPr lang="it-IT" sz="2000" dirty="0"/>
              <a:t> re-use (Location, Device Management, Security, </a:t>
            </a:r>
            <a:r>
              <a:rPr lang="it-IT" sz="2000" dirty="0" err="1"/>
              <a:t>etc</a:t>
            </a:r>
            <a:r>
              <a:rPr lang="it-IT" sz="2000" dirty="0"/>
              <a:t>)</a:t>
            </a:r>
          </a:p>
          <a:p>
            <a:pPr>
              <a:defRPr/>
            </a:pPr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it-IT" sz="2000" dirty="0"/>
          </a:p>
          <a:p>
            <a:pPr>
              <a:defRPr/>
            </a:pPr>
            <a:endParaRPr lang="it-IT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find info?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8006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Web Site</a:t>
            </a:r>
            <a:br>
              <a:rPr lang="en-US" sz="2000" b="1" dirty="0"/>
            </a:br>
            <a:r>
              <a:rPr lang="en-US" sz="2400" b="1" dirty="0" smtClean="0">
                <a:solidFill>
                  <a:schemeClr val="tx2"/>
                </a:solidFill>
              </a:rPr>
              <a:t>	</a:t>
            </a:r>
            <a:r>
              <a:rPr lang="en-US" sz="2000" dirty="0" smtClean="0">
                <a:solidFill>
                  <a:schemeClr val="tx2"/>
                </a:solidFill>
                <a:hlinkClick r:id="rId2"/>
              </a:rPr>
              <a:t>www.onem2m.org</a:t>
            </a:r>
            <a:r>
              <a:rPr lang="en-US" sz="2400" dirty="0" smtClean="0">
                <a:solidFill>
                  <a:schemeClr val="tx2"/>
                </a:solidFill>
              </a:rPr>
              <a:t>	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Join oneM2M</a:t>
            </a:r>
          </a:p>
          <a:p>
            <a:pPr marL="400050" lvl="1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hlinkClick r:id="rId3"/>
              </a:rPr>
              <a:t>www.onem2m.org/membership/join-onem2m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YouTube Channel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	</a:t>
            </a:r>
            <a:r>
              <a:rPr lang="en-GB" sz="2000" u="sng" dirty="0">
                <a:hlinkClick r:id="rId4"/>
              </a:rPr>
              <a:t>https://www.youtube.com/c/onem2morg</a:t>
            </a:r>
            <a:r>
              <a:rPr lang="en-GB" sz="2000" dirty="0"/>
              <a:t> </a:t>
            </a:r>
            <a:endParaRPr lang="en-GB" sz="2400" dirty="0" smtClean="0"/>
          </a:p>
          <a:p>
            <a:r>
              <a:rPr lang="en-US" sz="2000" b="1" dirty="0"/>
              <a:t>Webinars</a:t>
            </a:r>
            <a:r>
              <a:rPr lang="en-US" sz="2400" dirty="0" smtClean="0">
                <a:solidFill>
                  <a:schemeClr val="tx2"/>
                </a:solidFill>
              </a:rPr>
              <a:t/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dirty="0" smtClean="0">
                <a:solidFill>
                  <a:schemeClr val="tx2"/>
                </a:solidFill>
              </a:rPr>
              <a:t>	</a:t>
            </a:r>
            <a:r>
              <a:rPr lang="en-US" sz="2400" dirty="0"/>
              <a:t> </a:t>
            </a:r>
            <a:r>
              <a:rPr lang="en-GB" sz="2000" u="sng" dirty="0" smtClean="0">
                <a:hlinkClick r:id="rId5"/>
              </a:rPr>
              <a:t>www.onem2m.org/technical/webinars</a:t>
            </a:r>
            <a:endParaRPr lang="en-GB" sz="2000" u="sng" dirty="0" smtClean="0"/>
          </a:p>
          <a:p>
            <a:r>
              <a:rPr lang="en-US" sz="2000" b="1" dirty="0"/>
              <a:t>Published Specifications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000" dirty="0" smtClean="0">
                <a:hlinkClick r:id="rId6"/>
              </a:rPr>
              <a:t>www.onem2m.org/technical/published-documents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18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3344</TotalTime>
  <Words>452</Words>
  <Application>Microsoft Office PowerPoint</Application>
  <PresentationFormat>On-screen Show (4:3)</PresentationFormat>
  <Paragraphs>157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ＭＳ Ｐゴシック</vt:lpstr>
      <vt:lpstr>ＭＳ Ｐゴシック</vt:lpstr>
      <vt:lpstr>Arial</vt:lpstr>
      <vt:lpstr>Calibri</vt:lpstr>
      <vt:lpstr>Franklin Gothic Demi</vt:lpstr>
      <vt:lpstr>Franklin Gothic Medium</vt:lpstr>
      <vt:lpstr>Futura Bk</vt:lpstr>
      <vt:lpstr>Myriad pro</vt:lpstr>
      <vt:lpstr>Times New Roman</vt:lpstr>
      <vt:lpstr>Webdings</vt:lpstr>
      <vt:lpstr>Office Theme</vt:lpstr>
      <vt:lpstr>Solving the IoT Platform Challenge</vt:lpstr>
      <vt:lpstr>oneM2M Partnership Project </vt:lpstr>
      <vt:lpstr>Scope &amp; Objectives</vt:lpstr>
      <vt:lpstr>A fragmented ecosystem</vt:lpstr>
      <vt:lpstr>Deploying an IoT service today  is a complex exercise</vt:lpstr>
      <vt:lpstr>Break the silos and simplify the environment</vt:lpstr>
      <vt:lpstr>Release 1 Specifications</vt:lpstr>
      <vt:lpstr>oneM2M status highlights</vt:lpstr>
      <vt:lpstr>oneM2M in a nutshell</vt:lpstr>
      <vt:lpstr>Where to find info?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</dc:title>
  <dc:creator>oneM2M</dc:creator>
  <cp:lastModifiedBy>Ultan Mulligan</cp:lastModifiedBy>
  <cp:revision>104</cp:revision>
  <dcterms:created xsi:type="dcterms:W3CDTF">2012-09-11T22:52:11Z</dcterms:created>
  <dcterms:modified xsi:type="dcterms:W3CDTF">2015-12-03T16:56:43Z</dcterms:modified>
</cp:coreProperties>
</file>