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0"/>
  </p:notesMasterIdLst>
  <p:handoutMasterIdLst>
    <p:handoutMasterId r:id="rId21"/>
  </p:handoutMasterIdLst>
  <p:sldIdLst>
    <p:sldId id="338" r:id="rId5"/>
    <p:sldId id="335" r:id="rId6"/>
    <p:sldId id="339" r:id="rId7"/>
    <p:sldId id="330" r:id="rId8"/>
    <p:sldId id="321" r:id="rId9"/>
    <p:sldId id="329" r:id="rId10"/>
    <p:sldId id="332" r:id="rId11"/>
    <p:sldId id="340" r:id="rId12"/>
    <p:sldId id="333" r:id="rId13"/>
    <p:sldId id="341" r:id="rId14"/>
    <p:sldId id="334" r:id="rId15"/>
    <p:sldId id="343" r:id="rId16"/>
    <p:sldId id="337" r:id="rId17"/>
    <p:sldId id="344" r:id="rId18"/>
    <p:sldId id="342" r:id="rId19"/>
  </p:sldIdLst>
  <p:sldSz cx="9144000" cy="6858000" type="screen4x3"/>
  <p:notesSz cx="6997700" cy="9271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EAEA"/>
    <a:srgbClr val="DDDDDD"/>
    <a:srgbClr val="008000"/>
    <a:srgbClr val="006666"/>
    <a:srgbClr val="A50021"/>
    <a:srgbClr val="FFC5C5"/>
    <a:srgbClr val="003300"/>
    <a:srgbClr val="FF9900"/>
    <a:srgbClr val="FFFFCC"/>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346" autoAdjust="0"/>
    <p:restoredTop sz="76512" autoAdjust="0"/>
  </p:normalViewPr>
  <p:slideViewPr>
    <p:cSldViewPr>
      <p:cViewPr>
        <p:scale>
          <a:sx n="60" d="100"/>
          <a:sy n="60" d="100"/>
        </p:scale>
        <p:origin x="-90"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9" d="100"/>
          <a:sy n="79" d="100"/>
        </p:scale>
        <p:origin x="-2046" y="-102"/>
      </p:cViewPr>
      <p:guideLst>
        <p:guide orient="horz" pos="2920"/>
        <p:guide pos="220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3713" cy="463550"/>
          </a:xfrm>
          <a:prstGeom prst="rect">
            <a:avLst/>
          </a:prstGeom>
        </p:spPr>
        <p:txBody>
          <a:bodyPr vert="horz" wrap="square" lIns="91221" tIns="45610" rIns="91221" bIns="45610" numCol="1" anchor="t" anchorCtr="0" compatLnSpc="1">
            <a:prstTxWarp prst="textNoShape">
              <a:avLst/>
            </a:prstTxWarp>
          </a:bodyPr>
          <a:lstStyle>
            <a:lvl1pPr>
              <a:defRPr sz="1200">
                <a:latin typeface="Calibri" pitchFamily="34" charset="0"/>
              </a:defRPr>
            </a:lvl1pPr>
          </a:lstStyle>
          <a:p>
            <a:endParaRPr lang="en-US" dirty="0"/>
          </a:p>
        </p:txBody>
      </p:sp>
      <p:sp>
        <p:nvSpPr>
          <p:cNvPr id="3" name="Date Placeholder 2"/>
          <p:cNvSpPr>
            <a:spLocks noGrp="1"/>
          </p:cNvSpPr>
          <p:nvPr>
            <p:ph type="dt" sz="quarter" idx="1"/>
          </p:nvPr>
        </p:nvSpPr>
        <p:spPr>
          <a:xfrm>
            <a:off x="3962400" y="0"/>
            <a:ext cx="3033713" cy="463550"/>
          </a:xfrm>
          <a:prstGeom prst="rect">
            <a:avLst/>
          </a:prstGeom>
        </p:spPr>
        <p:txBody>
          <a:bodyPr vert="horz" wrap="square" lIns="91221" tIns="45610" rIns="91221" bIns="45610" numCol="1" anchor="t" anchorCtr="0" compatLnSpc="1">
            <a:prstTxWarp prst="textNoShape">
              <a:avLst/>
            </a:prstTxWarp>
          </a:bodyPr>
          <a:lstStyle>
            <a:lvl1pPr algn="r">
              <a:defRPr sz="1200">
                <a:latin typeface="Calibri" pitchFamily="34" charset="0"/>
              </a:defRPr>
            </a:lvl1pPr>
          </a:lstStyle>
          <a:p>
            <a:fld id="{5EFB4076-421F-4CE8-A226-8D7CDBFBC26D}" type="datetimeFigureOut">
              <a:rPr lang="en-US"/>
              <a:pPr/>
              <a:t>5/2/2011</a:t>
            </a:fld>
            <a:endParaRPr lang="en-US" dirty="0"/>
          </a:p>
        </p:txBody>
      </p:sp>
      <p:sp>
        <p:nvSpPr>
          <p:cNvPr id="4" name="Footer Placeholder 3"/>
          <p:cNvSpPr>
            <a:spLocks noGrp="1"/>
          </p:cNvSpPr>
          <p:nvPr>
            <p:ph type="ftr" sz="quarter" idx="2"/>
          </p:nvPr>
        </p:nvSpPr>
        <p:spPr>
          <a:xfrm>
            <a:off x="0" y="8805863"/>
            <a:ext cx="3033713" cy="463550"/>
          </a:xfrm>
          <a:prstGeom prst="rect">
            <a:avLst/>
          </a:prstGeom>
        </p:spPr>
        <p:txBody>
          <a:bodyPr vert="horz" wrap="square" lIns="91221" tIns="45610" rIns="91221" bIns="45610" numCol="1" anchor="b" anchorCtr="0" compatLnSpc="1">
            <a:prstTxWarp prst="textNoShape">
              <a:avLst/>
            </a:prstTxWarp>
          </a:bodyPr>
          <a:lstStyle>
            <a:lvl1pPr>
              <a:defRPr sz="1200">
                <a:latin typeface="Calibri" pitchFamily="34" charset="0"/>
              </a:defRPr>
            </a:lvl1pPr>
          </a:lstStyle>
          <a:p>
            <a:endParaRPr lang="en-US" dirty="0"/>
          </a:p>
        </p:txBody>
      </p:sp>
      <p:sp>
        <p:nvSpPr>
          <p:cNvPr id="5" name="Slide Number Placeholder 4"/>
          <p:cNvSpPr>
            <a:spLocks noGrp="1"/>
          </p:cNvSpPr>
          <p:nvPr>
            <p:ph type="sldNum" sz="quarter" idx="3"/>
          </p:nvPr>
        </p:nvSpPr>
        <p:spPr>
          <a:xfrm>
            <a:off x="3962400" y="8805863"/>
            <a:ext cx="3033713" cy="463550"/>
          </a:xfrm>
          <a:prstGeom prst="rect">
            <a:avLst/>
          </a:prstGeom>
        </p:spPr>
        <p:txBody>
          <a:bodyPr vert="horz" wrap="square" lIns="91221" tIns="45610" rIns="91221" bIns="45610" numCol="1" anchor="b" anchorCtr="0" compatLnSpc="1">
            <a:prstTxWarp prst="textNoShape">
              <a:avLst/>
            </a:prstTxWarp>
          </a:bodyPr>
          <a:lstStyle>
            <a:lvl1pPr algn="r">
              <a:defRPr sz="1200">
                <a:latin typeface="Calibri" pitchFamily="34" charset="0"/>
              </a:defRPr>
            </a:lvl1pPr>
          </a:lstStyle>
          <a:p>
            <a:fld id="{D78475CB-D5D3-43FC-966A-9F1603F61C72}" type="slidenum">
              <a:rPr lang="en-US"/>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3713" cy="463550"/>
          </a:xfrm>
          <a:prstGeom prst="rect">
            <a:avLst/>
          </a:prstGeom>
        </p:spPr>
        <p:txBody>
          <a:bodyPr vert="horz" wrap="square" lIns="92953" tIns="46477" rIns="92953" bIns="46477" numCol="1" anchor="t" anchorCtr="0" compatLnSpc="1">
            <a:prstTxWarp prst="textNoShape">
              <a:avLst/>
            </a:prstTxWarp>
          </a:bodyPr>
          <a:lstStyle>
            <a:lvl1pPr>
              <a:defRPr sz="1200">
                <a:latin typeface="Calibri" pitchFamily="34" charset="0"/>
              </a:defRPr>
            </a:lvl1pPr>
          </a:lstStyle>
          <a:p>
            <a:endParaRPr lang="en-US" dirty="0"/>
          </a:p>
        </p:txBody>
      </p:sp>
      <p:sp>
        <p:nvSpPr>
          <p:cNvPr id="3" name="Date Placeholder 2"/>
          <p:cNvSpPr>
            <a:spLocks noGrp="1"/>
          </p:cNvSpPr>
          <p:nvPr>
            <p:ph type="dt" idx="1"/>
          </p:nvPr>
        </p:nvSpPr>
        <p:spPr>
          <a:xfrm>
            <a:off x="3962400" y="0"/>
            <a:ext cx="3033713" cy="463550"/>
          </a:xfrm>
          <a:prstGeom prst="rect">
            <a:avLst/>
          </a:prstGeom>
        </p:spPr>
        <p:txBody>
          <a:bodyPr vert="horz" wrap="square" lIns="92953" tIns="46477" rIns="92953" bIns="46477" numCol="1" anchor="t" anchorCtr="0" compatLnSpc="1">
            <a:prstTxWarp prst="textNoShape">
              <a:avLst/>
            </a:prstTxWarp>
          </a:bodyPr>
          <a:lstStyle>
            <a:lvl1pPr algn="r">
              <a:defRPr sz="1200">
                <a:latin typeface="Calibri" pitchFamily="34" charset="0"/>
              </a:defRPr>
            </a:lvl1pPr>
          </a:lstStyle>
          <a:p>
            <a:fld id="{3BC4EEC9-E3EA-4331-BEB8-E41F3B711EBD}" type="datetimeFigureOut">
              <a:rPr lang="en-US"/>
              <a:pPr/>
              <a:t>5/2/2011</a:t>
            </a:fld>
            <a:endParaRPr lang="en-US" dirty="0"/>
          </a:p>
        </p:txBody>
      </p:sp>
      <p:sp>
        <p:nvSpPr>
          <p:cNvPr id="4" name="Slide Image Placeholder 3"/>
          <p:cNvSpPr>
            <a:spLocks noGrp="1" noRot="1" noChangeAspect="1"/>
          </p:cNvSpPr>
          <p:nvPr>
            <p:ph type="sldImg" idx="2"/>
          </p:nvPr>
        </p:nvSpPr>
        <p:spPr>
          <a:xfrm>
            <a:off x="1181100" y="695325"/>
            <a:ext cx="4635500" cy="3476625"/>
          </a:xfrm>
          <a:prstGeom prst="rect">
            <a:avLst/>
          </a:prstGeom>
          <a:noFill/>
          <a:ln w="12700">
            <a:solidFill>
              <a:prstClr val="black"/>
            </a:solidFill>
          </a:ln>
        </p:spPr>
        <p:txBody>
          <a:bodyPr vert="horz" lIns="92953" tIns="46477" rIns="92953" bIns="46477" rtlCol="0" anchor="ctr"/>
          <a:lstStyle/>
          <a:p>
            <a:pPr lvl="0"/>
            <a:endParaRPr lang="en-US" noProof="0" dirty="0"/>
          </a:p>
        </p:txBody>
      </p:sp>
      <p:sp>
        <p:nvSpPr>
          <p:cNvPr id="5" name="Notes Placeholder 4"/>
          <p:cNvSpPr>
            <a:spLocks noGrp="1"/>
          </p:cNvSpPr>
          <p:nvPr>
            <p:ph type="body" sz="quarter" idx="3"/>
          </p:nvPr>
        </p:nvSpPr>
        <p:spPr>
          <a:xfrm>
            <a:off x="700088" y="4403725"/>
            <a:ext cx="5597525" cy="4171950"/>
          </a:xfrm>
          <a:prstGeom prst="rect">
            <a:avLst/>
          </a:prstGeom>
        </p:spPr>
        <p:txBody>
          <a:bodyPr vert="horz" lIns="92953" tIns="46477" rIns="92953" bIns="46477"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05863"/>
            <a:ext cx="3033713" cy="463550"/>
          </a:xfrm>
          <a:prstGeom prst="rect">
            <a:avLst/>
          </a:prstGeom>
        </p:spPr>
        <p:txBody>
          <a:bodyPr vert="horz" wrap="square" lIns="92953" tIns="46477" rIns="92953" bIns="46477" numCol="1" anchor="b" anchorCtr="0" compatLnSpc="1">
            <a:prstTxWarp prst="textNoShape">
              <a:avLst/>
            </a:prstTxWarp>
          </a:bodyPr>
          <a:lstStyle>
            <a:lvl1pPr>
              <a:defRPr sz="1200">
                <a:latin typeface="Calibri" pitchFamily="34" charset="0"/>
              </a:defRPr>
            </a:lvl1pPr>
          </a:lstStyle>
          <a:p>
            <a:endParaRPr lang="en-US" dirty="0"/>
          </a:p>
        </p:txBody>
      </p:sp>
      <p:sp>
        <p:nvSpPr>
          <p:cNvPr id="7" name="Slide Number Placeholder 6"/>
          <p:cNvSpPr>
            <a:spLocks noGrp="1"/>
          </p:cNvSpPr>
          <p:nvPr>
            <p:ph type="sldNum" sz="quarter" idx="5"/>
          </p:nvPr>
        </p:nvSpPr>
        <p:spPr>
          <a:xfrm>
            <a:off x="3962400" y="8805863"/>
            <a:ext cx="3033713" cy="463550"/>
          </a:xfrm>
          <a:prstGeom prst="rect">
            <a:avLst/>
          </a:prstGeom>
        </p:spPr>
        <p:txBody>
          <a:bodyPr vert="horz" wrap="square" lIns="92953" tIns="46477" rIns="92953" bIns="46477" numCol="1" anchor="b" anchorCtr="0" compatLnSpc="1">
            <a:prstTxWarp prst="textNoShape">
              <a:avLst/>
            </a:prstTxWarp>
          </a:bodyPr>
          <a:lstStyle>
            <a:lvl1pPr algn="r">
              <a:defRPr sz="1200">
                <a:latin typeface="Calibri" pitchFamily="34" charset="0"/>
              </a:defRPr>
            </a:lvl1pPr>
          </a:lstStyle>
          <a:p>
            <a:fld id="{F111F592-3756-4C1B-91B3-FD64E827BFD4}" type="slidenum">
              <a:rPr lang="en-US"/>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16388" name="Slide Number Placeholder 3"/>
          <p:cNvSpPr>
            <a:spLocks noGrp="1"/>
          </p:cNvSpPr>
          <p:nvPr>
            <p:ph type="sldNum" sz="quarter" idx="5"/>
          </p:nvPr>
        </p:nvSpPr>
        <p:spPr bwMode="auto">
          <a:noFill/>
          <a:ln>
            <a:miter lim="800000"/>
            <a:headEnd/>
            <a:tailEnd/>
          </a:ln>
        </p:spPr>
        <p:txBody>
          <a:bodyPr/>
          <a:lstStyle/>
          <a:p>
            <a:fld id="{D9149B5D-BB39-46D4-B5D7-44F9B47926B1}" type="slidenum">
              <a:rPr lang="en-US"/>
              <a:pPr/>
              <a:t>2</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-Hazaras are the third largest ethnic group. They are Shia and have natural ties to Iran and are mostly concentrated in Hazarajat, the mountainous area in central Afghanistan. Hazaras have been the target of punitive discrimination and violence in Afghanistan due to their perceived ethnic, Mongolian roots and religious beliefs. The persecution created a unified ethnic group. The Hazaras view the Pashtun-dominated government with suspicion.</a:t>
            </a:r>
          </a:p>
          <a:p>
            <a:pPr eaLnBrk="1" hangingPunct="1">
              <a:spcBef>
                <a:spcPct val="0"/>
              </a:spcBef>
            </a:pPr>
            <a:endParaRPr lang="en-US" dirty="0" smtClean="0"/>
          </a:p>
        </p:txBody>
      </p:sp>
      <p:sp>
        <p:nvSpPr>
          <p:cNvPr id="19460" name="Slide Number Placeholder 3"/>
          <p:cNvSpPr>
            <a:spLocks noGrp="1"/>
          </p:cNvSpPr>
          <p:nvPr>
            <p:ph type="sldNum" sz="quarter" idx="5"/>
          </p:nvPr>
        </p:nvSpPr>
        <p:spPr bwMode="auto">
          <a:noFill/>
          <a:ln>
            <a:miter lim="800000"/>
            <a:headEnd/>
            <a:tailEnd/>
          </a:ln>
        </p:spPr>
        <p:txBody>
          <a:bodyPr/>
          <a:lstStyle/>
          <a:p>
            <a:fld id="{BE7587DA-9111-4B25-9145-1C3BF9894AE3}" type="slidenum">
              <a:rPr lang="en-US"/>
              <a:pPr/>
              <a:t>12</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-The Uzbeks and Turkmen are closely related and are largely Sunni. Uzbeks are the fourth largest ethnic group and are mainly found in the northern regions. Turkmen are the fifth largest ethnic group and are mostly found in the areas near Turkmenistan. The Turkmen are traditionally nomadic people.</a:t>
            </a:r>
          </a:p>
          <a:p>
            <a:pPr eaLnBrk="1" hangingPunct="1">
              <a:spcBef>
                <a:spcPct val="0"/>
              </a:spcBef>
            </a:pPr>
            <a:endParaRPr lang="en-US" dirty="0" smtClean="0"/>
          </a:p>
        </p:txBody>
      </p:sp>
      <p:sp>
        <p:nvSpPr>
          <p:cNvPr id="20484" name="Slide Number Placeholder 3"/>
          <p:cNvSpPr>
            <a:spLocks noGrp="1"/>
          </p:cNvSpPr>
          <p:nvPr>
            <p:ph type="sldNum" sz="quarter" idx="5"/>
          </p:nvPr>
        </p:nvSpPr>
        <p:spPr bwMode="auto">
          <a:noFill/>
          <a:ln>
            <a:miter lim="800000"/>
            <a:headEnd/>
            <a:tailEnd/>
          </a:ln>
        </p:spPr>
        <p:txBody>
          <a:bodyPr/>
          <a:lstStyle/>
          <a:p>
            <a:fld id="{3FD3075F-9D8D-4D46-B861-D946E0F57E86}" type="slidenum">
              <a:rPr lang="en-US"/>
              <a:pPr/>
              <a:t>13</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-The Uzbeks and Turkmen are closely related and are largely Sunni. Uzbeks are the fourth largest ethnic group and are mainly found in the northern regions. Turkmen are the fifth largest ethnic group and are mostly found in the areas near Turkmenistan. The Turkmen are traditionally nomadic people.</a:t>
            </a:r>
          </a:p>
          <a:p>
            <a:pPr eaLnBrk="1" hangingPunct="1">
              <a:spcBef>
                <a:spcPct val="0"/>
              </a:spcBef>
            </a:pPr>
            <a:endParaRPr lang="en-US" dirty="0" smtClean="0"/>
          </a:p>
        </p:txBody>
      </p:sp>
      <p:sp>
        <p:nvSpPr>
          <p:cNvPr id="20484" name="Slide Number Placeholder 3"/>
          <p:cNvSpPr>
            <a:spLocks noGrp="1"/>
          </p:cNvSpPr>
          <p:nvPr>
            <p:ph type="sldNum" sz="quarter" idx="5"/>
          </p:nvPr>
        </p:nvSpPr>
        <p:spPr bwMode="auto">
          <a:noFill/>
          <a:ln>
            <a:miter lim="800000"/>
            <a:headEnd/>
            <a:tailEnd/>
          </a:ln>
        </p:spPr>
        <p:txBody>
          <a:bodyPr/>
          <a:lstStyle/>
          <a:p>
            <a:fld id="{3FD3075F-9D8D-4D46-B861-D946E0F57E86}" type="slidenum">
              <a:rPr lang="en-US"/>
              <a:pPr/>
              <a:t>14</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-The majority of Afghans are Sunnis, though there is a significant Shiite population.  Sufi orders are strong and influential in Afghanistan.</a:t>
            </a:r>
          </a:p>
          <a:p>
            <a:pPr eaLnBrk="1" hangingPunct="1">
              <a:spcBef>
                <a:spcPct val="0"/>
              </a:spcBef>
            </a:pPr>
            <a:endParaRPr lang="en-US" dirty="0" smtClean="0"/>
          </a:p>
          <a:p>
            <a:pPr eaLnBrk="1" hangingPunct="1">
              <a:spcBef>
                <a:spcPct val="0"/>
              </a:spcBef>
            </a:pPr>
            <a:r>
              <a:rPr lang="en-US" dirty="0" smtClean="0"/>
              <a:t>-Religion is a way of life for every ethnic group in Afghanistan. It permeates every aspect of social relations, and is present in everyday conversations. To most Afghans, it is difficult to imagine a separation of religion from political, economic, moral, and legal questions because Islam is woven through every part of life. </a:t>
            </a:r>
          </a:p>
          <a:p>
            <a:pPr eaLnBrk="1" hangingPunct="1">
              <a:spcBef>
                <a:spcPct val="0"/>
              </a:spcBef>
            </a:pPr>
            <a:endParaRPr lang="en-US" dirty="0" smtClean="0"/>
          </a:p>
          <a:p>
            <a:pPr eaLnBrk="1" hangingPunct="1">
              <a:spcBef>
                <a:spcPct val="0"/>
              </a:spcBef>
            </a:pPr>
            <a:r>
              <a:rPr lang="en-US" dirty="0" smtClean="0"/>
              <a:t>-In Afghanistan, Islamic identity is also linked to strong, confident cultural identities. To be Turkmen, Pashtun, or Tajik is inseparable from being Muslim.  Especially among Pashtuns, this self-confidence leads Afghans to see themselves as natural-born Muslims.  Foreigners and foreign ideas are viewed as inferior.  Even foreign Muslims are treated with suspicion.  Afghans rejected doctrinal advice from foreign Muslims and resisted Taliban edicts that contradicted their traditional beliefs and practices.  Because they see themselves as the purest and strongest Muslims, they believe their cultural customs and beliefs to be fully consistent with Islam. </a:t>
            </a:r>
          </a:p>
          <a:p>
            <a:pPr eaLnBrk="1" hangingPunct="1">
              <a:spcBef>
                <a:spcPct val="0"/>
              </a:spcBef>
            </a:pPr>
            <a:endParaRPr lang="en-US" dirty="0" smtClean="0"/>
          </a:p>
          <a:p>
            <a:pPr eaLnBrk="1" hangingPunct="1">
              <a:spcBef>
                <a:spcPct val="0"/>
              </a:spcBef>
            </a:pPr>
            <a:endParaRPr lang="en-US" dirty="0" smtClean="0"/>
          </a:p>
        </p:txBody>
      </p:sp>
      <p:sp>
        <p:nvSpPr>
          <p:cNvPr id="22532" name="Slide Number Placeholder 3"/>
          <p:cNvSpPr>
            <a:spLocks noGrp="1"/>
          </p:cNvSpPr>
          <p:nvPr>
            <p:ph type="sldNum" sz="quarter" idx="5"/>
          </p:nvPr>
        </p:nvSpPr>
        <p:spPr bwMode="auto">
          <a:noFill/>
          <a:ln>
            <a:miter lim="800000"/>
            <a:headEnd/>
            <a:tailEnd/>
          </a:ln>
        </p:spPr>
        <p:txBody>
          <a:bodyPr/>
          <a:lstStyle/>
          <a:p>
            <a:fld id="{FC77A119-9823-4CB7-BBB2-812E73DC9EAC}" type="slidenum">
              <a:rPr lang="en-US"/>
              <a:pPr/>
              <a:t>4</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p:txBody>
          <a:bodyPr wrap="square" numCol="1" anchor="t" anchorCtr="0" compatLnSpc="1">
            <a:prstTxWarp prst="textNoShape">
              <a:avLst/>
            </a:prstTxWarp>
          </a:bodyPr>
          <a:lstStyle/>
          <a:p>
            <a:pPr eaLnBrk="1" hangingPunct="1">
              <a:lnSpc>
                <a:spcPct val="90000"/>
              </a:lnSpc>
              <a:spcBef>
                <a:spcPct val="0"/>
              </a:spcBef>
            </a:pPr>
            <a:r>
              <a:rPr lang="en-US" dirty="0" smtClean="0"/>
              <a:t>Afghanistan’s physical geography has shaped the country’s history and culture.  Vast differences in climate, elevation, and water and land availability dictate trade, migration, and settlement patterns.  </a:t>
            </a:r>
          </a:p>
          <a:p>
            <a:pPr eaLnBrk="1" hangingPunct="1">
              <a:lnSpc>
                <a:spcPct val="90000"/>
              </a:lnSpc>
              <a:spcBef>
                <a:spcPct val="0"/>
              </a:spcBef>
            </a:pPr>
            <a:endParaRPr lang="en-US" dirty="0" smtClean="0"/>
          </a:p>
          <a:p>
            <a:pPr eaLnBrk="1" hangingPunct="1">
              <a:lnSpc>
                <a:spcPct val="90000"/>
              </a:lnSpc>
              <a:spcBef>
                <a:spcPct val="0"/>
              </a:spcBef>
            </a:pPr>
            <a:r>
              <a:rPr lang="en-US" dirty="0" smtClean="0"/>
              <a:t>In subsistence farming and nomadic or semi-nomadic communities that predominate in Afghanistan’s deserts and narrow river valleys, social structures are almost flat.  Most people are about as wealthy or poor as their neighbors. Village leaders earn their positions and maintain them by protecting or increasing the physical and economic security of their communities. For the overwhelming majority of Afghans, life revolves around subsistence agriculture or nomadic livestock herding.  Most people live in small villages in which households work plots of agricultural land.  People typically produce just enough to support themselves and their families.  When extra is available, it is often invested in relationships with one’s community.  Hospitality, feasts, and gift giving raise one’s status in a subsistence economy. </a:t>
            </a:r>
          </a:p>
          <a:p>
            <a:pPr eaLnBrk="1" hangingPunct="1">
              <a:lnSpc>
                <a:spcPct val="90000"/>
              </a:lnSpc>
              <a:spcBef>
                <a:spcPct val="0"/>
              </a:spcBef>
            </a:pPr>
            <a:endParaRPr lang="en-US" dirty="0" smtClean="0"/>
          </a:p>
          <a:p>
            <a:pPr eaLnBrk="1" hangingPunct="1">
              <a:lnSpc>
                <a:spcPct val="90000"/>
              </a:lnSpc>
              <a:spcBef>
                <a:spcPct val="0"/>
              </a:spcBef>
            </a:pPr>
            <a:r>
              <a:rPr lang="en-US" dirty="0" smtClean="0"/>
              <a:t>Society is more stratified in the irrigated river valleys and cities of Afghanistan.  Wealth generated supported by agricultural surpluses and trade support a class of wealthy individuals and families.  Cities and towns are centers of trade and government. As such, they are anchors for large regions throughout the country. In the Pashtun-dominated regions of Afghanistan and Pakistan, Kandahar, Kabul, Jalalabad, Ghazni, Khost, Peshawar, Quetta are some of the most important urban anchors. Maintaining control and stability in these cities has been critical for successive governments to establish influence over rural populations</a:t>
            </a:r>
          </a:p>
        </p:txBody>
      </p:sp>
      <p:sp>
        <p:nvSpPr>
          <p:cNvPr id="23556" name="Slide Number Placeholder 3"/>
          <p:cNvSpPr>
            <a:spLocks noGrp="1"/>
          </p:cNvSpPr>
          <p:nvPr>
            <p:ph type="sldNum" sz="quarter" idx="5"/>
          </p:nvPr>
        </p:nvSpPr>
        <p:spPr bwMode="auto">
          <a:noFill/>
          <a:ln>
            <a:miter lim="800000"/>
            <a:headEnd/>
            <a:tailEnd/>
          </a:ln>
        </p:spPr>
        <p:txBody>
          <a:bodyPr/>
          <a:lstStyle/>
          <a:p>
            <a:fld id="{D8AF5012-DCF7-4C68-A201-340DD8A6615B}" type="slidenum">
              <a:rPr lang="en-US"/>
              <a:pPr/>
              <a:t>5</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xfrm>
            <a:off x="146050" y="4403725"/>
            <a:ext cx="6705600" cy="4171950"/>
          </a:xfrm>
        </p:spPr>
        <p:txBody>
          <a:bodyPr wrap="square" numCol="1" anchor="t" anchorCtr="0" compatLnSpc="1">
            <a:prstTxWarp prst="textNoShape">
              <a:avLst/>
            </a:prstTxWarp>
          </a:bodyPr>
          <a:lstStyle/>
          <a:p>
            <a:pPr eaLnBrk="1" hangingPunct="1">
              <a:spcBef>
                <a:spcPct val="0"/>
              </a:spcBef>
            </a:pPr>
            <a:r>
              <a:rPr lang="en-US" sz="1100" dirty="0" smtClean="0"/>
              <a:t>-Pashtunwali – the way of the Pashtun – is the foundation of Pashtun identity and culture. Its tenets form an ideal code of conduct in an ideal society. Pashtunwali is not written, and its components are stressed differently across Pashtun communities. No one ever perfectly adheres to Pashtunwali, but its core concepts are widely agreed to encompass the most important values of Pashtun society.</a:t>
            </a:r>
          </a:p>
          <a:p>
            <a:pPr eaLnBrk="1" hangingPunct="1">
              <a:spcBef>
                <a:spcPct val="0"/>
              </a:spcBef>
            </a:pPr>
            <a:endParaRPr lang="en-US" sz="1100" dirty="0" smtClean="0"/>
          </a:p>
          <a:p>
            <a:pPr eaLnBrk="1" hangingPunct="1">
              <a:spcBef>
                <a:spcPct val="0"/>
              </a:spcBef>
            </a:pPr>
            <a:r>
              <a:rPr lang="en-US" sz="1100" dirty="0" smtClean="0"/>
              <a:t>-The most important values of Pashtunwali are:</a:t>
            </a:r>
          </a:p>
          <a:p>
            <a:pPr eaLnBrk="1" hangingPunct="1">
              <a:spcBef>
                <a:spcPct val="0"/>
              </a:spcBef>
            </a:pPr>
            <a:r>
              <a:rPr lang="en-US" sz="1100" dirty="0" smtClean="0"/>
              <a:t>-Honor: Defense of family or community honor and reputation is important throughout Afghanistan.  However, it is the heart of rural Pashtun culture. Offenses against one person obligate their entire family or village to seek reconciliation or retribution to restore their honor. </a:t>
            </a:r>
          </a:p>
          <a:p>
            <a:pPr eaLnBrk="1" hangingPunct="1">
              <a:spcBef>
                <a:spcPct val="0"/>
              </a:spcBef>
            </a:pPr>
            <a:r>
              <a:rPr lang="en-US" sz="1100" dirty="0" smtClean="0"/>
              <a:t>-Hospitality: Guests and travelers are watched and cared for.</a:t>
            </a:r>
          </a:p>
          <a:p>
            <a:pPr eaLnBrk="1" hangingPunct="1">
              <a:spcBef>
                <a:spcPct val="0"/>
              </a:spcBef>
            </a:pPr>
            <a:r>
              <a:rPr lang="en-US" sz="1100" dirty="0" smtClean="0"/>
              <a:t>-Restorative Justice: When losses of life, limb, property, and honor are suffered, Pashtuns emphasize restoring the victim rather than punishing the offender. This can occur through payments, exchanges of goods, or apologies, often through negotiations involving the whole community. If a suitable agreement cannot be reached, the aggrieved party may seek revenge through violence.</a:t>
            </a:r>
          </a:p>
          <a:p>
            <a:pPr eaLnBrk="1" hangingPunct="1">
              <a:spcBef>
                <a:spcPct val="0"/>
              </a:spcBef>
            </a:pPr>
            <a:r>
              <a:rPr lang="en-US" sz="1100" dirty="0" smtClean="0"/>
              <a:t>-Consensus: Pashtunwali prizes community consensus. Decisions that effect the entire community are made by the entire community. Peace and stability in the community trump individual concerns.</a:t>
            </a:r>
          </a:p>
          <a:p>
            <a:pPr eaLnBrk="1" hangingPunct="1">
              <a:spcBef>
                <a:spcPct val="0"/>
              </a:spcBef>
            </a:pPr>
            <a:endParaRPr lang="en-US" sz="1100" dirty="0" smtClean="0"/>
          </a:p>
          <a:p>
            <a:pPr eaLnBrk="1" hangingPunct="1">
              <a:spcBef>
                <a:spcPct val="0"/>
              </a:spcBef>
              <a:buFontTx/>
              <a:buChar char="-"/>
            </a:pPr>
            <a:r>
              <a:rPr lang="en-US" sz="1100" dirty="0" smtClean="0"/>
              <a:t>Trust is a cornerstone of personal and communal relationships among Afghans, just as it is in other places. Most Afghans live in small communities where everyone knows everyone else and their history of behavior.  These relationships form a foundation of trust for social and economic interactions to take place.  Outsiders need to establish a record of behaviors to build the same foundation of trust.</a:t>
            </a:r>
          </a:p>
          <a:p>
            <a:pPr eaLnBrk="1" hangingPunct="1">
              <a:spcBef>
                <a:spcPct val="0"/>
              </a:spcBef>
            </a:pPr>
            <a:endParaRPr lang="en-US" sz="1100" dirty="0" smtClean="0"/>
          </a:p>
          <a:p>
            <a:pPr eaLnBrk="1" hangingPunct="1">
              <a:spcBef>
                <a:spcPct val="0"/>
              </a:spcBef>
            </a:pPr>
            <a:r>
              <a:rPr lang="en-US" sz="1100" dirty="0" smtClean="0"/>
              <a:t>-Afghan – especially Pashtun – communities are highly egalitarian. On matters that affect the entire community, everyone has a voice in building a consensus. In most places, leadership is earned, rather than passed down. </a:t>
            </a:r>
          </a:p>
          <a:p>
            <a:pPr eaLnBrk="1" hangingPunct="1">
              <a:spcBef>
                <a:spcPct val="0"/>
              </a:spcBef>
            </a:pPr>
            <a:endParaRPr lang="en-US" sz="1100" dirty="0" smtClean="0"/>
          </a:p>
        </p:txBody>
      </p:sp>
      <p:sp>
        <p:nvSpPr>
          <p:cNvPr id="21508" name="Slide Number Placeholder 3"/>
          <p:cNvSpPr>
            <a:spLocks noGrp="1"/>
          </p:cNvSpPr>
          <p:nvPr>
            <p:ph type="sldNum" sz="quarter" idx="5"/>
          </p:nvPr>
        </p:nvSpPr>
        <p:spPr bwMode="auto">
          <a:noFill/>
          <a:ln>
            <a:miter lim="800000"/>
            <a:headEnd/>
            <a:tailEnd/>
          </a:ln>
        </p:spPr>
        <p:txBody>
          <a:bodyPr/>
          <a:lstStyle/>
          <a:p>
            <a:fld id="{3D230389-393F-417D-9344-1B5DE380730C}" type="slidenum">
              <a:rPr lang="en-US"/>
              <a:pPr/>
              <a:t>6</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-Ethnicity is the fundamental basis for identity in Afghanistan. The Afghan populace divides itself into several large ethnic groups.</a:t>
            </a:r>
          </a:p>
          <a:p>
            <a:pPr eaLnBrk="1" hangingPunct="1">
              <a:spcBef>
                <a:spcPct val="0"/>
              </a:spcBef>
            </a:pPr>
            <a:endParaRPr lang="en-US" dirty="0" smtClean="0"/>
          </a:p>
          <a:p>
            <a:pPr eaLnBrk="1" hangingPunct="1">
              <a:spcBef>
                <a:spcPct val="0"/>
              </a:spcBef>
            </a:pPr>
            <a:r>
              <a:rPr lang="en-US" dirty="0" smtClean="0"/>
              <a:t>-The Pashtuns represent the largest ethnic group in Afghanistan. They are predominantly Sunni Muslims and subscribe to Pashtunwali, which is an overarching code of conduct and way of life. This unwritten code of honor is a system in which possession of honor guarantees membership in the society. Honor is required to maintain the rights, protection and support of the community.</a:t>
            </a:r>
          </a:p>
          <a:p>
            <a:pPr eaLnBrk="1" hangingPunct="1">
              <a:spcBef>
                <a:spcPct val="0"/>
              </a:spcBef>
            </a:pPr>
            <a:endParaRPr lang="en-US" dirty="0" smtClean="0"/>
          </a:p>
          <a:p>
            <a:pPr eaLnBrk="1" hangingPunct="1">
              <a:spcBef>
                <a:spcPct val="0"/>
              </a:spcBef>
            </a:pPr>
            <a:r>
              <a:rPr lang="en-US" dirty="0" smtClean="0"/>
              <a:t>-Pashtuns dominate an area that spans eastern, southern, and western Afghanistan, as well as portions of Pakistan. This area is known as Pashtunistan, the Pashtun Belt and Pakhtunkhwa.</a:t>
            </a:r>
          </a:p>
          <a:p>
            <a:pPr eaLnBrk="1" hangingPunct="1">
              <a:spcBef>
                <a:spcPct val="0"/>
              </a:spcBef>
            </a:pPr>
            <a:endParaRPr lang="en-US" dirty="0" smtClean="0"/>
          </a:p>
          <a:p>
            <a:pPr eaLnBrk="1" hangingPunct="1">
              <a:spcBef>
                <a:spcPct val="0"/>
              </a:spcBef>
            </a:pPr>
            <a:endParaRPr lang="en-US" dirty="0" smtClean="0"/>
          </a:p>
        </p:txBody>
      </p:sp>
      <p:sp>
        <p:nvSpPr>
          <p:cNvPr id="17412" name="Slide Number Placeholder 3"/>
          <p:cNvSpPr>
            <a:spLocks noGrp="1"/>
          </p:cNvSpPr>
          <p:nvPr>
            <p:ph type="sldNum" sz="quarter" idx="5"/>
          </p:nvPr>
        </p:nvSpPr>
        <p:spPr bwMode="auto">
          <a:noFill/>
          <a:ln>
            <a:miter lim="800000"/>
            <a:headEnd/>
            <a:tailEnd/>
          </a:ln>
        </p:spPr>
        <p:txBody>
          <a:bodyPr/>
          <a:lstStyle/>
          <a:p>
            <a:fld id="{E1A0EA9E-FF8A-485A-9306-77102B190671}" type="slidenum">
              <a:rPr lang="en-US"/>
              <a:pPr/>
              <a:t>7</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-Ethnicity is the fundamental basis for identity in Afghanistan. The Afghan populace divides itself into several large ethnic groups.</a:t>
            </a:r>
          </a:p>
          <a:p>
            <a:pPr eaLnBrk="1" hangingPunct="1">
              <a:spcBef>
                <a:spcPct val="0"/>
              </a:spcBef>
            </a:pPr>
            <a:endParaRPr lang="en-US" dirty="0" smtClean="0"/>
          </a:p>
          <a:p>
            <a:pPr eaLnBrk="1" hangingPunct="1">
              <a:spcBef>
                <a:spcPct val="0"/>
              </a:spcBef>
            </a:pPr>
            <a:r>
              <a:rPr lang="en-US" dirty="0" smtClean="0"/>
              <a:t>-The Pashtuns represent the largest ethnic group in Afghanistan. They are predominantly Sunni Muslims and subscribe to Pashtunwali, which is an overarching code of conduct and way of life. This unwritten code of honor is a system in which possession of honor guarantees membership in the society. Honor is required to maintain the rights, protection and support of the community.</a:t>
            </a:r>
          </a:p>
          <a:p>
            <a:pPr eaLnBrk="1" hangingPunct="1">
              <a:spcBef>
                <a:spcPct val="0"/>
              </a:spcBef>
            </a:pPr>
            <a:endParaRPr lang="en-US" dirty="0" smtClean="0"/>
          </a:p>
          <a:p>
            <a:pPr eaLnBrk="1" hangingPunct="1">
              <a:spcBef>
                <a:spcPct val="0"/>
              </a:spcBef>
            </a:pPr>
            <a:r>
              <a:rPr lang="en-US" dirty="0" smtClean="0"/>
              <a:t>-Pashtuns dominate an area that spans eastern, southern, and western Afghanistan, as well as portions of Pakistan. This area is known as Pashtunistan, the Pashtun Belt and Pakhtunkhwa.</a:t>
            </a:r>
          </a:p>
          <a:p>
            <a:pPr eaLnBrk="1" hangingPunct="1">
              <a:spcBef>
                <a:spcPct val="0"/>
              </a:spcBef>
            </a:pPr>
            <a:endParaRPr lang="en-US" dirty="0" smtClean="0"/>
          </a:p>
          <a:p>
            <a:pPr eaLnBrk="1" hangingPunct="1">
              <a:spcBef>
                <a:spcPct val="0"/>
              </a:spcBef>
            </a:pPr>
            <a:endParaRPr lang="en-US" dirty="0" smtClean="0"/>
          </a:p>
        </p:txBody>
      </p:sp>
      <p:sp>
        <p:nvSpPr>
          <p:cNvPr id="17412" name="Slide Number Placeholder 3"/>
          <p:cNvSpPr>
            <a:spLocks noGrp="1"/>
          </p:cNvSpPr>
          <p:nvPr>
            <p:ph type="sldNum" sz="quarter" idx="5"/>
          </p:nvPr>
        </p:nvSpPr>
        <p:spPr bwMode="auto">
          <a:noFill/>
          <a:ln>
            <a:miter lim="800000"/>
            <a:headEnd/>
            <a:tailEnd/>
          </a:ln>
        </p:spPr>
        <p:txBody>
          <a:bodyPr/>
          <a:lstStyle/>
          <a:p>
            <a:fld id="{E1A0EA9E-FF8A-485A-9306-77102B190671}" type="slidenum">
              <a:rPr lang="en-US"/>
              <a:pPr/>
              <a:t>8</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-Tajiks are the second largest ethnic group in Afghanistan. They are primarily Dari-speaking Sunni Muslims with a Shia Minority (mostly in Western Afghanistan). The importance of kinship to the Tajiks does not extend much beyond the extended family or village; therefore, tribalism is weak. </a:t>
            </a:r>
          </a:p>
          <a:p>
            <a:pPr eaLnBrk="1" hangingPunct="1">
              <a:spcBef>
                <a:spcPct val="0"/>
              </a:spcBef>
            </a:pPr>
            <a:endParaRPr lang="en-US" dirty="0" smtClean="0"/>
          </a:p>
          <a:p>
            <a:pPr eaLnBrk="1" hangingPunct="1">
              <a:spcBef>
                <a:spcPct val="0"/>
              </a:spcBef>
            </a:pPr>
            <a:r>
              <a:rPr lang="en-US" dirty="0" smtClean="0"/>
              <a:t>-They are the most affluent and educated people in Afghanistan and are found in the greatest numbers in urban centers. </a:t>
            </a:r>
          </a:p>
          <a:p>
            <a:pPr eaLnBrk="1" hangingPunct="1">
              <a:spcBef>
                <a:spcPct val="0"/>
              </a:spcBef>
            </a:pPr>
            <a:endParaRPr lang="en-US" dirty="0" smtClean="0"/>
          </a:p>
          <a:p>
            <a:pPr eaLnBrk="1" hangingPunct="1">
              <a:spcBef>
                <a:spcPct val="0"/>
              </a:spcBef>
            </a:pPr>
            <a:r>
              <a:rPr lang="en-US" dirty="0" smtClean="0"/>
              <a:t>-Tajiks are the main rivals of the Pashtuns, vying for power, control and influence in Afghanistan.</a:t>
            </a:r>
          </a:p>
          <a:p>
            <a:pPr eaLnBrk="1" hangingPunct="1">
              <a:spcBef>
                <a:spcPct val="0"/>
              </a:spcBef>
            </a:pPr>
            <a:endParaRPr lang="en-US" dirty="0" smtClean="0"/>
          </a:p>
        </p:txBody>
      </p:sp>
      <p:sp>
        <p:nvSpPr>
          <p:cNvPr id="18436" name="Slide Number Placeholder 3"/>
          <p:cNvSpPr>
            <a:spLocks noGrp="1"/>
          </p:cNvSpPr>
          <p:nvPr>
            <p:ph type="sldNum" sz="quarter" idx="5"/>
          </p:nvPr>
        </p:nvSpPr>
        <p:spPr bwMode="auto">
          <a:noFill/>
          <a:ln>
            <a:miter lim="800000"/>
            <a:headEnd/>
            <a:tailEnd/>
          </a:ln>
        </p:spPr>
        <p:txBody>
          <a:bodyPr/>
          <a:lstStyle/>
          <a:p>
            <a:fld id="{CDAB931E-F3AF-429F-9F77-AAF6589CF030}" type="slidenum">
              <a:rPr lang="en-US"/>
              <a:pPr/>
              <a:t>9</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-Tajiks are the second largest ethnic group in Afghanistan. They are primarily Dari-speaking Sunni Muslims with a Shia Minority (mostly in Western Afghanistan). The importance of kinship to the Tajiks does not extend much beyond the extended family or village; therefore, tribalism is weak. </a:t>
            </a:r>
          </a:p>
          <a:p>
            <a:pPr eaLnBrk="1" hangingPunct="1">
              <a:spcBef>
                <a:spcPct val="0"/>
              </a:spcBef>
            </a:pPr>
            <a:endParaRPr lang="en-US" dirty="0" smtClean="0"/>
          </a:p>
          <a:p>
            <a:pPr eaLnBrk="1" hangingPunct="1">
              <a:spcBef>
                <a:spcPct val="0"/>
              </a:spcBef>
            </a:pPr>
            <a:r>
              <a:rPr lang="en-US" dirty="0" smtClean="0"/>
              <a:t>-They are the most affluent and educated people in Afghanistan and are found in the greatest numbers in urban centers. </a:t>
            </a:r>
          </a:p>
          <a:p>
            <a:pPr eaLnBrk="1" hangingPunct="1">
              <a:spcBef>
                <a:spcPct val="0"/>
              </a:spcBef>
            </a:pPr>
            <a:endParaRPr lang="en-US" dirty="0" smtClean="0"/>
          </a:p>
          <a:p>
            <a:pPr eaLnBrk="1" hangingPunct="1">
              <a:spcBef>
                <a:spcPct val="0"/>
              </a:spcBef>
            </a:pPr>
            <a:r>
              <a:rPr lang="en-US" dirty="0" smtClean="0"/>
              <a:t>-Tajiks are the main rivals of the Pashtuns, vying for power, control and influence in Afghanistan.</a:t>
            </a:r>
          </a:p>
          <a:p>
            <a:pPr eaLnBrk="1" hangingPunct="1">
              <a:spcBef>
                <a:spcPct val="0"/>
              </a:spcBef>
            </a:pPr>
            <a:endParaRPr lang="en-US" dirty="0" smtClean="0"/>
          </a:p>
        </p:txBody>
      </p:sp>
      <p:sp>
        <p:nvSpPr>
          <p:cNvPr id="18436" name="Slide Number Placeholder 3"/>
          <p:cNvSpPr>
            <a:spLocks noGrp="1"/>
          </p:cNvSpPr>
          <p:nvPr>
            <p:ph type="sldNum" sz="quarter" idx="5"/>
          </p:nvPr>
        </p:nvSpPr>
        <p:spPr bwMode="auto">
          <a:noFill/>
          <a:ln>
            <a:miter lim="800000"/>
            <a:headEnd/>
            <a:tailEnd/>
          </a:ln>
        </p:spPr>
        <p:txBody>
          <a:bodyPr/>
          <a:lstStyle/>
          <a:p>
            <a:fld id="{CDAB931E-F3AF-429F-9F77-AAF6589CF030}" type="slidenum">
              <a:rPr lang="en-US"/>
              <a:pPr/>
              <a:t>10</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-Hazaras are the third largest ethnic group. They are Shia and have natural ties to Iran and are mostly concentrated in Hazarajat, the mountainous area in central Afghanistan. Hazaras have been the target of punitive discrimination and violence in Afghanistan due to their perceived ethnic, Mongolian roots and religious beliefs. The persecution created a unified ethnic group. The Hazaras view the Pashtun-dominated government with suspicion.</a:t>
            </a:r>
          </a:p>
          <a:p>
            <a:pPr eaLnBrk="1" hangingPunct="1">
              <a:spcBef>
                <a:spcPct val="0"/>
              </a:spcBef>
            </a:pPr>
            <a:endParaRPr lang="en-US" dirty="0" smtClean="0"/>
          </a:p>
        </p:txBody>
      </p:sp>
      <p:sp>
        <p:nvSpPr>
          <p:cNvPr id="19460" name="Slide Number Placeholder 3"/>
          <p:cNvSpPr>
            <a:spLocks noGrp="1"/>
          </p:cNvSpPr>
          <p:nvPr>
            <p:ph type="sldNum" sz="quarter" idx="5"/>
          </p:nvPr>
        </p:nvSpPr>
        <p:spPr bwMode="auto">
          <a:noFill/>
          <a:ln>
            <a:miter lim="800000"/>
            <a:headEnd/>
            <a:tailEnd/>
          </a:ln>
        </p:spPr>
        <p:txBody>
          <a:bodyPr/>
          <a:lstStyle/>
          <a:p>
            <a:fld id="{BE7587DA-9111-4B25-9145-1C3BF9894AE3}" type="slidenum">
              <a:rPr lang="en-US"/>
              <a:pPr/>
              <a:t>11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cxnSp>
        <p:nvCxnSpPr>
          <p:cNvPr id="4" name="Straight Connector 3"/>
          <p:cNvCxnSpPr/>
          <p:nvPr userDrawn="1"/>
        </p:nvCxnSpPr>
        <p:spPr>
          <a:xfrm>
            <a:off x="3352800" y="2667000"/>
            <a:ext cx="4724400" cy="0"/>
          </a:xfrm>
          <a:prstGeom prst="line">
            <a:avLst/>
          </a:prstGeom>
          <a:ln>
            <a:solidFill>
              <a:schemeClr val="bg2">
                <a:lumMod val="10000"/>
              </a:schemeClr>
            </a:solidFill>
          </a:ln>
        </p:spPr>
        <p:style>
          <a:lnRef idx="2">
            <a:schemeClr val="dk1"/>
          </a:lnRef>
          <a:fillRef idx="0">
            <a:schemeClr val="dk1"/>
          </a:fillRef>
          <a:effectRef idx="1">
            <a:schemeClr val="dk1"/>
          </a:effectRef>
          <a:fontRef idx="minor">
            <a:schemeClr val="tx1"/>
          </a:fontRef>
        </p:style>
      </p:cxnSp>
      <p:pic>
        <p:nvPicPr>
          <p:cNvPr id="5" name="Picture 31" descr="COE_Seal_final"/>
          <p:cNvPicPr>
            <a:picLocks noChangeAspect="1" noChangeArrowheads="1"/>
          </p:cNvPicPr>
          <p:nvPr userDrawn="1"/>
        </p:nvPicPr>
        <p:blipFill>
          <a:blip r:embed="rId2" cstate="print"/>
          <a:srcRect/>
          <a:stretch>
            <a:fillRect/>
          </a:stretch>
        </p:blipFill>
        <p:spPr bwMode="auto">
          <a:xfrm>
            <a:off x="609600" y="3048000"/>
            <a:ext cx="1803400" cy="1803400"/>
          </a:xfrm>
          <a:prstGeom prst="rect">
            <a:avLst/>
          </a:prstGeom>
          <a:noFill/>
          <a:effectLst>
            <a:outerShdw blurRad="76200" dist="88900" dir="8100000" algn="tr" rotWithShape="0">
              <a:prstClr val="black">
                <a:alpha val="40000"/>
              </a:prstClr>
            </a:outerShdw>
          </a:effectLst>
        </p:spPr>
      </p:pic>
      <p:pic>
        <p:nvPicPr>
          <p:cNvPr id="6" name="Picture 5" descr="CENTCOM Logo.png"/>
          <p:cNvPicPr>
            <a:picLocks noChangeAspect="1"/>
          </p:cNvPicPr>
          <p:nvPr userDrawn="1"/>
        </p:nvPicPr>
        <p:blipFill>
          <a:blip r:embed="rId3" cstate="print"/>
          <a:stretch>
            <a:fillRect/>
          </a:stretch>
        </p:blipFill>
        <p:spPr>
          <a:xfrm>
            <a:off x="609600" y="1066800"/>
            <a:ext cx="1828800" cy="1828800"/>
          </a:xfrm>
          <a:prstGeom prst="rect">
            <a:avLst/>
          </a:prstGeom>
          <a:effectLst>
            <a:outerShdw blurRad="76200" dist="88900" dir="8100000" algn="tr" rotWithShape="0">
              <a:prstClr val="black">
                <a:alpha val="40000"/>
              </a:prstClr>
            </a:outerShdw>
          </a:effectLst>
        </p:spPr>
      </p:pic>
      <p:sp>
        <p:nvSpPr>
          <p:cNvPr id="7" name="Rectangle 6"/>
          <p:cNvSpPr/>
          <p:nvPr userDrawn="1"/>
        </p:nvSpPr>
        <p:spPr>
          <a:xfrm>
            <a:off x="0" y="304800"/>
            <a:ext cx="9144000" cy="76200"/>
          </a:xfrm>
          <a:prstGeom prst="rect">
            <a:avLst/>
          </a:prstGeom>
          <a:solidFill>
            <a:schemeClr val="bg2">
              <a:lumMod val="50000"/>
            </a:schemeClr>
          </a:solidFill>
          <a:ln>
            <a:solidFill>
              <a:schemeClr val="bg2">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dirty="0">
              <a:solidFill>
                <a:srgbClr val="FFFFFF"/>
              </a:solidFill>
            </a:endParaRPr>
          </a:p>
        </p:txBody>
      </p:sp>
      <p:sp>
        <p:nvSpPr>
          <p:cNvPr id="8" name="Rectangle 7"/>
          <p:cNvSpPr/>
          <p:nvPr userDrawn="1"/>
        </p:nvSpPr>
        <p:spPr>
          <a:xfrm>
            <a:off x="0" y="0"/>
            <a:ext cx="9144000" cy="304800"/>
          </a:xfrm>
          <a:prstGeom prst="rect">
            <a:avLst/>
          </a:prstGeom>
          <a:solidFill>
            <a:schemeClr val="bg2">
              <a:lumMod val="10000"/>
            </a:schemeClr>
          </a:solidFill>
          <a:ln>
            <a:solidFill>
              <a:schemeClr val="bg2">
                <a:lumMod val="1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
                <a:rot lat="0" lon="0" rev="10800000"/>
              </a:lightRig>
            </a:scene3d>
            <a:sp3d>
              <a:bevelT w="27940" h="12700"/>
              <a:contourClr>
                <a:srgbClr val="DDDDDD"/>
              </a:contourClr>
            </a:sp3d>
          </a:bodyPr>
          <a:lstStyle/>
          <a:p>
            <a:pPr algn="r" fontAlgn="auto">
              <a:spcBef>
                <a:spcPts val="0"/>
              </a:spcBef>
              <a:spcAft>
                <a:spcPts val="0"/>
              </a:spcAft>
              <a:defRPr/>
            </a:pPr>
            <a:r>
              <a:rPr lang="en-US" sz="1400" b="1" spc="1000" dirty="0">
                <a:ln w="11430"/>
                <a:solidFill>
                  <a:srgbClr val="F8F8F8"/>
                </a:solidFill>
                <a:effectLst>
                  <a:outerShdw blurRad="25400" algn="tl" rotWithShape="0">
                    <a:srgbClr val="000000">
                      <a:alpha val="43000"/>
                    </a:srgbClr>
                  </a:outerShdw>
                </a:effectLst>
                <a:latin typeface="Copperplate Gothic Light" pitchFamily="34" charset="0"/>
              </a:rPr>
              <a:t>AFGHANISTAN-PAKISTAN CENTER</a:t>
            </a:r>
          </a:p>
        </p:txBody>
      </p:sp>
      <p:sp>
        <p:nvSpPr>
          <p:cNvPr id="9" name="TextBox 8"/>
          <p:cNvSpPr txBox="1"/>
          <p:nvPr userDrawn="1"/>
        </p:nvSpPr>
        <p:spPr>
          <a:xfrm>
            <a:off x="0" y="5148263"/>
            <a:ext cx="9144000" cy="338137"/>
          </a:xfrm>
          <a:prstGeom prst="rect">
            <a:avLst/>
          </a:prstGeom>
          <a:noFill/>
        </p:spPr>
        <p:txBody>
          <a:bodyPr>
            <a:spAutoFit/>
          </a:bodyPr>
          <a:lstStyle/>
          <a:p>
            <a:pPr algn="ctr" fontAlgn="auto">
              <a:spcBef>
                <a:spcPts val="0"/>
              </a:spcBef>
              <a:spcAft>
                <a:spcPts val="0"/>
              </a:spcAft>
              <a:defRPr/>
            </a:pPr>
            <a:r>
              <a:rPr lang="en-US" sz="1600" b="1" dirty="0">
                <a:latin typeface="Arial" pitchFamily="34" charset="0"/>
                <a:cs typeface="Arial" pitchFamily="34" charset="0"/>
              </a:rPr>
              <a:t>Overall classification:</a:t>
            </a:r>
          </a:p>
        </p:txBody>
      </p:sp>
      <p:sp>
        <p:nvSpPr>
          <p:cNvPr id="10" name="Rectangle 9"/>
          <p:cNvSpPr/>
          <p:nvPr userDrawn="1"/>
        </p:nvSpPr>
        <p:spPr>
          <a:xfrm>
            <a:off x="0" y="6553200"/>
            <a:ext cx="9144000" cy="304800"/>
          </a:xfrm>
          <a:prstGeom prst="rect">
            <a:avLst/>
          </a:prstGeom>
          <a:solidFill>
            <a:schemeClr val="bg2">
              <a:lumMod val="10000"/>
            </a:schemeClr>
          </a:solidFill>
          <a:ln>
            <a:solidFill>
              <a:schemeClr val="bg2">
                <a:lumMod val="1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
                <a:rot lat="0" lon="0" rev="10800000"/>
              </a:lightRig>
            </a:scene3d>
            <a:sp3d>
              <a:bevelT w="27940" h="12700"/>
              <a:contourClr>
                <a:srgbClr val="DDDDDD"/>
              </a:contourClr>
            </a:sp3d>
          </a:bodyPr>
          <a:lstStyle/>
          <a:p>
            <a:pPr algn="ctr" fontAlgn="auto">
              <a:spcBef>
                <a:spcPts val="0"/>
              </a:spcBef>
              <a:spcAft>
                <a:spcPts val="0"/>
              </a:spcAft>
              <a:defRPr/>
            </a:pPr>
            <a:r>
              <a:rPr lang="en-US" sz="1000" b="1" spc="600" dirty="0">
                <a:ln w="11430"/>
                <a:solidFill>
                  <a:srgbClr val="F8F8F8"/>
                </a:solidFill>
                <a:effectLst>
                  <a:outerShdw blurRad="25400" algn="tl" rotWithShape="0">
                    <a:srgbClr val="000000">
                      <a:alpha val="43000"/>
                    </a:srgbClr>
                  </a:outerShdw>
                </a:effectLst>
                <a:latin typeface="Copperplate Gothic Light" pitchFamily="34" charset="0"/>
              </a:rPr>
              <a:t>U.S. CENTRAL COMMAND Joint Intelligence Directorate</a:t>
            </a:r>
          </a:p>
        </p:txBody>
      </p:sp>
      <p:sp>
        <p:nvSpPr>
          <p:cNvPr id="19" name="Text Placeholder 18"/>
          <p:cNvSpPr>
            <a:spLocks noGrp="1"/>
          </p:cNvSpPr>
          <p:nvPr>
            <p:ph type="body" sz="quarter" idx="29"/>
          </p:nvPr>
        </p:nvSpPr>
        <p:spPr>
          <a:xfrm>
            <a:off x="0" y="5943600"/>
            <a:ext cx="3276600" cy="533400"/>
          </a:xfrm>
        </p:spPr>
        <p:txBody>
          <a:bodyPr>
            <a:noAutofit/>
          </a:bodyPr>
          <a:lstStyle>
            <a:lvl1pPr>
              <a:buNone/>
              <a:defRPr sz="1200" b="0" baseline="0">
                <a:latin typeface="Arial" pitchFamily="34" charset="0"/>
                <a:cs typeface="Arial" pitchFamily="34" charset="0"/>
              </a:defRPr>
            </a:lvl1pPr>
            <a:lvl2pPr>
              <a:buNone/>
              <a:defRPr sz="1400">
                <a:latin typeface="Arial" pitchFamily="34" charset="0"/>
                <a:cs typeface="Arial" pitchFamily="34" charset="0"/>
              </a:defRPr>
            </a:lvl2pPr>
            <a:lvl3pPr>
              <a:buNone/>
              <a:defRPr sz="1400">
                <a:latin typeface="Arial" pitchFamily="34" charset="0"/>
                <a:cs typeface="Arial" pitchFamily="34" charset="0"/>
              </a:defRPr>
            </a:lvl3pPr>
            <a:lvl4pPr>
              <a:buNone/>
              <a:defRPr sz="1400">
                <a:latin typeface="Arial" pitchFamily="34" charset="0"/>
                <a:cs typeface="Arial" pitchFamily="34" charset="0"/>
              </a:defRPr>
            </a:lvl4pPr>
            <a:lvl5pPr>
              <a:buNone/>
              <a:defRPr sz="1400">
                <a:latin typeface="Arial" pitchFamily="34" charset="0"/>
                <a:cs typeface="Arial" pitchFamily="34" charset="0"/>
              </a:defRPr>
            </a:lvl5pPr>
          </a:lstStyle>
          <a:p>
            <a:pPr lvl="0"/>
            <a:r>
              <a:rPr lang="en-US" smtClean="0"/>
              <a:t>Click to edit Master text styles</a:t>
            </a:r>
          </a:p>
          <a:p>
            <a:pPr lvl="1"/>
            <a:r>
              <a:rPr lang="en-US" smtClean="0"/>
              <a:t>Second level</a:t>
            </a:r>
          </a:p>
        </p:txBody>
      </p:sp>
      <p:sp>
        <p:nvSpPr>
          <p:cNvPr id="21" name="Text Placeholder 20"/>
          <p:cNvSpPr>
            <a:spLocks noGrp="1"/>
          </p:cNvSpPr>
          <p:nvPr>
            <p:ph type="body" sz="quarter" idx="30"/>
          </p:nvPr>
        </p:nvSpPr>
        <p:spPr>
          <a:xfrm>
            <a:off x="0" y="5486400"/>
            <a:ext cx="9144000" cy="304800"/>
          </a:xfrm>
        </p:spPr>
        <p:txBody>
          <a:bodyPr>
            <a:normAutofit/>
          </a:bodyPr>
          <a:lstStyle>
            <a:lvl1pPr algn="ctr">
              <a:buNone/>
              <a:defRPr sz="1600">
                <a:solidFill>
                  <a:srgbClr val="008000"/>
                </a:solidFill>
                <a:latin typeface="Arial" pitchFamily="34" charset="0"/>
                <a:cs typeface="Arial" pitchFamily="34" charset="0"/>
              </a:defRPr>
            </a:lvl1pPr>
          </a:lstStyle>
          <a:p>
            <a:pPr lvl="0"/>
            <a:r>
              <a:rPr lang="en-US" smtClean="0"/>
              <a:t>Click to edit Master text styles</a:t>
            </a:r>
          </a:p>
        </p:txBody>
      </p:sp>
      <p:sp>
        <p:nvSpPr>
          <p:cNvPr id="11" name="Slide Number Placeholder 5"/>
          <p:cNvSpPr>
            <a:spLocks noGrp="1"/>
          </p:cNvSpPr>
          <p:nvPr>
            <p:ph type="sldNum" sz="quarter" idx="31"/>
          </p:nvPr>
        </p:nvSpPr>
        <p:spPr>
          <a:xfrm>
            <a:off x="7010400" y="6264275"/>
            <a:ext cx="2133600" cy="288925"/>
          </a:xfrm>
        </p:spPr>
        <p:txBody>
          <a:bodyPr/>
          <a:lstStyle>
            <a:lvl1pPr>
              <a:defRPr>
                <a:latin typeface="Constantia" pitchFamily="18" charset="0"/>
              </a:defRPr>
            </a:lvl1pPr>
          </a:lstStyle>
          <a:p>
            <a:fld id="{546643A6-1E01-47BC-94C9-817ED4B5485F}"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066800"/>
          </a:xfrm>
        </p:spPr>
        <p:txBody>
          <a:bodyPr>
            <a:normAutofit/>
          </a:bodyPr>
          <a:lstStyle>
            <a:lvl1pPr>
              <a:defRPr sz="3600" b="1"/>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799"/>
            <a:ext cx="8229600" cy="4191001"/>
          </a:xfrm>
        </p:spPr>
        <p:txBody>
          <a:bodyPr>
            <a:normAutofit/>
          </a:bodyPr>
          <a:lstStyle>
            <a:lvl1pPr>
              <a:defRPr sz="2400" b="1">
                <a:latin typeface="Calibri" pitchFamily="34" charset="0"/>
              </a:defRPr>
            </a:lvl1pPr>
            <a:lvl2pPr>
              <a:defRPr sz="2000">
                <a:latin typeface="Calibri" pitchFamily="34" charset="0"/>
              </a:defRPr>
            </a:lvl2pPr>
            <a:lvl3pPr>
              <a:defRPr sz="1800">
                <a:latin typeface="Calibri" pitchFamily="34" charset="0"/>
              </a:defRPr>
            </a:lvl3pPr>
            <a:lvl4pPr>
              <a:defRPr sz="1600">
                <a:latin typeface="Calibri" pitchFamily="34" charset="0"/>
              </a:defRPr>
            </a:lvl4pPr>
            <a:lvl5pPr>
              <a:defRPr sz="1600">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29"/>
          <p:cNvSpPr>
            <a:spLocks noGrp="1"/>
          </p:cNvSpPr>
          <p:nvPr>
            <p:ph type="body" sz="quarter" idx="28"/>
          </p:nvPr>
        </p:nvSpPr>
        <p:spPr>
          <a:xfrm>
            <a:off x="0" y="6248400"/>
            <a:ext cx="3810000" cy="304800"/>
          </a:xfrm>
        </p:spPr>
        <p:txBody>
          <a:bodyPr>
            <a:noAutofit/>
          </a:bodyPr>
          <a:lstStyle>
            <a:lvl1pPr>
              <a:buNone/>
              <a:defRPr sz="1200" b="1">
                <a:latin typeface="Arial" pitchFamily="34" charset="0"/>
                <a:cs typeface="Arial" pitchFamily="34" charset="0"/>
              </a:defRPr>
            </a:lvl1pPr>
            <a:lvl2pPr>
              <a:defRPr sz="1200" b="1">
                <a:latin typeface="Arial" pitchFamily="34" charset="0"/>
                <a:cs typeface="Arial" pitchFamily="34" charset="0"/>
              </a:defRPr>
            </a:lvl2pPr>
            <a:lvl3pPr>
              <a:defRPr sz="1200" b="1">
                <a:latin typeface="Arial" pitchFamily="34" charset="0"/>
                <a:cs typeface="Arial" pitchFamily="34" charset="0"/>
              </a:defRPr>
            </a:lvl3pPr>
            <a:lvl4pPr>
              <a:defRPr sz="1200" b="1">
                <a:latin typeface="Arial" pitchFamily="34" charset="0"/>
                <a:cs typeface="Arial" pitchFamily="34" charset="0"/>
              </a:defRPr>
            </a:lvl4pPr>
            <a:lvl5pPr>
              <a:defRPr sz="1200" b="1">
                <a:latin typeface="Arial" pitchFamily="34" charset="0"/>
                <a:cs typeface="Arial" pitchFamily="34" charset="0"/>
              </a:defRPr>
            </a:lvl5pPr>
          </a:lstStyle>
          <a:p>
            <a:pPr lvl="0"/>
            <a:r>
              <a:rPr lang="en-US" smtClean="0"/>
              <a:t>Click to edit Master text styles</a:t>
            </a:r>
          </a:p>
        </p:txBody>
      </p:sp>
      <p:sp>
        <p:nvSpPr>
          <p:cNvPr id="8" name="Text Placeholder 29"/>
          <p:cNvSpPr>
            <a:spLocks noGrp="1"/>
          </p:cNvSpPr>
          <p:nvPr>
            <p:ph type="body" sz="quarter" idx="29"/>
          </p:nvPr>
        </p:nvSpPr>
        <p:spPr>
          <a:xfrm>
            <a:off x="5334000" y="381000"/>
            <a:ext cx="3810000" cy="304800"/>
          </a:xfrm>
        </p:spPr>
        <p:txBody>
          <a:bodyPr>
            <a:noAutofit/>
          </a:bodyPr>
          <a:lstStyle>
            <a:lvl1pPr algn="r">
              <a:buNone/>
              <a:defRPr sz="1200" b="1">
                <a:latin typeface="Arial" pitchFamily="34" charset="0"/>
                <a:cs typeface="Arial" pitchFamily="34" charset="0"/>
              </a:defRPr>
            </a:lvl1pPr>
            <a:lvl2pPr>
              <a:defRPr sz="1200" b="1">
                <a:latin typeface="Arial" pitchFamily="34" charset="0"/>
                <a:cs typeface="Arial" pitchFamily="34" charset="0"/>
              </a:defRPr>
            </a:lvl2pPr>
            <a:lvl3pPr>
              <a:defRPr sz="1200" b="1">
                <a:latin typeface="Arial" pitchFamily="34" charset="0"/>
                <a:cs typeface="Arial" pitchFamily="34" charset="0"/>
              </a:defRPr>
            </a:lvl3pPr>
            <a:lvl4pPr>
              <a:defRPr sz="1200" b="1">
                <a:latin typeface="Arial" pitchFamily="34" charset="0"/>
                <a:cs typeface="Arial" pitchFamily="34" charset="0"/>
              </a:defRPr>
            </a:lvl4pPr>
            <a:lvl5pPr>
              <a:defRPr sz="1200" b="1">
                <a:latin typeface="Arial" pitchFamily="34" charset="0"/>
                <a:cs typeface="Arial" pitchFamily="34" charset="0"/>
              </a:defRPr>
            </a:lvl5pPr>
          </a:lstStyle>
          <a:p>
            <a:pPr lvl="0"/>
            <a:r>
              <a:rPr lang="en-US" smtClean="0"/>
              <a:t>Click to edit Master text styles</a:t>
            </a:r>
          </a:p>
        </p:txBody>
      </p:sp>
      <p:sp>
        <p:nvSpPr>
          <p:cNvPr id="6" name="Slide Number Placeholder 5"/>
          <p:cNvSpPr>
            <a:spLocks noGrp="1"/>
          </p:cNvSpPr>
          <p:nvPr>
            <p:ph type="sldNum" sz="quarter" idx="30"/>
          </p:nvPr>
        </p:nvSpPr>
        <p:spPr/>
        <p:txBody>
          <a:bodyPr/>
          <a:lstStyle>
            <a:lvl1pPr>
              <a:defRPr/>
            </a:lvl1pPr>
          </a:lstStyle>
          <a:p>
            <a:fld id="{8E6E65BD-D161-4BD7-A7E8-A24D9711103F}" type="slidenum">
              <a:rPr lang="en-US"/>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Text Placeholder 29"/>
          <p:cNvSpPr>
            <a:spLocks noGrp="1"/>
          </p:cNvSpPr>
          <p:nvPr>
            <p:ph type="body" sz="quarter" idx="28"/>
          </p:nvPr>
        </p:nvSpPr>
        <p:spPr>
          <a:xfrm>
            <a:off x="0" y="6248400"/>
            <a:ext cx="3810000" cy="304800"/>
          </a:xfrm>
        </p:spPr>
        <p:txBody>
          <a:bodyPr>
            <a:noAutofit/>
          </a:bodyPr>
          <a:lstStyle>
            <a:lvl1pPr>
              <a:buNone/>
              <a:defRPr sz="1200" b="1">
                <a:latin typeface="Arial" pitchFamily="34" charset="0"/>
                <a:cs typeface="Arial" pitchFamily="34" charset="0"/>
              </a:defRPr>
            </a:lvl1pPr>
            <a:lvl2pPr>
              <a:defRPr sz="1200" b="1">
                <a:latin typeface="Arial" pitchFamily="34" charset="0"/>
                <a:cs typeface="Arial" pitchFamily="34" charset="0"/>
              </a:defRPr>
            </a:lvl2pPr>
            <a:lvl3pPr>
              <a:defRPr sz="1200" b="1">
                <a:latin typeface="Arial" pitchFamily="34" charset="0"/>
                <a:cs typeface="Arial" pitchFamily="34" charset="0"/>
              </a:defRPr>
            </a:lvl3pPr>
            <a:lvl4pPr>
              <a:defRPr sz="1200" b="1">
                <a:latin typeface="Arial" pitchFamily="34" charset="0"/>
                <a:cs typeface="Arial" pitchFamily="34" charset="0"/>
              </a:defRPr>
            </a:lvl4pPr>
            <a:lvl5pPr>
              <a:defRPr sz="1200" b="1">
                <a:latin typeface="Arial" pitchFamily="34" charset="0"/>
                <a:cs typeface="Arial" pitchFamily="34" charset="0"/>
              </a:defRPr>
            </a:lvl5pPr>
          </a:lstStyle>
          <a:p>
            <a:pPr lvl="0"/>
            <a:r>
              <a:rPr lang="en-US" smtClean="0"/>
              <a:t>Click to edit Master text styles</a:t>
            </a:r>
          </a:p>
        </p:txBody>
      </p:sp>
      <p:sp>
        <p:nvSpPr>
          <p:cNvPr id="7" name="Text Placeholder 29"/>
          <p:cNvSpPr>
            <a:spLocks noGrp="1"/>
          </p:cNvSpPr>
          <p:nvPr>
            <p:ph type="body" sz="quarter" idx="29"/>
          </p:nvPr>
        </p:nvSpPr>
        <p:spPr>
          <a:xfrm>
            <a:off x="5334000" y="381000"/>
            <a:ext cx="3810000" cy="304800"/>
          </a:xfrm>
        </p:spPr>
        <p:txBody>
          <a:bodyPr>
            <a:noAutofit/>
          </a:bodyPr>
          <a:lstStyle>
            <a:lvl1pPr algn="r">
              <a:buNone/>
              <a:defRPr sz="1200" b="1">
                <a:latin typeface="Arial" pitchFamily="34" charset="0"/>
                <a:cs typeface="Arial" pitchFamily="34" charset="0"/>
              </a:defRPr>
            </a:lvl1pPr>
            <a:lvl2pPr>
              <a:defRPr sz="1200" b="1">
                <a:latin typeface="Arial" pitchFamily="34" charset="0"/>
                <a:cs typeface="Arial" pitchFamily="34" charset="0"/>
              </a:defRPr>
            </a:lvl2pPr>
            <a:lvl3pPr>
              <a:defRPr sz="1200" b="1">
                <a:latin typeface="Arial" pitchFamily="34" charset="0"/>
                <a:cs typeface="Arial" pitchFamily="34" charset="0"/>
              </a:defRPr>
            </a:lvl3pPr>
            <a:lvl4pPr>
              <a:defRPr sz="1200" b="1">
                <a:latin typeface="Arial" pitchFamily="34" charset="0"/>
                <a:cs typeface="Arial" pitchFamily="34" charset="0"/>
              </a:defRPr>
            </a:lvl4pPr>
            <a:lvl5pPr>
              <a:defRPr sz="1200" b="1">
                <a:latin typeface="Arial" pitchFamily="34" charset="0"/>
                <a:cs typeface="Arial" pitchFamily="34" charset="0"/>
              </a:defRPr>
            </a:lvl5pPr>
          </a:lstStyle>
          <a:p>
            <a:pPr lvl="0"/>
            <a:r>
              <a:rPr lang="en-US" smtClean="0"/>
              <a:t>Click to edit Master text styles</a:t>
            </a:r>
          </a:p>
        </p:txBody>
      </p:sp>
      <p:sp>
        <p:nvSpPr>
          <p:cNvPr id="5" name="Slide Number Placeholder 4"/>
          <p:cNvSpPr>
            <a:spLocks noGrp="1"/>
          </p:cNvSpPr>
          <p:nvPr>
            <p:ph type="sldNum" sz="quarter" idx="30"/>
          </p:nvPr>
        </p:nvSpPr>
        <p:spPr>
          <a:xfrm>
            <a:off x="6934200" y="6172200"/>
            <a:ext cx="2133600" cy="365125"/>
          </a:xfrm>
        </p:spPr>
        <p:txBody>
          <a:bodyPr/>
          <a:lstStyle>
            <a:lvl1pPr>
              <a:defRPr/>
            </a:lvl1pPr>
          </a:lstStyle>
          <a:p>
            <a:fld id="{4CF7003F-953E-4E5A-B267-7F71347A3ABD}" type="slidenum">
              <a:rPr lang="en-US"/>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3" name="Text Placeholder 29"/>
          <p:cNvSpPr>
            <a:spLocks noGrp="1"/>
          </p:cNvSpPr>
          <p:nvPr>
            <p:ph type="body" sz="quarter" idx="28"/>
          </p:nvPr>
        </p:nvSpPr>
        <p:spPr>
          <a:xfrm>
            <a:off x="0" y="6248400"/>
            <a:ext cx="3810000" cy="304800"/>
          </a:xfrm>
        </p:spPr>
        <p:txBody>
          <a:bodyPr>
            <a:noAutofit/>
          </a:bodyPr>
          <a:lstStyle>
            <a:lvl1pPr>
              <a:buNone/>
              <a:defRPr sz="1200" b="1">
                <a:latin typeface="Arial" pitchFamily="34" charset="0"/>
                <a:cs typeface="Arial" pitchFamily="34" charset="0"/>
              </a:defRPr>
            </a:lvl1pPr>
            <a:lvl2pPr>
              <a:defRPr sz="1200" b="1">
                <a:latin typeface="Arial" pitchFamily="34" charset="0"/>
                <a:cs typeface="Arial" pitchFamily="34" charset="0"/>
              </a:defRPr>
            </a:lvl2pPr>
            <a:lvl3pPr>
              <a:defRPr sz="1200" b="1">
                <a:latin typeface="Arial" pitchFamily="34" charset="0"/>
                <a:cs typeface="Arial" pitchFamily="34" charset="0"/>
              </a:defRPr>
            </a:lvl3pPr>
            <a:lvl4pPr>
              <a:defRPr sz="1200" b="1">
                <a:latin typeface="Arial" pitchFamily="34" charset="0"/>
                <a:cs typeface="Arial" pitchFamily="34" charset="0"/>
              </a:defRPr>
            </a:lvl4pPr>
            <a:lvl5pPr>
              <a:defRPr sz="1200" b="1">
                <a:latin typeface="Arial" pitchFamily="34" charset="0"/>
                <a:cs typeface="Arial" pitchFamily="34" charset="0"/>
              </a:defRPr>
            </a:lvl5pPr>
          </a:lstStyle>
          <a:p>
            <a:pPr lvl="0"/>
            <a:r>
              <a:rPr lang="en-US" smtClean="0"/>
              <a:t>Click to edit Master text styles</a:t>
            </a:r>
          </a:p>
        </p:txBody>
      </p:sp>
      <p:sp>
        <p:nvSpPr>
          <p:cNvPr id="4" name="Text Placeholder 29"/>
          <p:cNvSpPr>
            <a:spLocks noGrp="1"/>
          </p:cNvSpPr>
          <p:nvPr>
            <p:ph type="body" sz="quarter" idx="29"/>
          </p:nvPr>
        </p:nvSpPr>
        <p:spPr>
          <a:xfrm>
            <a:off x="5334000" y="381000"/>
            <a:ext cx="3810000" cy="304800"/>
          </a:xfrm>
        </p:spPr>
        <p:txBody>
          <a:bodyPr>
            <a:noAutofit/>
          </a:bodyPr>
          <a:lstStyle>
            <a:lvl1pPr algn="r">
              <a:buNone/>
              <a:defRPr sz="1200" b="1">
                <a:latin typeface="Arial" pitchFamily="34" charset="0"/>
                <a:cs typeface="Arial" pitchFamily="34" charset="0"/>
              </a:defRPr>
            </a:lvl1pPr>
            <a:lvl2pPr>
              <a:defRPr sz="1200" b="1">
                <a:latin typeface="Arial" pitchFamily="34" charset="0"/>
                <a:cs typeface="Arial" pitchFamily="34" charset="0"/>
              </a:defRPr>
            </a:lvl2pPr>
            <a:lvl3pPr>
              <a:defRPr sz="1200" b="1">
                <a:latin typeface="Arial" pitchFamily="34" charset="0"/>
                <a:cs typeface="Arial" pitchFamily="34" charset="0"/>
              </a:defRPr>
            </a:lvl3pPr>
            <a:lvl4pPr>
              <a:defRPr sz="1200" b="1">
                <a:latin typeface="Arial" pitchFamily="34" charset="0"/>
                <a:cs typeface="Arial" pitchFamily="34" charset="0"/>
              </a:defRPr>
            </a:lvl4pPr>
            <a:lvl5pPr>
              <a:defRPr sz="1200" b="1">
                <a:latin typeface="Arial" pitchFamily="34" charset="0"/>
                <a:cs typeface="Arial" pitchFamily="34" charset="0"/>
              </a:defRPr>
            </a:lvl5pPr>
          </a:lstStyle>
          <a:p>
            <a:pPr lvl="0"/>
            <a:r>
              <a:rPr lang="en-US" smtClean="0"/>
              <a:t>Click to edit Master text styles</a:t>
            </a:r>
          </a:p>
        </p:txBody>
      </p:sp>
      <p:sp>
        <p:nvSpPr>
          <p:cNvPr id="5" name="Slide Number Placeholder 4"/>
          <p:cNvSpPr>
            <a:spLocks noGrp="1"/>
          </p:cNvSpPr>
          <p:nvPr>
            <p:ph type="sldNum" sz="quarter" idx="30"/>
          </p:nvPr>
        </p:nvSpPr>
        <p:spPr>
          <a:xfrm>
            <a:off x="6934200" y="6172200"/>
            <a:ext cx="2133600" cy="365125"/>
          </a:xfrm>
        </p:spPr>
        <p:txBody>
          <a:bodyPr/>
          <a:lstStyle>
            <a:lvl1pPr>
              <a:defRPr/>
            </a:lvl1pPr>
          </a:lstStyle>
          <a:p>
            <a:fld id="{152BDA81-8580-4A14-AFCB-20CB9D52A3DC}" type="slidenum">
              <a:rPr lang="en-US"/>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457200"/>
            <a:ext cx="82296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76400"/>
            <a:ext cx="8229600" cy="4449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6934200" y="6248400"/>
            <a:ext cx="2133600" cy="228600"/>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1E1C11"/>
                </a:solidFill>
                <a:latin typeface="Calibri" pitchFamily="34" charset="0"/>
              </a:defRPr>
            </a:lvl1pPr>
          </a:lstStyle>
          <a:p>
            <a:fld id="{1D8C096D-C383-48EE-AD42-4B69705FA694}" type="slidenum">
              <a:rPr lang="en-US"/>
              <a:pPr/>
              <a:t>‹#›</a:t>
            </a:fld>
            <a:endParaRPr lang="en-US" dirty="0"/>
          </a:p>
        </p:txBody>
      </p:sp>
      <p:sp>
        <p:nvSpPr>
          <p:cNvPr id="9" name="Rectangle 8"/>
          <p:cNvSpPr/>
          <p:nvPr/>
        </p:nvSpPr>
        <p:spPr>
          <a:xfrm>
            <a:off x="0" y="304800"/>
            <a:ext cx="9144000" cy="76200"/>
          </a:xfrm>
          <a:prstGeom prst="rect">
            <a:avLst/>
          </a:prstGeom>
          <a:solidFill>
            <a:schemeClr val="bg2">
              <a:lumMod val="50000"/>
            </a:schemeClr>
          </a:solidFill>
          <a:ln>
            <a:solidFill>
              <a:schemeClr val="bg2">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dirty="0">
              <a:solidFill>
                <a:srgbClr val="FFFFFF"/>
              </a:solidFill>
            </a:endParaRPr>
          </a:p>
        </p:txBody>
      </p:sp>
      <p:sp>
        <p:nvSpPr>
          <p:cNvPr id="10" name="Rectangle 9"/>
          <p:cNvSpPr/>
          <p:nvPr/>
        </p:nvSpPr>
        <p:spPr>
          <a:xfrm>
            <a:off x="0" y="0"/>
            <a:ext cx="9144000" cy="304800"/>
          </a:xfrm>
          <a:prstGeom prst="rect">
            <a:avLst/>
          </a:prstGeom>
          <a:solidFill>
            <a:schemeClr val="bg2">
              <a:lumMod val="10000"/>
            </a:schemeClr>
          </a:solidFill>
          <a:ln>
            <a:solidFill>
              <a:schemeClr val="bg2">
                <a:lumMod val="1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
                <a:rot lat="0" lon="0" rev="10800000"/>
              </a:lightRig>
            </a:scene3d>
            <a:sp3d>
              <a:bevelT w="27940" h="12700"/>
              <a:contourClr>
                <a:srgbClr val="DDDDDD"/>
              </a:contourClr>
            </a:sp3d>
          </a:bodyPr>
          <a:lstStyle/>
          <a:p>
            <a:pPr algn="r" fontAlgn="auto">
              <a:spcBef>
                <a:spcPts val="0"/>
              </a:spcBef>
              <a:spcAft>
                <a:spcPts val="0"/>
              </a:spcAft>
              <a:defRPr/>
            </a:pPr>
            <a:r>
              <a:rPr lang="en-US" sz="1400" b="1" spc="1000" dirty="0">
                <a:ln w="11430"/>
                <a:solidFill>
                  <a:srgbClr val="F8F8F8"/>
                </a:solidFill>
                <a:effectLst>
                  <a:outerShdw blurRad="25400" algn="tl" rotWithShape="0">
                    <a:srgbClr val="000000">
                      <a:alpha val="43000"/>
                    </a:srgbClr>
                  </a:outerShdw>
                </a:effectLst>
                <a:latin typeface="Copperplate Gothic Light" pitchFamily="34" charset="0"/>
              </a:rPr>
              <a:t>AFGHANISTAN-PAKISTAN CENTER</a:t>
            </a:r>
          </a:p>
        </p:txBody>
      </p:sp>
      <p:pic>
        <p:nvPicPr>
          <p:cNvPr id="1033" name="Picture 31" descr="COE_Seal_final"/>
          <p:cNvPicPr>
            <a:picLocks noChangeAspect="1" noChangeArrowheads="1"/>
          </p:cNvPicPr>
          <p:nvPr/>
        </p:nvPicPr>
        <p:blipFill>
          <a:blip r:embed="rId6" cstate="print"/>
          <a:srcRect/>
          <a:stretch>
            <a:fillRect/>
          </a:stretch>
        </p:blipFill>
        <p:spPr bwMode="auto">
          <a:xfrm>
            <a:off x="762000" y="76200"/>
            <a:ext cx="609600" cy="609600"/>
          </a:xfrm>
          <a:prstGeom prst="rect">
            <a:avLst/>
          </a:prstGeom>
          <a:noFill/>
          <a:ln w="9525">
            <a:noFill/>
            <a:miter lim="800000"/>
            <a:headEnd/>
            <a:tailEnd/>
          </a:ln>
        </p:spPr>
      </p:pic>
      <p:pic>
        <p:nvPicPr>
          <p:cNvPr id="1034" name="Picture 10" descr="CENTCOM Logo.png"/>
          <p:cNvPicPr>
            <a:picLocks noChangeAspect="1"/>
          </p:cNvPicPr>
          <p:nvPr/>
        </p:nvPicPr>
        <p:blipFill>
          <a:blip r:embed="rId7" cstate="print"/>
          <a:srcRect/>
          <a:stretch>
            <a:fillRect/>
          </a:stretch>
        </p:blipFill>
        <p:spPr bwMode="auto">
          <a:xfrm>
            <a:off x="76200" y="76200"/>
            <a:ext cx="609600" cy="609600"/>
          </a:xfrm>
          <a:prstGeom prst="rect">
            <a:avLst/>
          </a:prstGeom>
          <a:noFill/>
          <a:ln w="9525">
            <a:noFill/>
            <a:miter lim="800000"/>
            <a:headEnd/>
            <a:tailEnd/>
          </a:ln>
        </p:spPr>
      </p:pic>
      <p:sp>
        <p:nvSpPr>
          <p:cNvPr id="12" name="Rectangle 11"/>
          <p:cNvSpPr/>
          <p:nvPr/>
        </p:nvSpPr>
        <p:spPr>
          <a:xfrm>
            <a:off x="0" y="6553200"/>
            <a:ext cx="9144000" cy="304800"/>
          </a:xfrm>
          <a:prstGeom prst="rect">
            <a:avLst/>
          </a:prstGeom>
          <a:solidFill>
            <a:schemeClr val="bg2">
              <a:lumMod val="10000"/>
            </a:schemeClr>
          </a:solidFill>
          <a:ln>
            <a:solidFill>
              <a:schemeClr val="bg2">
                <a:lumMod val="1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
                <a:rot lat="0" lon="0" rev="10800000"/>
              </a:lightRig>
            </a:scene3d>
            <a:sp3d>
              <a:bevelT w="27940" h="12700"/>
              <a:contourClr>
                <a:srgbClr val="DDDDDD"/>
              </a:contourClr>
            </a:sp3d>
          </a:bodyPr>
          <a:lstStyle/>
          <a:p>
            <a:pPr algn="ctr" fontAlgn="auto">
              <a:spcBef>
                <a:spcPts val="0"/>
              </a:spcBef>
              <a:spcAft>
                <a:spcPts val="0"/>
              </a:spcAft>
              <a:defRPr/>
            </a:pPr>
            <a:r>
              <a:rPr lang="en-US" sz="1000" b="1" spc="600" dirty="0">
                <a:ln w="11430"/>
                <a:solidFill>
                  <a:srgbClr val="F8F8F8"/>
                </a:solidFill>
                <a:effectLst>
                  <a:outerShdw blurRad="25400" algn="tl" rotWithShape="0">
                    <a:srgbClr val="000000">
                      <a:alpha val="43000"/>
                    </a:srgbClr>
                  </a:outerShdw>
                </a:effectLst>
                <a:latin typeface="Copperplate Gothic Light" pitchFamily="34" charset="0"/>
              </a:rPr>
              <a:t>U.S. CENTRAL COMMAND Joint Intelligence Directorate</a:t>
            </a:r>
          </a:p>
        </p:txBody>
      </p:sp>
    </p:spTree>
  </p:cSld>
  <p:clrMap bg1="lt1" tx1="dk1" bg2="lt2" tx2="dk2" accent1="accent1" accent2="accent2" accent3="accent3" accent4="accent4" accent5="accent5" accent6="accent6" hlink="hlink" folHlink="folHlink"/>
  <p:sldLayoutIdLst>
    <p:sldLayoutId id="2147483710" r:id="rId1"/>
    <p:sldLayoutId id="2147483709" r:id="rId2"/>
    <p:sldLayoutId id="2147483711" r:id="rId3"/>
    <p:sldLayoutId id="2147483712" r:id="rId4"/>
  </p:sldLayoutIdLst>
  <p:hf hdr="0" ftr="0" dt="0"/>
  <p:txStyles>
    <p:titleStyle>
      <a:lvl1pPr algn="ctr" rtl="0" eaLnBrk="0" fontAlgn="base" hangingPunct="0">
        <a:spcBef>
          <a:spcPct val="0"/>
        </a:spcBef>
        <a:spcAft>
          <a:spcPct val="0"/>
        </a:spcAft>
        <a:defRPr sz="3600" b="1" kern="1200">
          <a:solidFill>
            <a:schemeClr val="tx1"/>
          </a:solidFill>
          <a:latin typeface="Constantia" pitchFamily="18" charset="0"/>
          <a:ea typeface="+mj-ea"/>
          <a:cs typeface="+mj-cs"/>
        </a:defRPr>
      </a:lvl1pPr>
      <a:lvl2pPr algn="ctr" rtl="0" eaLnBrk="0" fontAlgn="base" hangingPunct="0">
        <a:spcBef>
          <a:spcPct val="0"/>
        </a:spcBef>
        <a:spcAft>
          <a:spcPct val="0"/>
        </a:spcAft>
        <a:defRPr sz="3600" b="1">
          <a:solidFill>
            <a:schemeClr val="tx1"/>
          </a:solidFill>
          <a:latin typeface="Constantia" pitchFamily="18" charset="0"/>
        </a:defRPr>
      </a:lvl2pPr>
      <a:lvl3pPr algn="ctr" rtl="0" eaLnBrk="0" fontAlgn="base" hangingPunct="0">
        <a:spcBef>
          <a:spcPct val="0"/>
        </a:spcBef>
        <a:spcAft>
          <a:spcPct val="0"/>
        </a:spcAft>
        <a:defRPr sz="3600" b="1">
          <a:solidFill>
            <a:schemeClr val="tx1"/>
          </a:solidFill>
          <a:latin typeface="Constantia" pitchFamily="18" charset="0"/>
        </a:defRPr>
      </a:lvl3pPr>
      <a:lvl4pPr algn="ctr" rtl="0" eaLnBrk="0" fontAlgn="base" hangingPunct="0">
        <a:spcBef>
          <a:spcPct val="0"/>
        </a:spcBef>
        <a:spcAft>
          <a:spcPct val="0"/>
        </a:spcAft>
        <a:defRPr sz="3600" b="1">
          <a:solidFill>
            <a:schemeClr val="tx1"/>
          </a:solidFill>
          <a:latin typeface="Constantia" pitchFamily="18" charset="0"/>
        </a:defRPr>
      </a:lvl4pPr>
      <a:lvl5pPr algn="ctr" rtl="0" eaLnBrk="0" fontAlgn="base" hangingPunct="0">
        <a:spcBef>
          <a:spcPct val="0"/>
        </a:spcBef>
        <a:spcAft>
          <a:spcPct val="0"/>
        </a:spcAft>
        <a:defRPr sz="3600" b="1">
          <a:solidFill>
            <a:schemeClr val="tx1"/>
          </a:solidFill>
          <a:latin typeface="Constantia" pitchFamily="18" charset="0"/>
        </a:defRPr>
      </a:lvl5pPr>
      <a:lvl6pPr marL="457200" algn="ctr" rtl="0" fontAlgn="base">
        <a:spcBef>
          <a:spcPct val="0"/>
        </a:spcBef>
        <a:spcAft>
          <a:spcPct val="0"/>
        </a:spcAft>
        <a:defRPr sz="3600" b="1">
          <a:solidFill>
            <a:schemeClr val="tx1"/>
          </a:solidFill>
          <a:latin typeface="Constantia" pitchFamily="18" charset="0"/>
        </a:defRPr>
      </a:lvl6pPr>
      <a:lvl7pPr marL="914400" algn="ctr" rtl="0" fontAlgn="base">
        <a:spcBef>
          <a:spcPct val="0"/>
        </a:spcBef>
        <a:spcAft>
          <a:spcPct val="0"/>
        </a:spcAft>
        <a:defRPr sz="3600" b="1">
          <a:solidFill>
            <a:schemeClr val="tx1"/>
          </a:solidFill>
          <a:latin typeface="Constantia" pitchFamily="18" charset="0"/>
        </a:defRPr>
      </a:lvl7pPr>
      <a:lvl8pPr marL="1371600" algn="ctr" rtl="0" fontAlgn="base">
        <a:spcBef>
          <a:spcPct val="0"/>
        </a:spcBef>
        <a:spcAft>
          <a:spcPct val="0"/>
        </a:spcAft>
        <a:defRPr sz="3600" b="1">
          <a:solidFill>
            <a:schemeClr val="tx1"/>
          </a:solidFill>
          <a:latin typeface="Constantia" pitchFamily="18" charset="0"/>
        </a:defRPr>
      </a:lvl8pPr>
      <a:lvl9pPr marL="1828800" algn="ctr" rtl="0" fontAlgn="base">
        <a:spcBef>
          <a:spcPct val="0"/>
        </a:spcBef>
        <a:spcAft>
          <a:spcPct val="0"/>
        </a:spcAft>
        <a:defRPr sz="3600" b="1">
          <a:solidFill>
            <a:schemeClr val="tx1"/>
          </a:solidFill>
          <a:latin typeface="Constantia" pitchFamily="18" charset="0"/>
        </a:defRPr>
      </a:lvl9pPr>
    </p:titleStyle>
    <p:bodyStyle>
      <a:lvl1pPr marL="342900" indent="-342900" algn="l" rtl="0" eaLnBrk="0" fontAlgn="base" hangingPunct="0">
        <a:spcBef>
          <a:spcPct val="20000"/>
        </a:spcBef>
        <a:spcAft>
          <a:spcPct val="0"/>
        </a:spcAft>
        <a:buFont typeface="Arial" charset="0"/>
        <a:buChar char="•"/>
        <a:defRPr sz="2400" b="1" kern="1200">
          <a:solidFill>
            <a:schemeClr val="tx1"/>
          </a:solidFill>
          <a:latin typeface="Calibri" pitchFamily="34" charset="0"/>
          <a:ea typeface="+mn-ea"/>
          <a:cs typeface="+mn-cs"/>
        </a:defRPr>
      </a:lvl1pPr>
      <a:lvl2pPr marL="742950" indent="-285750" algn="l" rtl="0" eaLnBrk="0" fontAlgn="base" hangingPunct="0">
        <a:spcBef>
          <a:spcPct val="20000"/>
        </a:spcBef>
        <a:spcAft>
          <a:spcPct val="0"/>
        </a:spcAft>
        <a:buFont typeface="Arial" charset="0"/>
        <a:buChar char="–"/>
        <a:defRPr sz="2000" kern="1200">
          <a:solidFill>
            <a:schemeClr val="tx1"/>
          </a:solidFill>
          <a:latin typeface="Calibri" pitchFamily="34" charset="0"/>
          <a:ea typeface="+mn-ea"/>
          <a:cs typeface="+mn-cs"/>
        </a:defRPr>
      </a:lvl2pPr>
      <a:lvl3pPr marL="1143000" indent="-228600" algn="l" rtl="0" eaLnBrk="0" fontAlgn="base" hangingPunct="0">
        <a:spcBef>
          <a:spcPct val="20000"/>
        </a:spcBef>
        <a:spcAft>
          <a:spcPct val="0"/>
        </a:spcAft>
        <a:buFont typeface="Arial" charset="0"/>
        <a:buChar char="•"/>
        <a:defRPr kern="1200">
          <a:solidFill>
            <a:schemeClr val="tx1"/>
          </a:solidFill>
          <a:latin typeface="Calibri" pitchFamily="34" charset="0"/>
          <a:ea typeface="+mn-ea"/>
          <a:cs typeface="+mn-cs"/>
        </a:defRPr>
      </a:lvl3pPr>
      <a:lvl4pPr marL="1600200" indent="-228600" algn="l" rtl="0" eaLnBrk="0" fontAlgn="base" hangingPunct="0">
        <a:spcBef>
          <a:spcPct val="20000"/>
        </a:spcBef>
        <a:spcAft>
          <a:spcPct val="0"/>
        </a:spcAft>
        <a:buFont typeface="Arial" charset="0"/>
        <a:buChar char="–"/>
        <a:defRPr sz="1600" kern="1200">
          <a:solidFill>
            <a:schemeClr val="tx1"/>
          </a:solidFill>
          <a:latin typeface="Calibri" pitchFamily="34" charset="0"/>
          <a:ea typeface="+mn-ea"/>
          <a:cs typeface="+mn-cs"/>
        </a:defRPr>
      </a:lvl4pPr>
      <a:lvl5pPr marL="2057400" indent="-228600" algn="l" rtl="0" eaLnBrk="0" fontAlgn="base" hangingPunct="0">
        <a:spcBef>
          <a:spcPct val="20000"/>
        </a:spcBef>
        <a:spcAft>
          <a:spcPct val="0"/>
        </a:spcAft>
        <a:buFont typeface="Arial" charset="0"/>
        <a:buChar char="»"/>
        <a:defRPr sz="1600" kern="1200">
          <a:solidFill>
            <a:schemeClr val="tx1"/>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png"/><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30"/>
          </p:nvPr>
        </p:nvSpPr>
        <p:spPr/>
        <p:txBody>
          <a:bodyPr/>
          <a:lstStyle/>
          <a:p>
            <a:pPr>
              <a:lnSpc>
                <a:spcPct val="90000"/>
              </a:lnSpc>
            </a:pPr>
            <a:r>
              <a:rPr lang="en-US" sz="1500" dirty="0" smtClean="0">
                <a:latin typeface="Arial" charset="0"/>
                <a:cs typeface="Arial" charset="0"/>
              </a:rPr>
              <a:t>UNCLASSIFIED/FOR OFFICIAL USE ONLY</a:t>
            </a:r>
          </a:p>
        </p:txBody>
      </p:sp>
      <p:sp>
        <p:nvSpPr>
          <p:cNvPr id="6" name="Title 1"/>
          <p:cNvSpPr txBox="1">
            <a:spLocks/>
          </p:cNvSpPr>
          <p:nvPr/>
        </p:nvSpPr>
        <p:spPr>
          <a:xfrm>
            <a:off x="2438400" y="1143000"/>
            <a:ext cx="6705600" cy="1470025"/>
          </a:xfrm>
          <a:prstGeom prst="rect">
            <a:avLst/>
          </a:prstGeom>
        </p:spPr>
        <p:txBody>
          <a:bodyPr/>
          <a:lstStyle>
            <a:lvl1pPr>
              <a:defRPr sz="2800" b="1" baseline="0">
                <a:solidFill>
                  <a:schemeClr val="bg2">
                    <a:lumMod val="10000"/>
                  </a:schemeClr>
                </a:solidFill>
                <a:effectLst>
                  <a:outerShdw blurRad="38100" dist="38100" dir="2700000" algn="tl">
                    <a:srgbClr val="000000">
                      <a:alpha val="43137"/>
                    </a:srgbClr>
                  </a:outerShdw>
                </a:effectLst>
                <a:latin typeface="Constantia" pitchFamily="18" charset="0"/>
              </a:defRPr>
            </a:lvl1pPr>
          </a:lstStyle>
          <a:p>
            <a:pPr algn="ctr" eaLnBrk="0" hangingPunct="0">
              <a:defRPr/>
            </a:pPr>
            <a:r>
              <a:rPr lang="en-US" sz="3600" dirty="0" smtClean="0">
                <a:ea typeface="+mj-ea"/>
                <a:cs typeface="+mj-cs"/>
              </a:rPr>
              <a:t>Customs and Cultures </a:t>
            </a:r>
          </a:p>
          <a:p>
            <a:pPr algn="ctr" eaLnBrk="0" hangingPunct="0">
              <a:defRPr/>
            </a:pPr>
            <a:r>
              <a:rPr lang="en-US" sz="3600" dirty="0" smtClean="0">
                <a:ea typeface="+mj-ea"/>
                <a:cs typeface="+mj-cs"/>
              </a:rPr>
              <a:t>of Tribal Regions</a:t>
            </a:r>
            <a:endParaRPr lang="en-US" sz="3600" dirty="0">
              <a:ea typeface="+mj-ea"/>
              <a:cs typeface="+mj-cs"/>
            </a:endParaRPr>
          </a:p>
        </p:txBody>
      </p:sp>
      <p:sp>
        <p:nvSpPr>
          <p:cNvPr id="5125" name="Subtitle 2"/>
          <p:cNvSpPr txBox="1">
            <a:spLocks/>
          </p:cNvSpPr>
          <p:nvPr/>
        </p:nvSpPr>
        <p:spPr bwMode="auto">
          <a:xfrm>
            <a:off x="2895600" y="2819400"/>
            <a:ext cx="5486400" cy="1600200"/>
          </a:xfrm>
          <a:prstGeom prst="rect">
            <a:avLst/>
          </a:prstGeom>
          <a:noFill/>
          <a:ln w="9525">
            <a:noFill/>
            <a:miter lim="800000"/>
            <a:headEnd/>
            <a:tailEnd/>
          </a:ln>
        </p:spPr>
        <p:txBody>
          <a:bodyPr/>
          <a:lstStyle/>
          <a:p>
            <a:pPr algn="ctr" eaLnBrk="0" hangingPunct="0">
              <a:spcBef>
                <a:spcPct val="20000"/>
              </a:spcBef>
              <a:buFont typeface="Arial" charset="0"/>
              <a:buNone/>
            </a:pPr>
            <a:r>
              <a:rPr lang="en-US" sz="2800" b="1" dirty="0">
                <a:solidFill>
                  <a:srgbClr val="1E1C11"/>
                </a:solidFill>
                <a:latin typeface="Constantia" pitchFamily="18" charset="0"/>
              </a:rPr>
              <a:t>May 2011</a:t>
            </a:r>
          </a:p>
          <a:p>
            <a:pPr algn="ctr" eaLnBrk="0" hangingPunct="0">
              <a:spcBef>
                <a:spcPct val="20000"/>
              </a:spcBef>
              <a:buFont typeface="Arial" charset="0"/>
              <a:buNone/>
            </a:pPr>
            <a:r>
              <a:rPr lang="en-US" sz="2800" b="1" dirty="0">
                <a:solidFill>
                  <a:srgbClr val="1E1C11"/>
                </a:solidFill>
                <a:latin typeface="Constantia" pitchFamily="18" charset="0"/>
              </a:rPr>
              <a:t>AFCGO Conference </a:t>
            </a:r>
          </a:p>
          <a:p>
            <a:pPr algn="ctr" eaLnBrk="0" hangingPunct="0">
              <a:spcBef>
                <a:spcPct val="20000"/>
              </a:spcBef>
              <a:buFont typeface="Arial" charset="0"/>
              <a:buNone/>
            </a:pPr>
            <a:r>
              <a:rPr lang="en-US" sz="2800" b="1" dirty="0">
                <a:solidFill>
                  <a:srgbClr val="1E1C11"/>
                </a:solidFill>
                <a:latin typeface="Constantia" pitchFamily="18" charset="0"/>
              </a:rPr>
              <a:t>Mr. Derek Harvey, Director</a:t>
            </a:r>
          </a:p>
          <a:p>
            <a:pPr algn="ctr" eaLnBrk="0" hangingPunct="0">
              <a:spcBef>
                <a:spcPct val="20000"/>
              </a:spcBef>
              <a:buFont typeface="Arial" charset="0"/>
              <a:buNone/>
            </a:pPr>
            <a:endParaRPr lang="en-US" sz="2800" b="1" dirty="0">
              <a:solidFill>
                <a:srgbClr val="1E1C11"/>
              </a:solidFill>
              <a:latin typeface="Constantia"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8"/>
          <p:cNvSpPr>
            <a:spLocks noGrp="1"/>
          </p:cNvSpPr>
          <p:nvPr>
            <p:ph type="title"/>
          </p:nvPr>
        </p:nvSpPr>
        <p:spPr>
          <a:xfrm>
            <a:off x="457200" y="381000"/>
            <a:ext cx="8229600" cy="1066800"/>
          </a:xfrm>
        </p:spPr>
        <p:txBody>
          <a:bodyPr/>
          <a:lstStyle/>
          <a:p>
            <a:pPr eaLnBrk="1" hangingPunct="1"/>
            <a:r>
              <a:rPr lang="en-US" dirty="0" smtClean="0"/>
              <a:t>Tajiks</a:t>
            </a:r>
          </a:p>
        </p:txBody>
      </p:sp>
      <p:sp>
        <p:nvSpPr>
          <p:cNvPr id="8195" name="Text Placeholder 20"/>
          <p:cNvSpPr>
            <a:spLocks noGrp="1"/>
          </p:cNvSpPr>
          <p:nvPr>
            <p:ph type="body" sz="quarter" idx="28"/>
          </p:nvPr>
        </p:nvSpPr>
        <p:spPr/>
        <p:txBody>
          <a:bodyPr/>
          <a:lstStyle/>
          <a:p>
            <a:pPr eaLnBrk="1" hangingPunct="1"/>
            <a:r>
              <a:rPr lang="en-US" dirty="0" smtClean="0">
                <a:solidFill>
                  <a:srgbClr val="008000"/>
                </a:solidFill>
                <a:latin typeface="Arial" charset="0"/>
                <a:cs typeface="Arial" charset="0"/>
              </a:rPr>
              <a:t>UNCLASSIFIED</a:t>
            </a:r>
          </a:p>
        </p:txBody>
      </p:sp>
      <p:sp>
        <p:nvSpPr>
          <p:cNvPr id="8196" name="Text Placeholder 21"/>
          <p:cNvSpPr>
            <a:spLocks noGrp="1"/>
          </p:cNvSpPr>
          <p:nvPr>
            <p:ph type="body" sz="quarter" idx="29"/>
          </p:nvPr>
        </p:nvSpPr>
        <p:spPr/>
        <p:txBody>
          <a:bodyPr/>
          <a:lstStyle/>
          <a:p>
            <a:pPr eaLnBrk="1" hangingPunct="1"/>
            <a:r>
              <a:rPr lang="en-US" dirty="0" smtClean="0">
                <a:solidFill>
                  <a:srgbClr val="008000"/>
                </a:solidFill>
                <a:latin typeface="Arial" charset="0"/>
                <a:cs typeface="Arial" charset="0"/>
              </a:rPr>
              <a:t>UNCLASSIFIED</a:t>
            </a:r>
          </a:p>
        </p:txBody>
      </p:sp>
      <p:sp>
        <p:nvSpPr>
          <p:cNvPr id="8197" name="Content Placeholder 14"/>
          <p:cNvSpPr>
            <a:spLocks noGrp="1"/>
          </p:cNvSpPr>
          <p:nvPr>
            <p:ph idx="1"/>
          </p:nvPr>
        </p:nvSpPr>
        <p:spPr>
          <a:xfrm>
            <a:off x="0" y="1524000"/>
            <a:ext cx="2819400" cy="4800600"/>
          </a:xfrm>
        </p:spPr>
        <p:txBody>
          <a:bodyPr/>
          <a:lstStyle/>
          <a:p>
            <a:pPr marL="231775" lvl="1" indent="-231775" eaLnBrk="1" hangingPunct="1">
              <a:lnSpc>
                <a:spcPct val="80000"/>
              </a:lnSpc>
              <a:spcBef>
                <a:spcPts val="650"/>
              </a:spcBef>
              <a:buFont typeface="Arial" charset="0"/>
              <a:buChar char="•"/>
            </a:pPr>
            <a:r>
              <a:rPr lang="en-US" sz="1800" dirty="0" smtClean="0"/>
              <a:t>Second largest ethnic group</a:t>
            </a:r>
          </a:p>
          <a:p>
            <a:pPr marL="231775" lvl="1" indent="-231775" eaLnBrk="1" hangingPunct="1">
              <a:lnSpc>
                <a:spcPct val="80000"/>
              </a:lnSpc>
              <a:spcBef>
                <a:spcPts val="650"/>
              </a:spcBef>
              <a:buFont typeface="Arial" charset="0"/>
              <a:buChar char="•"/>
            </a:pPr>
            <a:endParaRPr lang="en-US" sz="1800" dirty="0" smtClean="0"/>
          </a:p>
          <a:p>
            <a:pPr marL="231775" lvl="1" indent="-231775" eaLnBrk="1" hangingPunct="1">
              <a:lnSpc>
                <a:spcPct val="80000"/>
              </a:lnSpc>
              <a:spcBef>
                <a:spcPts val="650"/>
              </a:spcBef>
              <a:buFont typeface="Arial" charset="0"/>
              <a:buChar char="•"/>
            </a:pPr>
            <a:r>
              <a:rPr lang="en-US" sz="1800" dirty="0" smtClean="0"/>
              <a:t>Sunni Muslims with a Shia minority</a:t>
            </a:r>
          </a:p>
          <a:p>
            <a:pPr marL="231775" lvl="1" indent="-231775" eaLnBrk="1" hangingPunct="1">
              <a:lnSpc>
                <a:spcPct val="80000"/>
              </a:lnSpc>
              <a:spcBef>
                <a:spcPts val="650"/>
              </a:spcBef>
              <a:buFont typeface="Arial" charset="0"/>
              <a:buChar char="•"/>
            </a:pPr>
            <a:endParaRPr lang="en-US" sz="1800" dirty="0" smtClean="0"/>
          </a:p>
          <a:p>
            <a:pPr marL="231775" lvl="1" indent="-231775" eaLnBrk="1" hangingPunct="1">
              <a:lnSpc>
                <a:spcPct val="80000"/>
              </a:lnSpc>
              <a:spcBef>
                <a:spcPts val="650"/>
              </a:spcBef>
              <a:buFont typeface="Arial" charset="0"/>
              <a:buChar char="•"/>
            </a:pPr>
            <a:r>
              <a:rPr lang="en-US" sz="1800" dirty="0" smtClean="0"/>
              <a:t>Most affluent and educated people in Afghanistan</a:t>
            </a:r>
          </a:p>
          <a:p>
            <a:pPr marL="231775" lvl="1" indent="-231775" eaLnBrk="1" hangingPunct="1">
              <a:lnSpc>
                <a:spcPct val="80000"/>
              </a:lnSpc>
              <a:spcBef>
                <a:spcPts val="650"/>
              </a:spcBef>
              <a:buFont typeface="Arial" charset="0"/>
              <a:buChar char="•"/>
            </a:pPr>
            <a:endParaRPr lang="en-US" sz="1800" dirty="0" smtClean="0"/>
          </a:p>
          <a:p>
            <a:pPr marL="231775" lvl="1" indent="-231775" eaLnBrk="1" hangingPunct="1">
              <a:lnSpc>
                <a:spcPct val="80000"/>
              </a:lnSpc>
              <a:spcBef>
                <a:spcPts val="650"/>
              </a:spcBef>
              <a:buFont typeface="Arial" charset="0"/>
              <a:buChar char="•"/>
            </a:pPr>
            <a:r>
              <a:rPr lang="en-US" sz="1800" dirty="0" smtClean="0"/>
              <a:t>Greatest numbers in urban centers</a:t>
            </a:r>
          </a:p>
          <a:p>
            <a:pPr marL="231775" lvl="1" indent="-231775" eaLnBrk="1" hangingPunct="1">
              <a:lnSpc>
                <a:spcPct val="80000"/>
              </a:lnSpc>
              <a:spcBef>
                <a:spcPts val="650"/>
              </a:spcBef>
              <a:buFont typeface="Arial" charset="0"/>
              <a:buChar char="•"/>
            </a:pPr>
            <a:endParaRPr lang="en-US" sz="1800" dirty="0" smtClean="0"/>
          </a:p>
          <a:p>
            <a:pPr marL="231775" lvl="1" indent="-231775" eaLnBrk="1" hangingPunct="1">
              <a:lnSpc>
                <a:spcPct val="80000"/>
              </a:lnSpc>
              <a:spcBef>
                <a:spcPts val="650"/>
              </a:spcBef>
              <a:buFont typeface="Arial" charset="0"/>
              <a:buChar char="•"/>
            </a:pPr>
            <a:r>
              <a:rPr lang="en-US" sz="1800" dirty="0" smtClean="0"/>
              <a:t>Main rivals of Pashtuns: vie for power and influence</a:t>
            </a:r>
          </a:p>
          <a:p>
            <a:pPr eaLnBrk="1" hangingPunct="1">
              <a:lnSpc>
                <a:spcPct val="80000"/>
              </a:lnSpc>
              <a:spcBef>
                <a:spcPts val="650"/>
              </a:spcBef>
            </a:pPr>
            <a:endParaRPr lang="en-US" sz="1800" dirty="0" smtClean="0"/>
          </a:p>
        </p:txBody>
      </p:sp>
      <p:pic>
        <p:nvPicPr>
          <p:cNvPr id="10" name="Picture 9" descr="tajik_girls.jpg"/>
          <p:cNvPicPr>
            <a:picLocks noChangeAspect="1"/>
          </p:cNvPicPr>
          <p:nvPr/>
        </p:nvPicPr>
        <p:blipFill>
          <a:blip r:embed="rId3" cstate="print"/>
          <a:srcRect l="10169" t="10169" r="6780" b="6780"/>
          <a:stretch>
            <a:fillRect/>
          </a:stretch>
        </p:blipFill>
        <p:spPr>
          <a:xfrm>
            <a:off x="5334000" y="1447800"/>
            <a:ext cx="3429000" cy="2286000"/>
          </a:xfrm>
          <a:prstGeom prst="rect">
            <a:avLst/>
          </a:prstGeom>
          <a:ln>
            <a:solidFill>
              <a:schemeClr val="tx1"/>
            </a:solidFill>
          </a:ln>
        </p:spPr>
      </p:pic>
      <p:pic>
        <p:nvPicPr>
          <p:cNvPr id="8" name="Picture 7" descr="Massoud_AP_hasan_jamali.jpg"/>
          <p:cNvPicPr>
            <a:picLocks noChangeAspect="1"/>
          </p:cNvPicPr>
          <p:nvPr/>
        </p:nvPicPr>
        <p:blipFill>
          <a:blip r:embed="rId4" cstate="print"/>
          <a:stretch>
            <a:fillRect/>
          </a:stretch>
        </p:blipFill>
        <p:spPr>
          <a:xfrm>
            <a:off x="2743200" y="3386962"/>
            <a:ext cx="3566160" cy="2478024"/>
          </a:xfrm>
          <a:prstGeom prst="rect">
            <a:avLst/>
          </a:prstGeom>
          <a:ln>
            <a:solidFill>
              <a:schemeClr val="tx1"/>
            </a:solidFill>
          </a:ln>
        </p:spPr>
      </p:pic>
      <p:pic>
        <p:nvPicPr>
          <p:cNvPr id="7" name="Picture 6" descr="tajik_yunnus_qanuni_afp.jpg"/>
          <p:cNvPicPr>
            <a:picLocks noChangeAspect="1"/>
          </p:cNvPicPr>
          <p:nvPr/>
        </p:nvPicPr>
        <p:blipFill>
          <a:blip r:embed="rId5" cstate="print"/>
          <a:stretch>
            <a:fillRect/>
          </a:stretch>
        </p:blipFill>
        <p:spPr>
          <a:xfrm>
            <a:off x="6400800" y="3505200"/>
            <a:ext cx="1933575" cy="2095500"/>
          </a:xfrm>
          <a:prstGeom prst="rect">
            <a:avLst/>
          </a:prstGeom>
          <a:ln>
            <a:solidFill>
              <a:schemeClr val="tx1"/>
            </a:solidFill>
          </a:ln>
        </p:spPr>
      </p:pic>
      <p:pic>
        <p:nvPicPr>
          <p:cNvPr id="9" name="Picture 8" descr="tajik_women.jpg"/>
          <p:cNvPicPr>
            <a:picLocks noChangeAspect="1"/>
          </p:cNvPicPr>
          <p:nvPr/>
        </p:nvPicPr>
        <p:blipFill>
          <a:blip r:embed="rId6" cstate="print"/>
          <a:srcRect l="15465" r="14838" b="6656"/>
          <a:stretch>
            <a:fillRect/>
          </a:stretch>
        </p:blipFill>
        <p:spPr>
          <a:xfrm>
            <a:off x="3082162" y="1647498"/>
            <a:ext cx="2133600" cy="1905000"/>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1"/>
          <p:cNvSpPr>
            <a:spLocks noGrp="1"/>
          </p:cNvSpPr>
          <p:nvPr>
            <p:ph type="title"/>
          </p:nvPr>
        </p:nvSpPr>
        <p:spPr>
          <a:xfrm>
            <a:off x="457200" y="381000"/>
            <a:ext cx="8229600" cy="1066800"/>
          </a:xfrm>
        </p:spPr>
        <p:txBody>
          <a:bodyPr/>
          <a:lstStyle/>
          <a:p>
            <a:pPr eaLnBrk="1" hangingPunct="1"/>
            <a:r>
              <a:rPr lang="en-US" dirty="0" smtClean="0"/>
              <a:t>Hazaras</a:t>
            </a:r>
          </a:p>
        </p:txBody>
      </p:sp>
      <p:sp>
        <p:nvSpPr>
          <p:cNvPr id="8197" name="Content Placeholder 14"/>
          <p:cNvSpPr>
            <a:spLocks noGrp="1"/>
          </p:cNvSpPr>
          <p:nvPr>
            <p:ph idx="1"/>
          </p:nvPr>
        </p:nvSpPr>
        <p:spPr>
          <a:xfrm>
            <a:off x="0" y="1589088"/>
            <a:ext cx="2667000" cy="4191000"/>
          </a:xfrm>
        </p:spPr>
        <p:txBody>
          <a:bodyPr/>
          <a:lstStyle/>
          <a:p>
            <a:pPr marL="231775" lvl="1" indent="-231775" eaLnBrk="1" hangingPunct="1">
              <a:lnSpc>
                <a:spcPct val="80000"/>
              </a:lnSpc>
              <a:buFont typeface="Arial" charset="0"/>
              <a:buChar char="•"/>
            </a:pPr>
            <a:r>
              <a:rPr lang="en-US" sz="1800" dirty="0" smtClean="0"/>
              <a:t>Imami Shia, with natural ties to Iran</a:t>
            </a:r>
          </a:p>
          <a:p>
            <a:pPr marL="231775" lvl="1" indent="-231775" eaLnBrk="1" hangingPunct="1">
              <a:lnSpc>
                <a:spcPct val="80000"/>
              </a:lnSpc>
              <a:buFont typeface="Arial" charset="0"/>
              <a:buChar char="•"/>
            </a:pPr>
            <a:endParaRPr lang="en-US" sz="1800" dirty="0" smtClean="0"/>
          </a:p>
          <a:p>
            <a:pPr marL="231775" lvl="1" indent="-231775" eaLnBrk="1" hangingPunct="1">
              <a:lnSpc>
                <a:spcPct val="80000"/>
              </a:lnSpc>
              <a:buFont typeface="Arial" charset="0"/>
              <a:buChar char="•"/>
            </a:pPr>
            <a:r>
              <a:rPr lang="en-US" sz="1800" dirty="0" smtClean="0"/>
              <a:t>Target of discrimination and violence throughout Taliban reign</a:t>
            </a:r>
          </a:p>
          <a:p>
            <a:pPr marL="231775" lvl="1" indent="-231775" eaLnBrk="1" hangingPunct="1">
              <a:lnSpc>
                <a:spcPct val="80000"/>
              </a:lnSpc>
              <a:buFont typeface="Arial" charset="0"/>
              <a:buChar char="•"/>
            </a:pPr>
            <a:endParaRPr lang="en-US" sz="1800" dirty="0" smtClean="0"/>
          </a:p>
          <a:p>
            <a:pPr marL="231775" lvl="1" indent="-231775" eaLnBrk="1" hangingPunct="1">
              <a:lnSpc>
                <a:spcPct val="80000"/>
              </a:lnSpc>
              <a:buFont typeface="Arial" charset="0"/>
              <a:buChar char="•"/>
            </a:pPr>
            <a:r>
              <a:rPr lang="en-US" sz="1800" dirty="0" smtClean="0"/>
              <a:t>Suspicious of Pashtun dominated government</a:t>
            </a:r>
          </a:p>
          <a:p>
            <a:pPr marL="231775" lvl="1" indent="-231775" eaLnBrk="1" hangingPunct="1">
              <a:lnSpc>
                <a:spcPct val="80000"/>
              </a:lnSpc>
              <a:buFont typeface="Arial" charset="0"/>
              <a:buChar char="•"/>
            </a:pPr>
            <a:endParaRPr lang="en-US" sz="1600" dirty="0" smtClean="0"/>
          </a:p>
          <a:p>
            <a:pPr eaLnBrk="1" hangingPunct="1">
              <a:lnSpc>
                <a:spcPct val="80000"/>
              </a:lnSpc>
            </a:pPr>
            <a:endParaRPr lang="en-US" sz="1200" dirty="0" smtClean="0"/>
          </a:p>
        </p:txBody>
      </p:sp>
      <p:pic>
        <p:nvPicPr>
          <p:cNvPr id="9220" name="Picture 6"/>
          <p:cNvPicPr>
            <a:picLocks noChangeAspect="1" noChangeArrowheads="1"/>
          </p:cNvPicPr>
          <p:nvPr/>
        </p:nvPicPr>
        <p:blipFill>
          <a:blip r:embed="rId3" cstate="print"/>
          <a:srcRect/>
          <a:stretch>
            <a:fillRect/>
          </a:stretch>
        </p:blipFill>
        <p:spPr bwMode="auto">
          <a:xfrm>
            <a:off x="2590800" y="1597025"/>
            <a:ext cx="6502400" cy="4876800"/>
          </a:xfrm>
          <a:prstGeom prst="rect">
            <a:avLst/>
          </a:prstGeom>
          <a:noFill/>
          <a:ln w="9525">
            <a:noFill/>
            <a:miter lim="800000"/>
            <a:headEnd/>
            <a:tailEnd/>
          </a:ln>
        </p:spPr>
      </p:pic>
      <p:sp>
        <p:nvSpPr>
          <p:cNvPr id="9221" name="Text Placeholder 20"/>
          <p:cNvSpPr>
            <a:spLocks noGrp="1"/>
          </p:cNvSpPr>
          <p:nvPr>
            <p:ph type="body" sz="quarter" idx="28"/>
          </p:nvPr>
        </p:nvSpPr>
        <p:spPr/>
        <p:txBody>
          <a:bodyPr/>
          <a:lstStyle/>
          <a:p>
            <a:pPr eaLnBrk="1" hangingPunct="1"/>
            <a:r>
              <a:rPr lang="en-US" dirty="0" smtClean="0">
                <a:solidFill>
                  <a:srgbClr val="008000"/>
                </a:solidFill>
                <a:latin typeface="Arial" charset="0"/>
                <a:cs typeface="Arial" charset="0"/>
              </a:rPr>
              <a:t>UNCLASSIFIED</a:t>
            </a:r>
          </a:p>
        </p:txBody>
      </p:sp>
      <p:sp>
        <p:nvSpPr>
          <p:cNvPr id="9222" name="Text Placeholder 21"/>
          <p:cNvSpPr>
            <a:spLocks noGrp="1"/>
          </p:cNvSpPr>
          <p:nvPr>
            <p:ph type="body" sz="quarter" idx="29"/>
          </p:nvPr>
        </p:nvSpPr>
        <p:spPr/>
        <p:txBody>
          <a:bodyPr/>
          <a:lstStyle/>
          <a:p>
            <a:pPr eaLnBrk="1" hangingPunct="1"/>
            <a:r>
              <a:rPr lang="en-US" dirty="0" smtClean="0">
                <a:solidFill>
                  <a:srgbClr val="008000"/>
                </a:solidFill>
                <a:latin typeface="Arial" charset="0"/>
                <a:cs typeface="Arial" charset="0"/>
              </a:rPr>
              <a:t>UNCLASSIFIED</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1"/>
          <p:cNvSpPr>
            <a:spLocks noGrp="1"/>
          </p:cNvSpPr>
          <p:nvPr>
            <p:ph type="title"/>
          </p:nvPr>
        </p:nvSpPr>
        <p:spPr>
          <a:xfrm>
            <a:off x="457200" y="381000"/>
            <a:ext cx="8229600" cy="1066800"/>
          </a:xfrm>
        </p:spPr>
        <p:txBody>
          <a:bodyPr/>
          <a:lstStyle/>
          <a:p>
            <a:pPr eaLnBrk="1" hangingPunct="1"/>
            <a:r>
              <a:rPr lang="en-US" dirty="0" smtClean="0"/>
              <a:t>Hazaras</a:t>
            </a:r>
          </a:p>
        </p:txBody>
      </p:sp>
      <p:sp>
        <p:nvSpPr>
          <p:cNvPr id="8197" name="Content Placeholder 14"/>
          <p:cNvSpPr>
            <a:spLocks noGrp="1"/>
          </p:cNvSpPr>
          <p:nvPr>
            <p:ph idx="1"/>
          </p:nvPr>
        </p:nvSpPr>
        <p:spPr>
          <a:xfrm>
            <a:off x="0" y="1589088"/>
            <a:ext cx="2667000" cy="4191000"/>
          </a:xfrm>
        </p:spPr>
        <p:txBody>
          <a:bodyPr/>
          <a:lstStyle/>
          <a:p>
            <a:pPr marL="231775" lvl="1" indent="-231775" eaLnBrk="1" hangingPunct="1">
              <a:lnSpc>
                <a:spcPct val="80000"/>
              </a:lnSpc>
              <a:buFont typeface="Arial" charset="0"/>
              <a:buChar char="•"/>
            </a:pPr>
            <a:r>
              <a:rPr lang="en-US" sz="1800" dirty="0" smtClean="0"/>
              <a:t>Imami Shia, with natural ties to Iran</a:t>
            </a:r>
          </a:p>
          <a:p>
            <a:pPr marL="231775" lvl="1" indent="-231775" eaLnBrk="1" hangingPunct="1">
              <a:lnSpc>
                <a:spcPct val="80000"/>
              </a:lnSpc>
              <a:buFont typeface="Arial" charset="0"/>
              <a:buChar char="•"/>
            </a:pPr>
            <a:endParaRPr lang="en-US" sz="1800" dirty="0" smtClean="0"/>
          </a:p>
          <a:p>
            <a:pPr marL="231775" lvl="1" indent="-231775" eaLnBrk="1" hangingPunct="1">
              <a:lnSpc>
                <a:spcPct val="80000"/>
              </a:lnSpc>
              <a:buFont typeface="Arial" charset="0"/>
              <a:buChar char="•"/>
            </a:pPr>
            <a:r>
              <a:rPr lang="en-US" sz="1800" dirty="0" smtClean="0"/>
              <a:t>Target of discrimination and violence throughout Taliban reign</a:t>
            </a:r>
          </a:p>
          <a:p>
            <a:pPr marL="231775" lvl="1" indent="-231775" eaLnBrk="1" hangingPunct="1">
              <a:lnSpc>
                <a:spcPct val="80000"/>
              </a:lnSpc>
              <a:buFont typeface="Arial" charset="0"/>
              <a:buChar char="•"/>
            </a:pPr>
            <a:endParaRPr lang="en-US" sz="1800" dirty="0" smtClean="0"/>
          </a:p>
          <a:p>
            <a:pPr marL="231775" lvl="1" indent="-231775" eaLnBrk="1" hangingPunct="1">
              <a:lnSpc>
                <a:spcPct val="80000"/>
              </a:lnSpc>
              <a:buFont typeface="Arial" charset="0"/>
              <a:buChar char="•"/>
            </a:pPr>
            <a:r>
              <a:rPr lang="en-US" sz="1800" dirty="0" smtClean="0"/>
              <a:t>Suspicious of Pashtun dominated government</a:t>
            </a:r>
          </a:p>
          <a:p>
            <a:pPr marL="231775" lvl="1" indent="-231775" eaLnBrk="1" hangingPunct="1">
              <a:lnSpc>
                <a:spcPct val="80000"/>
              </a:lnSpc>
              <a:buFont typeface="Arial" charset="0"/>
              <a:buChar char="•"/>
            </a:pPr>
            <a:endParaRPr lang="en-US" sz="1600" dirty="0" smtClean="0"/>
          </a:p>
          <a:p>
            <a:pPr eaLnBrk="1" hangingPunct="1">
              <a:lnSpc>
                <a:spcPct val="80000"/>
              </a:lnSpc>
            </a:pPr>
            <a:endParaRPr lang="en-US" sz="1200" dirty="0" smtClean="0"/>
          </a:p>
        </p:txBody>
      </p:sp>
      <p:sp>
        <p:nvSpPr>
          <p:cNvPr id="9221" name="Text Placeholder 20"/>
          <p:cNvSpPr>
            <a:spLocks noGrp="1"/>
          </p:cNvSpPr>
          <p:nvPr>
            <p:ph type="body" sz="quarter" idx="28"/>
          </p:nvPr>
        </p:nvSpPr>
        <p:spPr/>
        <p:txBody>
          <a:bodyPr/>
          <a:lstStyle/>
          <a:p>
            <a:pPr eaLnBrk="1" hangingPunct="1"/>
            <a:r>
              <a:rPr lang="en-US" dirty="0" smtClean="0">
                <a:solidFill>
                  <a:srgbClr val="008000"/>
                </a:solidFill>
                <a:latin typeface="Arial" charset="0"/>
                <a:cs typeface="Arial" charset="0"/>
              </a:rPr>
              <a:t>UNCLASSIFIED</a:t>
            </a:r>
          </a:p>
        </p:txBody>
      </p:sp>
      <p:sp>
        <p:nvSpPr>
          <p:cNvPr id="9222" name="Text Placeholder 21"/>
          <p:cNvSpPr>
            <a:spLocks noGrp="1"/>
          </p:cNvSpPr>
          <p:nvPr>
            <p:ph type="body" sz="quarter" idx="29"/>
          </p:nvPr>
        </p:nvSpPr>
        <p:spPr/>
        <p:txBody>
          <a:bodyPr/>
          <a:lstStyle/>
          <a:p>
            <a:pPr eaLnBrk="1" hangingPunct="1"/>
            <a:r>
              <a:rPr lang="en-US" dirty="0" smtClean="0">
                <a:solidFill>
                  <a:srgbClr val="008000"/>
                </a:solidFill>
                <a:latin typeface="Arial" charset="0"/>
                <a:cs typeface="Arial" charset="0"/>
              </a:rPr>
              <a:t>UNCLASSIFIED</a:t>
            </a:r>
          </a:p>
        </p:txBody>
      </p:sp>
      <p:pic>
        <p:nvPicPr>
          <p:cNvPr id="7" name="Picture 6" descr="Hazara_50994820_farmer_crop.jpg"/>
          <p:cNvPicPr>
            <a:picLocks noChangeAspect="1"/>
          </p:cNvPicPr>
          <p:nvPr/>
        </p:nvPicPr>
        <p:blipFill>
          <a:blip r:embed="rId3" cstate="print"/>
          <a:srcRect l="29412" t="14771" r="21176"/>
          <a:stretch>
            <a:fillRect/>
          </a:stretch>
        </p:blipFill>
        <p:spPr>
          <a:xfrm>
            <a:off x="5381298" y="1466196"/>
            <a:ext cx="3200400" cy="3105149"/>
          </a:xfrm>
          <a:prstGeom prst="rect">
            <a:avLst/>
          </a:prstGeom>
          <a:ln>
            <a:solidFill>
              <a:schemeClr val="tx1"/>
            </a:solidFill>
          </a:ln>
        </p:spPr>
      </p:pic>
      <p:pic>
        <p:nvPicPr>
          <p:cNvPr id="9" name="Picture 8" descr="hazara_Afghan-girls.jpg"/>
          <p:cNvPicPr>
            <a:picLocks noChangeAspect="1"/>
          </p:cNvPicPr>
          <p:nvPr/>
        </p:nvPicPr>
        <p:blipFill>
          <a:blip r:embed="rId4" cstate="print"/>
          <a:srcRect l="9273" t="12529" r="6364" b="8782"/>
          <a:stretch>
            <a:fillRect/>
          </a:stretch>
        </p:blipFill>
        <p:spPr>
          <a:xfrm>
            <a:off x="2942898" y="1770996"/>
            <a:ext cx="2315029" cy="3352800"/>
          </a:xfrm>
          <a:prstGeom prst="rect">
            <a:avLst/>
          </a:prstGeom>
          <a:ln>
            <a:solidFill>
              <a:schemeClr val="tx1"/>
            </a:solidFill>
          </a:ln>
        </p:spPr>
      </p:pic>
      <p:pic>
        <p:nvPicPr>
          <p:cNvPr id="8" name="Picture 7" descr="hazara_Dr_Sima_Samar.jpg"/>
          <p:cNvPicPr>
            <a:picLocks noChangeAspect="1"/>
          </p:cNvPicPr>
          <p:nvPr/>
        </p:nvPicPr>
        <p:blipFill>
          <a:blip r:embed="rId5" cstate="print"/>
          <a:stretch>
            <a:fillRect/>
          </a:stretch>
        </p:blipFill>
        <p:spPr>
          <a:xfrm>
            <a:off x="3247698" y="4285596"/>
            <a:ext cx="2895600" cy="2026920"/>
          </a:xfrm>
          <a:prstGeom prst="rect">
            <a:avLst/>
          </a:prstGeom>
          <a:ln>
            <a:solidFill>
              <a:schemeClr val="tx1"/>
            </a:solidFill>
          </a:ln>
        </p:spPr>
      </p:pic>
      <p:pic>
        <p:nvPicPr>
          <p:cNvPr id="10" name="Picture 9" descr="hazara_49009944_chaman.jpg"/>
          <p:cNvPicPr>
            <a:picLocks noChangeAspect="1"/>
          </p:cNvPicPr>
          <p:nvPr/>
        </p:nvPicPr>
        <p:blipFill>
          <a:blip r:embed="rId6" cstate="print"/>
          <a:srcRect l="23684" r="23684" b="7895"/>
          <a:stretch>
            <a:fillRect/>
          </a:stretch>
        </p:blipFill>
        <p:spPr>
          <a:xfrm>
            <a:off x="6251030" y="4209396"/>
            <a:ext cx="1752600" cy="1725216"/>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1"/>
          <p:cNvSpPr>
            <a:spLocks noGrp="1"/>
          </p:cNvSpPr>
          <p:nvPr>
            <p:ph type="title"/>
          </p:nvPr>
        </p:nvSpPr>
        <p:spPr/>
        <p:txBody>
          <a:bodyPr/>
          <a:lstStyle/>
          <a:p>
            <a:pPr eaLnBrk="1" hangingPunct="1"/>
            <a:r>
              <a:rPr lang="en-US" dirty="0" smtClean="0"/>
              <a:t>Turkmen and Uzbeks</a:t>
            </a:r>
          </a:p>
        </p:txBody>
      </p:sp>
      <p:sp>
        <p:nvSpPr>
          <p:cNvPr id="10243" name="Content Placeholder 14"/>
          <p:cNvSpPr>
            <a:spLocks noGrp="1"/>
          </p:cNvSpPr>
          <p:nvPr>
            <p:ph idx="1"/>
          </p:nvPr>
        </p:nvSpPr>
        <p:spPr>
          <a:xfrm>
            <a:off x="0" y="1828800"/>
            <a:ext cx="2819400" cy="3429000"/>
          </a:xfrm>
        </p:spPr>
        <p:txBody>
          <a:bodyPr/>
          <a:lstStyle/>
          <a:p>
            <a:pPr marL="231775" lvl="1" indent="-231775" eaLnBrk="1" hangingPunct="1">
              <a:lnSpc>
                <a:spcPct val="80000"/>
              </a:lnSpc>
              <a:buFont typeface="Arial" charset="0"/>
              <a:buChar char="•"/>
            </a:pPr>
            <a:r>
              <a:rPr lang="en-US" sz="1800" dirty="0" smtClean="0"/>
              <a:t>Uzbeks and Turkmen closely related</a:t>
            </a:r>
          </a:p>
          <a:p>
            <a:pPr marL="231775" lvl="1" indent="-231775" eaLnBrk="1" hangingPunct="1">
              <a:lnSpc>
                <a:spcPct val="80000"/>
              </a:lnSpc>
              <a:buFont typeface="Arial" charset="0"/>
              <a:buChar char="•"/>
            </a:pPr>
            <a:endParaRPr lang="en-US" sz="1800" dirty="0" smtClean="0"/>
          </a:p>
          <a:p>
            <a:pPr marL="231775" lvl="1" indent="-231775" eaLnBrk="1" hangingPunct="1">
              <a:lnSpc>
                <a:spcPct val="80000"/>
              </a:lnSpc>
              <a:buFont typeface="Arial" charset="0"/>
              <a:buChar char="•"/>
            </a:pPr>
            <a:r>
              <a:rPr lang="en-US" sz="1800" dirty="0" smtClean="0"/>
              <a:t>Sunni Muslim</a:t>
            </a:r>
          </a:p>
          <a:p>
            <a:pPr marL="231775" lvl="1" indent="-231775" eaLnBrk="1" hangingPunct="1">
              <a:lnSpc>
                <a:spcPct val="80000"/>
              </a:lnSpc>
              <a:buFont typeface="Arial" charset="0"/>
              <a:buChar char="•"/>
            </a:pPr>
            <a:endParaRPr lang="en-US" sz="1800" dirty="0" smtClean="0"/>
          </a:p>
          <a:p>
            <a:pPr marL="231775" lvl="1" indent="-231775" eaLnBrk="1" hangingPunct="1">
              <a:lnSpc>
                <a:spcPct val="80000"/>
              </a:lnSpc>
              <a:buFont typeface="Arial" charset="0"/>
              <a:buChar char="•"/>
            </a:pPr>
            <a:r>
              <a:rPr lang="en-US" sz="1800" dirty="0" smtClean="0"/>
              <a:t>Turkmen: traditionally nomadic</a:t>
            </a:r>
          </a:p>
          <a:p>
            <a:pPr marL="231775" lvl="1" indent="-231775" eaLnBrk="1" hangingPunct="1">
              <a:lnSpc>
                <a:spcPct val="80000"/>
              </a:lnSpc>
              <a:buFont typeface="Arial" charset="0"/>
              <a:buChar char="•"/>
            </a:pPr>
            <a:endParaRPr lang="en-US" sz="1600" dirty="0" smtClean="0"/>
          </a:p>
          <a:p>
            <a:pPr marL="231775" indent="-231775" eaLnBrk="1" hangingPunct="1">
              <a:lnSpc>
                <a:spcPct val="80000"/>
              </a:lnSpc>
            </a:pPr>
            <a:endParaRPr lang="en-US" sz="1200" dirty="0" smtClean="0"/>
          </a:p>
        </p:txBody>
      </p:sp>
      <p:pic>
        <p:nvPicPr>
          <p:cNvPr id="10244" name="Picture 2"/>
          <p:cNvPicPr>
            <a:picLocks noChangeAspect="1" noChangeArrowheads="1"/>
          </p:cNvPicPr>
          <p:nvPr/>
        </p:nvPicPr>
        <p:blipFill>
          <a:blip r:embed="rId3" cstate="print"/>
          <a:srcRect/>
          <a:stretch>
            <a:fillRect/>
          </a:stretch>
        </p:blipFill>
        <p:spPr bwMode="auto">
          <a:xfrm>
            <a:off x="2641600" y="1524000"/>
            <a:ext cx="6502400" cy="4876800"/>
          </a:xfrm>
          <a:prstGeom prst="rect">
            <a:avLst/>
          </a:prstGeom>
          <a:noFill/>
          <a:ln w="9525">
            <a:noFill/>
            <a:miter lim="800000"/>
            <a:headEnd/>
            <a:tailEnd/>
          </a:ln>
        </p:spPr>
      </p:pic>
      <p:sp>
        <p:nvSpPr>
          <p:cNvPr id="10245" name="Text Placeholder 20"/>
          <p:cNvSpPr>
            <a:spLocks noGrp="1"/>
          </p:cNvSpPr>
          <p:nvPr>
            <p:ph type="body" sz="quarter" idx="28"/>
          </p:nvPr>
        </p:nvSpPr>
        <p:spPr/>
        <p:txBody>
          <a:bodyPr/>
          <a:lstStyle/>
          <a:p>
            <a:pPr eaLnBrk="1" hangingPunct="1"/>
            <a:r>
              <a:rPr lang="en-US" dirty="0" smtClean="0">
                <a:solidFill>
                  <a:srgbClr val="008000"/>
                </a:solidFill>
                <a:latin typeface="Arial" charset="0"/>
                <a:cs typeface="Arial" charset="0"/>
              </a:rPr>
              <a:t>UNCLASSIFIED</a:t>
            </a:r>
          </a:p>
        </p:txBody>
      </p:sp>
      <p:sp>
        <p:nvSpPr>
          <p:cNvPr id="10246" name="Text Placeholder 21"/>
          <p:cNvSpPr>
            <a:spLocks noGrp="1"/>
          </p:cNvSpPr>
          <p:nvPr>
            <p:ph type="body" sz="quarter" idx="29"/>
          </p:nvPr>
        </p:nvSpPr>
        <p:spPr/>
        <p:txBody>
          <a:bodyPr/>
          <a:lstStyle/>
          <a:p>
            <a:pPr eaLnBrk="1" hangingPunct="1"/>
            <a:r>
              <a:rPr lang="en-US" dirty="0" smtClean="0">
                <a:solidFill>
                  <a:srgbClr val="008000"/>
                </a:solidFill>
                <a:latin typeface="Arial" charset="0"/>
                <a:cs typeface="Arial" charset="0"/>
              </a:rPr>
              <a:t>UNCLASSIFIED</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1"/>
          <p:cNvSpPr>
            <a:spLocks noGrp="1"/>
          </p:cNvSpPr>
          <p:nvPr>
            <p:ph type="title"/>
          </p:nvPr>
        </p:nvSpPr>
        <p:spPr/>
        <p:txBody>
          <a:bodyPr/>
          <a:lstStyle/>
          <a:p>
            <a:pPr eaLnBrk="1" hangingPunct="1"/>
            <a:r>
              <a:rPr lang="en-US" dirty="0" smtClean="0"/>
              <a:t>Turkmen and Uzbeks</a:t>
            </a:r>
          </a:p>
        </p:txBody>
      </p:sp>
      <p:sp>
        <p:nvSpPr>
          <p:cNvPr id="10243" name="Content Placeholder 14"/>
          <p:cNvSpPr>
            <a:spLocks noGrp="1"/>
          </p:cNvSpPr>
          <p:nvPr>
            <p:ph idx="1"/>
          </p:nvPr>
        </p:nvSpPr>
        <p:spPr>
          <a:xfrm>
            <a:off x="0" y="1828800"/>
            <a:ext cx="2819400" cy="3429000"/>
          </a:xfrm>
        </p:spPr>
        <p:txBody>
          <a:bodyPr/>
          <a:lstStyle/>
          <a:p>
            <a:pPr marL="231775" lvl="1" indent="-231775" eaLnBrk="1" hangingPunct="1">
              <a:lnSpc>
                <a:spcPct val="80000"/>
              </a:lnSpc>
              <a:buFont typeface="Arial" charset="0"/>
              <a:buChar char="•"/>
            </a:pPr>
            <a:r>
              <a:rPr lang="en-US" sz="1800" dirty="0" smtClean="0"/>
              <a:t>Uzbeks and Turkmen closely related</a:t>
            </a:r>
          </a:p>
          <a:p>
            <a:pPr marL="231775" lvl="1" indent="-231775" eaLnBrk="1" hangingPunct="1">
              <a:lnSpc>
                <a:spcPct val="80000"/>
              </a:lnSpc>
              <a:buFont typeface="Arial" charset="0"/>
              <a:buChar char="•"/>
            </a:pPr>
            <a:endParaRPr lang="en-US" sz="1800" dirty="0" smtClean="0"/>
          </a:p>
          <a:p>
            <a:pPr marL="231775" lvl="1" indent="-231775" eaLnBrk="1" hangingPunct="1">
              <a:lnSpc>
                <a:spcPct val="80000"/>
              </a:lnSpc>
              <a:buFont typeface="Arial" charset="0"/>
              <a:buChar char="•"/>
            </a:pPr>
            <a:r>
              <a:rPr lang="en-US" sz="1800" dirty="0" smtClean="0"/>
              <a:t>Sunni Muslim</a:t>
            </a:r>
          </a:p>
          <a:p>
            <a:pPr marL="231775" lvl="1" indent="-231775" eaLnBrk="1" hangingPunct="1">
              <a:lnSpc>
                <a:spcPct val="80000"/>
              </a:lnSpc>
              <a:buFont typeface="Arial" charset="0"/>
              <a:buChar char="•"/>
            </a:pPr>
            <a:endParaRPr lang="en-US" sz="1800" dirty="0" smtClean="0"/>
          </a:p>
          <a:p>
            <a:pPr marL="231775" lvl="1" indent="-231775" eaLnBrk="1" hangingPunct="1">
              <a:lnSpc>
                <a:spcPct val="80000"/>
              </a:lnSpc>
              <a:buFont typeface="Arial" charset="0"/>
              <a:buChar char="•"/>
            </a:pPr>
            <a:r>
              <a:rPr lang="en-US" sz="1800" dirty="0" smtClean="0"/>
              <a:t>Turkmen: traditionally nomadic</a:t>
            </a:r>
          </a:p>
          <a:p>
            <a:pPr marL="231775" lvl="1" indent="-231775" eaLnBrk="1" hangingPunct="1">
              <a:lnSpc>
                <a:spcPct val="80000"/>
              </a:lnSpc>
              <a:buFont typeface="Arial" charset="0"/>
              <a:buChar char="•"/>
            </a:pPr>
            <a:endParaRPr lang="en-US" sz="1600" dirty="0" smtClean="0"/>
          </a:p>
          <a:p>
            <a:pPr marL="231775" indent="-231775" eaLnBrk="1" hangingPunct="1">
              <a:lnSpc>
                <a:spcPct val="80000"/>
              </a:lnSpc>
            </a:pPr>
            <a:endParaRPr lang="en-US" sz="1200" dirty="0" smtClean="0"/>
          </a:p>
        </p:txBody>
      </p:sp>
      <p:sp>
        <p:nvSpPr>
          <p:cNvPr id="10245" name="Text Placeholder 20"/>
          <p:cNvSpPr>
            <a:spLocks noGrp="1"/>
          </p:cNvSpPr>
          <p:nvPr>
            <p:ph type="body" sz="quarter" idx="28"/>
          </p:nvPr>
        </p:nvSpPr>
        <p:spPr/>
        <p:txBody>
          <a:bodyPr/>
          <a:lstStyle/>
          <a:p>
            <a:pPr eaLnBrk="1" hangingPunct="1"/>
            <a:r>
              <a:rPr lang="en-US" dirty="0" smtClean="0">
                <a:solidFill>
                  <a:srgbClr val="008000"/>
                </a:solidFill>
                <a:latin typeface="Arial" charset="0"/>
                <a:cs typeface="Arial" charset="0"/>
              </a:rPr>
              <a:t>UNCLASSIFIED</a:t>
            </a:r>
          </a:p>
        </p:txBody>
      </p:sp>
      <p:sp>
        <p:nvSpPr>
          <p:cNvPr id="10246" name="Text Placeholder 21"/>
          <p:cNvSpPr>
            <a:spLocks noGrp="1"/>
          </p:cNvSpPr>
          <p:nvPr>
            <p:ph type="body" sz="quarter" idx="29"/>
          </p:nvPr>
        </p:nvSpPr>
        <p:spPr/>
        <p:txBody>
          <a:bodyPr/>
          <a:lstStyle/>
          <a:p>
            <a:pPr eaLnBrk="1" hangingPunct="1"/>
            <a:r>
              <a:rPr lang="en-US" dirty="0" smtClean="0">
                <a:solidFill>
                  <a:srgbClr val="008000"/>
                </a:solidFill>
                <a:latin typeface="Arial" charset="0"/>
                <a:cs typeface="Arial" charset="0"/>
              </a:rPr>
              <a:t>UNCLASSIFIED</a:t>
            </a:r>
          </a:p>
        </p:txBody>
      </p:sp>
      <p:pic>
        <p:nvPicPr>
          <p:cNvPr id="7" name="Picture 6" descr="turk_men_kids.jpg"/>
          <p:cNvPicPr>
            <a:picLocks noChangeAspect="1"/>
          </p:cNvPicPr>
          <p:nvPr/>
        </p:nvPicPr>
        <p:blipFill>
          <a:blip r:embed="rId3" cstate="print"/>
          <a:stretch>
            <a:fillRect/>
          </a:stretch>
        </p:blipFill>
        <p:spPr>
          <a:xfrm>
            <a:off x="2580280" y="1576544"/>
            <a:ext cx="2743200" cy="2263140"/>
          </a:xfrm>
          <a:prstGeom prst="rect">
            <a:avLst/>
          </a:prstGeom>
          <a:ln>
            <a:solidFill>
              <a:schemeClr val="tx1"/>
            </a:solidFill>
          </a:ln>
        </p:spPr>
      </p:pic>
      <p:pic>
        <p:nvPicPr>
          <p:cNvPr id="8" name="Picture 7" descr="turk_woman_infant.jpg"/>
          <p:cNvPicPr>
            <a:picLocks noChangeAspect="1"/>
          </p:cNvPicPr>
          <p:nvPr/>
        </p:nvPicPr>
        <p:blipFill>
          <a:blip r:embed="rId4" cstate="print"/>
          <a:stretch>
            <a:fillRect/>
          </a:stretch>
        </p:blipFill>
        <p:spPr>
          <a:xfrm>
            <a:off x="1792008" y="3796864"/>
            <a:ext cx="3124200" cy="2343150"/>
          </a:xfrm>
          <a:prstGeom prst="rect">
            <a:avLst/>
          </a:prstGeom>
          <a:ln>
            <a:solidFill>
              <a:schemeClr val="tx1"/>
            </a:solidFill>
          </a:ln>
        </p:spPr>
      </p:pic>
      <p:pic>
        <p:nvPicPr>
          <p:cNvPr id="9" name="Picture 8" descr="uzbek_rashid_dostum.png"/>
          <p:cNvPicPr>
            <a:picLocks noChangeAspect="1"/>
          </p:cNvPicPr>
          <p:nvPr/>
        </p:nvPicPr>
        <p:blipFill>
          <a:blip r:embed="rId5" cstate="print"/>
          <a:stretch>
            <a:fillRect/>
          </a:stretch>
        </p:blipFill>
        <p:spPr>
          <a:xfrm>
            <a:off x="7239000" y="1510864"/>
            <a:ext cx="1587138" cy="2196768"/>
          </a:xfrm>
          <a:prstGeom prst="rect">
            <a:avLst/>
          </a:prstGeom>
          <a:ln>
            <a:solidFill>
              <a:schemeClr val="tx1"/>
            </a:solidFill>
          </a:ln>
        </p:spPr>
      </p:pic>
      <p:pic>
        <p:nvPicPr>
          <p:cNvPr id="10" name="Picture 9" descr="uzbek_4456751425_8c6f2cdeec_b.jpg"/>
          <p:cNvPicPr>
            <a:picLocks noChangeAspect="1"/>
          </p:cNvPicPr>
          <p:nvPr/>
        </p:nvPicPr>
        <p:blipFill>
          <a:blip r:embed="rId6" cstate="print"/>
          <a:srcRect l="9531" r="6662"/>
          <a:stretch>
            <a:fillRect/>
          </a:stretch>
        </p:blipFill>
        <p:spPr>
          <a:xfrm>
            <a:off x="6006664" y="3810000"/>
            <a:ext cx="2680136" cy="2123672"/>
          </a:xfrm>
          <a:prstGeom prst="rect">
            <a:avLst/>
          </a:prstGeom>
          <a:ln>
            <a:solidFill>
              <a:schemeClr val="tx1"/>
            </a:solidFill>
          </a:ln>
        </p:spPr>
      </p:pic>
      <p:pic>
        <p:nvPicPr>
          <p:cNvPr id="11" name="Picture 10" descr="uzbek_child_acen.jpg"/>
          <p:cNvPicPr>
            <a:picLocks noChangeAspect="1"/>
          </p:cNvPicPr>
          <p:nvPr/>
        </p:nvPicPr>
        <p:blipFill>
          <a:blip r:embed="rId7" cstate="print"/>
          <a:srcRect l="21979" r="27032"/>
          <a:stretch>
            <a:fillRect/>
          </a:stretch>
        </p:blipFill>
        <p:spPr>
          <a:xfrm>
            <a:off x="5883166" y="2070536"/>
            <a:ext cx="1417109" cy="1850793"/>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9144000" cy="1066800"/>
          </a:xfrm>
        </p:spPr>
        <p:txBody>
          <a:bodyPr>
            <a:normAutofit fontScale="90000"/>
          </a:bodyPr>
          <a:lstStyle/>
          <a:p>
            <a:r>
              <a:rPr lang="en-US" dirty="0" smtClean="0"/>
              <a:t>AFG State of Conflict: Regional Perspective</a:t>
            </a:r>
            <a:endParaRPr lang="en-US" dirty="0"/>
          </a:p>
        </p:txBody>
      </p:sp>
      <p:sp>
        <p:nvSpPr>
          <p:cNvPr id="4" name="Text Placeholder 3"/>
          <p:cNvSpPr>
            <a:spLocks noGrp="1"/>
          </p:cNvSpPr>
          <p:nvPr>
            <p:ph type="body" sz="quarter" idx="28"/>
          </p:nvPr>
        </p:nvSpPr>
        <p:spPr>
          <a:xfrm>
            <a:off x="-76200" y="6324600"/>
            <a:ext cx="3810000" cy="304800"/>
          </a:xfrm>
        </p:spPr>
        <p:txBody>
          <a:bodyPr/>
          <a:lstStyle/>
          <a:p>
            <a:pPr eaLnBrk="1" hangingPunct="1"/>
            <a:r>
              <a:rPr lang="en-US" dirty="0" smtClean="0">
                <a:solidFill>
                  <a:srgbClr val="008000"/>
                </a:solidFill>
                <a:latin typeface="Arial" charset="0"/>
                <a:cs typeface="Arial" charset="0"/>
              </a:rPr>
              <a:t>UNCLASSIFIED/FOR OFFICIAL USE ONLY</a:t>
            </a:r>
          </a:p>
        </p:txBody>
      </p:sp>
      <p:sp>
        <p:nvSpPr>
          <p:cNvPr id="5" name="Text Placeholder 4"/>
          <p:cNvSpPr>
            <a:spLocks noGrp="1"/>
          </p:cNvSpPr>
          <p:nvPr>
            <p:ph type="body" sz="quarter" idx="29"/>
          </p:nvPr>
        </p:nvSpPr>
        <p:spPr/>
        <p:txBody>
          <a:bodyPr/>
          <a:lstStyle/>
          <a:p>
            <a:pPr eaLnBrk="1" hangingPunct="1"/>
            <a:r>
              <a:rPr lang="en-US" dirty="0" smtClean="0">
                <a:solidFill>
                  <a:srgbClr val="008000"/>
                </a:solidFill>
                <a:latin typeface="Arial" charset="0"/>
                <a:cs typeface="Arial" charset="0"/>
              </a:rPr>
              <a:t>UNCLASSIFIED/FOR OFFICIAL USE ONLY</a:t>
            </a:r>
          </a:p>
        </p:txBody>
      </p:sp>
      <p:sp>
        <p:nvSpPr>
          <p:cNvPr id="6" name="Slide Number Placeholder 5"/>
          <p:cNvSpPr>
            <a:spLocks noGrp="1"/>
          </p:cNvSpPr>
          <p:nvPr>
            <p:ph type="sldNum" sz="quarter" idx="30"/>
          </p:nvPr>
        </p:nvSpPr>
        <p:spPr/>
        <p:txBody>
          <a:bodyPr/>
          <a:lstStyle/>
          <a:p>
            <a:fld id="{8E6E65BD-D161-4BD7-A7E8-A24D9711103F}" type="slidenum">
              <a:rPr lang="en-US" smtClean="0"/>
              <a:pPr/>
              <a:t>15</a:t>
            </a:fld>
            <a:endParaRPr lang="en-US" dirty="0"/>
          </a:p>
        </p:txBody>
      </p:sp>
      <p:sp>
        <p:nvSpPr>
          <p:cNvPr id="7" name="TextBox 6"/>
          <p:cNvSpPr txBox="1"/>
          <p:nvPr/>
        </p:nvSpPr>
        <p:spPr>
          <a:xfrm>
            <a:off x="16625" y="1307842"/>
            <a:ext cx="2895599" cy="5016758"/>
          </a:xfrm>
          <a:prstGeom prst="rect">
            <a:avLst/>
          </a:prstGeom>
          <a:solidFill>
            <a:srgbClr val="FFC000"/>
          </a:solidFill>
          <a:scene3d>
            <a:camera prst="orthographicFront"/>
            <a:lightRig rig="threePt" dir="t"/>
          </a:scene3d>
          <a:sp3d>
            <a:bevelT/>
          </a:sp3d>
        </p:spPr>
        <p:txBody>
          <a:bodyPr>
            <a:spAutoFit/>
          </a:bodyPr>
          <a:lstStyle/>
          <a:p>
            <a:pPr>
              <a:defRPr/>
            </a:pPr>
            <a:r>
              <a:rPr lang="en-US" sz="1600" b="1" i="1" dirty="0"/>
              <a:t>Afghanistan is a Struggle for a Distribution of Power, Influence and Authority </a:t>
            </a:r>
          </a:p>
          <a:p>
            <a:pPr>
              <a:defRPr/>
            </a:pPr>
            <a:endParaRPr lang="en-US" sz="1600" b="1" i="1" dirty="0"/>
          </a:p>
          <a:p>
            <a:pPr>
              <a:defRPr/>
            </a:pPr>
            <a:r>
              <a:rPr lang="en-US" sz="1600" b="1" dirty="0"/>
              <a:t>- Conflict is enabled by regional structure and internal cultures</a:t>
            </a:r>
          </a:p>
          <a:p>
            <a:pPr marL="461963" indent="165100">
              <a:buFont typeface="Wingdings" pitchFamily="2" charset="2"/>
              <a:buChar char="Ø"/>
              <a:defRPr/>
            </a:pPr>
            <a:r>
              <a:rPr lang="en-US" sz="1600" b="1" dirty="0"/>
              <a:t> Intra-Pashtu rivalries and power struggles</a:t>
            </a:r>
          </a:p>
          <a:p>
            <a:pPr lvl="1">
              <a:buFont typeface="Wingdings" pitchFamily="2" charset="2"/>
              <a:buChar char="Ø"/>
              <a:defRPr/>
            </a:pPr>
            <a:r>
              <a:rPr lang="en-US" sz="1600" b="1" dirty="0"/>
              <a:t> Ethnic and Regional Competition</a:t>
            </a:r>
          </a:p>
          <a:p>
            <a:pPr lvl="1">
              <a:buFont typeface="Wingdings" pitchFamily="2" charset="2"/>
              <a:buChar char="Ø"/>
              <a:defRPr/>
            </a:pPr>
            <a:r>
              <a:rPr lang="en-US" sz="1600" b="1" dirty="0"/>
              <a:t> Individuals/Groups seeking greater self determination </a:t>
            </a:r>
          </a:p>
          <a:p>
            <a:pPr lvl="1">
              <a:buFont typeface="Wingdings" pitchFamily="2" charset="2"/>
              <a:buChar char="Ø"/>
              <a:defRPr/>
            </a:pPr>
            <a:r>
              <a:rPr lang="en-US" sz="1600" b="1" dirty="0"/>
              <a:t> External Influencers</a:t>
            </a:r>
          </a:p>
          <a:p>
            <a:pPr lvl="1">
              <a:defRPr/>
            </a:pPr>
            <a:endParaRPr lang="en-US" sz="1600" b="1" dirty="0"/>
          </a:p>
          <a:p>
            <a:pPr marL="0" lvl="1">
              <a:buFontTx/>
              <a:buChar char="-"/>
              <a:defRPr/>
            </a:pPr>
            <a:r>
              <a:rPr lang="en-US" sz="1600" b="1" dirty="0"/>
              <a:t> The Insurgencies           are empowered                not empowering -- proxy by many, representative of few</a:t>
            </a:r>
          </a:p>
        </p:txBody>
      </p:sp>
      <p:pic>
        <p:nvPicPr>
          <p:cNvPr id="24" name="Picture 23" descr="AFG_State_of_Conflict.png"/>
          <p:cNvPicPr>
            <a:picLocks noChangeAspect="1"/>
          </p:cNvPicPr>
          <p:nvPr/>
        </p:nvPicPr>
        <p:blipFill>
          <a:blip r:embed="rId2" cstate="print"/>
          <a:stretch>
            <a:fillRect/>
          </a:stretch>
        </p:blipFill>
        <p:spPr>
          <a:xfrm>
            <a:off x="2895600" y="1279634"/>
            <a:ext cx="6253979" cy="5040976"/>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390525"/>
            <a:ext cx="8229600" cy="1066800"/>
          </a:xfrm>
        </p:spPr>
        <p:txBody>
          <a:bodyPr/>
          <a:lstStyle/>
          <a:p>
            <a:pPr eaLnBrk="1" hangingPunct="1"/>
            <a:r>
              <a:rPr lang="en-US" dirty="0" smtClean="0"/>
              <a:t>People of Afghanistan</a:t>
            </a:r>
          </a:p>
        </p:txBody>
      </p:sp>
      <p:pic>
        <p:nvPicPr>
          <p:cNvPr id="6147" name="Content Placeholder 6" descr="20110418_Afghanistan_Ethnicity_Map_v7.jpg"/>
          <p:cNvPicPr>
            <a:picLocks noGrp="1" noChangeAspect="1"/>
          </p:cNvPicPr>
          <p:nvPr>
            <p:ph idx="1"/>
          </p:nvPr>
        </p:nvPicPr>
        <p:blipFill>
          <a:blip r:embed="rId3" cstate="print"/>
          <a:srcRect/>
          <a:stretch>
            <a:fillRect/>
          </a:stretch>
        </p:blipFill>
        <p:spPr>
          <a:xfrm>
            <a:off x="2895600" y="1590675"/>
            <a:ext cx="6096000" cy="4572000"/>
          </a:xfrm>
        </p:spPr>
      </p:pic>
      <p:sp>
        <p:nvSpPr>
          <p:cNvPr id="6148" name="Slide Number Placeholder 5"/>
          <p:cNvSpPr>
            <a:spLocks noGrp="1"/>
          </p:cNvSpPr>
          <p:nvPr>
            <p:ph type="sldNum" sz="quarter" idx="30"/>
          </p:nvPr>
        </p:nvSpPr>
        <p:spPr bwMode="auto">
          <a:noFill/>
          <a:ln>
            <a:miter lim="800000"/>
            <a:headEnd/>
            <a:tailEnd/>
          </a:ln>
        </p:spPr>
        <p:txBody>
          <a:bodyPr/>
          <a:lstStyle/>
          <a:p>
            <a:fld id="{D2347EEE-12A4-4F91-B558-8BA436315D54}" type="slidenum">
              <a:rPr lang="en-US"/>
              <a:pPr/>
              <a:t>2</a:t>
            </a:fld>
            <a:endParaRPr lang="en-US" dirty="0"/>
          </a:p>
        </p:txBody>
      </p:sp>
      <p:sp>
        <p:nvSpPr>
          <p:cNvPr id="7" name="TextBox 6"/>
          <p:cNvSpPr txBox="1"/>
          <p:nvPr/>
        </p:nvSpPr>
        <p:spPr>
          <a:xfrm>
            <a:off x="0" y="1595438"/>
            <a:ext cx="2971800" cy="3662362"/>
          </a:xfrm>
          <a:prstGeom prst="rect">
            <a:avLst/>
          </a:prstGeom>
          <a:noFill/>
        </p:spPr>
        <p:txBody>
          <a:bodyPr>
            <a:spAutoFit/>
          </a:bodyPr>
          <a:lstStyle/>
          <a:p>
            <a:r>
              <a:rPr lang="en-US" dirty="0">
                <a:latin typeface="Calibri" pitchFamily="34" charset="0"/>
              </a:rPr>
              <a:t>Diversity in the population:</a:t>
            </a:r>
          </a:p>
          <a:p>
            <a:endParaRPr lang="en-US" sz="1600" dirty="0">
              <a:latin typeface="Calibri" pitchFamily="34" charset="0"/>
            </a:endParaRPr>
          </a:p>
          <a:p>
            <a:pPr>
              <a:buFont typeface="Arial" charset="0"/>
              <a:buChar char="•"/>
            </a:pPr>
            <a:r>
              <a:rPr lang="en-US" dirty="0" smtClean="0">
                <a:latin typeface="Calibri" pitchFamily="34" charset="0"/>
              </a:rPr>
              <a:t> Poses </a:t>
            </a:r>
            <a:r>
              <a:rPr lang="en-US" dirty="0">
                <a:latin typeface="Calibri" pitchFamily="34" charset="0"/>
              </a:rPr>
              <a:t>challenge to social cohesion</a:t>
            </a:r>
          </a:p>
          <a:p>
            <a:pPr>
              <a:buFont typeface="Arial" charset="0"/>
              <a:buChar char="•"/>
            </a:pPr>
            <a:endParaRPr lang="en-US" dirty="0">
              <a:latin typeface="Calibri" pitchFamily="34" charset="0"/>
            </a:endParaRPr>
          </a:p>
          <a:p>
            <a:pPr>
              <a:buFont typeface="Arial" charset="0"/>
              <a:buChar char="•"/>
            </a:pPr>
            <a:r>
              <a:rPr lang="en-US" dirty="0" smtClean="0">
                <a:latin typeface="Calibri" pitchFamily="34" charset="0"/>
              </a:rPr>
              <a:t> Poses </a:t>
            </a:r>
            <a:r>
              <a:rPr lang="en-US" dirty="0">
                <a:latin typeface="Calibri" pitchFamily="34" charset="0"/>
              </a:rPr>
              <a:t>challenge to centralized authority</a:t>
            </a:r>
          </a:p>
          <a:p>
            <a:pPr>
              <a:buFont typeface="Arial" charset="0"/>
              <a:buChar char="•"/>
            </a:pPr>
            <a:endParaRPr lang="en-US" dirty="0">
              <a:latin typeface="Calibri" pitchFamily="34" charset="0"/>
            </a:endParaRPr>
          </a:p>
          <a:p>
            <a:pPr>
              <a:buFont typeface="Arial" charset="0"/>
              <a:buChar char="•"/>
            </a:pPr>
            <a:r>
              <a:rPr lang="en-US" dirty="0" smtClean="0">
                <a:latin typeface="Calibri" pitchFamily="34" charset="0"/>
              </a:rPr>
              <a:t> Favors </a:t>
            </a:r>
            <a:r>
              <a:rPr lang="en-US" dirty="0">
                <a:latin typeface="Calibri" pitchFamily="34" charset="0"/>
              </a:rPr>
              <a:t>locally tailored solutions</a:t>
            </a:r>
          </a:p>
          <a:p>
            <a:pPr>
              <a:buFont typeface="Arial" charset="0"/>
              <a:buChar char="•"/>
            </a:pPr>
            <a:endParaRPr lang="en-US" dirty="0">
              <a:latin typeface="Calibri" pitchFamily="34" charset="0"/>
            </a:endParaRPr>
          </a:p>
          <a:p>
            <a:pPr>
              <a:buFont typeface="Arial" charset="0"/>
              <a:buChar char="•"/>
            </a:pPr>
            <a:r>
              <a:rPr lang="en-US" dirty="0" smtClean="0">
                <a:latin typeface="Calibri" pitchFamily="34" charset="0"/>
              </a:rPr>
              <a:t> Requires </a:t>
            </a:r>
            <a:r>
              <a:rPr lang="en-US" dirty="0">
                <a:latin typeface="Calibri" pitchFamily="34" charset="0"/>
              </a:rPr>
              <a:t>village/district knowledge </a:t>
            </a:r>
          </a:p>
        </p:txBody>
      </p:sp>
      <p:sp>
        <p:nvSpPr>
          <p:cNvPr id="6150" name="Text Placeholder 20"/>
          <p:cNvSpPr>
            <a:spLocks noGrp="1"/>
          </p:cNvSpPr>
          <p:nvPr>
            <p:ph type="body" sz="quarter" idx="28"/>
          </p:nvPr>
        </p:nvSpPr>
        <p:spPr/>
        <p:txBody>
          <a:bodyPr/>
          <a:lstStyle/>
          <a:p>
            <a:pPr eaLnBrk="1" hangingPunct="1"/>
            <a:r>
              <a:rPr lang="en-US" dirty="0" smtClean="0">
                <a:solidFill>
                  <a:srgbClr val="008000"/>
                </a:solidFill>
                <a:latin typeface="Arial" charset="0"/>
                <a:cs typeface="Arial" charset="0"/>
              </a:rPr>
              <a:t>UNCLASSIFIED</a:t>
            </a:r>
          </a:p>
        </p:txBody>
      </p:sp>
      <p:sp>
        <p:nvSpPr>
          <p:cNvPr id="6151" name="Text Placeholder 21"/>
          <p:cNvSpPr>
            <a:spLocks noGrp="1"/>
          </p:cNvSpPr>
          <p:nvPr>
            <p:ph type="body" sz="quarter" idx="29"/>
          </p:nvPr>
        </p:nvSpPr>
        <p:spPr/>
        <p:txBody>
          <a:bodyPr/>
          <a:lstStyle/>
          <a:p>
            <a:pPr eaLnBrk="1" hangingPunct="1"/>
            <a:r>
              <a:rPr lang="en-US" dirty="0" smtClean="0">
                <a:solidFill>
                  <a:srgbClr val="008000"/>
                </a:solidFill>
                <a:latin typeface="Arial" charset="0"/>
                <a:cs typeface="Arial" charset="0"/>
              </a:rPr>
              <a:t>UNCLASSIFIED</a:t>
            </a:r>
          </a:p>
        </p:txBody>
      </p:sp>
      <p:sp>
        <p:nvSpPr>
          <p:cNvPr id="12" name="Rectangle 11"/>
          <p:cNvSpPr/>
          <p:nvPr/>
        </p:nvSpPr>
        <p:spPr>
          <a:xfrm>
            <a:off x="0" y="1219200"/>
            <a:ext cx="9144000" cy="338138"/>
          </a:xfrm>
          <a:prstGeom prst="rect">
            <a:avLst/>
          </a:prstGeom>
        </p:spPr>
        <p:txBody>
          <a:bodyPr>
            <a:spAutoFit/>
          </a:bodyPr>
          <a:lstStyle/>
          <a:p>
            <a:pPr algn="ctr">
              <a:defRPr/>
            </a:pPr>
            <a:r>
              <a:rPr lang="en-US" sz="1600" i="1" dirty="0">
                <a:latin typeface="+mj-lt"/>
              </a:rPr>
              <a:t>In a population-centric campaign, success requires popular buy-in.</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066800"/>
          </a:xfrm>
        </p:spPr>
        <p:txBody>
          <a:bodyPr/>
          <a:lstStyle/>
          <a:p>
            <a:r>
              <a:rPr lang="en-US" dirty="0" smtClean="0"/>
              <a:t>Language</a:t>
            </a:r>
            <a:endParaRPr lang="en-US" dirty="0"/>
          </a:p>
        </p:txBody>
      </p:sp>
      <p:pic>
        <p:nvPicPr>
          <p:cNvPr id="7" name="Content Placeholder 6" descr="20110429_Afghanistan_Language_Map.jpg"/>
          <p:cNvPicPr>
            <a:picLocks noGrp="1" noChangeAspect="1"/>
          </p:cNvPicPr>
          <p:nvPr>
            <p:ph idx="1"/>
          </p:nvPr>
        </p:nvPicPr>
        <p:blipFill>
          <a:blip r:embed="rId2" cstate="print"/>
          <a:stretch>
            <a:fillRect/>
          </a:stretch>
        </p:blipFill>
        <p:spPr>
          <a:xfrm>
            <a:off x="1016000" y="1143000"/>
            <a:ext cx="6908800" cy="5181600"/>
          </a:xfrm>
        </p:spPr>
      </p:pic>
      <p:sp>
        <p:nvSpPr>
          <p:cNvPr id="4" name="Text Placeholder 3"/>
          <p:cNvSpPr>
            <a:spLocks noGrp="1"/>
          </p:cNvSpPr>
          <p:nvPr>
            <p:ph type="body" sz="quarter" idx="28"/>
          </p:nvPr>
        </p:nvSpPr>
        <p:spPr/>
        <p:txBody>
          <a:bodyPr/>
          <a:lstStyle/>
          <a:p>
            <a:pPr eaLnBrk="1" hangingPunct="1"/>
            <a:r>
              <a:rPr lang="en-US" dirty="0" smtClean="0">
                <a:solidFill>
                  <a:srgbClr val="008000"/>
                </a:solidFill>
                <a:latin typeface="Arial" charset="0"/>
                <a:cs typeface="Arial" charset="0"/>
              </a:rPr>
              <a:t>UNCLASSIFIED</a:t>
            </a:r>
          </a:p>
        </p:txBody>
      </p:sp>
      <p:sp>
        <p:nvSpPr>
          <p:cNvPr id="5" name="Text Placeholder 4"/>
          <p:cNvSpPr>
            <a:spLocks noGrp="1"/>
          </p:cNvSpPr>
          <p:nvPr>
            <p:ph type="body" sz="quarter" idx="29"/>
          </p:nvPr>
        </p:nvSpPr>
        <p:spPr/>
        <p:txBody>
          <a:bodyPr/>
          <a:lstStyle/>
          <a:p>
            <a:pPr eaLnBrk="1" hangingPunct="1"/>
            <a:r>
              <a:rPr lang="en-US" dirty="0" smtClean="0">
                <a:solidFill>
                  <a:srgbClr val="008000"/>
                </a:solidFill>
                <a:latin typeface="Arial" charset="0"/>
                <a:cs typeface="Arial" charset="0"/>
              </a:rPr>
              <a:t>UNCLASSIFIED</a:t>
            </a:r>
          </a:p>
        </p:txBody>
      </p:sp>
      <p:sp>
        <p:nvSpPr>
          <p:cNvPr id="6" name="Slide Number Placeholder 5"/>
          <p:cNvSpPr>
            <a:spLocks noGrp="1"/>
          </p:cNvSpPr>
          <p:nvPr>
            <p:ph type="sldNum" sz="quarter" idx="30"/>
          </p:nvPr>
        </p:nvSpPr>
        <p:spPr/>
        <p:txBody>
          <a:bodyPr/>
          <a:lstStyle/>
          <a:p>
            <a:fld id="{8E6E65BD-D161-4BD7-A7E8-A24D9711103F}" type="slidenum">
              <a:rPr lang="en-US" smtClean="0"/>
              <a:pPr/>
              <a:t>3</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8"/>
          <p:cNvSpPr>
            <a:spLocks noGrp="1"/>
          </p:cNvSpPr>
          <p:nvPr>
            <p:ph type="title"/>
          </p:nvPr>
        </p:nvSpPr>
        <p:spPr>
          <a:xfrm>
            <a:off x="457200" y="381000"/>
            <a:ext cx="8229600" cy="1066800"/>
          </a:xfrm>
        </p:spPr>
        <p:txBody>
          <a:bodyPr/>
          <a:lstStyle/>
          <a:p>
            <a:pPr eaLnBrk="1" hangingPunct="1"/>
            <a:r>
              <a:rPr lang="en-US" dirty="0" smtClean="0"/>
              <a:t>Religion</a:t>
            </a:r>
          </a:p>
        </p:txBody>
      </p:sp>
      <p:sp>
        <p:nvSpPr>
          <p:cNvPr id="12291" name="Content Placeholder 2"/>
          <p:cNvSpPr>
            <a:spLocks noGrp="1"/>
          </p:cNvSpPr>
          <p:nvPr>
            <p:ph idx="1"/>
          </p:nvPr>
        </p:nvSpPr>
        <p:spPr>
          <a:xfrm>
            <a:off x="152400" y="1447800"/>
            <a:ext cx="2590800" cy="4572000"/>
          </a:xfrm>
        </p:spPr>
        <p:txBody>
          <a:bodyPr>
            <a:normAutofit fontScale="77500" lnSpcReduction="20000"/>
          </a:bodyPr>
          <a:lstStyle/>
          <a:p>
            <a:pPr eaLnBrk="1" hangingPunct="1">
              <a:lnSpc>
                <a:spcPct val="90000"/>
              </a:lnSpc>
            </a:pPr>
            <a:r>
              <a:rPr lang="en-US" sz="2800" b="0" dirty="0" smtClean="0"/>
              <a:t>Majority: Sunni with heavy Sufi influence</a:t>
            </a:r>
          </a:p>
          <a:p>
            <a:pPr eaLnBrk="1" hangingPunct="1">
              <a:lnSpc>
                <a:spcPct val="90000"/>
              </a:lnSpc>
            </a:pPr>
            <a:endParaRPr lang="en-US" sz="2800" b="0" dirty="0" smtClean="0"/>
          </a:p>
          <a:p>
            <a:pPr eaLnBrk="1" hangingPunct="1">
              <a:lnSpc>
                <a:spcPct val="90000"/>
              </a:lnSpc>
            </a:pPr>
            <a:r>
              <a:rPr lang="en-US" sz="2800" b="0" dirty="0" smtClean="0"/>
              <a:t>Minority: Shia</a:t>
            </a:r>
          </a:p>
          <a:p>
            <a:pPr eaLnBrk="1" hangingPunct="1">
              <a:lnSpc>
                <a:spcPct val="90000"/>
              </a:lnSpc>
            </a:pPr>
            <a:endParaRPr lang="en-US" sz="2800" b="0" dirty="0" smtClean="0"/>
          </a:p>
          <a:p>
            <a:pPr eaLnBrk="1" hangingPunct="1">
              <a:lnSpc>
                <a:spcPct val="90000"/>
              </a:lnSpc>
            </a:pPr>
            <a:r>
              <a:rPr lang="en-US" sz="2800" b="0" dirty="0" smtClean="0"/>
              <a:t>Permeates life for all ethnic groups</a:t>
            </a:r>
          </a:p>
          <a:p>
            <a:pPr eaLnBrk="1" hangingPunct="1">
              <a:lnSpc>
                <a:spcPct val="90000"/>
              </a:lnSpc>
            </a:pPr>
            <a:endParaRPr lang="en-US" sz="2800" b="0" dirty="0" smtClean="0"/>
          </a:p>
          <a:p>
            <a:pPr eaLnBrk="1" hangingPunct="1">
              <a:lnSpc>
                <a:spcPct val="90000"/>
              </a:lnSpc>
            </a:pPr>
            <a:r>
              <a:rPr lang="en-US" sz="2800" b="0" dirty="0" smtClean="0"/>
              <a:t>For Pashtun, to be Afghan is to be Muslim</a:t>
            </a:r>
            <a:endParaRPr lang="en-US" sz="2800" dirty="0" smtClean="0"/>
          </a:p>
          <a:p>
            <a:pPr eaLnBrk="1" hangingPunct="1">
              <a:lnSpc>
                <a:spcPct val="90000"/>
              </a:lnSpc>
            </a:pPr>
            <a:endParaRPr lang="en-US" sz="2800" b="0" dirty="0" smtClean="0"/>
          </a:p>
          <a:p>
            <a:pPr eaLnBrk="1" hangingPunct="1">
              <a:lnSpc>
                <a:spcPct val="90000"/>
              </a:lnSpc>
            </a:pPr>
            <a:r>
              <a:rPr lang="en-US" sz="2800" b="0" dirty="0" smtClean="0"/>
              <a:t>Beliefs and practices vary, are informal</a:t>
            </a:r>
          </a:p>
          <a:p>
            <a:pPr eaLnBrk="1" hangingPunct="1">
              <a:lnSpc>
                <a:spcPct val="90000"/>
              </a:lnSpc>
            </a:pPr>
            <a:endParaRPr lang="en-US" sz="2800" b="0" i="1" dirty="0" smtClean="0"/>
          </a:p>
        </p:txBody>
      </p:sp>
      <p:sp>
        <p:nvSpPr>
          <p:cNvPr id="12292" name="Text Placeholder 20"/>
          <p:cNvSpPr>
            <a:spLocks noGrp="1"/>
          </p:cNvSpPr>
          <p:nvPr>
            <p:ph type="body" sz="quarter" idx="28"/>
          </p:nvPr>
        </p:nvSpPr>
        <p:spPr/>
        <p:txBody>
          <a:bodyPr/>
          <a:lstStyle/>
          <a:p>
            <a:pPr eaLnBrk="1" hangingPunct="1"/>
            <a:r>
              <a:rPr lang="en-US" dirty="0" smtClean="0">
                <a:solidFill>
                  <a:srgbClr val="008000"/>
                </a:solidFill>
                <a:latin typeface="Arial" charset="0"/>
                <a:cs typeface="Arial" charset="0"/>
              </a:rPr>
              <a:t>UNCLASSIFIED</a:t>
            </a:r>
          </a:p>
        </p:txBody>
      </p:sp>
      <p:sp>
        <p:nvSpPr>
          <p:cNvPr id="12293" name="Text Placeholder 21"/>
          <p:cNvSpPr>
            <a:spLocks noGrp="1"/>
          </p:cNvSpPr>
          <p:nvPr>
            <p:ph type="body" sz="quarter" idx="29"/>
          </p:nvPr>
        </p:nvSpPr>
        <p:spPr/>
        <p:txBody>
          <a:bodyPr/>
          <a:lstStyle/>
          <a:p>
            <a:pPr eaLnBrk="1" hangingPunct="1"/>
            <a:r>
              <a:rPr lang="en-US" dirty="0" smtClean="0">
                <a:solidFill>
                  <a:srgbClr val="008000"/>
                </a:solidFill>
                <a:latin typeface="Arial" charset="0"/>
                <a:cs typeface="Arial" charset="0"/>
              </a:rPr>
              <a:t>UNCLASSIFIED</a:t>
            </a:r>
          </a:p>
        </p:txBody>
      </p:sp>
      <p:pic>
        <p:nvPicPr>
          <p:cNvPr id="6" name="Picture 17" descr="100910_HTAB_AFG_Religion.png"/>
          <p:cNvPicPr>
            <a:picLocks noChangeAspect="1"/>
          </p:cNvPicPr>
          <p:nvPr/>
        </p:nvPicPr>
        <p:blipFill>
          <a:blip r:embed="rId3" cstate="print"/>
          <a:srcRect l="3397" t="11963" r="2722" b="10031"/>
          <a:stretch>
            <a:fillRect/>
          </a:stretch>
        </p:blipFill>
        <p:spPr bwMode="auto">
          <a:xfrm>
            <a:off x="3161516" y="2209800"/>
            <a:ext cx="5982484" cy="3841750"/>
          </a:xfrm>
          <a:prstGeom prst="rect">
            <a:avLst/>
          </a:prstGeom>
          <a:noFill/>
          <a:ln w="9525">
            <a:noFill/>
            <a:miter lim="800000"/>
            <a:headEnd/>
            <a:tailEnd/>
          </a:ln>
        </p:spPr>
      </p:pic>
      <p:sp>
        <p:nvSpPr>
          <p:cNvPr id="7" name="AutoShape 54"/>
          <p:cNvSpPr>
            <a:spLocks noChangeArrowheads="1"/>
          </p:cNvSpPr>
          <p:nvPr/>
        </p:nvSpPr>
        <p:spPr bwMode="auto">
          <a:xfrm>
            <a:off x="6096000" y="838200"/>
            <a:ext cx="2819400" cy="1323832"/>
          </a:xfrm>
          <a:prstGeom prst="roundRect">
            <a:avLst>
              <a:gd name="adj" fmla="val 5254"/>
            </a:avLst>
          </a:prstGeom>
          <a:solidFill>
            <a:schemeClr val="bg1"/>
          </a:solidFill>
          <a:ln w="19050" algn="ctr">
            <a:solidFill>
              <a:schemeClr val="tx1"/>
            </a:solidFill>
            <a:round/>
            <a:headEnd/>
            <a:tailEnd/>
          </a:ln>
          <a:effectLst>
            <a:outerShdw dist="101600" dir="2700000" algn="tl" rotWithShape="0">
              <a:srgbClr val="595959">
                <a:alpha val="39999"/>
              </a:srgbClr>
            </a:outerShdw>
          </a:effectLst>
        </p:spPr>
        <p:txBody>
          <a:bodyPr wrap="square" lIns="45720" tIns="27432" rIns="45720" bIns="27432">
            <a:spAutoFit/>
          </a:bodyPr>
          <a:lstStyle/>
          <a:p>
            <a:pPr algn="l" defTabSz="457200" eaLnBrk="1" hangingPunct="1">
              <a:buClr>
                <a:srgbClr val="000000"/>
              </a:buClr>
              <a:buSzPct val="100000"/>
              <a:defRPr/>
            </a:pPr>
            <a:r>
              <a:rPr lang="en-US" sz="1200" b="1" dirty="0"/>
              <a:t>Religious Demographics </a:t>
            </a:r>
          </a:p>
          <a:p>
            <a:pPr algn="l" defTabSz="457200" eaLnBrk="1" hangingPunct="1">
              <a:buClr>
                <a:srgbClr val="000000"/>
              </a:buClr>
              <a:buSzPct val="100000"/>
              <a:buFontTx/>
              <a:buChar char="•"/>
              <a:defRPr/>
            </a:pPr>
            <a:r>
              <a:rPr lang="en-US" sz="1200" dirty="0"/>
              <a:t> Sunni Muslim (~85%)</a:t>
            </a:r>
          </a:p>
          <a:p>
            <a:pPr algn="l" defTabSz="457200" eaLnBrk="1" hangingPunct="1">
              <a:buClr>
                <a:srgbClr val="000000"/>
              </a:buClr>
              <a:buSzPct val="100000"/>
              <a:buFontTx/>
              <a:buChar char="•"/>
              <a:defRPr/>
            </a:pPr>
            <a:r>
              <a:rPr lang="en-US" sz="1200" dirty="0"/>
              <a:t> </a:t>
            </a:r>
            <a:r>
              <a:rPr lang="en-US" sz="1200" dirty="0" err="1"/>
              <a:t>Shi’a</a:t>
            </a:r>
            <a:r>
              <a:rPr lang="en-US" sz="1200" dirty="0"/>
              <a:t> Muslim (~14%)</a:t>
            </a:r>
          </a:p>
          <a:p>
            <a:pPr algn="l" defTabSz="457200" eaLnBrk="1" hangingPunct="1">
              <a:buClr>
                <a:srgbClr val="000000"/>
              </a:buClr>
              <a:buSzPct val="100000"/>
              <a:buFontTx/>
              <a:buChar char="•"/>
              <a:defRPr/>
            </a:pPr>
            <a:r>
              <a:rPr lang="en-US" sz="1200" dirty="0"/>
              <a:t> Other (~1%)</a:t>
            </a:r>
          </a:p>
          <a:p>
            <a:pPr algn="l" defTabSz="457200" eaLnBrk="1" hangingPunct="1">
              <a:buClr>
                <a:srgbClr val="000000"/>
              </a:buClr>
              <a:buSzPct val="100000"/>
              <a:buFontTx/>
              <a:buChar char="•"/>
              <a:defRPr/>
            </a:pPr>
            <a:r>
              <a:rPr lang="en-US" sz="1200" dirty="0"/>
              <a:t> Mixed religious representation in urban centers</a:t>
            </a:r>
          </a:p>
          <a:p>
            <a:pPr algn="l" defTabSz="457200" eaLnBrk="1" hangingPunct="1">
              <a:buClr>
                <a:srgbClr val="000000"/>
              </a:buClr>
              <a:buSzPct val="100000"/>
              <a:defRPr/>
            </a:pPr>
            <a:endParaRPr lang="en-US" sz="800" dirty="0"/>
          </a:p>
        </p:txBody>
      </p:sp>
      <p:grpSp>
        <p:nvGrpSpPr>
          <p:cNvPr id="8" name="Group 28"/>
          <p:cNvGrpSpPr>
            <a:grpSpLocks/>
          </p:cNvGrpSpPr>
          <p:nvPr/>
        </p:nvGrpSpPr>
        <p:grpSpPr bwMode="auto">
          <a:xfrm>
            <a:off x="7162800" y="4876800"/>
            <a:ext cx="1541462" cy="1274763"/>
            <a:chOff x="6666237" y="4869916"/>
            <a:chExt cx="1541462" cy="1274762"/>
          </a:xfrm>
        </p:grpSpPr>
        <p:sp>
          <p:nvSpPr>
            <p:cNvPr id="9" name="Rectangle 27"/>
            <p:cNvSpPr>
              <a:spLocks noChangeArrowheads="1"/>
            </p:cNvSpPr>
            <p:nvPr/>
          </p:nvSpPr>
          <p:spPr bwMode="auto">
            <a:xfrm>
              <a:off x="6862480" y="4920715"/>
              <a:ext cx="1300163" cy="1223963"/>
            </a:xfrm>
            <a:prstGeom prst="rect">
              <a:avLst/>
            </a:prstGeom>
            <a:solidFill>
              <a:schemeClr val="folHlink"/>
            </a:solidFill>
            <a:ln w="9525">
              <a:noFill/>
              <a:miter lim="800000"/>
              <a:headEnd type="none" w="sm" len="sm"/>
              <a:tailEnd type="none" w="sm" len="sm"/>
            </a:ln>
          </p:spPr>
          <p:txBody>
            <a:bodyPr wrap="none" anchor="ctr"/>
            <a:lstStyle/>
            <a:p>
              <a:endParaRPr lang="en-US"/>
            </a:p>
          </p:txBody>
        </p:sp>
        <p:sp>
          <p:nvSpPr>
            <p:cNvPr id="10" name="Rectangle 9"/>
            <p:cNvSpPr>
              <a:spLocks noChangeArrowheads="1"/>
            </p:cNvSpPr>
            <p:nvPr/>
          </p:nvSpPr>
          <p:spPr bwMode="auto">
            <a:xfrm>
              <a:off x="6827555" y="4871503"/>
              <a:ext cx="1298575" cy="1216025"/>
            </a:xfrm>
            <a:prstGeom prst="rect">
              <a:avLst/>
            </a:prstGeom>
            <a:solidFill>
              <a:schemeClr val="bg1"/>
            </a:solidFill>
            <a:ln w="9525">
              <a:solidFill>
                <a:schemeClr val="tx1"/>
              </a:solidFill>
              <a:miter lim="800000"/>
              <a:headEnd type="none" w="sm" len="sm"/>
              <a:tailEnd type="none" w="sm" len="sm"/>
            </a:ln>
          </p:spPr>
          <p:txBody>
            <a:bodyPr wrap="none" anchor="ctr"/>
            <a:lstStyle/>
            <a:p>
              <a:endParaRPr lang="en-US" sz="1400"/>
            </a:p>
          </p:txBody>
        </p:sp>
        <p:sp>
          <p:nvSpPr>
            <p:cNvPr id="11" name="Rectangle 10"/>
            <p:cNvSpPr>
              <a:spLocks noChangeArrowheads="1"/>
            </p:cNvSpPr>
            <p:nvPr/>
          </p:nvSpPr>
          <p:spPr bwMode="auto">
            <a:xfrm>
              <a:off x="6903755" y="5239803"/>
              <a:ext cx="237744" cy="128587"/>
            </a:xfrm>
            <a:prstGeom prst="rect">
              <a:avLst/>
            </a:prstGeom>
            <a:solidFill>
              <a:srgbClr val="A79E36">
                <a:alpha val="69803"/>
              </a:srgbClr>
            </a:solidFill>
            <a:ln w="9525">
              <a:solidFill>
                <a:schemeClr val="tx1"/>
              </a:solidFill>
              <a:miter lim="800000"/>
              <a:headEnd type="none" w="sm" len="sm"/>
              <a:tailEnd type="none" w="sm" len="sm"/>
            </a:ln>
          </p:spPr>
          <p:txBody>
            <a:bodyPr wrap="none" anchor="ctr"/>
            <a:lstStyle/>
            <a:p>
              <a:endParaRPr lang="en-US"/>
            </a:p>
          </p:txBody>
        </p:sp>
        <p:sp>
          <p:nvSpPr>
            <p:cNvPr id="12" name="Rectangle 11"/>
            <p:cNvSpPr>
              <a:spLocks noChangeArrowheads="1"/>
            </p:cNvSpPr>
            <p:nvPr/>
          </p:nvSpPr>
          <p:spPr bwMode="auto">
            <a:xfrm>
              <a:off x="6903755" y="5392203"/>
              <a:ext cx="237744" cy="128587"/>
            </a:xfrm>
            <a:prstGeom prst="rect">
              <a:avLst/>
            </a:prstGeom>
            <a:solidFill>
              <a:srgbClr val="678E67"/>
            </a:solidFill>
            <a:ln w="9525">
              <a:solidFill>
                <a:schemeClr val="tx1"/>
              </a:solidFill>
              <a:miter lim="800000"/>
              <a:headEnd type="none" w="sm" len="sm"/>
              <a:tailEnd type="none" w="sm" len="sm"/>
            </a:ln>
          </p:spPr>
          <p:txBody>
            <a:bodyPr wrap="none" anchor="ctr"/>
            <a:lstStyle/>
            <a:p>
              <a:endParaRPr lang="en-US"/>
            </a:p>
          </p:txBody>
        </p:sp>
        <p:sp>
          <p:nvSpPr>
            <p:cNvPr id="13" name="Rectangle 12"/>
            <p:cNvSpPr>
              <a:spLocks noChangeArrowheads="1"/>
            </p:cNvSpPr>
            <p:nvPr/>
          </p:nvSpPr>
          <p:spPr bwMode="auto">
            <a:xfrm>
              <a:off x="6903755" y="5544603"/>
              <a:ext cx="237744" cy="128587"/>
            </a:xfrm>
            <a:prstGeom prst="rect">
              <a:avLst/>
            </a:prstGeom>
            <a:solidFill>
              <a:srgbClr val="407880">
                <a:alpha val="69803"/>
              </a:srgbClr>
            </a:solidFill>
            <a:ln w="9525">
              <a:solidFill>
                <a:schemeClr val="tx1"/>
              </a:solidFill>
              <a:miter lim="800000"/>
              <a:headEnd type="none" w="sm" len="sm"/>
              <a:tailEnd type="none" w="sm" len="sm"/>
            </a:ln>
          </p:spPr>
          <p:txBody>
            <a:bodyPr wrap="none" anchor="ctr"/>
            <a:lstStyle/>
            <a:p>
              <a:endParaRPr lang="en-US"/>
            </a:p>
          </p:txBody>
        </p:sp>
        <p:sp>
          <p:nvSpPr>
            <p:cNvPr id="14" name="Rectangle 13"/>
            <p:cNvSpPr>
              <a:spLocks noChangeArrowheads="1"/>
            </p:cNvSpPr>
            <p:nvPr/>
          </p:nvSpPr>
          <p:spPr bwMode="auto">
            <a:xfrm>
              <a:off x="6903755" y="5697003"/>
              <a:ext cx="237744" cy="128587"/>
            </a:xfrm>
            <a:prstGeom prst="rect">
              <a:avLst/>
            </a:prstGeom>
            <a:solidFill>
              <a:srgbClr val="893737"/>
            </a:solidFill>
            <a:ln w="9525">
              <a:solidFill>
                <a:schemeClr val="tx1"/>
              </a:solidFill>
              <a:miter lim="800000"/>
              <a:headEnd type="none" w="sm" len="sm"/>
              <a:tailEnd type="none" w="sm" len="sm"/>
            </a:ln>
          </p:spPr>
          <p:txBody>
            <a:bodyPr wrap="none" anchor="ctr"/>
            <a:lstStyle/>
            <a:p>
              <a:endParaRPr lang="en-US"/>
            </a:p>
          </p:txBody>
        </p:sp>
        <p:sp>
          <p:nvSpPr>
            <p:cNvPr id="15" name="Rectangle 14"/>
            <p:cNvSpPr>
              <a:spLocks noChangeArrowheads="1"/>
            </p:cNvSpPr>
            <p:nvPr/>
          </p:nvSpPr>
          <p:spPr bwMode="auto">
            <a:xfrm>
              <a:off x="6903755" y="5849403"/>
              <a:ext cx="237744" cy="128587"/>
            </a:xfrm>
            <a:prstGeom prst="rect">
              <a:avLst/>
            </a:prstGeom>
            <a:solidFill>
              <a:srgbClr val="AF588E">
                <a:alpha val="69803"/>
              </a:srgbClr>
            </a:solidFill>
            <a:ln w="9525">
              <a:solidFill>
                <a:schemeClr val="tx1"/>
              </a:solidFill>
              <a:miter lim="800000"/>
              <a:headEnd type="none" w="sm" len="sm"/>
              <a:tailEnd type="none" w="sm" len="sm"/>
            </a:ln>
          </p:spPr>
          <p:txBody>
            <a:bodyPr wrap="none" anchor="ctr"/>
            <a:lstStyle/>
            <a:p>
              <a:endParaRPr lang="en-US"/>
            </a:p>
          </p:txBody>
        </p:sp>
        <p:sp>
          <p:nvSpPr>
            <p:cNvPr id="16" name="Text Box 26"/>
            <p:cNvSpPr txBox="1">
              <a:spLocks noChangeArrowheads="1"/>
            </p:cNvSpPr>
            <p:nvPr/>
          </p:nvSpPr>
          <p:spPr bwMode="auto">
            <a:xfrm>
              <a:off x="6666237" y="4869916"/>
              <a:ext cx="1541462" cy="1169550"/>
            </a:xfrm>
            <a:prstGeom prst="rect">
              <a:avLst/>
            </a:prstGeom>
            <a:noFill/>
            <a:ln w="9525">
              <a:noFill/>
              <a:miter lim="800000"/>
              <a:headEnd type="none" w="sm" len="sm"/>
              <a:tailEnd type="none" w="sm" len="sm"/>
            </a:ln>
          </p:spPr>
          <p:txBody>
            <a:bodyPr>
              <a:spAutoFit/>
            </a:bodyPr>
            <a:lstStyle/>
            <a:p>
              <a:pPr>
                <a:spcBef>
                  <a:spcPct val="50000"/>
                </a:spcBef>
              </a:pPr>
              <a:r>
                <a:rPr lang="en-US" sz="1000" b="1" dirty="0" smtClean="0"/>
                <a:t>     LEGEND</a:t>
              </a:r>
              <a:r>
                <a:rPr lang="en-US" sz="1000" b="1" dirty="0"/>
                <a:t/>
              </a:r>
              <a:br>
                <a:rPr lang="en-US" sz="1000" b="1" dirty="0"/>
              </a:br>
              <a:r>
                <a:rPr lang="en-US" sz="1000" b="1" dirty="0"/>
                <a:t/>
              </a:r>
              <a:br>
                <a:rPr lang="en-US" sz="1000" b="1" dirty="0"/>
              </a:br>
              <a:r>
                <a:rPr lang="en-US" sz="1000" b="1" dirty="0" smtClean="0"/>
                <a:t>             </a:t>
              </a:r>
              <a:r>
                <a:rPr lang="en-US" sz="1000" dirty="0" smtClean="0"/>
                <a:t>Mixed</a:t>
              </a:r>
              <a:r>
                <a:rPr lang="en-US" sz="1000" dirty="0"/>
                <a:t/>
              </a:r>
              <a:br>
                <a:rPr lang="en-US" sz="1000" dirty="0"/>
              </a:br>
              <a:r>
                <a:rPr lang="en-US" sz="1000" dirty="0"/>
                <a:t>           </a:t>
              </a:r>
              <a:r>
                <a:rPr lang="en-US" sz="1000" dirty="0" smtClean="0"/>
                <a:t>  </a:t>
              </a:r>
              <a:r>
                <a:rPr lang="en-US" sz="1000" dirty="0" err="1"/>
                <a:t>Shi’a</a:t>
              </a:r>
              <a:r>
                <a:rPr lang="en-US" sz="1000" dirty="0"/>
                <a:t> </a:t>
              </a:r>
              <a:r>
                <a:rPr lang="en-US" sz="1000" dirty="0" err="1"/>
                <a:t>Twelver</a:t>
              </a:r>
              <a:r>
                <a:rPr lang="en-US" sz="1000" dirty="0"/>
                <a:t/>
              </a:r>
              <a:br>
                <a:rPr lang="en-US" sz="1000" dirty="0"/>
              </a:br>
              <a:r>
                <a:rPr lang="en-US" sz="1000" dirty="0"/>
                <a:t>             </a:t>
              </a:r>
              <a:r>
                <a:rPr lang="en-US" sz="1000" dirty="0" err="1"/>
                <a:t>Shi’a</a:t>
              </a:r>
              <a:r>
                <a:rPr lang="en-US" sz="1000" dirty="0"/>
                <a:t> </a:t>
              </a:r>
              <a:r>
                <a:rPr lang="en-US" sz="1000" dirty="0" err="1"/>
                <a:t>Sevener</a:t>
              </a:r>
              <a:r>
                <a:rPr lang="en-US" sz="1000" dirty="0"/>
                <a:t/>
              </a:r>
              <a:br>
                <a:rPr lang="en-US" sz="1000" dirty="0"/>
              </a:br>
              <a:r>
                <a:rPr lang="en-US" sz="1000" dirty="0"/>
                <a:t>           </a:t>
              </a:r>
              <a:r>
                <a:rPr lang="en-US" sz="1000" dirty="0" smtClean="0"/>
                <a:t>  Sunni </a:t>
              </a:r>
              <a:r>
                <a:rPr lang="en-US" sz="1000" dirty="0" err="1"/>
                <a:t>Hanafi</a:t>
              </a:r>
              <a:r>
                <a:rPr lang="en-US" sz="1000" dirty="0"/>
                <a:t/>
              </a:r>
              <a:br>
                <a:rPr lang="en-US" sz="1000" dirty="0"/>
              </a:br>
              <a:r>
                <a:rPr lang="en-US" sz="1000" dirty="0"/>
                <a:t>             Sunni </a:t>
              </a:r>
              <a:r>
                <a:rPr lang="en-US" sz="1000" dirty="0" err="1"/>
                <a:t>Hanbali</a:t>
              </a:r>
              <a:endParaRPr lang="en-US" sz="1000" dirty="0"/>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27"/>
          <p:cNvSpPr>
            <a:spLocks noGrp="1"/>
          </p:cNvSpPr>
          <p:nvPr>
            <p:ph type="title"/>
          </p:nvPr>
        </p:nvSpPr>
        <p:spPr>
          <a:xfrm>
            <a:off x="457200" y="381000"/>
            <a:ext cx="8229600" cy="1066800"/>
          </a:xfrm>
        </p:spPr>
        <p:txBody>
          <a:bodyPr/>
          <a:lstStyle/>
          <a:p>
            <a:pPr eaLnBrk="1" hangingPunct="1"/>
            <a:r>
              <a:rPr lang="en-US" dirty="0" smtClean="0"/>
              <a:t>Way of Life</a:t>
            </a:r>
          </a:p>
        </p:txBody>
      </p:sp>
      <p:sp>
        <p:nvSpPr>
          <p:cNvPr id="11269" name="Content Placeholder 2"/>
          <p:cNvSpPr>
            <a:spLocks noGrp="1"/>
          </p:cNvSpPr>
          <p:nvPr>
            <p:ph idx="1"/>
          </p:nvPr>
        </p:nvSpPr>
        <p:spPr>
          <a:xfrm>
            <a:off x="457200" y="1589088"/>
            <a:ext cx="8229600" cy="4191000"/>
          </a:xfrm>
        </p:spPr>
        <p:txBody>
          <a:bodyPr/>
          <a:lstStyle/>
          <a:p>
            <a:pPr eaLnBrk="1" hangingPunct="1">
              <a:lnSpc>
                <a:spcPct val="90000"/>
              </a:lnSpc>
            </a:pPr>
            <a:r>
              <a:rPr lang="en-US" sz="2800" b="0" dirty="0" smtClean="0"/>
              <a:t>Landscape shapes lifestyles and society</a:t>
            </a:r>
          </a:p>
          <a:p>
            <a:pPr lvl="1" eaLnBrk="1" hangingPunct="1">
              <a:lnSpc>
                <a:spcPct val="90000"/>
              </a:lnSpc>
              <a:spcBef>
                <a:spcPct val="0"/>
              </a:spcBef>
            </a:pPr>
            <a:r>
              <a:rPr lang="en-US" dirty="0" smtClean="0"/>
              <a:t>Northern and eastern societies often associated with geographic location vice ethnic/tribal identity i.e Korengal valley residents are “korengali” </a:t>
            </a:r>
          </a:p>
          <a:p>
            <a:pPr lvl="1" eaLnBrk="1" hangingPunct="1">
              <a:lnSpc>
                <a:spcPct val="90000"/>
              </a:lnSpc>
              <a:spcBef>
                <a:spcPct val="0"/>
              </a:spcBef>
            </a:pPr>
            <a:r>
              <a:rPr lang="en-US" dirty="0" smtClean="0"/>
              <a:t>Extreme geography (mountains, vast lowlands) limits communication, development in many areas; creates strong sense of local identity and resistance to outsiders</a:t>
            </a:r>
            <a:endParaRPr lang="en-US" sz="2800" i="1" dirty="0" smtClean="0"/>
          </a:p>
          <a:p>
            <a:pPr eaLnBrk="1" hangingPunct="1">
              <a:lnSpc>
                <a:spcPct val="90000"/>
              </a:lnSpc>
            </a:pPr>
            <a:r>
              <a:rPr lang="en-US" sz="2800" b="0" dirty="0" smtClean="0"/>
              <a:t>Population primarily lives in small agricultural villages</a:t>
            </a:r>
          </a:p>
          <a:p>
            <a:pPr lvl="1" eaLnBrk="1" hangingPunct="1">
              <a:lnSpc>
                <a:spcPct val="90000"/>
              </a:lnSpc>
              <a:spcBef>
                <a:spcPct val="0"/>
              </a:spcBef>
            </a:pPr>
            <a:r>
              <a:rPr lang="en-US" dirty="0" smtClean="0"/>
              <a:t>80 percent population is rural, avg. village is 480 people</a:t>
            </a:r>
          </a:p>
          <a:p>
            <a:pPr lvl="1" eaLnBrk="1" hangingPunct="1">
              <a:lnSpc>
                <a:spcPct val="90000"/>
              </a:lnSpc>
              <a:spcBef>
                <a:spcPct val="0"/>
              </a:spcBef>
            </a:pPr>
            <a:r>
              <a:rPr lang="en-US" dirty="0" smtClean="0"/>
              <a:t>Limited access to education, economic opportunities, medical services</a:t>
            </a:r>
            <a:endParaRPr lang="en-US" sz="2800" dirty="0" smtClean="0"/>
          </a:p>
          <a:p>
            <a:pPr eaLnBrk="1" hangingPunct="1">
              <a:lnSpc>
                <a:spcPct val="90000"/>
              </a:lnSpc>
            </a:pPr>
            <a:r>
              <a:rPr lang="en-US" sz="2800" b="0" dirty="0" smtClean="0"/>
              <a:t>Life centers on subsistence farming and nomadism </a:t>
            </a:r>
          </a:p>
          <a:p>
            <a:pPr eaLnBrk="1" hangingPunct="1">
              <a:lnSpc>
                <a:spcPct val="90000"/>
              </a:lnSpc>
            </a:pPr>
            <a:r>
              <a:rPr lang="en-US" sz="2800" b="0" dirty="0" smtClean="0"/>
              <a:t>Towns and cities serve as centers of trade</a:t>
            </a:r>
            <a:endParaRPr lang="en-US" sz="2800" dirty="0" smtClean="0"/>
          </a:p>
        </p:txBody>
      </p:sp>
      <p:sp>
        <p:nvSpPr>
          <p:cNvPr id="14340" name="Text Placeholder 20"/>
          <p:cNvSpPr>
            <a:spLocks noGrp="1"/>
          </p:cNvSpPr>
          <p:nvPr>
            <p:ph type="body" sz="quarter" idx="28"/>
          </p:nvPr>
        </p:nvSpPr>
        <p:spPr/>
        <p:txBody>
          <a:bodyPr/>
          <a:lstStyle/>
          <a:p>
            <a:pPr eaLnBrk="1" hangingPunct="1"/>
            <a:r>
              <a:rPr lang="en-US" dirty="0" smtClean="0">
                <a:solidFill>
                  <a:srgbClr val="008000"/>
                </a:solidFill>
                <a:latin typeface="Arial" charset="0"/>
                <a:cs typeface="Arial" charset="0"/>
              </a:rPr>
              <a:t>UNCLASSIFIED</a:t>
            </a:r>
          </a:p>
        </p:txBody>
      </p:sp>
      <p:sp>
        <p:nvSpPr>
          <p:cNvPr id="14341" name="Text Placeholder 21"/>
          <p:cNvSpPr>
            <a:spLocks noGrp="1"/>
          </p:cNvSpPr>
          <p:nvPr>
            <p:ph type="body" sz="quarter" idx="29"/>
          </p:nvPr>
        </p:nvSpPr>
        <p:spPr/>
        <p:txBody>
          <a:bodyPr/>
          <a:lstStyle/>
          <a:p>
            <a:pPr eaLnBrk="1" hangingPunct="1"/>
            <a:r>
              <a:rPr lang="en-US" dirty="0" smtClean="0">
                <a:solidFill>
                  <a:srgbClr val="008000"/>
                </a:solidFill>
                <a:latin typeface="Arial" charset="0"/>
                <a:cs typeface="Arial" charset="0"/>
              </a:rPr>
              <a:t>UNCLASSIFIED</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27"/>
          <p:cNvSpPr>
            <a:spLocks noGrp="1"/>
          </p:cNvSpPr>
          <p:nvPr>
            <p:ph type="title"/>
          </p:nvPr>
        </p:nvSpPr>
        <p:spPr>
          <a:xfrm>
            <a:off x="457200" y="381000"/>
            <a:ext cx="8229600" cy="1066800"/>
          </a:xfrm>
        </p:spPr>
        <p:txBody>
          <a:bodyPr/>
          <a:lstStyle/>
          <a:p>
            <a:pPr eaLnBrk="1" hangingPunct="1"/>
            <a:r>
              <a:rPr lang="en-US" dirty="0" smtClean="0"/>
              <a:t>Customs &amp; Culture</a:t>
            </a:r>
          </a:p>
        </p:txBody>
      </p:sp>
      <p:sp>
        <p:nvSpPr>
          <p:cNvPr id="12293" name="Content Placeholder 2"/>
          <p:cNvSpPr>
            <a:spLocks noGrp="1"/>
          </p:cNvSpPr>
          <p:nvPr>
            <p:ph idx="1"/>
          </p:nvPr>
        </p:nvSpPr>
        <p:spPr>
          <a:xfrm>
            <a:off x="457200" y="1589088"/>
            <a:ext cx="8229600" cy="4419600"/>
          </a:xfrm>
        </p:spPr>
        <p:txBody>
          <a:bodyPr/>
          <a:lstStyle/>
          <a:p>
            <a:pPr marL="231775" indent="-231775" eaLnBrk="1" hangingPunct="1">
              <a:lnSpc>
                <a:spcPct val="60000"/>
              </a:lnSpc>
              <a:buFont typeface="Arial" charset="0"/>
              <a:buNone/>
            </a:pPr>
            <a:r>
              <a:rPr lang="en-US" sz="2200" b="0" dirty="0" smtClean="0"/>
              <a:t>Pashtuns are the most prominent ethnicity with tribal lineages</a:t>
            </a:r>
          </a:p>
          <a:p>
            <a:pPr marL="231775" indent="-231775" eaLnBrk="1" hangingPunct="1">
              <a:lnSpc>
                <a:spcPct val="60000"/>
              </a:lnSpc>
              <a:buFont typeface="Arial" charset="0"/>
              <a:buNone/>
            </a:pPr>
            <a:endParaRPr lang="en-US" sz="2200" b="0" dirty="0" smtClean="0"/>
          </a:p>
          <a:p>
            <a:pPr marL="231775" indent="-231775" eaLnBrk="1" hangingPunct="1">
              <a:lnSpc>
                <a:spcPct val="60000"/>
              </a:lnSpc>
            </a:pPr>
            <a:r>
              <a:rPr lang="en-US" sz="2200" b="0" dirty="0" smtClean="0"/>
              <a:t>Subscribe to Pashtunwali</a:t>
            </a:r>
          </a:p>
          <a:p>
            <a:pPr lvl="1" eaLnBrk="1" hangingPunct="1">
              <a:lnSpc>
                <a:spcPct val="60000"/>
              </a:lnSpc>
            </a:pPr>
            <a:r>
              <a:rPr lang="en-US" sz="1600" dirty="0" smtClean="0"/>
              <a:t>Code of conduct for an ideal way of life</a:t>
            </a:r>
          </a:p>
          <a:p>
            <a:pPr lvl="1" eaLnBrk="1" hangingPunct="1">
              <a:lnSpc>
                <a:spcPct val="60000"/>
              </a:lnSpc>
            </a:pPr>
            <a:r>
              <a:rPr lang="en-US" sz="1600" dirty="0" smtClean="0"/>
              <a:t>Adherence part of Pashtun identity</a:t>
            </a:r>
          </a:p>
          <a:p>
            <a:pPr lvl="1" eaLnBrk="1" hangingPunct="1">
              <a:lnSpc>
                <a:spcPct val="60000"/>
              </a:lnSpc>
            </a:pPr>
            <a:endParaRPr lang="en-US" sz="1600" dirty="0" smtClean="0"/>
          </a:p>
          <a:p>
            <a:pPr marL="231775" indent="-231775" eaLnBrk="1" hangingPunct="1">
              <a:lnSpc>
                <a:spcPct val="60000"/>
              </a:lnSpc>
            </a:pPr>
            <a:r>
              <a:rPr lang="en-US" sz="2200" b="0" dirty="0" smtClean="0"/>
              <a:t>Core Values of Pashtunwali</a:t>
            </a:r>
          </a:p>
          <a:p>
            <a:pPr lvl="1" eaLnBrk="1" hangingPunct="1">
              <a:lnSpc>
                <a:spcPct val="60000"/>
              </a:lnSpc>
            </a:pPr>
            <a:r>
              <a:rPr lang="en-US" sz="1600" dirty="0" smtClean="0"/>
              <a:t>Honor</a:t>
            </a:r>
          </a:p>
          <a:p>
            <a:pPr lvl="1" eaLnBrk="1" hangingPunct="1">
              <a:lnSpc>
                <a:spcPct val="60000"/>
              </a:lnSpc>
            </a:pPr>
            <a:r>
              <a:rPr lang="en-US" sz="1600" dirty="0" smtClean="0"/>
              <a:t>Hospitality </a:t>
            </a:r>
          </a:p>
          <a:p>
            <a:pPr lvl="1" eaLnBrk="1" hangingPunct="1">
              <a:lnSpc>
                <a:spcPct val="60000"/>
              </a:lnSpc>
            </a:pPr>
            <a:r>
              <a:rPr lang="en-US" sz="1600" dirty="0" smtClean="0"/>
              <a:t>Restorative justice</a:t>
            </a:r>
          </a:p>
          <a:p>
            <a:pPr lvl="1" eaLnBrk="1" hangingPunct="1">
              <a:lnSpc>
                <a:spcPct val="60000"/>
              </a:lnSpc>
            </a:pPr>
            <a:r>
              <a:rPr lang="en-US" sz="1600" dirty="0" smtClean="0"/>
              <a:t>Consensus</a:t>
            </a:r>
          </a:p>
          <a:p>
            <a:pPr lvl="1" eaLnBrk="1" hangingPunct="1">
              <a:lnSpc>
                <a:spcPct val="60000"/>
              </a:lnSpc>
            </a:pPr>
            <a:endParaRPr lang="en-US" sz="1600" dirty="0" smtClean="0"/>
          </a:p>
          <a:p>
            <a:pPr marL="231775" indent="-231775" eaLnBrk="1" hangingPunct="1">
              <a:lnSpc>
                <a:spcPct val="60000"/>
              </a:lnSpc>
            </a:pPr>
            <a:r>
              <a:rPr lang="en-US" sz="2200" b="0" dirty="0" smtClean="0"/>
              <a:t>Trust</a:t>
            </a:r>
          </a:p>
          <a:p>
            <a:pPr lvl="1" eaLnBrk="1" hangingPunct="1">
              <a:lnSpc>
                <a:spcPct val="60000"/>
              </a:lnSpc>
            </a:pPr>
            <a:r>
              <a:rPr lang="en-US" sz="1600" dirty="0" smtClean="0"/>
              <a:t>Measured by behavior over time</a:t>
            </a:r>
          </a:p>
          <a:p>
            <a:pPr marL="231775" indent="-231775" eaLnBrk="1" hangingPunct="1">
              <a:lnSpc>
                <a:spcPct val="60000"/>
              </a:lnSpc>
            </a:pPr>
            <a:endParaRPr lang="en-US" sz="2200" b="0" dirty="0" smtClean="0"/>
          </a:p>
          <a:p>
            <a:pPr marL="231775" indent="-231775" eaLnBrk="1" hangingPunct="1">
              <a:lnSpc>
                <a:spcPct val="60000"/>
              </a:lnSpc>
            </a:pPr>
            <a:r>
              <a:rPr lang="en-US" sz="2200" b="0" dirty="0" smtClean="0"/>
              <a:t>Egalitarianism</a:t>
            </a:r>
          </a:p>
          <a:p>
            <a:pPr lvl="1" eaLnBrk="1" hangingPunct="1">
              <a:lnSpc>
                <a:spcPct val="60000"/>
              </a:lnSpc>
            </a:pPr>
            <a:r>
              <a:rPr lang="en-US" sz="1600" dirty="0" smtClean="0"/>
              <a:t>Status is earned</a:t>
            </a:r>
          </a:p>
          <a:p>
            <a:pPr lvl="1" eaLnBrk="1" hangingPunct="1">
              <a:lnSpc>
                <a:spcPct val="60000"/>
              </a:lnSpc>
            </a:pPr>
            <a:r>
              <a:rPr lang="en-US" sz="1600" dirty="0" smtClean="0"/>
              <a:t>The entire community has a voice, action by community consensus vice head sheik</a:t>
            </a:r>
          </a:p>
          <a:p>
            <a:pPr marL="231775" indent="-231775" eaLnBrk="1" hangingPunct="1">
              <a:lnSpc>
                <a:spcPct val="60000"/>
              </a:lnSpc>
            </a:pPr>
            <a:endParaRPr lang="en-US" sz="2200" b="0" dirty="0" smtClean="0"/>
          </a:p>
        </p:txBody>
      </p:sp>
      <p:sp>
        <p:nvSpPr>
          <p:cNvPr id="11268" name="Text Placeholder 20"/>
          <p:cNvSpPr>
            <a:spLocks noGrp="1"/>
          </p:cNvSpPr>
          <p:nvPr>
            <p:ph type="body" sz="quarter" idx="28"/>
          </p:nvPr>
        </p:nvSpPr>
        <p:spPr/>
        <p:txBody>
          <a:bodyPr/>
          <a:lstStyle/>
          <a:p>
            <a:pPr eaLnBrk="1" hangingPunct="1"/>
            <a:r>
              <a:rPr lang="en-US" dirty="0" smtClean="0">
                <a:solidFill>
                  <a:srgbClr val="008000"/>
                </a:solidFill>
                <a:latin typeface="Arial" charset="0"/>
                <a:cs typeface="Arial" charset="0"/>
              </a:rPr>
              <a:t>UNCLASSIFIED</a:t>
            </a:r>
          </a:p>
        </p:txBody>
      </p:sp>
      <p:sp>
        <p:nvSpPr>
          <p:cNvPr id="11269" name="Text Placeholder 21"/>
          <p:cNvSpPr>
            <a:spLocks noGrp="1"/>
          </p:cNvSpPr>
          <p:nvPr>
            <p:ph type="body" sz="quarter" idx="29"/>
          </p:nvPr>
        </p:nvSpPr>
        <p:spPr/>
        <p:txBody>
          <a:bodyPr/>
          <a:lstStyle/>
          <a:p>
            <a:pPr eaLnBrk="1" hangingPunct="1"/>
            <a:r>
              <a:rPr lang="en-US" dirty="0" smtClean="0">
                <a:solidFill>
                  <a:srgbClr val="008000"/>
                </a:solidFill>
                <a:latin typeface="Arial" charset="0"/>
                <a:cs typeface="Arial" charset="0"/>
              </a:rPr>
              <a:t>UNCLASSIFIED</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27"/>
          <p:cNvSpPr>
            <a:spLocks noGrp="1"/>
          </p:cNvSpPr>
          <p:nvPr>
            <p:ph type="title"/>
          </p:nvPr>
        </p:nvSpPr>
        <p:spPr>
          <a:xfrm>
            <a:off x="457200" y="381000"/>
            <a:ext cx="8229600" cy="1066800"/>
          </a:xfrm>
        </p:spPr>
        <p:txBody>
          <a:bodyPr/>
          <a:lstStyle/>
          <a:p>
            <a:pPr eaLnBrk="1" hangingPunct="1"/>
            <a:r>
              <a:rPr lang="en-US" dirty="0" smtClean="0"/>
              <a:t>Pashtuns</a:t>
            </a:r>
          </a:p>
        </p:txBody>
      </p:sp>
      <p:sp>
        <p:nvSpPr>
          <p:cNvPr id="7171" name="Content Placeholder 14"/>
          <p:cNvSpPr>
            <a:spLocks noGrp="1"/>
          </p:cNvSpPr>
          <p:nvPr>
            <p:ph idx="1"/>
          </p:nvPr>
        </p:nvSpPr>
        <p:spPr>
          <a:xfrm>
            <a:off x="0" y="1676400"/>
            <a:ext cx="2590800" cy="4484688"/>
          </a:xfrm>
        </p:spPr>
        <p:txBody>
          <a:bodyPr>
            <a:normAutofit lnSpcReduction="10000"/>
          </a:bodyPr>
          <a:lstStyle/>
          <a:p>
            <a:pPr marL="231775" lvl="1" indent="-231775" eaLnBrk="1" hangingPunct="1">
              <a:lnSpc>
                <a:spcPct val="80000"/>
              </a:lnSpc>
              <a:buFont typeface="Arial" charset="0"/>
              <a:buChar char="•"/>
            </a:pPr>
            <a:r>
              <a:rPr lang="en-US" sz="1800" dirty="0" smtClean="0"/>
              <a:t>Largest ethnic group</a:t>
            </a:r>
          </a:p>
          <a:p>
            <a:pPr marL="231775" lvl="1" indent="-231775" eaLnBrk="1" hangingPunct="1">
              <a:lnSpc>
                <a:spcPct val="80000"/>
              </a:lnSpc>
              <a:buFont typeface="Arial" charset="0"/>
              <a:buNone/>
            </a:pPr>
            <a:endParaRPr lang="en-US" sz="1800" dirty="0" smtClean="0"/>
          </a:p>
          <a:p>
            <a:pPr marL="231775" lvl="1" indent="-231775" eaLnBrk="1" hangingPunct="1">
              <a:lnSpc>
                <a:spcPct val="80000"/>
              </a:lnSpc>
              <a:buFont typeface="Arial" charset="0"/>
              <a:buChar char="•"/>
            </a:pPr>
            <a:r>
              <a:rPr lang="en-US" sz="1800" dirty="0" smtClean="0"/>
              <a:t>Dominate area spanning eastern, southern, and western Afghanistan, as well as portions of </a:t>
            </a:r>
            <a:r>
              <a:rPr lang="en-US" sz="1800" dirty="0" smtClean="0"/>
              <a:t>Pakistan</a:t>
            </a:r>
            <a:br>
              <a:rPr lang="en-US" sz="1800" dirty="0" smtClean="0"/>
            </a:br>
            <a:endParaRPr lang="en-US" sz="1800" dirty="0" smtClean="0"/>
          </a:p>
          <a:p>
            <a:pPr marL="231775" lvl="1" indent="-231775" eaLnBrk="1" hangingPunct="1">
              <a:lnSpc>
                <a:spcPct val="80000"/>
              </a:lnSpc>
              <a:buFont typeface="Arial" charset="0"/>
              <a:buChar char="•"/>
            </a:pPr>
            <a:r>
              <a:rPr lang="en-US" sz="1800" dirty="0" smtClean="0"/>
              <a:t>Predominantly </a:t>
            </a:r>
            <a:r>
              <a:rPr lang="en-US" sz="1800" dirty="0" smtClean="0"/>
              <a:t>Sunni Muslims</a:t>
            </a:r>
          </a:p>
          <a:p>
            <a:pPr marL="231775" lvl="1" indent="-231775" eaLnBrk="1" hangingPunct="1">
              <a:lnSpc>
                <a:spcPct val="80000"/>
              </a:lnSpc>
              <a:buFont typeface="Arial" charset="0"/>
              <a:buChar char="•"/>
            </a:pPr>
            <a:endParaRPr lang="en-US" sz="1800" dirty="0" smtClean="0"/>
          </a:p>
          <a:p>
            <a:pPr marL="231775" lvl="1" indent="-231775" eaLnBrk="1" hangingPunct="1">
              <a:lnSpc>
                <a:spcPct val="80000"/>
              </a:lnSpc>
              <a:buFont typeface="Arial" charset="0"/>
              <a:buChar char="•"/>
            </a:pPr>
            <a:r>
              <a:rPr lang="en-US" sz="1800" dirty="0" smtClean="0"/>
              <a:t>Subscribe to </a:t>
            </a:r>
            <a:r>
              <a:rPr lang="en-US" sz="1800" dirty="0" err="1" smtClean="0"/>
              <a:t>Pashtunwali</a:t>
            </a:r>
            <a:r>
              <a:rPr lang="en-US" sz="1800" dirty="0" smtClean="0"/>
              <a:t/>
            </a:r>
            <a:br>
              <a:rPr lang="en-US" sz="1800" dirty="0" smtClean="0"/>
            </a:br>
            <a:endParaRPr lang="en-US" sz="1800" dirty="0" smtClean="0"/>
          </a:p>
          <a:p>
            <a:pPr marL="231775" lvl="1" indent="-231775" eaLnBrk="1" hangingPunct="1">
              <a:lnSpc>
                <a:spcPct val="80000"/>
              </a:lnSpc>
              <a:buFont typeface="Arial" charset="0"/>
              <a:buChar char="•"/>
            </a:pPr>
            <a:r>
              <a:rPr lang="en-US" sz="1800" dirty="0" smtClean="0"/>
              <a:t>Constructed of tribal lineages, but tribal affiliation is not a single motivator for behavior or </a:t>
            </a:r>
            <a:r>
              <a:rPr lang="en-US" sz="1800" dirty="0" smtClean="0"/>
              <a:t>action</a:t>
            </a:r>
            <a:endParaRPr lang="en-US" sz="1400" dirty="0" smtClean="0"/>
          </a:p>
        </p:txBody>
      </p:sp>
      <p:pic>
        <p:nvPicPr>
          <p:cNvPr id="7172" name="Picture 6"/>
          <p:cNvPicPr>
            <a:picLocks noChangeAspect="1" noChangeArrowheads="1"/>
          </p:cNvPicPr>
          <p:nvPr/>
        </p:nvPicPr>
        <p:blipFill>
          <a:blip r:embed="rId3" cstate="print"/>
          <a:srcRect/>
          <a:stretch>
            <a:fillRect/>
          </a:stretch>
        </p:blipFill>
        <p:spPr bwMode="auto">
          <a:xfrm>
            <a:off x="2590800" y="1590675"/>
            <a:ext cx="6400800" cy="4800600"/>
          </a:xfrm>
          <a:prstGeom prst="rect">
            <a:avLst/>
          </a:prstGeom>
          <a:noFill/>
          <a:ln w="9525">
            <a:noFill/>
            <a:miter lim="800000"/>
            <a:headEnd/>
            <a:tailEnd/>
          </a:ln>
        </p:spPr>
      </p:pic>
      <p:sp>
        <p:nvSpPr>
          <p:cNvPr id="7173" name="Text Placeholder 20"/>
          <p:cNvSpPr>
            <a:spLocks noGrp="1"/>
          </p:cNvSpPr>
          <p:nvPr>
            <p:ph type="body" sz="quarter" idx="28"/>
          </p:nvPr>
        </p:nvSpPr>
        <p:spPr/>
        <p:txBody>
          <a:bodyPr/>
          <a:lstStyle/>
          <a:p>
            <a:pPr eaLnBrk="1" hangingPunct="1"/>
            <a:r>
              <a:rPr lang="en-US" dirty="0" smtClean="0">
                <a:solidFill>
                  <a:srgbClr val="008000"/>
                </a:solidFill>
                <a:latin typeface="Arial" charset="0"/>
                <a:cs typeface="Arial" charset="0"/>
              </a:rPr>
              <a:t>UNCLASSIFIED</a:t>
            </a:r>
          </a:p>
        </p:txBody>
      </p:sp>
      <p:sp>
        <p:nvSpPr>
          <p:cNvPr id="7174" name="Text Placeholder 21"/>
          <p:cNvSpPr>
            <a:spLocks noGrp="1"/>
          </p:cNvSpPr>
          <p:nvPr>
            <p:ph type="body" sz="quarter" idx="29"/>
          </p:nvPr>
        </p:nvSpPr>
        <p:spPr/>
        <p:txBody>
          <a:bodyPr/>
          <a:lstStyle/>
          <a:p>
            <a:pPr eaLnBrk="1" hangingPunct="1"/>
            <a:r>
              <a:rPr lang="en-US" dirty="0" smtClean="0">
                <a:solidFill>
                  <a:srgbClr val="008000"/>
                </a:solidFill>
                <a:latin typeface="Arial" charset="0"/>
                <a:cs typeface="Arial" charset="0"/>
              </a:rPr>
              <a:t>UNCLASSIFIED</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27"/>
          <p:cNvSpPr>
            <a:spLocks noGrp="1"/>
          </p:cNvSpPr>
          <p:nvPr>
            <p:ph type="title"/>
          </p:nvPr>
        </p:nvSpPr>
        <p:spPr>
          <a:xfrm>
            <a:off x="457200" y="381000"/>
            <a:ext cx="8229600" cy="1066800"/>
          </a:xfrm>
        </p:spPr>
        <p:txBody>
          <a:bodyPr/>
          <a:lstStyle/>
          <a:p>
            <a:pPr eaLnBrk="1" hangingPunct="1"/>
            <a:r>
              <a:rPr lang="en-US" dirty="0" smtClean="0"/>
              <a:t>Pashtuns</a:t>
            </a:r>
          </a:p>
        </p:txBody>
      </p:sp>
      <p:sp>
        <p:nvSpPr>
          <p:cNvPr id="7171" name="Content Placeholder 14"/>
          <p:cNvSpPr>
            <a:spLocks noGrp="1"/>
          </p:cNvSpPr>
          <p:nvPr>
            <p:ph idx="1"/>
          </p:nvPr>
        </p:nvSpPr>
        <p:spPr>
          <a:xfrm>
            <a:off x="0" y="1589088"/>
            <a:ext cx="2590800" cy="4572000"/>
          </a:xfrm>
        </p:spPr>
        <p:txBody>
          <a:bodyPr/>
          <a:lstStyle/>
          <a:p>
            <a:pPr marL="231775" lvl="1" indent="-231775" eaLnBrk="1" hangingPunct="1">
              <a:lnSpc>
                <a:spcPct val="80000"/>
              </a:lnSpc>
              <a:buFont typeface="Arial" charset="0"/>
              <a:buChar char="•"/>
            </a:pPr>
            <a:r>
              <a:rPr lang="en-US" sz="1800" dirty="0" smtClean="0"/>
              <a:t>Largest ethnic group</a:t>
            </a:r>
          </a:p>
          <a:p>
            <a:pPr marL="631825" lvl="2" indent="-231775" eaLnBrk="1" hangingPunct="1">
              <a:lnSpc>
                <a:spcPct val="80000"/>
              </a:lnSpc>
            </a:pPr>
            <a:r>
              <a:rPr lang="en-US" sz="1600" dirty="0" smtClean="0"/>
              <a:t>Constructed of tribal lineages, but tribal affiliation is not a single motivator for behavior or action</a:t>
            </a:r>
          </a:p>
          <a:p>
            <a:pPr marL="231775" lvl="1" indent="-231775" eaLnBrk="1" hangingPunct="1">
              <a:lnSpc>
                <a:spcPct val="80000"/>
              </a:lnSpc>
              <a:buFont typeface="Arial" charset="0"/>
              <a:buNone/>
            </a:pPr>
            <a:endParaRPr lang="en-US" sz="1800" dirty="0" smtClean="0"/>
          </a:p>
          <a:p>
            <a:pPr marL="231775" lvl="1" indent="-231775" eaLnBrk="1" hangingPunct="1">
              <a:lnSpc>
                <a:spcPct val="80000"/>
              </a:lnSpc>
              <a:buFont typeface="Arial" charset="0"/>
              <a:buChar char="•"/>
            </a:pPr>
            <a:r>
              <a:rPr lang="en-US" sz="1800" dirty="0" smtClean="0"/>
              <a:t>Predominantly Sunni Muslims</a:t>
            </a:r>
          </a:p>
          <a:p>
            <a:pPr marL="231775" lvl="1" indent="-231775" eaLnBrk="1" hangingPunct="1">
              <a:lnSpc>
                <a:spcPct val="80000"/>
              </a:lnSpc>
              <a:buFont typeface="Arial" charset="0"/>
              <a:buChar char="•"/>
            </a:pPr>
            <a:endParaRPr lang="en-US" sz="1800" dirty="0" smtClean="0"/>
          </a:p>
          <a:p>
            <a:pPr marL="231775" lvl="1" indent="-231775" eaLnBrk="1" hangingPunct="1">
              <a:lnSpc>
                <a:spcPct val="80000"/>
              </a:lnSpc>
              <a:buFont typeface="Arial" charset="0"/>
              <a:buChar char="•"/>
            </a:pPr>
            <a:r>
              <a:rPr lang="en-US" sz="1800" dirty="0" smtClean="0"/>
              <a:t>Subscribe to Pashtunwali</a:t>
            </a:r>
          </a:p>
          <a:p>
            <a:pPr marL="231775" lvl="1" indent="-231775" eaLnBrk="1" hangingPunct="1">
              <a:lnSpc>
                <a:spcPct val="80000"/>
              </a:lnSpc>
              <a:buFont typeface="Arial" charset="0"/>
              <a:buChar char="•"/>
            </a:pPr>
            <a:endParaRPr lang="en-US" sz="1800" dirty="0" smtClean="0"/>
          </a:p>
          <a:p>
            <a:pPr marL="231775" lvl="1" indent="-231775" eaLnBrk="1" hangingPunct="1">
              <a:lnSpc>
                <a:spcPct val="80000"/>
              </a:lnSpc>
              <a:buFont typeface="Arial" charset="0"/>
              <a:buChar char="•"/>
            </a:pPr>
            <a:r>
              <a:rPr lang="en-US" sz="1800" dirty="0" smtClean="0"/>
              <a:t>Dominate area spanning eastern, southern, and western Afghanistan, as well as portions of Pakistan</a:t>
            </a:r>
          </a:p>
          <a:p>
            <a:pPr marL="231775" indent="-231775" eaLnBrk="1" hangingPunct="1">
              <a:lnSpc>
                <a:spcPct val="80000"/>
              </a:lnSpc>
            </a:pPr>
            <a:endParaRPr lang="en-US" sz="1400" dirty="0" smtClean="0"/>
          </a:p>
        </p:txBody>
      </p:sp>
      <p:sp>
        <p:nvSpPr>
          <p:cNvPr id="7173" name="Text Placeholder 20"/>
          <p:cNvSpPr>
            <a:spLocks noGrp="1"/>
          </p:cNvSpPr>
          <p:nvPr>
            <p:ph type="body" sz="quarter" idx="28"/>
          </p:nvPr>
        </p:nvSpPr>
        <p:spPr/>
        <p:txBody>
          <a:bodyPr/>
          <a:lstStyle/>
          <a:p>
            <a:pPr eaLnBrk="1" hangingPunct="1"/>
            <a:r>
              <a:rPr lang="en-US" dirty="0" smtClean="0">
                <a:solidFill>
                  <a:srgbClr val="008000"/>
                </a:solidFill>
                <a:latin typeface="Arial" charset="0"/>
                <a:cs typeface="Arial" charset="0"/>
              </a:rPr>
              <a:t>UNCLASSIFIED</a:t>
            </a:r>
          </a:p>
        </p:txBody>
      </p:sp>
      <p:sp>
        <p:nvSpPr>
          <p:cNvPr id="7174" name="Text Placeholder 21"/>
          <p:cNvSpPr>
            <a:spLocks noGrp="1"/>
          </p:cNvSpPr>
          <p:nvPr>
            <p:ph type="body" sz="quarter" idx="29"/>
          </p:nvPr>
        </p:nvSpPr>
        <p:spPr/>
        <p:txBody>
          <a:bodyPr/>
          <a:lstStyle/>
          <a:p>
            <a:pPr eaLnBrk="1" hangingPunct="1"/>
            <a:r>
              <a:rPr lang="en-US" dirty="0" smtClean="0">
                <a:solidFill>
                  <a:srgbClr val="008000"/>
                </a:solidFill>
                <a:latin typeface="Arial" charset="0"/>
                <a:cs typeface="Arial" charset="0"/>
              </a:rPr>
              <a:t>UNCLASSIFIED</a:t>
            </a:r>
          </a:p>
        </p:txBody>
      </p:sp>
      <p:pic>
        <p:nvPicPr>
          <p:cNvPr id="11" name="Picture 10" descr="pashtun_4327668640_a35d84dec8_b.jpg"/>
          <p:cNvPicPr>
            <a:picLocks noChangeAspect="1"/>
          </p:cNvPicPr>
          <p:nvPr/>
        </p:nvPicPr>
        <p:blipFill>
          <a:blip r:embed="rId3" cstate="print"/>
          <a:srcRect r="11905"/>
          <a:stretch>
            <a:fillRect/>
          </a:stretch>
        </p:blipFill>
        <p:spPr>
          <a:xfrm>
            <a:off x="6114396" y="3376428"/>
            <a:ext cx="2819400" cy="2125266"/>
          </a:xfrm>
          <a:prstGeom prst="rect">
            <a:avLst/>
          </a:prstGeom>
          <a:ln>
            <a:solidFill>
              <a:schemeClr val="tx1"/>
            </a:solidFill>
          </a:ln>
        </p:spPr>
      </p:pic>
      <p:pic>
        <p:nvPicPr>
          <p:cNvPr id="12" name="Picture 11" descr="pashtun_hazara_5183731073_6a25488b46_b.jpg"/>
          <p:cNvPicPr>
            <a:picLocks noChangeAspect="1"/>
          </p:cNvPicPr>
          <p:nvPr/>
        </p:nvPicPr>
        <p:blipFill>
          <a:blip r:embed="rId4" cstate="print"/>
          <a:srcRect l="7324" r="7899"/>
          <a:stretch>
            <a:fillRect/>
          </a:stretch>
        </p:blipFill>
        <p:spPr>
          <a:xfrm>
            <a:off x="2664370" y="1671140"/>
            <a:ext cx="2645988" cy="2072640"/>
          </a:xfrm>
          <a:prstGeom prst="rect">
            <a:avLst/>
          </a:prstGeom>
          <a:ln>
            <a:solidFill>
              <a:schemeClr val="tx1"/>
            </a:solidFill>
          </a:ln>
        </p:spPr>
      </p:pic>
      <p:pic>
        <p:nvPicPr>
          <p:cNvPr id="13" name="Picture 12" descr="pashtun_burqa.jpg"/>
          <p:cNvPicPr>
            <a:picLocks noChangeAspect="1"/>
          </p:cNvPicPr>
          <p:nvPr/>
        </p:nvPicPr>
        <p:blipFill>
          <a:blip r:embed="rId5" cstate="print"/>
          <a:stretch>
            <a:fillRect/>
          </a:stretch>
        </p:blipFill>
        <p:spPr>
          <a:xfrm>
            <a:off x="5538958" y="1405762"/>
            <a:ext cx="2857500" cy="1714500"/>
          </a:xfrm>
          <a:prstGeom prst="rect">
            <a:avLst/>
          </a:prstGeom>
          <a:ln>
            <a:solidFill>
              <a:schemeClr val="tx1"/>
            </a:solidFill>
          </a:ln>
        </p:spPr>
      </p:pic>
      <p:pic>
        <p:nvPicPr>
          <p:cNvPr id="14" name="Picture 13" descr="pashtun_Dr-Shaheen_Sardar_Ali.jpg"/>
          <p:cNvPicPr>
            <a:picLocks noChangeAspect="1"/>
          </p:cNvPicPr>
          <p:nvPr/>
        </p:nvPicPr>
        <p:blipFill>
          <a:blip r:embed="rId6" cstate="print"/>
          <a:srcRect l="15836" t="12500" r="7295" b="5000"/>
          <a:stretch>
            <a:fillRect/>
          </a:stretch>
        </p:blipFill>
        <p:spPr>
          <a:xfrm>
            <a:off x="5039720" y="2580280"/>
            <a:ext cx="1620982" cy="1981200"/>
          </a:xfrm>
          <a:prstGeom prst="rect">
            <a:avLst/>
          </a:prstGeom>
          <a:ln>
            <a:solidFill>
              <a:schemeClr val="tx1"/>
            </a:solidFill>
          </a:ln>
        </p:spPr>
      </p:pic>
      <p:pic>
        <p:nvPicPr>
          <p:cNvPr id="9" name="Picture 8" descr="pashtun_children-11235-20090413-13.jpg"/>
          <p:cNvPicPr>
            <a:picLocks noChangeAspect="1"/>
          </p:cNvPicPr>
          <p:nvPr/>
        </p:nvPicPr>
        <p:blipFill>
          <a:blip r:embed="rId7" cstate="print"/>
          <a:srcRect l="5263" t="18129"/>
          <a:stretch>
            <a:fillRect/>
          </a:stretch>
        </p:blipFill>
        <p:spPr>
          <a:xfrm>
            <a:off x="2948158" y="3962400"/>
            <a:ext cx="3174274" cy="2057400"/>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8"/>
          <p:cNvSpPr>
            <a:spLocks noGrp="1"/>
          </p:cNvSpPr>
          <p:nvPr>
            <p:ph type="title"/>
          </p:nvPr>
        </p:nvSpPr>
        <p:spPr>
          <a:xfrm>
            <a:off x="457200" y="381000"/>
            <a:ext cx="8229600" cy="1066800"/>
          </a:xfrm>
        </p:spPr>
        <p:txBody>
          <a:bodyPr/>
          <a:lstStyle/>
          <a:p>
            <a:pPr eaLnBrk="1" hangingPunct="1"/>
            <a:r>
              <a:rPr lang="en-US" dirty="0" smtClean="0"/>
              <a:t>Tajiks</a:t>
            </a:r>
          </a:p>
        </p:txBody>
      </p:sp>
      <p:sp>
        <p:nvSpPr>
          <p:cNvPr id="8195" name="Text Placeholder 20"/>
          <p:cNvSpPr>
            <a:spLocks noGrp="1"/>
          </p:cNvSpPr>
          <p:nvPr>
            <p:ph type="body" sz="quarter" idx="28"/>
          </p:nvPr>
        </p:nvSpPr>
        <p:spPr/>
        <p:txBody>
          <a:bodyPr/>
          <a:lstStyle/>
          <a:p>
            <a:pPr eaLnBrk="1" hangingPunct="1"/>
            <a:r>
              <a:rPr lang="en-US" dirty="0" smtClean="0">
                <a:solidFill>
                  <a:srgbClr val="008000"/>
                </a:solidFill>
                <a:latin typeface="Arial" charset="0"/>
                <a:cs typeface="Arial" charset="0"/>
              </a:rPr>
              <a:t>UNCLASSIFIED</a:t>
            </a:r>
          </a:p>
        </p:txBody>
      </p:sp>
      <p:sp>
        <p:nvSpPr>
          <p:cNvPr id="8196" name="Text Placeholder 21"/>
          <p:cNvSpPr>
            <a:spLocks noGrp="1"/>
          </p:cNvSpPr>
          <p:nvPr>
            <p:ph type="body" sz="quarter" idx="29"/>
          </p:nvPr>
        </p:nvSpPr>
        <p:spPr/>
        <p:txBody>
          <a:bodyPr/>
          <a:lstStyle/>
          <a:p>
            <a:pPr eaLnBrk="1" hangingPunct="1"/>
            <a:r>
              <a:rPr lang="en-US" dirty="0" smtClean="0">
                <a:solidFill>
                  <a:srgbClr val="008000"/>
                </a:solidFill>
                <a:latin typeface="Arial" charset="0"/>
                <a:cs typeface="Arial" charset="0"/>
              </a:rPr>
              <a:t>UNCLASSIFIED</a:t>
            </a:r>
          </a:p>
        </p:txBody>
      </p:sp>
      <p:sp>
        <p:nvSpPr>
          <p:cNvPr id="8197" name="Content Placeholder 14"/>
          <p:cNvSpPr>
            <a:spLocks noGrp="1"/>
          </p:cNvSpPr>
          <p:nvPr>
            <p:ph idx="1"/>
          </p:nvPr>
        </p:nvSpPr>
        <p:spPr>
          <a:xfrm>
            <a:off x="0" y="1524000"/>
            <a:ext cx="2819400" cy="4800600"/>
          </a:xfrm>
        </p:spPr>
        <p:txBody>
          <a:bodyPr/>
          <a:lstStyle/>
          <a:p>
            <a:pPr marL="231775" lvl="1" indent="-231775" eaLnBrk="1" hangingPunct="1">
              <a:lnSpc>
                <a:spcPct val="80000"/>
              </a:lnSpc>
              <a:spcBef>
                <a:spcPts val="650"/>
              </a:spcBef>
              <a:buFont typeface="Arial" charset="0"/>
              <a:buChar char="•"/>
            </a:pPr>
            <a:r>
              <a:rPr lang="en-US" sz="1800" dirty="0" smtClean="0"/>
              <a:t>Second largest ethnic group</a:t>
            </a:r>
          </a:p>
          <a:p>
            <a:pPr marL="231775" lvl="1" indent="-231775" eaLnBrk="1" hangingPunct="1">
              <a:lnSpc>
                <a:spcPct val="80000"/>
              </a:lnSpc>
              <a:spcBef>
                <a:spcPts val="650"/>
              </a:spcBef>
              <a:buFont typeface="Arial" charset="0"/>
              <a:buChar char="•"/>
            </a:pPr>
            <a:endParaRPr lang="en-US" sz="1800" dirty="0" smtClean="0"/>
          </a:p>
          <a:p>
            <a:pPr marL="231775" lvl="1" indent="-231775" eaLnBrk="1" hangingPunct="1">
              <a:lnSpc>
                <a:spcPct val="80000"/>
              </a:lnSpc>
              <a:spcBef>
                <a:spcPts val="650"/>
              </a:spcBef>
              <a:buFont typeface="Arial" charset="0"/>
              <a:buChar char="•"/>
            </a:pPr>
            <a:r>
              <a:rPr lang="en-US" sz="1800" dirty="0" smtClean="0"/>
              <a:t>Sunni Muslims with a Shia minority</a:t>
            </a:r>
          </a:p>
          <a:p>
            <a:pPr marL="231775" lvl="1" indent="-231775" eaLnBrk="1" hangingPunct="1">
              <a:lnSpc>
                <a:spcPct val="80000"/>
              </a:lnSpc>
              <a:spcBef>
                <a:spcPts val="650"/>
              </a:spcBef>
              <a:buFont typeface="Arial" charset="0"/>
              <a:buChar char="•"/>
            </a:pPr>
            <a:endParaRPr lang="en-US" sz="1800" dirty="0" smtClean="0"/>
          </a:p>
          <a:p>
            <a:pPr marL="231775" lvl="1" indent="-231775" eaLnBrk="1" hangingPunct="1">
              <a:lnSpc>
                <a:spcPct val="80000"/>
              </a:lnSpc>
              <a:spcBef>
                <a:spcPts val="650"/>
              </a:spcBef>
              <a:buFont typeface="Arial" charset="0"/>
              <a:buChar char="•"/>
            </a:pPr>
            <a:r>
              <a:rPr lang="en-US" sz="1800" dirty="0" smtClean="0"/>
              <a:t>Most affluent and educated people in Afghanistan</a:t>
            </a:r>
          </a:p>
          <a:p>
            <a:pPr marL="231775" lvl="1" indent="-231775" eaLnBrk="1" hangingPunct="1">
              <a:lnSpc>
                <a:spcPct val="80000"/>
              </a:lnSpc>
              <a:spcBef>
                <a:spcPts val="650"/>
              </a:spcBef>
              <a:buFont typeface="Arial" charset="0"/>
              <a:buChar char="•"/>
            </a:pPr>
            <a:endParaRPr lang="en-US" sz="1800" dirty="0" smtClean="0"/>
          </a:p>
          <a:p>
            <a:pPr marL="231775" lvl="1" indent="-231775" eaLnBrk="1" hangingPunct="1">
              <a:lnSpc>
                <a:spcPct val="80000"/>
              </a:lnSpc>
              <a:spcBef>
                <a:spcPts val="650"/>
              </a:spcBef>
              <a:buFont typeface="Arial" charset="0"/>
              <a:buChar char="•"/>
            </a:pPr>
            <a:r>
              <a:rPr lang="en-US" sz="1800" dirty="0" smtClean="0"/>
              <a:t>Greatest numbers in urban centers</a:t>
            </a:r>
          </a:p>
          <a:p>
            <a:pPr marL="231775" lvl="1" indent="-231775" eaLnBrk="1" hangingPunct="1">
              <a:lnSpc>
                <a:spcPct val="80000"/>
              </a:lnSpc>
              <a:spcBef>
                <a:spcPts val="650"/>
              </a:spcBef>
              <a:buFont typeface="Arial" charset="0"/>
              <a:buChar char="•"/>
            </a:pPr>
            <a:endParaRPr lang="en-US" sz="1800" dirty="0" smtClean="0"/>
          </a:p>
          <a:p>
            <a:pPr marL="231775" lvl="1" indent="-231775" eaLnBrk="1" hangingPunct="1">
              <a:lnSpc>
                <a:spcPct val="80000"/>
              </a:lnSpc>
              <a:spcBef>
                <a:spcPts val="650"/>
              </a:spcBef>
              <a:buFont typeface="Arial" charset="0"/>
              <a:buChar char="•"/>
            </a:pPr>
            <a:r>
              <a:rPr lang="en-US" sz="1800" dirty="0" smtClean="0"/>
              <a:t>Main rivals of Pashtuns: vie for power and influence</a:t>
            </a:r>
          </a:p>
          <a:p>
            <a:pPr eaLnBrk="1" hangingPunct="1">
              <a:lnSpc>
                <a:spcPct val="80000"/>
              </a:lnSpc>
              <a:spcBef>
                <a:spcPts val="650"/>
              </a:spcBef>
            </a:pPr>
            <a:endParaRPr lang="en-US" sz="1800" dirty="0" smtClean="0"/>
          </a:p>
        </p:txBody>
      </p:sp>
      <p:pic>
        <p:nvPicPr>
          <p:cNvPr id="8198" name="Picture 6"/>
          <p:cNvPicPr>
            <a:picLocks noChangeAspect="1" noChangeArrowheads="1"/>
          </p:cNvPicPr>
          <p:nvPr/>
        </p:nvPicPr>
        <p:blipFill>
          <a:blip r:embed="rId3" cstate="print"/>
          <a:srcRect/>
          <a:stretch>
            <a:fillRect/>
          </a:stretch>
        </p:blipFill>
        <p:spPr bwMode="auto">
          <a:xfrm>
            <a:off x="2743200" y="1589088"/>
            <a:ext cx="6324600" cy="4743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D5FECF8B9BCEE4984E7C3A80F326F07" ma:contentTypeVersion="0" ma:contentTypeDescription="Create a new document." ma:contentTypeScope="" ma:versionID="30e90db92ee22b39fd04f0cc91264811">
  <xsd:schema xmlns:xsd="http://www.w3.org/2001/XMLSchema" xmlns:p="http://schemas.microsoft.com/office/2006/metadata/properties" targetNamespace="http://schemas.microsoft.com/office/2006/metadata/properties" ma:root="true" ma:fieldsID="46ce51841bcaebe75ae25adb2fb3cbe1">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B5241835-648F-419A-BE24-9A05761A7AA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8BC6055D-D623-49C1-8FC1-07A24E652B6B}">
  <ds:schemaRefs>
    <ds:schemaRef ds:uri="http://schemas.microsoft.com/sharepoint/v3/contenttype/forms"/>
  </ds:schemaRefs>
</ds:datastoreItem>
</file>

<file path=customXml/itemProps3.xml><?xml version="1.0" encoding="utf-8"?>
<ds:datastoreItem xmlns:ds="http://schemas.openxmlformats.org/officeDocument/2006/customXml" ds:itemID="{246D2828-8776-48B9-ACA3-B31077209BB6}">
  <ds:schemaRef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19272</TotalTime>
  <Words>2092</Words>
  <Application>Microsoft Office PowerPoint</Application>
  <PresentationFormat>On-screen Show (4:3)</PresentationFormat>
  <Paragraphs>221</Paragraphs>
  <Slides>15</Slides>
  <Notes>12</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Slide 1</vt:lpstr>
      <vt:lpstr>People of Afghanistan</vt:lpstr>
      <vt:lpstr>Language</vt:lpstr>
      <vt:lpstr>Religion</vt:lpstr>
      <vt:lpstr>Way of Life</vt:lpstr>
      <vt:lpstr>Customs &amp; Culture</vt:lpstr>
      <vt:lpstr>Pashtuns</vt:lpstr>
      <vt:lpstr>Pashtuns</vt:lpstr>
      <vt:lpstr>Tajiks</vt:lpstr>
      <vt:lpstr>Tajiks</vt:lpstr>
      <vt:lpstr>Hazaras</vt:lpstr>
      <vt:lpstr>Hazaras</vt:lpstr>
      <vt:lpstr>Turkmen and Uzbeks</vt:lpstr>
      <vt:lpstr>Turkmen and Uzbeks</vt:lpstr>
      <vt:lpstr>AFG State of Conflict: Regional Perspective</vt:lpstr>
    </vt:vector>
  </TitlesOfParts>
  <Company>USCENTCOM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Robert C. Greenway</dc:creator>
  <cp:lastModifiedBy>allenj</cp:lastModifiedBy>
  <cp:revision>767</cp:revision>
  <dcterms:created xsi:type="dcterms:W3CDTF">2010-11-25T13:42:09Z</dcterms:created>
  <dcterms:modified xsi:type="dcterms:W3CDTF">2011-05-02T13:11:28Z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0x0101003D5FECF8B9BCEE4984E7C3A80F326F07</vt:lpwstr>
  </property>
</Properties>
</file>