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6"/>
  </p:notesMasterIdLst>
  <p:handoutMasterIdLst>
    <p:handoutMasterId r:id="rId17"/>
  </p:handoutMasterIdLst>
  <p:sldIdLst>
    <p:sldId id="267" r:id="rId2"/>
    <p:sldId id="351" r:id="rId3"/>
    <p:sldId id="352" r:id="rId4"/>
    <p:sldId id="356" r:id="rId5"/>
    <p:sldId id="357" r:id="rId6"/>
    <p:sldId id="362" r:id="rId7"/>
    <p:sldId id="359" r:id="rId8"/>
    <p:sldId id="361" r:id="rId9"/>
    <p:sldId id="363" r:id="rId10"/>
    <p:sldId id="358" r:id="rId11"/>
    <p:sldId id="365" r:id="rId12"/>
    <p:sldId id="259" r:id="rId13"/>
    <p:sldId id="260" r:id="rId14"/>
    <p:sldId id="364" r:id="rId15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013107927V" initials="1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433" autoAdjust="0"/>
  </p:normalViewPr>
  <p:slideViewPr>
    <p:cSldViewPr>
      <p:cViewPr>
        <p:scale>
          <a:sx n="75" d="100"/>
          <a:sy n="75" d="100"/>
        </p:scale>
        <p:origin x="-1666" y="-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3204" y="-90"/>
      </p:cViewPr>
      <p:guideLst>
        <p:guide orient="horz" pos="2923"/>
        <p:guide pos="22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4-30T13:37:05.568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2336" cy="464585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3745" y="3"/>
            <a:ext cx="3032336" cy="464585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4D071EFD-2B56-4A29-9968-B95C17D3ED0C}" type="datetimeFigureOut">
              <a:rPr lang="en-US"/>
              <a:pPr>
                <a:defRPr/>
              </a:pPr>
              <a:t>5/4/2011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17516"/>
            <a:ext cx="3032336" cy="464585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3745" y="8817516"/>
            <a:ext cx="3032336" cy="464585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080A66C-928E-4BF7-8838-DE32A2EFB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2336" cy="464585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5" y="3"/>
            <a:ext cx="3032336" cy="464585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597E6BC-93C5-46A8-89C2-EA39849EEE0E}" type="datetimeFigureOut">
              <a:rPr lang="en-US"/>
              <a:pPr>
                <a:defRPr/>
              </a:pPr>
              <a:t>5/4/2011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8" tIns="46209" rIns="92418" bIns="4620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8761" y="4410361"/>
            <a:ext cx="6297930" cy="4176463"/>
          </a:xfrm>
          <a:prstGeom prst="rect">
            <a:avLst/>
          </a:prstGeom>
        </p:spPr>
        <p:txBody>
          <a:bodyPr vert="horz" lIns="92418" tIns="46209" rIns="92418" bIns="46209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17516"/>
            <a:ext cx="3032336" cy="464585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5" y="8817516"/>
            <a:ext cx="3032336" cy="464585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8A1FA2-334B-40A0-8167-D805871EC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349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6921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2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11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56B9E5-1F50-4745-90FC-75D3531F09DB}" type="slidenum">
              <a:rPr lang="en-US" smtClean="0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14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3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4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5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6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7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8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9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CF32E7-072E-4BA2-A069-F7CBF4E8ABEE}" type="slidenum">
              <a:rPr lang="en-US" smtClean="0"/>
              <a:pPr>
                <a:defRPr/>
              </a:pPr>
              <a:t>10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1100" y="696913"/>
            <a:ext cx="4641850" cy="348138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-"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 userDrawn="1"/>
        </p:nvSpPr>
        <p:spPr bwMode="auto">
          <a:xfrm>
            <a:off x="1219200" y="268288"/>
            <a:ext cx="792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i="1" dirty="0">
                <a:latin typeface="+mn-lt"/>
                <a:cs typeface="+mn-cs"/>
              </a:rPr>
              <a:t>United States Air Force Reserve</a:t>
            </a: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 userDrawn="1"/>
        </p:nvSpPr>
        <p:spPr bwMode="auto">
          <a:xfrm>
            <a:off x="1270000" y="99060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000" b="1" i="1" dirty="0">
                <a:latin typeface="Century Schoolbook" pitchFamily="18" charset="0"/>
                <a:cs typeface="+mn-cs"/>
              </a:rPr>
              <a:t>I n t e g r </a:t>
            </a:r>
            <a:r>
              <a:rPr lang="en-US" sz="2000" b="1" i="1" dirty="0" err="1">
                <a:latin typeface="Century Schoolbook" pitchFamily="18" charset="0"/>
                <a:cs typeface="+mn-cs"/>
              </a:rPr>
              <a:t>i</a:t>
            </a:r>
            <a:r>
              <a:rPr lang="en-US" sz="2000" b="1" i="1" dirty="0">
                <a:latin typeface="Century Schoolbook" pitchFamily="18" charset="0"/>
                <a:cs typeface="+mn-cs"/>
              </a:rPr>
              <a:t> t y  -  S e r v </a:t>
            </a:r>
            <a:r>
              <a:rPr lang="en-US" sz="2000" b="1" i="1" dirty="0" err="1">
                <a:latin typeface="Century Schoolbook" pitchFamily="18" charset="0"/>
                <a:cs typeface="+mn-cs"/>
              </a:rPr>
              <a:t>i</a:t>
            </a:r>
            <a:r>
              <a:rPr lang="en-US" sz="2000" b="1" i="1" dirty="0">
                <a:latin typeface="Century Schoolbook" pitchFamily="18" charset="0"/>
                <a:cs typeface="+mn-cs"/>
              </a:rPr>
              <a:t> c e  -  E x c e l </a:t>
            </a:r>
            <a:r>
              <a:rPr lang="en-US" sz="2000" b="1" i="1" dirty="0" err="1">
                <a:latin typeface="Century Schoolbook" pitchFamily="18" charset="0"/>
                <a:cs typeface="+mn-cs"/>
              </a:rPr>
              <a:t>l</a:t>
            </a:r>
            <a:r>
              <a:rPr lang="en-US" sz="2000" b="1" i="1" dirty="0">
                <a:latin typeface="Century Schoolbook" pitchFamily="18" charset="0"/>
                <a:cs typeface="+mn-cs"/>
              </a:rPr>
              <a:t> e n c e</a:t>
            </a:r>
          </a:p>
        </p:txBody>
      </p:sp>
      <p:pic>
        <p:nvPicPr>
          <p:cNvPr id="8" name="Picture 13" descr="afsymbo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" y="3352800"/>
            <a:ext cx="3744913" cy="295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276227" y="1524000"/>
            <a:ext cx="8486775" cy="1600200"/>
          </a:xfrm>
          <a:prstGeom prst="rect">
            <a:avLst/>
          </a:prstGeom>
        </p:spPr>
        <p:txBody>
          <a:bodyPr anchor="ctr"/>
          <a:lstStyle>
            <a:lvl1pPr algn="ctr">
              <a:defRPr sz="4400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ubTitle" idx="1"/>
          </p:nvPr>
        </p:nvSpPr>
        <p:spPr>
          <a:xfrm>
            <a:off x="4095751" y="3924300"/>
            <a:ext cx="4495800" cy="104775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 dirty="0"/>
              <a:t>Click to edit Master subtitle </a:t>
            </a:r>
            <a:r>
              <a:rPr lang="en-US" dirty="0" smtClean="0"/>
              <a:t>style</a:t>
            </a:r>
          </a:p>
        </p:txBody>
      </p:sp>
      <p:sp>
        <p:nvSpPr>
          <p:cNvPr id="10" name="Rectangle 102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2D7E2DF-D3A3-48F6-AECF-594984FBEDEE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75B7F-3961-4CAF-B1D5-19A58BE51B1D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4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 userDrawn="1"/>
        </p:nvSpPr>
        <p:spPr bwMode="auto">
          <a:xfrm>
            <a:off x="1219200" y="268288"/>
            <a:ext cx="7924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3600" b="1" i="1" dirty="0">
                <a:solidFill>
                  <a:srgbClr val="000000"/>
                </a:solidFill>
                <a:cs typeface="Arial" pitchFamily="34" charset="0"/>
              </a:rPr>
              <a:t>United States Air Force Reserve</a:t>
            </a: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Arial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 userDrawn="1"/>
        </p:nvSpPr>
        <p:spPr bwMode="auto">
          <a:xfrm>
            <a:off x="1270000" y="990600"/>
            <a:ext cx="655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i="1" dirty="0">
                <a:solidFill>
                  <a:srgbClr val="000000"/>
                </a:solidFill>
                <a:latin typeface="Century Schoolbook" pitchFamily="18" charset="0"/>
                <a:cs typeface="Arial" pitchFamily="34" charset="0"/>
              </a:rPr>
              <a:t>I n t e g r </a:t>
            </a:r>
            <a:r>
              <a:rPr lang="en-US" sz="2000" b="1" i="1" dirty="0" err="1">
                <a:solidFill>
                  <a:srgbClr val="000000"/>
                </a:solidFill>
                <a:latin typeface="Century Schoolbook" pitchFamily="18" charset="0"/>
                <a:cs typeface="Arial" pitchFamily="34" charset="0"/>
              </a:rPr>
              <a:t>i</a:t>
            </a:r>
            <a:r>
              <a:rPr lang="en-US" sz="2000" b="1" i="1" dirty="0">
                <a:solidFill>
                  <a:srgbClr val="000000"/>
                </a:solidFill>
                <a:latin typeface="Century Schoolbook" pitchFamily="18" charset="0"/>
                <a:cs typeface="Arial" pitchFamily="34" charset="0"/>
              </a:rPr>
              <a:t> t y  -  S e r v </a:t>
            </a:r>
            <a:r>
              <a:rPr lang="en-US" sz="2000" b="1" i="1" dirty="0" err="1">
                <a:solidFill>
                  <a:srgbClr val="000000"/>
                </a:solidFill>
                <a:latin typeface="Century Schoolbook" pitchFamily="18" charset="0"/>
                <a:cs typeface="Arial" pitchFamily="34" charset="0"/>
              </a:rPr>
              <a:t>i</a:t>
            </a:r>
            <a:r>
              <a:rPr lang="en-US" sz="2000" b="1" i="1" dirty="0">
                <a:solidFill>
                  <a:srgbClr val="000000"/>
                </a:solidFill>
                <a:latin typeface="Century Schoolbook" pitchFamily="18" charset="0"/>
                <a:cs typeface="Arial" pitchFamily="34" charset="0"/>
              </a:rPr>
              <a:t> c e  -  E x c e l </a:t>
            </a:r>
            <a:r>
              <a:rPr lang="en-US" sz="2000" b="1" i="1" dirty="0" err="1">
                <a:solidFill>
                  <a:srgbClr val="000000"/>
                </a:solidFill>
                <a:latin typeface="Century Schoolbook" pitchFamily="18" charset="0"/>
                <a:cs typeface="Arial" pitchFamily="34" charset="0"/>
              </a:rPr>
              <a:t>l</a:t>
            </a:r>
            <a:r>
              <a:rPr lang="en-US" sz="2000" b="1" i="1" dirty="0">
                <a:solidFill>
                  <a:srgbClr val="000000"/>
                </a:solidFill>
                <a:latin typeface="Century Schoolbook" pitchFamily="18" charset="0"/>
                <a:cs typeface="Arial" pitchFamily="34" charset="0"/>
              </a:rPr>
              <a:t> e n c e</a:t>
            </a:r>
          </a:p>
        </p:txBody>
      </p:sp>
      <p:pic>
        <p:nvPicPr>
          <p:cNvPr id="7" name="Picture 13" descr="afsymbol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" y="3352800"/>
            <a:ext cx="3744913" cy="295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276225" y="1524000"/>
            <a:ext cx="8486775" cy="1600200"/>
          </a:xfrm>
          <a:prstGeom prst="rect">
            <a:avLst/>
          </a:prstGeom>
        </p:spPr>
        <p:txBody>
          <a:bodyPr anchor="ctr"/>
          <a:lstStyle>
            <a:lvl1pPr algn="ctr">
              <a:defRPr sz="4400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 userDrawn="1">
            <p:ph type="sldNum" sz="quarter" idx="10"/>
          </p:nvPr>
        </p:nvSpPr>
        <p:spPr>
          <a:xfrm>
            <a:off x="8664575" y="6524625"/>
            <a:ext cx="433388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B8C72E-9D5D-4E18-8471-87CE6799D13F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8534400" cy="51054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buClrTx/>
              <a:buFont typeface="Arial" pitchFamily="34" charset="0"/>
              <a:buChar char="•"/>
              <a:defRPr sz="2400"/>
            </a:lvl1pPr>
            <a:lvl2pPr>
              <a:spcBef>
                <a:spcPts val="600"/>
              </a:spcBef>
              <a:buClrTx/>
              <a:buFont typeface="Arial" pitchFamily="34" charset="0"/>
              <a:buChar char="•"/>
              <a:defRPr sz="2200"/>
            </a:lvl2pPr>
            <a:lvl3pPr>
              <a:spcBef>
                <a:spcPts val="600"/>
              </a:spcBef>
              <a:buClrTx/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C930A-FADF-47C8-B211-000FAAB2F887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224" y="1066800"/>
            <a:ext cx="4122739" cy="53340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buClrTx/>
              <a:buFont typeface="Arial" pitchFamily="34" charset="0"/>
              <a:buChar char="•"/>
              <a:defRPr sz="2400"/>
            </a:lvl1pPr>
            <a:lvl2pPr>
              <a:spcBef>
                <a:spcPts val="600"/>
              </a:spcBef>
              <a:buClrTx/>
              <a:buFont typeface="Arial" pitchFamily="34" charset="0"/>
              <a:buChar char="•"/>
              <a:defRPr sz="2200"/>
            </a:lvl2pPr>
            <a:lvl3pPr>
              <a:spcBef>
                <a:spcPts val="600"/>
              </a:spcBef>
              <a:buClrTx/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1366" y="1066800"/>
            <a:ext cx="4122737" cy="53340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buClrTx/>
              <a:buFont typeface="Arial" pitchFamily="34" charset="0"/>
              <a:buChar char="•"/>
              <a:defRPr sz="2400"/>
            </a:lvl1pPr>
            <a:lvl2pPr>
              <a:spcBef>
                <a:spcPts val="600"/>
              </a:spcBef>
              <a:buClrTx/>
              <a:buFont typeface="Arial" pitchFamily="34" charset="0"/>
              <a:buChar char="•"/>
              <a:defRPr sz="2200"/>
            </a:lvl2pPr>
            <a:lvl3pPr>
              <a:spcBef>
                <a:spcPts val="600"/>
              </a:spcBef>
              <a:buClrTx/>
              <a:buFont typeface="Arial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D072FE8-F840-47A7-BD7D-DE21CCA482B9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06680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1752602"/>
            <a:ext cx="4040188" cy="4373563"/>
          </a:xfrm>
          <a:prstGeom prst="rect">
            <a:avLst/>
          </a:prstGeom>
        </p:spPr>
        <p:txBody>
          <a:bodyPr/>
          <a:lstStyle>
            <a:lvl1pPr>
              <a:buClrTx/>
              <a:buFont typeface="Arial" pitchFamily="34" charset="0"/>
              <a:buChar char="•"/>
              <a:defRPr sz="2400"/>
            </a:lvl1pPr>
            <a:lvl2pPr>
              <a:buClrTx/>
              <a:buFont typeface="Arial" pitchFamily="34" charset="0"/>
              <a:buChar char="•"/>
              <a:defRPr sz="2200"/>
            </a:lvl2pPr>
            <a:lvl3pPr>
              <a:buClrTx/>
              <a:buFont typeface="Arial" pitchFamily="34" charset="0"/>
              <a:buChar char="•"/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3" y="106680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3" y="1752602"/>
            <a:ext cx="4041775" cy="4373563"/>
          </a:xfrm>
          <a:prstGeom prst="rect">
            <a:avLst/>
          </a:prstGeom>
        </p:spPr>
        <p:txBody>
          <a:bodyPr/>
          <a:lstStyle>
            <a:lvl1pPr>
              <a:buClrTx/>
              <a:buFont typeface="Arial" pitchFamily="34" charset="0"/>
              <a:buChar char="•"/>
              <a:defRPr sz="2400"/>
            </a:lvl1pPr>
            <a:lvl2pPr>
              <a:buClrTx/>
              <a:buFont typeface="Arial" pitchFamily="34" charset="0"/>
              <a:buChar char="•"/>
              <a:defRPr sz="2200"/>
            </a:lvl2pPr>
            <a:lvl3pPr>
              <a:buClrTx/>
              <a:buFont typeface="Arial" pitchFamily="34" charset="0"/>
              <a:buChar char="•"/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F866A88-354A-4A0F-BC77-AFA0C9975149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pPr algn="r" eaLnBrk="0" hangingPunct="0">
              <a:defRPr/>
            </a:pPr>
            <a:r>
              <a:rPr lang="en-US" b="1" kern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Click to edit Master title style</a:t>
            </a:r>
            <a:endParaRPr lang="en-US" b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106680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1066800"/>
            <a:ext cx="5111751" cy="5334000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buClrTx/>
              <a:buFont typeface="Arial" pitchFamily="34" charset="0"/>
              <a:buChar char="•"/>
              <a:defRPr sz="2400"/>
            </a:lvl1pPr>
            <a:lvl2pPr>
              <a:spcBef>
                <a:spcPts val="600"/>
              </a:spcBef>
              <a:buClrTx/>
              <a:buFont typeface="Arial" pitchFamily="34" charset="0"/>
              <a:buChar char="•"/>
              <a:defRPr sz="2200"/>
            </a:lvl2pPr>
            <a:lvl3pPr>
              <a:spcBef>
                <a:spcPts val="600"/>
              </a:spcBef>
              <a:buClrTx/>
              <a:buFont typeface="Arial" pitchFamily="34" charset="0"/>
              <a:buChar char="•"/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2286000"/>
            <a:ext cx="3008313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6457E-91F0-437A-AEDC-BB16188B5EEE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 algn="r" eaLnBrk="0" hangingPunct="0"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6A66281-9049-4CB0-86F6-179D77DE053C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1447800" y="3048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>
            <a:lvl1pPr>
              <a:defRPr sz="2800" i="1"/>
            </a:lvl1pPr>
          </a:lstStyle>
          <a:p>
            <a:pPr algn="r" eaLnBrk="0" hangingPunct="0">
              <a:defRPr/>
            </a:pPr>
            <a:r>
              <a:rPr lang="en-US" b="1" kern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Click to edit Master title style</a:t>
            </a:r>
            <a:endParaRPr lang="en-US" b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2600" y="1143001"/>
            <a:ext cx="5526088" cy="3584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ADB9A-1A5C-44F7-8BF5-931FEFC97CE3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066800"/>
            <a:ext cx="8382000" cy="5257800"/>
          </a:xfrm>
          <a:prstGeom prst="rect">
            <a:avLst/>
          </a:prstGeom>
        </p:spPr>
        <p:txBody>
          <a:bodyPr vert="eaVert"/>
          <a:lstStyle>
            <a:lvl1pPr>
              <a:buClrTx/>
              <a:buFont typeface="Arial" pitchFamily="34" charset="0"/>
              <a:buChar char="•"/>
              <a:defRPr sz="2400"/>
            </a:lvl1pPr>
            <a:lvl2pPr>
              <a:buClrTx/>
              <a:buFont typeface="Arial" pitchFamily="34" charset="0"/>
              <a:buChar char="•"/>
              <a:defRPr sz="2200"/>
            </a:lvl2pPr>
            <a:lvl3pPr>
              <a:buClrTx/>
              <a:buFont typeface="Arial" pitchFamily="34" charset="0"/>
              <a:buChar char="•"/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  <a:prstGeom prst="rect">
            <a:avLst/>
          </a:prstGeom>
        </p:spPr>
        <p:txBody>
          <a:bodyPr/>
          <a:lstStyle>
            <a:lvl1pPr>
              <a:defRPr sz="2800" i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80DBB-CED7-4F36-8506-E4526F9A88CB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  <p:sp>
        <p:nvSpPr>
          <p:cNvPr id="6" name="Vertical Text Placeholder 2"/>
          <p:cNvSpPr>
            <a:spLocks noGrp="1"/>
          </p:cNvSpPr>
          <p:nvPr>
            <p:ph type="body" orient="vert" idx="12"/>
          </p:nvPr>
        </p:nvSpPr>
        <p:spPr>
          <a:xfrm>
            <a:off x="381001" y="1066800"/>
            <a:ext cx="6172200" cy="5181600"/>
          </a:xfrm>
          <a:prstGeom prst="rect">
            <a:avLst/>
          </a:prstGeom>
        </p:spPr>
        <p:txBody>
          <a:bodyPr vert="eaVert"/>
          <a:lstStyle>
            <a:lvl1pPr>
              <a:buClrTx/>
              <a:buFont typeface="Arial" pitchFamily="34" charset="0"/>
              <a:buChar char="•"/>
              <a:defRPr sz="2400"/>
            </a:lvl1pPr>
            <a:lvl2pPr>
              <a:buClrTx/>
              <a:buFont typeface="Arial" pitchFamily="34" charset="0"/>
              <a:buChar char="•"/>
              <a:defRPr sz="2200"/>
            </a:lvl2pPr>
            <a:lvl3pPr>
              <a:buClrTx/>
              <a:buFont typeface="Arial" pitchFamily="34" charset="0"/>
              <a:buChar char="•"/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5437" y="1066800"/>
            <a:ext cx="2011363" cy="5181600"/>
          </a:xfrm>
          <a:prstGeom prst="rect">
            <a:avLst/>
          </a:prstGeom>
        </p:spPr>
        <p:txBody>
          <a:bodyPr vert="eaVert"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79E0B-3A3B-42B6-BB47-C118195E7BA2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24625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fontAlgn="auto" hangingPunct="0">
              <a:spcBef>
                <a:spcPts val="0"/>
              </a:spcBef>
              <a:spcAft>
                <a:spcPts val="0"/>
              </a:spcAft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6" name="Rectangle 10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88300" y="6524625"/>
            <a:ext cx="114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000">
                <a:solidFill>
                  <a:srgbClr val="969696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25FFA0E-18D2-482D-91D9-845A23771679}" type="slidenum">
              <a:rPr lang="en-US"/>
              <a:pPr>
                <a:defRPr/>
              </a:pPr>
              <a:t>‹#›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49163" name="Line 103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9164" name="Line 1036"/>
          <p:cNvSpPr>
            <a:spLocks noChangeShapeType="1"/>
          </p:cNvSpPr>
          <p:nvPr/>
        </p:nvSpPr>
        <p:spPr bwMode="auto">
          <a:xfrm>
            <a:off x="381000" y="990600"/>
            <a:ext cx="83820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2054" name="Picture 1037" descr="afsymbol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2113" y="104775"/>
            <a:ext cx="1025525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6465888"/>
            <a:ext cx="9144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tabLst>
                <a:tab pos="2743200" algn="ctr"/>
                <a:tab pos="5486400" algn="r"/>
              </a:tabLst>
              <a:defRPr/>
            </a:pPr>
            <a:r>
              <a:rPr lang="en-US" sz="1600" b="1" i="1" dirty="0">
                <a:solidFill>
                  <a:srgbClr val="000066"/>
                </a:solidFill>
                <a:latin typeface="Century Schoolbook" pitchFamily="18" charset="0"/>
                <a:ea typeface="Times New Roman" pitchFamily="18" charset="0"/>
                <a:cs typeface="Tahoma" pitchFamily="34" charset="0"/>
              </a:rPr>
              <a:t>Fly, Fight and Win…</a:t>
            </a:r>
            <a:endParaRPr lang="en-US" sz="1600" b="1" i="1" dirty="0">
              <a:solidFill>
                <a:srgbClr val="000066"/>
              </a:solidFill>
              <a:latin typeface="Century Schoolbook" pitchFamily="18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151C77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5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eaLnBrk="1" hangingPunct="1">
              <a:defRPr/>
            </a:pPr>
            <a:fld id="{34D05EB6-FBEE-4462-BAF4-0DC32797B424}" type="slidenum">
              <a:rPr lang="en-US" kern="0" smtClean="0">
                <a:solidFill>
                  <a:schemeClr val="bg1">
                    <a:lumMod val="75000"/>
                  </a:schemeClr>
                </a:solidFill>
              </a:rPr>
              <a:pPr eaLnBrk="1" hangingPunct="1">
                <a:defRPr/>
              </a:pPr>
              <a:t>1</a:t>
            </a:fld>
            <a:endParaRPr lang="en-US" kern="0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267" name="Rectangle 2"/>
          <p:cNvSpPr txBox="1">
            <a:spLocks noChangeArrowheads="1"/>
          </p:cNvSpPr>
          <p:nvPr/>
        </p:nvSpPr>
        <p:spPr bwMode="auto">
          <a:xfrm>
            <a:off x="3668713" y="2667000"/>
            <a:ext cx="533876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/>
          <a:lstStyle/>
          <a:p>
            <a:pPr algn="ctr"/>
            <a:r>
              <a:rPr lang="en-US" sz="700" b="1" i="1">
                <a:solidFill>
                  <a:srgbClr val="151C77"/>
                </a:solidFill>
              </a:rPr>
              <a:t/>
            </a:r>
            <a:br>
              <a:rPr lang="en-US" sz="700" b="1" i="1">
                <a:solidFill>
                  <a:srgbClr val="151C77"/>
                </a:solidFill>
              </a:rPr>
            </a:br>
            <a:endParaRPr lang="en-US" sz="2800" b="1" i="1">
              <a:solidFill>
                <a:srgbClr val="151C77"/>
              </a:solidFill>
            </a:endParaRPr>
          </a:p>
          <a:p>
            <a:pPr algn="ctr"/>
            <a:r>
              <a:rPr lang="en-US" sz="2800" b="1" i="1">
                <a:solidFill>
                  <a:srgbClr val="151C77"/>
                </a:solidFill>
              </a:rPr>
              <a:t/>
            </a:r>
            <a:br>
              <a:rPr lang="en-US" sz="2800" b="1" i="1">
                <a:solidFill>
                  <a:srgbClr val="151C77"/>
                </a:solidFill>
              </a:rPr>
            </a:br>
            <a:r>
              <a:rPr lang="en-US" sz="2800" b="1" i="1">
                <a:solidFill>
                  <a:srgbClr val="151C77"/>
                </a:solidFill>
              </a:rPr>
              <a:t/>
            </a:r>
            <a:br>
              <a:rPr lang="en-US" sz="2800" b="1" i="1">
                <a:solidFill>
                  <a:srgbClr val="151C77"/>
                </a:solidFill>
              </a:rPr>
            </a:br>
            <a:r>
              <a:rPr lang="en-US" sz="2800">
                <a:solidFill>
                  <a:srgbClr val="151C77"/>
                </a:solidFill>
              </a:rPr>
              <a:t> </a:t>
            </a:r>
            <a:r>
              <a:rPr lang="en-US" sz="2800" b="1" i="1">
                <a:solidFill>
                  <a:srgbClr val="151C77"/>
                </a:solidFill>
              </a:rPr>
              <a:t/>
            </a:r>
            <a:br>
              <a:rPr lang="en-US" sz="2800" b="1" i="1">
                <a:solidFill>
                  <a:srgbClr val="151C77"/>
                </a:solidFill>
              </a:rPr>
            </a:br>
            <a:r>
              <a:rPr lang="en-US" sz="2800" b="1" i="1">
                <a:solidFill>
                  <a:srgbClr val="151C77"/>
                </a:solidFill>
              </a:rPr>
              <a:t/>
            </a:r>
            <a:br>
              <a:rPr lang="en-US" sz="2800" b="1" i="1">
                <a:solidFill>
                  <a:srgbClr val="151C77"/>
                </a:solidFill>
              </a:rPr>
            </a:br>
            <a:r>
              <a:rPr lang="en-US" sz="2800" b="1" i="1">
                <a:solidFill>
                  <a:srgbClr val="151C77"/>
                </a:solidFill>
              </a:rPr>
              <a:t/>
            </a:r>
            <a:br>
              <a:rPr lang="en-US" sz="2800" b="1" i="1">
                <a:solidFill>
                  <a:srgbClr val="151C77"/>
                </a:solidFill>
              </a:rPr>
            </a:br>
            <a:endParaRPr lang="en-US" sz="2800" b="1" i="1">
              <a:solidFill>
                <a:srgbClr val="151C77"/>
              </a:solidFill>
            </a:endParaRP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4106863" y="4114800"/>
            <a:ext cx="5037137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/>
          </a:p>
          <a:p>
            <a:pPr algn="ctr"/>
            <a:endParaRPr lang="en-US" sz="2400"/>
          </a:p>
          <a:p>
            <a:pPr algn="ctr"/>
            <a:endParaRPr lang="en-US" sz="1600">
              <a:latin typeface="Goudy Old Style" pitchFamily="18" charset="0"/>
            </a:endParaRPr>
          </a:p>
        </p:txBody>
      </p:sp>
      <p:sp>
        <p:nvSpPr>
          <p:cNvPr id="11269" name="Title 1"/>
          <p:cNvSpPr>
            <a:spLocks noGrp="1"/>
          </p:cNvSpPr>
          <p:nvPr>
            <p:ph type="ctrTitle"/>
          </p:nvPr>
        </p:nvSpPr>
        <p:spPr>
          <a:xfrm>
            <a:off x="304800" y="1676400"/>
            <a:ext cx="8486775" cy="1600200"/>
          </a:xfrm>
        </p:spPr>
        <p:txBody>
          <a:bodyPr/>
          <a:lstStyle/>
          <a:p>
            <a:r>
              <a:rPr lang="en-US" dirty="0" smtClean="0"/>
              <a:t>Reserve Opportunities</a:t>
            </a:r>
            <a:br>
              <a:rPr lang="en-US" dirty="0" smtClean="0"/>
            </a:br>
            <a:r>
              <a:rPr lang="en-US" sz="3200" dirty="0" smtClean="0"/>
              <a:t>Air Force Reserve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200" dirty="0" smtClean="0"/>
          </a:p>
        </p:txBody>
      </p:sp>
      <p:sp>
        <p:nvSpPr>
          <p:cNvPr id="11270" name="Subtitle 6"/>
          <p:cNvSpPr>
            <a:spLocks noGrp="1"/>
          </p:cNvSpPr>
          <p:nvPr>
            <p:ph type="subTitle" idx="1"/>
          </p:nvPr>
        </p:nvSpPr>
        <p:spPr bwMode="auto">
          <a:xfrm>
            <a:off x="3733800" y="3924300"/>
            <a:ext cx="4857750" cy="10477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000000"/>
                </a:solidFill>
                <a:cs typeface="Arial" charset="0"/>
              </a:rPr>
              <a:t>Col Joe N. Wilburn</a:t>
            </a:r>
          </a:p>
          <a:p>
            <a:r>
              <a:rPr lang="en-US" dirty="0" smtClean="0">
                <a:solidFill>
                  <a:srgbClr val="000000"/>
                </a:solidFill>
                <a:cs typeface="Arial" charset="0"/>
              </a:rPr>
              <a:t>Reserve Command Recruiting Service</a:t>
            </a:r>
          </a:p>
          <a:p>
            <a:endParaRPr lang="en-US" dirty="0" smtClean="0">
              <a:solidFill>
                <a:srgbClr val="000000"/>
              </a:solidFill>
              <a:cs typeface="Arial" charset="0"/>
            </a:endParaRP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10</a:t>
            </a:fld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CONTACT INFO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04800" y="990600"/>
            <a:ext cx="8610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67 In-Service Recruiters in major </a:t>
            </a:r>
            <a:r>
              <a:rPr lang="en-US" sz="2800" b="1" dirty="0" err="1" smtClean="0"/>
              <a:t>RegAF</a:t>
            </a:r>
            <a:r>
              <a:rPr lang="en-US" sz="2800" b="1" dirty="0" smtClean="0"/>
              <a:t> MPFs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Should contact you before sep date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Smaller MPFs:  other recruiters </a:t>
            </a:r>
            <a:r>
              <a:rPr lang="en-US" sz="2400" b="1" dirty="0" err="1" smtClean="0"/>
              <a:t>asgn’d</a:t>
            </a:r>
            <a:r>
              <a:rPr lang="en-US" sz="2400" b="1" dirty="0" smtClean="0"/>
              <a:t> part-time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46 Officer Accession &amp; Health Professions Recruiters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u="sng" dirty="0" smtClean="0">
                <a:solidFill>
                  <a:schemeClr val="tx2"/>
                </a:solidFill>
              </a:rPr>
              <a:t>www.AFReserve.com</a:t>
            </a:r>
            <a:r>
              <a:rPr lang="en-US" sz="2800" b="1" dirty="0" smtClean="0"/>
              <a:t> or 1-800-257-1212 to reach an AFR e-Advisor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defRPr/>
            </a:pPr>
            <a:endParaRPr lang="en-US" sz="2400" b="1" dirty="0" smtClean="0"/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11</a:t>
            </a:fld>
            <a:endParaRPr lang="en-US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304800" y="990600"/>
            <a:ext cx="8839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3200" b="1" dirty="0" smtClean="0"/>
              <a:t> Reserve End-Strength and Locations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3200" b="1" dirty="0" smtClean="0"/>
              <a:t> Participation Opportunities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3200" b="1" dirty="0" smtClean="0"/>
              <a:t> Benefits of Reserve Service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3200" b="1" dirty="0" smtClean="0"/>
              <a:t> Contact Info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5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SUMMARY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 txBox="1">
            <a:spLocks/>
          </p:cNvSpPr>
          <p:nvPr/>
        </p:nvSpPr>
        <p:spPr bwMode="auto">
          <a:xfrm>
            <a:off x="276225" y="1504950"/>
            <a:ext cx="8397875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eaLnBrk="0" hangingPunct="0">
              <a:spcBef>
                <a:spcPct val="50000"/>
              </a:spcBef>
              <a:buClr>
                <a:srgbClr val="151C77"/>
              </a:buClr>
              <a:buSzPct val="80000"/>
              <a:buFont typeface="Wingdings" pitchFamily="2" charset="2"/>
              <a:buChar char="n"/>
            </a:pPr>
            <a:endParaRPr lang="en-US" sz="2000" b="1">
              <a:solidFill>
                <a:srgbClr val="000000"/>
              </a:solidFill>
            </a:endParaRPr>
          </a:p>
        </p:txBody>
      </p:sp>
      <p:sp>
        <p:nvSpPr>
          <p:cNvPr id="22531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833774-AF5E-4A86-A3D1-1A2891458D3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smtClean="0">
              <a:solidFill>
                <a:srgbClr val="808080"/>
              </a:solidFill>
            </a:endParaRPr>
          </a:p>
        </p:txBody>
      </p:sp>
      <p:sp>
        <p:nvSpPr>
          <p:cNvPr id="22532" name="Title 5"/>
          <p:cNvSpPr>
            <a:spLocks noGrp="1"/>
          </p:cNvSpPr>
          <p:nvPr>
            <p:ph type="title"/>
          </p:nvPr>
        </p:nvSpPr>
        <p:spPr bwMode="auto">
          <a:xfrm>
            <a:off x="0" y="3200400"/>
            <a:ext cx="9144000" cy="45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smtClean="0"/>
              <a:t>Questions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0DC718-F6C0-4F3B-A6BA-67239CB23ED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smtClean="0">
              <a:solidFill>
                <a:srgbClr val="80808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76225" y="1524000"/>
            <a:ext cx="8486775" cy="1600200"/>
          </a:xfrm>
        </p:spPr>
        <p:txBody>
          <a:bodyPr/>
          <a:lstStyle/>
          <a:p>
            <a:pPr>
              <a:defRPr/>
            </a:pPr>
            <a:r>
              <a:rPr lang="en-US" kern="1200" dirty="0">
                <a:ea typeface="+mn-ea"/>
                <a:cs typeface="Arial" pitchFamily="34" charset="0"/>
              </a:rPr>
              <a:t>Backup Slides</a:t>
            </a:r>
            <a:endParaRPr lang="en-US" kern="1200" dirty="0">
              <a:solidFill>
                <a:srgbClr val="000000"/>
              </a:solidFill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14</a:t>
            </a:fld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BENEFITS OF RESERVE SERVICE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57200" y="1143000"/>
            <a:ext cx="84582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42686" y="1055921"/>
          <a:ext cx="8153402" cy="5751279"/>
        </p:xfrm>
        <a:graphic>
          <a:graphicData uri="http://schemas.openxmlformats.org/drawingml/2006/table">
            <a:tbl>
              <a:tblPr/>
              <a:tblGrid>
                <a:gridCol w="235075"/>
                <a:gridCol w="754716"/>
                <a:gridCol w="235075"/>
                <a:gridCol w="816577"/>
                <a:gridCol w="816577"/>
                <a:gridCol w="222703"/>
                <a:gridCol w="643365"/>
                <a:gridCol w="915556"/>
                <a:gridCol w="767088"/>
                <a:gridCol w="433034"/>
                <a:gridCol w="272192"/>
                <a:gridCol w="2041444"/>
              </a:tblGrid>
              <a:tr h="182281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1200" b="1" i="1" u="sng" strike="noStrike" dirty="0">
                          <a:latin typeface="Arial"/>
                        </a:rPr>
                        <a:t>RETIREMENT ANNUITY WORKSHEET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    FOR:   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Arial"/>
                        </a:rPr>
                        <a:t>Captain America with 6 years AD, 14 min good years AFR, retiring as Lt Col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281"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Arial"/>
                        </a:rPr>
                        <a:t>6.00</a:t>
                      </a: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Arial"/>
                        </a:rPr>
                        <a:t>X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Arial"/>
                        </a:rPr>
                        <a:t>365</a:t>
                      </a: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=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Arial"/>
                        </a:rPr>
                        <a:t>2190</a:t>
                      </a: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361584"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Active Duty: Number of Years (current or past) 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Points per year 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Active Duty Points (total years multiple by 365)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  Current Value of Retirement =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Arial"/>
                        </a:rPr>
                        <a:t>$1,170.64</a:t>
                      </a: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61584"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Current Points Multiple by Annuity Point Value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28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14</a:t>
                      </a: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X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75</a:t>
                      </a: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+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=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Arial"/>
                        </a:rPr>
                        <a:t>3240</a:t>
                      </a: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  <a:tr h="182281"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Years remaining in USAFR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Points for a good year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Current points accrued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Total Retirement Points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888"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latin typeface="Times New Roman"/>
                        </a:rPr>
                        <a:t>Points equals Years * Points per year + Current Reserve points </a:t>
                      </a:r>
                      <a:r>
                        <a:rPr lang="en-US" sz="1200" b="0" i="0" u="none" strike="noStrike" dirty="0" smtClean="0">
                          <a:latin typeface="Times New Roman"/>
                        </a:rPr>
                        <a:t>accrued </a:t>
                      </a:r>
                      <a:r>
                        <a:rPr lang="en-US" sz="1200" b="0" i="0" u="none" strike="noStrike" dirty="0">
                          <a:latin typeface="Times New Roman"/>
                        </a:rPr>
                        <a:t>+ Active duty Points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30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Arial"/>
                        </a:rPr>
                        <a:t>2.5202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Inflationary multiplier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28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3037" marR="3037" marT="3037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latin typeface="Arial"/>
                        </a:rPr>
                        <a:t>Applicant Age</a:t>
                      </a:r>
                    </a:p>
                  </a:txBody>
                  <a:tcPr marL="3037" marR="3037" marT="303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1.045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%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       Future Value of points =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Arial"/>
                        </a:rPr>
                        <a:t>1.347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FF00"/>
                    </a:solidFill>
                  </a:tcPr>
                </a:tc>
              </a:tr>
              <a:tr h="182281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Average Inflation Rate is 4.5%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0.53454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latin typeface="Arial"/>
                        </a:rPr>
                        <a:t>     Monthly Retirement </a:t>
                      </a:r>
                      <a:r>
                        <a:rPr lang="en-US" sz="1200" b="1" i="0" u="none" strike="noStrike" dirty="0" smtClean="0">
                          <a:latin typeface="Arial"/>
                        </a:rPr>
                        <a:t>Pay </a:t>
                      </a:r>
                      <a:r>
                        <a:rPr lang="en-US" sz="1200" b="1" i="0" u="none" strike="noStrike" dirty="0">
                          <a:latin typeface="Arial"/>
                        </a:rPr>
                        <a:t>at age 60 =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Arial"/>
                        </a:rPr>
                        <a:t>$4,364.76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82281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Arial"/>
                        </a:rPr>
                        <a:t>Annuity Point Value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latin typeface="Arial"/>
                        </a:rPr>
                        <a:t>Using </a:t>
                      </a:r>
                      <a:r>
                        <a:rPr lang="en-US" sz="1200" b="0" i="0" u="none" strike="noStrike" dirty="0">
                          <a:latin typeface="Arial"/>
                        </a:rPr>
                        <a:t>Point Valuation Chart 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Arial"/>
                        </a:rPr>
                        <a:t>      Annual Retirement Pay at age 60 =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latin typeface="Arial"/>
                        </a:rPr>
                        <a:t>$52,377.10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</a:tr>
              <a:tr h="182281">
                <a:tc gridSpan="8"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Arial"/>
                        </a:rPr>
                        <a:t>Annuity Multiplier (this is the number of years to age 60)</a:t>
                      </a: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281">
                <a:tc gridSpan="12"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3037" marR="3037" marT="3037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281">
                <a:tc gridSpan="9">
                  <a:txBody>
                    <a:bodyPr/>
                    <a:lstStyle/>
                    <a:p>
                      <a:pPr algn="l" fontAlgn="b"/>
                      <a:endParaRPr lang="en-US" sz="1200" b="0" i="1" u="none" strike="noStrike" dirty="0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Arial"/>
                      </a:endParaRPr>
                    </a:p>
                  </a:txBody>
                  <a:tcPr marL="3037" marR="3037" marT="30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2</a:t>
            </a:fld>
            <a:endParaRPr lang="en-US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304800" y="990600"/>
            <a:ext cx="8839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3200" b="1" dirty="0" smtClean="0"/>
              <a:t> Reserve End-Strength and Locations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3200" b="1" dirty="0" smtClean="0"/>
              <a:t> Participation Opportunities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3200" b="1" dirty="0" smtClean="0"/>
              <a:t> Benefits of Reserve Service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3200" b="1" dirty="0" smtClean="0"/>
              <a:t> Contact Info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5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OVERVIEW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3</a:t>
            </a:fld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304800" y="990600"/>
            <a:ext cx="8610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FY11 Selected Reserve (71,200)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Unit (59,572) 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IMA (8,636)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AGR (2,992)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42 Geographically Separated Wings/Groups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IMA Training Detachments Worldwide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END-STRENGTH AND LOCATIONS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4</a:t>
            </a:fld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END-STRENGTH AND LOCATIONS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030514"/>
            <a:ext cx="9143999" cy="538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5</a:t>
            </a:fld>
            <a:endParaRPr lang="en-US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304800" y="990600"/>
            <a:ext cx="8610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Traditional Reservist (TR)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Unit:  </a:t>
            </a:r>
            <a:r>
              <a:rPr lang="en-US" sz="2400" b="1" u="sng" dirty="0" smtClean="0"/>
              <a:t>Minimum</a:t>
            </a:r>
            <a:r>
              <a:rPr lang="en-US" sz="2400" b="1" dirty="0" smtClean="0"/>
              <a:t> 1 weekend/month; 2 weeks/yr—support Reserve wing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IMA:  </a:t>
            </a:r>
            <a:r>
              <a:rPr lang="en-US" sz="2400" b="1" u="sng" dirty="0" smtClean="0"/>
              <a:t>Same minimum</a:t>
            </a:r>
            <a:r>
              <a:rPr lang="en-US" sz="2400" b="1" dirty="0" smtClean="0"/>
              <a:t> participation; training schedules may be more flexible—support </a:t>
            </a:r>
            <a:r>
              <a:rPr lang="en-US" sz="2400" b="1" dirty="0" err="1" smtClean="0"/>
              <a:t>RegAF</a:t>
            </a:r>
            <a:endParaRPr lang="en-US" sz="2400" b="1" dirty="0" smtClean="0"/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Air Reserve Technician (ART)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Civil Service employee with monthly/annual military training requirements 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Active Guard Reserve (AGR)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Reservists serving in active duty status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Normally hired from TR status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5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PARTICIPATION OPPORTUNITIES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6</a:t>
            </a:fld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BENEFITS OF CONTINUED SERVICE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133600" y="1066800"/>
            <a:ext cx="6781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6000" b="1" dirty="0" smtClean="0"/>
              <a:t> SERVICE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7</a:t>
            </a:fld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BENEFITS OF RESERVE SERVICE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04800" y="990600"/>
            <a:ext cx="8610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Retirement at Age 60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20 “good yrs” based on total participation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Opportunity cost—benefits!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Low Cost Health and Dental Care (</a:t>
            </a:r>
            <a:r>
              <a:rPr lang="en-US" sz="2800" b="1" dirty="0" err="1" smtClean="0"/>
              <a:t>mbr</a:t>
            </a:r>
            <a:r>
              <a:rPr lang="en-US" sz="2800" b="1" dirty="0" smtClean="0"/>
              <a:t>/family)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TRICARE Reserve Select</a:t>
            </a:r>
          </a:p>
          <a:p>
            <a:pPr marL="1200150" lvl="3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Member $53.16</a:t>
            </a:r>
          </a:p>
          <a:p>
            <a:pPr marL="1200150" lvl="3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Family $197.76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TRICARE Dental</a:t>
            </a:r>
          </a:p>
          <a:p>
            <a:pPr marL="1200150" lvl="3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Member $12.69</a:t>
            </a:r>
          </a:p>
          <a:p>
            <a:pPr marL="1200150" lvl="3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Family w/1 dependent = $31.72; &gt;1 = $79.29</a:t>
            </a:r>
          </a:p>
          <a:p>
            <a:pPr marL="1200150" lvl="3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Commissary/BX privileges/MWR facilities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8</a:t>
            </a:fld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BENEFITS OF RESERVE SERVICE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04800" y="990600"/>
            <a:ext cx="8839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SGLI ($26/month = $400K coverage)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Tuition Assistance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DANTES (up to 100%; $4,500 annual)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1-time certification $4,500 lifetime cap (57 accredited schools:  Six Sigma, EMT, vocational, real estate, etc.) 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Space A Travel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Thrift Savings Plan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Spouse Testing Program (free CLEP at any wing)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Potential Bonuses ($10K—10 officer AFSCs)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746B74C-A0FB-4771-9A96-A77F25661DB6}" type="slidenum">
              <a:rPr lang="en-US" smtClean="0"/>
              <a:pPr>
                <a:defRPr/>
              </a:pPr>
              <a:t>9</a:t>
            </a:fld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6194425" y="5156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1295401" y="304800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2800" b="1" i="1" kern="0" dirty="0" smtClean="0">
                <a:solidFill>
                  <a:srgbClr val="151C77"/>
                </a:solidFill>
                <a:latin typeface="+mj-lt"/>
                <a:ea typeface="+mj-ea"/>
                <a:cs typeface="+mj-cs"/>
              </a:rPr>
              <a:t>BENEFITS OF CONTINUED SERVICE</a:t>
            </a:r>
            <a:endParaRPr lang="en-US" sz="2800" b="1" i="1" kern="0" dirty="0">
              <a:solidFill>
                <a:srgbClr val="151C7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04800" y="990600"/>
            <a:ext cx="8625114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Retirement Annuity Scenario: Capt (age 30) with 6 yrs ADAF + 14 in Reserve (retiring as Lt Col)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6 yrs X 365 (points per day) = </a:t>
            </a:r>
            <a:r>
              <a:rPr lang="en-US" sz="2400" b="1" dirty="0" smtClean="0">
                <a:solidFill>
                  <a:schemeClr val="accent2"/>
                </a:solidFill>
              </a:rPr>
              <a:t>2,190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pts</a:t>
            </a:r>
          </a:p>
          <a:p>
            <a:pPr marL="1200150" lvl="3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200" b="1" dirty="0" smtClean="0"/>
              <a:t>2,190 pts X annuity factor (.535) = $1,170.64 (current value of retirement 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/>
              <a:t>14 yrs X 75 (min good year pts) = </a:t>
            </a:r>
            <a:r>
              <a:rPr lang="en-US" sz="2400" b="1" dirty="0" smtClean="0">
                <a:solidFill>
                  <a:schemeClr val="accent2"/>
                </a:solidFill>
              </a:rPr>
              <a:t>1,050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pts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400" b="1" dirty="0" smtClean="0">
                <a:solidFill>
                  <a:schemeClr val="accent2"/>
                </a:solidFill>
              </a:rPr>
              <a:t>3,240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pts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+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future value </a:t>
            </a:r>
            <a:r>
              <a:rPr lang="en-US" sz="2400" b="1" dirty="0" smtClean="0"/>
              <a:t>of pts due to inflation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Monthly Retirement at age 60 = $</a:t>
            </a:r>
            <a:r>
              <a:rPr lang="en-US" sz="2800" b="1" u="sng" dirty="0" smtClean="0"/>
              <a:t>4,363.76</a:t>
            </a:r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r>
              <a:rPr lang="en-US" sz="2800" b="1" dirty="0" smtClean="0"/>
              <a:t>Annual Retirement at age 60 = $</a:t>
            </a:r>
            <a:r>
              <a:rPr lang="en-US" sz="2800" b="1" u="sng" dirty="0" smtClean="0"/>
              <a:t>52,377.10</a:t>
            </a:r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defRPr/>
            </a:pPr>
            <a:endParaRPr lang="en-US" sz="2400" b="1" dirty="0" smtClean="0"/>
          </a:p>
          <a:p>
            <a:pPr marL="742950" lvl="2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8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285750" lvl="1" indent="-285750">
              <a:spcBef>
                <a:spcPct val="20000"/>
              </a:spcBef>
              <a:buClr>
                <a:schemeClr val="tx1"/>
              </a:buClr>
              <a:buSzPct val="80000"/>
              <a:buFont typeface="Wingdings" pitchFamily="2" charset="2"/>
              <a:buChar char="n"/>
              <a:defRPr/>
            </a:pPr>
            <a:endParaRPr lang="en-US" sz="2400" b="1" dirty="0" smtClean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800" dirty="0"/>
          </a:p>
          <a:p>
            <a:pPr marL="231775" indent="-282575">
              <a:defRPr/>
            </a:pPr>
            <a:endParaRPr lang="en-US" sz="2800" dirty="0"/>
          </a:p>
          <a:p>
            <a:pPr marL="688975" lvl="1" indent="-282575">
              <a:buFont typeface="Arial" charset="0"/>
              <a:buChar char="•"/>
              <a:defRPr/>
            </a:pPr>
            <a:endParaRPr lang="en-US" sz="2000" dirty="0"/>
          </a:p>
          <a:p>
            <a:pPr marL="285750" indent="-285750">
              <a:buFont typeface="Arial" charset="0"/>
              <a:buChar char="•"/>
              <a:defRPr/>
            </a:pP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66FF"/>
        </a:solidFill>
        <a:ln w="9525">
          <a:noFill/>
          <a:miter lim="800000"/>
          <a:headEnd/>
          <a:tailEnd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none" anchor="ctr"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1627</TotalTime>
  <Words>605</Words>
  <Application>Microsoft Office PowerPoint</Application>
  <PresentationFormat>On-screen Show (4:3)</PresentationFormat>
  <Paragraphs>237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1_USAF(Unclas)</vt:lpstr>
      <vt:lpstr>Reserve Opportunities Air Force Reserve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Questions ?</vt:lpstr>
      <vt:lpstr>Backup Slides</vt:lpstr>
      <vt:lpstr>Slide 14</vt:lpstr>
    </vt:vector>
  </TitlesOfParts>
  <Company>United States Air Force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Briefing Title (Arial, 44Pt, Bold, Blue)</dc:title>
  <dc:creator>MITCHELL, AVRIL R 1Lt USAF AFRC RS/RSE</dc:creator>
  <cp:lastModifiedBy>Chris</cp:lastModifiedBy>
  <cp:revision>221</cp:revision>
  <dcterms:created xsi:type="dcterms:W3CDTF">2009-05-14T16:28:39Z</dcterms:created>
  <dcterms:modified xsi:type="dcterms:W3CDTF">2011-05-04T11:28:31Z</dcterms:modified>
</cp:coreProperties>
</file>