
<file path=[Content_Types].xml><?xml version="1.0" encoding="utf-8"?>
<Types xmlns="http://schemas.openxmlformats.org/package/2006/content-types">
  <Default Extension="bin" ContentType="audio/unknown"/>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3"/>
  </p:notesMasterIdLst>
  <p:sldIdLst>
    <p:sldId id="269" r:id="rId5"/>
    <p:sldId id="606" r:id="rId6"/>
    <p:sldId id="613" r:id="rId7"/>
    <p:sldId id="614" r:id="rId8"/>
    <p:sldId id="616" r:id="rId9"/>
    <p:sldId id="623" r:id="rId10"/>
    <p:sldId id="624" r:id="rId11"/>
    <p:sldId id="622" r:id="rId12"/>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9" autoAdjust="0"/>
    <p:restoredTop sz="71988" autoAdjust="0"/>
  </p:normalViewPr>
  <p:slideViewPr>
    <p:cSldViewPr>
      <p:cViewPr varScale="1">
        <p:scale>
          <a:sx n="32" d="100"/>
          <a:sy n="32" d="100"/>
        </p:scale>
        <p:origin x="928" y="34"/>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8AABA767-8FCD-4B70-87C8-36ABF3ED25BC}"/>
    <pc:docChg chg="modSld">
      <pc:chgData name="Edwin Landivar" userId="ae2ac59f40d9f62d" providerId="LiveId" clId="{8AABA767-8FCD-4B70-87C8-36ABF3ED25BC}" dt="2020-05-02T22:19:35.368" v="10" actId="20577"/>
      <pc:docMkLst>
        <pc:docMk/>
      </pc:docMkLst>
      <pc:sldChg chg="delSp modSp mod">
        <pc:chgData name="Edwin Landivar" userId="ae2ac59f40d9f62d" providerId="LiveId" clId="{8AABA767-8FCD-4B70-87C8-36ABF3ED25BC}" dt="2020-05-02T22:18:28.507" v="1" actId="20577"/>
        <pc:sldMkLst>
          <pc:docMk/>
          <pc:sldMk cId="3378895467" sldId="606"/>
        </pc:sldMkLst>
        <pc:spChg chg="mod">
          <ac:chgData name="Edwin Landivar" userId="ae2ac59f40d9f62d" providerId="LiveId" clId="{8AABA767-8FCD-4B70-87C8-36ABF3ED25BC}" dt="2020-05-02T22:18:28.507" v="1" actId="20577"/>
          <ac:spMkLst>
            <pc:docMk/>
            <pc:sldMk cId="3378895467" sldId="606"/>
            <ac:spMk id="5" creationId="{00000000-0000-0000-0000-000000000000}"/>
          </ac:spMkLst>
        </pc:spChg>
        <pc:picChg chg="del">
          <ac:chgData name="Edwin Landivar" userId="ae2ac59f40d9f62d" providerId="LiveId" clId="{8AABA767-8FCD-4B70-87C8-36ABF3ED25BC}" dt="2020-05-02T22:18:23.102" v="0" actId="478"/>
          <ac:picMkLst>
            <pc:docMk/>
            <pc:sldMk cId="3378895467" sldId="606"/>
            <ac:picMk id="1026" creationId="{886A33BD-C83A-4811-AF0F-03C23AE2937E}"/>
          </ac:picMkLst>
        </pc:picChg>
      </pc:sldChg>
      <pc:sldChg chg="modSp mod">
        <pc:chgData name="Edwin Landivar" userId="ae2ac59f40d9f62d" providerId="LiveId" clId="{8AABA767-8FCD-4B70-87C8-36ABF3ED25BC}" dt="2020-05-02T22:18:52.923" v="5" actId="20577"/>
        <pc:sldMkLst>
          <pc:docMk/>
          <pc:sldMk cId="837056114" sldId="613"/>
        </pc:sldMkLst>
        <pc:spChg chg="mod">
          <ac:chgData name="Edwin Landivar" userId="ae2ac59f40d9f62d" providerId="LiveId" clId="{8AABA767-8FCD-4B70-87C8-36ABF3ED25BC}" dt="2020-05-02T22:18:52.923" v="5" actId="20577"/>
          <ac:spMkLst>
            <pc:docMk/>
            <pc:sldMk cId="837056114" sldId="613"/>
            <ac:spMk id="14" creationId="{00000000-0000-0000-0000-000000000000}"/>
          </ac:spMkLst>
        </pc:spChg>
      </pc:sldChg>
      <pc:sldChg chg="addSp delSp modSp mod">
        <pc:chgData name="Edwin Landivar" userId="ae2ac59f40d9f62d" providerId="LiveId" clId="{8AABA767-8FCD-4B70-87C8-36ABF3ED25BC}" dt="2020-05-02T22:18:43.264" v="4" actId="478"/>
        <pc:sldMkLst>
          <pc:docMk/>
          <pc:sldMk cId="1479977622" sldId="614"/>
        </pc:sldMkLst>
        <pc:spChg chg="add mod">
          <ac:chgData name="Edwin Landivar" userId="ae2ac59f40d9f62d" providerId="LiveId" clId="{8AABA767-8FCD-4B70-87C8-36ABF3ED25BC}" dt="2020-05-02T22:18:43.264" v="4" actId="478"/>
          <ac:spMkLst>
            <pc:docMk/>
            <pc:sldMk cId="1479977622" sldId="614"/>
            <ac:spMk id="2" creationId="{CAD4E72E-0F62-4D0A-BB44-E8116F783B4B}"/>
          </ac:spMkLst>
        </pc:spChg>
        <pc:spChg chg="mod">
          <ac:chgData name="Edwin Landivar" userId="ae2ac59f40d9f62d" providerId="LiveId" clId="{8AABA767-8FCD-4B70-87C8-36ABF3ED25BC}" dt="2020-05-02T22:18:41.775" v="3" actId="20577"/>
          <ac:spMkLst>
            <pc:docMk/>
            <pc:sldMk cId="1479977622" sldId="614"/>
            <ac:spMk id="11" creationId="{00000000-0000-0000-0000-000000000000}"/>
          </ac:spMkLst>
        </pc:spChg>
        <pc:picChg chg="del">
          <ac:chgData name="Edwin Landivar" userId="ae2ac59f40d9f62d" providerId="LiveId" clId="{8AABA767-8FCD-4B70-87C8-36ABF3ED25BC}" dt="2020-05-02T22:18:43.264" v="4" actId="478"/>
          <ac:picMkLst>
            <pc:docMk/>
            <pc:sldMk cId="1479977622" sldId="614"/>
            <ac:picMk id="2050" creationId="{F466BD3D-D6FD-4624-8CD9-4474FAB1DC8B}"/>
          </ac:picMkLst>
        </pc:picChg>
      </pc:sldChg>
      <pc:sldChg chg="addSp delSp modSp mod">
        <pc:chgData name="Edwin Landivar" userId="ae2ac59f40d9f62d" providerId="LiveId" clId="{8AABA767-8FCD-4B70-87C8-36ABF3ED25BC}" dt="2020-05-02T22:19:05.648" v="7" actId="478"/>
        <pc:sldMkLst>
          <pc:docMk/>
          <pc:sldMk cId="668194125" sldId="616"/>
        </pc:sldMkLst>
        <pc:spChg chg="add mod">
          <ac:chgData name="Edwin Landivar" userId="ae2ac59f40d9f62d" providerId="LiveId" clId="{8AABA767-8FCD-4B70-87C8-36ABF3ED25BC}" dt="2020-05-02T22:19:05.648" v="7" actId="478"/>
          <ac:spMkLst>
            <pc:docMk/>
            <pc:sldMk cId="668194125" sldId="616"/>
            <ac:spMk id="2" creationId="{0B1A6102-5518-4844-8C2F-C022FCC5161B}"/>
          </ac:spMkLst>
        </pc:spChg>
        <pc:spChg chg="mod">
          <ac:chgData name="Edwin Landivar" userId="ae2ac59f40d9f62d" providerId="LiveId" clId="{8AABA767-8FCD-4B70-87C8-36ABF3ED25BC}" dt="2020-05-02T22:19:04.277" v="6" actId="20577"/>
          <ac:spMkLst>
            <pc:docMk/>
            <pc:sldMk cId="668194125" sldId="616"/>
            <ac:spMk id="7" creationId="{1867828F-492D-4BF1-8A4E-822DF2FD5B9B}"/>
          </ac:spMkLst>
        </pc:spChg>
        <pc:picChg chg="del">
          <ac:chgData name="Edwin Landivar" userId="ae2ac59f40d9f62d" providerId="LiveId" clId="{8AABA767-8FCD-4B70-87C8-36ABF3ED25BC}" dt="2020-05-02T22:19:05.648" v="7" actId="478"/>
          <ac:picMkLst>
            <pc:docMk/>
            <pc:sldMk cId="668194125" sldId="616"/>
            <ac:picMk id="3078" creationId="{0CAD1025-ED9B-442C-8746-11D25EC3EFE3}"/>
          </ac:picMkLst>
        </pc:picChg>
      </pc:sldChg>
      <pc:sldChg chg="modSp mod">
        <pc:chgData name="Edwin Landivar" userId="ae2ac59f40d9f62d" providerId="LiveId" clId="{8AABA767-8FCD-4B70-87C8-36ABF3ED25BC}" dt="2020-05-02T22:19:35.368" v="10" actId="20577"/>
        <pc:sldMkLst>
          <pc:docMk/>
          <pc:sldMk cId="3481045880" sldId="622"/>
        </pc:sldMkLst>
        <pc:spChg chg="mod">
          <ac:chgData name="Edwin Landivar" userId="ae2ac59f40d9f62d" providerId="LiveId" clId="{8AABA767-8FCD-4B70-87C8-36ABF3ED25BC}" dt="2020-05-02T22:19:35.368" v="10" actId="20577"/>
          <ac:spMkLst>
            <pc:docMk/>
            <pc:sldMk cId="3481045880" sldId="622"/>
            <ac:spMk id="14" creationId="{00000000-0000-0000-0000-000000000000}"/>
          </ac:spMkLst>
        </pc:spChg>
      </pc:sldChg>
      <pc:sldChg chg="modSp mod">
        <pc:chgData name="Edwin Landivar" userId="ae2ac59f40d9f62d" providerId="LiveId" clId="{8AABA767-8FCD-4B70-87C8-36ABF3ED25BC}" dt="2020-05-02T22:19:18.042" v="8" actId="20577"/>
        <pc:sldMkLst>
          <pc:docMk/>
          <pc:sldMk cId="784784973" sldId="623"/>
        </pc:sldMkLst>
        <pc:spChg chg="mod">
          <ac:chgData name="Edwin Landivar" userId="ae2ac59f40d9f62d" providerId="LiveId" clId="{8AABA767-8FCD-4B70-87C8-36ABF3ED25BC}" dt="2020-05-02T22:19:18.042" v="8" actId="20577"/>
          <ac:spMkLst>
            <pc:docMk/>
            <pc:sldMk cId="784784973" sldId="623"/>
            <ac:spMk id="7" creationId="{B0369C6B-D18C-4CCF-81D5-91F16F2021B5}"/>
          </ac:spMkLst>
        </pc:spChg>
      </pc:sldChg>
      <pc:sldChg chg="modSp mod">
        <pc:chgData name="Edwin Landivar" userId="ae2ac59f40d9f62d" providerId="LiveId" clId="{8AABA767-8FCD-4B70-87C8-36ABF3ED25BC}" dt="2020-05-02T22:19:26.897" v="9" actId="20577"/>
        <pc:sldMkLst>
          <pc:docMk/>
          <pc:sldMk cId="2689693971" sldId="624"/>
        </pc:sldMkLst>
        <pc:spChg chg="mod">
          <ac:chgData name="Edwin Landivar" userId="ae2ac59f40d9f62d" providerId="LiveId" clId="{8AABA767-8FCD-4B70-87C8-36ABF3ED25BC}" dt="2020-05-02T22:19:26.897" v="9" actId="20577"/>
          <ac:spMkLst>
            <pc:docMk/>
            <pc:sldMk cId="2689693971" sldId="624"/>
            <ac:spMk id="7" creationId="{1867828F-492D-4BF1-8A4E-822DF2FD5B9B}"/>
          </ac:spMkLst>
        </pc:spChg>
      </pc:sldChg>
    </pc:docChg>
  </pc:docChgLst>
  <pc:docChgLst>
    <pc:chgData name="Edwin Landivar" userId="ae2ac59f40d9f62d" providerId="LiveId" clId="{64F26F3D-5E05-4735-92CB-7C294B06959F}"/>
    <pc:docChg chg="custSel addSld delSld modSld sldOrd">
      <pc:chgData name="Edwin Landivar" userId="ae2ac59f40d9f62d" providerId="LiveId" clId="{64F26F3D-5E05-4735-92CB-7C294B06959F}" dt="2019-12-23T23:45:11.726" v="120" actId="2696"/>
      <pc:docMkLst>
        <pc:docMk/>
      </pc:docMkLst>
      <pc:sldChg chg="delSp modSp">
        <pc:chgData name="Edwin Landivar" userId="ae2ac59f40d9f62d" providerId="LiveId" clId="{64F26F3D-5E05-4735-92CB-7C294B06959F}" dt="2019-12-23T22:30:53.749" v="7"/>
        <pc:sldMkLst>
          <pc:docMk/>
          <pc:sldMk cId="3378895467" sldId="606"/>
        </pc:sldMkLst>
        <pc:spChg chg="mod">
          <ac:chgData name="Edwin Landivar" userId="ae2ac59f40d9f62d" providerId="LiveId" clId="{64F26F3D-5E05-4735-92CB-7C294B06959F}" dt="2019-12-23T22:30:53.749" v="7"/>
          <ac:spMkLst>
            <pc:docMk/>
            <pc:sldMk cId="3378895467" sldId="606"/>
            <ac:spMk id="5" creationId="{00000000-0000-0000-0000-000000000000}"/>
          </ac:spMkLst>
        </pc:spChg>
        <pc:picChg chg="del">
          <ac:chgData name="Edwin Landivar" userId="ae2ac59f40d9f62d" providerId="LiveId" clId="{64F26F3D-5E05-4735-92CB-7C294B06959F}" dt="2019-12-23T22:30:05.793" v="0" actId="478"/>
          <ac:picMkLst>
            <pc:docMk/>
            <pc:sldMk cId="3378895467" sldId="606"/>
            <ac:picMk id="8" creationId="{3E1D25CB-B271-419E-A5A4-86298B65FEFF}"/>
          </ac:picMkLst>
        </pc:picChg>
      </pc:sldChg>
      <pc:sldChg chg="addSp delSp modSp">
        <pc:chgData name="Edwin Landivar" userId="ae2ac59f40d9f62d" providerId="LiveId" clId="{64F26F3D-5E05-4735-92CB-7C294B06959F}" dt="2019-12-23T22:31:38.057" v="14" actId="1076"/>
        <pc:sldMkLst>
          <pc:docMk/>
          <pc:sldMk cId="837056114" sldId="613"/>
        </pc:sldMkLst>
        <pc:spChg chg="add mod ord">
          <ac:chgData name="Edwin Landivar" userId="ae2ac59f40d9f62d" providerId="LiveId" clId="{64F26F3D-5E05-4735-92CB-7C294B06959F}" dt="2019-12-23T22:31:09.626" v="9" actId="167"/>
          <ac:spMkLst>
            <pc:docMk/>
            <pc:sldMk cId="837056114" sldId="613"/>
            <ac:spMk id="3" creationId="{806D41CC-0B2D-4B90-B456-FE1D5A4B822F}"/>
          </ac:spMkLst>
        </pc:spChg>
        <pc:spChg chg="mod">
          <ac:chgData name="Edwin Landivar" userId="ae2ac59f40d9f62d" providerId="LiveId" clId="{64F26F3D-5E05-4735-92CB-7C294B06959F}" dt="2019-12-23T22:31:38.057" v="14" actId="1076"/>
          <ac:spMkLst>
            <pc:docMk/>
            <pc:sldMk cId="837056114" sldId="613"/>
            <ac:spMk id="14" creationId="{00000000-0000-0000-0000-000000000000}"/>
          </ac:spMkLst>
        </pc:spChg>
        <pc:grpChg chg="mod">
          <ac:chgData name="Edwin Landivar" userId="ae2ac59f40d9f62d" providerId="LiveId" clId="{64F26F3D-5E05-4735-92CB-7C294B06959F}" dt="2019-12-23T22:31:29.608" v="13"/>
          <ac:grpSpMkLst>
            <pc:docMk/>
            <pc:sldMk cId="837056114" sldId="613"/>
            <ac:grpSpMk id="21" creationId="{00000000-0000-0000-0000-000000000000}"/>
          </ac:grpSpMkLst>
        </pc:grpChg>
        <pc:picChg chg="del">
          <ac:chgData name="Edwin Landivar" userId="ae2ac59f40d9f62d" providerId="LiveId" clId="{64F26F3D-5E05-4735-92CB-7C294B06959F}" dt="2019-12-23T22:30:11.371" v="1" actId="478"/>
          <ac:picMkLst>
            <pc:docMk/>
            <pc:sldMk cId="837056114" sldId="613"/>
            <ac:picMk id="24" creationId="{11EA7A57-D85A-4D34-934C-CB3A6C53232F}"/>
          </ac:picMkLst>
        </pc:picChg>
      </pc:sldChg>
      <pc:sldChg chg="addSp delSp modSp">
        <pc:chgData name="Edwin Landivar" userId="ae2ac59f40d9f62d" providerId="LiveId" clId="{64F26F3D-5E05-4735-92CB-7C294B06959F}" dt="2019-12-23T22:32:46.110" v="35" actId="1076"/>
        <pc:sldMkLst>
          <pc:docMk/>
          <pc:sldMk cId="1479977622" sldId="614"/>
        </pc:sldMkLst>
        <pc:spChg chg="add mod">
          <ac:chgData name="Edwin Landivar" userId="ae2ac59f40d9f62d" providerId="LiveId" clId="{64F26F3D-5E05-4735-92CB-7C294B06959F}" dt="2019-12-23T22:32:37.069" v="33" actId="14100"/>
          <ac:spMkLst>
            <pc:docMk/>
            <pc:sldMk cId="1479977622" sldId="614"/>
            <ac:spMk id="3" creationId="{53E585CE-7DB6-46E1-91FE-0E5C1BD40722}"/>
          </ac:spMkLst>
        </pc:spChg>
        <pc:spChg chg="mod">
          <ac:chgData name="Edwin Landivar" userId="ae2ac59f40d9f62d" providerId="LiveId" clId="{64F26F3D-5E05-4735-92CB-7C294B06959F}" dt="2019-12-23T22:32:42.175" v="34" actId="14100"/>
          <ac:spMkLst>
            <pc:docMk/>
            <pc:sldMk cId="1479977622" sldId="614"/>
            <ac:spMk id="10" creationId="{00000000-0000-0000-0000-000000000000}"/>
          </ac:spMkLst>
        </pc:spChg>
        <pc:spChg chg="mod">
          <ac:chgData name="Edwin Landivar" userId="ae2ac59f40d9f62d" providerId="LiveId" clId="{64F26F3D-5E05-4735-92CB-7C294B06959F}" dt="2019-12-23T22:32:46.110" v="35" actId="1076"/>
          <ac:spMkLst>
            <pc:docMk/>
            <pc:sldMk cId="1479977622" sldId="614"/>
            <ac:spMk id="11" creationId="{00000000-0000-0000-0000-000000000000}"/>
          </ac:spMkLst>
        </pc:spChg>
        <pc:picChg chg="del">
          <ac:chgData name="Edwin Landivar" userId="ae2ac59f40d9f62d" providerId="LiveId" clId="{64F26F3D-5E05-4735-92CB-7C294B06959F}" dt="2019-12-23T22:30:15.785" v="2" actId="478"/>
          <ac:picMkLst>
            <pc:docMk/>
            <pc:sldMk cId="1479977622" sldId="614"/>
            <ac:picMk id="17" creationId="{BB2F1B59-08DA-4B78-9205-ABD22DCFC46B}"/>
          </ac:picMkLst>
        </pc:picChg>
      </pc:sldChg>
      <pc:sldChg chg="addSp delSp modSp">
        <pc:chgData name="Edwin Landivar" userId="ae2ac59f40d9f62d" providerId="LiveId" clId="{64F26F3D-5E05-4735-92CB-7C294B06959F}" dt="2019-12-23T23:43:58.472" v="119" actId="20577"/>
        <pc:sldMkLst>
          <pc:docMk/>
          <pc:sldMk cId="668194125" sldId="616"/>
        </pc:sldMkLst>
        <pc:spChg chg="add mod">
          <ac:chgData name="Edwin Landivar" userId="ae2ac59f40d9f62d" providerId="LiveId" clId="{64F26F3D-5E05-4735-92CB-7C294B06959F}" dt="2019-12-23T22:30:28.884" v="5" actId="478"/>
          <ac:spMkLst>
            <pc:docMk/>
            <pc:sldMk cId="668194125" sldId="616"/>
            <ac:spMk id="3" creationId="{1D689734-52FD-4C7F-99C9-7A9443487ABB}"/>
          </ac:spMkLst>
        </pc:spChg>
        <pc:spChg chg="mod">
          <ac:chgData name="Edwin Landivar" userId="ae2ac59f40d9f62d" providerId="LiveId" clId="{64F26F3D-5E05-4735-92CB-7C294B06959F}" dt="2019-12-23T23:43:58.472" v="119" actId="20577"/>
          <ac:spMkLst>
            <pc:docMk/>
            <pc:sldMk cId="668194125" sldId="616"/>
            <ac:spMk id="7" creationId="{1867828F-492D-4BF1-8A4E-822DF2FD5B9B}"/>
          </ac:spMkLst>
        </pc:spChg>
        <pc:picChg chg="del">
          <ac:chgData name="Edwin Landivar" userId="ae2ac59f40d9f62d" providerId="LiveId" clId="{64F26F3D-5E05-4735-92CB-7C294B06959F}" dt="2019-12-23T22:30:28.884" v="5" actId="478"/>
          <ac:picMkLst>
            <pc:docMk/>
            <pc:sldMk cId="668194125" sldId="616"/>
            <ac:picMk id="5" creationId="{FA21193C-B770-4E1C-A6B9-95B91058AB45}"/>
          </ac:picMkLst>
        </pc:picChg>
      </pc:sldChg>
      <pc:sldChg chg="addSp delSp modSp del">
        <pc:chgData name="Edwin Landivar" userId="ae2ac59f40d9f62d" providerId="LiveId" clId="{64F26F3D-5E05-4735-92CB-7C294B06959F}" dt="2019-12-23T22:38:45.048" v="52" actId="2696"/>
        <pc:sldMkLst>
          <pc:docMk/>
          <pc:sldMk cId="1542355900" sldId="618"/>
        </pc:sldMkLst>
        <pc:spChg chg="add mod">
          <ac:chgData name="Edwin Landivar" userId="ae2ac59f40d9f62d" providerId="LiveId" clId="{64F26F3D-5E05-4735-92CB-7C294B06959F}" dt="2019-12-23T22:30:32.144" v="6" actId="478"/>
          <ac:spMkLst>
            <pc:docMk/>
            <pc:sldMk cId="1542355900" sldId="618"/>
            <ac:spMk id="3" creationId="{E6F4D3DD-6073-43D1-AB7B-5D5BC63A64F3}"/>
          </ac:spMkLst>
        </pc:spChg>
        <pc:picChg chg="del">
          <ac:chgData name="Edwin Landivar" userId="ae2ac59f40d9f62d" providerId="LiveId" clId="{64F26F3D-5E05-4735-92CB-7C294B06959F}" dt="2019-12-23T22:30:32.144" v="6" actId="478"/>
          <ac:picMkLst>
            <pc:docMk/>
            <pc:sldMk cId="1542355900" sldId="618"/>
            <ac:picMk id="5" creationId="{17F8332A-CCEF-4DD5-996E-47AA0B8AF3BE}"/>
          </ac:picMkLst>
        </pc:picChg>
      </pc:sldChg>
      <pc:sldChg chg="delSp del">
        <pc:chgData name="Edwin Landivar" userId="ae2ac59f40d9f62d" providerId="LiveId" clId="{64F26F3D-5E05-4735-92CB-7C294B06959F}" dt="2019-12-23T23:45:11.726" v="120" actId="2696"/>
        <pc:sldMkLst>
          <pc:docMk/>
          <pc:sldMk cId="2599265895" sldId="619"/>
        </pc:sldMkLst>
        <pc:picChg chg="del">
          <ac:chgData name="Edwin Landivar" userId="ae2ac59f40d9f62d" providerId="LiveId" clId="{64F26F3D-5E05-4735-92CB-7C294B06959F}" dt="2019-12-23T22:30:25.658" v="4" actId="478"/>
          <ac:picMkLst>
            <pc:docMk/>
            <pc:sldMk cId="2599265895" sldId="619"/>
            <ac:picMk id="5" creationId="{3CB745E9-B77D-4F09-90AA-B75D3894F989}"/>
          </ac:picMkLst>
        </pc:picChg>
      </pc:sldChg>
      <pc:sldChg chg="addSp delSp modSp">
        <pc:chgData name="Edwin Landivar" userId="ae2ac59f40d9f62d" providerId="LiveId" clId="{64F26F3D-5E05-4735-92CB-7C294B06959F}" dt="2019-12-23T22:43:22.370" v="91"/>
        <pc:sldMkLst>
          <pc:docMk/>
          <pc:sldMk cId="3481045880" sldId="622"/>
        </pc:sldMkLst>
        <pc:spChg chg="add mod ord">
          <ac:chgData name="Edwin Landivar" userId="ae2ac59f40d9f62d" providerId="LiveId" clId="{64F26F3D-5E05-4735-92CB-7C294B06959F}" dt="2019-12-23T22:43:06.855" v="89" actId="167"/>
          <ac:spMkLst>
            <pc:docMk/>
            <pc:sldMk cId="3481045880" sldId="622"/>
            <ac:spMk id="3" creationId="{624121AA-9E2A-4B3D-B7FE-F8001CB03555}"/>
          </ac:spMkLst>
        </pc:spChg>
        <pc:spChg chg="mod">
          <ac:chgData name="Edwin Landivar" userId="ae2ac59f40d9f62d" providerId="LiveId" clId="{64F26F3D-5E05-4735-92CB-7C294B06959F}" dt="2019-12-23T22:42:57.472" v="87" actId="1076"/>
          <ac:spMkLst>
            <pc:docMk/>
            <pc:sldMk cId="3481045880" sldId="622"/>
            <ac:spMk id="5" creationId="{00000000-0000-0000-0000-000000000000}"/>
          </ac:spMkLst>
        </pc:spChg>
        <pc:spChg chg="mod">
          <ac:chgData name="Edwin Landivar" userId="ae2ac59f40d9f62d" providerId="LiveId" clId="{64F26F3D-5E05-4735-92CB-7C294B06959F}" dt="2019-12-23T22:42:56.026" v="86" actId="1076"/>
          <ac:spMkLst>
            <pc:docMk/>
            <pc:sldMk cId="3481045880" sldId="622"/>
            <ac:spMk id="7" creationId="{00000000-0000-0000-0000-000000000000}"/>
          </ac:spMkLst>
        </pc:spChg>
        <pc:spChg chg="mod">
          <ac:chgData name="Edwin Landivar" userId="ae2ac59f40d9f62d" providerId="LiveId" clId="{64F26F3D-5E05-4735-92CB-7C294B06959F}" dt="2019-12-23T22:43:22.370" v="91"/>
          <ac:spMkLst>
            <pc:docMk/>
            <pc:sldMk cId="3481045880" sldId="622"/>
            <ac:spMk id="14" creationId="{00000000-0000-0000-0000-000000000000}"/>
          </ac:spMkLst>
        </pc:spChg>
        <pc:grpChg chg="mod">
          <ac:chgData name="Edwin Landivar" userId="ae2ac59f40d9f62d" providerId="LiveId" clId="{64F26F3D-5E05-4735-92CB-7C294B06959F}" dt="2019-12-23T22:43:22.370" v="91"/>
          <ac:grpSpMkLst>
            <pc:docMk/>
            <pc:sldMk cId="3481045880" sldId="622"/>
            <ac:grpSpMk id="21" creationId="{00000000-0000-0000-0000-000000000000}"/>
          </ac:grpSpMkLst>
        </pc:grpChg>
        <pc:picChg chg="del">
          <ac:chgData name="Edwin Landivar" userId="ae2ac59f40d9f62d" providerId="LiveId" clId="{64F26F3D-5E05-4735-92CB-7C294B06959F}" dt="2019-12-23T22:42:59.840" v="88" actId="478"/>
          <ac:picMkLst>
            <pc:docMk/>
            <pc:sldMk cId="3481045880" sldId="622"/>
            <ac:picMk id="17" creationId="{296CE8A5-2F56-483A-838B-6C7DD97D484C}"/>
          </ac:picMkLst>
        </pc:picChg>
      </pc:sldChg>
      <pc:sldChg chg="modSp add">
        <pc:chgData name="Edwin Landivar" userId="ae2ac59f40d9f62d" providerId="LiveId" clId="{64F26F3D-5E05-4735-92CB-7C294B06959F}" dt="2019-12-23T22:39:39.286" v="69" actId="1076"/>
        <pc:sldMkLst>
          <pc:docMk/>
          <pc:sldMk cId="784784973" sldId="623"/>
        </pc:sldMkLst>
        <pc:spChg chg="mod">
          <ac:chgData name="Edwin Landivar" userId="ae2ac59f40d9f62d" providerId="LiveId" clId="{64F26F3D-5E05-4735-92CB-7C294B06959F}" dt="2019-12-23T22:39:39.286" v="69" actId="1076"/>
          <ac:spMkLst>
            <pc:docMk/>
            <pc:sldMk cId="784784973" sldId="623"/>
            <ac:spMk id="7" creationId="{B0369C6B-D18C-4CCF-81D5-91F16F2021B5}"/>
          </ac:spMkLst>
        </pc:spChg>
      </pc:sldChg>
      <pc:sldChg chg="addSp delSp modSp del">
        <pc:chgData name="Edwin Landivar" userId="ae2ac59f40d9f62d" providerId="LiveId" clId="{64F26F3D-5E05-4735-92CB-7C294B06959F}" dt="2019-12-23T22:32:54.709" v="36" actId="2696"/>
        <pc:sldMkLst>
          <pc:docMk/>
          <pc:sldMk cId="3966637275" sldId="623"/>
        </pc:sldMkLst>
        <pc:spChg chg="add mod">
          <ac:chgData name="Edwin Landivar" userId="ae2ac59f40d9f62d" providerId="LiveId" clId="{64F26F3D-5E05-4735-92CB-7C294B06959F}" dt="2019-12-23T22:30:22.250" v="3" actId="478"/>
          <ac:spMkLst>
            <pc:docMk/>
            <pc:sldMk cId="3966637275" sldId="623"/>
            <ac:spMk id="3" creationId="{F91ED958-DCCA-4EB8-8F03-FD8DEB9D3CE6}"/>
          </ac:spMkLst>
        </pc:spChg>
        <pc:picChg chg="del">
          <ac:chgData name="Edwin Landivar" userId="ae2ac59f40d9f62d" providerId="LiveId" clId="{64F26F3D-5E05-4735-92CB-7C294B06959F}" dt="2019-12-23T22:30:22.250" v="3" actId="478"/>
          <ac:picMkLst>
            <pc:docMk/>
            <pc:sldMk cId="3966637275" sldId="623"/>
            <ac:picMk id="17" creationId="{BB2F1B59-08DA-4B78-9205-ABD22DCFC46B}"/>
          </ac:picMkLst>
        </pc:picChg>
      </pc:sldChg>
      <pc:sldChg chg="modSp add ord">
        <pc:chgData name="Edwin Landivar" userId="ae2ac59f40d9f62d" providerId="LiveId" clId="{64F26F3D-5E05-4735-92CB-7C294B06959F}" dt="2019-12-23T22:42:48.657" v="85" actId="1076"/>
        <pc:sldMkLst>
          <pc:docMk/>
          <pc:sldMk cId="2689693971" sldId="624"/>
        </pc:sldMkLst>
        <pc:spChg chg="mod">
          <ac:chgData name="Edwin Landivar" userId="ae2ac59f40d9f62d" providerId="LiveId" clId="{64F26F3D-5E05-4735-92CB-7C294B06959F}" dt="2019-12-23T22:42:38.257" v="83" actId="14100"/>
          <ac:spMkLst>
            <pc:docMk/>
            <pc:sldMk cId="2689693971" sldId="624"/>
            <ac:spMk id="3" creationId="{1D689734-52FD-4C7F-99C9-7A9443487ABB}"/>
          </ac:spMkLst>
        </pc:spChg>
        <pc:spChg chg="mod">
          <ac:chgData name="Edwin Landivar" userId="ae2ac59f40d9f62d" providerId="LiveId" clId="{64F26F3D-5E05-4735-92CB-7C294B06959F}" dt="2019-12-23T22:42:48.657" v="85" actId="1076"/>
          <ac:spMkLst>
            <pc:docMk/>
            <pc:sldMk cId="2689693971" sldId="624"/>
            <ac:spMk id="7" creationId="{1867828F-492D-4BF1-8A4E-822DF2FD5B9B}"/>
          </ac:spMkLst>
        </pc:spChg>
        <pc:spChg chg="mod">
          <ac:chgData name="Edwin Landivar" userId="ae2ac59f40d9f62d" providerId="LiveId" clId="{64F26F3D-5E05-4735-92CB-7C294B06959F}" dt="2019-12-23T22:42:45.244" v="84" actId="14100"/>
          <ac:spMkLst>
            <pc:docMk/>
            <pc:sldMk cId="2689693971" sldId="624"/>
            <ac:spMk id="10" creationId="{00000000-0000-0000-0000-000000000000}"/>
          </ac:spMkLst>
        </pc:spChg>
      </pc:sldChg>
      <pc:sldMasterChg chg="delSldLayout">
        <pc:chgData name="Edwin Landivar" userId="ae2ac59f40d9f62d" providerId="LiveId" clId="{64F26F3D-5E05-4735-92CB-7C294B06959F}" dt="2019-12-23T23:45:11.726" v="120" actId="2696"/>
        <pc:sldMasterMkLst>
          <pc:docMk/>
          <pc:sldMasterMk cId="3413871359" sldId="2147483656"/>
        </pc:sldMasterMkLst>
        <pc:sldLayoutChg chg="del">
          <pc:chgData name="Edwin Landivar" userId="ae2ac59f40d9f62d" providerId="LiveId" clId="{64F26F3D-5E05-4735-92CB-7C294B06959F}" dt="2019-12-23T23:45:11.726" v="120" actId="2696"/>
          <pc:sldLayoutMkLst>
            <pc:docMk/>
            <pc:sldMasterMk cId="3413871359" sldId="2147483656"/>
            <pc:sldLayoutMk cId="370672057" sldId="214748373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25.01.2021</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Asphalt Dryer Entry Talk</a:t>
            </a:r>
            <a:endParaRPr lang="es-E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034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What’s At Stake?</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US" sz="1800" dirty="0">
                <a:solidFill>
                  <a:srgbClr val="000000"/>
                </a:solidFill>
                <a:effectLst/>
                <a:latin typeface="Open Sans"/>
                <a:ea typeface="MS Mincho" panose="02020609040205080304" pitchFamily="49" charset="-128"/>
                <a:cs typeface="Times New Roman" panose="02020603050405020304" pitchFamily="18" charset="0"/>
              </a:rPr>
              <a:t>Asphalt plants can be very dangerous places. Accidents, sometimes fatal, happen far too often. Most accidents can be traced to the same root cause; the pressure for more production supersedes common sense and normal safety protocols. A lot of safeties are by-passed in the effort to reach production quotas.</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What’s The Danger? </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r>
              <a:rPr lang="en-US" sz="1800" b="1" dirty="0">
                <a:solidFill>
                  <a:srgbClr val="000000"/>
                </a:solidFill>
                <a:effectLst/>
                <a:latin typeface="Open Sans"/>
                <a:ea typeface="Times New Roman" panose="02020603050405020304" pitchFamily="18" charset="0"/>
              </a:rPr>
              <a:t>When dealing with safety issues, one must keep in mind the fact that you need to be safe all the time-- you need only be careless once for tragedy to strike.</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Asphalt plants can be very dangerous places. Accidents, sometimes fatal, happen far too often. Most can be traced to the same root cause: the need for production superseding common sense and normal safety practices.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Under the pressure of production quotas people did things that they may not have done in ordinary circumstances, and, it ended up costing them dearly.</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Asphalt plant operators often feel tremendous pressure to produce hot mix by any means possible. Unfortunately, this shifts the focus off of safety and onto money.</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Another potentially dangerous activity around portable plants is the handling of hot asphalt oils. Each year a large number of people are burned when they are careless, equipment fails or hot oil is forced into plugged lines. A hose that fails explosively under high pressure can send a surprising amount of oil in a large radius, to the peril of anyone unfortunate enough to be standing near.</a:t>
            </a:r>
            <a:endParaRPr lang="en-CA" sz="18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1800" dirty="0">
                <a:solidFill>
                  <a:srgbClr val="000000"/>
                </a:solidFill>
                <a:effectLst/>
                <a:latin typeface="Open Sans"/>
                <a:ea typeface="Times New Roman" panose="02020603050405020304" pitchFamily="18" charset="0"/>
              </a:rPr>
              <a:t>The flame used to heat stubborn pumps, lines and off-loading hoses can sometimes cause problems, especially in those area where housekeeping is lax.</a:t>
            </a:r>
            <a:endParaRPr lang="en-CA" sz="18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1800" b="1" dirty="0">
                <a:solidFill>
                  <a:srgbClr val="000000"/>
                </a:solidFill>
                <a:effectLst/>
                <a:latin typeface="Open Sans"/>
                <a:ea typeface="Times New Roman" panose="02020603050405020304" pitchFamily="18" charset="0"/>
              </a:rPr>
              <a:t>Hazards Result From</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Significant traffic movements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Conveying of raw materials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Risk of burns from hot liquids, hot materials and hot surfaces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Risk of fire from hot liquid ignition</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Falls from height</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Moving equipment such as skip trolleys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Screw Conveyors, drives, motors and chains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large quantities of fuel in tanks or pipe lines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Times New Roman" panose="02020603050405020304" pitchFamily="18" charset="0"/>
              </a:rPr>
              <a:t>Confined Space Entry during maintenance operations</a:t>
            </a: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1200"/>
              </a:spcAft>
            </a:pPr>
            <a:r>
              <a:rPr lang="en-US" sz="1800" b="1" dirty="0">
                <a:effectLst/>
                <a:latin typeface="Open Sans"/>
                <a:ea typeface="Times New Roman" panose="02020603050405020304" pitchFamily="18" charset="0"/>
              </a:rPr>
              <a:t>6 Ways To Keep Everyone Safe</a:t>
            </a:r>
            <a:endParaRPr lang="en-CA" sz="1800"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1200"/>
              </a:spcAft>
              <a:buFont typeface="+mj-lt"/>
              <a:buNone/>
            </a:pPr>
            <a:r>
              <a:rPr lang="en-US" sz="1800" b="1" dirty="0">
                <a:effectLst/>
                <a:latin typeface="Open Sans"/>
                <a:ea typeface="Times New Roman" panose="02020603050405020304" pitchFamily="18" charset="0"/>
              </a:rPr>
              <a:t>Look out for one another</a:t>
            </a:r>
            <a:endParaRPr lang="en-CA" sz="1800" dirty="0">
              <a:effectLst/>
              <a:latin typeface="Times New Roman" panose="02020603050405020304" pitchFamily="18" charset="0"/>
              <a:ea typeface="Times New Roman" panose="02020603050405020304" pitchFamily="18" charset="0"/>
            </a:endParaRPr>
          </a:p>
          <a:p>
            <a:pPr marL="0" marR="0" indent="0" algn="just">
              <a:buFont typeface="+mj-lt"/>
              <a:buNone/>
            </a:pPr>
            <a:r>
              <a:rPr lang="en-US" sz="1800" dirty="0">
                <a:effectLst/>
                <a:latin typeface="Open Sans"/>
                <a:ea typeface="Times New Roman" panose="02020603050405020304" pitchFamily="18" charset="0"/>
              </a:rPr>
              <a:t>Look out for others. Always use machine guards when you are working on or repairing equipment. If you need to step away from the machine, lock it out and tag it out.</a:t>
            </a:r>
            <a:endParaRPr lang="en-CA" sz="1800" dirty="0">
              <a:effectLst/>
              <a:latin typeface="Times New Roman" panose="02020603050405020304" pitchFamily="18" charset="0"/>
              <a:ea typeface="Times New Roman" panose="02020603050405020304" pitchFamily="18" charset="0"/>
            </a:endParaRPr>
          </a:p>
          <a:p>
            <a:pPr marL="0" marR="0" indent="0" algn="just">
              <a:buFont typeface="+mj-lt"/>
              <a:buNone/>
            </a:pPr>
            <a:r>
              <a:rPr lang="en-US" sz="1800" dirty="0">
                <a:effectLst/>
                <a:latin typeface="Open Sans"/>
                <a:ea typeface="Times New Roman" panose="02020603050405020304" pitchFamily="18" charset="0"/>
              </a:rPr>
              <a:t>Let a supervisor know if a co-worker does something unsafe. If you see co-workers doing something unsafe, let them know. If they continue to work unsafely, talk to your supervisor. </a:t>
            </a:r>
            <a:endParaRPr lang="en-CA" sz="1800" dirty="0">
              <a:effectLst/>
              <a:latin typeface="Times New Roman" panose="02020603050405020304" pitchFamily="18" charset="0"/>
              <a:ea typeface="Times New Roman" panose="02020603050405020304" pitchFamily="18" charset="0"/>
            </a:endParaRPr>
          </a:p>
          <a:p>
            <a:pPr marL="0" marR="0" lvl="0" indent="0" algn="just">
              <a:buFont typeface="+mj-lt"/>
              <a:buNone/>
            </a:pPr>
            <a:r>
              <a:rPr lang="en-US" sz="1800" b="1" dirty="0">
                <a:effectLst/>
                <a:latin typeface="Open Sans"/>
                <a:ea typeface="Times New Roman" panose="02020603050405020304" pitchFamily="18" charset="0"/>
              </a:rPr>
              <a:t>Keep track of each other</a:t>
            </a:r>
            <a:endParaRPr lang="en-CA" sz="1800" dirty="0">
              <a:effectLst/>
              <a:latin typeface="Times New Roman" panose="02020603050405020304" pitchFamily="18" charset="0"/>
              <a:ea typeface="Times New Roman" panose="02020603050405020304" pitchFamily="18" charset="0"/>
            </a:endParaRPr>
          </a:p>
          <a:p>
            <a:pPr marL="0" marR="0" indent="0" algn="just">
              <a:buFont typeface="+mj-lt"/>
              <a:buNone/>
            </a:pPr>
            <a:r>
              <a:rPr lang="en-US" sz="1800" dirty="0">
                <a:effectLst/>
                <a:latin typeface="Open Sans"/>
                <a:ea typeface="Times New Roman" panose="02020603050405020304" pitchFamily="18" charset="0"/>
              </a:rPr>
              <a:t>Owners should have a sign-in/sign-out sheet that shows plant operators and managers who is on the site and when. If someone hasn’t been seen or heard from in a while, contact him or her by radio to make sure all is well.</a:t>
            </a:r>
            <a:endParaRPr lang="en-CA" sz="1800" dirty="0">
              <a:effectLst/>
              <a:latin typeface="Times New Roman" panose="02020603050405020304" pitchFamily="18" charset="0"/>
              <a:ea typeface="Times New Roman" panose="02020603050405020304" pitchFamily="18" charset="0"/>
            </a:endParaRPr>
          </a:p>
          <a:p>
            <a:pPr marL="0" marR="0" indent="0" algn="just">
              <a:buFont typeface="+mj-lt"/>
              <a:buNone/>
            </a:pPr>
            <a:r>
              <a:rPr lang="en-US" sz="1800" dirty="0">
                <a:effectLst/>
                <a:latin typeface="Open Sans"/>
                <a:ea typeface="Times New Roman" panose="02020603050405020304" pitchFamily="18" charset="0"/>
              </a:rPr>
              <a:t>Carry handheld radios or install hands-free intercoms in multiple locations on the plant. </a:t>
            </a:r>
            <a:endParaRPr lang="en-CA" sz="1800" dirty="0">
              <a:effectLst/>
              <a:latin typeface="Times New Roman" panose="02020603050405020304" pitchFamily="18" charset="0"/>
              <a:ea typeface="Times New Roman" panose="02020603050405020304" pitchFamily="18" charset="0"/>
            </a:endParaRPr>
          </a:p>
          <a:p>
            <a:pPr marL="0" marR="0" lvl="0" indent="0" algn="just">
              <a:buFont typeface="+mj-lt"/>
              <a:buNone/>
            </a:pPr>
            <a:r>
              <a:rPr lang="en-US" sz="1800" b="1" dirty="0">
                <a:effectLst/>
                <a:latin typeface="Open Sans"/>
                <a:ea typeface="Times New Roman" panose="02020603050405020304" pitchFamily="18" charset="0"/>
              </a:rPr>
              <a:t>Communicate with Passion</a:t>
            </a:r>
            <a:endParaRPr lang="en-CA" sz="1800" dirty="0">
              <a:effectLst/>
              <a:latin typeface="Times New Roman" panose="02020603050405020304" pitchFamily="18" charset="0"/>
              <a:ea typeface="Times New Roman" panose="02020603050405020304" pitchFamily="18" charset="0"/>
            </a:endParaRPr>
          </a:p>
          <a:p>
            <a:pPr marL="0" marR="0" indent="0" algn="just">
              <a:buFont typeface="+mj-lt"/>
              <a:buNone/>
            </a:pPr>
            <a:r>
              <a:rPr lang="en-US" sz="1800" dirty="0">
                <a:effectLst/>
                <a:latin typeface="Open Sans"/>
                <a:ea typeface="Times New Roman" panose="02020603050405020304" pitchFamily="18" charset="0"/>
              </a:rPr>
              <a:t>Owners should use a plant start-up siren and/or start-up lights to signal the commencement of production. This gives plant personnel, truck drivers, and others time to move away to a safe place prior to the plant starting.</a:t>
            </a:r>
            <a:endParaRPr lang="en-CA" sz="1800" dirty="0">
              <a:effectLst/>
              <a:latin typeface="Times New Roman" panose="02020603050405020304" pitchFamily="18" charset="0"/>
              <a:ea typeface="Times New Roman" panose="02020603050405020304" pitchFamily="18" charset="0"/>
            </a:endParaRPr>
          </a:p>
          <a:p>
            <a:pPr marL="0" marR="0" lvl="0" indent="0" algn="just">
              <a:buFont typeface="+mj-lt"/>
              <a:buNone/>
            </a:pPr>
            <a:r>
              <a:rPr lang="en-US" sz="1800" b="1" dirty="0">
                <a:effectLst/>
                <a:latin typeface="Open Sans"/>
                <a:ea typeface="Times New Roman" panose="02020603050405020304" pitchFamily="18" charset="0"/>
              </a:rPr>
              <a:t>Employ all the senses.</a:t>
            </a:r>
            <a:endParaRPr lang="en-CA" sz="1800" dirty="0">
              <a:effectLst/>
              <a:latin typeface="Times New Roman" panose="02020603050405020304" pitchFamily="18" charset="0"/>
              <a:ea typeface="Times New Roman" panose="02020603050405020304" pitchFamily="18" charset="0"/>
            </a:endParaRPr>
          </a:p>
          <a:p>
            <a:pPr marL="0" marR="0" indent="0" algn="just">
              <a:buFont typeface="+mj-lt"/>
              <a:buNone/>
            </a:pPr>
            <a:r>
              <a:rPr lang="en-US" sz="1800" dirty="0">
                <a:effectLst/>
                <a:latin typeface="Open Sans"/>
                <a:ea typeface="Times New Roman" panose="02020603050405020304" pitchFamily="18" charset="0"/>
              </a:rPr>
              <a:t>Look around you before you do anything at an asphalt plant. Look where you are walking, standing or climbing. Be aware of your surroundings. There is constant motion of machinery and equipment at a plant site. Watch out for trucks and loaders; they generally have the right of way.</a:t>
            </a:r>
            <a:endParaRPr lang="en-CA" sz="1800" dirty="0">
              <a:effectLst/>
              <a:latin typeface="Times New Roman" panose="02020603050405020304" pitchFamily="18" charset="0"/>
              <a:ea typeface="Times New Roman" panose="02020603050405020304" pitchFamily="18" charset="0"/>
            </a:endParaRPr>
          </a:p>
          <a:p>
            <a:pPr marL="0" marR="0" lvl="0" indent="0" algn="just">
              <a:buFont typeface="+mj-lt"/>
              <a:buNone/>
            </a:pPr>
            <a:r>
              <a:rPr lang="en-US" sz="1800" b="1" dirty="0">
                <a:effectLst/>
                <a:latin typeface="Open Sans"/>
                <a:ea typeface="Times New Roman" panose="02020603050405020304" pitchFamily="18" charset="0"/>
              </a:rPr>
              <a:t>Always use PPE</a:t>
            </a:r>
            <a:endParaRPr lang="en-CA" sz="1800" dirty="0">
              <a:effectLst/>
              <a:latin typeface="Times New Roman" panose="02020603050405020304" pitchFamily="18" charset="0"/>
              <a:ea typeface="Times New Roman" panose="02020603050405020304" pitchFamily="18" charset="0"/>
            </a:endParaRPr>
          </a:p>
          <a:p>
            <a:pPr marL="0" marR="0" indent="0" algn="just">
              <a:buFont typeface="+mj-lt"/>
              <a:buNone/>
            </a:pPr>
            <a:r>
              <a:rPr lang="en-US" sz="1800" dirty="0">
                <a:effectLst/>
                <a:latin typeface="Open Sans"/>
                <a:ea typeface="Times New Roman" panose="02020603050405020304" pitchFamily="18" charset="0"/>
              </a:rPr>
              <a:t>With most surfaces at the plant storing heat, personnel should wear the long sleeves, thick gloves, safety glasses, etc. Something every source agreed upon was the use of personal protective equipment (PPE). Original equipment manufacturers (OEMs) also want to see plant personnel wearing safety vests, hard hats, highly visible clothing and the gear typically reserved for the paving crew.</a:t>
            </a:r>
            <a:endParaRPr lang="en-CA" sz="1800" dirty="0">
              <a:effectLst/>
              <a:latin typeface="Times New Roman" panose="02020603050405020304" pitchFamily="18" charset="0"/>
              <a:ea typeface="Times New Roman" panose="02020603050405020304" pitchFamily="18" charset="0"/>
            </a:endParaRPr>
          </a:p>
          <a:p>
            <a:pPr marL="0" marR="0" lvl="0" indent="0" algn="just">
              <a:buFont typeface="+mj-lt"/>
              <a:buNone/>
            </a:pPr>
            <a:r>
              <a:rPr lang="en-US" sz="1800" b="1" dirty="0">
                <a:effectLst/>
                <a:latin typeface="Open Sans"/>
                <a:ea typeface="Times New Roman" panose="02020603050405020304" pitchFamily="18" charset="0"/>
              </a:rPr>
              <a:t>The Plan</a:t>
            </a:r>
            <a:endParaRPr lang="en-CA" sz="1800" dirty="0">
              <a:effectLst/>
              <a:latin typeface="Times New Roman" panose="02020603050405020304" pitchFamily="18" charset="0"/>
              <a:ea typeface="Times New Roman" panose="02020603050405020304" pitchFamily="18" charset="0"/>
            </a:endParaRPr>
          </a:p>
          <a:p>
            <a:pPr marL="0" marR="0" indent="0" algn="just">
              <a:buFont typeface="+mj-lt"/>
              <a:buNone/>
            </a:pPr>
            <a:r>
              <a:rPr lang="en-US" sz="1800" dirty="0">
                <a:effectLst/>
                <a:latin typeface="Open Sans"/>
                <a:ea typeface="Times New Roman" panose="02020603050405020304" pitchFamily="18" charset="0"/>
              </a:rPr>
              <a:t>If the unthinkable occurs, a well-practiced emergency plan can keep a situation from going from bad to worse. Owners should institute a clearly defined emergency plan. Make sure personnel know the phone numbers for police, ambulance, hospital, etc. Owners should add evacuation routes and an assembly area to that plan. You want to meet in an agreed-upon area where all personnel can be counted, and accounted for, if a serious accident takes place.</a:t>
            </a:r>
            <a:endParaRPr lang="en-CA" sz="1800" dirty="0">
              <a:effectLst/>
              <a:latin typeface="Times New Roman" panose="02020603050405020304" pitchFamily="18" charset="0"/>
              <a:ea typeface="Times New Roman" panose="02020603050405020304" pitchFamily="18"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rtl="0" fontAlgn="base"/>
            <a:endParaRPr lang="en-US" sz="1200" b="0" i="0" kern="1200" dirty="0">
              <a:solidFill>
                <a:schemeClr val="tx1"/>
              </a:solidFill>
              <a:effectLst/>
              <a:latin typeface="+mn-lt"/>
              <a:ea typeface="+mn-ea"/>
              <a:cs typeface="+mn-cs"/>
            </a:endParaRPr>
          </a:p>
          <a:p>
            <a:pPr marL="0" marR="0" algn="just">
              <a:spcBef>
                <a:spcPts val="0"/>
              </a:spcBef>
              <a:spcAft>
                <a:spcPts val="1200"/>
              </a:spcAft>
            </a:pPr>
            <a:r>
              <a:rPr lang="en-US" sz="1800" b="1" dirty="0">
                <a:effectLst/>
                <a:latin typeface="Open Sans"/>
                <a:ea typeface="Times New Roman" panose="02020603050405020304" pitchFamily="18" charset="0"/>
              </a:rPr>
              <a:t>Specific Safety Measures</a:t>
            </a:r>
            <a:endParaRPr lang="en-CA" sz="18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1800" b="1" dirty="0">
                <a:effectLst/>
                <a:latin typeface="Open Sans"/>
                <a:ea typeface="Times New Roman" panose="02020603050405020304" pitchFamily="18" charset="0"/>
              </a:rPr>
              <a:t>Asphalt Fires</a:t>
            </a:r>
            <a:endParaRPr lang="en-CA" sz="18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1800" dirty="0">
                <a:effectLst/>
                <a:latin typeface="Open Sans"/>
                <a:ea typeface="Times New Roman" panose="02020603050405020304" pitchFamily="18" charset="0"/>
              </a:rPr>
              <a:t>Asphalt oil fires are difficult to extinguish, once they get going. The best way to prevent these fires is to deny them a chance to get started in the first place. Oil messes should be cleaned up immediately. Any leaking fittings, hoses or shaft seals should be repaired or replaced at once. In addition, a liberal sprinkling of five and ten pound fire extinguishers around the off-loading area will go a long way toward minimizing the damage should an incident occur. A shovel and a modest pile of sand can also provide some insurance, and are useful in cleaning up oil spills.  If a person is consistently careless and puts themselves and others at risk, perhaps it's time to replace that person.</a:t>
            </a:r>
            <a:endParaRPr lang="en-CA" sz="18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1800" b="1" dirty="0">
                <a:effectLst/>
                <a:latin typeface="Open Sans"/>
                <a:ea typeface="Times New Roman" panose="02020603050405020304" pitchFamily="18" charset="0"/>
              </a:rPr>
              <a:t>Truck Traffic and the Loader</a:t>
            </a:r>
            <a:endParaRPr lang="en-CA"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Open Sans"/>
                <a:ea typeface="Times New Roman" panose="02020603050405020304" pitchFamily="18" charset="0"/>
              </a:rPr>
              <a:t>One area of safety that is routinely compromised at many asphalt plants is the conflict between truck traffic and the needs of the loader operator to access his stockpiles. Small pits, filled with the aggregate for coming jobs, sometimes offer precious little space to set-up a plant. </a:t>
            </a:r>
            <a:endParaRPr lang="en-CA" sz="18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1800" dirty="0">
                <a:effectLst/>
                <a:latin typeface="Open Sans"/>
                <a:ea typeface="Times New Roman" panose="02020603050405020304" pitchFamily="18" charset="0"/>
              </a:rPr>
              <a:t>It seems obvious that the utmost care must be exercised during the time the trucks are vulnerable, yet each year trucks are wrecked and their drivers hurt from loader/truck encounters.   One method of combating this problem is to have weekly safety meetings prior to the start-up of operations each Monday. The loader man and all truck drivers should discuss the ways to keep their respective activities safe for the others and work out a plan that is acceptable to everyone involved. A common C.B. (citizen band) radio in the loader and one in each of the trucks can go a long way toward eliminating conflicts. </a:t>
            </a: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0097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pPr marL="0" marR="0" algn="just">
              <a:spcBef>
                <a:spcPts val="0"/>
              </a:spcBef>
              <a:spcAft>
                <a:spcPts val="1200"/>
              </a:spcAft>
            </a:pPr>
            <a:endParaRPr lang="en-US" sz="1800" b="1" dirty="0">
              <a:effectLst/>
              <a:latin typeface="Open Sans"/>
              <a:ea typeface="Times New Roman" panose="02020603050405020304" pitchFamily="18" charset="0"/>
            </a:endParaRPr>
          </a:p>
          <a:p>
            <a:pPr marL="0" marR="0" algn="just">
              <a:spcBef>
                <a:spcPts val="0"/>
              </a:spcBef>
              <a:spcAft>
                <a:spcPts val="1200"/>
              </a:spcAft>
            </a:pPr>
            <a:r>
              <a:rPr lang="en-US" sz="1800" b="1" dirty="0">
                <a:effectLst/>
                <a:latin typeface="Open Sans"/>
                <a:ea typeface="Times New Roman" panose="02020603050405020304" pitchFamily="18" charset="0"/>
              </a:rPr>
              <a:t>Climbing</a:t>
            </a:r>
            <a:endParaRPr lang="en-CA"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Open Sans"/>
                <a:ea typeface="Times New Roman" panose="02020603050405020304" pitchFamily="18" charset="0"/>
              </a:rPr>
              <a:t>People routinely climb around on asphalt plants when they are being torn down, and surprisingly, few of them are even aware that OSHA regulations require the use of an approved safety restraint belt whenever a person is over 6 ft from the ground. Other people shy away from their use because the devices are awkward and uncomfortable.</a:t>
            </a:r>
            <a:endParaRPr lang="en-US" sz="1800" b="1" dirty="0">
              <a:effectLst/>
              <a:latin typeface="Open Sans"/>
              <a:ea typeface="Times New Roman" panose="02020603050405020304" pitchFamily="18" charset="0"/>
            </a:endParaRPr>
          </a:p>
          <a:p>
            <a:pPr marL="0" marR="0" algn="just">
              <a:spcBef>
                <a:spcPts val="0"/>
              </a:spcBef>
              <a:spcAft>
                <a:spcPts val="1200"/>
              </a:spcAft>
            </a:pPr>
            <a:endParaRPr lang="en-US" sz="1800" b="1" dirty="0">
              <a:effectLst/>
              <a:latin typeface="Open Sans"/>
              <a:ea typeface="Times New Roman" panose="02020603050405020304" pitchFamily="18" charset="0"/>
            </a:endParaRPr>
          </a:p>
          <a:p>
            <a:pPr marL="0" marR="0" algn="just">
              <a:spcBef>
                <a:spcPts val="0"/>
              </a:spcBef>
              <a:spcAft>
                <a:spcPts val="1200"/>
              </a:spcAft>
            </a:pPr>
            <a:r>
              <a:rPr lang="en-US" sz="1800" b="1" dirty="0">
                <a:effectLst/>
                <a:latin typeface="Open Sans"/>
                <a:ea typeface="Times New Roman" panose="02020603050405020304" pitchFamily="18" charset="0"/>
              </a:rPr>
              <a:t>Common Sense/</a:t>
            </a:r>
            <a:r>
              <a:rPr lang="en-US" sz="1800" b="1" dirty="0" err="1">
                <a:effectLst/>
                <a:latin typeface="Open Sans"/>
                <a:ea typeface="Times New Roman" panose="02020603050405020304" pitchFamily="18" charset="0"/>
              </a:rPr>
              <a:t>Ridgid</a:t>
            </a:r>
            <a:r>
              <a:rPr lang="en-US" sz="1800" b="1" dirty="0">
                <a:effectLst/>
                <a:latin typeface="Open Sans"/>
                <a:ea typeface="Times New Roman" panose="02020603050405020304" pitchFamily="18" charset="0"/>
              </a:rPr>
              <a:t> Safety Program</a:t>
            </a:r>
            <a:endParaRPr lang="en-CA" sz="18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1800" dirty="0">
                <a:effectLst/>
                <a:latin typeface="Open Sans"/>
                <a:ea typeface="Times New Roman" panose="02020603050405020304" pitchFamily="18" charset="0"/>
              </a:rPr>
              <a:t>Two things can work together at your asphalt plant to increase safety: common sense and a rigid safety program that includes mandatory meetings to discuss safety protocols. Effort should be made to discuss other issues in addition to the basic things like the need for hard hats, eye protection and proper clothing.</a:t>
            </a:r>
            <a:r>
              <a:rPr lang="en-US" sz="1800" dirty="0">
                <a:effectLst/>
                <a:latin typeface="Times New Roman" panose="02020603050405020304" pitchFamily="18" charset="0"/>
                <a:ea typeface="Times New Roman" panose="02020603050405020304" pitchFamily="18" charset="0"/>
              </a:rPr>
              <a:t> </a:t>
            </a:r>
            <a:r>
              <a:rPr lang="en-US" sz="1800" dirty="0">
                <a:effectLst/>
                <a:latin typeface="Open Sans"/>
                <a:ea typeface="Times New Roman" panose="02020603050405020304" pitchFamily="18" charset="0"/>
              </a:rPr>
              <a:t>Everyone should have a voice, from the top down. Even the truck drivers, who spend a lot of time around plants. And if anyone has a concern, it needs to be recognized and addressed.</a:t>
            </a:r>
            <a:endParaRPr lang="en-CA" sz="1800" dirty="0">
              <a:effectLst/>
              <a:latin typeface="Times New Roman" panose="02020603050405020304" pitchFamily="18" charset="0"/>
              <a:ea typeface="Times New Roman" panose="02020603050405020304" pitchFamily="18"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191901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Asphalt plant operators often feel tremendous pressure to produce hot mix by any means possible. Unfortunately, this shifts the focus off of safety and onto money. Perhaps a clear-cut set of guidelines dealing with company policy on safety issues should be drawn up and distributed to everyone involved with the plant. Be sure to include the Paving Superintendent. This individual can exert enormous pressure on the plant operator without even realizing that he is doing it.</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9"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microsoft.com/office/2007/relationships/media" Target="../media/media2.mp3"/><Relationship Id="rId7" Type="http://schemas.openxmlformats.org/officeDocument/2006/relationships/image" Target="../media/image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audio" Target="../media/media2.mp3"/><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5.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6.jp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4.xml"/><Relationship Id="rId5" Type="http://schemas.openxmlformats.org/officeDocument/2006/relationships/slideLayout" Target="../slideLayouts/slideLayout9.xml"/><Relationship Id="rId4" Type="http://schemas.openxmlformats.org/officeDocument/2006/relationships/audio" Target="../media/media2.mp3"/></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7.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notesSlide" Target="../notesSlides/notesSlide5.xml"/><Relationship Id="rId5" Type="http://schemas.openxmlformats.org/officeDocument/2006/relationships/slideLayout" Target="../slideLayouts/slideLayout9.xml"/><Relationship Id="rId4" Type="http://schemas.openxmlformats.org/officeDocument/2006/relationships/audio" Target="../media/media2.mp3"/></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8.jpe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notesSlide" Target="../notesSlides/notesSlide6.xml"/><Relationship Id="rId5" Type="http://schemas.openxmlformats.org/officeDocument/2006/relationships/slideLayout" Target="../slideLayouts/slideLayout10.xml"/><Relationship Id="rId4" Type="http://schemas.openxmlformats.org/officeDocument/2006/relationships/audio" Target="../media/media2.mp3"/></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9.jp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notesSlide" Target="../notesSlides/notesSlide7.xml"/><Relationship Id="rId5" Type="http://schemas.openxmlformats.org/officeDocument/2006/relationships/slideLayout" Target="../slideLayouts/slideLayout9.xml"/><Relationship Id="rId4" Type="http://schemas.openxmlformats.org/officeDocument/2006/relationships/audio" Target="../media/media2.mp3"/></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10.jp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15581"/>
          </a:xfrm>
        </p:spPr>
        <p:txBody>
          <a:bodyPr/>
          <a:lstStyle/>
          <a:p>
            <a:r>
              <a:rPr lang="en-US" dirty="0"/>
              <a:t>ASPHALT DRYER ENTRY TALK</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4" name="Picture 3" descr="A picture containing ground, sky, outdoor, dirt&#10;&#10;Description automatically generated">
            <a:extLst>
              <a:ext uri="{FF2B5EF4-FFF2-40B4-BE49-F238E27FC236}">
                <a16:creationId xmlns:a16="http://schemas.microsoft.com/office/drawing/2014/main" id="{29DBEB50-D384-4CE8-A5EE-2D8EF17831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0250" y="2690812"/>
            <a:ext cx="14287500" cy="4905375"/>
          </a:xfrm>
          <a:prstGeom prst="rect">
            <a:avLst/>
          </a:prstGeom>
        </p:spPr>
      </p:pic>
      <p:pic>
        <p:nvPicPr>
          <p:cNvPr id="6" name="Asphalt 2">
            <a:hlinkClick r:id="" action="ppaction://media"/>
            <a:extLst>
              <a:ext uri="{FF2B5EF4-FFF2-40B4-BE49-F238E27FC236}">
                <a16:creationId xmlns:a16="http://schemas.microsoft.com/office/drawing/2014/main" id="{FB4E7373-DB08-4147-B59D-F1C1FDCD4FA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514600" y="647700"/>
            <a:ext cx="1320800" cy="1320800"/>
          </a:xfrm>
          <a:prstGeom prst="rect">
            <a:avLst/>
          </a:prstGeom>
        </p:spPr>
      </p:pic>
      <p:pic>
        <p:nvPicPr>
          <p:cNvPr id="7" name="Light Notification3">
            <a:hlinkClick r:id="" action="ppaction://media"/>
            <a:extLst>
              <a:ext uri="{FF2B5EF4-FFF2-40B4-BE49-F238E27FC236}">
                <a16:creationId xmlns:a16="http://schemas.microsoft.com/office/drawing/2014/main" id="{37F6C96E-A511-4BDE-99F4-C78EB4CBD15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810000" y="3086100"/>
            <a:ext cx="1549400" cy="154940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5" fill="hold"/>
                                        <p:tgtEl>
                                          <p:spTgt spid="6"/>
                                        </p:tgtEl>
                                      </p:cBhvr>
                                    </p:cmd>
                                  </p:childTnLst>
                                </p:cTn>
                              </p:par>
                            </p:childTnLst>
                          </p:cTn>
                        </p:par>
                        <p:par>
                          <p:cTn id="7" fill="hold">
                            <p:stCondLst>
                              <p:cond delay="1985"/>
                            </p:stCondLst>
                            <p:childTnLst>
                              <p:par>
                                <p:cTn id="8" presetID="1" presetClass="mediacall" presetSubtype="0" fill="hold" nodeType="afterEffect">
                                  <p:stCondLst>
                                    <p:cond delay="0"/>
                                  </p:stCondLst>
                                  <p:childTnLst>
                                    <p:cmd type="call" cmd="playFrom(0.0)">
                                      <p:cBhvr>
                                        <p:cTn id="9" dur="4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sky, outdoor, green, farm machine&#10;&#10;Description automatically generated">
            <a:extLst>
              <a:ext uri="{FF2B5EF4-FFF2-40B4-BE49-F238E27FC236}">
                <a16:creationId xmlns:a16="http://schemas.microsoft.com/office/drawing/2014/main" id="{F6C4A82A-1A9F-4509-AD82-49249B560A99}"/>
              </a:ext>
            </a:extLst>
          </p:cNvPr>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t="12500" b="12500"/>
          <a:stretch>
            <a:fillRect/>
          </a:stretch>
        </p:blipFill>
        <p:spPr>
          <a:xfrm>
            <a:off x="-44450" y="0"/>
            <a:ext cx="18288000" cy="10287000"/>
          </a:xfrm>
        </p:spPr>
      </p:pic>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44624" y="0"/>
            <a:ext cx="8963526" cy="10287000"/>
            <a:chOff x="-23155" y="0"/>
            <a:chExt cx="6400800" cy="10287000"/>
          </a:xfrm>
        </p:grpSpPr>
        <p:sp>
          <p:nvSpPr>
            <p:cNvPr id="5" name="Rectangle 4"/>
            <p:cNvSpPr/>
            <p:nvPr/>
          </p:nvSpPr>
          <p:spPr>
            <a:xfrm>
              <a:off x="-23155"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716092" y="3390900"/>
              <a:ext cx="5176679" cy="5016758"/>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Asphalt plants can be very dangerous places. Accidents, sometimes fatal, happen far too often. Most accidents can be traced to the same root cause; the pressure for more production supersedes common sense and normal safety protocols. A lot of safeties are by-passed in the effort to reach production quotas. </a:t>
              </a:r>
            </a:p>
          </p:txBody>
        </p:sp>
      </p:grpSp>
      <p:pic>
        <p:nvPicPr>
          <p:cNvPr id="6" name="Asphalt 3">
            <a:hlinkClick r:id="" action="ppaction://media"/>
            <a:extLst>
              <a:ext uri="{FF2B5EF4-FFF2-40B4-BE49-F238E27FC236}">
                <a16:creationId xmlns:a16="http://schemas.microsoft.com/office/drawing/2014/main" id="{3B8974A9-C8DF-4B70-98C6-5FF82F7CA5C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95600" y="838124"/>
            <a:ext cx="1244600" cy="1244600"/>
          </a:xfrm>
          <a:prstGeom prst="rect">
            <a:avLst/>
          </a:prstGeom>
        </p:spPr>
      </p:pic>
      <p:pic>
        <p:nvPicPr>
          <p:cNvPr id="11" name="Light Notification3">
            <a:hlinkClick r:id="" action="ppaction://media"/>
            <a:extLst>
              <a:ext uri="{FF2B5EF4-FFF2-40B4-BE49-F238E27FC236}">
                <a16:creationId xmlns:a16="http://schemas.microsoft.com/office/drawing/2014/main" id="{91B7E606-3AFB-4579-9CB7-118B15EAB9D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810000" y="3086100"/>
            <a:ext cx="1549400" cy="1549400"/>
          </a:xfrm>
          <a:prstGeom prst="rect">
            <a:avLst/>
          </a:prstGeom>
        </p:spPr>
      </p:pic>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6"/>
                                        </p:tgtEl>
                                      </p:cBhvr>
                                    </p:cmd>
                                  </p:childTnLst>
                                </p:cTn>
                              </p:par>
                            </p:childTnLst>
                          </p:cTn>
                        </p:par>
                        <p:par>
                          <p:cTn id="7" fill="hold">
                            <p:stCondLst>
                              <p:cond delay="20453"/>
                            </p:stCondLst>
                            <p:childTnLst>
                              <p:par>
                                <p:cTn id="8" presetID="1" presetClass="mediacall" presetSubtype="0" fill="hold" nodeType="afterEffect">
                                  <p:stCondLst>
                                    <p:cond delay="0"/>
                                  </p:stCondLst>
                                  <p:childTnLst>
                                    <p:cmd type="call" cmd="playFrom(0.0)">
                                      <p:cBhvr>
                                        <p:cTn id="9" dur="47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693361" y="4020115"/>
            <a:ext cx="8045278" cy="1815882"/>
          </a:xfrm>
          <a:prstGeom prst="rect">
            <a:avLst/>
          </a:prstGeom>
        </p:spPr>
        <p:txBody>
          <a:bodyPr wrap="square">
            <a:spAutoFit/>
          </a:bodyPr>
          <a:lstStyle/>
          <a:p>
            <a:r>
              <a:rPr lang="en-US" sz="2800" b="1" dirty="0">
                <a:solidFill>
                  <a:schemeClr val="bg2"/>
                </a:solidFill>
                <a:latin typeface="Brandon Text Regular" panose="020B0503020203060203" pitchFamily="34" charset="0"/>
              </a:rPr>
              <a:t>GENERAL </a:t>
            </a:r>
          </a:p>
          <a:p>
            <a:r>
              <a:rPr lang="en-US" sz="2800" dirty="0">
                <a:solidFill>
                  <a:schemeClr val="bg2"/>
                </a:solidFill>
                <a:latin typeface="Brandon Text Regular" panose="020B0503020203060203" pitchFamily="34" charset="0"/>
              </a:rPr>
              <a:t>When dealing with safety issues, one must keep in mind the fact that you need to be safe all the time-- you need only be careless once for tragedy to strike.</a:t>
            </a:r>
          </a:p>
        </p:txBody>
      </p:sp>
      <p:pic>
        <p:nvPicPr>
          <p:cNvPr id="4" name="Picture Placeholder 3" descr="A picture containing text, sky, outdoor, building&#10;&#10;Description automatically generated">
            <a:extLst>
              <a:ext uri="{FF2B5EF4-FFF2-40B4-BE49-F238E27FC236}">
                <a16:creationId xmlns:a16="http://schemas.microsoft.com/office/drawing/2014/main" id="{CF4B915B-F6BD-43B5-82DA-F0F2B3C31F72}"/>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10000" b="10000"/>
          <a:stretch>
            <a:fillRect/>
          </a:stretch>
        </p:blipFill>
        <p:spPr/>
      </p:pic>
      <p:pic>
        <p:nvPicPr>
          <p:cNvPr id="5" name="Asphalt 4">
            <a:hlinkClick r:id="" action="ppaction://media"/>
            <a:extLst>
              <a:ext uri="{FF2B5EF4-FFF2-40B4-BE49-F238E27FC236}">
                <a16:creationId xmlns:a16="http://schemas.microsoft.com/office/drawing/2014/main" id="{F1324471-4360-448A-BA31-81E877FA2B2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52600" y="539405"/>
            <a:ext cx="1244600" cy="1244600"/>
          </a:xfrm>
          <a:prstGeom prst="rect">
            <a:avLst/>
          </a:prstGeom>
        </p:spPr>
      </p:pic>
      <p:pic>
        <p:nvPicPr>
          <p:cNvPr id="9" name="Light Notification3">
            <a:hlinkClick r:id="" action="ppaction://media"/>
            <a:extLst>
              <a:ext uri="{FF2B5EF4-FFF2-40B4-BE49-F238E27FC236}">
                <a16:creationId xmlns:a16="http://schemas.microsoft.com/office/drawing/2014/main" id="{F8BEAE25-1599-4AC8-88BA-1114E1F3A58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810000" y="3086100"/>
            <a:ext cx="1549400" cy="1549400"/>
          </a:xfrm>
          <a:prstGeom prst="rect">
            <a:avLst/>
          </a:prstGeom>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015" fill="hold"/>
                                        <p:tgtEl>
                                          <p:spTgt spid="5"/>
                                        </p:tgtEl>
                                      </p:cBhvr>
                                    </p:cmd>
                                  </p:childTnLst>
                                </p:cTn>
                              </p:par>
                            </p:childTnLst>
                          </p:cTn>
                        </p:par>
                        <p:par>
                          <p:cTn id="7" fill="hold">
                            <p:stCondLst>
                              <p:cond delay="101015"/>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753600" y="3390900"/>
            <a:ext cx="8305800" cy="3831818"/>
          </a:xfrm>
          <a:prstGeom prst="rect">
            <a:avLst/>
          </a:prstGeom>
          <a:noFill/>
        </p:spPr>
        <p:txBody>
          <a:bodyPr wrap="square" rtlCol="0">
            <a:spAutoFit/>
          </a:bodyPr>
          <a:lstStyle/>
          <a:p>
            <a:r>
              <a:rPr lang="en-US" b="1" dirty="0">
                <a:solidFill>
                  <a:schemeClr val="bg2"/>
                </a:solidFill>
                <a:latin typeface="Brandon Text Regular" panose="020B0503020203060203" pitchFamily="34" charset="0"/>
              </a:rPr>
              <a:t>KEEP EVERYONE SAFE</a:t>
            </a:r>
          </a:p>
          <a:p>
            <a:r>
              <a:rPr lang="en-US" dirty="0">
                <a:solidFill>
                  <a:schemeClr val="bg2"/>
                </a:solidFill>
                <a:latin typeface="Brandon Text Regular" panose="020B0503020203060203" pitchFamily="34" charset="0"/>
              </a:rPr>
              <a:t>Accidents can happen on regular days when everything seems to be working smoothly. Remember that stockpiles look more like hills and mountains than they do aggregate materials when dusk sets in, thus lighting becomes integral to safety. Truck drivers who aren’t familiar with your yard can turn a specific corner at your site, become blinded by the afternoon sun, and put ground personnel in danger. PPE becomes integral to safety.</a:t>
            </a:r>
          </a:p>
          <a:p>
            <a:endParaRPr lang="en-US" dirty="0">
              <a:solidFill>
                <a:schemeClr val="bg2"/>
              </a:solidFill>
              <a:latin typeface="Brandon Text Regular" panose="020B0503020203060203" pitchFamily="34" charset="0"/>
            </a:endParaRPr>
          </a:p>
        </p:txBody>
      </p:sp>
      <p:pic>
        <p:nvPicPr>
          <p:cNvPr id="4" name="Picture Placeholder 3" descr="A picture containing sky, outdoor, factory, tarmac&#10;&#10;Description automatically generated">
            <a:extLst>
              <a:ext uri="{FF2B5EF4-FFF2-40B4-BE49-F238E27FC236}">
                <a16:creationId xmlns:a16="http://schemas.microsoft.com/office/drawing/2014/main" id="{ECBC721D-6B00-433A-BB8F-294329FFD259}"/>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6522" b="6522"/>
          <a:stretch>
            <a:fillRect/>
          </a:stretch>
        </p:blipFill>
        <p:spPr/>
      </p:pic>
      <p:pic>
        <p:nvPicPr>
          <p:cNvPr id="5" name="Asphalt 5">
            <a:hlinkClick r:id="" action="ppaction://media"/>
            <a:extLst>
              <a:ext uri="{FF2B5EF4-FFF2-40B4-BE49-F238E27FC236}">
                <a16:creationId xmlns:a16="http://schemas.microsoft.com/office/drawing/2014/main" id="{89C7350A-BD60-49B4-98D7-F7681B7648A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05000" y="967803"/>
            <a:ext cx="1244600" cy="1244600"/>
          </a:xfrm>
          <a:prstGeom prst="rect">
            <a:avLst/>
          </a:prstGeom>
        </p:spPr>
      </p:pic>
      <p:pic>
        <p:nvPicPr>
          <p:cNvPr id="9" name="Light Notification3">
            <a:hlinkClick r:id="" action="ppaction://media"/>
            <a:extLst>
              <a:ext uri="{FF2B5EF4-FFF2-40B4-BE49-F238E27FC236}">
                <a16:creationId xmlns:a16="http://schemas.microsoft.com/office/drawing/2014/main" id="{8A0BA513-8485-4271-9327-9A45B25F137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810000" y="3086100"/>
            <a:ext cx="1549400" cy="1549400"/>
          </a:xfrm>
          <a:prstGeom prst="rect">
            <a:avLst/>
          </a:prstGeom>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075" fill="hold"/>
                                        <p:tgtEl>
                                          <p:spTgt spid="5"/>
                                        </p:tgtEl>
                                      </p:cBhvr>
                                    </p:cmd>
                                  </p:childTnLst>
                                </p:cTn>
                              </p:par>
                            </p:childTnLst>
                          </p:cTn>
                        </p:par>
                        <p:par>
                          <p:cTn id="7" fill="hold">
                            <p:stCondLst>
                              <p:cond delay="132075"/>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776151" y="3250674"/>
            <a:ext cx="8077200" cy="2677656"/>
          </a:xfrm>
          <a:prstGeom prst="rect">
            <a:avLst/>
          </a:prstGeom>
          <a:noFill/>
        </p:spPr>
        <p:txBody>
          <a:bodyPr wrap="square" rtlCol="0">
            <a:spAutoFit/>
          </a:bodyPr>
          <a:lstStyle/>
          <a:p>
            <a:r>
              <a:rPr lang="en-US" sz="2400" b="1" dirty="0">
                <a:solidFill>
                  <a:schemeClr val="bg1"/>
                </a:solidFill>
                <a:latin typeface="Brandon Text Regular" panose="020B0503020203060203" pitchFamily="34" charset="0"/>
              </a:rPr>
              <a:t>SPECIFIC SAFETY MEASURES</a:t>
            </a:r>
          </a:p>
          <a:p>
            <a:r>
              <a:rPr lang="en-US" sz="2400" b="1" dirty="0">
                <a:solidFill>
                  <a:schemeClr val="bg1"/>
                </a:solidFill>
                <a:latin typeface="Brandon Text Regular" panose="020B0503020203060203" pitchFamily="34" charset="0"/>
              </a:rPr>
              <a:t>Asphalt Fires</a:t>
            </a:r>
          </a:p>
          <a:p>
            <a:r>
              <a:rPr lang="en-US" sz="2400" dirty="0">
                <a:solidFill>
                  <a:schemeClr val="bg1"/>
                </a:solidFill>
                <a:latin typeface="Brandon Text Regular" panose="020B0503020203060203" pitchFamily="34" charset="0"/>
              </a:rPr>
              <a:t>Asphalt oil fires are difficult to extinguish, once they get going.</a:t>
            </a:r>
          </a:p>
          <a:p>
            <a:r>
              <a:rPr lang="en-US" sz="2400" b="1" dirty="0">
                <a:solidFill>
                  <a:schemeClr val="bg1"/>
                </a:solidFill>
                <a:latin typeface="Brandon Text Regular" panose="020B0503020203060203" pitchFamily="34" charset="0"/>
              </a:rPr>
              <a:t>Truck Traffic and the Loader</a:t>
            </a:r>
          </a:p>
          <a:p>
            <a:r>
              <a:rPr lang="en-US" sz="2400" dirty="0">
                <a:solidFill>
                  <a:schemeClr val="bg1"/>
                </a:solidFill>
                <a:latin typeface="Brandon Text Regular" panose="020B0503020203060203" pitchFamily="34" charset="0"/>
              </a:rPr>
              <a:t>One area of safety that is routinely compromised at many asphalt plants is the conflict between truck traffic and the needs of the loader operator to access his stockpiles.  </a:t>
            </a:r>
          </a:p>
        </p:txBody>
      </p:sp>
      <p:pic>
        <p:nvPicPr>
          <p:cNvPr id="4" name="Picture Placeholder 3" descr="A factory with smoke coming out of it&#10;&#10;Description automatically generated with low confidence">
            <a:extLst>
              <a:ext uri="{FF2B5EF4-FFF2-40B4-BE49-F238E27FC236}">
                <a16:creationId xmlns:a16="http://schemas.microsoft.com/office/drawing/2014/main" id="{DA93A600-F487-4A76-B155-4D0B98F571B4}"/>
              </a:ext>
            </a:extLst>
          </p:cNvPr>
          <p:cNvPicPr>
            <a:picLocks noGrp="1" noChangeAspect="1"/>
          </p:cNvPicPr>
          <p:nvPr>
            <p:ph type="pic" sz="quarter" idx="11"/>
          </p:nvPr>
        </p:nvPicPr>
        <p:blipFill>
          <a:blip r:embed="rId7" cstate="print">
            <a:extLst>
              <a:ext uri="{28A0092B-C50C-407E-A947-70E740481C1C}">
                <a14:useLocalDpi xmlns:a14="http://schemas.microsoft.com/office/drawing/2010/main" val="0"/>
              </a:ext>
            </a:extLst>
          </a:blip>
          <a:srcRect t="2343" b="2343"/>
          <a:stretch>
            <a:fillRect/>
          </a:stretch>
        </p:blipFill>
        <p:spPr>
          <a:xfrm>
            <a:off x="9677400" y="2400300"/>
            <a:ext cx="8610600" cy="5486400"/>
          </a:xfrm>
        </p:spPr>
      </p:pic>
      <p:pic>
        <p:nvPicPr>
          <p:cNvPr id="5" name="Asphalt 6">
            <a:hlinkClick r:id="" action="ppaction://media"/>
            <a:extLst>
              <a:ext uri="{FF2B5EF4-FFF2-40B4-BE49-F238E27FC236}">
                <a16:creationId xmlns:a16="http://schemas.microsoft.com/office/drawing/2014/main" id="{FB6DBD98-D3CC-4801-A5A0-695FDE970AD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590800" y="1117600"/>
            <a:ext cx="1244600" cy="1244600"/>
          </a:xfrm>
          <a:prstGeom prst="rect">
            <a:avLst/>
          </a:prstGeom>
        </p:spPr>
      </p:pic>
      <p:pic>
        <p:nvPicPr>
          <p:cNvPr id="9" name="Light Notification3">
            <a:hlinkClick r:id="" action="ppaction://media"/>
            <a:extLst>
              <a:ext uri="{FF2B5EF4-FFF2-40B4-BE49-F238E27FC236}">
                <a16:creationId xmlns:a16="http://schemas.microsoft.com/office/drawing/2014/main" id="{5EA1FAF6-286D-4534-88A6-19F1DA26DF5E}"/>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810000" y="3086100"/>
            <a:ext cx="1549400" cy="1549400"/>
          </a:xfrm>
          <a:prstGeom prst="rect">
            <a:avLst/>
          </a:prstGeom>
        </p:spPr>
      </p:pic>
    </p:spTree>
    <p:extLst>
      <p:ext uri="{BB962C8B-B14F-4D97-AF65-F5344CB8AC3E}">
        <p14:creationId xmlns:p14="http://schemas.microsoft.com/office/powerpoint/2010/main" val="78478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817" fill="hold"/>
                                        <p:tgtEl>
                                          <p:spTgt spid="5"/>
                                        </p:tgtEl>
                                      </p:cBhvr>
                                    </p:cmd>
                                  </p:childTnLst>
                                </p:cTn>
                              </p:par>
                            </p:childTnLst>
                          </p:cTn>
                        </p:par>
                        <p:par>
                          <p:cTn id="7" fill="hold">
                            <p:stCondLst>
                              <p:cond delay="95817"/>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18060" y="2427050"/>
            <a:ext cx="9144000" cy="6111159"/>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560069" y="3695700"/>
            <a:ext cx="8305800" cy="2769989"/>
          </a:xfrm>
          <a:prstGeom prst="rect">
            <a:avLst/>
          </a:prstGeom>
          <a:noFill/>
        </p:spPr>
        <p:txBody>
          <a:bodyPr wrap="square" rtlCol="0">
            <a:spAutoFit/>
          </a:bodyPr>
          <a:lstStyle/>
          <a:p>
            <a:r>
              <a:rPr lang="en-US" sz="2900" b="1" dirty="0">
                <a:solidFill>
                  <a:schemeClr val="bg1"/>
                </a:solidFill>
                <a:latin typeface="Brandon Text Regular" panose="020B0503020203060203" pitchFamily="34" charset="0"/>
              </a:rPr>
              <a:t>Climbing</a:t>
            </a:r>
          </a:p>
          <a:p>
            <a:r>
              <a:rPr lang="en-US" sz="2900" dirty="0">
                <a:solidFill>
                  <a:schemeClr val="bg1"/>
                </a:solidFill>
                <a:latin typeface="Brandon Text Regular" panose="020B0503020203060203" pitchFamily="34" charset="0"/>
              </a:rPr>
              <a:t>People routinely climb around on asphalt plants when they are being torn down, and surprisingly</a:t>
            </a:r>
          </a:p>
          <a:p>
            <a:endParaRPr lang="en-US" sz="2900" b="1" dirty="0">
              <a:solidFill>
                <a:schemeClr val="bg2"/>
              </a:solidFill>
              <a:latin typeface="Brandon Text Regular" panose="020B0503020203060203" pitchFamily="34" charset="0"/>
            </a:endParaRPr>
          </a:p>
          <a:p>
            <a:endParaRPr lang="en-US" sz="2900" b="1" dirty="0">
              <a:solidFill>
                <a:schemeClr val="bg2"/>
              </a:solidFill>
              <a:latin typeface="Brandon Text Regular" panose="020B0503020203060203" pitchFamily="34" charset="0"/>
            </a:endParaRPr>
          </a:p>
          <a:p>
            <a:r>
              <a:rPr lang="en-US" sz="2900" b="1" dirty="0">
                <a:solidFill>
                  <a:schemeClr val="bg2"/>
                </a:solidFill>
                <a:latin typeface="Brandon Text Regular" panose="020B0503020203060203" pitchFamily="34" charset="0"/>
              </a:rPr>
              <a:t>Common Sense/ Rigid Safety Program</a:t>
            </a:r>
            <a:endParaRPr lang="en-US" sz="2900" dirty="0">
              <a:solidFill>
                <a:schemeClr val="bg2"/>
              </a:solidFill>
              <a:latin typeface="Brandon Text Regular" panose="020B0503020203060203" pitchFamily="34" charset="0"/>
            </a:endParaRPr>
          </a:p>
        </p:txBody>
      </p:sp>
      <p:pic>
        <p:nvPicPr>
          <p:cNvPr id="4" name="Picture Placeholder 3" descr="A picture containing sky, outdoor&#10;&#10;Description automatically generated">
            <a:extLst>
              <a:ext uri="{FF2B5EF4-FFF2-40B4-BE49-F238E27FC236}">
                <a16:creationId xmlns:a16="http://schemas.microsoft.com/office/drawing/2014/main" id="{8A9F89F1-8249-4EEE-9740-C023CCF551DB}"/>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l="4731" r="4731"/>
          <a:stretch>
            <a:fillRect/>
          </a:stretch>
        </p:blipFill>
        <p:spPr>
          <a:xfrm>
            <a:off x="-52388" y="2427288"/>
            <a:ext cx="9144001" cy="6110287"/>
          </a:xfrm>
        </p:spPr>
      </p:pic>
      <p:pic>
        <p:nvPicPr>
          <p:cNvPr id="5" name="Asphalt 7">
            <a:hlinkClick r:id="" action="ppaction://media"/>
            <a:extLst>
              <a:ext uri="{FF2B5EF4-FFF2-40B4-BE49-F238E27FC236}">
                <a16:creationId xmlns:a16="http://schemas.microsoft.com/office/drawing/2014/main" id="{9E52B0CD-A56B-4645-A75A-12293AD608D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389711" y="1028700"/>
            <a:ext cx="1549400" cy="1549400"/>
          </a:xfrm>
          <a:prstGeom prst="rect">
            <a:avLst/>
          </a:prstGeom>
        </p:spPr>
      </p:pic>
      <p:pic>
        <p:nvPicPr>
          <p:cNvPr id="9" name="Light Notification3">
            <a:hlinkClick r:id="" action="ppaction://media"/>
            <a:extLst>
              <a:ext uri="{FF2B5EF4-FFF2-40B4-BE49-F238E27FC236}">
                <a16:creationId xmlns:a16="http://schemas.microsoft.com/office/drawing/2014/main" id="{592BFBA2-93FB-48BD-822D-40A0CC69BF03}"/>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810000" y="3086100"/>
            <a:ext cx="1549400" cy="1549400"/>
          </a:xfrm>
          <a:prstGeom prst="rect">
            <a:avLst/>
          </a:prstGeom>
        </p:spPr>
      </p:pic>
    </p:spTree>
    <p:extLst>
      <p:ext uri="{BB962C8B-B14F-4D97-AF65-F5344CB8AC3E}">
        <p14:creationId xmlns:p14="http://schemas.microsoft.com/office/powerpoint/2010/main" val="268969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237" fill="hold"/>
                                        <p:tgtEl>
                                          <p:spTgt spid="5"/>
                                        </p:tgtEl>
                                      </p:cBhvr>
                                    </p:cmd>
                                  </p:childTnLst>
                                </p:cTn>
                              </p:par>
                            </p:childTnLst>
                          </p:cTn>
                        </p:par>
                        <p:par>
                          <p:cTn id="7" fill="hold">
                            <p:stCondLst>
                              <p:cond delay="53237"/>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sky, outdoor, blue&#10;&#10;Description automatically generated">
            <a:extLst>
              <a:ext uri="{FF2B5EF4-FFF2-40B4-BE49-F238E27FC236}">
                <a16:creationId xmlns:a16="http://schemas.microsoft.com/office/drawing/2014/main" id="{954F2CD1-6381-44F3-B081-00B182FD5FB8}"/>
              </a:ext>
            </a:extLst>
          </p:cNvPr>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t="8971" b="8971"/>
          <a:stretch>
            <a:fillRect/>
          </a:stretch>
        </p:blipFill>
        <p:spPr/>
      </p:pic>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18047"/>
            <a:ext cx="18288000" cy="10343382"/>
            <a:chOff x="-1152765" y="582593"/>
            <a:chExt cx="7617040" cy="10132502"/>
          </a:xfrm>
        </p:grpSpPr>
        <p:sp>
          <p:nvSpPr>
            <p:cNvPr id="5" name="Rectangle 4"/>
            <p:cNvSpPr/>
            <p:nvPr/>
          </p:nvSpPr>
          <p:spPr>
            <a:xfrm>
              <a:off x="-1152765" y="582593"/>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329057"/>
              <a:ext cx="4561114" cy="8050094"/>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p>
            <a:p>
              <a:pPr algn="ctr"/>
              <a:r>
                <a:rPr lang="en-US" sz="6600" b="1" dirty="0">
                  <a:solidFill>
                    <a:schemeClr val="bg1"/>
                  </a:solidFill>
                  <a:ea typeface="Lato Semibold" panose="020F0502020204030203" pitchFamily="34" charset="0"/>
                  <a:cs typeface="Lato Semibold" panose="020F0502020204030203" pitchFamily="34" charset="0"/>
                </a:rPr>
                <a:t>Asphalt plant operators often feel tremendous pressure to produce hot mix by any means possible. </a:t>
              </a:r>
              <a:r>
                <a:rPr lang="en-US" sz="6600" b="1">
                  <a:solidFill>
                    <a:schemeClr val="bg1"/>
                  </a:solidFill>
                  <a:ea typeface="Lato Semibold" panose="020F0502020204030203" pitchFamily="34" charset="0"/>
                  <a:cs typeface="Lato Semibold" panose="020F0502020204030203" pitchFamily="34" charset="0"/>
                </a:rPr>
                <a:t>Unfortunately, this shifts the focus off of safety and onto money. </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814055"/>
            </a:xfrm>
            <a:prstGeom prst="rect">
              <a:avLst/>
            </a:prstGeom>
            <a:noFill/>
          </p:spPr>
          <p:txBody>
            <a:bodyPr wrap="square" rtlCol="0">
              <a:spAutoFit/>
            </a:bodyPr>
            <a:lstStyle/>
            <a:p>
              <a:pPr algn="ctr"/>
              <a:endParaRPr lang="en-US" sz="4800" b="1" dirty="0">
                <a:solidFill>
                  <a:schemeClr val="bg1"/>
                </a:solidFill>
                <a:latin typeface="Brandon Text Bold" panose="020B0803020203060203" pitchFamily="34" charset="0"/>
              </a:endParaRPr>
            </a:p>
          </p:txBody>
        </p:sp>
      </p:grpSp>
      <p:pic>
        <p:nvPicPr>
          <p:cNvPr id="6" name="Asphalt 8">
            <a:hlinkClick r:id="" action="ppaction://media"/>
            <a:extLst>
              <a:ext uri="{FF2B5EF4-FFF2-40B4-BE49-F238E27FC236}">
                <a16:creationId xmlns:a16="http://schemas.microsoft.com/office/drawing/2014/main" id="{180FF7B3-AC4C-428D-AB1A-A6EC1AA6364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59837" y="780047"/>
            <a:ext cx="1320800" cy="1320800"/>
          </a:xfrm>
          <a:prstGeom prst="rect">
            <a:avLst/>
          </a:prstGeom>
        </p:spPr>
      </p:pic>
      <p:pic>
        <p:nvPicPr>
          <p:cNvPr id="11" name="Light Notification3">
            <a:hlinkClick r:id="" action="ppaction://media"/>
            <a:extLst>
              <a:ext uri="{FF2B5EF4-FFF2-40B4-BE49-F238E27FC236}">
                <a16:creationId xmlns:a16="http://schemas.microsoft.com/office/drawing/2014/main" id="{AEC3832A-68D1-4BCF-9C14-6AB8B6F9014E}"/>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810000" y="3086100"/>
            <a:ext cx="1549400" cy="1549400"/>
          </a:xfrm>
          <a:prstGeom prst="rect">
            <a:avLst/>
          </a:prstGeom>
        </p:spPr>
      </p:pic>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16" fill="hold"/>
                                        <p:tgtEl>
                                          <p:spTgt spid="6"/>
                                        </p:tgtEl>
                                      </p:cBhvr>
                                    </p:cmd>
                                  </p:childTnLst>
                                </p:cTn>
                              </p:par>
                            </p:childTnLst>
                          </p:cTn>
                        </p:par>
                        <p:par>
                          <p:cTn id="7" fill="hold">
                            <p:stCondLst>
                              <p:cond delay="28316"/>
                            </p:stCondLst>
                            <p:childTnLst>
                              <p:par>
                                <p:cTn id="8" presetID="1" presetClass="mediacall" presetSubtype="0" fill="hold" nodeType="afterEffect">
                                  <p:stCondLst>
                                    <p:cond delay="0"/>
                                  </p:stCondLst>
                                  <p:childTnLst>
                                    <p:cmd type="call" cmd="playFrom(0.0)">
                                      <p:cBhvr>
                                        <p:cTn id="9" dur="47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12260</TotalTime>
  <Words>1657</Words>
  <Application>Microsoft Office PowerPoint</Application>
  <PresentationFormat>Custom</PresentationFormat>
  <Paragraphs>85</Paragraphs>
  <Slides>8</Slides>
  <Notes>8</Notes>
  <HiddenSlides>0</HiddenSlides>
  <MMClips>14</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8</vt:i4>
      </vt:variant>
    </vt:vector>
  </HeadingPairs>
  <TitlesOfParts>
    <vt:vector size="22" baseType="lpstr">
      <vt:lpstr>Arial</vt:lpstr>
      <vt:lpstr>Brandon Text Bold</vt:lpstr>
      <vt:lpstr>Brandon Text Regular</vt:lpstr>
      <vt:lpstr>Calibri</vt:lpstr>
      <vt:lpstr>Helvetica</vt:lpstr>
      <vt:lpstr>Open Sans</vt:lpstr>
      <vt:lpstr>Proxima Nova Alt Rg</vt:lpstr>
      <vt:lpstr>Roboto</vt:lpstr>
      <vt:lpstr>Symbol</vt:lpstr>
      <vt:lpstr>Times New Roman</vt:lpstr>
      <vt:lpstr>GENARAL LAYOUTS</vt:lpstr>
      <vt:lpstr>TEAM SLIDES</vt:lpstr>
      <vt:lpstr>SLIDES WITH IMAGES</vt:lpstr>
      <vt:lpstr>PORTFOLIO</vt:lpstr>
      <vt:lpstr>PowerPoint Presentation</vt:lpstr>
      <vt:lpstr>ASPHALT DRYER ENTRY TALK</vt:lpstr>
      <vt:lpstr>PowerPoint Presentation</vt:lpstr>
      <vt:lpstr>What’s the Danger?</vt:lpstr>
      <vt:lpstr>How to Protect Yourself</vt:lpstr>
      <vt:lpstr>PowerPoint Presentation</vt:lpstr>
      <vt:lpstr>How to Protect Yourself</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SWTOR Rocks</cp:lastModifiedBy>
  <cp:revision>1016</cp:revision>
  <dcterms:created xsi:type="dcterms:W3CDTF">2015-01-20T11:47:48Z</dcterms:created>
  <dcterms:modified xsi:type="dcterms:W3CDTF">2021-01-25T18:32:49Z</dcterms:modified>
</cp:coreProperties>
</file>