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80"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19.11.2020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LIGHTING AND MARKING SELF-PROPELLED EQUIPMENT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Everyone plays a vital role in helping to prevent roadway collisions by insuring that equipment is as visible as possible to other motorists. The more visible you are, the less likely you are to be involved in a collision. It is the difference between life and death. </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 </a:t>
            </a:r>
          </a:p>
          <a:p>
            <a:r>
              <a:rPr lang="en-US" sz="1200" kern="1200" dirty="0">
                <a:solidFill>
                  <a:schemeClr val="tx1"/>
                </a:solidFill>
                <a:effectLst/>
                <a:latin typeface="+mn-lt"/>
                <a:ea typeface="+mn-ea"/>
                <a:cs typeface="+mn-cs"/>
              </a:rPr>
              <a:t>According to the National Safety Council, approximately 15,000 farm vehicles are involved in highway crashes annually. Studies of collisions between slow moving vehicles and motor vehicles conclude that nearly 90 percent occur on dry roads during daylight hours and two thirds are rear-end collisions.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 fatality occurs, the victim is usually the tractor operator.</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Tractors, with or without trailed equipment, and self-propelled implements are large enough to be clearly visible on the highway, especially during daylight hours. But there are many accidents involving farm vehicles.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rural residents have no experience with farming, yet they share the roads with tractors and implements. Lack of familiarity with farm equipment may be responsible for their poor judgment when gauging distances and speeds of slow moving vehicles. Additionally, the recognition of “something different” on the roadway may not be apparent due to poor lighting and marking. Tractors generally travel at less than 20 miles per hour (mph), compared with cars cruising at 55+ mph. A typical driver does not instantly recognize this difference in speed and may apply the brakes too late to avoid a collision.</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Scope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there are other dangers from the Self-propelled Equipment apart from tractors with or without trailed equipment.</a:t>
            </a:r>
            <a:endParaRPr lang="es-E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Self-propelled vehicles</a:t>
            </a:r>
            <a:r>
              <a:rPr lang="en-US" sz="1200" kern="1200" dirty="0">
                <a:solidFill>
                  <a:schemeClr val="tx1"/>
                </a:solidFill>
                <a:effectLst/>
                <a:latin typeface="+mn-lt"/>
                <a:ea typeface="+mn-ea"/>
                <a:cs typeface="+mn-cs"/>
              </a:rPr>
              <a:t>  are those </a:t>
            </a:r>
            <a:r>
              <a:rPr lang="en-US" sz="1200" b="1" i="1" kern="1200" dirty="0">
                <a:solidFill>
                  <a:schemeClr val="tx1"/>
                </a:solidFill>
                <a:effectLst/>
                <a:latin typeface="+mn-lt"/>
                <a:ea typeface="+mn-ea"/>
                <a:cs typeface="+mn-cs"/>
              </a:rPr>
              <a:t>automobiles motorcycles</a:t>
            </a:r>
            <a:r>
              <a:rPr lang="en-US" sz="1200" kern="1200" dirty="0">
                <a:solidFill>
                  <a:schemeClr val="tx1"/>
                </a:solidFill>
                <a:effectLst/>
                <a:latin typeface="+mn-lt"/>
                <a:ea typeface="+mn-ea"/>
                <a:cs typeface="+mn-cs"/>
              </a:rPr>
              <a:t>, aircraft, boats, snowmobiles, trucks, </a:t>
            </a:r>
            <a:r>
              <a:rPr lang="en-US" sz="1200" b="1" i="1" kern="1200" dirty="0">
                <a:solidFill>
                  <a:schemeClr val="tx1"/>
                </a:solidFill>
                <a:effectLst/>
                <a:latin typeface="+mn-lt"/>
                <a:ea typeface="+mn-ea"/>
                <a:cs typeface="+mn-cs"/>
              </a:rPr>
              <a:t>tractors</a:t>
            </a:r>
            <a:r>
              <a:rPr lang="en-US" sz="1200" kern="1200" dirty="0">
                <a:solidFill>
                  <a:schemeClr val="tx1"/>
                </a:solidFill>
                <a:effectLst/>
                <a:latin typeface="+mn-lt"/>
                <a:ea typeface="+mn-ea"/>
                <a:cs typeface="+mn-cs"/>
              </a:rPr>
              <a:t> jet skis, lawn mowers, </a:t>
            </a:r>
            <a:r>
              <a:rPr lang="en-US" sz="1200" kern="1200" dirty="0" err="1">
                <a:solidFill>
                  <a:schemeClr val="tx1"/>
                </a:solidFill>
                <a:effectLst/>
                <a:latin typeface="+mn-lt"/>
                <a:ea typeface="+mn-ea"/>
                <a:cs typeface="+mn-cs"/>
              </a:rPr>
              <a:t>golfcarts</a:t>
            </a:r>
            <a:r>
              <a:rPr lang="en-US" sz="1200" kern="1200" dirty="0">
                <a:solidFill>
                  <a:schemeClr val="tx1"/>
                </a:solidFill>
                <a:effectLst/>
                <a:latin typeface="+mn-lt"/>
                <a:ea typeface="+mn-ea"/>
                <a:cs typeface="+mn-cs"/>
              </a:rPr>
              <a:t>, etc., that convert their own energy supply into motive power used for propulsion. Batteries do so by converting electrochemical energy; </a:t>
            </a:r>
            <a:r>
              <a:rPr lang="en-US" sz="1200" b="1" i="1" kern="1200" dirty="0">
                <a:solidFill>
                  <a:schemeClr val="tx1"/>
                </a:solidFill>
                <a:effectLst/>
                <a:latin typeface="+mn-lt"/>
                <a:ea typeface="+mn-ea"/>
                <a:cs typeface="+mn-cs"/>
              </a:rPr>
              <a:t>engines</a:t>
            </a:r>
            <a:r>
              <a:rPr lang="en-US" sz="1200" kern="1200" dirty="0">
                <a:solidFill>
                  <a:schemeClr val="tx1"/>
                </a:solidFill>
                <a:effectLst/>
                <a:latin typeface="+mn-lt"/>
                <a:ea typeface="+mn-ea"/>
                <a:cs typeface="+mn-cs"/>
              </a:rPr>
              <a:t> do so by burning fuels to release their chemical energy. The majority of this equipment uses internal combustion engines such as a jet, diesel, or gasoline engines that consume flammable gases or liquids. Machinery may also employ engines to do other work such as turning crankshafts or generating electricity. External combustion engines include the steam engine which burns fuel to heat water, which on conversion to steam provides motive force.</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 </a:t>
            </a:r>
          </a:p>
          <a:p>
            <a:r>
              <a:rPr lang="en-US" sz="1200" b="1" kern="1200" dirty="0">
                <a:solidFill>
                  <a:schemeClr val="tx1"/>
                </a:solidFill>
                <a:effectLst/>
                <a:latin typeface="+mn-lt"/>
                <a:ea typeface="+mn-ea"/>
                <a:cs typeface="+mn-cs"/>
              </a:rPr>
              <a:t>GENERAL</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Motor vehicle drivers need to be able to identify slow moving vehicles in time to react safely. Protect yourself by installing the proper lighting and marking to your agricultural equipment. A small investment in materials and time can help to prevent common roadway collisions.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Lighting</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Extremity lighting and reflective material marking combined can be a very effective guard against roadway collisions. Used together, other motorists can quickly and accurately identify that a large, slow moving piece of equipment is on the road. Without this type of effective protection farm equipment operators may be more at risk of injury or even death. It should be noted that when rearward facing work lamps or general service lamps are present, that they should be aimed downward and that they shall not be illuminated during highway travel. Motorists can be blinded and confused by the illumination of rearward facing white lights, thus becoming a detriment to safety.</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Marking</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Reflective marking material is a low cost effective tool to identifying agricultural equipment. Properly placed reflective material helps the equipment stand out on the roadway. This conspicuous feature leads the naming of this material to be called “conspicuity material”. Ideally, agricultural equipment on the roadway should be conspicuous since other motorists will notice the equipment immediately and have sufficient time to avoid a collision.</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r>
              <a:rPr lang="en-US" sz="1200" b="0" i="0" kern="1200" dirty="0">
                <a:solidFill>
                  <a:schemeClr val="tx1"/>
                </a:solidFill>
                <a:effectLst/>
                <a:latin typeface="+mn-lt"/>
                <a:ea typeface="+mn-ea"/>
                <a:cs typeface="+mn-cs"/>
              </a:rPr>
              <a:t>Reflective Materials</a:t>
            </a:r>
          </a:p>
          <a:p>
            <a:pPr rtl="0" fontAlgn="base"/>
            <a:r>
              <a:rPr lang="en-US" sz="1200" b="0" i="0" kern="1200" dirty="0">
                <a:solidFill>
                  <a:schemeClr val="tx1"/>
                </a:solidFill>
                <a:effectLst/>
                <a:latin typeface="+mn-lt"/>
                <a:ea typeface="+mn-ea"/>
                <a:cs typeface="+mn-cs"/>
              </a:rPr>
              <a:t>Fluorescent material which is visible in both daytime and low-light conditions. The fluorescent orange material in the center of the new ASAE standard SMV emblems is visible at twice the distance as the former material. Fluorescent color materials are comprised of fluorescent dyes which are bright, but unfortunately decompose and lose their brilliance (fading) over time. Fluorescent materials, such as the center of SMV emblems, should be replaced when their brilliance fades thus reducing their effectiveness.</a:t>
            </a:r>
          </a:p>
          <a:p>
            <a:pPr rtl="0" fontAlgn="base"/>
            <a:endParaRPr lang="en-US" sz="1200" b="0" i="0" kern="1200" dirty="0">
              <a:solidFill>
                <a:schemeClr val="tx1"/>
              </a:solidFill>
              <a:effectLst/>
              <a:latin typeface="+mn-lt"/>
              <a:ea typeface="+mn-ea"/>
              <a:cs typeface="+mn-cs"/>
            </a:endParaRPr>
          </a:p>
          <a:p>
            <a:pPr rtl="0" fontAlgn="base"/>
            <a:r>
              <a:rPr lang="en-US" sz="1200" b="0" i="0" kern="1200" dirty="0" err="1">
                <a:solidFill>
                  <a:schemeClr val="tx1"/>
                </a:solidFill>
                <a:effectLst/>
                <a:latin typeface="+mn-lt"/>
                <a:ea typeface="+mn-ea"/>
                <a:cs typeface="+mn-cs"/>
              </a:rPr>
              <a:t>Retroreflective</a:t>
            </a:r>
            <a:r>
              <a:rPr lang="en-US" sz="1200" b="0" i="0" kern="1200" dirty="0">
                <a:solidFill>
                  <a:schemeClr val="tx1"/>
                </a:solidFill>
                <a:effectLst/>
                <a:latin typeface="+mn-lt"/>
                <a:ea typeface="+mn-ea"/>
                <a:cs typeface="+mn-cs"/>
              </a:rPr>
              <a:t> material is designed to redirect light directly back towards its’ source. In the case of an SMV sign, the triangular border is made of red </a:t>
            </a:r>
            <a:r>
              <a:rPr lang="en-US" sz="1200" b="0" i="0" kern="1200" dirty="0" err="1">
                <a:solidFill>
                  <a:schemeClr val="tx1"/>
                </a:solidFill>
                <a:effectLst/>
                <a:latin typeface="+mn-lt"/>
                <a:ea typeface="+mn-ea"/>
                <a:cs typeface="+mn-cs"/>
              </a:rPr>
              <a:t>retroreflective</a:t>
            </a:r>
            <a:r>
              <a:rPr lang="en-US" sz="1200" b="0" i="0" kern="1200" dirty="0">
                <a:solidFill>
                  <a:schemeClr val="tx1"/>
                </a:solidFill>
                <a:effectLst/>
                <a:latin typeface="+mn-lt"/>
                <a:ea typeface="+mn-ea"/>
                <a:cs typeface="+mn-cs"/>
              </a:rPr>
              <a:t> tape that reflects the light of motorists’ headlights directly back, creating a visible warning effect. The </a:t>
            </a:r>
            <a:r>
              <a:rPr lang="en-US" sz="1200" b="0" i="0" kern="1200" dirty="0" err="1">
                <a:solidFill>
                  <a:schemeClr val="tx1"/>
                </a:solidFill>
                <a:effectLst/>
                <a:latin typeface="+mn-lt"/>
                <a:ea typeface="+mn-ea"/>
                <a:cs typeface="+mn-cs"/>
              </a:rPr>
              <a:t>retroreflective</a:t>
            </a:r>
            <a:r>
              <a:rPr lang="en-US" sz="1200" b="0" i="0" kern="1200" dirty="0">
                <a:solidFill>
                  <a:schemeClr val="tx1"/>
                </a:solidFill>
                <a:effectLst/>
                <a:latin typeface="+mn-lt"/>
                <a:ea typeface="+mn-ea"/>
                <a:cs typeface="+mn-cs"/>
              </a:rPr>
              <a:t> border of the new SMV signs is over 10 times brighter than the design of the older SMV signs. Typically the older style SMV reflective tape was only visible from a few hundred feet where as the new </a:t>
            </a:r>
            <a:r>
              <a:rPr lang="en-US" sz="1200" b="0" i="0" kern="1200" dirty="0" err="1">
                <a:solidFill>
                  <a:schemeClr val="tx1"/>
                </a:solidFill>
                <a:effectLst/>
                <a:latin typeface="+mn-lt"/>
                <a:ea typeface="+mn-ea"/>
                <a:cs typeface="+mn-cs"/>
              </a:rPr>
              <a:t>retroreflective</a:t>
            </a:r>
            <a:r>
              <a:rPr lang="en-US" sz="1200" b="0" i="0" kern="1200" dirty="0">
                <a:solidFill>
                  <a:schemeClr val="tx1"/>
                </a:solidFill>
                <a:effectLst/>
                <a:latin typeface="+mn-lt"/>
                <a:ea typeface="+mn-ea"/>
                <a:cs typeface="+mn-cs"/>
              </a:rPr>
              <a:t> tape used on SMV emblems is visible for over a mile. </a:t>
            </a:r>
            <a:r>
              <a:rPr lang="en-US" sz="1200" b="0" i="0" kern="1200" dirty="0" err="1">
                <a:solidFill>
                  <a:schemeClr val="tx1"/>
                </a:solidFill>
                <a:effectLst/>
                <a:latin typeface="+mn-lt"/>
                <a:ea typeface="+mn-ea"/>
                <a:cs typeface="+mn-cs"/>
              </a:rPr>
              <a:t>Retroreflective</a:t>
            </a:r>
            <a:r>
              <a:rPr lang="en-US" sz="1200" b="0" i="0" kern="1200" dirty="0">
                <a:solidFill>
                  <a:schemeClr val="tx1"/>
                </a:solidFill>
                <a:effectLst/>
                <a:latin typeface="+mn-lt"/>
                <a:ea typeface="+mn-ea"/>
                <a:cs typeface="+mn-cs"/>
              </a:rPr>
              <a:t> tape can also be used as reflectors and conspicuity material to meet ASAE standard recommendations at the equipment extremities. This </a:t>
            </a:r>
            <a:r>
              <a:rPr lang="en-US" sz="1200" b="0" i="0" kern="1200" dirty="0" err="1">
                <a:solidFill>
                  <a:schemeClr val="tx1"/>
                </a:solidFill>
                <a:effectLst/>
                <a:latin typeface="+mn-lt"/>
                <a:ea typeface="+mn-ea"/>
                <a:cs typeface="+mn-cs"/>
              </a:rPr>
              <a:t>retroreflective</a:t>
            </a:r>
            <a:r>
              <a:rPr lang="en-US" sz="1200" b="0" i="0" kern="1200" dirty="0">
                <a:solidFill>
                  <a:schemeClr val="tx1"/>
                </a:solidFill>
                <a:effectLst/>
                <a:latin typeface="+mn-lt"/>
                <a:ea typeface="+mn-ea"/>
                <a:cs typeface="+mn-cs"/>
              </a:rPr>
              <a:t> material is very durable and generally more weather resistant than the fluorescent materials.</a:t>
            </a:r>
          </a:p>
          <a:p>
            <a:pPr rtl="0" fontAlgn="base"/>
            <a:r>
              <a:rPr lang="en-US" sz="1200" b="0" i="0" kern="1200" dirty="0">
                <a:solidFill>
                  <a:schemeClr val="tx1"/>
                </a:solidFill>
                <a:effectLst/>
                <a:latin typeface="+mn-lt"/>
                <a:ea typeface="+mn-ea"/>
                <a:cs typeface="+mn-cs"/>
              </a:rPr>
              <a:t>Responsibility Recap</a:t>
            </a:r>
          </a:p>
          <a:p>
            <a:pPr rtl="0" fontAlgn="base"/>
            <a:r>
              <a:rPr lang="en-US" sz="1200" b="0" i="0" kern="1200" dirty="0">
                <a:solidFill>
                  <a:schemeClr val="tx1"/>
                </a:solidFill>
                <a:effectLst/>
                <a:latin typeface="+mn-lt"/>
                <a:ea typeface="+mn-ea"/>
                <a:cs typeface="+mn-cs"/>
              </a:rPr>
              <a:t>•Inspect machinery for proper lights and reflective materials.</a:t>
            </a:r>
          </a:p>
          <a:p>
            <a:pPr rtl="0" fontAlgn="base"/>
            <a:r>
              <a:rPr lang="en-US" sz="1200" b="0" i="0" kern="1200" dirty="0">
                <a:solidFill>
                  <a:schemeClr val="tx1"/>
                </a:solidFill>
                <a:effectLst/>
                <a:latin typeface="+mn-lt"/>
                <a:ea typeface="+mn-ea"/>
                <a:cs typeface="+mn-cs"/>
              </a:rPr>
              <a:t>•Retrofit older equipment with new </a:t>
            </a:r>
            <a:r>
              <a:rPr lang="en-US" sz="1200" b="0" i="0" kern="1200" dirty="0" err="1">
                <a:solidFill>
                  <a:schemeClr val="tx1"/>
                </a:solidFill>
                <a:effectLst/>
                <a:latin typeface="+mn-lt"/>
                <a:ea typeface="+mn-ea"/>
                <a:cs typeface="+mn-cs"/>
              </a:rPr>
              <a:t>retroreflective</a:t>
            </a:r>
            <a:r>
              <a:rPr lang="en-US" sz="1200" b="0" i="0" kern="1200" dirty="0">
                <a:solidFill>
                  <a:schemeClr val="tx1"/>
                </a:solidFill>
                <a:effectLst/>
                <a:latin typeface="+mn-lt"/>
                <a:ea typeface="+mn-ea"/>
                <a:cs typeface="+mn-cs"/>
              </a:rPr>
              <a:t> tape, extremity lighting, and new SMV signs.</a:t>
            </a:r>
          </a:p>
          <a:p>
            <a:pPr rtl="0" fontAlgn="base"/>
            <a:r>
              <a:rPr lang="en-US" sz="1200" b="0" i="0" kern="1200" dirty="0">
                <a:solidFill>
                  <a:schemeClr val="tx1"/>
                </a:solidFill>
                <a:effectLst/>
                <a:latin typeface="+mn-lt"/>
                <a:ea typeface="+mn-ea"/>
                <a:cs typeface="+mn-cs"/>
              </a:rPr>
              <a:t>•Be certain that every slow moving vehicle and piece of trailed equipment has a properly placed slow moving vehicle emblem that is clean and not faded. Replace-worn, damaged, and faded emblems as soon as possible.</a:t>
            </a:r>
          </a:p>
          <a:p>
            <a:pPr rtl="0" fontAlgn="base"/>
            <a:r>
              <a:rPr lang="en-US" sz="1200" b="0" i="0" kern="1200" dirty="0">
                <a:solidFill>
                  <a:schemeClr val="tx1"/>
                </a:solidFill>
                <a:effectLst/>
                <a:latin typeface="+mn-lt"/>
                <a:ea typeface="+mn-ea"/>
                <a:cs typeface="+mn-cs"/>
              </a:rPr>
              <a:t>•Do not use SMV emblems for stationary markers, such as for a driveway or mailbox; it is illegal and can cause confusion and collisions. Extended misuse can cause the symbols to lose their effectiveness as a warning device.</a:t>
            </a:r>
          </a:p>
          <a:p>
            <a:pPr rtl="0" fontAlgn="base"/>
            <a:r>
              <a:rPr lang="en-US" sz="1200" b="0" i="0" kern="1200" dirty="0">
                <a:solidFill>
                  <a:schemeClr val="tx1"/>
                </a:solidFill>
                <a:effectLst/>
                <a:latin typeface="+mn-lt"/>
                <a:ea typeface="+mn-ea"/>
                <a:cs typeface="+mn-cs"/>
              </a:rPr>
              <a:t>•Anticipate problems that motorists might have because of their limited experience with slow moving vehicles and give them extra room on the roadway.</a:t>
            </a:r>
          </a:p>
          <a:p>
            <a:pPr rtl="0" fontAlgn="base"/>
            <a:r>
              <a:rPr lang="en-US" sz="1200" b="0" i="0" kern="1200" dirty="0">
                <a:solidFill>
                  <a:schemeClr val="tx1"/>
                </a:solidFill>
                <a:effectLst/>
                <a:latin typeface="+mn-lt"/>
                <a:ea typeface="+mn-ea"/>
                <a:cs typeface="+mn-cs"/>
              </a:rPr>
              <a:t>Tractor Lighting and Marking Recommendations</a:t>
            </a:r>
          </a:p>
          <a:p>
            <a:pPr rtl="0" fontAlgn="base"/>
            <a:r>
              <a:rPr lang="en-US" sz="1200" b="0" i="0" kern="1200" dirty="0">
                <a:solidFill>
                  <a:schemeClr val="tx1"/>
                </a:solidFill>
                <a:effectLst/>
                <a:latin typeface="+mn-lt"/>
                <a:ea typeface="+mn-ea"/>
                <a:cs typeface="+mn-cs"/>
              </a:rPr>
              <a:t>A Slow Moving Vehicle (SMV) emblem is required at all times.</a:t>
            </a:r>
          </a:p>
          <a:p>
            <a:pPr rtl="0" fontAlgn="base"/>
            <a:r>
              <a:rPr lang="en-US" sz="1200" b="0" i="0" kern="1200" dirty="0">
                <a:solidFill>
                  <a:schemeClr val="tx1"/>
                </a:solidFill>
                <a:effectLst/>
                <a:latin typeface="+mn-lt"/>
                <a:ea typeface="+mn-ea"/>
                <a:cs typeface="+mn-cs"/>
              </a:rPr>
              <a:t>The Ohio Revised Code requires tractors (non multi-wheeled) and other self-propelled equipment to display the following lighting sunset to sunrise or when there is insufficient light to render discernible persons, vehicles, and substantial objects at a distance of 1000 feet ahead.</a:t>
            </a:r>
          </a:p>
          <a:p>
            <a:pPr rtl="0" fontAlgn="base"/>
            <a:r>
              <a:rPr lang="en-US" sz="1200" b="0" i="0" kern="1200" dirty="0">
                <a:solidFill>
                  <a:schemeClr val="tx1"/>
                </a:solidFill>
                <a:effectLst/>
                <a:latin typeface="+mn-lt"/>
                <a:ea typeface="+mn-ea"/>
                <a:cs typeface="+mn-cs"/>
              </a:rPr>
              <a:t>One white headlight on the front of the vehicle, visible from at least 1,000 feet in front of the vehicle.</a:t>
            </a:r>
          </a:p>
          <a:p>
            <a:pPr rtl="0" fontAlgn="base"/>
            <a:r>
              <a:rPr lang="en-US" sz="1200" b="0" i="0" kern="1200" dirty="0">
                <a:solidFill>
                  <a:schemeClr val="tx1"/>
                </a:solidFill>
                <a:effectLst/>
                <a:latin typeface="+mn-lt"/>
                <a:ea typeface="+mn-ea"/>
                <a:cs typeface="+mn-cs"/>
              </a:rPr>
              <a:t>Two red lamps as wide apart as possible on the rear of the vehicle, visible from at least 1,000 feet behind the vehicle or one light and two red reflectors.</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0" kern="1200" dirty="0">
                <a:solidFill>
                  <a:schemeClr val="tx1"/>
                </a:solidFill>
                <a:effectLst/>
                <a:latin typeface="+mn-lt"/>
                <a:ea typeface="+mn-ea"/>
                <a:cs typeface="+mn-cs"/>
              </a:rPr>
              <a:t>OVERVIEW/KEY ISSUES</a:t>
            </a:r>
          </a:p>
          <a:p>
            <a:r>
              <a:rPr lang="en-US" sz="1200" b="0" kern="1200" dirty="0">
                <a:solidFill>
                  <a:schemeClr val="tx1"/>
                </a:solidFill>
                <a:effectLst/>
                <a:latin typeface="+mn-lt"/>
                <a:ea typeface="+mn-ea"/>
                <a:cs typeface="+mn-cs"/>
              </a:rPr>
              <a:t>Slow Moving Vehicle (SMV)</a:t>
            </a:r>
          </a:p>
          <a:p>
            <a:r>
              <a:rPr lang="en-US" sz="1200" b="0" kern="1200" dirty="0">
                <a:solidFill>
                  <a:schemeClr val="tx1"/>
                </a:solidFill>
                <a:effectLst/>
                <a:latin typeface="+mn-lt"/>
                <a:ea typeface="+mn-ea"/>
                <a:cs typeface="+mn-cs"/>
              </a:rPr>
              <a:t>Emblems are triangular, bright-orange signs with red borders. These must be securely mounted at the </a:t>
            </a:r>
            <a:r>
              <a:rPr lang="en-US" sz="1200" b="0" kern="1200" dirty="0" err="1">
                <a:solidFill>
                  <a:schemeClr val="tx1"/>
                </a:solidFill>
                <a:effectLst/>
                <a:latin typeface="+mn-lt"/>
                <a:ea typeface="+mn-ea"/>
                <a:cs typeface="+mn-cs"/>
              </a:rPr>
              <a:t>centre</a:t>
            </a:r>
            <a:r>
              <a:rPr lang="en-US" sz="1200" b="0" kern="1200" dirty="0">
                <a:solidFill>
                  <a:schemeClr val="tx1"/>
                </a:solidFill>
                <a:effectLst/>
                <a:latin typeface="+mn-lt"/>
                <a:ea typeface="+mn-ea"/>
                <a:cs typeface="+mn-cs"/>
              </a:rPr>
              <a:t> or to the left-of-</a:t>
            </a:r>
            <a:r>
              <a:rPr lang="en-US" sz="1200" b="0" kern="1200" dirty="0" err="1">
                <a:solidFill>
                  <a:schemeClr val="tx1"/>
                </a:solidFill>
                <a:effectLst/>
                <a:latin typeface="+mn-lt"/>
                <a:ea typeface="+mn-ea"/>
                <a:cs typeface="+mn-cs"/>
              </a:rPr>
              <a:t>centre</a:t>
            </a:r>
            <a:r>
              <a:rPr lang="en-US" sz="1200" b="0" kern="1200" dirty="0">
                <a:solidFill>
                  <a:schemeClr val="tx1"/>
                </a:solidFill>
                <a:effectLst/>
                <a:latin typeface="+mn-lt"/>
                <a:ea typeface="+mn-ea"/>
                <a:cs typeface="+mn-cs"/>
              </a:rPr>
              <a:t> of all slow-moving farm vehicles and equipment. Be sure it is clean and visible. If it is faded or damaged, have it replaced.</a:t>
            </a:r>
          </a:p>
          <a:p>
            <a:r>
              <a:rPr lang="en-US" sz="1200" b="0" kern="1200" dirty="0">
                <a:solidFill>
                  <a:schemeClr val="tx1"/>
                </a:solidFill>
                <a:effectLst/>
                <a:latin typeface="+mn-lt"/>
                <a:ea typeface="+mn-ea"/>
                <a:cs typeface="+mn-cs"/>
              </a:rPr>
              <a:t>Headlamps. Tractors and other self-propelled equipment must have at least two headlamps visible from the front.</a:t>
            </a:r>
          </a:p>
          <a:p>
            <a:r>
              <a:rPr lang="en-US" sz="1200" b="0" kern="1200" dirty="0">
                <a:solidFill>
                  <a:schemeClr val="tx1"/>
                </a:solidFill>
                <a:effectLst/>
                <a:latin typeface="+mn-lt"/>
                <a:ea typeface="+mn-ea"/>
                <a:cs typeface="+mn-cs"/>
              </a:rPr>
              <a:t>Tail Lamps. Tractors and other self-propelled equipment should have two red tail lamps visible from the rear of the machine, mounted symmetrically no more than 1.5 m (5 ft.) to the left and right of the machine </a:t>
            </a:r>
            <a:r>
              <a:rPr lang="en-US" sz="1200" b="0" kern="1200" dirty="0" err="1">
                <a:solidFill>
                  <a:schemeClr val="tx1"/>
                </a:solidFill>
                <a:effectLst/>
                <a:latin typeface="+mn-lt"/>
                <a:ea typeface="+mn-ea"/>
                <a:cs typeface="+mn-cs"/>
              </a:rPr>
              <a:t>centre</a:t>
            </a:r>
            <a:r>
              <a:rPr lang="en-US" sz="1200" b="0" kern="1200" dirty="0">
                <a:solidFill>
                  <a:schemeClr val="tx1"/>
                </a:solidFill>
                <a:effectLst/>
                <a:latin typeface="+mn-lt"/>
                <a:ea typeface="+mn-ea"/>
                <a:cs typeface="+mn-cs"/>
              </a:rPr>
              <a:t> and between 1 and 3 m (3.3 and 12 ft.) high.</a:t>
            </a:r>
          </a:p>
          <a:p>
            <a:r>
              <a:rPr lang="en-US" sz="1200" b="0" kern="1200" dirty="0">
                <a:solidFill>
                  <a:schemeClr val="tx1"/>
                </a:solidFill>
                <a:effectLst/>
                <a:latin typeface="+mn-lt"/>
                <a:ea typeface="+mn-ea"/>
                <a:cs typeface="+mn-cs"/>
              </a:rPr>
              <a:t>Amber Flashing Warning Lamps. Tractors and self-propelled equipment must have at least two flashing amber warning lamps, visible from both the front and rear of the machine, and located at least 1 m (39 in.) high. On machines more than 3.7 m (12 ft.) wide, warning lamps must be mounted within 400 mm (16 in.) of the outside edges of the machine, including dual wheels, wide axles and headers. The amber flashing warning lamps are to be on when driving on public roads.</a:t>
            </a:r>
          </a:p>
          <a:p>
            <a:r>
              <a:rPr lang="en-US" sz="1200" b="0" kern="1200" dirty="0">
                <a:solidFill>
                  <a:schemeClr val="tx1"/>
                </a:solidFill>
                <a:effectLst/>
                <a:latin typeface="+mn-lt"/>
                <a:ea typeface="+mn-ea"/>
                <a:cs typeface="+mn-cs"/>
              </a:rPr>
              <a:t>Turn Signals. When driving on public roads, always use turn signals. Proper turn signals have a two-part action. First, the amber flashing warning lamp opposite the direction of the turn becomes steady burning and then the rear-facing red tail lamp flashes in the direction of the turn. If your equipment does not allow other drivers to see your signals, then arrange for an escort vehicle(s).</a:t>
            </a:r>
          </a:p>
          <a:p>
            <a:r>
              <a:rPr lang="en-US" sz="1200" b="0" kern="1200" dirty="0">
                <a:solidFill>
                  <a:schemeClr val="tx1"/>
                </a:solidFill>
                <a:effectLst/>
                <a:latin typeface="+mn-lt"/>
                <a:ea typeface="+mn-ea"/>
                <a:cs typeface="+mn-cs"/>
              </a:rPr>
              <a:t>Reflectors and Reflective Tape indicate to motorists the width of your load and help them judge their actions. Ensure all reflectors and reflective tape are in good condition and replace as needed.</a:t>
            </a:r>
          </a:p>
          <a:p>
            <a:r>
              <a:rPr lang="en-US" sz="1200" b="0" kern="1200" dirty="0">
                <a:solidFill>
                  <a:schemeClr val="tx1"/>
                </a:solidFill>
                <a:effectLst/>
                <a:latin typeface="+mn-lt"/>
                <a:ea typeface="+mn-ea"/>
                <a:cs typeface="+mn-cs"/>
              </a:rPr>
              <a:t>•Red reflectors or reflective tape must be mounted to indicate the extreme left and right rear edges of all machines.</a:t>
            </a:r>
          </a:p>
          <a:p>
            <a:r>
              <a:rPr lang="en-US" sz="1200" b="0" kern="1200" dirty="0">
                <a:solidFill>
                  <a:schemeClr val="tx1"/>
                </a:solidFill>
                <a:effectLst/>
                <a:latin typeface="+mn-lt"/>
                <a:ea typeface="+mn-ea"/>
                <a:cs typeface="+mn-cs"/>
              </a:rPr>
              <a:t>•On machines over 3.7 m (12 ft.) wide, yellow reflective tape, visible from the front and rear of the unit, must mark the extreme left and right projections of the machine.</a:t>
            </a:r>
          </a:p>
          <a:p>
            <a:r>
              <a:rPr lang="en-US" sz="1200" b="0" kern="1200" dirty="0">
                <a:solidFill>
                  <a:schemeClr val="tx1"/>
                </a:solidFill>
                <a:effectLst/>
                <a:latin typeface="+mn-lt"/>
                <a:ea typeface="+mn-ea"/>
                <a:cs typeface="+mn-cs"/>
              </a:rPr>
              <a:t>•All tape and reflectors must be visible and capable of being seen at night from a distance of 305 m (1,000 ft.).</a:t>
            </a:r>
          </a:p>
          <a:p>
            <a:r>
              <a:rPr lang="en-US" sz="1200" b="0" kern="1200" dirty="0">
                <a:solidFill>
                  <a:schemeClr val="tx1"/>
                </a:solidFill>
                <a:effectLst/>
                <a:latin typeface="+mn-lt"/>
                <a:ea typeface="+mn-ea"/>
                <a:cs typeface="+mn-cs"/>
              </a:rPr>
              <a:t>•When buying reflective tape and lights we only use the kind that meet the CSA and ANSI standards for reflective material.</a:t>
            </a:r>
          </a:p>
          <a:p>
            <a:r>
              <a:rPr lang="en-US" sz="1200" b="0" kern="1200" dirty="0">
                <a:solidFill>
                  <a:schemeClr val="tx1"/>
                </a:solidFill>
                <a:effectLst/>
                <a:latin typeface="+mn-lt"/>
                <a:ea typeface="+mn-ea"/>
                <a:cs typeface="+mn-cs"/>
              </a:rPr>
              <a:t>Flood Lamps or general service lamps are designed to light up the machine or field work. Front-facing flood lamps must be aimed downward during travel on public roads so as not to blind oncoming traffic. Rear facing service or flood lamps must be turned off.</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Whether you are doing field work, transporting farm machinery, operating any machinery, the key to safety is to “see and be seen”. Every light and reflector on a tractor, self-propelled, or implement has a specific purpose. It is the operator’s responsibility to ensure the correct use of lighting and marking in each instance.</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LIGHTING AND MARKING SELF-PROPELLED EQUIPMENT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truck driving down a dirt road&#10;&#10;Description automatically generated">
            <a:extLst>
              <a:ext uri="{FF2B5EF4-FFF2-40B4-BE49-F238E27FC236}">
                <a16:creationId xmlns:a16="http://schemas.microsoft.com/office/drawing/2014/main" id="{C27BD53E-F1AE-4062-AD38-D0DEFD97E4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6364" y="1941576"/>
            <a:ext cx="9415272" cy="6403848"/>
          </a:xfrm>
          <a:prstGeom prst="rect">
            <a:avLst/>
          </a:prstGeom>
        </p:spPr>
      </p:pic>
      <p:pic>
        <p:nvPicPr>
          <p:cNvPr id="6" name="Self Propelled 2">
            <a:hlinkClick r:id="" action="ppaction://media"/>
            <a:extLst>
              <a:ext uri="{FF2B5EF4-FFF2-40B4-BE49-F238E27FC236}">
                <a16:creationId xmlns:a16="http://schemas.microsoft.com/office/drawing/2014/main" id="{48C06DF2-FE1E-4DC6-AD80-CB2EDF83536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38800" y="1083881"/>
            <a:ext cx="1244600" cy="1244600"/>
          </a:xfrm>
          <a:prstGeom prst="rect">
            <a:avLst/>
          </a:prstGeom>
        </p:spPr>
      </p:pic>
      <p:pic>
        <p:nvPicPr>
          <p:cNvPr id="7" name="Light Notification3">
            <a:hlinkClick r:id="" action="ppaction://media"/>
            <a:extLst>
              <a:ext uri="{FF2B5EF4-FFF2-40B4-BE49-F238E27FC236}">
                <a16:creationId xmlns:a16="http://schemas.microsoft.com/office/drawing/2014/main" id="{49FA3320-83C3-41D6-8361-AD6E658EDD8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276600" y="3543300"/>
            <a:ext cx="1320800" cy="1320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4" fill="hold"/>
                                        <p:tgtEl>
                                          <p:spTgt spid="6"/>
                                        </p:tgtEl>
                                      </p:cBhvr>
                                    </p:cmd>
                                  </p:childTnLst>
                                </p:cTn>
                              </p:par>
                            </p:childTnLst>
                          </p:cTn>
                        </p:par>
                        <p:par>
                          <p:cTn id="7" fill="hold">
                            <p:stCondLst>
                              <p:cond delay="2734"/>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tractor in a body of water&#10;&#10;Description automatically generated">
            <a:extLst>
              <a:ext uri="{FF2B5EF4-FFF2-40B4-BE49-F238E27FC236}">
                <a16:creationId xmlns:a16="http://schemas.microsoft.com/office/drawing/2014/main" id="{7B023021-34EF-4B9E-A3C7-5AB1AFABA80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986" b="7986"/>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770506" y="3390900"/>
              <a:ext cx="5176679" cy="2554545"/>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Everyone plays a vital role in helping to prevent roadway collisions by insuring that equipment is as visible as possible to other motorists. </a:t>
              </a:r>
            </a:p>
          </p:txBody>
        </p:sp>
      </p:grpSp>
      <p:pic>
        <p:nvPicPr>
          <p:cNvPr id="6" name="Self Propelled 3">
            <a:hlinkClick r:id="" action="ppaction://media"/>
            <a:extLst>
              <a:ext uri="{FF2B5EF4-FFF2-40B4-BE49-F238E27FC236}">
                <a16:creationId xmlns:a16="http://schemas.microsoft.com/office/drawing/2014/main" id="{1949F6A1-3ACD-4C06-A19F-0A529E4A40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14800" y="1104900"/>
            <a:ext cx="1168400" cy="1168400"/>
          </a:xfrm>
          <a:prstGeom prst="rect">
            <a:avLst/>
          </a:prstGeom>
        </p:spPr>
      </p:pic>
      <p:pic>
        <p:nvPicPr>
          <p:cNvPr id="12" name="Light Notification3">
            <a:hlinkClick r:id="" action="ppaction://media"/>
            <a:extLst>
              <a:ext uri="{FF2B5EF4-FFF2-40B4-BE49-F238E27FC236}">
                <a16:creationId xmlns:a16="http://schemas.microsoft.com/office/drawing/2014/main" id="{783A715B-C107-4776-81D8-BB542D990FA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76600" y="3543300"/>
            <a:ext cx="1320800" cy="1320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8" fill="hold"/>
                                        <p:tgtEl>
                                          <p:spTgt spid="6"/>
                                        </p:tgtEl>
                                      </p:cBhvr>
                                    </p:cmd>
                                  </p:childTnLst>
                                </p:cTn>
                              </p:par>
                            </p:childTnLst>
                          </p:cTn>
                        </p:par>
                        <p:par>
                          <p:cTn id="7" fill="hold">
                            <p:stCondLst>
                              <p:cond delay="18308"/>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829800" y="3162300"/>
            <a:ext cx="8045278" cy="3046988"/>
          </a:xfrm>
          <a:prstGeom prst="rect">
            <a:avLst/>
          </a:prstGeom>
        </p:spPr>
        <p:txBody>
          <a:bodyPr wrap="square">
            <a:spAutoFit/>
          </a:bodyPr>
          <a:lstStyle/>
          <a:p>
            <a:r>
              <a:rPr lang="en-US" sz="3200" dirty="0">
                <a:solidFill>
                  <a:schemeClr val="bg2"/>
                </a:solidFill>
                <a:latin typeface="Brandon Text Regular" panose="020B0503020203060203" pitchFamily="34" charset="0"/>
              </a:rPr>
              <a:t>According to the National Safety Council, approximately 15,000 farm vehicles are involved in highway crashes annually. Studies of collisions between slow moving vehicles and motor vehicles conclude that nearly 90 percent occur on dry roads during daylight hours and two thirds are rear-end collisions.</a:t>
            </a:r>
          </a:p>
        </p:txBody>
      </p:sp>
      <p:pic>
        <p:nvPicPr>
          <p:cNvPr id="4" name="Picture Placeholder 3" descr="A truck with a sunset in the background&#10;&#10;Description automatically generated">
            <a:extLst>
              <a:ext uri="{FF2B5EF4-FFF2-40B4-BE49-F238E27FC236}">
                <a16:creationId xmlns:a16="http://schemas.microsoft.com/office/drawing/2014/main" id="{015684D5-DDF6-4D36-A82A-522FB507D016}"/>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45" b="5045"/>
          <a:stretch>
            <a:fillRect/>
          </a:stretch>
        </p:blipFill>
        <p:spPr/>
      </p:pic>
      <p:pic>
        <p:nvPicPr>
          <p:cNvPr id="5" name="Self Propelled 4">
            <a:hlinkClick r:id="" action="ppaction://media"/>
            <a:extLst>
              <a:ext uri="{FF2B5EF4-FFF2-40B4-BE49-F238E27FC236}">
                <a16:creationId xmlns:a16="http://schemas.microsoft.com/office/drawing/2014/main" id="{25139584-608B-452F-B2B2-AABAB074E3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54269" y="20193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F449A36F-566D-4A12-BC68-FFB9887649D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76600" y="3543300"/>
            <a:ext cx="1320800" cy="1320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278" fill="hold"/>
                                        <p:tgtEl>
                                          <p:spTgt spid="5"/>
                                        </p:tgtEl>
                                      </p:cBhvr>
                                    </p:cmd>
                                  </p:childTnLst>
                                </p:cTn>
                              </p:par>
                            </p:childTnLst>
                          </p:cTn>
                        </p:par>
                        <p:par>
                          <p:cTn id="7" fill="hold">
                            <p:stCondLst>
                              <p:cond delay="13727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2933700"/>
            <a:ext cx="8305800" cy="3831818"/>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GENERAL</a:t>
            </a:r>
          </a:p>
          <a:p>
            <a:r>
              <a:rPr lang="en-US" dirty="0">
                <a:solidFill>
                  <a:schemeClr val="bg2"/>
                </a:solidFill>
                <a:latin typeface="Brandon Text Regular" panose="020B0503020203060203" pitchFamily="34" charset="0"/>
              </a:rPr>
              <a:t>Motor vehicle drivers need to be able to identify slow moving vehicles in time to react safely.</a:t>
            </a:r>
          </a:p>
          <a:p>
            <a:r>
              <a:rPr lang="en-US" b="1" dirty="0">
                <a:solidFill>
                  <a:schemeClr val="bg2"/>
                </a:solidFill>
                <a:latin typeface="Brandon Text Regular" panose="020B0503020203060203" pitchFamily="34" charset="0"/>
              </a:rPr>
              <a:t>Lighting</a:t>
            </a:r>
          </a:p>
          <a:p>
            <a:r>
              <a:rPr lang="en-US" dirty="0">
                <a:solidFill>
                  <a:schemeClr val="bg2"/>
                </a:solidFill>
                <a:latin typeface="Brandon Text Regular" panose="020B0503020203060203" pitchFamily="34" charset="0"/>
              </a:rPr>
              <a:t>Extremity lighting and reflective material marking combined can be a very effective guard against roadway collisions. </a:t>
            </a:r>
          </a:p>
          <a:p>
            <a:r>
              <a:rPr lang="en-US" b="1" dirty="0">
                <a:solidFill>
                  <a:schemeClr val="bg2"/>
                </a:solidFill>
                <a:latin typeface="Brandon Text Regular" panose="020B0503020203060203" pitchFamily="34" charset="0"/>
              </a:rPr>
              <a:t>Marking</a:t>
            </a:r>
          </a:p>
          <a:p>
            <a:r>
              <a:rPr lang="en-US" dirty="0">
                <a:solidFill>
                  <a:schemeClr val="bg2"/>
                </a:solidFill>
                <a:latin typeface="Brandon Text Regular" panose="020B0503020203060203" pitchFamily="34" charset="0"/>
              </a:rPr>
              <a:t>Reflective marking material is a low cost effective tool to identifying agricultural equipment</a:t>
            </a:r>
          </a:p>
        </p:txBody>
      </p:sp>
      <p:pic>
        <p:nvPicPr>
          <p:cNvPr id="4" name="Picture Placeholder 3" descr="A tractor parked on a dirt road&#10;&#10;Description automatically generated">
            <a:extLst>
              <a:ext uri="{FF2B5EF4-FFF2-40B4-BE49-F238E27FC236}">
                <a16:creationId xmlns:a16="http://schemas.microsoft.com/office/drawing/2014/main" id="{FEFC583B-AC04-4A43-835F-62A9CD64E35B}"/>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p:pic>
      <p:pic>
        <p:nvPicPr>
          <p:cNvPr id="5" name="Self Propelled 5">
            <a:hlinkClick r:id="" action="ppaction://media"/>
            <a:extLst>
              <a:ext uri="{FF2B5EF4-FFF2-40B4-BE49-F238E27FC236}">
                <a16:creationId xmlns:a16="http://schemas.microsoft.com/office/drawing/2014/main" id="{881BEBEC-6750-4CE6-AE7E-B2522B0055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0" y="15621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973C8F1F-0247-4ED8-93F6-E5745B7D399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76600" y="3543300"/>
            <a:ext cx="1320800" cy="1320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63" fill="hold"/>
                                        <p:tgtEl>
                                          <p:spTgt spid="5"/>
                                        </p:tgtEl>
                                      </p:cBhvr>
                                    </p:cmd>
                                  </p:childTnLst>
                                </p:cTn>
                              </p:par>
                            </p:childTnLst>
                          </p:cTn>
                        </p:par>
                        <p:par>
                          <p:cTn id="7" fill="hold">
                            <p:stCondLst>
                              <p:cond delay="9496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609600" y="3009900"/>
            <a:ext cx="8077200" cy="3108543"/>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Reflective Materials</a:t>
            </a:r>
          </a:p>
          <a:p>
            <a:r>
              <a:rPr lang="en-US" sz="2800" dirty="0">
                <a:solidFill>
                  <a:schemeClr val="bg1"/>
                </a:solidFill>
                <a:latin typeface="Brandon Text Regular" panose="020B0503020203060203" pitchFamily="34" charset="0"/>
              </a:rPr>
              <a:t>Fluorescent material which is visible in both daytime and low-light conditions. The fluorescent orange material in the center of the new ASAE standard SMV emblems is visible at twice the distance as the former material. </a:t>
            </a:r>
          </a:p>
          <a:p>
            <a:r>
              <a:rPr lang="en-US" sz="2800" b="1" dirty="0">
                <a:solidFill>
                  <a:schemeClr val="bg1"/>
                </a:solidFill>
                <a:latin typeface="Brandon Text Regular" panose="020B0503020203060203" pitchFamily="34" charset="0"/>
              </a:rPr>
              <a:t>Responsibility Recap</a:t>
            </a:r>
          </a:p>
          <a:p>
            <a:r>
              <a:rPr lang="en-US" sz="2800" b="1" dirty="0">
                <a:solidFill>
                  <a:schemeClr val="bg1"/>
                </a:solidFill>
                <a:latin typeface="Brandon Text Regular" panose="020B0503020203060203" pitchFamily="34" charset="0"/>
              </a:rPr>
              <a:t>Tractor Lighting and Marking Recommendations</a:t>
            </a:r>
          </a:p>
        </p:txBody>
      </p:sp>
      <p:pic>
        <p:nvPicPr>
          <p:cNvPr id="4" name="Picture Placeholder 3" descr="A close up of a sign&#10;&#10;Description automatically generated">
            <a:extLst>
              <a:ext uri="{FF2B5EF4-FFF2-40B4-BE49-F238E27FC236}">
                <a16:creationId xmlns:a16="http://schemas.microsoft.com/office/drawing/2014/main" id="{35804BD6-5256-49F4-A087-CB0AB706ABF1}"/>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20000" b="20000"/>
          <a:stretch>
            <a:fillRect/>
          </a:stretch>
        </p:blipFill>
        <p:spPr>
          <a:xfrm>
            <a:off x="9158288" y="2362200"/>
            <a:ext cx="9144000" cy="5486400"/>
          </a:xfrm>
        </p:spPr>
      </p:pic>
      <p:pic>
        <p:nvPicPr>
          <p:cNvPr id="5" name="Self Propelled 6">
            <a:hlinkClick r:id="" action="ppaction://media"/>
            <a:extLst>
              <a:ext uri="{FF2B5EF4-FFF2-40B4-BE49-F238E27FC236}">
                <a16:creationId xmlns:a16="http://schemas.microsoft.com/office/drawing/2014/main" id="{62A696C9-98DA-4FB6-A6A3-F940556176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20193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858D9430-2BFD-4647-AD53-8124DB9B327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76600" y="3543300"/>
            <a:ext cx="1320800" cy="13208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0" fill="hold"/>
                                        <p:tgtEl>
                                          <p:spTgt spid="5"/>
                                        </p:tgtEl>
                                      </p:cBhvr>
                                    </p:cmd>
                                  </p:childTnLst>
                                </p:cTn>
                              </p:par>
                            </p:childTnLst>
                          </p:cTn>
                        </p:par>
                        <p:par>
                          <p:cTn id="7" fill="hold">
                            <p:stCondLst>
                              <p:cond delay="18476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0229" y="3619500"/>
            <a:ext cx="8305800" cy="3000821"/>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Slow Moving Vehicle (SMV) Emblems</a:t>
            </a:r>
            <a:endParaRPr lang="en-US" dirty="0">
              <a:solidFill>
                <a:schemeClr val="bg2"/>
              </a:solidFill>
              <a:latin typeface="Brandon Text Regular" panose="020B0503020203060203" pitchFamily="34" charset="0"/>
            </a:endParaRPr>
          </a:p>
          <a:p>
            <a:r>
              <a:rPr lang="en-US" b="1" dirty="0">
                <a:solidFill>
                  <a:schemeClr val="bg2"/>
                </a:solidFill>
                <a:latin typeface="Brandon Text Regular" panose="020B0503020203060203" pitchFamily="34" charset="0"/>
              </a:rPr>
              <a:t>Headlamps</a:t>
            </a:r>
            <a:endParaRPr lang="en-US" dirty="0">
              <a:solidFill>
                <a:schemeClr val="bg2"/>
              </a:solidFill>
              <a:latin typeface="Brandon Text Regular" panose="020B0503020203060203" pitchFamily="34" charset="0"/>
            </a:endParaRPr>
          </a:p>
          <a:p>
            <a:r>
              <a:rPr lang="en-US" b="1" dirty="0">
                <a:solidFill>
                  <a:schemeClr val="bg2"/>
                </a:solidFill>
                <a:latin typeface="Brandon Text Regular" panose="020B0503020203060203" pitchFamily="34" charset="0"/>
              </a:rPr>
              <a:t>Tail Lamps</a:t>
            </a:r>
          </a:p>
          <a:p>
            <a:r>
              <a:rPr lang="en-US" b="1" dirty="0">
                <a:solidFill>
                  <a:schemeClr val="bg2"/>
                </a:solidFill>
                <a:latin typeface="Brandon Text Regular" panose="020B0503020203060203" pitchFamily="34" charset="0"/>
              </a:rPr>
              <a:t>Amber Flashing Warning Lamps</a:t>
            </a:r>
            <a:endParaRPr lang="en-US" dirty="0">
              <a:solidFill>
                <a:schemeClr val="bg2"/>
              </a:solidFill>
              <a:latin typeface="Brandon Text Regular" panose="020B0503020203060203" pitchFamily="34" charset="0"/>
            </a:endParaRPr>
          </a:p>
          <a:p>
            <a:r>
              <a:rPr lang="en-US" b="1" dirty="0">
                <a:solidFill>
                  <a:schemeClr val="bg2"/>
                </a:solidFill>
                <a:latin typeface="Brandon Text Regular" panose="020B0503020203060203" pitchFamily="34" charset="0"/>
              </a:rPr>
              <a:t>Turn Signals</a:t>
            </a:r>
            <a:endParaRPr lang="en-US" dirty="0">
              <a:solidFill>
                <a:schemeClr val="bg2"/>
              </a:solidFill>
              <a:latin typeface="Brandon Text Regular" panose="020B0503020203060203" pitchFamily="34" charset="0"/>
            </a:endParaRPr>
          </a:p>
          <a:p>
            <a:r>
              <a:rPr lang="en-US" b="1" dirty="0">
                <a:solidFill>
                  <a:schemeClr val="bg2"/>
                </a:solidFill>
                <a:latin typeface="Brandon Text Regular" panose="020B0503020203060203" pitchFamily="34" charset="0"/>
              </a:rPr>
              <a:t>Reflectors and Reflective Tape</a:t>
            </a:r>
          </a:p>
          <a:p>
            <a:r>
              <a:rPr lang="en-US" b="1" dirty="0">
                <a:solidFill>
                  <a:schemeClr val="bg2"/>
                </a:solidFill>
                <a:latin typeface="Brandon Text Regular" panose="020B0503020203060203" pitchFamily="34" charset="0"/>
              </a:rPr>
              <a:t>Flood Lamps</a:t>
            </a:r>
            <a:endParaRPr lang="en-US" dirty="0">
              <a:solidFill>
                <a:schemeClr val="bg2"/>
              </a:solidFill>
              <a:latin typeface="Brandon Text Regular" panose="020B0503020203060203" pitchFamily="34" charset="0"/>
            </a:endParaRPr>
          </a:p>
        </p:txBody>
      </p:sp>
      <p:pic>
        <p:nvPicPr>
          <p:cNvPr id="4" name="Picture Placeholder 3" descr="A view of a city at sunset&#10;&#10;Description automatically generated">
            <a:extLst>
              <a:ext uri="{FF2B5EF4-FFF2-40B4-BE49-F238E27FC236}">
                <a16:creationId xmlns:a16="http://schemas.microsoft.com/office/drawing/2014/main" id="{0779F5E8-C37B-4D1A-8D5E-8E707B467F00}"/>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311" r="311"/>
          <a:stretch>
            <a:fillRect/>
          </a:stretch>
        </p:blipFill>
        <p:spPr>
          <a:xfrm>
            <a:off x="0" y="2400300"/>
            <a:ext cx="9144000" cy="6137275"/>
          </a:xfrm>
        </p:spPr>
      </p:pic>
      <p:pic>
        <p:nvPicPr>
          <p:cNvPr id="5" name="Self Propelled 7">
            <a:hlinkClick r:id="" action="ppaction://media"/>
            <a:extLst>
              <a:ext uri="{FF2B5EF4-FFF2-40B4-BE49-F238E27FC236}">
                <a16:creationId xmlns:a16="http://schemas.microsoft.com/office/drawing/2014/main" id="{CD169CFD-9E95-46C7-9768-0428BB42DA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57600" y="17018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1F4C1688-C5C7-471E-83D8-EAC52288C31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76600" y="3543300"/>
            <a:ext cx="1320800" cy="13208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682" fill="hold"/>
                                        <p:tgtEl>
                                          <p:spTgt spid="5"/>
                                        </p:tgtEl>
                                      </p:cBhvr>
                                    </p:cmd>
                                  </p:childTnLst>
                                </p:cTn>
                              </p:par>
                            </p:childTnLst>
                          </p:cTn>
                        </p:par>
                        <p:par>
                          <p:cTn id="7" fill="hold">
                            <p:stCondLst>
                              <p:cond delay="17868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ign on a pole&#10;&#10;Description automatically generated">
            <a:extLst>
              <a:ext uri="{FF2B5EF4-FFF2-40B4-BE49-F238E27FC236}">
                <a16:creationId xmlns:a16="http://schemas.microsoft.com/office/drawing/2014/main" id="{939ED671-3965-4752-90C3-0470A4ABD813}"/>
              </a:ext>
            </a:extLst>
          </p:cNvPr>
          <p:cNvPicPr>
            <a:picLocks noGrp="1" noChangeAspect="1"/>
          </p:cNvPicPr>
          <p:nvPr>
            <p:ph type="pic" sz="quarter" idx="12"/>
          </p:nvPr>
        </p:nvPicPr>
        <p:blipFill rotWithShape="1">
          <a:blip r:embed="rId7">
            <a:extLst>
              <a:ext uri="{28A0092B-C50C-407E-A947-70E740481C1C}">
                <a14:useLocalDpi xmlns:a14="http://schemas.microsoft.com/office/drawing/2010/main" val="0"/>
              </a:ext>
            </a:extLst>
          </a:blip>
          <a:srcRect l="150" t="5694" r="-150" b="56810"/>
          <a:stretch/>
        </p:blipFill>
        <p:spPr>
          <a:xfrm>
            <a:off x="0" y="0"/>
            <a:ext cx="18288000" cy="10287000"/>
          </a:xfrm>
        </p:spPr>
      </p:pic>
      <p:sp>
        <p:nvSpPr>
          <p:cNvPr id="15" name="Rectangle 14"/>
          <p:cNvSpPr/>
          <p:nvPr/>
        </p:nvSpPr>
        <p:spPr>
          <a:xfrm>
            <a:off x="-19280" y="964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9280" y="-37102"/>
            <a:ext cx="18307280" cy="10343382"/>
            <a:chOff x="-1160795" y="528569"/>
            <a:chExt cx="7625070" cy="10132502"/>
          </a:xfrm>
        </p:grpSpPr>
        <p:sp>
          <p:nvSpPr>
            <p:cNvPr id="5" name="Rectangle 4"/>
            <p:cNvSpPr/>
            <p:nvPr/>
          </p:nvSpPr>
          <p:spPr>
            <a:xfrm>
              <a:off x="-1160795" y="528569"/>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1121028" y="1348702"/>
              <a:ext cx="7585303" cy="8050094"/>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r>
                <a:rPr lang="en-US" sz="6600" dirty="0">
                  <a:solidFill>
                    <a:schemeClr val="bg1"/>
                  </a:solidFill>
                  <a:ea typeface="Lato Semibold" panose="020F0502020204030203" pitchFamily="34" charset="0"/>
                  <a:cs typeface="Lato Semibold" panose="020F0502020204030203" pitchFamily="34" charset="0"/>
                </a:rPr>
                <a:t>Whether you are doing field work, transporting farm machinery, operating any machinery, the key to safety is to “see and be seen”. Every light and reflector on a tractor, self-propelled vehicle, or implement has a specific purpose. It is the operator’s responsibility to ensure the correct use of lighting and marking in each instance.</a:t>
              </a:r>
              <a:endParaRPr lang="ru-RU" sz="6600"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Self Propelled 8">
            <a:hlinkClick r:id="" action="ppaction://media"/>
            <a:extLst>
              <a:ext uri="{FF2B5EF4-FFF2-40B4-BE49-F238E27FC236}">
                <a16:creationId xmlns:a16="http://schemas.microsoft.com/office/drawing/2014/main" id="{18530283-FC97-4061-8A1F-9EF54CD973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62400" y="1028700"/>
            <a:ext cx="1320800" cy="1320800"/>
          </a:xfrm>
          <a:prstGeom prst="rect">
            <a:avLst/>
          </a:prstGeom>
        </p:spPr>
      </p:pic>
      <p:pic>
        <p:nvPicPr>
          <p:cNvPr id="11" name="Light Notification3">
            <a:hlinkClick r:id="" action="ppaction://media"/>
            <a:extLst>
              <a:ext uri="{FF2B5EF4-FFF2-40B4-BE49-F238E27FC236}">
                <a16:creationId xmlns:a16="http://schemas.microsoft.com/office/drawing/2014/main" id="{26B68A48-EDD8-4DEC-AA1D-B343A819BF7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76600" y="3543300"/>
            <a:ext cx="1320800" cy="1320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50" fill="hold"/>
                                        <p:tgtEl>
                                          <p:spTgt spid="6"/>
                                        </p:tgtEl>
                                      </p:cBhvr>
                                    </p:cmd>
                                  </p:childTnLst>
                                </p:cTn>
                              </p:par>
                            </p:childTnLst>
                          </p:cTn>
                        </p:par>
                        <p:par>
                          <p:cTn id="7" fill="hold">
                            <p:stCondLst>
                              <p:cond delay="23550"/>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12195</TotalTime>
  <Words>2001</Words>
  <Application>Microsoft Office PowerPoint</Application>
  <PresentationFormat>Custom</PresentationFormat>
  <Paragraphs>85</Paragraphs>
  <Slides>8</Slides>
  <Notes>8</Notes>
  <HiddenSlides>0</HiddenSlides>
  <MMClips>14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vt:i4>
      </vt:variant>
    </vt:vector>
  </HeadingPairs>
  <TitlesOfParts>
    <vt:vector size="18"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LIGHTING AND MARKING SELF-PROPELLED EQUIPMENT </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1015</cp:revision>
  <dcterms:created xsi:type="dcterms:W3CDTF">2015-01-20T11:47:48Z</dcterms:created>
  <dcterms:modified xsi:type="dcterms:W3CDTF">2020-11-19T19:42:33Z</dcterms:modified>
</cp:coreProperties>
</file>