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13" r:id="rId7"/>
    <p:sldId id="614" r:id="rId8"/>
    <p:sldId id="616" r:id="rId9"/>
    <p:sldId id="623" r:id="rId10"/>
    <p:sldId id="624" r:id="rId11"/>
    <p:sldId id="622"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p:scale>
          <a:sx n="29" d="100"/>
          <a:sy n="29" d="100"/>
        </p:scale>
        <p:origin x="830" y="1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docChgLst>
    <pc:chgData name="Edwin Landivar" userId="ae2ac59f40d9f62d" providerId="LiveId" clId="{10040A3C-E6AE-4D6B-B1E5-F33193233993}"/>
    <pc:docChg chg="undo custSel modSld">
      <pc:chgData name="Edwin Landivar" userId="ae2ac59f40d9f62d" providerId="LiveId" clId="{10040A3C-E6AE-4D6B-B1E5-F33193233993}" dt="2020-10-06T23:39:47.645" v="110" actId="14100"/>
      <pc:docMkLst>
        <pc:docMk/>
      </pc:docMkLst>
      <pc:sldChg chg="modSp mod modNotesTx">
        <pc:chgData name="Edwin Landivar" userId="ae2ac59f40d9f62d" providerId="LiveId" clId="{10040A3C-E6AE-4D6B-B1E5-F33193233993}" dt="2020-10-06T23:24:53.475" v="4"/>
        <pc:sldMkLst>
          <pc:docMk/>
          <pc:sldMk cId="3378895467" sldId="606"/>
        </pc:sldMkLst>
        <pc:spChg chg="mod">
          <ac:chgData name="Edwin Landivar" userId="ae2ac59f40d9f62d" providerId="LiveId" clId="{10040A3C-E6AE-4D6B-B1E5-F33193233993}" dt="2020-10-06T23:24:53.475" v="4"/>
          <ac:spMkLst>
            <pc:docMk/>
            <pc:sldMk cId="3378895467" sldId="606"/>
            <ac:spMk id="5" creationId="{00000000-0000-0000-0000-000000000000}"/>
          </ac:spMkLst>
        </pc:spChg>
      </pc:sldChg>
      <pc:sldChg chg="modSp mod modNotesTx">
        <pc:chgData name="Edwin Landivar" userId="ae2ac59f40d9f62d" providerId="LiveId" clId="{10040A3C-E6AE-4D6B-B1E5-F33193233993}" dt="2020-10-06T23:27:41.594" v="6"/>
        <pc:sldMkLst>
          <pc:docMk/>
          <pc:sldMk cId="837056114" sldId="613"/>
        </pc:sldMkLst>
        <pc:spChg chg="mod">
          <ac:chgData name="Edwin Landivar" userId="ae2ac59f40d9f62d" providerId="LiveId" clId="{10040A3C-E6AE-4D6B-B1E5-F33193233993}" dt="2020-10-06T23:27:41.594" v="6"/>
          <ac:spMkLst>
            <pc:docMk/>
            <pc:sldMk cId="837056114" sldId="613"/>
            <ac:spMk id="14" creationId="{00000000-0000-0000-0000-000000000000}"/>
          </ac:spMkLst>
        </pc:spChg>
      </pc:sldChg>
      <pc:sldChg chg="modSp mod modNotesTx">
        <pc:chgData name="Edwin Landivar" userId="ae2ac59f40d9f62d" providerId="LiveId" clId="{10040A3C-E6AE-4D6B-B1E5-F33193233993}" dt="2020-10-06T23:28:59.365" v="15" actId="14100"/>
        <pc:sldMkLst>
          <pc:docMk/>
          <pc:sldMk cId="1479977622" sldId="614"/>
        </pc:sldMkLst>
        <pc:spChg chg="mod">
          <ac:chgData name="Edwin Landivar" userId="ae2ac59f40d9f62d" providerId="LiveId" clId="{10040A3C-E6AE-4D6B-B1E5-F33193233993}" dt="2020-10-06T23:28:59.365" v="15" actId="14100"/>
          <ac:spMkLst>
            <pc:docMk/>
            <pc:sldMk cId="1479977622" sldId="614"/>
            <ac:spMk id="2" creationId="{CAD4E72E-0F62-4D0A-BB44-E8116F783B4B}"/>
          </ac:spMkLst>
        </pc:spChg>
        <pc:spChg chg="mod">
          <ac:chgData name="Edwin Landivar" userId="ae2ac59f40d9f62d" providerId="LiveId" clId="{10040A3C-E6AE-4D6B-B1E5-F33193233993}" dt="2020-10-06T23:28:47.819" v="12" actId="14100"/>
          <ac:spMkLst>
            <pc:docMk/>
            <pc:sldMk cId="1479977622" sldId="614"/>
            <ac:spMk id="10" creationId="{00000000-0000-0000-0000-000000000000}"/>
          </ac:spMkLst>
        </pc:spChg>
        <pc:spChg chg="mod">
          <ac:chgData name="Edwin Landivar" userId="ae2ac59f40d9f62d" providerId="LiveId" clId="{10040A3C-E6AE-4D6B-B1E5-F33193233993}" dt="2020-10-06T23:28:54.628" v="14" actId="14100"/>
          <ac:spMkLst>
            <pc:docMk/>
            <pc:sldMk cId="1479977622" sldId="614"/>
            <ac:spMk id="11" creationId="{00000000-0000-0000-0000-000000000000}"/>
          </ac:spMkLst>
        </pc:spChg>
      </pc:sldChg>
      <pc:sldChg chg="modSp mod modNotesTx">
        <pc:chgData name="Edwin Landivar" userId="ae2ac59f40d9f62d" providerId="LiveId" clId="{10040A3C-E6AE-4D6B-B1E5-F33193233993}" dt="2020-10-06T23:33:39.761" v="66" actId="20577"/>
        <pc:sldMkLst>
          <pc:docMk/>
          <pc:sldMk cId="668194125" sldId="616"/>
        </pc:sldMkLst>
        <pc:spChg chg="mod">
          <ac:chgData name="Edwin Landivar" userId="ae2ac59f40d9f62d" providerId="LiveId" clId="{10040A3C-E6AE-4D6B-B1E5-F33193233993}" dt="2020-10-06T23:33:39.761" v="66" actId="20577"/>
          <ac:spMkLst>
            <pc:docMk/>
            <pc:sldMk cId="668194125" sldId="616"/>
            <ac:spMk id="7" creationId="{1867828F-492D-4BF1-8A4E-822DF2FD5B9B}"/>
          </ac:spMkLst>
        </pc:spChg>
      </pc:sldChg>
      <pc:sldChg chg="addSp delSp modSp mod modNotesTx">
        <pc:chgData name="Edwin Landivar" userId="ae2ac59f40d9f62d" providerId="LiveId" clId="{10040A3C-E6AE-4D6B-B1E5-F33193233993}" dt="2020-10-06T23:39:47.645" v="110" actId="14100"/>
        <pc:sldMkLst>
          <pc:docMk/>
          <pc:sldMk cId="3481045880" sldId="622"/>
        </pc:sldMkLst>
        <pc:spChg chg="add mod">
          <ac:chgData name="Edwin Landivar" userId="ae2ac59f40d9f62d" providerId="LiveId" clId="{10040A3C-E6AE-4D6B-B1E5-F33193233993}" dt="2020-10-06T23:39:47.645" v="110" actId="14100"/>
          <ac:spMkLst>
            <pc:docMk/>
            <pc:sldMk cId="3481045880" sldId="622"/>
            <ac:spMk id="2" creationId="{D7560378-FE06-49D1-AD4F-BD72AF187356}"/>
          </ac:spMkLst>
        </pc:spChg>
        <pc:spChg chg="mod">
          <ac:chgData name="Edwin Landivar" userId="ae2ac59f40d9f62d" providerId="LiveId" clId="{10040A3C-E6AE-4D6B-B1E5-F33193233993}" dt="2020-10-06T23:39:05.470" v="98" actId="1076"/>
          <ac:spMkLst>
            <pc:docMk/>
            <pc:sldMk cId="3481045880" sldId="622"/>
            <ac:spMk id="7" creationId="{00000000-0000-0000-0000-000000000000}"/>
          </ac:spMkLst>
        </pc:spChg>
        <pc:spChg chg="del">
          <ac:chgData name="Edwin Landivar" userId="ae2ac59f40d9f62d" providerId="LiveId" clId="{10040A3C-E6AE-4D6B-B1E5-F33193233993}" dt="2020-10-06T23:38:55.226" v="95" actId="478"/>
          <ac:spMkLst>
            <pc:docMk/>
            <pc:sldMk cId="3481045880" sldId="622"/>
            <ac:spMk id="14" creationId="{00000000-0000-0000-0000-000000000000}"/>
          </ac:spMkLst>
        </pc:spChg>
      </pc:sldChg>
      <pc:sldChg chg="modSp mod modNotesTx">
        <pc:chgData name="Edwin Landivar" userId="ae2ac59f40d9f62d" providerId="LiveId" clId="{10040A3C-E6AE-4D6B-B1E5-F33193233993}" dt="2020-10-06T23:36:54.620" v="86" actId="1076"/>
        <pc:sldMkLst>
          <pc:docMk/>
          <pc:sldMk cId="784784973" sldId="623"/>
        </pc:sldMkLst>
        <pc:spChg chg="mod">
          <ac:chgData name="Edwin Landivar" userId="ae2ac59f40d9f62d" providerId="LiveId" clId="{10040A3C-E6AE-4D6B-B1E5-F33193233993}" dt="2020-10-06T23:36:54.620" v="86" actId="1076"/>
          <ac:spMkLst>
            <pc:docMk/>
            <pc:sldMk cId="784784973" sldId="623"/>
            <ac:spMk id="7" creationId="{B0369C6B-D18C-4CCF-81D5-91F16F2021B5}"/>
          </ac:spMkLst>
        </pc:spChg>
      </pc:sldChg>
      <pc:sldChg chg="modSp mod modNotesTx">
        <pc:chgData name="Edwin Landivar" userId="ae2ac59f40d9f62d" providerId="LiveId" clId="{10040A3C-E6AE-4D6B-B1E5-F33193233993}" dt="2020-10-06T23:38:49.754" v="94" actId="403"/>
        <pc:sldMkLst>
          <pc:docMk/>
          <pc:sldMk cId="2689693971" sldId="624"/>
        </pc:sldMkLst>
        <pc:spChg chg="mod">
          <ac:chgData name="Edwin Landivar" userId="ae2ac59f40d9f62d" providerId="LiveId" clId="{10040A3C-E6AE-4D6B-B1E5-F33193233993}" dt="2020-10-06T23:38:49.754" v="94" actId="403"/>
          <ac:spMkLst>
            <pc:docMk/>
            <pc:sldMk cId="2689693971" sldId="624"/>
            <ac:spMk id="7" creationId="{1867828F-492D-4BF1-8A4E-822DF2FD5B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10.11.2020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Farm Machinery Fire Prevention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pPr algn="just">
              <a:spcAft>
                <a:spcPts val="1200"/>
              </a:spcAft>
            </a:pPr>
            <a:r>
              <a:rPr lang="en-US" sz="1800" dirty="0">
                <a:solidFill>
                  <a:srgbClr val="000000"/>
                </a:solidFill>
                <a:effectLst/>
                <a:latin typeface="Open Sans"/>
                <a:ea typeface="Times New Roman" panose="02020603050405020304" pitchFamily="18" charset="0"/>
                <a:cs typeface="Helvetica" panose="020B0604020202020204" pitchFamily="34" charset="0"/>
              </a:rPr>
              <a:t>Farm machinery is essential to farm daily work. Machinery can be a fire hazard when it is not properly maintained. A fire on the farm is a major concern. Long distances from the fire department mean longer emergency response times. A fire on our farm could be extremely costly and potentially dangerous.</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algn="just">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With organic materials like hay and feed, plus large mechanical equipment that generates heat and exhaust gasses, a typical farm has several potential fire hazards. Losing property, livestock and equipment in a fire can lead to long-periods of downtime that can be devastating to your farming operation. It can also result in insurance premium increases in the future.</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algn="just">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The leading cause of agriculture fires is open flame caused by candles, matches, bonfires, sparks, static electricity, friction, welding and equipment. Other causes of fires may include natural resources such as spontaneous combustion and lightning.</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algn="just">
              <a:spcAft>
                <a:spcPts val="1200"/>
              </a:spcAft>
            </a:pPr>
            <a:r>
              <a:rPr lang="en-US" sz="1800" b="1" dirty="0">
                <a:solidFill>
                  <a:srgbClr val="000000"/>
                </a:solidFill>
                <a:effectLst/>
                <a:latin typeface="Open Sans"/>
                <a:ea typeface="Times New Roman" panose="02020603050405020304" pitchFamily="18" charset="0"/>
                <a:cs typeface="Times New Roman" panose="02020603050405020304" pitchFamily="18" charset="0"/>
              </a:rPr>
              <a:t>How Fires burn</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algn="just">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The elements necessary to create a fire are </a:t>
            </a:r>
            <a:r>
              <a:rPr lang="en-US" sz="1800" b="1" dirty="0">
                <a:solidFill>
                  <a:srgbClr val="000000"/>
                </a:solidFill>
                <a:effectLst/>
                <a:latin typeface="Open Sans"/>
                <a:ea typeface="Times New Roman" panose="02020603050405020304" pitchFamily="18" charset="0"/>
                <a:cs typeface="Times New Roman" panose="02020603050405020304" pitchFamily="18" charset="0"/>
              </a:rPr>
              <a:t>Fuel, Heat and Oxygen.</a:t>
            </a:r>
            <a:r>
              <a:rPr lang="en-US" sz="1800" dirty="0">
                <a:solidFill>
                  <a:srgbClr val="000000"/>
                </a:solidFill>
                <a:effectLst/>
                <a:latin typeface="Open Sans"/>
                <a:ea typeface="Times New Roman" panose="02020603050405020304" pitchFamily="18" charset="0"/>
                <a:cs typeface="Times New Roman" panose="02020603050405020304" pitchFamily="18" charset="0"/>
              </a:rPr>
              <a:t> These elements constitute the fire triangle. Removal or control of one element will remove or control a fire hazard.</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spcAft>
                <a:spcPts val="1200"/>
              </a:spcAft>
            </a:pPr>
            <a:r>
              <a:rPr lang="en-US" sz="1800" b="1" dirty="0">
                <a:effectLst/>
                <a:latin typeface="Open Sans"/>
                <a:ea typeface="Times New Roman" panose="02020603050405020304" pitchFamily="18" charset="0"/>
                <a:cs typeface="Times New Roman" panose="02020603050405020304" pitchFamily="18" charset="0"/>
              </a:rPr>
              <a:t>GENERAL SAFETY MEASURES</a:t>
            </a:r>
            <a:endParaRPr lang="es-EC" sz="1800" dirty="0">
              <a:effectLst/>
              <a:latin typeface="Times New Roman" panose="02020603050405020304" pitchFamily="18" charset="0"/>
              <a:ea typeface="Times New Roman" panose="02020603050405020304" pitchFamily="18" charset="0"/>
            </a:endParaRPr>
          </a:p>
          <a:p>
            <a:pPr marL="0" lvl="0" indent="0" algn="just">
              <a:spcAft>
                <a:spcPts val="1200"/>
              </a:spcAft>
              <a:buFont typeface="+mj-lt"/>
              <a:buNone/>
            </a:pPr>
            <a:r>
              <a:rPr lang="en-US" sz="1800" b="1" dirty="0">
                <a:effectLst/>
                <a:latin typeface="Open Sans"/>
                <a:ea typeface="Times New Roman" panose="02020603050405020304" pitchFamily="18" charset="0"/>
                <a:cs typeface="Times New Roman" panose="02020603050405020304" pitchFamily="18" charset="0"/>
              </a:rPr>
              <a:t>A. Minimize Hazards on Site</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solidFill>
                  <a:srgbClr val="000000"/>
                </a:solidFill>
                <a:effectLst/>
                <a:latin typeface="Open Sans"/>
                <a:ea typeface="Times New Roman" panose="02020603050405020304" pitchFamily="18" charset="0"/>
                <a:cs typeface="Helvetica" panose="020B0604020202020204" pitchFamily="34" charset="0"/>
              </a:rPr>
              <a:t>Strictly enforce a no smoking rule inside a building or areas where flammable and combustible materials are stored or near storage, shipping or receiving areas where</a:t>
            </a:r>
            <a:r>
              <a:rPr lang="en-US" sz="1800" spc="40" dirty="0">
                <a:solidFill>
                  <a:srgbClr val="000000"/>
                </a:solidFill>
                <a:effectLst/>
                <a:latin typeface="Open Sans"/>
                <a:ea typeface="Times New Roman" panose="02020603050405020304" pitchFamily="18" charset="0"/>
                <a:cs typeface="Helvetica" panose="020B0604020202020204" pitchFamily="34" charset="0"/>
              </a:rPr>
              <a:t> </a:t>
            </a:r>
            <a:r>
              <a:rPr lang="en-US" sz="1800" dirty="0">
                <a:solidFill>
                  <a:srgbClr val="000000"/>
                </a:solidFill>
                <a:effectLst/>
                <a:latin typeface="Open Sans"/>
                <a:ea typeface="Times New Roman" panose="02020603050405020304" pitchFamily="18" charset="0"/>
                <a:cs typeface="Helvetica" panose="020B0604020202020204" pitchFamily="34" charset="0"/>
              </a:rPr>
              <a:t>boxes or other containers can easily start a fire. Keep flammable liquids away from open flames and motors that might spark. Never smoke when refueling.</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algn="just">
              <a:spcAft>
                <a:spcPts val="1200"/>
              </a:spcAft>
            </a:pPr>
            <a:r>
              <a:rPr lang="en-US" sz="1800" dirty="0">
                <a:solidFill>
                  <a:srgbClr val="000000"/>
                </a:solidFill>
                <a:effectLst/>
                <a:latin typeface="Open Sans"/>
                <a:ea typeface="Times New Roman" panose="02020603050405020304" pitchFamily="18" charset="0"/>
                <a:cs typeface="Helvetica" panose="020B0604020202020204" pitchFamily="34" charset="0"/>
              </a:rPr>
              <a:t>When transferring flammable liquids from metal containers, bind the containers to each other and ground the one being dispersed from to prevent sparks from static electricity. Clean up spills right away and put oily rags in a tightly covered metal container. Change your clothes immediately if you get oil or solvents on them.</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algn="just">
              <a:spcAft>
                <a:spcPts val="1200"/>
              </a:spcAft>
            </a:pPr>
            <a:r>
              <a:rPr lang="en-US" sz="1800" dirty="0">
                <a:solidFill>
                  <a:srgbClr val="000000"/>
                </a:solidFill>
                <a:effectLst/>
                <a:latin typeface="Open Sans"/>
                <a:ea typeface="Times New Roman" panose="02020603050405020304" pitchFamily="18" charset="0"/>
                <a:cs typeface="Helvetica" panose="020B0604020202020204" pitchFamily="34" charset="0"/>
              </a:rPr>
              <a:t>Flammable liquids should be clearly marked and stored in approved containers in well ventilated areas away from heat and sparks. Keep above ground fuel storage tanks at least 40 feet from buildings.</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algn="just">
              <a:spcAft>
                <a:spcPts val="1200"/>
              </a:spcAft>
            </a:pPr>
            <a:r>
              <a:rPr lang="en-US" sz="1800" dirty="0">
                <a:solidFill>
                  <a:srgbClr val="000000"/>
                </a:solidFill>
                <a:effectLst/>
                <a:latin typeface="Open Sans"/>
                <a:ea typeface="Times New Roman" panose="02020603050405020304" pitchFamily="18" charset="0"/>
                <a:cs typeface="Helvetica" panose="020B0604020202020204" pitchFamily="34" charset="0"/>
              </a:rPr>
              <a:t>Store compressed gases in a secure upright position, away from heat sources in an outdoor location. Keep different gases separately and full cylinders apart from empty cylinders, When heating with propane, keep 45-kg (100 LB) cylinders at least 4.5 </a:t>
            </a:r>
            <a:r>
              <a:rPr lang="en-US" sz="1800" dirty="0" err="1">
                <a:solidFill>
                  <a:srgbClr val="000000"/>
                </a:solidFill>
                <a:effectLst/>
                <a:latin typeface="Open Sans"/>
                <a:ea typeface="Times New Roman" panose="02020603050405020304" pitchFamily="18" charset="0"/>
                <a:cs typeface="Helvetica" panose="020B0604020202020204" pitchFamily="34" charset="0"/>
              </a:rPr>
              <a:t>metres</a:t>
            </a:r>
            <a:r>
              <a:rPr lang="en-US" sz="1800" dirty="0">
                <a:solidFill>
                  <a:srgbClr val="000000"/>
                </a:solidFill>
                <a:effectLst/>
                <a:latin typeface="Open Sans"/>
                <a:ea typeface="Times New Roman" panose="02020603050405020304" pitchFamily="18" charset="0"/>
                <a:cs typeface="Helvetica" panose="020B0604020202020204" pitchFamily="34" charset="0"/>
              </a:rPr>
              <a:t> (15 feet) away from heaters; keep large tanks at last 7.6 </a:t>
            </a:r>
            <a:r>
              <a:rPr lang="en-US" sz="1800" dirty="0" err="1">
                <a:solidFill>
                  <a:srgbClr val="000000"/>
                </a:solidFill>
                <a:effectLst/>
                <a:latin typeface="Open Sans"/>
                <a:ea typeface="Times New Roman" panose="02020603050405020304" pitchFamily="18" charset="0"/>
                <a:cs typeface="Helvetica" panose="020B0604020202020204" pitchFamily="34" charset="0"/>
              </a:rPr>
              <a:t>metres</a:t>
            </a:r>
            <a:r>
              <a:rPr lang="en-US" sz="1800" dirty="0">
                <a:solidFill>
                  <a:srgbClr val="000000"/>
                </a:solidFill>
                <a:effectLst/>
                <a:latin typeface="Open Sans"/>
                <a:ea typeface="Times New Roman" panose="02020603050405020304" pitchFamily="18" charset="0"/>
                <a:cs typeface="Helvetica" panose="020B0604020202020204" pitchFamily="34" charset="0"/>
              </a:rPr>
              <a:t> (25 feet) away.</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lvl="0" indent="0" algn="just">
              <a:spcAft>
                <a:spcPts val="1200"/>
              </a:spcAft>
              <a:buFont typeface="+mj-lt"/>
              <a:buNone/>
            </a:pPr>
            <a:r>
              <a:rPr lang="en-US" sz="1800" b="1" spc="40" dirty="0">
                <a:effectLst/>
                <a:latin typeface="Open Sans"/>
                <a:ea typeface="Times New Roman" panose="02020603050405020304" pitchFamily="18" charset="0"/>
                <a:cs typeface="Times New Roman" panose="02020603050405020304" pitchFamily="18" charset="0"/>
              </a:rPr>
              <a:t>B. Machinery</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spc="40" dirty="0">
                <a:effectLst/>
                <a:latin typeface="Open Sans"/>
                <a:ea typeface="Times New Roman" panose="02020603050405020304" pitchFamily="18" charset="0"/>
                <a:cs typeface="Times New Roman" panose="02020603050405020304" pitchFamily="18" charset="0"/>
              </a:rPr>
              <a:t>Re-fuel machinery with care. Watch for and repair leaks in fuel lines, carburetors, pumps and filters. Keep engines properly tuned and timed to avoid back firing and exhaust systems in good condition to avoid sparks. Keep machinery properly lubricated to minimize friction.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gn="just">
              <a:spcAft>
                <a:spcPts val="1200"/>
              </a:spcAft>
              <a:buFont typeface="+mj-lt"/>
              <a:buNone/>
            </a:pPr>
            <a:r>
              <a:rPr lang="en-US" sz="1800" b="1" spc="40" dirty="0">
                <a:effectLst/>
                <a:latin typeface="Open Sans"/>
                <a:ea typeface="Times New Roman" panose="02020603050405020304" pitchFamily="18" charset="0"/>
                <a:cs typeface="Times New Roman" panose="02020603050405020304" pitchFamily="18" charset="0"/>
              </a:rPr>
              <a:t>C. </a:t>
            </a:r>
            <a:r>
              <a:rPr lang="en-US" sz="1800" b="1" spc="40" dirty="0" err="1">
                <a:effectLst/>
                <a:latin typeface="Open Sans"/>
                <a:ea typeface="Times New Roman" panose="02020603050405020304" pitchFamily="18" charset="0"/>
                <a:cs typeface="Times New Roman" panose="02020603050405020304" pitchFamily="18" charset="0"/>
              </a:rPr>
              <a:t>Hotwork</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cs typeface="Times New Roman" panose="02020603050405020304" pitchFamily="18" charset="0"/>
              </a:rPr>
              <a:t>Always have a fire extinguisher on hand during hot work. Watch for molten metal as it can ignite flammables or fall into cracks and start a fire that might not erupt until hours after the work is completed. Use</a:t>
            </a:r>
            <a:r>
              <a:rPr lang="en-US" sz="1800" spc="40" dirty="0">
                <a:effectLst/>
                <a:latin typeface="Open Sans"/>
                <a:ea typeface="Times New Roman" panose="02020603050405020304" pitchFamily="18" charset="0"/>
                <a:cs typeface="Times New Roman" panose="02020603050405020304" pitchFamily="18" charset="0"/>
              </a:rPr>
              <a:t> </a:t>
            </a:r>
            <a:r>
              <a:rPr lang="en-US" sz="1800" dirty="0">
                <a:effectLst/>
                <a:latin typeface="Open Sans"/>
                <a:ea typeface="Times New Roman" panose="02020603050405020304" pitchFamily="18" charset="0"/>
                <a:cs typeface="Times New Roman" panose="02020603050405020304" pitchFamily="18" charset="0"/>
              </a:rPr>
              <a:t>portable cutting and welding equipment in clean work areas.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cs typeface="Times New Roman" panose="02020603050405020304" pitchFamily="18" charset="0"/>
              </a:rPr>
              <a:t>Keep flammables at least 35 feet from a hot work area. Be sure other tanks and other containers that have held flammable liquids are completely naturalized and purged before you do any hot work on them</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gn="just">
              <a:spcAft>
                <a:spcPts val="1200"/>
              </a:spcAft>
              <a:buFont typeface="+mj-lt"/>
              <a:buNone/>
            </a:pPr>
            <a:r>
              <a:rPr lang="en-US" sz="1800" b="1" spc="40" dirty="0">
                <a:effectLst/>
                <a:latin typeface="Open Sans"/>
                <a:ea typeface="Times New Roman" panose="02020603050405020304" pitchFamily="18" charset="0"/>
                <a:cs typeface="Times New Roman" panose="02020603050405020304" pitchFamily="18" charset="0"/>
              </a:rPr>
              <a:t>D. Spontaneous Combustion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cs typeface="Times New Roman" panose="02020603050405020304" pitchFamily="18" charset="0"/>
              </a:rPr>
              <a:t>Many materials under certain conditions heat spontaneously. Store vegetable and animal oils and paints or linseed - soaked rags in sealed containers in cool, well ventilated places away from other combustibles. Avoid storing wet hay and check stored hay for warm spots. If hay temperature is noticeably warmer than when it was put in, watch it closely. If the temperature reaches 175 degrees F, get the hay out or divide it into small, shallow stacks.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cs typeface="Times New Roman" panose="02020603050405020304" pitchFamily="18" charset="0"/>
              </a:rPr>
              <a:t>Watch for silage danger signs - heat, release of moisture, vapor or steam, smoke, a charred tobacco smell. A fine chop permits the material to be packed more firmly in both trench and upright silos. Also, a silo designed to be sealed should be kept closed, except for loading or unloading.</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gn="just">
              <a:spcAft>
                <a:spcPts val="1200"/>
              </a:spcAft>
              <a:buFont typeface="+mj-lt"/>
              <a:buNone/>
            </a:pPr>
            <a:r>
              <a:rPr lang="en-US" sz="1800" b="1" spc="40" dirty="0">
                <a:effectLst/>
                <a:latin typeface="Open Sans"/>
                <a:ea typeface="Times New Roman" panose="02020603050405020304" pitchFamily="18" charset="0"/>
                <a:cs typeface="Times New Roman" panose="02020603050405020304" pitchFamily="18" charset="0"/>
              </a:rPr>
              <a:t>E. Control of Fire Hazards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cs typeface="Times New Roman" panose="02020603050405020304" pitchFamily="18" charset="0"/>
              </a:rPr>
              <a:t>Cut down and remove weeds and brush from around buildings. In buildings, check for excessive accumulation of dust, feathers, cobwebs, and other potential combustibles. Reduce and keep away from heat unneeded items that will burn. Arrange shops and barns so that flammables are safely away from ignition sources. Use approved electrical installations including proper fuses or circuit breakers, waterproof outlets, enclosed electric motors and similar equipment in any buildings which are cleaned periodically with high-pressure equipment.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cs typeface="Times New Roman" panose="02020603050405020304" pitchFamily="18" charset="0"/>
              </a:rPr>
              <a:t>Inspect all wiring and electric motors and appliances for exposed wires, broken insulation, improper grounding and incorrect installations.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gn="just">
              <a:spcAft>
                <a:spcPts val="1200"/>
              </a:spcAft>
              <a:buFont typeface="+mj-lt"/>
              <a:buNone/>
            </a:pPr>
            <a:r>
              <a:rPr lang="en-US" sz="1800" b="1" spc="40" dirty="0">
                <a:effectLst/>
                <a:latin typeface="Open Sans"/>
                <a:ea typeface="Times New Roman" panose="02020603050405020304" pitchFamily="18" charset="0"/>
                <a:cs typeface="Times New Roman" panose="02020603050405020304" pitchFamily="18" charset="0"/>
              </a:rPr>
              <a:t>F. Check the Heating System.</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spc="40" dirty="0">
                <a:effectLst/>
                <a:latin typeface="Open Sans"/>
                <a:ea typeface="Times New Roman" panose="02020603050405020304" pitchFamily="18" charset="0"/>
                <a:cs typeface="Times New Roman" panose="02020603050405020304" pitchFamily="18" charset="0"/>
              </a:rPr>
              <a:t>See that air shafts are clean of dust and debris, motors are cleaned and oiled (if necessary) each season, and pulley belts are in good working order. Check gas and fuel oil system for leaks and unsafe installations.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gn="just">
              <a:buFont typeface="+mj-lt"/>
              <a:buNone/>
            </a:pPr>
            <a:r>
              <a:rPr lang="en-US" sz="1800" b="1" dirty="0">
                <a:effectLst/>
                <a:latin typeface="Open Sans"/>
                <a:ea typeface="Times New Roman" panose="02020603050405020304" pitchFamily="18" charset="0"/>
                <a:cs typeface="Times New Roman" panose="02020603050405020304" pitchFamily="18" charset="0"/>
              </a:rPr>
              <a:t>G. Know your Fire Extinguishers</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cs typeface="Times New Roman" panose="02020603050405020304" pitchFamily="18" charset="0"/>
              </a:rPr>
              <a:t>Fire extinguishing equipment can be classified into two types; portable and fixed. However, a portable, ABC rated fire extinguisher is more practical for agricultural use, capable of extinguishing Class A, B or C fires.</a:t>
            </a:r>
            <a:endParaRPr lang="es-EC" sz="1800" dirty="0">
              <a:effectLst/>
              <a:latin typeface="Times New Roman" panose="02020603050405020304" pitchFamily="18" charset="0"/>
              <a:ea typeface="Times New Roman" panose="02020603050405020304" pitchFamily="18" charset="0"/>
            </a:endParaRPr>
          </a:p>
          <a:p>
            <a:pPr algn="just"/>
            <a:r>
              <a:rPr lang="en-US" sz="1800" b="1" dirty="0">
                <a:effectLst/>
                <a:latin typeface="Open Sans"/>
                <a:ea typeface="Times New Roman" panose="02020603050405020304" pitchFamily="18" charset="0"/>
                <a:cs typeface="Times New Roman" panose="02020603050405020304" pitchFamily="18" charset="0"/>
              </a:rPr>
              <a:t>Fire classes</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cs typeface="Times New Roman" panose="02020603050405020304" pitchFamily="18" charset="0"/>
              </a:rPr>
              <a:t>Class A - Combustibles such as wood, paper textiles, where a quenching, cooling effect is required</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cs typeface="Times New Roman" panose="02020603050405020304" pitchFamily="18" charset="0"/>
              </a:rPr>
              <a:t>Class B - flammable liquids, gasoline, oils, fats, paint, where oxygen exclusion or flame interruption is essential.</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cs typeface="Times New Roman" panose="02020603050405020304" pitchFamily="18" charset="0"/>
              </a:rPr>
              <a:t>Class C - live electrical wiring, motors, appliances, where non-conductivity of the extinguishing agent is crucial.</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cs typeface="Times New Roman" panose="02020603050405020304" pitchFamily="18" charset="0"/>
              </a:rPr>
              <a:t>Class D - combustible materials, magnesium, sodium, and potassium.</a:t>
            </a:r>
            <a:endParaRPr lang="es-EC" sz="18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algn="just">
              <a:spcAft>
                <a:spcPts val="1200"/>
              </a:spcAft>
            </a:pPr>
            <a:r>
              <a:rPr lang="en-US" sz="1800" b="1" dirty="0">
                <a:effectLst/>
                <a:latin typeface="Open Sans"/>
                <a:ea typeface="Times New Roman" panose="02020603050405020304" pitchFamily="18" charset="0"/>
                <a:cs typeface="Times New Roman" panose="02020603050405020304" pitchFamily="18" charset="0"/>
              </a:rPr>
              <a:t>FARM FIRE PREVENTION HI-LITES</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effectLst/>
                <a:latin typeface="Open Sans"/>
                <a:ea typeface="Times New Roman" panose="02020603050405020304" pitchFamily="18" charset="0"/>
                <a:cs typeface="Times New Roman" panose="02020603050405020304" pitchFamily="18" charset="0"/>
              </a:rPr>
              <a:t>Preventative Measures for Barns and other Farm Buildings</a:t>
            </a:r>
            <a:endParaRPr lang="es-EC" sz="1800" dirty="0">
              <a:effectLst/>
              <a:latin typeface="Times New Roman" panose="02020603050405020304" pitchFamily="18" charset="0"/>
              <a:ea typeface="Times New Roman" panose="02020603050405020304" pitchFamily="18" charset="0"/>
            </a:endParaRPr>
          </a:p>
          <a:p>
            <a:pPr algn="just">
              <a:spcAft>
                <a:spcPts val="750"/>
              </a:spcAft>
            </a:pPr>
            <a:r>
              <a:rPr lang="en-US" sz="1800" b="1" spc="40" dirty="0">
                <a:solidFill>
                  <a:srgbClr val="000000"/>
                </a:solidFill>
                <a:effectLst/>
                <a:latin typeface="Open Sans"/>
                <a:ea typeface="Times New Roman" panose="02020603050405020304" pitchFamily="18" charset="0"/>
              </a:rPr>
              <a:t>No smoking</a:t>
            </a:r>
            <a:r>
              <a:rPr lang="en-US" sz="1800" spc="40" dirty="0">
                <a:solidFill>
                  <a:srgbClr val="000000"/>
                </a:solidFill>
                <a:effectLst/>
                <a:latin typeface="Open Sans"/>
                <a:ea typeface="Times New Roman" panose="02020603050405020304" pitchFamily="18" charset="0"/>
              </a:rPr>
              <a:t>: Never allow smoking in farm buildings. Discarded cigarettes should not be left on the ground or in potted plans. Potting soil becomes combustible in dry conditions.</a:t>
            </a:r>
            <a:endParaRPr lang="es-EC" sz="1800" dirty="0">
              <a:effectLst/>
              <a:latin typeface="Times New Roman" panose="02020603050405020304" pitchFamily="18" charset="0"/>
              <a:ea typeface="Times New Roman" panose="02020603050405020304" pitchFamily="18" charset="0"/>
            </a:endParaRPr>
          </a:p>
          <a:p>
            <a:pPr algn="just">
              <a:spcAft>
                <a:spcPts val="750"/>
              </a:spcAft>
            </a:pPr>
            <a:r>
              <a:rPr lang="en-US" sz="1800" b="1" spc="40" dirty="0">
                <a:solidFill>
                  <a:srgbClr val="000000"/>
                </a:solidFill>
                <a:effectLst/>
                <a:latin typeface="Open Sans"/>
                <a:ea typeface="Times New Roman" panose="02020603050405020304" pitchFamily="18" charset="0"/>
              </a:rPr>
              <a:t>Clear the clutter</a:t>
            </a:r>
            <a:r>
              <a:rPr lang="en-US" sz="1800" spc="40" dirty="0">
                <a:solidFill>
                  <a:srgbClr val="000000"/>
                </a:solidFill>
                <a:effectLst/>
                <a:latin typeface="Open Sans"/>
                <a:ea typeface="Times New Roman" panose="02020603050405020304" pitchFamily="18" charset="0"/>
              </a:rPr>
              <a:t>: </a:t>
            </a:r>
            <a:r>
              <a:rPr lang="en-US" sz="1800" dirty="0">
                <a:solidFill>
                  <a:srgbClr val="000000"/>
                </a:solidFill>
                <a:effectLst/>
                <a:latin typeface="Open Sans"/>
                <a:ea typeface="Times New Roman" panose="02020603050405020304" pitchFamily="18" charset="0"/>
              </a:rPr>
              <a:t>Keep barns and yard areas clear of brush and other flammable debris. Move flammable items away from heat sources, and clear away dirt and dust buildup from appliances and equipment to prevent overheating.</a:t>
            </a:r>
            <a:endParaRPr lang="es-EC" sz="1800" dirty="0">
              <a:effectLst/>
              <a:latin typeface="Times New Roman" panose="02020603050405020304" pitchFamily="18" charset="0"/>
              <a:ea typeface="Times New Roman" panose="02020603050405020304" pitchFamily="18" charset="0"/>
            </a:endParaRPr>
          </a:p>
          <a:p>
            <a:pPr algn="just">
              <a:spcAft>
                <a:spcPts val="750"/>
              </a:spcAft>
            </a:pPr>
            <a:r>
              <a:rPr lang="en-US" sz="1800" b="1" spc="40" dirty="0">
                <a:solidFill>
                  <a:srgbClr val="000000"/>
                </a:solidFill>
                <a:effectLst/>
                <a:latin typeface="Open Sans"/>
                <a:ea typeface="Times New Roman" panose="02020603050405020304" pitchFamily="18" charset="0"/>
              </a:rPr>
              <a:t>Let the air flow</a:t>
            </a:r>
            <a:r>
              <a:rPr lang="en-US" sz="1800" spc="40" dirty="0">
                <a:solidFill>
                  <a:srgbClr val="000000"/>
                </a:solidFill>
                <a:effectLst/>
                <a:latin typeface="Open Sans"/>
                <a:ea typeface="Times New Roman" panose="02020603050405020304" pitchFamily="18" charset="0"/>
              </a:rPr>
              <a:t>: </a:t>
            </a:r>
            <a:r>
              <a:rPr lang="en-US" sz="1800" dirty="0">
                <a:solidFill>
                  <a:srgbClr val="000000"/>
                </a:solidFill>
                <a:effectLst/>
                <a:latin typeface="Open Sans"/>
                <a:ea typeface="Times New Roman" panose="02020603050405020304" pitchFamily="18" charset="0"/>
              </a:rPr>
              <a:t>Provide adequate ventilation to prevent buildup of chemical vapors, silo gases, and other hazardous byproducts. Proper airflow helps dissipate flammable gas and vapors, preventing heat buildup.</a:t>
            </a:r>
            <a:endParaRPr lang="es-EC" sz="1800" dirty="0">
              <a:effectLst/>
              <a:latin typeface="Times New Roman" panose="02020603050405020304" pitchFamily="18" charset="0"/>
              <a:ea typeface="Times New Roman" panose="02020603050405020304" pitchFamily="18" charset="0"/>
            </a:endParaRPr>
          </a:p>
          <a:p>
            <a:pPr algn="just">
              <a:spcAft>
                <a:spcPts val="750"/>
              </a:spcAft>
            </a:pPr>
            <a:r>
              <a:rPr lang="en-US" sz="1800" b="1" spc="40" dirty="0">
                <a:solidFill>
                  <a:srgbClr val="000000"/>
                </a:solidFill>
                <a:effectLst/>
                <a:latin typeface="Open Sans"/>
                <a:ea typeface="Times New Roman" panose="02020603050405020304" pitchFamily="18" charset="0"/>
              </a:rPr>
              <a:t>Inspect electrical equipment</a:t>
            </a:r>
            <a:r>
              <a:rPr lang="en-US" sz="1800" spc="40" dirty="0">
                <a:solidFill>
                  <a:srgbClr val="000000"/>
                </a:solidFill>
                <a:effectLst/>
                <a:latin typeface="Open Sans"/>
                <a:ea typeface="Times New Roman" panose="02020603050405020304" pitchFamily="18" charset="0"/>
              </a:rPr>
              <a:t>: </a:t>
            </a:r>
            <a:r>
              <a:rPr lang="en-US" sz="1800" dirty="0">
                <a:solidFill>
                  <a:srgbClr val="000000"/>
                </a:solidFill>
                <a:effectLst/>
                <a:latin typeface="Open Sans"/>
                <a:ea typeface="Times New Roman" panose="02020603050405020304" pitchFamily="18" charset="0"/>
              </a:rPr>
              <a:t>Maintain electrical equipment and keep wires safely enclosed in metal or PVC pipes to protect them from exposure to weather and animals. Once per year, have a licensed electrician inspect the electrical equipment in your farm buildings.</a:t>
            </a:r>
            <a:endParaRPr lang="es-EC" sz="1800" dirty="0">
              <a:effectLst/>
              <a:latin typeface="Times New Roman" panose="02020603050405020304" pitchFamily="18" charset="0"/>
              <a:ea typeface="Times New Roman" panose="02020603050405020304" pitchFamily="18" charset="0"/>
            </a:endParaRPr>
          </a:p>
          <a:p>
            <a:pPr algn="just">
              <a:spcAft>
                <a:spcPts val="750"/>
              </a:spcAft>
            </a:pPr>
            <a:r>
              <a:rPr lang="en-US" sz="1800" b="1" spc="40" dirty="0">
                <a:solidFill>
                  <a:srgbClr val="000000"/>
                </a:solidFill>
                <a:effectLst/>
                <a:latin typeface="Open Sans"/>
                <a:ea typeface="Times New Roman" panose="02020603050405020304" pitchFamily="18" charset="0"/>
              </a:rPr>
              <a:t>Refuel outside</a:t>
            </a:r>
            <a:r>
              <a:rPr lang="en-US" sz="1800" spc="40" dirty="0">
                <a:solidFill>
                  <a:srgbClr val="000000"/>
                </a:solidFill>
                <a:effectLst/>
                <a:latin typeface="Open Sans"/>
                <a:ea typeface="Times New Roman" panose="02020603050405020304" pitchFamily="18" charset="0"/>
              </a:rPr>
              <a:t>: </a:t>
            </a:r>
            <a:r>
              <a:rPr lang="en-US" sz="1800" dirty="0">
                <a:solidFill>
                  <a:srgbClr val="000000"/>
                </a:solidFill>
                <a:effectLst/>
                <a:latin typeface="Open Sans"/>
                <a:ea typeface="Times New Roman" panose="02020603050405020304" pitchFamily="18" charset="0"/>
              </a:rPr>
              <a:t>Refuel equipment outdoors, away from open flames and as far from any buildings as possible. Make sure engines are not running or still hot before refueling. Keep fuel and other combustibles away from livestock in a different building.</a:t>
            </a:r>
            <a:endParaRPr lang="es-EC" sz="1800" dirty="0">
              <a:effectLst/>
              <a:latin typeface="Times New Roman" panose="02020603050405020304" pitchFamily="18" charset="0"/>
              <a:ea typeface="Times New Roman" panose="02020603050405020304" pitchFamily="18" charset="0"/>
            </a:endParaRPr>
          </a:p>
          <a:p>
            <a:pPr algn="just">
              <a:spcAft>
                <a:spcPts val="750"/>
              </a:spcAft>
            </a:pPr>
            <a:r>
              <a:rPr lang="en-US" sz="1800" b="1" spc="40" dirty="0">
                <a:solidFill>
                  <a:srgbClr val="000000"/>
                </a:solidFill>
                <a:effectLst/>
                <a:latin typeface="Open Sans"/>
                <a:ea typeface="Times New Roman" panose="02020603050405020304" pitchFamily="18" charset="0"/>
              </a:rPr>
              <a:t>Heat with care</a:t>
            </a:r>
            <a:r>
              <a:rPr lang="en-US" sz="1800" spc="40" dirty="0">
                <a:solidFill>
                  <a:srgbClr val="000000"/>
                </a:solidFill>
                <a:effectLst/>
                <a:latin typeface="Open Sans"/>
                <a:ea typeface="Times New Roman" panose="02020603050405020304" pitchFamily="18" charset="0"/>
              </a:rPr>
              <a:t>: </a:t>
            </a:r>
            <a:r>
              <a:rPr lang="en-US" sz="1800" dirty="0">
                <a:solidFill>
                  <a:srgbClr val="000000"/>
                </a:solidFill>
                <a:effectLst/>
                <a:latin typeface="Open Sans"/>
                <a:ea typeface="Times New Roman" panose="02020603050405020304" pitchFamily="18" charset="0"/>
              </a:rPr>
              <a:t>Keep heaters out of the reach of livestock and well away from bedding and other combustible materials. Avoid using heat or solar lamps, trouble lights, heated watering bowls or other heated devices to warm outdoor pet shelters. Instead, use borrowed heat that provides warmth from a separate building – such as through a hot water heating system that circulates water with potable antifreeze to buildings via underground piping.</a:t>
            </a:r>
            <a:endParaRPr lang="es-EC" sz="1800" dirty="0">
              <a:effectLst/>
              <a:latin typeface="Times New Roman" panose="02020603050405020304" pitchFamily="18" charset="0"/>
              <a:ea typeface="Times New Roman" panose="02020603050405020304" pitchFamily="18" charset="0"/>
            </a:endParaRPr>
          </a:p>
          <a:p>
            <a:pPr algn="just">
              <a:spcAft>
                <a:spcPts val="750"/>
              </a:spcAft>
            </a:pPr>
            <a:r>
              <a:rPr lang="en-US" sz="1800" b="1" spc="40" dirty="0">
                <a:solidFill>
                  <a:srgbClr val="000000"/>
                </a:solidFill>
                <a:effectLst/>
                <a:latin typeface="Open Sans"/>
                <a:ea typeface="Times New Roman" panose="02020603050405020304" pitchFamily="18" charset="0"/>
              </a:rPr>
              <a:t>Keep extinguishers ready</a:t>
            </a:r>
            <a:r>
              <a:rPr lang="en-US" sz="1800" spc="40" dirty="0">
                <a:solidFill>
                  <a:srgbClr val="000000"/>
                </a:solidFill>
                <a:effectLst/>
                <a:latin typeface="Open Sans"/>
                <a:ea typeface="Times New Roman" panose="02020603050405020304" pitchFamily="18" charset="0"/>
              </a:rPr>
              <a:t>: </a:t>
            </a:r>
            <a:r>
              <a:rPr lang="en-US" sz="1800" dirty="0">
                <a:solidFill>
                  <a:srgbClr val="000000"/>
                </a:solidFill>
                <a:effectLst/>
                <a:latin typeface="Open Sans"/>
                <a:ea typeface="Times New Roman" panose="02020603050405020304" pitchFamily="18" charset="0"/>
              </a:rPr>
              <a:t>Portable fire extinguishers should be properly maintained, regularly inspected and easy to find in each building, especially near mechanical equipment and storage areas that contain flammable materials. Train your employees how to properly use extinguishers and where to find them.</a:t>
            </a:r>
            <a:endParaRPr lang="es-EC" sz="1800" dirty="0">
              <a:effectLst/>
              <a:latin typeface="Times New Roman" panose="02020603050405020304" pitchFamily="18" charset="0"/>
              <a:ea typeface="Times New Roman" panose="02020603050405020304" pitchFamily="18" charset="0"/>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spcAft>
                <a:spcPts val="750"/>
              </a:spcAft>
            </a:pPr>
            <a:r>
              <a:rPr lang="en-US" sz="1800" b="1" spc="40" dirty="0">
                <a:solidFill>
                  <a:srgbClr val="000000"/>
                </a:solidFill>
                <a:effectLst/>
                <a:latin typeface="Open Sans"/>
                <a:ea typeface="Times New Roman" panose="02020603050405020304" pitchFamily="18" charset="0"/>
              </a:rPr>
              <a:t>MACHINERY FIRE PREVENTION</a:t>
            </a:r>
            <a:endParaRPr lang="es-EC" sz="1800" dirty="0">
              <a:effectLst/>
              <a:latin typeface="Times New Roman" panose="02020603050405020304" pitchFamily="18" charset="0"/>
              <a:ea typeface="Times New Roman" panose="02020603050405020304" pitchFamily="18" charset="0"/>
            </a:endParaRPr>
          </a:p>
          <a:p>
            <a:pPr algn="just"/>
            <a:r>
              <a:rPr lang="en-US" sz="1800" spc="40" dirty="0">
                <a:solidFill>
                  <a:srgbClr val="000000"/>
                </a:solidFill>
                <a:effectLst/>
                <a:latin typeface="Open Sans"/>
                <a:ea typeface="Times New Roman" panose="02020603050405020304" pitchFamily="18" charset="0"/>
              </a:rPr>
              <a:t>Preoperational inspections must be done prior to using any equipment on a daily basis. If you notice any fire hazards, please correct them or inform a supervisor.</a:t>
            </a:r>
            <a:endParaRPr lang="es-EC" sz="1800" dirty="0">
              <a:effectLst/>
              <a:latin typeface="Times New Roman" panose="02020603050405020304" pitchFamily="18" charset="0"/>
              <a:ea typeface="Times New Roman" panose="02020603050405020304" pitchFamily="18" charset="0"/>
            </a:endParaRPr>
          </a:p>
          <a:p>
            <a:pPr algn="just"/>
            <a:r>
              <a:rPr lang="en-US" sz="1800" spc="40" dirty="0">
                <a:solidFill>
                  <a:srgbClr val="000000"/>
                </a:solidFill>
                <a:effectLst/>
                <a:latin typeface="Open Sans"/>
                <a:ea typeface="Times New Roman" panose="02020603050405020304" pitchFamily="18" charset="0"/>
              </a:rPr>
              <a:t>Look for:</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pPr>
            <a:r>
              <a:rPr lang="en-US" sz="1800" dirty="0">
                <a:effectLst/>
                <a:latin typeface="Open Sans"/>
                <a:ea typeface="Times New Roman" panose="02020603050405020304" pitchFamily="18" charset="0"/>
              </a:rPr>
              <a:t>Any build-up of crop residue around the engine, exhaust systems and belts and chains.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pPr>
            <a:r>
              <a:rPr lang="en-US" sz="1800" dirty="0">
                <a:effectLst/>
                <a:latin typeface="Open Sans"/>
                <a:ea typeface="Times New Roman" panose="02020603050405020304" pitchFamily="18" charset="0"/>
              </a:rPr>
              <a:t>Any damage or worn parts on the exhaust system, drive belts, electrical wiring, moving parts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pPr>
            <a:r>
              <a:rPr lang="en-US" sz="1800" dirty="0">
                <a:effectLst/>
                <a:latin typeface="Open Sans"/>
                <a:ea typeface="Times New Roman" panose="02020603050405020304" pitchFamily="18" charset="0"/>
              </a:rPr>
              <a:t>Any signs of leaking fluids, oils and fuel.</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pPr>
            <a:r>
              <a:rPr lang="en-US" sz="1800" dirty="0">
                <a:effectLst/>
                <a:latin typeface="Open Sans"/>
                <a:ea typeface="Times New Roman" panose="02020603050405020304" pitchFamily="18" charset="0"/>
              </a:rPr>
              <a:t>Any odor of burning electrical wiring</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effectLst/>
                <a:latin typeface="Open Sans"/>
                <a:ea typeface="MS Mincho" panose="02020609040205080304" pitchFamily="49" charset="-128"/>
                <a:cs typeface="Times New Roman" panose="02020603050405020304" pitchFamily="18" charset="0"/>
              </a:rPr>
              <a:t>SAFE FUELING</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Improper Fueling can result in a costly fire.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pPr>
            <a:r>
              <a:rPr lang="en-US" sz="1800" dirty="0">
                <a:effectLst/>
                <a:latin typeface="Open Sans"/>
                <a:ea typeface="Times New Roman" panose="02020603050405020304" pitchFamily="18" charset="0"/>
              </a:rPr>
              <a:t>Never refuel equipment with the engine running.</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pPr>
            <a:r>
              <a:rPr lang="en-US" sz="1800" dirty="0">
                <a:effectLst/>
                <a:latin typeface="Open Sans"/>
                <a:ea typeface="Times New Roman" panose="02020603050405020304" pitchFamily="18" charset="0"/>
              </a:rPr>
              <a:t>Allow hot engines to cool down before refueling.</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pPr>
            <a:r>
              <a:rPr lang="en-US" sz="1800" dirty="0">
                <a:effectLst/>
                <a:latin typeface="Open Sans"/>
                <a:ea typeface="Times New Roman" panose="02020603050405020304" pitchFamily="18" charset="0"/>
              </a:rPr>
              <a:t>Do not use electronic devices like cell phones while </a:t>
            </a:r>
            <a:r>
              <a:rPr lang="en-US" sz="1800" dirty="0" err="1">
                <a:effectLst/>
                <a:latin typeface="Open Sans"/>
                <a:ea typeface="Times New Roman" panose="02020603050405020304" pitchFamily="18" charset="0"/>
              </a:rPr>
              <a:t>fuelling</a:t>
            </a:r>
            <a:r>
              <a:rPr lang="en-US" sz="1800" dirty="0">
                <a:effectLst/>
                <a:latin typeface="Open Sans"/>
                <a:ea typeface="Times New Roman" panose="02020603050405020304" pitchFamily="18" charset="0"/>
              </a:rPr>
              <a:t>.</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pPr>
            <a:r>
              <a:rPr lang="en-US" sz="1800" dirty="0">
                <a:effectLst/>
                <a:latin typeface="Open Sans"/>
                <a:ea typeface="Times New Roman" panose="02020603050405020304" pitchFamily="18" charset="0"/>
              </a:rPr>
              <a:t>Do not enter the equipment. Doing so could create static electricity that could create a spark and ignite fuel vapors.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pPr>
            <a:r>
              <a:rPr lang="en-US" sz="1800" dirty="0">
                <a:effectLst/>
                <a:latin typeface="Open Sans"/>
                <a:ea typeface="Times New Roman" panose="02020603050405020304" pitchFamily="18" charset="0"/>
              </a:rPr>
              <a:t>Absolutely no smoking while refueling. Smoking is only to be done in the designated areas.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pPr>
            <a:r>
              <a:rPr lang="en-US" sz="1800" dirty="0">
                <a:effectLst/>
                <a:latin typeface="Open Sans"/>
                <a:ea typeface="Times New Roman" panose="02020603050405020304" pitchFamily="18" charset="0"/>
              </a:rPr>
              <a:t>Clean up minor spills and allow any spilled fuel on the engine to evaporate before starting.</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effectLst/>
                <a:latin typeface="Open Sans"/>
                <a:ea typeface="MS Mincho" panose="02020609040205080304" pitchFamily="49" charset="-128"/>
                <a:cs typeface="Times New Roman" panose="02020603050405020304" pitchFamily="18" charset="0"/>
              </a:rPr>
              <a:t>IN CASE OF FIRE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pPr>
            <a:r>
              <a:rPr lang="en-US" sz="1800" dirty="0">
                <a:effectLst/>
                <a:latin typeface="Open Sans"/>
                <a:ea typeface="Times New Roman" panose="02020603050405020304" pitchFamily="18" charset="0"/>
              </a:rPr>
              <a:t>If a fire does break out on a machine you’re operating, quickly shut off the engine, grab your extinguisher, get out, and get help.</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pPr>
            <a:r>
              <a:rPr lang="en-US" sz="1800" dirty="0">
                <a:effectLst/>
                <a:latin typeface="Open Sans"/>
                <a:ea typeface="Times New Roman" panose="02020603050405020304" pitchFamily="18" charset="0"/>
              </a:rPr>
              <a:t>Approach any fire with extreme caution. Even a small fire can flare up dramatically when doors, hatches, or other areas are opened.</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pPr>
            <a:r>
              <a:rPr lang="en-US" sz="1800" dirty="0">
                <a:effectLst/>
                <a:latin typeface="Open Sans"/>
                <a:ea typeface="Times New Roman" panose="02020603050405020304" pitchFamily="18" charset="0"/>
              </a:rPr>
              <a:t>If possible, use the extinguisher’s flexible hose to shoot the chemical from a safe distance at the base of any flames you see.</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pPr>
            <a:r>
              <a:rPr lang="en-US" sz="1800" dirty="0">
                <a:effectLst/>
                <a:latin typeface="Open Sans"/>
                <a:ea typeface="Times New Roman" panose="02020603050405020304" pitchFamily="18" charset="0"/>
              </a:rPr>
              <a:t>Remember that it may not be possible to put out every fire. If it’s in a difficult-to-reach area or seems out of control, don’t risk it, wait for help to arrive.</a:t>
            </a:r>
            <a:endParaRPr lang="es-EC" sz="18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Open Sans"/>
                <a:ea typeface="Times New Roman" panose="02020603050405020304" pitchFamily="18" charset="0"/>
                <a:cs typeface="Times New Roman" panose="02020603050405020304" pitchFamily="18" charset="0"/>
              </a:rPr>
              <a:t>There are the three major elements that combine to create fire. They are air, heat, and fuel. It’s impossible to eliminate air from around farm machinery. Farm machinery fire prevention focuses on keeping the machinery clean of possible fire causing materials (fuel) and eliminating all possible sources of heat that could lead to a fire.</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FARM MACHINERY FIRE PREVENTION</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lit up city at night&#10;&#10;Description automatically generated">
            <a:extLst>
              <a:ext uri="{FF2B5EF4-FFF2-40B4-BE49-F238E27FC236}">
                <a16:creationId xmlns:a16="http://schemas.microsoft.com/office/drawing/2014/main" id="{F9A31BBA-EF16-4791-995C-6A129FD9B5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77056" y="1632204"/>
            <a:ext cx="10533888" cy="7022592"/>
          </a:xfrm>
          <a:prstGeom prst="rect">
            <a:avLst/>
          </a:prstGeom>
        </p:spPr>
      </p:pic>
      <p:pic>
        <p:nvPicPr>
          <p:cNvPr id="6" name="Farm Machinery Fire Prevention 2">
            <a:hlinkClick r:id="" action="ppaction://media"/>
            <a:extLst>
              <a:ext uri="{FF2B5EF4-FFF2-40B4-BE49-F238E27FC236}">
                <a16:creationId xmlns:a16="http://schemas.microsoft.com/office/drawing/2014/main" id="{FDEC754D-E241-43A7-A1B9-43585CC00C7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86200" y="1943100"/>
            <a:ext cx="1549400" cy="1549400"/>
          </a:xfrm>
          <a:prstGeom prst="rect">
            <a:avLst/>
          </a:prstGeom>
        </p:spPr>
      </p:pic>
      <p:pic>
        <p:nvPicPr>
          <p:cNvPr id="7" name="Light Notification3">
            <a:hlinkClick r:id="" action="ppaction://media"/>
            <a:extLst>
              <a:ext uri="{FF2B5EF4-FFF2-40B4-BE49-F238E27FC236}">
                <a16:creationId xmlns:a16="http://schemas.microsoft.com/office/drawing/2014/main" id="{7DAD7FD1-0254-419C-BEF8-000A0429760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95400" y="5676900"/>
            <a:ext cx="1016000" cy="10160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7" fill="hold"/>
                                        <p:tgtEl>
                                          <p:spTgt spid="6"/>
                                        </p:tgtEl>
                                      </p:cBhvr>
                                    </p:cmd>
                                  </p:childTnLst>
                                </p:cTn>
                              </p:par>
                            </p:childTnLst>
                          </p:cTn>
                        </p:par>
                        <p:par>
                          <p:cTn id="7" fill="hold">
                            <p:stCondLst>
                              <p:cond delay="2437"/>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unset over a fire&#10;&#10;Description automatically generated">
            <a:extLst>
              <a:ext uri="{FF2B5EF4-FFF2-40B4-BE49-F238E27FC236}">
                <a16:creationId xmlns:a16="http://schemas.microsoft.com/office/drawing/2014/main" id="{A94D856E-2764-453A-A715-CE0CEAABE8FB}"/>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654" b="7654"/>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4229100"/>
              <a:ext cx="5176679" cy="3170099"/>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Farm machinery is essential to farm daily work. Machinery can be a fire hazard when it is not properly maintained. A fire on the farm is a major concern. </a:t>
              </a:r>
            </a:p>
          </p:txBody>
        </p:sp>
      </p:grpSp>
      <p:pic>
        <p:nvPicPr>
          <p:cNvPr id="6" name="Farm Machinery Fire Prevention 3">
            <a:hlinkClick r:id="" action="ppaction://media"/>
            <a:extLst>
              <a:ext uri="{FF2B5EF4-FFF2-40B4-BE49-F238E27FC236}">
                <a16:creationId xmlns:a16="http://schemas.microsoft.com/office/drawing/2014/main" id="{05527DB3-1A5F-4331-869F-CA8915F4C0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54513" y="1422324"/>
            <a:ext cx="1320800" cy="1320800"/>
          </a:xfrm>
          <a:prstGeom prst="rect">
            <a:avLst/>
          </a:prstGeom>
        </p:spPr>
      </p:pic>
      <p:pic>
        <p:nvPicPr>
          <p:cNvPr id="11" name="Light Notification3">
            <a:hlinkClick r:id="" action="ppaction://media"/>
            <a:extLst>
              <a:ext uri="{FF2B5EF4-FFF2-40B4-BE49-F238E27FC236}">
                <a16:creationId xmlns:a16="http://schemas.microsoft.com/office/drawing/2014/main" id="{2087481F-B9E1-45E3-9491-757608FEB99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95400" y="5676900"/>
            <a:ext cx="1016000" cy="10160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33" fill="hold"/>
                                        <p:tgtEl>
                                          <p:spTgt spid="6"/>
                                        </p:tgtEl>
                                      </p:cBhvr>
                                    </p:cmd>
                                  </p:childTnLst>
                                </p:cTn>
                              </p:par>
                            </p:childTnLst>
                          </p:cTn>
                        </p:par>
                        <p:par>
                          <p:cTn id="7" fill="hold">
                            <p:stCondLst>
                              <p:cond delay="22833"/>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7912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448800" y="2552700"/>
            <a:ext cx="8045278" cy="5262979"/>
          </a:xfrm>
          <a:prstGeom prst="rect">
            <a:avLst/>
          </a:prstGeom>
        </p:spPr>
        <p:txBody>
          <a:bodyPr wrap="square">
            <a:spAutoFit/>
          </a:bodyPr>
          <a:lstStyle/>
          <a:p>
            <a:r>
              <a:rPr lang="en-US" sz="2800" dirty="0">
                <a:solidFill>
                  <a:schemeClr val="bg2"/>
                </a:solidFill>
                <a:latin typeface="Brandon Text Regular" panose="020B0503020203060203" pitchFamily="34" charset="0"/>
              </a:rPr>
              <a:t>With organic materials like hay and feed, plus large mechanical equipment that generates heat and exhaust gasses, a typical farm has several potential fire hazards. </a:t>
            </a:r>
          </a:p>
          <a:p>
            <a:r>
              <a:rPr lang="en-US" sz="2800" dirty="0">
                <a:solidFill>
                  <a:schemeClr val="bg2"/>
                </a:solidFill>
                <a:latin typeface="Brandon Text Regular" panose="020B0503020203060203" pitchFamily="34" charset="0"/>
              </a:rPr>
              <a:t>The leading cause of agriculture fires is open flame caused by candles, matches, bonfires, sparks, static electricity, friction, welding and equipment. Other causes of fires may include natural resources such as spontaneous combustion and lightning.</a:t>
            </a:r>
          </a:p>
          <a:p>
            <a:r>
              <a:rPr lang="en-US" sz="2800" dirty="0">
                <a:solidFill>
                  <a:schemeClr val="bg2"/>
                </a:solidFill>
                <a:latin typeface="Brandon Text Regular" panose="020B0503020203060203" pitchFamily="34" charset="0"/>
              </a:rPr>
              <a:t>How Fires burn</a:t>
            </a:r>
          </a:p>
          <a:p>
            <a:r>
              <a:rPr lang="en-US" sz="2800" dirty="0">
                <a:solidFill>
                  <a:schemeClr val="bg2"/>
                </a:solidFill>
                <a:latin typeface="Brandon Text Regular" panose="020B0503020203060203" pitchFamily="34" charset="0"/>
              </a:rPr>
              <a:t>The elements necessary to create a </a:t>
            </a:r>
            <a:r>
              <a:rPr lang="en-US" sz="2800" b="1" dirty="0">
                <a:solidFill>
                  <a:schemeClr val="bg2"/>
                </a:solidFill>
                <a:latin typeface="Brandon Text Regular" panose="020B0503020203060203" pitchFamily="34" charset="0"/>
              </a:rPr>
              <a:t>fire are Fuel, Heat and Oxygen. </a:t>
            </a:r>
          </a:p>
        </p:txBody>
      </p:sp>
      <p:pic>
        <p:nvPicPr>
          <p:cNvPr id="4" name="Picture Placeholder 3" descr="A house with a grass field&#10;&#10;Description automatically generated">
            <a:extLst>
              <a:ext uri="{FF2B5EF4-FFF2-40B4-BE49-F238E27FC236}">
                <a16:creationId xmlns:a16="http://schemas.microsoft.com/office/drawing/2014/main" id="{48B720CA-1034-478B-B36C-938EF41B260E}"/>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7525" r="7525"/>
          <a:stretch>
            <a:fillRect/>
          </a:stretch>
        </p:blipFill>
        <p:spPr>
          <a:xfrm>
            <a:off x="0" y="2400300"/>
            <a:ext cx="9144000" cy="5791200"/>
          </a:xfrm>
        </p:spPr>
      </p:pic>
      <p:pic>
        <p:nvPicPr>
          <p:cNvPr id="5" name="Farm Machinery Fire Prevention 4">
            <a:hlinkClick r:id="" action="ppaction://media"/>
            <a:extLst>
              <a:ext uri="{FF2B5EF4-FFF2-40B4-BE49-F238E27FC236}">
                <a16:creationId xmlns:a16="http://schemas.microsoft.com/office/drawing/2014/main" id="{60DBD00B-EAF9-4B89-950B-2F4FED08B5F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38400" y="1292952"/>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DDD5C057-EA1E-4509-AE2A-871B355E5AA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95400" y="5676900"/>
            <a:ext cx="1016000" cy="10160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43" fill="hold"/>
                                        <p:tgtEl>
                                          <p:spTgt spid="5"/>
                                        </p:tgtEl>
                                      </p:cBhvr>
                                    </p:cmd>
                                  </p:childTnLst>
                                </p:cTn>
                              </p:par>
                            </p:childTnLst>
                          </p:cTn>
                        </p:par>
                        <p:par>
                          <p:cTn id="7" fill="hold">
                            <p:stCondLst>
                              <p:cond delay="59643"/>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753600" y="3390900"/>
            <a:ext cx="8305800" cy="3416320"/>
          </a:xfrm>
          <a:prstGeom prst="rect">
            <a:avLst/>
          </a:prstGeom>
          <a:noFill/>
        </p:spPr>
        <p:txBody>
          <a:bodyPr wrap="square" rtlCol="0">
            <a:spAutoFit/>
          </a:bodyPr>
          <a:lstStyle/>
          <a:p>
            <a:r>
              <a:rPr lang="en-US" dirty="0">
                <a:solidFill>
                  <a:schemeClr val="bg2"/>
                </a:solidFill>
                <a:latin typeface="Brandon Text Regular" panose="020B0503020203060203" pitchFamily="34" charset="0"/>
              </a:rPr>
              <a:t>GENERAL SAFETY MEASURES</a:t>
            </a:r>
          </a:p>
          <a:p>
            <a:pPr marL="514350" indent="-514350">
              <a:buAutoNum type="alphaUcPeriod"/>
            </a:pPr>
            <a:r>
              <a:rPr lang="en-US" dirty="0">
                <a:solidFill>
                  <a:schemeClr val="bg2"/>
                </a:solidFill>
                <a:latin typeface="Brandon Text Regular" panose="020B0503020203060203" pitchFamily="34" charset="0"/>
              </a:rPr>
              <a:t>Minimize Hazards on Site</a:t>
            </a:r>
          </a:p>
          <a:p>
            <a:pPr marL="514350" indent="-514350">
              <a:buAutoNum type="alphaUcPeriod"/>
            </a:pPr>
            <a:r>
              <a:rPr lang="en-US" dirty="0">
                <a:solidFill>
                  <a:schemeClr val="bg2"/>
                </a:solidFill>
                <a:latin typeface="Brandon Text Regular" panose="020B0503020203060203" pitchFamily="34" charset="0"/>
              </a:rPr>
              <a:t>Machinery</a:t>
            </a:r>
          </a:p>
          <a:p>
            <a:pPr marL="514350" indent="-514350">
              <a:buAutoNum type="alphaUcPeriod"/>
            </a:pPr>
            <a:r>
              <a:rPr lang="en-US" dirty="0" err="1">
                <a:solidFill>
                  <a:schemeClr val="bg2"/>
                </a:solidFill>
                <a:latin typeface="Brandon Text Regular" panose="020B0503020203060203" pitchFamily="34" charset="0"/>
              </a:rPr>
              <a:t>Hotwork</a:t>
            </a:r>
            <a:endParaRPr lang="en-US" dirty="0">
              <a:solidFill>
                <a:schemeClr val="bg2"/>
              </a:solidFill>
              <a:latin typeface="Brandon Text Regular" panose="020B0503020203060203" pitchFamily="34" charset="0"/>
            </a:endParaRPr>
          </a:p>
          <a:p>
            <a:pPr marL="514350" indent="-514350">
              <a:buAutoNum type="alphaUcPeriod"/>
            </a:pPr>
            <a:r>
              <a:rPr lang="en-US" dirty="0">
                <a:solidFill>
                  <a:schemeClr val="bg2"/>
                </a:solidFill>
                <a:latin typeface="Brandon Text Regular" panose="020B0503020203060203" pitchFamily="34" charset="0"/>
              </a:rPr>
              <a:t>Spontaneous Combustion</a:t>
            </a:r>
          </a:p>
          <a:p>
            <a:pPr marL="514350" indent="-514350">
              <a:buAutoNum type="alphaUcPeriod"/>
            </a:pPr>
            <a:r>
              <a:rPr lang="en-US" dirty="0">
                <a:solidFill>
                  <a:schemeClr val="bg2"/>
                </a:solidFill>
                <a:latin typeface="Brandon Text Regular" panose="020B0503020203060203" pitchFamily="34" charset="0"/>
              </a:rPr>
              <a:t>Control of Fire Hazards</a:t>
            </a:r>
          </a:p>
          <a:p>
            <a:pPr marL="514350" indent="-514350">
              <a:buAutoNum type="alphaUcPeriod"/>
            </a:pPr>
            <a:r>
              <a:rPr lang="en-US" dirty="0">
                <a:solidFill>
                  <a:schemeClr val="bg2"/>
                </a:solidFill>
                <a:latin typeface="Brandon Text Regular" panose="020B0503020203060203" pitchFamily="34" charset="0"/>
              </a:rPr>
              <a:t>Check the Heating System.</a:t>
            </a:r>
          </a:p>
          <a:p>
            <a:pPr marL="514350" indent="-514350">
              <a:buAutoNum type="alphaUcPeriod"/>
            </a:pPr>
            <a:r>
              <a:rPr lang="en-US" dirty="0">
                <a:solidFill>
                  <a:schemeClr val="bg2"/>
                </a:solidFill>
                <a:latin typeface="Brandon Text Regular" panose="020B0503020203060203" pitchFamily="34" charset="0"/>
              </a:rPr>
              <a:t>Know your Fire Extinguishers</a:t>
            </a:r>
          </a:p>
        </p:txBody>
      </p:sp>
      <p:pic>
        <p:nvPicPr>
          <p:cNvPr id="4" name="Picture Placeholder 3" descr="A view of a stone building&#10;&#10;Description automatically generated">
            <a:extLst>
              <a:ext uri="{FF2B5EF4-FFF2-40B4-BE49-F238E27FC236}">
                <a16:creationId xmlns:a16="http://schemas.microsoft.com/office/drawing/2014/main" id="{CF1EFD6F-4AD7-4346-BCC8-BC4974357F03}"/>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10395" b="10395"/>
          <a:stretch>
            <a:fillRect/>
          </a:stretch>
        </p:blipFill>
        <p:spPr/>
      </p:pic>
      <p:pic>
        <p:nvPicPr>
          <p:cNvPr id="5" name="Farm Machinery Fire Prevention 5">
            <a:hlinkClick r:id="" action="ppaction://media"/>
            <a:extLst>
              <a:ext uri="{FF2B5EF4-FFF2-40B4-BE49-F238E27FC236}">
                <a16:creationId xmlns:a16="http://schemas.microsoft.com/office/drawing/2014/main" id="{6B3DBD8F-6164-434D-8281-8059CFA2201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90800" y="1943100"/>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0466E6DD-176E-42E1-8B20-B8791E8C645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95400" y="5676900"/>
            <a:ext cx="1016000" cy="10160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244" fill="hold"/>
                                        <p:tgtEl>
                                          <p:spTgt spid="5"/>
                                        </p:tgtEl>
                                      </p:cBhvr>
                                    </p:cmd>
                                  </p:childTnLst>
                                </p:cTn>
                              </p:par>
                            </p:childTnLst>
                          </p:cTn>
                        </p:par>
                        <p:par>
                          <p:cTn id="7" fill="hold">
                            <p:stCondLst>
                              <p:cond delay="323244"/>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884183" y="2904797"/>
            <a:ext cx="8077200" cy="4401205"/>
          </a:xfrm>
          <a:prstGeom prst="rect">
            <a:avLst/>
          </a:prstGeom>
          <a:noFill/>
        </p:spPr>
        <p:txBody>
          <a:bodyPr wrap="square" rtlCol="0">
            <a:spAutoFit/>
          </a:bodyPr>
          <a:lstStyle/>
          <a:p>
            <a:r>
              <a:rPr lang="en-US" sz="2800" dirty="0">
                <a:solidFill>
                  <a:schemeClr val="bg1"/>
                </a:solidFill>
                <a:latin typeface="Brandon Text Regular" panose="020B0503020203060203" pitchFamily="34" charset="0"/>
              </a:rPr>
              <a:t>FARM FIRE PREVENTION HI-LITES</a:t>
            </a:r>
          </a:p>
          <a:p>
            <a:r>
              <a:rPr lang="en-US" sz="2800" dirty="0">
                <a:solidFill>
                  <a:schemeClr val="bg1"/>
                </a:solidFill>
                <a:latin typeface="Brandon Text Regular" panose="020B0503020203060203" pitchFamily="34" charset="0"/>
              </a:rPr>
              <a:t>Preventative Measures for Barns and other Farm Buildings</a:t>
            </a:r>
          </a:p>
          <a:p>
            <a:r>
              <a:rPr lang="en-US" sz="2800" dirty="0">
                <a:solidFill>
                  <a:schemeClr val="bg1"/>
                </a:solidFill>
                <a:latin typeface="Brandon Text Regular" panose="020B0503020203060203" pitchFamily="34" charset="0"/>
              </a:rPr>
              <a:t>No smoking</a:t>
            </a:r>
          </a:p>
          <a:p>
            <a:r>
              <a:rPr lang="en-US" sz="2800" dirty="0">
                <a:solidFill>
                  <a:schemeClr val="bg1"/>
                </a:solidFill>
                <a:latin typeface="Brandon Text Regular" panose="020B0503020203060203" pitchFamily="34" charset="0"/>
              </a:rPr>
              <a:t>Clear the clutter</a:t>
            </a:r>
          </a:p>
          <a:p>
            <a:r>
              <a:rPr lang="en-US" sz="2800" dirty="0">
                <a:solidFill>
                  <a:schemeClr val="bg1"/>
                </a:solidFill>
                <a:latin typeface="Brandon Text Regular" panose="020B0503020203060203" pitchFamily="34" charset="0"/>
              </a:rPr>
              <a:t>Let the air flow</a:t>
            </a:r>
          </a:p>
          <a:p>
            <a:r>
              <a:rPr lang="en-US" sz="2800" dirty="0">
                <a:solidFill>
                  <a:schemeClr val="bg1"/>
                </a:solidFill>
                <a:latin typeface="Brandon Text Regular" panose="020B0503020203060203" pitchFamily="34" charset="0"/>
              </a:rPr>
              <a:t>Inspect electrical equipment</a:t>
            </a:r>
          </a:p>
          <a:p>
            <a:r>
              <a:rPr lang="en-US" sz="2800" dirty="0">
                <a:solidFill>
                  <a:schemeClr val="bg1"/>
                </a:solidFill>
                <a:latin typeface="Brandon Text Regular" panose="020B0503020203060203" pitchFamily="34" charset="0"/>
              </a:rPr>
              <a:t>Refuel outside</a:t>
            </a:r>
          </a:p>
          <a:p>
            <a:r>
              <a:rPr lang="en-US" sz="2800" dirty="0">
                <a:solidFill>
                  <a:schemeClr val="bg1"/>
                </a:solidFill>
                <a:latin typeface="Brandon Text Regular" panose="020B0503020203060203" pitchFamily="34" charset="0"/>
              </a:rPr>
              <a:t>Heat with care</a:t>
            </a:r>
          </a:p>
          <a:p>
            <a:r>
              <a:rPr lang="en-US" sz="2800" dirty="0">
                <a:solidFill>
                  <a:schemeClr val="bg1"/>
                </a:solidFill>
                <a:latin typeface="Brandon Text Regular" panose="020B0503020203060203" pitchFamily="34" charset="0"/>
              </a:rPr>
              <a:t>Keep extinguishers ready</a:t>
            </a:r>
          </a:p>
        </p:txBody>
      </p:sp>
      <p:pic>
        <p:nvPicPr>
          <p:cNvPr id="4" name="Picture Placeholder 3" descr="A view of a building&#10;&#10;Description automatically generated">
            <a:extLst>
              <a:ext uri="{FF2B5EF4-FFF2-40B4-BE49-F238E27FC236}">
                <a16:creationId xmlns:a16="http://schemas.microsoft.com/office/drawing/2014/main" id="{FEB0A98A-E1AB-4AC1-8BF8-25BF487E6B3F}"/>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000" b="5000"/>
          <a:stretch>
            <a:fillRect/>
          </a:stretch>
        </p:blipFill>
        <p:spPr>
          <a:xfrm>
            <a:off x="9347735" y="2350724"/>
            <a:ext cx="9144000" cy="5486400"/>
          </a:xfrm>
        </p:spPr>
      </p:pic>
      <p:pic>
        <p:nvPicPr>
          <p:cNvPr id="5" name="Farm Machinery Fire Prevention 6">
            <a:hlinkClick r:id="" action="ppaction://media"/>
            <a:extLst>
              <a:ext uri="{FF2B5EF4-FFF2-40B4-BE49-F238E27FC236}">
                <a16:creationId xmlns:a16="http://schemas.microsoft.com/office/drawing/2014/main" id="{6E6593F0-AD1A-4701-9697-8CF3973BAF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76600" y="1181100"/>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68F65F84-4AAA-4EED-BF9A-6139EBD031E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95400" y="5676900"/>
            <a:ext cx="1016000" cy="10160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994" fill="hold"/>
                                        <p:tgtEl>
                                          <p:spTgt spid="5"/>
                                        </p:tgtEl>
                                      </p:cBhvr>
                                    </p:cmd>
                                  </p:childTnLst>
                                </p:cTn>
                              </p:par>
                            </p:childTnLst>
                          </p:cTn>
                        </p:par>
                        <p:par>
                          <p:cTn id="7" fill="hold">
                            <p:stCondLst>
                              <p:cond delay="133994"/>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50130" y="3314700"/>
            <a:ext cx="8305800" cy="3539430"/>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MACHINERY FIRE PREVENTION</a:t>
            </a:r>
          </a:p>
          <a:p>
            <a:r>
              <a:rPr lang="en-US" sz="2800" dirty="0">
                <a:solidFill>
                  <a:schemeClr val="bg2"/>
                </a:solidFill>
                <a:latin typeface="Brandon Text Regular" panose="020B0503020203060203" pitchFamily="34" charset="0"/>
              </a:rPr>
              <a:t>Preoperational inspections must be done prior to using any equipment on a daily basis. If you notice any fire hazards, please correct them or inform a supervisor.</a:t>
            </a:r>
          </a:p>
          <a:p>
            <a:r>
              <a:rPr lang="en-US" sz="2800" dirty="0">
                <a:solidFill>
                  <a:schemeClr val="bg2"/>
                </a:solidFill>
                <a:latin typeface="Brandon Text Regular" panose="020B0503020203060203" pitchFamily="34" charset="0"/>
              </a:rPr>
              <a:t>SAFE FUELING</a:t>
            </a:r>
          </a:p>
          <a:p>
            <a:r>
              <a:rPr lang="en-US" sz="2800" dirty="0">
                <a:solidFill>
                  <a:schemeClr val="bg2"/>
                </a:solidFill>
                <a:latin typeface="Brandon Text Regular" panose="020B0503020203060203" pitchFamily="34" charset="0"/>
              </a:rPr>
              <a:t>Improper Fueling can result in a costly fire.</a:t>
            </a:r>
          </a:p>
          <a:p>
            <a:r>
              <a:rPr lang="en-US" sz="2800" dirty="0">
                <a:solidFill>
                  <a:schemeClr val="bg2"/>
                </a:solidFill>
                <a:latin typeface="Brandon Text Regular" panose="020B0503020203060203" pitchFamily="34" charset="0"/>
              </a:rPr>
              <a:t>IN CASE OF FIRE</a:t>
            </a:r>
          </a:p>
        </p:txBody>
      </p:sp>
      <p:pic>
        <p:nvPicPr>
          <p:cNvPr id="4" name="Picture Placeholder 3" descr="A picture containing sitting, food, table, old&#10;&#10;Description automatically generated">
            <a:extLst>
              <a:ext uri="{FF2B5EF4-FFF2-40B4-BE49-F238E27FC236}">
                <a16:creationId xmlns:a16="http://schemas.microsoft.com/office/drawing/2014/main" id="{8FB9C199-25EE-4C07-B51B-BFA63C8FD71D}"/>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336" r="336"/>
          <a:stretch>
            <a:fillRect/>
          </a:stretch>
        </p:blipFill>
        <p:spPr>
          <a:xfrm>
            <a:off x="25940" y="2417710"/>
            <a:ext cx="9118060" cy="6119865"/>
          </a:xfrm>
        </p:spPr>
      </p:pic>
      <p:pic>
        <p:nvPicPr>
          <p:cNvPr id="5" name="Farm Machinery Fire Prevention 7">
            <a:hlinkClick r:id="" action="ppaction://media"/>
            <a:extLst>
              <a:ext uri="{FF2B5EF4-FFF2-40B4-BE49-F238E27FC236}">
                <a16:creationId xmlns:a16="http://schemas.microsoft.com/office/drawing/2014/main" id="{19081F5B-E5C2-4420-9BEA-B88C98E267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86200" y="2247900"/>
            <a:ext cx="1625600" cy="1625600"/>
          </a:xfrm>
          <a:prstGeom prst="rect">
            <a:avLst/>
          </a:prstGeom>
        </p:spPr>
      </p:pic>
      <p:pic>
        <p:nvPicPr>
          <p:cNvPr id="9" name="Light Notification3">
            <a:hlinkClick r:id="" action="ppaction://media"/>
            <a:extLst>
              <a:ext uri="{FF2B5EF4-FFF2-40B4-BE49-F238E27FC236}">
                <a16:creationId xmlns:a16="http://schemas.microsoft.com/office/drawing/2014/main" id="{AF39A022-7C9E-4302-ADF7-B90F0DB5927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33330" y="5505643"/>
            <a:ext cx="1016000" cy="10160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149" fill="hold"/>
                                        <p:tgtEl>
                                          <p:spTgt spid="5"/>
                                        </p:tgtEl>
                                      </p:cBhvr>
                                    </p:cmd>
                                  </p:childTnLst>
                                </p:cTn>
                              </p:par>
                            </p:childTnLst>
                          </p:cTn>
                        </p:par>
                        <p:par>
                          <p:cTn id="7" fill="hold">
                            <p:stCondLst>
                              <p:cond delay="118149"/>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field of grass with trees in the background&#10;&#10;Description automatically generated">
            <a:extLst>
              <a:ext uri="{FF2B5EF4-FFF2-40B4-BE49-F238E27FC236}">
                <a16:creationId xmlns:a16="http://schemas.microsoft.com/office/drawing/2014/main" id="{8CFC07C2-55E9-49F6-B0FE-891FF89FCFF5}"/>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6522" b="6522"/>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297495" y="1924482"/>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grpSp>
      <p:sp>
        <p:nvSpPr>
          <p:cNvPr id="2" name="TextBox 6">
            <a:extLst>
              <a:ext uri="{FF2B5EF4-FFF2-40B4-BE49-F238E27FC236}">
                <a16:creationId xmlns:a16="http://schemas.microsoft.com/office/drawing/2014/main" id="{D7560378-FE06-49D1-AD4F-BD72AF187356}"/>
              </a:ext>
            </a:extLst>
          </p:cNvPr>
          <p:cNvSpPr txBox="1"/>
          <p:nvPr/>
        </p:nvSpPr>
        <p:spPr>
          <a:xfrm>
            <a:off x="1371600" y="3888737"/>
            <a:ext cx="15621000" cy="4154984"/>
          </a:xfrm>
          <a:prstGeom prst="rect">
            <a:avLst/>
          </a:prstGeom>
          <a:noFill/>
        </p:spPr>
        <p:txBody>
          <a:bodyPr wrap="square" rtlCol="0">
            <a:spAutoFit/>
          </a:bodyPr>
          <a:lstStyle/>
          <a:p>
            <a:pPr algn="ctr"/>
            <a:r>
              <a:rPr lang="en-US" sz="44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There are the three major elements that combine to create fire. They are air, heat, and fuel. It’s impossible to eliminate air from around farm machinery. Farm machinery fire prevention focuses on keeping the machinery clean of possible fire causing materials (fuel) and eliminating all possible sources of heat that could lead to a fire.</a:t>
            </a:r>
            <a:endParaRPr lang="ru-RU" sz="4400" dirty="0">
              <a:solidFill>
                <a:schemeClr val="bg1"/>
              </a:solidFill>
              <a:ea typeface="Lato Semibold" panose="020F0502020204030203" pitchFamily="34" charset="0"/>
              <a:cs typeface="Lato Semibold" panose="020F0502020204030203" pitchFamily="34" charset="0"/>
            </a:endParaRPr>
          </a:p>
        </p:txBody>
      </p:sp>
      <p:pic>
        <p:nvPicPr>
          <p:cNvPr id="8" name="Farm Machinery Fire Prevention 8">
            <a:hlinkClick r:id="" action="ppaction://media"/>
            <a:extLst>
              <a:ext uri="{FF2B5EF4-FFF2-40B4-BE49-F238E27FC236}">
                <a16:creationId xmlns:a16="http://schemas.microsoft.com/office/drawing/2014/main" id="{AF51EA0C-ADED-45B7-BE00-121AEEA908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55095" y="1790700"/>
            <a:ext cx="1701800" cy="1701800"/>
          </a:xfrm>
          <a:prstGeom prst="rect">
            <a:avLst/>
          </a:prstGeom>
        </p:spPr>
      </p:pic>
      <p:pic>
        <p:nvPicPr>
          <p:cNvPr id="11" name="Light Notification3">
            <a:hlinkClick r:id="" action="ppaction://media"/>
            <a:extLst>
              <a:ext uri="{FF2B5EF4-FFF2-40B4-BE49-F238E27FC236}">
                <a16:creationId xmlns:a16="http://schemas.microsoft.com/office/drawing/2014/main" id="{59C09896-2FBC-4F63-9B1B-C59996826C8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95400" y="5676900"/>
            <a:ext cx="1016000" cy="10160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83" fill="hold"/>
                                        <p:tgtEl>
                                          <p:spTgt spid="8"/>
                                        </p:tgtEl>
                                      </p:cBhvr>
                                    </p:cmd>
                                  </p:childTnLst>
                                </p:cTn>
                              </p:par>
                            </p:childTnLst>
                          </p:cTn>
                        </p:par>
                        <p:par>
                          <p:cTn id="7" fill="hold">
                            <p:stCondLst>
                              <p:cond delay="23483"/>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12309</TotalTime>
  <Words>2052</Words>
  <Application>Microsoft Office PowerPoint</Application>
  <PresentationFormat>Custom</PresentationFormat>
  <Paragraphs>112</Paragraphs>
  <Slides>8</Slides>
  <Notes>8</Notes>
  <HiddenSlides>0</HiddenSlides>
  <MMClips>14</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8</vt:i4>
      </vt:variant>
    </vt:vector>
  </HeadingPairs>
  <TitlesOfParts>
    <vt:vector size="22" baseType="lpstr">
      <vt:lpstr>Arial</vt:lpstr>
      <vt:lpstr>Brandon Text Regular</vt:lpstr>
      <vt:lpstr>Calibri</vt:lpstr>
      <vt:lpstr>Cambria</vt:lpstr>
      <vt:lpstr>Helvetica</vt:lpstr>
      <vt:lpstr>Open Sans</vt:lpstr>
      <vt:lpstr>Proxima Nova Alt Rg</vt:lpstr>
      <vt:lpstr>Roboto</vt:lpstr>
      <vt:lpstr>Symbol</vt:lpstr>
      <vt:lpstr>Times New Roman</vt:lpstr>
      <vt:lpstr>GENARAL LAYOUTS</vt:lpstr>
      <vt:lpstr>TEAM SLIDES</vt:lpstr>
      <vt:lpstr>SLIDES WITH IMAGES</vt:lpstr>
      <vt:lpstr>PORTFOLIO</vt:lpstr>
      <vt:lpstr>PowerPoint Presentation</vt:lpstr>
      <vt:lpstr>FARM MACHINERY FIRE PREVENTION</vt:lpstr>
      <vt:lpstr>PowerPoint Presentation</vt:lpstr>
      <vt:lpstr>What’s the Danger?</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1012</cp:revision>
  <dcterms:created xsi:type="dcterms:W3CDTF">2015-01-20T11:47:48Z</dcterms:created>
  <dcterms:modified xsi:type="dcterms:W3CDTF">2020-11-11T00:03:34Z</dcterms:modified>
</cp:coreProperties>
</file>