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25" r:id="rId9"/>
    <p:sldId id="616" r:id="rId10"/>
    <p:sldId id="623" r:id="rId11"/>
    <p:sldId id="624"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2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D50F5DCD-56B2-45FC-8CCA-F66B0A74D330}"/>
    <pc:docChg chg="undo custSel addSld modSld">
      <pc:chgData name="Edwin Landivar" userId="ae2ac59f40d9f62d" providerId="LiveId" clId="{D50F5DCD-56B2-45FC-8CCA-F66B0A74D330}" dt="2020-10-12T18:07:36.980" v="98" actId="14100"/>
      <pc:docMkLst>
        <pc:docMk/>
      </pc:docMkLst>
      <pc:sldChg chg="modSp mod modNotesTx">
        <pc:chgData name="Edwin Landivar" userId="ae2ac59f40d9f62d" providerId="LiveId" clId="{D50F5DCD-56B2-45FC-8CCA-F66B0A74D330}" dt="2020-10-12T17:46:25.070" v="4"/>
        <pc:sldMkLst>
          <pc:docMk/>
          <pc:sldMk cId="3378895467" sldId="606"/>
        </pc:sldMkLst>
        <pc:spChg chg="mod">
          <ac:chgData name="Edwin Landivar" userId="ae2ac59f40d9f62d" providerId="LiveId" clId="{D50F5DCD-56B2-45FC-8CCA-F66B0A74D330}" dt="2020-10-12T17:46:25.070" v="4"/>
          <ac:spMkLst>
            <pc:docMk/>
            <pc:sldMk cId="3378895467" sldId="606"/>
            <ac:spMk id="5" creationId="{00000000-0000-0000-0000-000000000000}"/>
          </ac:spMkLst>
        </pc:spChg>
      </pc:sldChg>
      <pc:sldChg chg="modSp mod modNotesTx">
        <pc:chgData name="Edwin Landivar" userId="ae2ac59f40d9f62d" providerId="LiveId" clId="{D50F5DCD-56B2-45FC-8CCA-F66B0A74D330}" dt="2020-10-12T17:47:04.664" v="8" actId="20577"/>
        <pc:sldMkLst>
          <pc:docMk/>
          <pc:sldMk cId="837056114" sldId="613"/>
        </pc:sldMkLst>
        <pc:spChg chg="mod">
          <ac:chgData name="Edwin Landivar" userId="ae2ac59f40d9f62d" providerId="LiveId" clId="{D50F5DCD-56B2-45FC-8CCA-F66B0A74D330}" dt="2020-10-12T17:47:04.664" v="8" actId="20577"/>
          <ac:spMkLst>
            <pc:docMk/>
            <pc:sldMk cId="837056114" sldId="613"/>
            <ac:spMk id="14" creationId="{00000000-0000-0000-0000-000000000000}"/>
          </ac:spMkLst>
        </pc:spChg>
      </pc:sldChg>
      <pc:sldChg chg="modSp mod modNotesTx">
        <pc:chgData name="Edwin Landivar" userId="ae2ac59f40d9f62d" providerId="LiveId" clId="{D50F5DCD-56B2-45FC-8CCA-F66B0A74D330}" dt="2020-10-12T17:56:34.452" v="43" actId="14100"/>
        <pc:sldMkLst>
          <pc:docMk/>
          <pc:sldMk cId="1479977622" sldId="614"/>
        </pc:sldMkLst>
        <pc:spChg chg="mod">
          <ac:chgData name="Edwin Landivar" userId="ae2ac59f40d9f62d" providerId="LiveId" clId="{D50F5DCD-56B2-45FC-8CCA-F66B0A74D330}" dt="2020-10-12T17:56:34.452" v="43" actId="14100"/>
          <ac:spMkLst>
            <pc:docMk/>
            <pc:sldMk cId="1479977622" sldId="614"/>
            <ac:spMk id="2" creationId="{CAD4E72E-0F62-4D0A-BB44-E8116F783B4B}"/>
          </ac:spMkLst>
        </pc:spChg>
        <pc:spChg chg="mod">
          <ac:chgData name="Edwin Landivar" userId="ae2ac59f40d9f62d" providerId="LiveId" clId="{D50F5DCD-56B2-45FC-8CCA-F66B0A74D330}" dt="2020-10-12T17:56:05.260" v="37" actId="14100"/>
          <ac:spMkLst>
            <pc:docMk/>
            <pc:sldMk cId="1479977622" sldId="614"/>
            <ac:spMk id="10" creationId="{00000000-0000-0000-0000-000000000000}"/>
          </ac:spMkLst>
        </pc:spChg>
        <pc:spChg chg="mod">
          <ac:chgData name="Edwin Landivar" userId="ae2ac59f40d9f62d" providerId="LiveId" clId="{D50F5DCD-56B2-45FC-8CCA-F66B0A74D330}" dt="2020-10-12T17:56:29.589" v="42" actId="14100"/>
          <ac:spMkLst>
            <pc:docMk/>
            <pc:sldMk cId="1479977622" sldId="614"/>
            <ac:spMk id="11" creationId="{00000000-0000-0000-0000-000000000000}"/>
          </ac:spMkLst>
        </pc:spChg>
      </pc:sldChg>
      <pc:sldChg chg="modSp mod modNotesTx">
        <pc:chgData name="Edwin Landivar" userId="ae2ac59f40d9f62d" providerId="LiveId" clId="{D50F5DCD-56B2-45FC-8CCA-F66B0A74D330}" dt="2020-10-12T18:00:52.305" v="65" actId="403"/>
        <pc:sldMkLst>
          <pc:docMk/>
          <pc:sldMk cId="668194125" sldId="616"/>
        </pc:sldMkLst>
        <pc:spChg chg="mod">
          <ac:chgData name="Edwin Landivar" userId="ae2ac59f40d9f62d" providerId="LiveId" clId="{D50F5DCD-56B2-45FC-8CCA-F66B0A74D330}" dt="2020-10-12T18:00:52.305" v="65" actId="403"/>
          <ac:spMkLst>
            <pc:docMk/>
            <pc:sldMk cId="668194125" sldId="616"/>
            <ac:spMk id="7" creationId="{1867828F-492D-4BF1-8A4E-822DF2FD5B9B}"/>
          </ac:spMkLst>
        </pc:spChg>
      </pc:sldChg>
      <pc:sldChg chg="addSp delSp modSp mod modNotesTx">
        <pc:chgData name="Edwin Landivar" userId="ae2ac59f40d9f62d" providerId="LiveId" clId="{D50F5DCD-56B2-45FC-8CCA-F66B0A74D330}" dt="2020-10-12T18:07:36.980" v="98" actId="14100"/>
        <pc:sldMkLst>
          <pc:docMk/>
          <pc:sldMk cId="3481045880" sldId="622"/>
        </pc:sldMkLst>
        <pc:spChg chg="add mod">
          <ac:chgData name="Edwin Landivar" userId="ae2ac59f40d9f62d" providerId="LiveId" clId="{D50F5DCD-56B2-45FC-8CCA-F66B0A74D330}" dt="2020-10-12T18:07:36.980" v="98" actId="14100"/>
          <ac:spMkLst>
            <pc:docMk/>
            <pc:sldMk cId="3481045880" sldId="622"/>
            <ac:spMk id="2" creationId="{16396915-6173-4400-BFEF-FE2ACD51EC44}"/>
          </ac:spMkLst>
        </pc:spChg>
        <pc:spChg chg="mod">
          <ac:chgData name="Edwin Landivar" userId="ae2ac59f40d9f62d" providerId="LiveId" clId="{D50F5DCD-56B2-45FC-8CCA-F66B0A74D330}" dt="2020-10-12T18:06:37.501" v="79" actId="1076"/>
          <ac:spMkLst>
            <pc:docMk/>
            <pc:sldMk cId="3481045880" sldId="622"/>
            <ac:spMk id="5" creationId="{00000000-0000-0000-0000-000000000000}"/>
          </ac:spMkLst>
        </pc:spChg>
        <pc:spChg chg="del">
          <ac:chgData name="Edwin Landivar" userId="ae2ac59f40d9f62d" providerId="LiveId" clId="{D50F5DCD-56B2-45FC-8CCA-F66B0A74D330}" dt="2020-10-12T18:06:39.713" v="80" actId="478"/>
          <ac:spMkLst>
            <pc:docMk/>
            <pc:sldMk cId="3481045880" sldId="622"/>
            <ac:spMk id="14" creationId="{00000000-0000-0000-0000-000000000000}"/>
          </ac:spMkLst>
        </pc:spChg>
      </pc:sldChg>
      <pc:sldChg chg="modSp mod modNotesTx">
        <pc:chgData name="Edwin Landivar" userId="ae2ac59f40d9f62d" providerId="LiveId" clId="{D50F5DCD-56B2-45FC-8CCA-F66B0A74D330}" dt="2020-10-12T18:05:52.297" v="73" actId="12"/>
        <pc:sldMkLst>
          <pc:docMk/>
          <pc:sldMk cId="784784973" sldId="623"/>
        </pc:sldMkLst>
        <pc:spChg chg="mod">
          <ac:chgData name="Edwin Landivar" userId="ae2ac59f40d9f62d" providerId="LiveId" clId="{D50F5DCD-56B2-45FC-8CCA-F66B0A74D330}" dt="2020-10-12T18:05:52.297" v="73" actId="12"/>
          <ac:spMkLst>
            <pc:docMk/>
            <pc:sldMk cId="784784973" sldId="623"/>
            <ac:spMk id="7" creationId="{B0369C6B-D18C-4CCF-81D5-91F16F2021B5}"/>
          </ac:spMkLst>
        </pc:spChg>
        <pc:spChg chg="mod">
          <ac:chgData name="Edwin Landivar" userId="ae2ac59f40d9f62d" providerId="LiveId" clId="{D50F5DCD-56B2-45FC-8CCA-F66B0A74D330}" dt="2020-10-12T18:05:46.443" v="72" actId="14100"/>
          <ac:spMkLst>
            <pc:docMk/>
            <pc:sldMk cId="784784973" sldId="623"/>
            <ac:spMk id="8" creationId="{00000000-0000-0000-0000-000000000000}"/>
          </ac:spMkLst>
        </pc:spChg>
      </pc:sldChg>
      <pc:sldChg chg="modSp mod modNotesTx">
        <pc:chgData name="Edwin Landivar" userId="ae2ac59f40d9f62d" providerId="LiveId" clId="{D50F5DCD-56B2-45FC-8CCA-F66B0A74D330}" dt="2020-10-12T18:06:29.364" v="78" actId="1076"/>
        <pc:sldMkLst>
          <pc:docMk/>
          <pc:sldMk cId="2689693971" sldId="624"/>
        </pc:sldMkLst>
        <pc:spChg chg="mod">
          <ac:chgData name="Edwin Landivar" userId="ae2ac59f40d9f62d" providerId="LiveId" clId="{D50F5DCD-56B2-45FC-8CCA-F66B0A74D330}" dt="2020-10-12T18:06:29.364" v="78" actId="1076"/>
          <ac:spMkLst>
            <pc:docMk/>
            <pc:sldMk cId="2689693971" sldId="624"/>
            <ac:spMk id="7" creationId="{1867828F-492D-4BF1-8A4E-822DF2FD5B9B}"/>
          </ac:spMkLst>
        </pc:spChg>
      </pc:sldChg>
      <pc:sldChg chg="modSp add mod modNotesTx">
        <pc:chgData name="Edwin Landivar" userId="ae2ac59f40d9f62d" providerId="LiveId" clId="{D50F5DCD-56B2-45FC-8CCA-F66B0A74D330}" dt="2020-10-12T17:59:26.204" v="57" actId="14100"/>
        <pc:sldMkLst>
          <pc:docMk/>
          <pc:sldMk cId="4032166975" sldId="625"/>
        </pc:sldMkLst>
        <pc:spChg chg="mod">
          <ac:chgData name="Edwin Landivar" userId="ae2ac59f40d9f62d" providerId="LiveId" clId="{D50F5DCD-56B2-45FC-8CCA-F66B0A74D330}" dt="2020-10-12T17:59:26.204" v="57" actId="14100"/>
          <ac:spMkLst>
            <pc:docMk/>
            <pc:sldMk cId="4032166975" sldId="625"/>
            <ac:spMk id="2" creationId="{CAD4E72E-0F62-4D0A-BB44-E8116F783B4B}"/>
          </ac:spMkLst>
        </pc:spChg>
        <pc:spChg chg="mod">
          <ac:chgData name="Edwin Landivar" userId="ae2ac59f40d9f62d" providerId="LiveId" clId="{D50F5DCD-56B2-45FC-8CCA-F66B0A74D330}" dt="2020-10-12T17:59:18.404" v="56" actId="14100"/>
          <ac:spMkLst>
            <pc:docMk/>
            <pc:sldMk cId="4032166975" sldId="625"/>
            <ac:spMk id="10" creationId="{00000000-0000-0000-0000-000000000000}"/>
          </ac:spMkLst>
        </pc:spChg>
        <pc:spChg chg="mod">
          <ac:chgData name="Edwin Landivar" userId="ae2ac59f40d9f62d" providerId="LiveId" clId="{D50F5DCD-56B2-45FC-8CCA-F66B0A74D330}" dt="2020-10-12T17:59:11.827" v="54" actId="14100"/>
          <ac:spMkLst>
            <pc:docMk/>
            <pc:sldMk cId="4032166975" sldId="625"/>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Farm Stress Management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Perhaps you have noticed that some farmers struggle under the pressures of events that you find easy to handle. Or perhaps you have wondered how other farmers can go on in spite of the stress load they carry.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fontAlgn="base">
              <a:lnSpc>
                <a:spcPct val="150000"/>
              </a:lnSpc>
              <a:spcBef>
                <a:spcPts val="1200"/>
              </a:spcBef>
              <a:spcAft>
                <a:spcPts val="1200"/>
              </a:spcAft>
            </a:pPr>
            <a:r>
              <a:rPr lang="en-US" sz="1800" b="1" dirty="0">
                <a:solidFill>
                  <a:srgbClr val="000000"/>
                </a:solidFill>
                <a:effectLst/>
                <a:latin typeface="Open Sans"/>
                <a:ea typeface="Times New Roman" panose="02020603050405020304" pitchFamily="18" charset="0"/>
              </a:rPr>
              <a:t>Why is it that some farmers can handle lots of stress and others very little?</a:t>
            </a:r>
            <a:r>
              <a:rPr lang="en-US" sz="1800" dirty="0">
                <a:solidFill>
                  <a:srgbClr val="000000"/>
                </a:solidFill>
                <a:effectLst/>
                <a:latin typeface="Open Sans"/>
                <a:ea typeface="Times New Roman" panose="02020603050405020304" pitchFamily="18" charset="0"/>
              </a:rPr>
              <a:t> </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Researchers who have examined differences between successful and unsuccessful stress managers have identified three key factors.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Font typeface="+mj-lt"/>
              <a:buAutoNum type="arabicPeriod"/>
            </a:pPr>
            <a:r>
              <a:rPr lang="en-US" sz="1800" dirty="0">
                <a:effectLst/>
                <a:latin typeface="Open Sans"/>
                <a:ea typeface="MS Mincho" panose="02020609040205080304" pitchFamily="49" charset="-128"/>
                <a:cs typeface="Times New Roman" panose="02020603050405020304" pitchFamily="18" charset="0"/>
              </a:rPr>
              <a:t>Individuals vary in their capacity to tolerate stress. For example, prolonged exertion and fatigue that would be only mildly stressful to a young farmer may prove very difficult for an older farmer or someone with a heart defect.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Emergencies on the farm, delays and other problems that a confident farmer takes in stride may be a stumbling block for one who feels inadequate. While part of an individual’s stress tolerance is inborn, a crucial part depends on the quality of coping skills practiced. Learning to cope successfully with a stressor once makes it easier the next time.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Aft>
                <a:spcPts val="1200"/>
              </a:spcAft>
              <a:buFont typeface="+mj-lt"/>
              <a:buNone/>
            </a:pPr>
            <a:r>
              <a:rPr lang="en-US" sz="1800" dirty="0">
                <a:effectLst/>
                <a:latin typeface="Open Sans"/>
                <a:ea typeface="MS Mincho" panose="02020609040205080304" pitchFamily="49" charset="-128"/>
                <a:cs typeface="Times New Roman" panose="02020603050405020304" pitchFamily="18" charset="0"/>
              </a:rPr>
              <a:t>2. A second factor is feeling in control. Successful stress managers know how to accept those stressors out of their control – the weather, their height, stock market fluctuations – and how to effectively manage those stresses within their control – such as neck tension, temper flare-ups or record keeping.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spcAft>
                <a:spcPts val="1200"/>
              </a:spcAft>
            </a:pPr>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Aft>
                <a:spcPts val="1200"/>
              </a:spcAft>
              <a:buFont typeface="+mj-lt"/>
              <a:buNone/>
            </a:pPr>
            <a:r>
              <a:rPr lang="en-US" sz="1800" dirty="0">
                <a:effectLst/>
                <a:latin typeface="Open Sans"/>
                <a:ea typeface="MS Mincho" panose="02020609040205080304" pitchFamily="49" charset="-128"/>
                <a:cs typeface="Times New Roman" panose="02020603050405020304" pitchFamily="18" charset="0"/>
              </a:rPr>
              <a:t>3. The attitudes, perceptions, and meanings that people assign to events determine a large part of their stress levels. A person has to perceive a situation as stressful or threatening in order to experience stress. If you think your dog is barking in the middle of the night because of a vandal, you will experience more stress than if you suspect a skunk has wandered into your yard.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To relax and manage stresses well during peak farm stress seasons – planting and harvesting – takes discipline and daily practice at controlling events, attitudes and responses.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MS Mincho" panose="02020609040205080304" pitchFamily="49" charset="-128"/>
                <a:cs typeface="Times New Roman" panose="02020603050405020304" pitchFamily="18" charset="0"/>
              </a:rPr>
              <a:t>STRESS OVERVIEW</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Many factors that influence a farm’s viability are out of a farmer’s control.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Often what we cannot control causes us to feel the most stress: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The weather</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Increased input costs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Large debt loads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Livestock health</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Erratic markets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Government regulations and complicated paper work</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Long working hours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Disagreements with other family members in the farm operation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Uncertain crop yields and fodder production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Machinery breakdowns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Handling dangerous goods e.g. farm chemicals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Stress for farmers continues as rural communities change - some shrink and fewer services are conveniently available, others are witnessing a changing landscape through urban sprawl and mining. As members of these communities, farmers work to fill the gaps in order to keep their communities functioning. Rural communities in turn are affected by the high stress farm environment.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42096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The “OPERATIVE” word in discussing stress is CONTROL.</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Control Events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Plan ahead. Don’t procrastinate. Replace worn machinery parts during the off season.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Before the harvest discuss who can be available to run for parts, care for livestock, etc.</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Set priorities about what has to be done today and what can wait until tomorrow. Plan your time.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Say no to extra commitments that you do not have time to do.</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Simplify your life. If possible, reduce your financial dependence on others.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Schedule stressful events within your control, such as elective surgery.</a:t>
            </a:r>
            <a:endParaRPr lang="es-EC" sz="1800" dirty="0">
              <a:effectLst/>
              <a:latin typeface="Times New Roman" panose="02020603050405020304" pitchFamily="18" charset="0"/>
              <a:ea typeface="Times New Roman" panose="02020603050405020304" pitchFamily="18" charset="0"/>
            </a:endParaRPr>
          </a:p>
          <a:p>
            <a:pPr marL="9525" algn="just" fontAlgn="base">
              <a:spcBef>
                <a:spcPts val="1200"/>
              </a:spcBef>
              <a:spcAft>
                <a:spcPts val="1200"/>
              </a:spcAft>
            </a:pPr>
            <a:r>
              <a:rPr lang="en-US" sz="1800" b="1" dirty="0">
                <a:solidFill>
                  <a:srgbClr val="003300"/>
                </a:solidFill>
                <a:effectLst/>
                <a:latin typeface="Open Sans"/>
                <a:ea typeface="MS Mincho" panose="02020609040205080304" pitchFamily="49" charset="-128"/>
                <a:cs typeface="Times New Roman" panose="02020603050405020304" pitchFamily="18" charset="0"/>
              </a:rPr>
              <a:t>Control attitudes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See the big picture: “I’m glad that tire blew out here rather than on that next hill.”</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List all the stresses you now have. Identify those you can change; accept the ones you cannot change.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Shift your focus from worrying to problem solving.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Think about how to turn your challenges into opportunity.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Notice what you have accomplished rather than what you failed to do.</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Set realistic goals and expectations daily. Give up trying to be perfect.</a:t>
            </a:r>
            <a:endParaRPr lang="es-EC" sz="1800" dirty="0">
              <a:effectLst/>
              <a:latin typeface="Times New Roman" panose="02020603050405020304" pitchFamily="18" charset="0"/>
              <a:ea typeface="Times New Roman" panose="02020603050405020304" pitchFamily="18" charset="0"/>
            </a:endParaRPr>
          </a:p>
          <a:p>
            <a:pPr algn="just" fontAlgn="base">
              <a:spcBef>
                <a:spcPts val="1800"/>
              </a:spcBef>
              <a:spcAft>
                <a:spcPts val="1200"/>
              </a:spcAft>
            </a:pPr>
            <a:r>
              <a:rPr lang="en-US" sz="1800" b="1" dirty="0">
                <a:solidFill>
                  <a:srgbClr val="003300"/>
                </a:solidFill>
                <a:effectLst/>
                <a:latin typeface="Open Sans"/>
                <a:ea typeface="MS Gothic" panose="020B0609070205080204" pitchFamily="49" charset="-128"/>
                <a:cs typeface="Times New Roman" panose="02020603050405020304" pitchFamily="18" charset="0"/>
              </a:rPr>
              <a:t>Control responses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Focus on relaxing your body and mind. Whether you are walking, driving or phoning, do it slowly and relax. Keep only that muscle tension necessary to accomplish the task.</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Tune in to your body. Notice any early signs of stress and let them go.</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Take care of your body. Exercise regularly and eat well-balanced meals. Limit your intake of stimulants such as coffee, sodas and tea.</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Avoid smoking cigarettes, using alcohol or other drugs, or using tranquilizers or sleeping pills.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If your health allows, tense and then relax each part of your body from toes to head, one part at a time.</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Shake away tension as you work by vigorously shaking each of your limbs.</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Take a break. Climb down from your tractor and do a favorite exercise.</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Take three deep breaths – slowly, easily. Let go of unnecessary stress.</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Stop to reflect or daydream for 10 minutes. Close your eyes and take a short mental vacation to a place you really enjoy. See the sights; hear the sounds; smell the smells. Enjoy. Then go back to work feeling refreshed.</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Think positive thoughts: “I can and will succeed.”</a:t>
            </a:r>
            <a:endParaRPr lang="es-EC" sz="12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Look for the humor in things that you do.</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Balance your work and your play. Do both well.</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Find someone with whom you can talk about your worries and frustrations.</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Seek help when you need it. There are times when all of us can benefit from professional help or support.</a:t>
            </a:r>
            <a:endParaRPr lang="es-EC" sz="12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200" dirty="0">
                <a:effectLst/>
                <a:latin typeface="Open Sans"/>
                <a:ea typeface="Times New Roman" panose="02020603050405020304" pitchFamily="18" charset="0"/>
              </a:rPr>
              <a:t>Unwind before bedtime. Do stretching exercises, listen to soothing music, practice rewinding deeply, and be thankful for any blessings received today. Then sleep well.</a:t>
            </a:r>
            <a:endParaRPr lang="es-EC" sz="12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Farming can be a very stressful occupation. Stress that goes unrecognized and is not managed well can cause you to make risky choices and can result in a farm incident. Unrelieved stress can take an emotional as well as a physical toll, in the form of anxiety or depression, or high blood pressure and heart disease. If unattended, stress can seriously damage physical health; psychological well-being; and relationships with friends, family, and coworkers.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FARM STRESS MANAGEMENT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grass, outdoor, field, standing&#10;&#10;Description automatically generated">
            <a:extLst>
              <a:ext uri="{FF2B5EF4-FFF2-40B4-BE49-F238E27FC236}">
                <a16:creationId xmlns:a16="http://schemas.microsoft.com/office/drawing/2014/main" id="{57B1563C-F7F1-496A-A38A-DDBD82FEDA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1144" y="2400300"/>
            <a:ext cx="9125712" cy="6061107"/>
          </a:xfrm>
          <a:prstGeom prst="rect">
            <a:avLst/>
          </a:prstGeom>
        </p:spPr>
      </p:pic>
      <p:pic>
        <p:nvPicPr>
          <p:cNvPr id="6" name="Farm Stress Management 2">
            <a:hlinkClick r:id="" action="ppaction://media"/>
            <a:extLst>
              <a:ext uri="{FF2B5EF4-FFF2-40B4-BE49-F238E27FC236}">
                <a16:creationId xmlns:a16="http://schemas.microsoft.com/office/drawing/2014/main" id="{7ACAA029-E136-495B-A107-9211600A9D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05400" y="2019300"/>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3C098F39-8F87-49DD-877D-587A543C9C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 fill="hold"/>
                                        <p:tgtEl>
                                          <p:spTgt spid="6"/>
                                        </p:tgtEl>
                                      </p:cBhvr>
                                    </p:cmd>
                                  </p:childTnLst>
                                </p:cTn>
                              </p:par>
                            </p:childTnLst>
                          </p:cTn>
                        </p:par>
                        <p:par>
                          <p:cTn id="7" fill="hold">
                            <p:stCondLst>
                              <p:cond delay="180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on top of a grass covered field&#10;&#10;Description automatically generated">
            <a:extLst>
              <a:ext uri="{FF2B5EF4-FFF2-40B4-BE49-F238E27FC236}">
                <a16:creationId xmlns:a16="http://schemas.microsoft.com/office/drawing/2014/main" id="{BF0AE174-32B2-49C1-86E8-7FB6F12EED2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30994" b="30994"/>
          <a:stretch>
            <a:fillRect/>
          </a:stretch>
        </p:blipFill>
        <p:spPr>
          <a:xfrm flipH="1">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2554545"/>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Perhaps you have wondered how other farmers can go on in spite of the stress load they carry. </a:t>
              </a:r>
            </a:p>
          </p:txBody>
        </p:sp>
      </p:grpSp>
      <p:pic>
        <p:nvPicPr>
          <p:cNvPr id="6" name="Farm Stress Management 3">
            <a:hlinkClick r:id="" action="ppaction://media"/>
            <a:extLst>
              <a:ext uri="{FF2B5EF4-FFF2-40B4-BE49-F238E27FC236}">
                <a16:creationId xmlns:a16="http://schemas.microsoft.com/office/drawing/2014/main" id="{58B9530F-1360-43F7-AC7B-AAB25829F3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05600" y="876300"/>
            <a:ext cx="1625600" cy="1625600"/>
          </a:xfrm>
          <a:prstGeom prst="rect">
            <a:avLst/>
          </a:prstGeom>
        </p:spPr>
      </p:pic>
      <p:pic>
        <p:nvPicPr>
          <p:cNvPr id="11" name="Light Notification3">
            <a:hlinkClick r:id="" action="ppaction://media"/>
            <a:extLst>
              <a:ext uri="{FF2B5EF4-FFF2-40B4-BE49-F238E27FC236}">
                <a16:creationId xmlns:a16="http://schemas.microsoft.com/office/drawing/2014/main" id="{3C5169A9-1514-48EF-92B4-595F7CC2C33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8" fill="hold"/>
                                        <p:tgtEl>
                                          <p:spTgt spid="6"/>
                                        </p:tgtEl>
                                      </p:cBhvr>
                                    </p:cmd>
                                  </p:childTnLst>
                                </p:cTn>
                              </p:par>
                            </p:childTnLst>
                          </p:cTn>
                        </p:par>
                        <p:par>
                          <p:cTn id="7" fill="hold">
                            <p:stCondLst>
                              <p:cond delay="13558"/>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55564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458200" cy="6555641"/>
          </a:xfrm>
          <a:prstGeom prst="rect">
            <a:avLst/>
          </a:prstGeom>
        </p:spPr>
        <p:txBody>
          <a:bodyPr wrap="square">
            <a:spAutoFit/>
          </a:bodyPr>
          <a:lstStyle/>
          <a:p>
            <a:r>
              <a:rPr lang="en-US" sz="2800" b="1" dirty="0">
                <a:solidFill>
                  <a:schemeClr val="bg2"/>
                </a:solidFill>
                <a:latin typeface="Brandon Text Regular" panose="020B0503020203060203" pitchFamily="34" charset="0"/>
              </a:rPr>
              <a:t>STRESS – GENERALLY </a:t>
            </a:r>
          </a:p>
          <a:p>
            <a:r>
              <a:rPr lang="en-US" sz="2800" b="1" dirty="0">
                <a:solidFill>
                  <a:schemeClr val="bg2"/>
                </a:solidFill>
                <a:latin typeface="Brandon Text Regular" panose="020B0503020203060203" pitchFamily="34" charset="0"/>
              </a:rPr>
              <a:t>Common Stressors</a:t>
            </a:r>
          </a:p>
          <a:p>
            <a:r>
              <a:rPr lang="en-US" sz="2800" dirty="0">
                <a:solidFill>
                  <a:schemeClr val="bg2"/>
                </a:solidFill>
                <a:latin typeface="Brandon Text Regular" panose="020B0503020203060203" pitchFamily="34" charset="0"/>
              </a:rPr>
              <a:t>Uncertainty of things that can be stressors.</a:t>
            </a:r>
          </a:p>
          <a:p>
            <a:r>
              <a:rPr lang="en-US" sz="2800" b="1" dirty="0">
                <a:solidFill>
                  <a:schemeClr val="bg2"/>
                </a:solidFill>
                <a:latin typeface="Brandon Text Regular" panose="020B0503020203060203" pitchFamily="34" charset="0"/>
              </a:rPr>
              <a:t>Types of Stress</a:t>
            </a:r>
          </a:p>
          <a:p>
            <a:r>
              <a:rPr lang="en-US" sz="2800" dirty="0">
                <a:solidFill>
                  <a:schemeClr val="bg2"/>
                </a:solidFill>
                <a:latin typeface="Brandon Text Regular" panose="020B0503020203060203" pitchFamily="34" charset="0"/>
              </a:rPr>
              <a:t>Acute stress is also known as the fight-or flight response.</a:t>
            </a:r>
          </a:p>
          <a:p>
            <a:r>
              <a:rPr lang="en-US" sz="2800" dirty="0">
                <a:solidFill>
                  <a:schemeClr val="bg2"/>
                </a:solidFill>
                <a:latin typeface="Brandon Text Regular" panose="020B0503020203060203" pitchFamily="34" charset="0"/>
              </a:rPr>
              <a:t>Chronic stress is more subtle than acute stress, but the effects may be longer and more problematic.</a:t>
            </a:r>
          </a:p>
          <a:p>
            <a:r>
              <a:rPr lang="en-US" sz="2800" dirty="0">
                <a:solidFill>
                  <a:schemeClr val="bg2"/>
                </a:solidFill>
                <a:latin typeface="Brandon Text Regular" panose="020B0503020203060203" pitchFamily="34" charset="0"/>
              </a:rPr>
              <a:t>Some symptoms of chronic stress can include:</a:t>
            </a:r>
          </a:p>
          <a:p>
            <a:r>
              <a:rPr lang="en-US" sz="2800" dirty="0">
                <a:solidFill>
                  <a:schemeClr val="bg2"/>
                </a:solidFill>
                <a:latin typeface="Brandon Text Regular" panose="020B0503020203060203" pitchFamily="34" charset="0"/>
              </a:rPr>
              <a:t>Why is it that some farmers can handle lots of stress and others very little? </a:t>
            </a:r>
          </a:p>
          <a:p>
            <a:r>
              <a:rPr lang="en-US" sz="2800" dirty="0">
                <a:solidFill>
                  <a:schemeClr val="bg2"/>
                </a:solidFill>
                <a:latin typeface="Brandon Text Regular" panose="020B0503020203060203" pitchFamily="34" charset="0"/>
              </a:rPr>
              <a:t>Researchers who have examined differences between successful and unsuccessful stress and have identified three key factors. </a:t>
            </a:r>
          </a:p>
          <a:p>
            <a:endParaRPr lang="en-US" sz="2800" dirty="0">
              <a:solidFill>
                <a:schemeClr val="bg2"/>
              </a:solidFill>
              <a:latin typeface="Brandon Text Regular" panose="020B0503020203060203" pitchFamily="34" charset="0"/>
            </a:endParaRPr>
          </a:p>
        </p:txBody>
      </p:sp>
      <p:pic>
        <p:nvPicPr>
          <p:cNvPr id="4" name="Picture Placeholder 3" descr="A truck is parked in a grassy field&#10;&#10;Description automatically generated">
            <a:extLst>
              <a:ext uri="{FF2B5EF4-FFF2-40B4-BE49-F238E27FC236}">
                <a16:creationId xmlns:a16="http://schemas.microsoft.com/office/drawing/2014/main" id="{FB53BB9A-A6F3-4AD6-BF22-3E0C5A9048EA}"/>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3502" r="3502"/>
          <a:stretch>
            <a:fillRect/>
          </a:stretch>
        </p:blipFill>
        <p:spPr>
          <a:xfrm>
            <a:off x="0" y="2400300"/>
            <a:ext cx="9144000" cy="6556375"/>
          </a:xfrm>
        </p:spPr>
      </p:pic>
      <p:pic>
        <p:nvPicPr>
          <p:cNvPr id="5" name="Farm Stress Management 4">
            <a:hlinkClick r:id="" action="ppaction://media"/>
            <a:extLst>
              <a:ext uri="{FF2B5EF4-FFF2-40B4-BE49-F238E27FC236}">
                <a16:creationId xmlns:a16="http://schemas.microsoft.com/office/drawing/2014/main" id="{2F46F8BC-59ED-4C02-A31E-31F99D0F94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939111"/>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8E54CD15-C644-44EA-A78A-749A92B8DD3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559" fill="hold"/>
                                        <p:tgtEl>
                                          <p:spTgt spid="5"/>
                                        </p:tgtEl>
                                      </p:cBhvr>
                                    </p:cmd>
                                  </p:childTnLst>
                                </p:cTn>
                              </p:par>
                            </p:childTnLst>
                          </p:cTn>
                        </p:par>
                        <p:par>
                          <p:cTn id="7" fill="hold">
                            <p:stCondLst>
                              <p:cond delay="9655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172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382000" cy="5693866"/>
          </a:xfrm>
          <a:prstGeom prst="rect">
            <a:avLst/>
          </a:prstGeom>
        </p:spPr>
        <p:txBody>
          <a:bodyPr wrap="square">
            <a:spAutoFit/>
          </a:bodyPr>
          <a:lstStyle/>
          <a:p>
            <a:r>
              <a:rPr lang="en-US" sz="2800" dirty="0">
                <a:solidFill>
                  <a:schemeClr val="bg2"/>
                </a:solidFill>
                <a:latin typeface="Brandon Text Regular" panose="020B0503020203060203" pitchFamily="34" charset="0"/>
              </a:rPr>
              <a:t>To relax and manage stresses well during peak farm stress seasons – planting and harvesting – takes discipline and daily practice at controlling events, attitudes and responses.</a:t>
            </a:r>
          </a:p>
          <a:p>
            <a:r>
              <a:rPr lang="en-US" sz="2800" dirty="0">
                <a:solidFill>
                  <a:schemeClr val="bg2"/>
                </a:solidFill>
                <a:latin typeface="Brandon Text Regular" panose="020B0503020203060203" pitchFamily="34" charset="0"/>
              </a:rPr>
              <a:t>STRESS OVERVIEW</a:t>
            </a:r>
          </a:p>
          <a:p>
            <a:r>
              <a:rPr lang="en-US" sz="2800" dirty="0">
                <a:solidFill>
                  <a:schemeClr val="bg2"/>
                </a:solidFill>
                <a:latin typeface="Brandon Text Regular" panose="020B0503020203060203" pitchFamily="34" charset="0"/>
              </a:rPr>
              <a:t>Many factors that influence a farm’s viability are out of a farmer’s control.</a:t>
            </a:r>
          </a:p>
          <a:p>
            <a:r>
              <a:rPr lang="en-US" sz="2800" dirty="0">
                <a:solidFill>
                  <a:schemeClr val="bg2"/>
                </a:solidFill>
                <a:latin typeface="Brandon Text Regular" panose="020B0503020203060203" pitchFamily="34" charset="0"/>
              </a:rPr>
              <a:t>Often what we cannot control causes us to feel the most stress:</a:t>
            </a:r>
          </a:p>
          <a:p>
            <a:r>
              <a:rPr lang="en-US" sz="2800" dirty="0">
                <a:solidFill>
                  <a:schemeClr val="bg2"/>
                </a:solidFill>
                <a:latin typeface="Brandon Text Regular" panose="020B0503020203060203" pitchFamily="34" charset="0"/>
              </a:rPr>
              <a:t>Stress for farmers continues as rural communities change - some shrink and fewer services are conveniently available, others are witnessing a changing landscape through urban sprawl and mining. </a:t>
            </a:r>
          </a:p>
        </p:txBody>
      </p:sp>
      <p:pic>
        <p:nvPicPr>
          <p:cNvPr id="4" name="Picture Placeholder 3" descr="A close up of a lush green field&#10;&#10;Description automatically generated">
            <a:extLst>
              <a:ext uri="{FF2B5EF4-FFF2-40B4-BE49-F238E27FC236}">
                <a16:creationId xmlns:a16="http://schemas.microsoft.com/office/drawing/2014/main" id="{12AAEDA0-39EA-4B7A-812A-F08A9003E36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710" r="710"/>
          <a:stretch>
            <a:fillRect/>
          </a:stretch>
        </p:blipFill>
        <p:spPr>
          <a:xfrm>
            <a:off x="0" y="2400300"/>
            <a:ext cx="9144000" cy="6172200"/>
          </a:xfrm>
        </p:spPr>
      </p:pic>
      <p:pic>
        <p:nvPicPr>
          <p:cNvPr id="5" name="Farm Stress Management 5">
            <a:hlinkClick r:id="" action="ppaction://media"/>
            <a:extLst>
              <a:ext uri="{FF2B5EF4-FFF2-40B4-BE49-F238E27FC236}">
                <a16:creationId xmlns:a16="http://schemas.microsoft.com/office/drawing/2014/main" id="{8BBC9982-1536-4E09-A220-CA8284CA0A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10795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9EFCF682-EA67-4434-8366-5D759CCF8B1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4032166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20" fill="hold"/>
                                        <p:tgtEl>
                                          <p:spTgt spid="5"/>
                                        </p:tgtEl>
                                      </p:cBhvr>
                                    </p:cmd>
                                  </p:childTnLst>
                                </p:cTn>
                              </p:par>
                            </p:childTnLst>
                          </p:cTn>
                        </p:par>
                        <p:par>
                          <p:cTn id="7" fill="hold">
                            <p:stCondLst>
                              <p:cond delay="7702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2231380"/>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The “OPERATIVE” word in discussing stress is CONTROL.</a:t>
            </a:r>
          </a:p>
          <a:p>
            <a:r>
              <a:rPr lang="en-US" sz="2800" dirty="0">
                <a:solidFill>
                  <a:schemeClr val="bg2"/>
                </a:solidFill>
                <a:latin typeface="Brandon Text Regular" panose="020B0503020203060203" pitchFamily="34" charset="0"/>
              </a:rPr>
              <a:t>Control Events</a:t>
            </a:r>
          </a:p>
          <a:p>
            <a:r>
              <a:rPr lang="en-US" sz="2800" dirty="0">
                <a:solidFill>
                  <a:schemeClr val="bg2"/>
                </a:solidFill>
                <a:latin typeface="Brandon Text Regular" panose="020B0503020203060203" pitchFamily="34" charset="0"/>
              </a:rPr>
              <a:t>Control attitudes</a:t>
            </a:r>
          </a:p>
          <a:p>
            <a:r>
              <a:rPr lang="en-US" sz="2800" dirty="0">
                <a:solidFill>
                  <a:schemeClr val="bg2"/>
                </a:solidFill>
                <a:latin typeface="Brandon Text Regular" panose="020B0503020203060203" pitchFamily="34" charset="0"/>
              </a:rPr>
              <a:t>Control responses</a:t>
            </a:r>
          </a:p>
        </p:txBody>
      </p:sp>
      <p:pic>
        <p:nvPicPr>
          <p:cNvPr id="4" name="Picture Placeholder 3" descr="Two people standing in a grassy field&#10;&#10;Description automatically generated">
            <a:extLst>
              <a:ext uri="{FF2B5EF4-FFF2-40B4-BE49-F238E27FC236}">
                <a16:creationId xmlns:a16="http://schemas.microsoft.com/office/drawing/2014/main" id="{C687508F-1EE2-41A0-BD68-5FA226E5757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6055" r="6055"/>
          <a:stretch>
            <a:fillRect/>
          </a:stretch>
        </p:blipFill>
        <p:spPr/>
      </p:pic>
      <p:pic>
        <p:nvPicPr>
          <p:cNvPr id="5" name="Farm Stress Management 6">
            <a:hlinkClick r:id="" action="ppaction://media"/>
            <a:extLst>
              <a:ext uri="{FF2B5EF4-FFF2-40B4-BE49-F238E27FC236}">
                <a16:creationId xmlns:a16="http://schemas.microsoft.com/office/drawing/2014/main" id="{D9A619C7-FEAC-497C-A40C-0DD9C72A19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5200" y="11557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403A1AF1-D412-4E00-A760-C2B6ABDCF7F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28" fill="hold"/>
                                        <p:tgtEl>
                                          <p:spTgt spid="5"/>
                                        </p:tgtEl>
                                      </p:cBhvr>
                                    </p:cmd>
                                  </p:childTnLst>
                                </p:cTn>
                              </p:par>
                            </p:childTnLst>
                          </p:cTn>
                        </p:par>
                        <p:par>
                          <p:cTn id="7" fill="hold">
                            <p:stCondLst>
                              <p:cond delay="12872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9817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2661821"/>
            <a:ext cx="8077200"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Shake away tension as you work by vigorously shaking each of your limbs.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Take a break. Climb down from your tractor and do a favorite exercise.</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Take three deep breaths – slowly, easily. Let go of unnecessary stress.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Stop to reflect or daydream for 10 minutes. Close your eyes and take a short mental vacation to a place you really enjoy. See the sights; hear the sounds; smell the smells. Enjoy. Then go back to work feeling refreshed.</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Think positive thoughts: “I can and will succeed.”</a:t>
            </a:r>
          </a:p>
        </p:txBody>
      </p:sp>
      <p:pic>
        <p:nvPicPr>
          <p:cNvPr id="4" name="Picture Placeholder 3" descr="A person sitting on a bench in front of a fence&#10;&#10;Description automatically generated">
            <a:extLst>
              <a:ext uri="{FF2B5EF4-FFF2-40B4-BE49-F238E27FC236}">
                <a16:creationId xmlns:a16="http://schemas.microsoft.com/office/drawing/2014/main" id="{A914EBB3-3802-48CD-813B-2DCA36D1E802}"/>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1303" b="1303"/>
          <a:stretch>
            <a:fillRect/>
          </a:stretch>
        </p:blipFill>
        <p:spPr>
          <a:xfrm>
            <a:off x="9296400" y="2343839"/>
            <a:ext cx="9144000" cy="5981700"/>
          </a:xfrm>
        </p:spPr>
      </p:pic>
      <p:pic>
        <p:nvPicPr>
          <p:cNvPr id="5" name="Farm Stress Management 7">
            <a:hlinkClick r:id="" action="ppaction://media"/>
            <a:extLst>
              <a:ext uri="{FF2B5EF4-FFF2-40B4-BE49-F238E27FC236}">
                <a16:creationId xmlns:a16="http://schemas.microsoft.com/office/drawing/2014/main" id="{40931080-7B16-4B18-AEE8-558DB463BC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1492939"/>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8A5A504A-564C-433A-BEA8-997702033D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48" fill="hold"/>
                                        <p:tgtEl>
                                          <p:spTgt spid="5"/>
                                        </p:tgtEl>
                                      </p:cBhvr>
                                    </p:cmd>
                                  </p:childTnLst>
                                </p:cTn>
                              </p:par>
                            </p:childTnLst>
                          </p:cTn>
                        </p:par>
                        <p:par>
                          <p:cTn id="7" fill="hold">
                            <p:stCondLst>
                              <p:cond delay="3644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027858"/>
            <a:ext cx="830580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Look for the humor in things that you do.</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Balance your work and your play. Do both well.</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Find someone with whom you can talk about your worries and frustrations.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Seek help when you need it. There are times when all of us can benefit from professional help or support.</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Unwind before bedtime. Do stretching exercises, listen to soothing music, practice rewinding deeply, and be thankful for any blessings received today. Then sleep well.</a:t>
            </a:r>
          </a:p>
        </p:txBody>
      </p:sp>
      <p:pic>
        <p:nvPicPr>
          <p:cNvPr id="4" name="Picture Placeholder 3" descr="A close up of a toy&#10;&#10;Description automatically generated">
            <a:extLst>
              <a:ext uri="{FF2B5EF4-FFF2-40B4-BE49-F238E27FC236}">
                <a16:creationId xmlns:a16="http://schemas.microsoft.com/office/drawing/2014/main" id="{87AAA82A-DF95-4C6E-950B-89C0C1FD3A56}"/>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l="-24690" t="-337" r="-24939" b="-90"/>
          <a:stretch/>
        </p:blipFill>
        <p:spPr>
          <a:xfrm>
            <a:off x="0" y="2400300"/>
            <a:ext cx="9144000" cy="6137275"/>
          </a:xfrm>
        </p:spPr>
      </p:pic>
      <p:pic>
        <p:nvPicPr>
          <p:cNvPr id="5" name="Farm Stress Management 8">
            <a:hlinkClick r:id="" action="ppaction://media"/>
            <a:extLst>
              <a:ext uri="{FF2B5EF4-FFF2-40B4-BE49-F238E27FC236}">
                <a16:creationId xmlns:a16="http://schemas.microsoft.com/office/drawing/2014/main" id="{37DB214C-C5B3-4997-9FED-62048C5DE1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933016"/>
            <a:ext cx="1016000" cy="1016000"/>
          </a:xfrm>
          <a:prstGeom prst="rect">
            <a:avLst/>
          </a:prstGeom>
        </p:spPr>
      </p:pic>
      <p:pic>
        <p:nvPicPr>
          <p:cNvPr id="9" name="Light Notification3">
            <a:hlinkClick r:id="" action="ppaction://media"/>
            <a:extLst>
              <a:ext uri="{FF2B5EF4-FFF2-40B4-BE49-F238E27FC236}">
                <a16:creationId xmlns:a16="http://schemas.microsoft.com/office/drawing/2014/main" id="{4064994E-ABD0-4B20-9803-8576A0E4019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05" fill="hold"/>
                                        <p:tgtEl>
                                          <p:spTgt spid="5"/>
                                        </p:tgtEl>
                                      </p:cBhvr>
                                    </p:cmd>
                                  </p:childTnLst>
                                </p:cTn>
                              </p:par>
                            </p:childTnLst>
                          </p:cTn>
                        </p:par>
                        <p:par>
                          <p:cTn id="7" fill="hold">
                            <p:stCondLst>
                              <p:cond delay="3170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that is standing in the grass&#10;&#10;Description automatically generated">
            <a:extLst>
              <a:ext uri="{FF2B5EF4-FFF2-40B4-BE49-F238E27FC236}">
                <a16:creationId xmlns:a16="http://schemas.microsoft.com/office/drawing/2014/main" id="{C75EF15C-5649-4C3D-BFAA-2D00D44E8E6A}"/>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31230" b="3123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74429"/>
            <a:ext cx="18288000" cy="10343382"/>
            <a:chOff x="-1152765" y="492002"/>
            <a:chExt cx="7617040" cy="10132502"/>
          </a:xfrm>
        </p:grpSpPr>
        <p:sp>
          <p:nvSpPr>
            <p:cNvPr id="5" name="Rectangle 4"/>
            <p:cNvSpPr/>
            <p:nvPr/>
          </p:nvSpPr>
          <p:spPr>
            <a:xfrm>
              <a:off x="-1152765" y="492002"/>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16396915-6173-4400-BFEF-FE2ACD51EC44}"/>
              </a:ext>
            </a:extLst>
          </p:cNvPr>
          <p:cNvSpPr txBox="1"/>
          <p:nvPr/>
        </p:nvSpPr>
        <p:spPr>
          <a:xfrm>
            <a:off x="1371600" y="3086100"/>
            <a:ext cx="16078200" cy="5509200"/>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Farming can be a very stressful occupation. Stress that goes unrecognized and is not managed well can cause you to make risky choices and can result in a farm incident. Unrelieved stress can take an emotional as well as a physical toll, in the form of anxiety or depression, or high blood pressure and heart disease. If unattended, stress can seriously damage physical health; psychological well-being; and relationships with friends, family, and coworkers.</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Farm Stress Management 9">
            <a:hlinkClick r:id="" action="ppaction://media"/>
            <a:extLst>
              <a:ext uri="{FF2B5EF4-FFF2-40B4-BE49-F238E27FC236}">
                <a16:creationId xmlns:a16="http://schemas.microsoft.com/office/drawing/2014/main" id="{30E3B3F2-A7D7-4AB8-8C99-C8695316C3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647075"/>
            <a:ext cx="1397000" cy="1397000"/>
          </a:xfrm>
          <a:prstGeom prst="rect">
            <a:avLst/>
          </a:prstGeom>
        </p:spPr>
      </p:pic>
      <p:pic>
        <p:nvPicPr>
          <p:cNvPr id="11" name="Light Notification3">
            <a:hlinkClick r:id="" action="ppaction://media"/>
            <a:extLst>
              <a:ext uri="{FF2B5EF4-FFF2-40B4-BE49-F238E27FC236}">
                <a16:creationId xmlns:a16="http://schemas.microsoft.com/office/drawing/2014/main" id="{B1295D23-1200-408C-98F5-5E3156BAA8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38" fill="hold"/>
                                        <p:tgtEl>
                                          <p:spTgt spid="8"/>
                                        </p:tgtEl>
                                      </p:cBhvr>
                                    </p:cmd>
                                  </p:childTnLst>
                                </p:cTn>
                              </p:par>
                            </p:childTnLst>
                          </p:cTn>
                        </p:par>
                        <p:par>
                          <p:cTn id="7" fill="hold">
                            <p:stCondLst>
                              <p:cond delay="31138"/>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12286</TotalTime>
  <Words>1623</Words>
  <Application>Microsoft Office PowerPoint</Application>
  <PresentationFormat>Custom</PresentationFormat>
  <Paragraphs>112</Paragraphs>
  <Slides>9</Slides>
  <Notes>9</Notes>
  <HiddenSlides>0</HiddenSlides>
  <MMClips>16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9</vt:i4>
      </vt:variant>
    </vt:vector>
  </HeadingPairs>
  <TitlesOfParts>
    <vt:vector size="23"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FARM STRESS MANAGEMENT</vt:lpstr>
      <vt:lpstr>PowerPoint Presentation</vt:lpstr>
      <vt:lpstr>What’s the Danger?</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1013</cp:revision>
  <dcterms:created xsi:type="dcterms:W3CDTF">2015-01-20T11:47:48Z</dcterms:created>
  <dcterms:modified xsi:type="dcterms:W3CDTF">2020-11-12T19:10:29Z</dcterms:modified>
</cp:coreProperties>
</file>