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23" r:id="rId9"/>
    <p:sldId id="624"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24.09.2020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Filling Up Dieseling Equipment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Refueling is a hazardous activity. The hazards are greater when highly flammable fuels such as petrol are being dispensed, because petrol releases flammable vapors that expand into the atmosphere.</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a flammable liquid flows, static electricity is generated from the friction between dissimilar materials (e.g. the fuel and the metal fuel filler neck). When the static electricity discharges, it produces sparks which can ignite the fuel vapors. The fuel dispensing pumps found at service stations and the fuel filler necks of motor vehicles are earthed to minimize and control the static electricity produced during normal vehicle refueling. </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Dangers of Static Electricity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invisible and unpredictable.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discharged in the form of a spark which can ignite flammable materials.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natural phenomenon that cannot be prevented but can be controlled.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rarely understood by most people.</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CA" sz="1200" kern="1200" dirty="0">
                <a:solidFill>
                  <a:schemeClr val="tx1"/>
                </a:solidFill>
                <a:effectLst/>
                <a:latin typeface="+mn-lt"/>
                <a:ea typeface="+mn-ea"/>
                <a:cs typeface="+mn-cs"/>
              </a:rPr>
              <a:t>The risk of refueling fires is greater when fuel is dispensed into portable containers. The following should be observed to control the effects of static electricity and to control the risk of fire when refueling portable containers.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read and observe the safety signs at service stations.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use unapproved containers to store fuel.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use a plastic fuel container that complies with AS2906 or an appropriate metal container with a well-sealed lid.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only containers with serviceable caps / lids and seals.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Always place the fuel container on the ground before filling with flammable liquid. This will discharge any static electricity prior to refueling.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Never fill a container in the boot of a car, or in the tray, or on the tailgate of a utility, particularly if it is fitted with a plastic tray liner.</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Fill containers slowly to avoid overflow and spillages.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lock the refueling trigger “on”.</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fill portable containers to more than 95% full; this allows for expansion.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Secure portable fuel containers against transit damage.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Avoid refueling petrol operated equipment (mowers, generator sets, jet skis, etc.) while located within a utility tray.</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HANDBOOK OF FUELING/DIESELING PRACTICES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Turn off vehicle ignition.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Place vehicle in gear and engage brake.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Note the location of fire extinguishers.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Put nozzle and hose back in the proper place.</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Report all leaks as soon as possible.  If a vehicle or piece of machinery leaks diesel, contain the spill using proper spill control procedures. </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Guard against over-dieseling.</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smoke, within 7.5 meters (25’) of fuel.</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cause spillage of any amount.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leave nozzle unattended while fueling.</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fully top up fuel tank.</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diesel equipment near waterways.</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diesel on asphalt.</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 not diesel where a source of ignition is present.</a:t>
            </a:r>
            <a:endParaRPr lang="es-EC"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hill, always block the wheels, lower forks and set the parking brake.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storage of petrol may pose several risks: Fire/explosion, environmental damage, health effects when handled by individuals.</a:t>
            </a:r>
            <a:endParaRPr lang="es-EC"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e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e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FILLING UP DIESELING EQUIPMENT</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truck is parked in front of a building&#10;&#10;Description automatically generated">
            <a:extLst>
              <a:ext uri="{FF2B5EF4-FFF2-40B4-BE49-F238E27FC236}">
                <a16:creationId xmlns:a16="http://schemas.microsoft.com/office/drawing/2014/main" id="{32149954-9817-4B23-B1CD-7BA21A830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5800" y="2324100"/>
            <a:ext cx="9296400" cy="6197600"/>
          </a:xfrm>
          <a:prstGeom prst="rect">
            <a:avLst/>
          </a:prstGeom>
        </p:spPr>
      </p:pic>
      <p:pic>
        <p:nvPicPr>
          <p:cNvPr id="6" name="Filling Up Dieseling Equipment Slide 1">
            <a:hlinkClick r:id="" action="ppaction://media"/>
            <a:extLst>
              <a:ext uri="{FF2B5EF4-FFF2-40B4-BE49-F238E27FC236}">
                <a16:creationId xmlns:a16="http://schemas.microsoft.com/office/drawing/2014/main" id="{0C9027BD-2D32-4204-8DE8-FA71803C2F3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105400" y="1079500"/>
            <a:ext cx="1244600" cy="1244600"/>
          </a:xfrm>
          <a:prstGeom prst="rect">
            <a:avLst/>
          </a:prstGeom>
        </p:spPr>
      </p:pic>
      <p:pic>
        <p:nvPicPr>
          <p:cNvPr id="7" name="Light Notification3">
            <a:hlinkClick r:id="" action="ppaction://media"/>
            <a:extLst>
              <a:ext uri="{FF2B5EF4-FFF2-40B4-BE49-F238E27FC236}">
                <a16:creationId xmlns:a16="http://schemas.microsoft.com/office/drawing/2014/main" id="{72F9A2A7-4033-4209-813F-148ACF895387}"/>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36" fill="hold"/>
                                        <p:tgtEl>
                                          <p:spTgt spid="6"/>
                                        </p:tgtEl>
                                      </p:cBhvr>
                                    </p:cmd>
                                  </p:childTnLst>
                                </p:cTn>
                              </p:par>
                            </p:childTnLst>
                          </p:cTn>
                        </p:par>
                        <p:par>
                          <p:cTn id="7" fill="hold">
                            <p:stCondLst>
                              <p:cond delay="2136"/>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green, motorcycle, sitting, office&#10;&#10;Description automatically generated">
            <a:extLst>
              <a:ext uri="{FF2B5EF4-FFF2-40B4-BE49-F238E27FC236}">
                <a16:creationId xmlns:a16="http://schemas.microsoft.com/office/drawing/2014/main" id="{AFBA883F-6E5A-4BA2-BCB7-32EBB408E6A3}"/>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4076700"/>
              <a:ext cx="5176679" cy="3170099"/>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Refueling is a hazardous activity. The hazards are greater when highly flammable fuels such as petrol are being dispensed, because petrol releases flammable vapors that expand into the atmosphere.</a:t>
              </a:r>
            </a:p>
          </p:txBody>
        </p:sp>
      </p:grpSp>
      <p:pic>
        <p:nvPicPr>
          <p:cNvPr id="6" name="Filling Up Dieseling Equipment Slide 2">
            <a:hlinkClick r:id="" action="ppaction://media"/>
            <a:extLst>
              <a:ext uri="{FF2B5EF4-FFF2-40B4-BE49-F238E27FC236}">
                <a16:creationId xmlns:a16="http://schemas.microsoft.com/office/drawing/2014/main" id="{3E099688-6A06-43AF-81DC-8FB0F2CA79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3800" y="1104900"/>
            <a:ext cx="1582398" cy="1582398"/>
          </a:xfrm>
          <a:prstGeom prst="rect">
            <a:avLst/>
          </a:prstGeom>
        </p:spPr>
      </p:pic>
      <p:pic>
        <p:nvPicPr>
          <p:cNvPr id="11" name="Light Notification3">
            <a:hlinkClick r:id="" action="ppaction://media"/>
            <a:extLst>
              <a:ext uri="{FF2B5EF4-FFF2-40B4-BE49-F238E27FC236}">
                <a16:creationId xmlns:a16="http://schemas.microsoft.com/office/drawing/2014/main" id="{D36F2664-D790-4F10-BBE1-967033AF5A8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66" fill="hold"/>
                                        <p:tgtEl>
                                          <p:spTgt spid="6"/>
                                        </p:tgtEl>
                                      </p:cBhvr>
                                    </p:cmd>
                                  </p:childTnLst>
                                </p:cTn>
                              </p:par>
                            </p:childTnLst>
                          </p:cTn>
                        </p:par>
                        <p:par>
                          <p:cTn id="7" fill="hold">
                            <p:stCondLst>
                              <p:cond delay="13566"/>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448800" y="3138479"/>
            <a:ext cx="8045278" cy="2246769"/>
          </a:xfrm>
          <a:prstGeom prst="rect">
            <a:avLst/>
          </a:prstGeom>
        </p:spPr>
        <p:txBody>
          <a:bodyPr wrap="square">
            <a:spAutoFit/>
          </a:bodyPr>
          <a:lstStyle/>
          <a:p>
            <a:r>
              <a:rPr lang="en-US" sz="2800" dirty="0">
                <a:solidFill>
                  <a:schemeClr val="bg2"/>
                </a:solidFill>
                <a:latin typeface="Brandon Text Regular" panose="020B0503020203060203" pitchFamily="34" charset="0"/>
              </a:rPr>
              <a:t>When a flammable liquid flows, static electricity is generated from the friction between dissimilar materials (e.g. the fuel and the metal fuel filler neck). When the static electricity discharges, it produces sparks which can ignite the fuel vapors.</a:t>
            </a:r>
          </a:p>
          <a:p>
            <a:r>
              <a:rPr lang="en-US" sz="2800" b="1" dirty="0">
                <a:solidFill>
                  <a:schemeClr val="bg2"/>
                </a:solidFill>
                <a:latin typeface="Brandon Text Regular" panose="020B0503020203060203" pitchFamily="34" charset="0"/>
              </a:rPr>
              <a:t> The Dangers of Static Electricity</a:t>
            </a:r>
          </a:p>
        </p:txBody>
      </p:sp>
      <p:pic>
        <p:nvPicPr>
          <p:cNvPr id="9" name="Picture 8" descr="A close up of a clock&#10;&#10;Description automatically generated">
            <a:extLst>
              <a:ext uri="{FF2B5EF4-FFF2-40B4-BE49-F238E27FC236}">
                <a16:creationId xmlns:a16="http://schemas.microsoft.com/office/drawing/2014/main" id="{A8AD4CA1-3C06-4504-B53B-3CC75EB81B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9229" y="2400300"/>
            <a:ext cx="7366571" cy="5486400"/>
          </a:xfrm>
          <a:prstGeom prst="rect">
            <a:avLst/>
          </a:prstGeom>
        </p:spPr>
      </p:pic>
      <p:pic>
        <p:nvPicPr>
          <p:cNvPr id="12" name="Filling Up Dieseling Equipment Slide 3">
            <a:hlinkClick r:id="" action="ppaction://media"/>
            <a:extLst>
              <a:ext uri="{FF2B5EF4-FFF2-40B4-BE49-F238E27FC236}">
                <a16:creationId xmlns:a16="http://schemas.microsoft.com/office/drawing/2014/main" id="{0F865AC0-51BB-4C73-B46D-31D6D37F19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967036"/>
            <a:ext cx="1397000" cy="1397000"/>
          </a:xfrm>
          <a:prstGeom prst="rect">
            <a:avLst/>
          </a:prstGeom>
        </p:spPr>
      </p:pic>
      <p:pic>
        <p:nvPicPr>
          <p:cNvPr id="13" name="Light Notification3">
            <a:hlinkClick r:id="" action="ppaction://media"/>
            <a:extLst>
              <a:ext uri="{FF2B5EF4-FFF2-40B4-BE49-F238E27FC236}">
                <a16:creationId xmlns:a16="http://schemas.microsoft.com/office/drawing/2014/main" id="{41B319A7-8776-4212-9403-E682A84E62B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71" fill="hold"/>
                                        <p:tgtEl>
                                          <p:spTgt spid="12"/>
                                        </p:tgtEl>
                                      </p:cBhvr>
                                    </p:cmd>
                                  </p:childTnLst>
                                </p:cTn>
                              </p:par>
                            </p:childTnLst>
                          </p:cTn>
                        </p:par>
                        <p:par>
                          <p:cTn id="7" fill="hold">
                            <p:stCondLst>
                              <p:cond delay="53171"/>
                            </p:stCondLst>
                            <p:childTnLst>
                              <p:par>
                                <p:cTn id="8" presetID="1" presetClass="mediacall" presetSubtype="0" fill="hold" nodeType="afterEffect">
                                  <p:stCondLst>
                                    <p:cond delay="0"/>
                                  </p:stCondLst>
                                  <p:childTnLst>
                                    <p:cmd type="call" cmd="playFrom(0.0)">
                                      <p:cBhvr>
                                        <p:cTn id="9" dur="44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2"/>
                </p:tgtEl>
              </p:cMediaNode>
            </p:audio>
            <p:audio>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457200" y="2933700"/>
            <a:ext cx="8077200" cy="2677656"/>
          </a:xfrm>
          <a:prstGeom prst="rect">
            <a:avLst/>
          </a:prstGeom>
          <a:noFill/>
        </p:spPr>
        <p:txBody>
          <a:bodyPr wrap="square" rtlCol="0">
            <a:spAutoFit/>
          </a:bodyPr>
          <a:lstStyle/>
          <a:p>
            <a:r>
              <a:rPr lang="en-US" sz="2400" dirty="0">
                <a:solidFill>
                  <a:schemeClr val="bg1"/>
                </a:solidFill>
                <a:latin typeface="Brandon Text Regular" panose="020B0503020203060203" pitchFamily="34" charset="0"/>
              </a:rPr>
              <a:t>The following should be observed to control the </a:t>
            </a:r>
            <a:r>
              <a:rPr lang="en-US" sz="2800" dirty="0">
                <a:solidFill>
                  <a:schemeClr val="bg1"/>
                </a:solidFill>
                <a:latin typeface="Brandon Text Regular" panose="020B0503020203060203" pitchFamily="34" charset="0"/>
              </a:rPr>
              <a:t>effects of static electricity and to control the risk of fire when refueling portable containers.</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Always read and observe the safety signs at service stations.</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Never use unapproved containers to store fuel. </a:t>
            </a:r>
          </a:p>
          <a:p>
            <a:pPr marL="342900" indent="-342900">
              <a:buFont typeface="Arial" panose="020B0604020202020204" pitchFamily="34" charset="0"/>
              <a:buChar char="•"/>
            </a:pPr>
            <a:r>
              <a:rPr lang="en-US" sz="2800" dirty="0">
                <a:solidFill>
                  <a:schemeClr val="bg1"/>
                </a:solidFill>
                <a:latin typeface="Brandon Text Regular" panose="020B0503020203060203" pitchFamily="34" charset="0"/>
              </a:rPr>
              <a:t>Always use a plastic fuel container that complies with AS2906 or an appropriate metal container with a well-sealed lid. </a:t>
            </a:r>
          </a:p>
        </p:txBody>
      </p:sp>
      <p:pic>
        <p:nvPicPr>
          <p:cNvPr id="4" name="Picture Placeholder 3" descr="A picture containing sitting, table, dog, engine&#10;&#10;Description automatically generated">
            <a:extLst>
              <a:ext uri="{FF2B5EF4-FFF2-40B4-BE49-F238E27FC236}">
                <a16:creationId xmlns:a16="http://schemas.microsoft.com/office/drawing/2014/main" id="{479B94AE-82D0-4B73-AA7B-A3B057DB2C57}"/>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t="4831" r="5532" b="4831"/>
          <a:stretch/>
        </p:blipFill>
        <p:spPr>
          <a:xfrm>
            <a:off x="9649858" y="2362200"/>
            <a:ext cx="8638142" cy="5486400"/>
          </a:xfrm>
        </p:spPr>
      </p:pic>
      <p:pic>
        <p:nvPicPr>
          <p:cNvPr id="5" name="Filling Up Dieseling Equipment Slide 4">
            <a:hlinkClick r:id="" action="ppaction://media"/>
            <a:extLst>
              <a:ext uri="{FF2B5EF4-FFF2-40B4-BE49-F238E27FC236}">
                <a16:creationId xmlns:a16="http://schemas.microsoft.com/office/drawing/2014/main" id="{20E44EC8-83BC-4E77-90E3-3A5F09AE43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602085"/>
            <a:ext cx="1397000" cy="1397000"/>
          </a:xfrm>
          <a:prstGeom prst="rect">
            <a:avLst/>
          </a:prstGeom>
        </p:spPr>
      </p:pic>
      <p:pic>
        <p:nvPicPr>
          <p:cNvPr id="9" name="Light Notification3">
            <a:hlinkClick r:id="" action="ppaction://media"/>
            <a:extLst>
              <a:ext uri="{FF2B5EF4-FFF2-40B4-BE49-F238E27FC236}">
                <a16:creationId xmlns:a16="http://schemas.microsoft.com/office/drawing/2014/main" id="{7877DA68-224D-48DD-B205-C7D8FA986C1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599" fill="hold"/>
                                        <p:tgtEl>
                                          <p:spTgt spid="5"/>
                                        </p:tgtEl>
                                      </p:cBhvr>
                                    </p:cmd>
                                  </p:childTnLst>
                                </p:cTn>
                              </p:par>
                            </p:childTnLst>
                          </p:cTn>
                        </p:par>
                        <p:par>
                          <p:cTn id="7" fill="hold">
                            <p:stCondLst>
                              <p:cond delay="89599"/>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50130" y="3771900"/>
            <a:ext cx="8305800" cy="1384995"/>
          </a:xfrm>
          <a:prstGeom prst="rect">
            <a:avLst/>
          </a:prstGeom>
          <a:noFill/>
        </p:spPr>
        <p:txBody>
          <a:bodyPr wrap="square" rtlCol="0">
            <a:spAutoFit/>
          </a:bodyPr>
          <a:lstStyle/>
          <a:p>
            <a:r>
              <a:rPr lang="en-US" sz="2800" b="1" dirty="0">
                <a:solidFill>
                  <a:schemeClr val="bg2"/>
                </a:solidFill>
                <a:latin typeface="Brandon Text Regular" panose="020B0503020203060203" pitchFamily="34" charset="0"/>
              </a:rPr>
              <a:t>HANDBOOK OF FUELING/DIESELING PRACTICES</a:t>
            </a:r>
          </a:p>
          <a:p>
            <a:r>
              <a:rPr lang="en-US" sz="2800" dirty="0">
                <a:solidFill>
                  <a:schemeClr val="bg2"/>
                </a:solidFill>
                <a:latin typeface="Brandon Text Regular" panose="020B0503020203060203" pitchFamily="34" charset="0"/>
              </a:rPr>
              <a:t>DO’s</a:t>
            </a:r>
          </a:p>
          <a:p>
            <a:r>
              <a:rPr lang="en-US" sz="2800" dirty="0">
                <a:solidFill>
                  <a:schemeClr val="bg2"/>
                </a:solidFill>
                <a:latin typeface="Brandon Text Regular" panose="020B0503020203060203" pitchFamily="34" charset="0"/>
              </a:rPr>
              <a:t>DONT’S</a:t>
            </a:r>
          </a:p>
        </p:txBody>
      </p:sp>
      <p:pic>
        <p:nvPicPr>
          <p:cNvPr id="4" name="Picture Placeholder 3" descr="A picture containing indoor, person, small, sitting&#10;&#10;Description automatically generated">
            <a:extLst>
              <a:ext uri="{FF2B5EF4-FFF2-40B4-BE49-F238E27FC236}">
                <a16:creationId xmlns:a16="http://schemas.microsoft.com/office/drawing/2014/main" id="{12F969F3-3408-4A57-8F0C-497AE49EBB26}"/>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l="336" r="336"/>
          <a:stretch>
            <a:fillRect/>
          </a:stretch>
        </p:blipFill>
        <p:spPr>
          <a:xfrm>
            <a:off x="0" y="2400300"/>
            <a:ext cx="9144000" cy="6137275"/>
          </a:xfrm>
        </p:spPr>
      </p:pic>
      <p:pic>
        <p:nvPicPr>
          <p:cNvPr id="5" name="Filling Up Dieseling Equipment Slide 5">
            <a:hlinkClick r:id="" action="ppaction://media"/>
            <a:extLst>
              <a:ext uri="{FF2B5EF4-FFF2-40B4-BE49-F238E27FC236}">
                <a16:creationId xmlns:a16="http://schemas.microsoft.com/office/drawing/2014/main" id="{C26FA069-CD06-491D-AA08-B26B5DEC340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95600" y="1485900"/>
            <a:ext cx="1701800" cy="1701800"/>
          </a:xfrm>
          <a:prstGeom prst="rect">
            <a:avLst/>
          </a:prstGeom>
        </p:spPr>
      </p:pic>
      <p:pic>
        <p:nvPicPr>
          <p:cNvPr id="9" name="Light Notification3">
            <a:hlinkClick r:id="" action="ppaction://media"/>
            <a:extLst>
              <a:ext uri="{FF2B5EF4-FFF2-40B4-BE49-F238E27FC236}">
                <a16:creationId xmlns:a16="http://schemas.microsoft.com/office/drawing/2014/main" id="{086EAA2A-A0FE-41E1-87D6-01AE3FE074C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884" fill="hold"/>
                                        <p:tgtEl>
                                          <p:spTgt spid="5"/>
                                        </p:tgtEl>
                                      </p:cBhvr>
                                    </p:cmd>
                                  </p:childTnLst>
                                </p:cTn>
                              </p:par>
                            </p:childTnLst>
                          </p:cTn>
                        </p:par>
                        <p:par>
                          <p:cTn id="7" fill="hold">
                            <p:stCondLst>
                              <p:cond delay="55884"/>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standing in front of a plane&#10;&#10;Description automatically generated">
            <a:extLst>
              <a:ext uri="{FF2B5EF4-FFF2-40B4-BE49-F238E27FC236}">
                <a16:creationId xmlns:a16="http://schemas.microsoft.com/office/drawing/2014/main" id="{8F24853E-6DC3-44CC-BD60-4D34474B135B}"/>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13" b="7813"/>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2438400" y="4688504"/>
            <a:ext cx="13182600" cy="2308324"/>
          </a:xfrm>
          <a:prstGeom prst="rect">
            <a:avLst/>
          </a:prstGeom>
          <a:noFill/>
        </p:spPr>
        <p:txBody>
          <a:bodyPr wrap="square" rtlCol="0">
            <a:spAutoFit/>
          </a:bodyPr>
          <a:lstStyle/>
          <a:p>
            <a:pPr algn="ctr"/>
            <a:r>
              <a:rPr lang="en-US" sz="4800"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The storage of petrol may pose several risks: Fire/explosion, environmental damage, health effects when handled by individuals.</a:t>
            </a:r>
          </a:p>
        </p:txBody>
      </p:sp>
      <p:pic>
        <p:nvPicPr>
          <p:cNvPr id="6" name="Filling Up Dieseling Equipment Slide 6">
            <a:hlinkClick r:id="" action="ppaction://media"/>
            <a:extLst>
              <a:ext uri="{FF2B5EF4-FFF2-40B4-BE49-F238E27FC236}">
                <a16:creationId xmlns:a16="http://schemas.microsoft.com/office/drawing/2014/main" id="{EA6A06EA-D421-4AFE-80FE-5DA2940BA7C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5200" y="418475"/>
            <a:ext cx="1854200" cy="1854200"/>
          </a:xfrm>
          <a:prstGeom prst="rect">
            <a:avLst/>
          </a:prstGeom>
        </p:spPr>
      </p:pic>
      <p:pic>
        <p:nvPicPr>
          <p:cNvPr id="12" name="Light Notification3">
            <a:hlinkClick r:id="" action="ppaction://media"/>
            <a:extLst>
              <a:ext uri="{FF2B5EF4-FFF2-40B4-BE49-F238E27FC236}">
                <a16:creationId xmlns:a16="http://schemas.microsoft.com/office/drawing/2014/main" id="{6B878CD9-AD51-46A3-BE27-B8FCFA2F702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200400" y="3314700"/>
            <a:ext cx="1244600" cy="12446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6" fill="hold"/>
                                        <p:tgtEl>
                                          <p:spTgt spid="6"/>
                                        </p:tgtEl>
                                      </p:cBhvr>
                                    </p:cmd>
                                  </p:childTnLst>
                                </p:cTn>
                              </p:par>
                            </p:childTnLst>
                          </p:cTn>
                        </p:par>
                        <p:par>
                          <p:cTn id="7" fill="hold">
                            <p:stCondLst>
                              <p:cond delay="11026"/>
                            </p:stCondLst>
                            <p:childTnLst>
                              <p:par>
                                <p:cTn id="8" presetID="1" presetClass="mediacall" presetSubtype="0" fill="hold" nodeType="afterEffect">
                                  <p:stCondLst>
                                    <p:cond delay="0"/>
                                  </p:stCondLst>
                                  <p:childTnLst>
                                    <p:cmd type="call" cmd="playFrom(0.0)">
                                      <p:cBhvr>
                                        <p:cTn id="9" dur="44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12213</TotalTime>
  <Words>767</Words>
  <Application>Microsoft Office PowerPoint</Application>
  <PresentationFormat>Custom</PresentationFormat>
  <Paragraphs>68</Paragraphs>
  <Slides>7</Slides>
  <Notes>7</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FILLING UP DIESELING EQUIPMENT</vt:lpstr>
      <vt:lpstr>PowerPoint Presentation</vt:lpstr>
      <vt:lpstr>What’s the Danger?</vt:lpstr>
      <vt:lpstr>PowerPoint Presentation</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2020-09-24T17:05:30Z</dcterms:modified>
</cp:coreProperties>
</file>