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23" r:id="rId8"/>
    <p:sldId id="616" r:id="rId9"/>
    <p:sldId id="619" r:id="rId10"/>
    <p:sldId id="624" r:id="rId11"/>
    <p:sldId id="625" r:id="rId12"/>
    <p:sldId id="626"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70" d="100"/>
          <a:sy n="70" d="100"/>
        </p:scale>
        <p:origin x="102" y="6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52019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44101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30414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
            <a:hlinkClick r:id="" action="ppaction://media"/>
            <a:extLst>
              <a:ext uri="{FF2B5EF4-FFF2-40B4-BE49-F238E27FC236}">
                <a16:creationId xmlns:a16="http://schemas.microsoft.com/office/drawing/2014/main" id="{C4DDD3C6-892B-48F9-A102-97668DBBB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5121275"/>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6340" y="0"/>
            <a:ext cx="18282582" cy="10287000"/>
          </a:xfrm>
        </p:spPr>
      </p:pic>
      <p:grpSp>
        <p:nvGrpSpPr>
          <p:cNvPr id="21" name="Group 20"/>
          <p:cNvGrpSpPr/>
          <p:nvPr/>
        </p:nvGrpSpPr>
        <p:grpSpPr>
          <a:xfrm>
            <a:off x="-19049" y="-56382"/>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00643" y="3344511"/>
              <a:ext cx="6366690" cy="4432074"/>
            </a:xfrm>
            <a:prstGeom prst="rect">
              <a:avLst/>
            </a:prstGeom>
            <a:noFill/>
          </p:spPr>
          <p:txBody>
            <a:bodyPr wrap="square" rtlCol="0">
              <a:spAutoFit/>
            </a:bodyPr>
            <a:lstStyle/>
            <a:p>
              <a:pPr algn="ctr"/>
              <a:r>
                <a:rPr lang="en-US" sz="4800" b="1" dirty="0">
                  <a:solidFill>
                    <a:schemeClr val="bg1"/>
                  </a:solidFill>
                </a:rPr>
                <a:t>Make general housekeeping a regular practice. There are countless hidden dangers that everyone should be made aware of. Education and enforcing scheduled inspections, maintenance and conscientious workers will prevent the unexpected injuries that occur when housekeeping is neglected.</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B19CF593-0F6E-40E9-ADE5-E64C3D02F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9413" y="5516563"/>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General Housekeeping in the Workplace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94862" y="2552700"/>
            <a:ext cx="5698275" cy="5698275"/>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6E8D0015-EEE9-43B8-A5E4-9EFC6C099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7638" y="5318125"/>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 y="7620"/>
            <a:ext cx="1828800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91881" y="2705100"/>
              <a:ext cx="6228849" cy="5632311"/>
            </a:xfrm>
            <a:prstGeom prst="rect">
              <a:avLst/>
            </a:prstGeom>
            <a:noFill/>
          </p:spPr>
          <p:txBody>
            <a:bodyPr wrap="square" rtlCol="0">
              <a:spAutoFit/>
            </a:bodyPr>
            <a:lstStyle/>
            <a:p>
              <a:r>
                <a:rPr lang="en-US" sz="4000" dirty="0">
                  <a:solidFill>
                    <a:srgbClr val="FFFFFF"/>
                  </a:solidFill>
                  <a:latin typeface="Open Sans"/>
                  <a:ea typeface="Open Sans"/>
                  <a:cs typeface="Open Sans"/>
                  <a:sym typeface="Open Sans"/>
                </a:rPr>
                <a:t>Housekeeping programs are an important element to running a safe and accident-free workplace. If a good plan is set in place, the possibility of slips, fall, fires or other dangers can be avoided, and work can be done effectively, clearing a safe place for storage and an unobstructed path for movement.</a:t>
              </a:r>
              <a:endParaRPr lang="en-US" sz="4000" dirty="0">
                <a:solidFill>
                  <a:schemeClr val="bg2"/>
                </a:solidFill>
              </a:endParaRP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53186ED9-70DF-4EE7-9C83-9D4F65975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7813" y="6424613"/>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39633" y="2956560"/>
            <a:ext cx="8045278" cy="3939540"/>
          </a:xfrm>
          <a:prstGeom prst="rect">
            <a:avLst/>
          </a:prstGeom>
        </p:spPr>
        <p:txBody>
          <a:bodyPr wrap="square">
            <a:spAutoFit/>
          </a:bodyPr>
          <a:lstStyle/>
          <a:p>
            <a:pPr lvl="0">
              <a:spcBef>
                <a:spcPts val="1200"/>
              </a:spcBef>
            </a:pPr>
            <a:r>
              <a:rPr lang="en-US" sz="2400" dirty="0">
                <a:solidFill>
                  <a:srgbClr val="FFFFFF"/>
                </a:solidFill>
                <a:latin typeface="Open Sans"/>
                <a:ea typeface="Open Sans"/>
                <a:cs typeface="Open Sans"/>
                <a:sym typeface="Open Sans"/>
              </a:rPr>
              <a:t>If you and your workers do not incorporate and follow a plan to eliminate the hidden hazards, the results could range from minor accidents to disastrous consequences that no one would see coming. </a:t>
            </a:r>
          </a:p>
          <a:p>
            <a:pPr lvl="0">
              <a:spcBef>
                <a:spcPts val="1200"/>
              </a:spcBef>
            </a:pPr>
            <a:r>
              <a:rPr lang="en-US" sz="2400" dirty="0">
                <a:solidFill>
                  <a:srgbClr val="FFFFFF"/>
                </a:solidFill>
                <a:latin typeface="Open Sans"/>
                <a:ea typeface="Open Sans"/>
                <a:cs typeface="Open Sans"/>
                <a:sym typeface="Open Sans"/>
              </a:rPr>
              <a:t>The possibilities are many: hay chutes without proper guards or cages could cause falls, neglecting to inspect or repair tools could put your worker at risk of injury, if flammable materials aren’t stored properly, you risk the possibility of a fire or an explosion in the workplace, which puts you and your workers at extremely high risk.</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44000" y="2246412"/>
            <a:ext cx="9134271"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D6603830-2CF8-43EB-99A3-9FD3F5DC18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5788" y="4984750"/>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7772400" y="2400300"/>
            <a:ext cx="105156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77724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7886700" y="2455188"/>
            <a:ext cx="10287000" cy="5355312"/>
          </a:xfrm>
          <a:prstGeom prst="rect">
            <a:avLst/>
          </a:prstGeom>
          <a:noFill/>
        </p:spPr>
        <p:txBody>
          <a:bodyPr wrap="square" rtlCol="0">
            <a:spAutoFit/>
          </a:bodyPr>
          <a:lstStyle/>
          <a:p>
            <a:pPr lvl="0">
              <a:spcBef>
                <a:spcPts val="1200"/>
              </a:spcBef>
            </a:pPr>
            <a:r>
              <a:rPr lang="en-US" sz="2400" b="1" u="sng" dirty="0">
                <a:solidFill>
                  <a:srgbClr val="FFFFFF"/>
                </a:solidFill>
                <a:latin typeface="Open Sans"/>
                <a:ea typeface="Open Sans"/>
                <a:cs typeface="Open Sans"/>
                <a:sym typeface="Open Sans"/>
              </a:rPr>
              <a:t>Floors and Other Areas</a:t>
            </a:r>
          </a:p>
          <a:p>
            <a:pPr marL="457200" lvl="0" indent="-374650">
              <a:spcBef>
                <a:spcPts val="1200"/>
              </a:spcBef>
              <a:buClr>
                <a:srgbClr val="FFFFFF"/>
              </a:buClr>
              <a:buSzPts val="2300"/>
              <a:buFont typeface="Open Sans"/>
              <a:buChar char="●"/>
            </a:pPr>
            <a:r>
              <a:rPr lang="en-US" sz="2400" dirty="0">
                <a:solidFill>
                  <a:srgbClr val="FFFFFF"/>
                </a:solidFill>
                <a:latin typeface="Open Sans"/>
                <a:ea typeface="Open Sans"/>
                <a:cs typeface="Open Sans"/>
                <a:sym typeface="Open Sans"/>
              </a:rPr>
              <a:t>Floors should be clean, in good condition and free of debris. Entranceways and areas that cannot be continuously cleaned should have anti-slip flooring.</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Trap doors, cages and railings should be in place and in good condition in areas where fall incidents may occur.</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Maintain overgrowth around buildings to prevent tripping.</a:t>
            </a:r>
          </a:p>
          <a:p>
            <a:pPr lvl="0">
              <a:spcBef>
                <a:spcPts val="1200"/>
              </a:spcBef>
            </a:pPr>
            <a:r>
              <a:rPr lang="en-US" sz="2400" b="1" u="sng" dirty="0">
                <a:solidFill>
                  <a:srgbClr val="FFFFFF"/>
                </a:solidFill>
                <a:latin typeface="Open Sans"/>
                <a:ea typeface="Open Sans"/>
                <a:cs typeface="Open Sans"/>
                <a:sym typeface="Open Sans"/>
              </a:rPr>
              <a:t>Maintain Light Fixtures</a:t>
            </a:r>
          </a:p>
          <a:p>
            <a:pPr marL="457200" lvl="0" indent="-374650">
              <a:spcBef>
                <a:spcPts val="1200"/>
              </a:spcBef>
              <a:buClr>
                <a:srgbClr val="FFFFFF"/>
              </a:buClr>
              <a:buSzPts val="2300"/>
              <a:buFont typeface="Open Sans"/>
              <a:buChar char="●"/>
            </a:pPr>
            <a:r>
              <a:rPr lang="en-US" sz="2400" dirty="0">
                <a:solidFill>
                  <a:srgbClr val="FFFFFF"/>
                </a:solidFill>
                <a:latin typeface="Open Sans"/>
                <a:ea typeface="Open Sans"/>
                <a:cs typeface="Open Sans"/>
                <a:sym typeface="Open Sans"/>
              </a:rPr>
              <a:t>Change bulbs often to ensure adequate light in every work area.</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Explosion proof fixtures should be installed in areas containing combustible materials.</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Maintain even lighting to prevent shadows, which could inflict fear and tension in animals, putting them and your workers at risk.</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CC9C6120-158E-4BD3-A8ED-403A01F65A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1575" y="5365750"/>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212487"/>
              <a:ext cx="9006495" cy="5201424"/>
            </a:xfrm>
            <a:prstGeom prst="rect">
              <a:avLst/>
            </a:prstGeom>
            <a:noFill/>
          </p:spPr>
          <p:txBody>
            <a:bodyPr wrap="square" rtlCol="0">
              <a:spAutoFit/>
            </a:bodyPr>
            <a:lstStyle/>
            <a:p>
              <a:pPr lvl="0"/>
              <a:r>
                <a:rPr lang="en-US" sz="2400" b="1" u="sng" dirty="0">
                  <a:solidFill>
                    <a:srgbClr val="FFFFFF"/>
                  </a:solidFill>
                  <a:latin typeface="Open Sans"/>
                  <a:ea typeface="Open Sans"/>
                  <a:cs typeface="Open Sans"/>
                  <a:sym typeface="Open Sans"/>
                </a:rPr>
                <a:t>Aisles and Stairways</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Remove objects that obstruct movement and cause tripping hazards.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aisles and stairways are clearly marked.</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Aisles should be wide enough to allow people and vehicles a clear passage.</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Blind corners can be marked with signage and fixed with mirrors to allow optimal awareness.</a:t>
              </a:r>
            </a:p>
            <a:p>
              <a:pPr lvl="0"/>
              <a:r>
                <a:rPr lang="en-US" sz="2400" b="1" u="sng" dirty="0">
                  <a:solidFill>
                    <a:srgbClr val="FFFFFF"/>
                  </a:solidFill>
                  <a:latin typeface="Open Sans"/>
                  <a:ea typeface="Open Sans"/>
                  <a:cs typeface="Open Sans"/>
                  <a:sym typeface="Open Sans"/>
                </a:rPr>
                <a:t>Spill Control</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Stop spills before they start with well-maintained machines and equipment and placing drip pans and guards where spills could potentially happen.</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Clean spills following the procedures in the Material Safety Data Sheet and dispose of the clean-up material safely.</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53401"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2BDDA3A7-BA1E-43BD-9F49-ACBA47AF9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4688" y="570706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8166" y="2400300"/>
            <a:ext cx="916305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568542" y="2531388"/>
            <a:ext cx="8305800" cy="5355312"/>
          </a:xfrm>
          <a:prstGeom prst="rect">
            <a:avLst/>
          </a:prstGeom>
          <a:noFill/>
        </p:spPr>
        <p:txBody>
          <a:bodyPr wrap="square" rtlCol="0">
            <a:spAutoFit/>
          </a:bodyPr>
          <a:lstStyle/>
          <a:p>
            <a:pPr lvl="0"/>
            <a:r>
              <a:rPr lang="en-US" sz="2400" b="1" u="sng" dirty="0">
                <a:solidFill>
                  <a:srgbClr val="FFFFFF"/>
                </a:solidFill>
                <a:latin typeface="Open Sans"/>
                <a:ea typeface="Open Sans"/>
                <a:cs typeface="Open Sans"/>
                <a:sym typeface="Open Sans"/>
              </a:rPr>
              <a:t>Tools and Equipment</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Ensure tools are kept in their designated area. After use, put them away immediately.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Tools should be inspected and cleaned frequently. Any tool that requires repair should be tended to or taken out of service if they are beyond repair.</a:t>
            </a:r>
          </a:p>
          <a:p>
            <a:pPr lvl="0">
              <a:spcBef>
                <a:spcPts val="1200"/>
              </a:spcBef>
            </a:pPr>
            <a:r>
              <a:rPr lang="en-US" sz="2400" b="1" u="sng" dirty="0">
                <a:solidFill>
                  <a:srgbClr val="FFFFFF"/>
                </a:solidFill>
                <a:latin typeface="Open Sans"/>
                <a:ea typeface="Open Sans"/>
                <a:cs typeface="Open Sans"/>
                <a:sym typeface="Open Sans"/>
              </a:rPr>
              <a:t>Maintenance</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Perform the inspection and maintenance of tools, equipment and machines regularly.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This also includes the maintenance of sanitary facilities, regularly painting and cleaning walls, maintaining windows, damaged doors, defective plumbing and broken surfaces.</a:t>
            </a:r>
          </a:p>
        </p:txBody>
      </p:sp>
    </p:spTree>
    <p:extLst>
      <p:ext uri="{BB962C8B-B14F-4D97-AF65-F5344CB8AC3E}">
        <p14:creationId xmlns:p14="http://schemas.microsoft.com/office/powerpoint/2010/main" val="99944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DED10220-F2BC-4ABA-B348-3BB097D59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775" y="5154613"/>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255707"/>
              <a:ext cx="9006495" cy="4985980"/>
            </a:xfrm>
            <a:prstGeom prst="rect">
              <a:avLst/>
            </a:prstGeom>
            <a:noFill/>
          </p:spPr>
          <p:txBody>
            <a:bodyPr wrap="square" rtlCol="0">
              <a:spAutoFit/>
            </a:bodyPr>
            <a:lstStyle/>
            <a:p>
              <a:pPr lvl="0"/>
              <a:r>
                <a:rPr lang="en-US" sz="2400" b="1" u="sng" dirty="0">
                  <a:solidFill>
                    <a:srgbClr val="FFFFFF"/>
                  </a:solidFill>
                  <a:latin typeface="Open Sans"/>
                  <a:ea typeface="Open Sans"/>
                  <a:cs typeface="Open Sans"/>
                  <a:sym typeface="Open Sans"/>
                </a:rPr>
                <a:t>Waste Disposal</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Disposing of waste immediately in designated areas is important.</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Sort and grade scrap accordingly as you work to prevent a buildup in the work area.</a:t>
              </a:r>
            </a:p>
            <a:p>
              <a:pPr lvl="0">
                <a:spcBef>
                  <a:spcPts val="1200"/>
                </a:spcBef>
              </a:pPr>
              <a:r>
                <a:rPr lang="en-US" sz="2400" b="1" u="sng" dirty="0">
                  <a:solidFill>
                    <a:srgbClr val="FFFFFF"/>
                  </a:solidFill>
                  <a:latin typeface="Open Sans"/>
                  <a:ea typeface="Open Sans"/>
                  <a:cs typeface="Open Sans"/>
                  <a:sym typeface="Open Sans"/>
                </a:rPr>
                <a:t>Storage</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The storage of containers and bins should be stacked neatly on a solid foundation and cross-tied to secure them.</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They should have at least one metre (approximately 3 feet) of  clearance from sprinkler heads.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Keep stored materials out of aisles, stairs, exits, fire equipment and emergency stations.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storage areas are visibly marked.</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53401" cy="5486400"/>
          </a:xfrm>
          <a:prstGeom prst="rect">
            <a:avLst/>
          </a:prstGeom>
        </p:spPr>
      </p:pic>
    </p:spTree>
    <p:extLst>
      <p:ext uri="{BB962C8B-B14F-4D97-AF65-F5344CB8AC3E}">
        <p14:creationId xmlns:p14="http://schemas.microsoft.com/office/powerpoint/2010/main" val="307658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hlinkClick r:id="" action="ppaction://media"/>
            <a:extLst>
              <a:ext uri="{FF2B5EF4-FFF2-40B4-BE49-F238E27FC236}">
                <a16:creationId xmlns:a16="http://schemas.microsoft.com/office/drawing/2014/main" id="{4A0BAA79-D876-40B0-9507-0EFDD562B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1638" y="487521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9149687" cy="5486399"/>
          </a:xfrm>
        </p:spPr>
      </p:pic>
      <p:sp>
        <p:nvSpPr>
          <p:cNvPr id="7" name="TextBox 6">
            <a:extLst>
              <a:ext uri="{FF2B5EF4-FFF2-40B4-BE49-F238E27FC236}">
                <a16:creationId xmlns:a16="http://schemas.microsoft.com/office/drawing/2014/main" id="{1867828F-492D-4BF1-8A4E-822DF2FD5B9B}"/>
              </a:ext>
            </a:extLst>
          </p:cNvPr>
          <p:cNvSpPr txBox="1"/>
          <p:nvPr/>
        </p:nvSpPr>
        <p:spPr>
          <a:xfrm>
            <a:off x="9563100" y="3358396"/>
            <a:ext cx="8305800" cy="3570208"/>
          </a:xfrm>
          <a:prstGeom prst="rect">
            <a:avLst/>
          </a:prstGeom>
          <a:noFill/>
        </p:spPr>
        <p:txBody>
          <a:bodyPr wrap="square" rtlCol="0">
            <a:spAutoFit/>
          </a:bodyPr>
          <a:lstStyle/>
          <a:p>
            <a:pPr lvl="0">
              <a:spcBef>
                <a:spcPts val="1200"/>
              </a:spcBef>
            </a:pPr>
            <a:r>
              <a:rPr lang="en-US" sz="2400" b="1" u="sng" dirty="0">
                <a:solidFill>
                  <a:srgbClr val="FFFFFF"/>
                </a:solidFill>
                <a:latin typeface="Open Sans"/>
                <a:ea typeface="Open Sans"/>
                <a:cs typeface="Open Sans"/>
                <a:sym typeface="Open Sans"/>
              </a:rPr>
              <a:t>Fire Prevention</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Ensure that all combustible, flammable, toxic and other hazardous materials are kept in containers that are approved and appropriate for the material they contain.</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When using flammable material, take only as much as is needed for the job and keep in safety cans while using.</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Do not leave greasy rags laying around. keep them in metal containers and be sure to dispose of them regularly.</a:t>
            </a:r>
          </a:p>
        </p:txBody>
      </p:sp>
    </p:spTree>
    <p:extLst>
      <p:ext uri="{BB962C8B-B14F-4D97-AF65-F5344CB8AC3E}">
        <p14:creationId xmlns:p14="http://schemas.microsoft.com/office/powerpoint/2010/main" val="70137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8073</TotalTime>
  <Words>709</Words>
  <Application>Microsoft Office PowerPoint</Application>
  <PresentationFormat>Custom</PresentationFormat>
  <Paragraphs>58</Paragraphs>
  <Slides>10</Slides>
  <Notes>10</Notes>
  <HiddenSlides>0</HiddenSlides>
  <MMClips>9</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Open Sans</vt:lpstr>
      <vt:lpstr>Arial</vt:lpstr>
      <vt:lpstr>Calibri</vt:lpstr>
      <vt:lpstr>Roboto</vt:lpstr>
      <vt:lpstr>GENARAL LAYOUTS</vt:lpstr>
      <vt:lpstr>TEAM SLIDES</vt:lpstr>
      <vt:lpstr>SLIDES WITH IMAGES</vt:lpstr>
      <vt:lpstr>PORTFOLIO</vt:lpstr>
      <vt:lpstr>PowerPoint Presentation</vt:lpstr>
      <vt:lpstr>General Housekeeping in the Workplace</vt:lpstr>
      <vt:lpstr>PowerPoint Presentation</vt:lpstr>
      <vt:lpstr>What’s the Danger?</vt:lpstr>
      <vt:lpstr>How to Protect Yourself</vt:lpstr>
      <vt:lpstr>How to Protect Yourself</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1023</cp:revision>
  <dcterms:created xsi:type="dcterms:W3CDTF">2015-01-20T11:47:48Z</dcterms:created>
  <dcterms:modified xsi:type="dcterms:W3CDTF">2020-07-28T19:15:48Z</dcterms:modified>
</cp:coreProperties>
</file>