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23" r:id="rId8"/>
    <p:sldId id="616" r:id="rId9"/>
    <p:sldId id="619" r:id="rId10"/>
    <p:sldId id="624" r:id="rId11"/>
    <p:sldId id="625"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63767" autoAdjust="0"/>
  </p:normalViewPr>
  <p:slideViewPr>
    <p:cSldViewPr>
      <p:cViewPr varScale="1">
        <p:scale>
          <a:sx n="50" d="100"/>
          <a:sy n="50" d="100"/>
        </p:scale>
        <p:origin x="48" y="3456"/>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30.07.2020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49769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169318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2F55D32B-19CB-43EA-BE7C-5C3EAAD499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8475" y="6156325"/>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WHMIS - Workplace Hazardous Material Information System</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rotWithShape="1">
          <a:blip r:embed="rId7">
            <a:extLst>
              <a:ext uri="{28A0092B-C50C-407E-A947-70E740481C1C}">
                <a14:useLocalDpi xmlns:a14="http://schemas.microsoft.com/office/drawing/2010/main" val="0"/>
              </a:ext>
            </a:extLst>
          </a:blip>
          <a:srcRect t="15231" b="13895"/>
          <a:stretch/>
        </p:blipFill>
        <p:spPr>
          <a:xfrm>
            <a:off x="6461016" y="2705100"/>
            <a:ext cx="5365967" cy="5186018"/>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5E696203-8695-467D-999D-530F9040B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1475" y="3394075"/>
            <a:ext cx="609600" cy="609600"/>
          </a:xfrm>
          <a:prstGeom prst="rect">
            <a:avLst/>
          </a:prstGeom>
        </p:spPr>
      </p:pic>
      <p:sp>
        <p:nvSpPr>
          <p:cNvPr id="15" name="Rectangle 14"/>
          <p:cNvSpPr/>
          <p:nvPr/>
        </p:nvSpPr>
        <p:spPr>
          <a:xfrm>
            <a:off x="64001" y="-762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a:stretch/>
        </p:blipFill>
        <p:spPr>
          <a:xfrm>
            <a:off x="8443" y="26670"/>
            <a:ext cx="18271114" cy="10279380"/>
          </a:xfrm>
        </p:spPr>
      </p:pic>
      <p:grpSp>
        <p:nvGrpSpPr>
          <p:cNvPr id="21" name="Group 20"/>
          <p:cNvGrpSpPr/>
          <p:nvPr/>
        </p:nvGrpSpPr>
        <p:grpSpPr>
          <a:xfrm>
            <a:off x="-12198" y="-7620"/>
            <a:ext cx="8963526" cy="1031367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1620" y="2654171"/>
              <a:ext cx="6228849" cy="6863417"/>
            </a:xfrm>
            <a:prstGeom prst="rect">
              <a:avLst/>
            </a:prstGeom>
            <a:noFill/>
          </p:spPr>
          <p:txBody>
            <a:bodyPr wrap="square" rtlCol="0">
              <a:spAutoFit/>
            </a:bodyPr>
            <a:lstStyle/>
            <a:p>
              <a:pPr lvl="0">
                <a:spcBef>
                  <a:spcPts val="1200"/>
                </a:spcBef>
              </a:pPr>
              <a:r>
                <a:rPr lang="en-US" sz="4000" dirty="0">
                  <a:solidFill>
                    <a:srgbClr val="FFFFFF"/>
                  </a:solidFill>
                  <a:latin typeface="Open Sans"/>
                  <a:ea typeface="Open Sans"/>
                  <a:cs typeface="Open Sans"/>
                  <a:sym typeface="Open Sans"/>
                </a:rPr>
                <a:t>When working with hazardous material, it’s important to understand what threats each material can pose. Many factors play a part in the potential risk of injury: incorrect handling of material, a lack of knowledge of the dangers of each material, lack of or improper labeling and neglecting to update and obtain the safe handling documents of each material.</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3FE47AD8-39BD-41F8-A6B6-214C973D1C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9625" y="6061075"/>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75896" y="3390900"/>
            <a:ext cx="8592207" cy="3046988"/>
          </a:xfrm>
          <a:prstGeom prst="rect">
            <a:avLst/>
          </a:prstGeom>
        </p:spPr>
        <p:txBody>
          <a:bodyPr wrap="square">
            <a:spAutoFit/>
          </a:bodyPr>
          <a:lstStyle/>
          <a:p>
            <a:pPr lvl="0">
              <a:spcBef>
                <a:spcPts val="1200"/>
              </a:spcBef>
            </a:pPr>
            <a:r>
              <a:rPr lang="en-US" sz="2400" dirty="0">
                <a:solidFill>
                  <a:srgbClr val="FFFFFF"/>
                </a:solidFill>
                <a:latin typeface="Open Sans"/>
                <a:ea typeface="Open Sans"/>
                <a:cs typeface="Open Sans"/>
                <a:sym typeface="Open Sans"/>
              </a:rPr>
              <a:t>Many workers can be neglectful, complacent or simply untrained when working with hazardous materials. A lack of caution or knowledge can cause dangers such as: respiratory or skin sensitization, skin corrosion, damage to the eye, explosions, fire, acute toxicity or long-term effects like carcinogenicity. Diligence and awareness comes with proper education and updated, documented information on the hazards of each material. </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44001" y="2246412"/>
            <a:ext cx="9143999"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549401BC-A4CA-4DF1-AD73-6156E28A69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0125" y="4384675"/>
            <a:ext cx="609600" cy="609600"/>
          </a:xfrm>
          <a:prstGeom prst="rect">
            <a:avLst/>
          </a:prstGeom>
        </p:spPr>
      </p:pic>
      <p:sp>
        <p:nvSpPr>
          <p:cNvPr id="8" name="Title 7"/>
          <p:cNvSpPr>
            <a:spLocks noGrp="1"/>
          </p:cNvSpPr>
          <p:nvPr>
            <p:ph type="title"/>
          </p:nvPr>
        </p:nvSpPr>
        <p:spPr>
          <a:xfrm>
            <a:off x="876299" y="571411"/>
            <a:ext cx="6634843" cy="715581"/>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8686800" y="3650781"/>
            <a:ext cx="9372600" cy="2985433"/>
          </a:xfrm>
          <a:prstGeom prst="rect">
            <a:avLst/>
          </a:prstGeom>
          <a:noFill/>
        </p:spPr>
        <p:txBody>
          <a:bodyPr wrap="square" rtlCol="0">
            <a:spAutoFit/>
          </a:bodyPr>
          <a:lstStyle/>
          <a:p>
            <a:pPr lvl="0">
              <a:spcBef>
                <a:spcPts val="1200"/>
              </a:spcBef>
            </a:pPr>
            <a:r>
              <a:rPr lang="en-US" sz="2400" dirty="0">
                <a:solidFill>
                  <a:srgbClr val="FFFFFF"/>
                </a:solidFill>
                <a:latin typeface="Open Sans"/>
                <a:ea typeface="Open Sans"/>
                <a:cs typeface="Open Sans"/>
                <a:sym typeface="Open Sans"/>
              </a:rPr>
              <a:t>Workplace Hazardous Material Information System (WHMIS) was designed to educate all employees on the dangers of working with hazardous materials. </a:t>
            </a:r>
          </a:p>
          <a:p>
            <a:pPr lvl="0">
              <a:spcBef>
                <a:spcPts val="1200"/>
              </a:spcBef>
            </a:pPr>
            <a:r>
              <a:rPr lang="en-US" sz="2400" dirty="0">
                <a:solidFill>
                  <a:srgbClr val="FFFFFF"/>
                </a:solidFill>
                <a:latin typeface="Open Sans"/>
                <a:ea typeface="Open Sans"/>
                <a:cs typeface="Open Sans"/>
                <a:sym typeface="Open Sans"/>
              </a:rPr>
              <a:t>WHMIS has compiled a guideline to inform workers of the risks and safety methods of many different classes of dangerous material. </a:t>
            </a:r>
          </a:p>
          <a:p>
            <a:pPr lvl="0">
              <a:spcBef>
                <a:spcPts val="1200"/>
              </a:spcBef>
            </a:pPr>
            <a:r>
              <a:rPr lang="en-US" sz="2400" dirty="0">
                <a:solidFill>
                  <a:srgbClr val="FFFFFF"/>
                </a:solidFill>
                <a:latin typeface="Open Sans"/>
                <a:ea typeface="Open Sans"/>
                <a:cs typeface="Open Sans"/>
                <a:sym typeface="Open Sans"/>
              </a:rPr>
              <a:t>You should be able to read and understand the WHMIS classifications and the specific dangers they cause.</a:t>
            </a:r>
          </a:p>
        </p:txBody>
      </p:sp>
      <p:pic>
        <p:nvPicPr>
          <p:cNvPr id="26" name="Picture 25" descr="A picture containing window&#10;&#10;Description automatically generated">
            <a:extLst>
              <a:ext uri="{FF2B5EF4-FFF2-40B4-BE49-F238E27FC236}">
                <a16:creationId xmlns:a16="http://schemas.microsoft.com/office/drawing/2014/main" id="{FAC86A58-93F9-47AA-8032-4C88AABB7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2400299"/>
            <a:ext cx="8420100" cy="5486399"/>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8653EF46-5C33-428D-A6FE-C7503F518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6325" y="5108575"/>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528250"/>
            <a:chOff x="10535474" y="2060087"/>
            <a:chExt cx="9144000" cy="552825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569850" y="2079137"/>
              <a:ext cx="9006495" cy="5509200"/>
            </a:xfrm>
            <a:prstGeom prst="rect">
              <a:avLst/>
            </a:prstGeom>
            <a:noFill/>
          </p:spPr>
          <p:txBody>
            <a:bodyPr wrap="square" rtlCol="0">
              <a:spAutoFit/>
            </a:bodyPr>
            <a:lstStyle/>
            <a:p>
              <a:pPr lvl="0"/>
              <a:r>
                <a:rPr lang="en-US" sz="2400" b="1" dirty="0">
                  <a:solidFill>
                    <a:srgbClr val="FFFFFF"/>
                  </a:solidFill>
                  <a:latin typeface="Open Sans"/>
                  <a:ea typeface="Open Sans"/>
                  <a:cs typeface="Open Sans"/>
                  <a:sym typeface="Open Sans"/>
                </a:rPr>
                <a:t>Labels </a:t>
              </a:r>
            </a:p>
            <a:p>
              <a:pPr lvl="0" algn="just">
                <a:spcBef>
                  <a:spcPts val="1200"/>
                </a:spcBef>
              </a:pPr>
              <a:r>
                <a:rPr lang="en-US" sz="2400" dirty="0">
                  <a:solidFill>
                    <a:srgbClr val="FFFFFF"/>
                  </a:solidFill>
                  <a:latin typeface="Open Sans"/>
                  <a:ea typeface="Open Sans"/>
                  <a:cs typeface="Open Sans"/>
                  <a:sym typeface="Open Sans"/>
                </a:rPr>
                <a:t>All hazardous products must be properly labelled. Here are the two types of labels:</a:t>
              </a:r>
            </a:p>
            <a:p>
              <a:pPr marL="457200" lvl="0" indent="-400050" algn="just">
                <a:spcBef>
                  <a:spcPts val="1200"/>
                </a:spcBef>
                <a:buClr>
                  <a:srgbClr val="FFFFFF"/>
                </a:buClr>
                <a:buSzPts val="2700"/>
                <a:buFont typeface="Open Sans"/>
                <a:buAutoNum type="arabicPeriod"/>
              </a:pPr>
              <a:r>
                <a:rPr lang="en-US" sz="2400" dirty="0">
                  <a:solidFill>
                    <a:srgbClr val="FFFFFF"/>
                  </a:solidFill>
                  <a:latin typeface="Open Sans"/>
                  <a:ea typeface="Open Sans"/>
                  <a:cs typeface="Open Sans"/>
                  <a:sym typeface="Open Sans"/>
                </a:rPr>
                <a:t>A </a:t>
              </a:r>
              <a:r>
                <a:rPr lang="en-US" sz="2400" b="1" dirty="0">
                  <a:solidFill>
                    <a:srgbClr val="FFFFFF"/>
                  </a:solidFill>
                  <a:latin typeface="Open Sans"/>
                  <a:ea typeface="Open Sans"/>
                  <a:cs typeface="Open Sans"/>
                  <a:sym typeface="Open Sans"/>
                </a:rPr>
                <a:t>supplier label </a:t>
              </a:r>
              <a:r>
                <a:rPr lang="en-US" sz="2400" dirty="0">
                  <a:solidFill>
                    <a:srgbClr val="FFFFFF"/>
                  </a:solidFill>
                  <a:latin typeface="Open Sans"/>
                  <a:ea typeface="Open Sans"/>
                  <a:cs typeface="Open Sans"/>
                  <a:sym typeface="Open Sans"/>
                </a:rPr>
                <a:t>must be affixed to the product when delivered to the workplace. It will have a WHMIS hatched border.</a:t>
              </a:r>
            </a:p>
            <a:p>
              <a:pPr marL="457200" lvl="0" indent="-400050" algn="just">
                <a:buClr>
                  <a:srgbClr val="FFFFFF"/>
                </a:buClr>
                <a:buSzPts val="2700"/>
                <a:buFont typeface="Open Sans"/>
                <a:buAutoNum type="arabicPeriod"/>
              </a:pPr>
              <a:r>
                <a:rPr lang="en-US" sz="2400" dirty="0">
                  <a:solidFill>
                    <a:srgbClr val="FFFFFF"/>
                  </a:solidFill>
                  <a:latin typeface="Open Sans"/>
                  <a:ea typeface="Open Sans"/>
                  <a:cs typeface="Open Sans"/>
                  <a:sym typeface="Open Sans"/>
                </a:rPr>
                <a:t>A </a:t>
              </a:r>
              <a:r>
                <a:rPr lang="en-US" sz="2400" b="1" dirty="0">
                  <a:solidFill>
                    <a:srgbClr val="FFFFFF"/>
                  </a:solidFill>
                  <a:latin typeface="Open Sans"/>
                  <a:ea typeface="Open Sans"/>
                  <a:cs typeface="Open Sans"/>
                  <a:sym typeface="Open Sans"/>
                </a:rPr>
                <a:t>workplace label </a:t>
              </a:r>
              <a:r>
                <a:rPr lang="en-US" sz="2400" dirty="0">
                  <a:solidFill>
                    <a:srgbClr val="FFFFFF"/>
                  </a:solidFill>
                  <a:latin typeface="Open Sans"/>
                  <a:ea typeface="Open Sans"/>
                  <a:cs typeface="Open Sans"/>
                  <a:sym typeface="Open Sans"/>
                </a:rPr>
                <a:t>must be legible and affixed to containers that have been filled by workers with material from supplier containers, to containers that have arrived from the suppliers without a label or to replace supplier labels that have become illegible or are missing.</a:t>
              </a:r>
            </a:p>
            <a:p>
              <a:pPr lvl="0" algn="just">
                <a:spcBef>
                  <a:spcPts val="1200"/>
                </a:spcBef>
              </a:pPr>
              <a:r>
                <a:rPr lang="en-US" sz="2400" dirty="0">
                  <a:solidFill>
                    <a:srgbClr val="FFFFFF"/>
                  </a:solidFill>
                  <a:latin typeface="Open Sans"/>
                  <a:ea typeface="Open Sans"/>
                  <a:cs typeface="Open Sans"/>
                  <a:sym typeface="Open Sans"/>
                </a:rPr>
                <a:t>Workplace labels must contain the following:</a:t>
              </a:r>
            </a:p>
            <a:p>
              <a:pPr marL="457200" lvl="0" indent="-400050" algn="just">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Product identifier</a:t>
              </a:r>
            </a:p>
            <a:p>
              <a:pPr marL="457200" lvl="0" indent="-400050" algn="just">
                <a:buClr>
                  <a:srgbClr val="FFFFFF"/>
                </a:buClr>
                <a:buSzPts val="2700"/>
                <a:buFont typeface="Open Sans"/>
                <a:buChar char="●"/>
              </a:pPr>
              <a:r>
                <a:rPr lang="en-US" sz="2400" dirty="0">
                  <a:solidFill>
                    <a:srgbClr val="FFFFFF"/>
                  </a:solidFill>
                  <a:latin typeface="Open Sans"/>
                  <a:ea typeface="Open Sans"/>
                  <a:cs typeface="Open Sans"/>
                  <a:sym typeface="Open Sans"/>
                </a:rPr>
                <a:t>Information on the safe handling of the product</a:t>
              </a:r>
            </a:p>
            <a:p>
              <a:pPr marL="457200" lvl="0" indent="-400050" algn="just">
                <a:buClr>
                  <a:srgbClr val="FFFFFF"/>
                </a:buClr>
                <a:buSzPts val="2700"/>
                <a:buFont typeface="Open Sans"/>
                <a:buChar char="●"/>
              </a:pPr>
              <a:r>
                <a:rPr lang="en-US" sz="2400" dirty="0">
                  <a:solidFill>
                    <a:srgbClr val="FFFFFF"/>
                  </a:solidFill>
                  <a:latin typeface="Open Sans"/>
                  <a:ea typeface="Open Sans"/>
                  <a:cs typeface="Open Sans"/>
                  <a:sym typeface="Open Sans"/>
                </a:rPr>
                <a:t>A statement that informs the user that a MSDS is available.</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601" y="2552700"/>
            <a:ext cx="8153400"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
            <a:hlinkClick r:id="" action="ppaction://media"/>
            <a:extLst>
              <a:ext uri="{FF2B5EF4-FFF2-40B4-BE49-F238E27FC236}">
                <a16:creationId xmlns:a16="http://schemas.microsoft.com/office/drawing/2014/main" id="{0CCF18ED-B828-4306-9796-07B9AAA43B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2175" y="5070475"/>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8458200" cy="5486400"/>
          </a:xfrm>
        </p:spPr>
      </p:pic>
      <p:sp>
        <p:nvSpPr>
          <p:cNvPr id="2" name="TextBox 1">
            <a:extLst>
              <a:ext uri="{FF2B5EF4-FFF2-40B4-BE49-F238E27FC236}">
                <a16:creationId xmlns:a16="http://schemas.microsoft.com/office/drawing/2014/main" id="{02EE4E72-57CE-453A-A404-693ECFAAAA59}"/>
              </a:ext>
            </a:extLst>
          </p:cNvPr>
          <p:cNvSpPr txBox="1"/>
          <p:nvPr/>
        </p:nvSpPr>
        <p:spPr>
          <a:xfrm>
            <a:off x="8715375" y="2650510"/>
            <a:ext cx="9353550" cy="4985980"/>
          </a:xfrm>
          <a:prstGeom prst="rect">
            <a:avLst/>
          </a:prstGeom>
          <a:noFill/>
        </p:spPr>
        <p:txBody>
          <a:bodyPr wrap="square" rtlCol="0">
            <a:spAutoFit/>
          </a:bodyPr>
          <a:lstStyle/>
          <a:p>
            <a:pPr lvl="0"/>
            <a:r>
              <a:rPr lang="en-US" sz="2400" b="1" dirty="0">
                <a:solidFill>
                  <a:srgbClr val="FFFFFF"/>
                </a:solidFill>
                <a:latin typeface="Open Sans"/>
                <a:ea typeface="Open Sans"/>
                <a:cs typeface="Open Sans"/>
                <a:sym typeface="Open Sans"/>
              </a:rPr>
              <a:t>Workplace Identifiers </a:t>
            </a:r>
            <a:r>
              <a:rPr lang="en-US" sz="2400" dirty="0">
                <a:solidFill>
                  <a:srgbClr val="FFFFFF"/>
                </a:solidFill>
                <a:latin typeface="Open Sans"/>
                <a:ea typeface="Open Sans"/>
                <a:cs typeface="Open Sans"/>
                <a:sym typeface="Open Sans"/>
              </a:rPr>
              <a:t>can be used in situations where a workplace label isn’t possible (i.e. controlled substances pipes). The content of a workplace label can be colour coding, warning signs and pictures that convey the necessary information.</a:t>
            </a:r>
          </a:p>
          <a:p>
            <a:pPr lvl="0"/>
            <a:endParaRPr lang="en-US" sz="2400" dirty="0">
              <a:solidFill>
                <a:srgbClr val="FFFFFF"/>
              </a:solidFill>
              <a:latin typeface="Open Sans"/>
              <a:ea typeface="Open Sans"/>
              <a:cs typeface="Open Sans"/>
              <a:sym typeface="Open Sans"/>
            </a:endParaRPr>
          </a:p>
          <a:p>
            <a:pPr lvl="0">
              <a:spcBef>
                <a:spcPts val="1200"/>
              </a:spcBef>
            </a:pPr>
            <a:r>
              <a:rPr lang="en-US" sz="2400" b="1" dirty="0">
                <a:solidFill>
                  <a:srgbClr val="FFFFFF"/>
                </a:solidFill>
                <a:latin typeface="Open Sans"/>
                <a:ea typeface="Open Sans"/>
                <a:cs typeface="Open Sans"/>
                <a:sym typeface="Open Sans"/>
              </a:rPr>
              <a:t>Material Safety Data Sheets (MSDS)</a:t>
            </a:r>
          </a:p>
          <a:p>
            <a:pPr lvl="0">
              <a:spcBef>
                <a:spcPts val="1200"/>
              </a:spcBef>
            </a:pPr>
            <a:r>
              <a:rPr lang="en-US" sz="2400" dirty="0">
                <a:solidFill>
                  <a:srgbClr val="FFFFFF"/>
                </a:solidFill>
                <a:latin typeface="Open Sans"/>
                <a:ea typeface="Open Sans"/>
                <a:cs typeface="Open Sans"/>
                <a:sym typeface="Open Sans"/>
              </a:rPr>
              <a:t>An MSDS is a document compiled by the supplier of the product. It contains the information of each specific hazardous material. This includes the risks and the safe handling practices. </a:t>
            </a:r>
          </a:p>
          <a:p>
            <a:pPr lvl="0">
              <a:spcBef>
                <a:spcPts val="1200"/>
              </a:spcBef>
            </a:pPr>
            <a:r>
              <a:rPr lang="en-US" sz="2400" dirty="0">
                <a:solidFill>
                  <a:srgbClr val="FFFFFF"/>
                </a:solidFill>
                <a:latin typeface="Open Sans"/>
                <a:ea typeface="Open Sans"/>
                <a:cs typeface="Open Sans"/>
                <a:sym typeface="Open Sans"/>
              </a:rPr>
              <a:t>The employer must update the MSDS of each product every three years and must obtain any new and updated information for the MSDS.</a:t>
            </a:r>
            <a:endParaRPr lang="en-US" sz="2400" b="1"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45047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C522233C-7D9D-4FCD-8ADC-EAB8510101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0125" y="5318125"/>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3125904"/>
              <a:ext cx="9006495" cy="3354765"/>
            </a:xfrm>
            <a:prstGeom prst="rect">
              <a:avLst/>
            </a:prstGeom>
            <a:noFill/>
          </p:spPr>
          <p:txBody>
            <a:bodyPr wrap="square" rtlCol="0">
              <a:spAutoFit/>
            </a:bodyPr>
            <a:lstStyle/>
            <a:p>
              <a:pPr lvl="0"/>
              <a:r>
                <a:rPr lang="en-US" sz="2400" b="1" dirty="0">
                  <a:solidFill>
                    <a:srgbClr val="FFFFFF"/>
                  </a:solidFill>
                  <a:latin typeface="Open Sans"/>
                  <a:ea typeface="Open Sans"/>
                  <a:cs typeface="Open Sans"/>
                  <a:sym typeface="Open Sans"/>
                </a:rPr>
                <a:t>Training</a:t>
              </a:r>
              <a:endParaRPr lang="en-US" sz="2400" dirty="0">
                <a:solidFill>
                  <a:srgbClr val="FFFFFF"/>
                </a:solidFill>
                <a:latin typeface="Open Sans"/>
                <a:ea typeface="Open Sans"/>
                <a:cs typeface="Open Sans"/>
                <a:sym typeface="Open Sans"/>
              </a:endParaRPr>
            </a:p>
            <a:p>
              <a:pPr lvl="0" algn="just">
                <a:spcBef>
                  <a:spcPts val="1200"/>
                </a:spcBef>
              </a:pPr>
              <a:r>
                <a:rPr lang="en-US" sz="2400" dirty="0">
                  <a:solidFill>
                    <a:srgbClr val="FFFFFF"/>
                  </a:solidFill>
                  <a:latin typeface="Open Sans"/>
                  <a:ea typeface="Open Sans"/>
                  <a:cs typeface="Open Sans"/>
                  <a:sym typeface="Open Sans"/>
                </a:rPr>
                <a:t>Employees should be routinely trained and informed of the following information:</a:t>
              </a:r>
            </a:p>
            <a:p>
              <a:pPr marL="457200" lvl="0" indent="-400050" algn="just">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The content, purpose and importance of  labels and MSDS.</a:t>
              </a:r>
            </a:p>
            <a:p>
              <a:pPr marL="457200" lvl="0" indent="-400050" algn="just">
                <a:buClr>
                  <a:srgbClr val="FFFFFF"/>
                </a:buClr>
                <a:buSzPts val="2700"/>
                <a:buFont typeface="Open Sans"/>
                <a:buChar char="●"/>
              </a:pPr>
              <a:r>
                <a:rPr lang="en-US" sz="2400" dirty="0">
                  <a:solidFill>
                    <a:srgbClr val="FFFFFF"/>
                  </a:solidFill>
                  <a:latin typeface="Open Sans"/>
                  <a:ea typeface="Open Sans"/>
                  <a:cs typeface="Open Sans"/>
                  <a:sym typeface="Open Sans"/>
                </a:rPr>
                <a:t>Safe handling storage procedures, types of identification and their uses and the proper usage and disposal of controlled products.</a:t>
              </a:r>
            </a:p>
            <a:p>
              <a:pPr marL="457200" lvl="0" indent="-400050" algn="just">
                <a:buClr>
                  <a:srgbClr val="FFFFFF"/>
                </a:buClr>
                <a:buSzPts val="2700"/>
                <a:buFont typeface="Open Sans"/>
                <a:buChar char="●"/>
              </a:pPr>
              <a:r>
                <a:rPr lang="en-US" sz="2400" dirty="0">
                  <a:solidFill>
                    <a:srgbClr val="FFFFFF"/>
                  </a:solidFill>
                  <a:latin typeface="Open Sans"/>
                  <a:ea typeface="Open Sans"/>
                  <a:cs typeface="Open Sans"/>
                  <a:sym typeface="Open Sans"/>
                </a:rPr>
                <a:t>Training in emergency situations and the correct procedures to follow in the presence of stray emissions.</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601" y="2552700"/>
            <a:ext cx="8153400" cy="5486400"/>
          </a:xfrm>
          <a:prstGeom prst="rect">
            <a:avLst/>
          </a:prstGeom>
        </p:spPr>
      </p:pic>
    </p:spTree>
    <p:extLst>
      <p:ext uri="{BB962C8B-B14F-4D97-AF65-F5344CB8AC3E}">
        <p14:creationId xmlns:p14="http://schemas.microsoft.com/office/powerpoint/2010/main" val="987915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a:hlinkClick r:id="" action="ppaction://media"/>
            <a:extLst>
              <a:ext uri="{FF2B5EF4-FFF2-40B4-BE49-F238E27FC236}">
                <a16:creationId xmlns:a16="http://schemas.microsoft.com/office/drawing/2014/main" id="{D8C37B50-B662-4958-B3F3-B0FA2D0EA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8075" y="6270625"/>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9050" y="655686"/>
            <a:ext cx="18288000" cy="8975630"/>
          </a:xfrm>
        </p:spPr>
      </p:pic>
      <p:grpSp>
        <p:nvGrpSpPr>
          <p:cNvPr id="21" name="Group 20"/>
          <p:cNvGrpSpPr/>
          <p:nvPr/>
        </p:nvGrpSpPr>
        <p:grpSpPr>
          <a:xfrm>
            <a:off x="-2" y="0"/>
            <a:ext cx="18288000" cy="10343382"/>
            <a:chOff x="-1216242" y="116806"/>
            <a:chExt cx="7617040" cy="10132502"/>
          </a:xfrm>
        </p:grpSpPr>
        <p:sp>
          <p:nvSpPr>
            <p:cNvPr id="5" name="Rectangle 4"/>
            <p:cNvSpPr/>
            <p:nvPr/>
          </p:nvSpPr>
          <p:spPr>
            <a:xfrm>
              <a:off x="-1216242" y="116806"/>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59669" y="2990693"/>
              <a:ext cx="6303895" cy="5879282"/>
            </a:xfrm>
            <a:prstGeom prst="rect">
              <a:avLst/>
            </a:prstGeom>
            <a:noFill/>
          </p:spPr>
          <p:txBody>
            <a:bodyPr wrap="square" rtlCol="0">
              <a:spAutoFit/>
            </a:bodyPr>
            <a:lstStyle/>
            <a:p>
              <a:pPr algn="ctr"/>
              <a:r>
                <a:rPr lang="en-US" sz="4800" b="1" dirty="0">
                  <a:solidFill>
                    <a:schemeClr val="bg1"/>
                  </a:solidFill>
                </a:rPr>
                <a:t>You must take the time to learn the many hazardous materials in your workplace. This includes labelling, reading and understanding the different classifications and their dangers, the material’s purpose and safe handling methods, where the MSDS documents are and referring to them when necessary, and what you should do in the event of an emergency caused by a hazardous material.</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8374</TotalTime>
  <Words>597</Words>
  <Application>Microsoft Office PowerPoint</Application>
  <PresentationFormat>Custom</PresentationFormat>
  <Paragraphs>42</Paragraphs>
  <Slides>9</Slides>
  <Notes>9</Notes>
  <HiddenSlides>0</HiddenSlides>
  <MMClips>8</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Open Sans</vt:lpstr>
      <vt:lpstr>Arial</vt:lpstr>
      <vt:lpstr>Calibri</vt:lpstr>
      <vt:lpstr>Roboto</vt:lpstr>
      <vt:lpstr>GENARAL LAYOUTS</vt:lpstr>
      <vt:lpstr>TEAM SLIDES</vt:lpstr>
      <vt:lpstr>SLIDES WITH IMAGES</vt:lpstr>
      <vt:lpstr>PORTFOLIO</vt:lpstr>
      <vt:lpstr>PowerPoint Presentation</vt:lpstr>
      <vt:lpstr>WHMIS - Workplace Hazardous Material Information System</vt:lpstr>
      <vt:lpstr>PowerPoint Presentation</vt:lpstr>
      <vt:lpstr>What’s the Danger?</vt:lpstr>
      <vt:lpstr>How to Protect Yourself</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1041</cp:revision>
  <dcterms:created xsi:type="dcterms:W3CDTF">2015-01-20T11:47:48Z</dcterms:created>
  <dcterms:modified xsi:type="dcterms:W3CDTF">2020-07-30T23:27:44Z</dcterms:modified>
</cp:coreProperties>
</file>