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13" r:id="rId7"/>
    <p:sldId id="623" r:id="rId8"/>
    <p:sldId id="616" r:id="rId9"/>
    <p:sldId id="619" r:id="rId10"/>
    <p:sldId id="624" r:id="rId11"/>
    <p:sldId id="622"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109" autoAdjust="0"/>
    <p:restoredTop sz="63767" autoAdjust="0"/>
  </p:normalViewPr>
  <p:slideViewPr>
    <p:cSldViewPr>
      <p:cViewPr varScale="1">
        <p:scale>
          <a:sx n="50" d="100"/>
          <a:sy n="50" d="100"/>
        </p:scale>
        <p:origin x="54" y="3402"/>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30.07.2020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146237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497697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rPr>
              <a:t>Click anywhere to get started</a:t>
            </a:r>
            <a:r>
              <a:rPr lang="mr-IN" sz="3600" dirty="0">
                <a:solidFill>
                  <a:schemeClr val="tx2"/>
                </a:solidFill>
              </a:rPr>
              <a:t>…</a:t>
            </a:r>
            <a:endParaRPr lang="en-US" sz="3600" dirty="0">
              <a:solidFill>
                <a:schemeClr val="tx2"/>
              </a:solidFill>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a:hlinkClick r:id="" action="ppaction://media"/>
            <a:extLst>
              <a:ext uri="{FF2B5EF4-FFF2-40B4-BE49-F238E27FC236}">
                <a16:creationId xmlns:a16="http://schemas.microsoft.com/office/drawing/2014/main" id="{356400AA-B05F-4936-A4E4-B8A1BA037B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1375" y="5203825"/>
            <a:ext cx="609600" cy="609600"/>
          </a:xfrm>
          <a:prstGeom prst="rect">
            <a:avLst/>
          </a:prstGeom>
        </p:spPr>
      </p:pic>
      <p:sp>
        <p:nvSpPr>
          <p:cNvPr id="5" name="Title 4"/>
          <p:cNvSpPr>
            <a:spLocks noGrp="1"/>
          </p:cNvSpPr>
          <p:nvPr>
            <p:ph type="title"/>
          </p:nvPr>
        </p:nvSpPr>
        <p:spPr>
          <a:xfrm>
            <a:off x="762000" y="800100"/>
            <a:ext cx="17183100" cy="715581"/>
          </a:xfrm>
        </p:spPr>
        <p:txBody>
          <a:bodyPr/>
          <a:lstStyle/>
          <a:p>
            <a:r>
              <a:rPr lang="en-US" dirty="0"/>
              <a:t>Slips, Trips and Falls</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8" name="Picture 7">
            <a:extLst>
              <a:ext uri="{FF2B5EF4-FFF2-40B4-BE49-F238E27FC236}">
                <a16:creationId xmlns:a16="http://schemas.microsoft.com/office/drawing/2014/main" id="{3E1D25CB-B271-419E-A5A4-86298B65FE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004816" y="3073458"/>
            <a:ext cx="8278368" cy="4140083"/>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hlinkClick r:id="" action="ppaction://media"/>
            <a:extLst>
              <a:ext uri="{FF2B5EF4-FFF2-40B4-BE49-F238E27FC236}">
                <a16:creationId xmlns:a16="http://schemas.microsoft.com/office/drawing/2014/main" id="{569A7BE8-38F7-46B9-A1E0-B17EBCB840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2425" y="5870575"/>
            <a:ext cx="609600" cy="609600"/>
          </a:xfrm>
          <a:prstGeom prst="rect">
            <a:avLst/>
          </a:prstGeom>
        </p:spPr>
      </p:pic>
      <p:sp>
        <p:nvSpPr>
          <p:cNvPr id="15" name="Rectangle 14"/>
          <p:cNvSpPr/>
          <p:nvPr/>
        </p:nvSpPr>
        <p:spPr>
          <a:xfrm>
            <a:off x="64001" y="-762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24" name="Picture Placeholder 23">
            <a:extLst>
              <a:ext uri="{FF2B5EF4-FFF2-40B4-BE49-F238E27FC236}">
                <a16:creationId xmlns:a16="http://schemas.microsoft.com/office/drawing/2014/main" id="{11EA7A57-D85A-4D34-934C-CB3A6C53232F}"/>
              </a:ext>
            </a:extLst>
          </p:cNvPr>
          <p:cNvPicPr>
            <a:picLocks noGrp="1" noChangeAspect="1"/>
          </p:cNvPicPr>
          <p:nvPr>
            <p:ph type="pic" sz="quarter" idx="12"/>
          </p:nvPr>
        </p:nvPicPr>
        <p:blipFill rotWithShape="1">
          <a:blip r:embed="rId6">
            <a:extLst>
              <a:ext uri="{28A0092B-C50C-407E-A947-70E740481C1C}">
                <a14:useLocalDpi xmlns:a14="http://schemas.microsoft.com/office/drawing/2010/main" val="0"/>
              </a:ext>
            </a:extLst>
          </a:blip>
          <a:srcRect/>
          <a:stretch/>
        </p:blipFill>
        <p:spPr>
          <a:xfrm>
            <a:off x="-19049" y="46468"/>
            <a:ext cx="18288000" cy="10232163"/>
          </a:xfrm>
        </p:spPr>
      </p:pic>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709140" y="342900"/>
              <a:ext cx="4982521"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81620" y="2654171"/>
              <a:ext cx="6228849" cy="5016758"/>
            </a:xfrm>
            <a:prstGeom prst="rect">
              <a:avLst/>
            </a:prstGeom>
            <a:noFill/>
          </p:spPr>
          <p:txBody>
            <a:bodyPr wrap="square" rtlCol="0">
              <a:spAutoFit/>
            </a:bodyPr>
            <a:lstStyle/>
            <a:p>
              <a:pPr lvl="0">
                <a:spcBef>
                  <a:spcPts val="1200"/>
                </a:spcBef>
              </a:pPr>
              <a:r>
                <a:rPr lang="en-US" sz="4000" dirty="0">
                  <a:solidFill>
                    <a:srgbClr val="FFFFFF"/>
                  </a:solidFill>
                  <a:latin typeface="Open Sans"/>
                  <a:ea typeface="Open Sans"/>
                  <a:cs typeface="Open Sans"/>
                  <a:sym typeface="Open Sans"/>
                </a:rPr>
                <a:t>The number of injuries and fatalities caused by slips and trips on the farm is significant, most of which could be prevented with simple housekeeping techniques and a watchful eye. It takes only a moment for a seemingly simple spill to result in a dangerous fall.</a:t>
              </a:r>
            </a:p>
          </p:txBody>
        </p:sp>
      </p:grpSp>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hlinkClick r:id="" action="ppaction://media"/>
            <a:extLst>
              <a:ext uri="{FF2B5EF4-FFF2-40B4-BE49-F238E27FC236}">
                <a16:creationId xmlns:a16="http://schemas.microsoft.com/office/drawing/2014/main" id="{8E3A1338-D90E-4A59-9EF8-8567E406E9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7575" y="4346575"/>
            <a:ext cx="609600" cy="609600"/>
          </a:xfrm>
          <a:prstGeom prst="rect">
            <a:avLst/>
          </a:prstGeom>
        </p:spPr>
      </p:pic>
      <p:sp>
        <p:nvSpPr>
          <p:cNvPr id="8" name="Title 7"/>
          <p:cNvSpPr>
            <a:spLocks noGrp="1"/>
          </p:cNvSpPr>
          <p:nvPr>
            <p:ph type="title"/>
          </p:nvPr>
        </p:nvSpPr>
        <p:spPr>
          <a:xfrm>
            <a:off x="876300" y="571411"/>
            <a:ext cx="6438900" cy="990689"/>
          </a:xfrm>
        </p:spPr>
        <p:txBody>
          <a:bodyPr/>
          <a:lstStyle/>
          <a:p>
            <a:r>
              <a:rPr lang="en-US" dirty="0"/>
              <a:t>What’s the Danger?</a:t>
            </a:r>
            <a:endParaRPr lang="uk-UA" dirty="0"/>
          </a:p>
        </p:txBody>
      </p:sp>
      <p:sp>
        <p:nvSpPr>
          <p:cNvPr id="10" name="Rectangle 9"/>
          <p:cNvSpPr/>
          <p:nvPr/>
        </p:nvSpPr>
        <p:spPr>
          <a:xfrm>
            <a:off x="0" y="2246412"/>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275896" y="3390900"/>
            <a:ext cx="8592207" cy="3416320"/>
          </a:xfrm>
          <a:prstGeom prst="rect">
            <a:avLst/>
          </a:prstGeom>
        </p:spPr>
        <p:txBody>
          <a:bodyPr wrap="square">
            <a:spAutoFit/>
          </a:bodyPr>
          <a:lstStyle/>
          <a:p>
            <a:pPr lvl="0">
              <a:spcBef>
                <a:spcPts val="1200"/>
              </a:spcBef>
            </a:pPr>
            <a:r>
              <a:rPr lang="en-US" sz="2400" dirty="0">
                <a:solidFill>
                  <a:srgbClr val="FFFFFF"/>
                </a:solidFill>
                <a:latin typeface="Open Sans"/>
                <a:ea typeface="Open Sans"/>
                <a:cs typeface="Open Sans"/>
                <a:sym typeface="Open Sans"/>
              </a:rPr>
              <a:t>If workplace conditions are not cleared of slip and trip hazards, workers are subject to countless situations that could lead to serious injury and even death. Broken bones, falling into rotating parts of machinery, brain injuries and broken necks are just a few potential risks when working in the unsafe conditions that can go unnoticed at your feet. Neglecting to clean a tractor step of mud, ice, grease or other built-up debris could lead to disaster. Yet, oftentimes, hazards such as these are completely overlooked.</a:t>
            </a:r>
          </a:p>
        </p:txBody>
      </p:sp>
      <p:pic>
        <p:nvPicPr>
          <p:cNvPr id="17" name="Picture Placeholder 16">
            <a:extLst>
              <a:ext uri="{FF2B5EF4-FFF2-40B4-BE49-F238E27FC236}">
                <a16:creationId xmlns:a16="http://schemas.microsoft.com/office/drawing/2014/main" id="{BB2F1B59-08DA-4B78-9205-ABD22DCFC46B}"/>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9143999" y="2246412"/>
            <a:ext cx="9124951" cy="5486400"/>
          </a:xfrm>
        </p:spPr>
      </p:pic>
    </p:spTree>
    <p:extLst>
      <p:ext uri="{BB962C8B-B14F-4D97-AF65-F5344CB8AC3E}">
        <p14:creationId xmlns:p14="http://schemas.microsoft.com/office/powerpoint/2010/main" val="396663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a:hlinkClick r:id="" action="ppaction://media"/>
            <a:extLst>
              <a:ext uri="{FF2B5EF4-FFF2-40B4-BE49-F238E27FC236}">
                <a16:creationId xmlns:a16="http://schemas.microsoft.com/office/drawing/2014/main" id="{41E75CED-581A-4C93-93F0-7A6D990AE2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70725" y="5508625"/>
            <a:ext cx="609600" cy="609600"/>
          </a:xfrm>
          <a:prstGeom prst="rect">
            <a:avLst/>
          </a:prstGeom>
        </p:spPr>
      </p:pic>
      <p:sp>
        <p:nvSpPr>
          <p:cNvPr id="8" name="Title 7"/>
          <p:cNvSpPr>
            <a:spLocks noGrp="1"/>
          </p:cNvSpPr>
          <p:nvPr>
            <p:ph type="title"/>
          </p:nvPr>
        </p:nvSpPr>
        <p:spPr>
          <a:xfrm>
            <a:off x="876299" y="571411"/>
            <a:ext cx="6634843" cy="1338828"/>
          </a:xfrm>
        </p:spPr>
        <p:txBody>
          <a:bodyPr/>
          <a:lstStyle/>
          <a:p>
            <a:r>
              <a:rPr lang="en-US" dirty="0"/>
              <a:t>How to Protect Yourself</a:t>
            </a:r>
            <a:endParaRPr lang="uk-UA" dirty="0"/>
          </a:p>
        </p:txBody>
      </p:sp>
      <p:sp>
        <p:nvSpPr>
          <p:cNvPr id="10" name="Rectangle 9"/>
          <p:cNvSpPr/>
          <p:nvPr/>
        </p:nvSpPr>
        <p:spPr>
          <a:xfrm>
            <a:off x="8382000" y="2400298"/>
            <a:ext cx="99822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0" y="2400298"/>
            <a:ext cx="8458200" cy="5486400"/>
          </a:xfrm>
        </p:spPr>
      </p:pic>
      <p:sp>
        <p:nvSpPr>
          <p:cNvPr id="7" name="TextBox 6">
            <a:extLst>
              <a:ext uri="{FF2B5EF4-FFF2-40B4-BE49-F238E27FC236}">
                <a16:creationId xmlns:a16="http://schemas.microsoft.com/office/drawing/2014/main" id="{1867828F-492D-4BF1-8A4E-822DF2FD5B9B}"/>
              </a:ext>
            </a:extLst>
          </p:cNvPr>
          <p:cNvSpPr txBox="1"/>
          <p:nvPr/>
        </p:nvSpPr>
        <p:spPr>
          <a:xfrm>
            <a:off x="8458200" y="3066007"/>
            <a:ext cx="9829800" cy="4154984"/>
          </a:xfrm>
          <a:prstGeom prst="rect">
            <a:avLst/>
          </a:prstGeom>
          <a:noFill/>
        </p:spPr>
        <p:txBody>
          <a:bodyPr wrap="square" rtlCol="0">
            <a:spAutoFit/>
          </a:bodyPr>
          <a:lstStyle/>
          <a:p>
            <a:pPr marL="457200" lvl="0" indent="-400050">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Clear aisles. walkways, steps and platforms of objects and debris, and make it a habit of putting tools back when you’ve finished with them. This will keep the work area clean, organized and free of tripping hazards.</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Ensure all spills are cleaned immediately.</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Keep openings, such as throwdown holes, closed when not in use and install guard rails around any area a worker could fall through.</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If the work area is particularly icy due to weather and the job can’t be held off until conditions improve, spread sand and/or salt to provide traction and avoid slips.</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Wear slip-resistant footwear.</a:t>
            </a:r>
          </a:p>
        </p:txBody>
      </p:sp>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
            <a:hlinkClick r:id="" action="ppaction://media"/>
            <a:extLst>
              <a:ext uri="{FF2B5EF4-FFF2-40B4-BE49-F238E27FC236}">
                <a16:creationId xmlns:a16="http://schemas.microsoft.com/office/drawing/2014/main" id="{45A11367-295F-468E-834B-13D218D70F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56675" y="5565775"/>
            <a:ext cx="609600" cy="609600"/>
          </a:xfrm>
          <a:prstGeom prst="rect">
            <a:avLst/>
          </a:prstGeom>
        </p:spPr>
      </p:pic>
      <p:sp>
        <p:nvSpPr>
          <p:cNvPr id="7" name="Title 6"/>
          <p:cNvSpPr>
            <a:spLocks noGrp="1"/>
          </p:cNvSpPr>
          <p:nvPr>
            <p:ph type="title"/>
          </p:nvPr>
        </p:nvSpPr>
        <p:spPr>
          <a:xfrm>
            <a:off x="876300" y="571411"/>
            <a:ext cx="7124700" cy="1338828"/>
          </a:xfrm>
        </p:spPr>
        <p:txBody>
          <a:bodyPr/>
          <a:lstStyle/>
          <a:p>
            <a:r>
              <a:rPr lang="en-US" dirty="0"/>
              <a:t>How to Protect Yourself</a:t>
            </a:r>
            <a:endParaRPr lang="uk-UA" dirty="0">
              <a:solidFill>
                <a:schemeClr val="accent1"/>
              </a:solidFill>
            </a:endParaRPr>
          </a:p>
        </p:txBody>
      </p:sp>
      <p:grpSp>
        <p:nvGrpSpPr>
          <p:cNvPr id="3" name="Group 2"/>
          <p:cNvGrpSpPr/>
          <p:nvPr/>
        </p:nvGrpSpPr>
        <p:grpSpPr>
          <a:xfrm>
            <a:off x="0" y="2552700"/>
            <a:ext cx="101346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0604226" y="3095127"/>
              <a:ext cx="9006495" cy="3416320"/>
            </a:xfrm>
            <a:prstGeom prst="rect">
              <a:avLst/>
            </a:prstGeom>
            <a:noFill/>
          </p:spPr>
          <p:txBody>
            <a:bodyPr wrap="square" rtlCol="0">
              <a:spAutoFit/>
            </a:bodyPr>
            <a:lstStyle/>
            <a:p>
              <a:pPr marL="457200" lvl="0" indent="-400050">
                <a:spcBef>
                  <a:spcPts val="1200"/>
                </a:spcBef>
                <a:buClr>
                  <a:srgbClr val="FFFFFF"/>
                </a:buClr>
                <a:buSzPts val="2700"/>
                <a:buFont typeface="Open Sans"/>
                <a:buChar char="●"/>
              </a:pPr>
              <a:r>
                <a:rPr lang="en-US" dirty="0">
                  <a:solidFill>
                    <a:srgbClr val="FFFFFF"/>
                  </a:solidFill>
                  <a:latin typeface="Open Sans"/>
                  <a:ea typeface="Open Sans"/>
                  <a:cs typeface="Open Sans"/>
                  <a:sym typeface="Open Sans"/>
                </a:rPr>
                <a:t>Never jump from machinery or other raised platforms. Your clothes could catch on objects that protrude from ledges or walls, or you could land on uneven ground.</a:t>
              </a:r>
            </a:p>
            <a:p>
              <a:pPr marL="457200" lvl="0" indent="-400050">
                <a:buClr>
                  <a:srgbClr val="FFFFFF"/>
                </a:buClr>
                <a:buSzPts val="2700"/>
                <a:buFont typeface="Open Sans"/>
                <a:buChar char="●"/>
              </a:pPr>
              <a:r>
                <a:rPr lang="en-US" dirty="0">
                  <a:solidFill>
                    <a:srgbClr val="FFFFFF"/>
                  </a:solidFill>
                  <a:latin typeface="Open Sans"/>
                  <a:ea typeface="Open Sans"/>
                  <a:cs typeface="Open Sans"/>
                  <a:sym typeface="Open Sans"/>
                </a:rPr>
                <a:t>Use the </a:t>
              </a:r>
              <a:r>
                <a:rPr lang="en-US" b="1" u="sng" dirty="0">
                  <a:solidFill>
                    <a:srgbClr val="FFFFFF"/>
                  </a:solidFill>
                  <a:latin typeface="Open Sans"/>
                  <a:ea typeface="Open Sans"/>
                  <a:cs typeface="Open Sans"/>
                  <a:sym typeface="Open Sans"/>
                </a:rPr>
                <a:t>3-point system</a:t>
              </a:r>
              <a:r>
                <a:rPr lang="en-US" dirty="0">
                  <a:solidFill>
                    <a:srgbClr val="FFFFFF"/>
                  </a:solidFill>
                  <a:latin typeface="Open Sans"/>
                  <a:ea typeface="Open Sans"/>
                  <a:cs typeface="Open Sans"/>
                  <a:sym typeface="Open Sans"/>
                </a:rPr>
                <a:t> when stepping up or down from self-propelled machinery:</a:t>
              </a:r>
            </a:p>
            <a:p>
              <a:pPr marL="914400" lvl="1" indent="-400050">
                <a:buClr>
                  <a:srgbClr val="FFFFFF"/>
                </a:buClr>
                <a:buSzPts val="2700"/>
                <a:buFont typeface="Open Sans"/>
                <a:buChar char="○"/>
              </a:pPr>
              <a:r>
                <a:rPr lang="en-US" dirty="0">
                  <a:solidFill>
                    <a:srgbClr val="FFFFFF"/>
                  </a:solidFill>
                  <a:latin typeface="Open Sans"/>
                  <a:ea typeface="Open Sans"/>
                  <a:cs typeface="Open Sans"/>
                  <a:sym typeface="Open Sans"/>
                </a:rPr>
                <a:t>Always use the handrails, handholds and footholds.</a:t>
              </a:r>
            </a:p>
            <a:p>
              <a:pPr marL="914400" lvl="1" indent="-400050">
                <a:buClr>
                  <a:srgbClr val="FFFFFF"/>
                </a:buClr>
                <a:buSzPts val="2700"/>
                <a:buFont typeface="Open Sans"/>
                <a:buChar char="○"/>
              </a:pPr>
              <a:r>
                <a:rPr lang="en-US" dirty="0">
                  <a:solidFill>
                    <a:srgbClr val="FFFFFF"/>
                  </a:solidFill>
                  <a:latin typeface="Open Sans"/>
                  <a:ea typeface="Open Sans"/>
                  <a:cs typeface="Open Sans"/>
                  <a:sym typeface="Open Sans"/>
                </a:rPr>
                <a:t>Ensure that either </a:t>
              </a:r>
              <a:r>
                <a:rPr lang="en-US" b="1" i="1" dirty="0">
                  <a:solidFill>
                    <a:srgbClr val="FFFFFF"/>
                  </a:solidFill>
                  <a:latin typeface="Open Sans"/>
                  <a:ea typeface="Open Sans"/>
                  <a:cs typeface="Open Sans"/>
                  <a:sym typeface="Open Sans"/>
                </a:rPr>
                <a:t>one hand and two feet</a:t>
              </a:r>
              <a:r>
                <a:rPr lang="en-US" dirty="0">
                  <a:solidFill>
                    <a:srgbClr val="FFFFFF"/>
                  </a:solidFill>
                  <a:latin typeface="Open Sans"/>
                  <a:ea typeface="Open Sans"/>
                  <a:cs typeface="Open Sans"/>
                  <a:sym typeface="Open Sans"/>
                </a:rPr>
                <a:t>, or </a:t>
              </a:r>
              <a:r>
                <a:rPr lang="en-US" b="1" i="1" dirty="0">
                  <a:solidFill>
                    <a:srgbClr val="FFFFFF"/>
                  </a:solidFill>
                  <a:latin typeface="Open Sans"/>
                  <a:ea typeface="Open Sans"/>
                  <a:cs typeface="Open Sans"/>
                  <a:sym typeface="Open Sans"/>
                </a:rPr>
                <a:t>two hands and one foot</a:t>
              </a:r>
              <a:r>
                <a:rPr lang="en-US" i="1" dirty="0">
                  <a:solidFill>
                    <a:srgbClr val="FFFFFF"/>
                  </a:solidFill>
                  <a:latin typeface="Open Sans"/>
                  <a:ea typeface="Open Sans"/>
                  <a:cs typeface="Open Sans"/>
                  <a:sym typeface="Open Sans"/>
                </a:rPr>
                <a:t> </a:t>
              </a:r>
              <a:r>
                <a:rPr lang="en-US" dirty="0">
                  <a:solidFill>
                    <a:srgbClr val="FFFFFF"/>
                  </a:solidFill>
                  <a:latin typeface="Open Sans"/>
                  <a:ea typeface="Open Sans"/>
                  <a:cs typeface="Open Sans"/>
                  <a:sym typeface="Open Sans"/>
                </a:rPr>
                <a:t>are on the machine.</a:t>
              </a: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134599" y="2552700"/>
            <a:ext cx="8172451" cy="54864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
            <a:hlinkClick r:id="" action="ppaction://media"/>
            <a:extLst>
              <a:ext uri="{FF2B5EF4-FFF2-40B4-BE49-F238E27FC236}">
                <a16:creationId xmlns:a16="http://schemas.microsoft.com/office/drawing/2014/main" id="{E142ACC3-ABD6-495E-BDE8-241415C7C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1375" y="5089525"/>
            <a:ext cx="609600" cy="609600"/>
          </a:xfrm>
          <a:prstGeom prst="rect">
            <a:avLst/>
          </a:prstGeom>
        </p:spPr>
      </p:pic>
      <p:sp>
        <p:nvSpPr>
          <p:cNvPr id="8" name="Title 7"/>
          <p:cNvSpPr>
            <a:spLocks noGrp="1"/>
          </p:cNvSpPr>
          <p:nvPr>
            <p:ph type="title"/>
          </p:nvPr>
        </p:nvSpPr>
        <p:spPr>
          <a:xfrm>
            <a:off x="876299" y="571411"/>
            <a:ext cx="6634843" cy="1338828"/>
          </a:xfrm>
        </p:spPr>
        <p:txBody>
          <a:bodyPr/>
          <a:lstStyle/>
          <a:p>
            <a:r>
              <a:rPr lang="en-US" dirty="0"/>
              <a:t>How to Protect Yourself</a:t>
            </a:r>
            <a:endParaRPr lang="uk-UA" dirty="0"/>
          </a:p>
        </p:txBody>
      </p:sp>
      <p:sp>
        <p:nvSpPr>
          <p:cNvPr id="10" name="Rectangle 9"/>
          <p:cNvSpPr/>
          <p:nvPr/>
        </p:nvSpPr>
        <p:spPr>
          <a:xfrm>
            <a:off x="8458200" y="2400300"/>
            <a:ext cx="98298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0" y="2400300"/>
            <a:ext cx="8458200" cy="5486400"/>
          </a:xfrm>
        </p:spPr>
      </p:pic>
      <p:sp>
        <p:nvSpPr>
          <p:cNvPr id="2" name="TextBox 1">
            <a:extLst>
              <a:ext uri="{FF2B5EF4-FFF2-40B4-BE49-F238E27FC236}">
                <a16:creationId xmlns:a16="http://schemas.microsoft.com/office/drawing/2014/main" id="{02EE4E72-57CE-453A-A404-693ECFAAAA59}"/>
              </a:ext>
            </a:extLst>
          </p:cNvPr>
          <p:cNvSpPr txBox="1"/>
          <p:nvPr/>
        </p:nvSpPr>
        <p:spPr>
          <a:xfrm>
            <a:off x="8534400" y="3435340"/>
            <a:ext cx="9677400" cy="3416320"/>
          </a:xfrm>
          <a:prstGeom prst="rect">
            <a:avLst/>
          </a:prstGeom>
          <a:noFill/>
        </p:spPr>
        <p:txBody>
          <a:bodyPr wrap="square" rtlCol="0">
            <a:spAutoFit/>
          </a:bodyPr>
          <a:lstStyle/>
          <a:p>
            <a:pPr marL="457200" lvl="0" indent="-400050">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Operate machinery only when you are safely secured in the seat.</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Never allow passengers.</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Drive slowly and avoid driving if tired.</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Use caution when around stationary equipment (e.g. grain augers, grind mixers) by maintaining good footing and staying clear of them while they are running.</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Ensure equipment is shut-off and the key is removed when making repairs or adjustments. This will avoid entanglement in any moving parts if you or someone else were to fall onto the equipment.</a:t>
            </a:r>
          </a:p>
        </p:txBody>
      </p:sp>
    </p:spTree>
    <p:extLst>
      <p:ext uri="{BB962C8B-B14F-4D97-AF65-F5344CB8AC3E}">
        <p14:creationId xmlns:p14="http://schemas.microsoft.com/office/powerpoint/2010/main" val="3450474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
            <a:hlinkClick r:id="" action="ppaction://media"/>
            <a:extLst>
              <a:ext uri="{FF2B5EF4-FFF2-40B4-BE49-F238E27FC236}">
                <a16:creationId xmlns:a16="http://schemas.microsoft.com/office/drawing/2014/main" id="{E7EDE6AA-500F-436A-8F27-CFC67C93D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9475" y="3355975"/>
            <a:ext cx="609600" cy="609600"/>
          </a:xfrm>
          <a:prstGeom prst="rect">
            <a:avLst/>
          </a:prstGeom>
        </p:spPr>
      </p:pic>
      <p:pic>
        <p:nvPicPr>
          <p:cNvPr id="17" name="Picture Placeholder 16">
            <a:extLst>
              <a:ext uri="{FF2B5EF4-FFF2-40B4-BE49-F238E27FC236}">
                <a16:creationId xmlns:a16="http://schemas.microsoft.com/office/drawing/2014/main" id="{296CE8A5-2F56-483A-838B-6C7DD97D484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p:blipFill>
        <p:spPr>
          <a:xfrm>
            <a:off x="-32216" y="38100"/>
            <a:ext cx="18282582" cy="10287000"/>
          </a:xfrm>
        </p:spPr>
      </p:pic>
      <p:grpSp>
        <p:nvGrpSpPr>
          <p:cNvPr id="21" name="Group 20"/>
          <p:cNvGrpSpPr/>
          <p:nvPr/>
        </p:nvGrpSpPr>
        <p:grpSpPr>
          <a:xfrm>
            <a:off x="0" y="0"/>
            <a:ext cx="18288000" cy="10343382"/>
            <a:chOff x="-1225304" y="116806"/>
            <a:chExt cx="7617040" cy="10132502"/>
          </a:xfrm>
        </p:grpSpPr>
        <p:sp>
          <p:nvSpPr>
            <p:cNvPr id="5" name="Rectangle 4"/>
            <p:cNvSpPr/>
            <p:nvPr/>
          </p:nvSpPr>
          <p:spPr>
            <a:xfrm>
              <a:off x="-1225304" y="116806"/>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183705"/>
              <a:ext cx="4561114"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Final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559669" y="2990693"/>
              <a:ext cx="6303895" cy="5879282"/>
            </a:xfrm>
            <a:prstGeom prst="rect">
              <a:avLst/>
            </a:prstGeom>
            <a:noFill/>
          </p:spPr>
          <p:txBody>
            <a:bodyPr wrap="square" rtlCol="0">
              <a:spAutoFit/>
            </a:bodyPr>
            <a:lstStyle/>
            <a:p>
              <a:pPr algn="ctr"/>
              <a:r>
                <a:rPr lang="en-US" sz="4800" b="1" dirty="0">
                  <a:solidFill>
                    <a:schemeClr val="bg1"/>
                  </a:solidFill>
                </a:rPr>
                <a:t>Diligence and an observant eye in your workplace can help avoid the risks of slips, trips and falls. It will ensure that hazards have been noted and removed. Astute </a:t>
              </a:r>
              <a:r>
                <a:rPr lang="en-US" sz="4800" b="1" dirty="0" err="1">
                  <a:solidFill>
                    <a:schemeClr val="bg1"/>
                  </a:solidFill>
                </a:rPr>
                <a:t>workers</a:t>
              </a:r>
              <a:r>
                <a:rPr lang="en-US" sz="4800" b="1" dirty="0">
                  <a:solidFill>
                    <a:schemeClr val="bg1"/>
                  </a:solidFill>
                </a:rPr>
                <a:t> pay attention to the small details that may otherwise be overlooked, thus saving themselves and other workers from harm. Be sure you spot the potential risks before they happen and address them immediately.</a:t>
              </a:r>
            </a:p>
          </p:txBody>
        </p:sp>
      </p:grpSp>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8451</TotalTime>
  <Words>531</Words>
  <Application>Microsoft Office PowerPoint</Application>
  <PresentationFormat>Custom</PresentationFormat>
  <Paragraphs>33</Paragraphs>
  <Slides>8</Slides>
  <Notes>8</Notes>
  <HiddenSlides>0</HiddenSlides>
  <MMClips>7</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8</vt:i4>
      </vt:variant>
    </vt:vector>
  </HeadingPairs>
  <TitlesOfParts>
    <vt:vector size="16" baseType="lpstr">
      <vt:lpstr>Open Sans</vt:lpstr>
      <vt:lpstr>Arial</vt:lpstr>
      <vt:lpstr>Calibri</vt:lpstr>
      <vt:lpstr>Roboto</vt:lpstr>
      <vt:lpstr>GENARAL LAYOUTS</vt:lpstr>
      <vt:lpstr>TEAM SLIDES</vt:lpstr>
      <vt:lpstr>SLIDES WITH IMAGES</vt:lpstr>
      <vt:lpstr>PORTFOLIO</vt:lpstr>
      <vt:lpstr>PowerPoint Presentation</vt:lpstr>
      <vt:lpstr>Slips, Trips and Falls</vt:lpstr>
      <vt:lpstr>PowerPoint Presentation</vt:lpstr>
      <vt:lpstr>What’s the Danger?</vt:lpstr>
      <vt:lpstr>How to Protect Yourself</vt:lpstr>
      <vt:lpstr>How to Protect Yourself</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Finn Tobin</cp:lastModifiedBy>
  <cp:revision>1037</cp:revision>
  <dcterms:created xsi:type="dcterms:W3CDTF">2015-01-20T11:47:48Z</dcterms:created>
  <dcterms:modified xsi:type="dcterms:W3CDTF">2020-07-30T21:54:19Z</dcterms:modified>
</cp:coreProperties>
</file>