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6"/>
  </p:notesMasterIdLst>
  <p:sldIdLst>
    <p:sldId id="269" r:id="rId5"/>
    <p:sldId id="606" r:id="rId6"/>
    <p:sldId id="613" r:id="rId7"/>
    <p:sldId id="623" r:id="rId8"/>
    <p:sldId id="616" r:id="rId9"/>
    <p:sldId id="619" r:id="rId10"/>
    <p:sldId id="624" r:id="rId11"/>
    <p:sldId id="625" r:id="rId12"/>
    <p:sldId id="626" r:id="rId13"/>
    <p:sldId id="627" r:id="rId14"/>
    <p:sldId id="622" r:id="rId15"/>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9" autoAdjust="0"/>
    <p:restoredTop sz="63767" autoAdjust="0"/>
  </p:normalViewPr>
  <p:slideViewPr>
    <p:cSldViewPr>
      <p:cViewPr varScale="1">
        <p:scale>
          <a:sx n="70" d="100"/>
          <a:sy n="70" d="100"/>
        </p:scale>
        <p:origin x="102" y="6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29.07.2020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77298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49769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89962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3017124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hlinkClick r:id="" action="ppaction://media"/>
            <a:extLst>
              <a:ext uri="{FF2B5EF4-FFF2-40B4-BE49-F238E27FC236}">
                <a16:creationId xmlns:a16="http://schemas.microsoft.com/office/drawing/2014/main" id="{E7086094-50FC-4383-BEEE-DCB7B490B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0688" y="6137275"/>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862047" y="3419780"/>
              <a:ext cx="8250226" cy="2462213"/>
            </a:xfrm>
            <a:prstGeom prst="rect">
              <a:avLst/>
            </a:prstGeom>
            <a:noFill/>
          </p:spPr>
          <p:txBody>
            <a:bodyPr wrap="square" rtlCol="0">
              <a:spAutoFit/>
            </a:bodyPr>
            <a:lstStyle/>
            <a:p>
              <a:pPr lvl="0">
                <a:spcBef>
                  <a:spcPts val="1200"/>
                </a:spcBef>
              </a:pPr>
              <a:r>
                <a:rPr lang="en-US" sz="2400" b="1" dirty="0">
                  <a:solidFill>
                    <a:srgbClr val="FFFFFF"/>
                  </a:solidFill>
                  <a:latin typeface="Open Sans"/>
                  <a:ea typeface="Open Sans"/>
                  <a:cs typeface="Open Sans"/>
                  <a:sym typeface="Open Sans"/>
                </a:rPr>
                <a:t>Personal Protective Equipment</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Handlers must always wear steel-toed boots, gloves and other protective clothing.</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 dust filter should be used when working with grains and in other situations where fine particles enter your breathing zone. This will prevent respiratory hazards down the road.</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67905" y="2552700"/>
            <a:ext cx="8439146" cy="5486399"/>
          </a:xfrm>
          <a:prstGeom prst="rect">
            <a:avLst/>
          </a:prstGeom>
        </p:spPr>
      </p:pic>
    </p:spTree>
    <p:extLst>
      <p:ext uri="{BB962C8B-B14F-4D97-AF65-F5344CB8AC3E}">
        <p14:creationId xmlns:p14="http://schemas.microsoft.com/office/powerpoint/2010/main" val="2515656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
            <a:hlinkClick r:id="" action="ppaction://media"/>
            <a:extLst>
              <a:ext uri="{FF2B5EF4-FFF2-40B4-BE49-F238E27FC236}">
                <a16:creationId xmlns:a16="http://schemas.microsoft.com/office/drawing/2014/main" id="{4B2107E0-3FE2-4230-9DE9-B4645B304E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1713" y="5386388"/>
            <a:ext cx="609600" cy="609600"/>
          </a:xfrm>
          <a:prstGeom prst="rect">
            <a:avLst/>
          </a:prstGeom>
        </p:spPr>
      </p:pic>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9050" y="35155"/>
            <a:ext cx="18288000" cy="10216690"/>
          </a:xfrm>
        </p:spPr>
      </p:pic>
      <p:grpSp>
        <p:nvGrpSpPr>
          <p:cNvPr id="21" name="Group 20"/>
          <p:cNvGrpSpPr/>
          <p:nvPr/>
        </p:nvGrpSpPr>
        <p:grpSpPr>
          <a:xfrm>
            <a:off x="0" y="-38100"/>
            <a:ext cx="18288000" cy="10343382"/>
            <a:chOff x="-1216241" y="79482"/>
            <a:chExt cx="7617040" cy="10132502"/>
          </a:xfrm>
        </p:grpSpPr>
        <p:sp>
          <p:nvSpPr>
            <p:cNvPr id="5" name="Rectangle 4"/>
            <p:cNvSpPr/>
            <p:nvPr/>
          </p:nvSpPr>
          <p:spPr>
            <a:xfrm>
              <a:off x="-1216241" y="79482"/>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81487" y="3214632"/>
              <a:ext cx="6387206" cy="5879282"/>
            </a:xfrm>
            <a:prstGeom prst="rect">
              <a:avLst/>
            </a:prstGeom>
            <a:noFill/>
          </p:spPr>
          <p:txBody>
            <a:bodyPr wrap="square" rtlCol="0">
              <a:spAutoFit/>
            </a:bodyPr>
            <a:lstStyle/>
            <a:p>
              <a:pPr algn="ctr"/>
              <a:r>
                <a:rPr lang="en-US" sz="4800" b="1" dirty="0">
                  <a:solidFill>
                    <a:schemeClr val="bg1"/>
                  </a:solidFill>
                </a:rPr>
                <a:t>Handling animals must be done with respect for the appropriate methods and the animals themselves. Understanding how to read the warning signs of animals in a state of fear or aggression, keeping the spaces where animals are held and directed through in good working order and wearing the proper protective gear, are all ways to maintain a safe working  environment with very unpredictable animals.</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D74C19B5-7401-412B-B728-E87E8CD227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5688" y="5175250"/>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Safe Handling of Farm Animals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80432" y="2504218"/>
            <a:ext cx="8278368" cy="5498318"/>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08F13964-BAD3-4121-8751-6DBF74D86D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42388" y="5380038"/>
            <a:ext cx="609600" cy="609600"/>
          </a:xfrm>
          <a:prstGeom prst="rect">
            <a:avLst/>
          </a:prstGeom>
        </p:spPr>
      </p:pic>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b="7703"/>
          <a:stretch/>
        </p:blipFill>
        <p:spPr>
          <a:xfrm>
            <a:off x="-28575" y="0"/>
            <a:ext cx="18345149" cy="1030656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342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85975" y="2319724"/>
              <a:ext cx="6228849" cy="6863417"/>
            </a:xfrm>
            <a:prstGeom prst="rect">
              <a:avLst/>
            </a:prstGeom>
            <a:noFill/>
          </p:spPr>
          <p:txBody>
            <a:bodyPr wrap="square" rtlCol="0">
              <a:spAutoFit/>
            </a:bodyPr>
            <a:lstStyle/>
            <a:p>
              <a:pPr lvl="0">
                <a:spcBef>
                  <a:spcPts val="1200"/>
                </a:spcBef>
              </a:pPr>
              <a:r>
                <a:rPr lang="en-US" sz="4000" dirty="0">
                  <a:solidFill>
                    <a:srgbClr val="FFFFFF"/>
                  </a:solidFill>
                  <a:latin typeface="Open Sans"/>
                  <a:ea typeface="Open Sans"/>
                  <a:cs typeface="Open Sans"/>
                  <a:sym typeface="Open Sans"/>
                </a:rPr>
                <a:t>Animals are unpredictable, so handling them should be done with care, preparation and respect. Many workers become complacent when dealing with animals, forgetting that they pose as much a hazard as any piece of machinery or equipment. Learning what these hazards are and developing a great deal of respect will go a long way in keeping you and livestock safe.</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73D267D2-9F2E-4B4A-9F3D-1A7069327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5475" y="4759325"/>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75896" y="3447068"/>
            <a:ext cx="8592207" cy="3046988"/>
          </a:xfrm>
          <a:prstGeom prst="rect">
            <a:avLst/>
          </a:prstGeom>
        </p:spPr>
        <p:txBody>
          <a:bodyPr wrap="square">
            <a:spAutoFit/>
          </a:bodyPr>
          <a:lstStyle/>
          <a:p>
            <a:pPr lvl="0" algn="just">
              <a:spcBef>
                <a:spcPts val="1200"/>
              </a:spcBef>
              <a:spcAft>
                <a:spcPts val="1200"/>
              </a:spcAft>
            </a:pPr>
            <a:r>
              <a:rPr lang="en-US" sz="2400" dirty="0">
                <a:solidFill>
                  <a:srgbClr val="FFFFFF"/>
                </a:solidFill>
                <a:latin typeface="Open Sans"/>
                <a:ea typeface="Open Sans"/>
                <a:cs typeface="Open Sans"/>
                <a:sym typeface="Open Sans"/>
              </a:rPr>
              <a:t>Handlers must be made aware that the potential risks each task poses are many. If handlers are too comfortable and don’t consider the possible risks of the jobs they are carrying out, they may find themselves trampled, crushed, pinned, stepped on, bit, rammed or thrown off. The dangers happen quickly, as animals can injure their handlers both deliberately and accidentally. These accidents are more than likely due to a worker who failed to follow safe animal-handling practices.</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134475" y="2246413"/>
            <a:ext cx="9143999" cy="5486400"/>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B0FFCB6D-40F2-4A1A-8F7B-E4923C0ED9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75500" y="5414963"/>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458200" y="2400300"/>
            <a:ext cx="9829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300"/>
            <a:ext cx="845820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8867774" y="3096786"/>
            <a:ext cx="9010652" cy="4093428"/>
          </a:xfrm>
          <a:prstGeom prst="rect">
            <a:avLst/>
          </a:prstGeom>
          <a:noFill/>
        </p:spPr>
        <p:txBody>
          <a:bodyPr wrap="square" rtlCol="0">
            <a:spAutoFit/>
          </a:bodyPr>
          <a:lstStyle/>
          <a:p>
            <a:pPr lvl="0">
              <a:spcBef>
                <a:spcPts val="1200"/>
              </a:spcBef>
            </a:pPr>
            <a:r>
              <a:rPr lang="en-US" sz="2400" b="1" dirty="0">
                <a:solidFill>
                  <a:srgbClr val="FFFFFF"/>
                </a:solidFill>
                <a:latin typeface="Open Sans"/>
                <a:ea typeface="Open Sans"/>
                <a:cs typeface="Open Sans"/>
                <a:sym typeface="Open Sans"/>
              </a:rPr>
              <a:t>Heed the Warnings Signs of Animals</a:t>
            </a:r>
          </a:p>
          <a:p>
            <a:pPr lvl="0">
              <a:spcBef>
                <a:spcPts val="1200"/>
              </a:spcBef>
            </a:pPr>
            <a:r>
              <a:rPr lang="en-US" sz="2400" dirty="0">
                <a:solidFill>
                  <a:srgbClr val="FFFFFF"/>
                </a:solidFill>
                <a:latin typeface="Open Sans"/>
                <a:ea typeface="Open Sans"/>
                <a:cs typeface="Open Sans"/>
                <a:sym typeface="Open Sans"/>
              </a:rPr>
              <a:t>Many animals exhibit clear characteristics that will assist the handler in their decision to proceed or back away. The following signs are a clear warnings that you should avoid approaching the animal:</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Raised or pinned ears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Raised tail</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Raised back hair</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Bared teeth</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Pawing the ground and/or snorting</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E81B53DE-15DA-459A-B065-D0CAEABDC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0188" y="5618163"/>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2822087"/>
              <a:ext cx="9006495" cy="3939540"/>
            </a:xfrm>
            <a:prstGeom prst="rect">
              <a:avLst/>
            </a:prstGeom>
            <a:noFill/>
          </p:spPr>
          <p:txBody>
            <a:bodyPr wrap="square" rtlCol="0">
              <a:spAutoFit/>
            </a:bodyPr>
            <a:lstStyle/>
            <a:p>
              <a:pPr marL="57150" lvl="0">
                <a:buClr>
                  <a:srgbClr val="FFFFFF"/>
                </a:buClr>
                <a:buSzPts val="2700"/>
              </a:pPr>
              <a:r>
                <a:rPr lang="en-US" sz="2400" b="1" dirty="0">
                  <a:solidFill>
                    <a:srgbClr val="FFFFFF"/>
                  </a:solidFill>
                  <a:latin typeface="Open Sans"/>
                  <a:ea typeface="Open Sans"/>
                  <a:cs typeface="Open Sans"/>
                  <a:sym typeface="Open Sans"/>
                </a:rPr>
                <a:t>Handling Methods</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Move calmly, slowly and deliberately, and announce your approach with a soft touch to their front end where you are in full view.</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Avoid loud noises.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Give new animals time and space to adjust to the surroundings.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Never prod an animal if it has no place to go.</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Most animals fiercely protect their young. Avoid getting between a cow and her calf. If work must be done on the calf, be sure it’s done in an area separated from the cow.</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Be wary of male animals, as they tend to be more aggressive.</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552700"/>
            <a:ext cx="8153401"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1">
            <a:hlinkClick r:id="" action="ppaction://media"/>
            <a:extLst>
              <a:ext uri="{FF2B5EF4-FFF2-40B4-BE49-F238E27FC236}">
                <a16:creationId xmlns:a16="http://schemas.microsoft.com/office/drawing/2014/main" id="{40F0E89D-65FC-41F7-A785-E7928FB7AF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9550" y="6397625"/>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458200" y="2400300"/>
            <a:ext cx="9829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22977" y="2400300"/>
            <a:ext cx="8458200" cy="5486400"/>
          </a:xfrm>
        </p:spPr>
      </p:pic>
      <p:sp>
        <p:nvSpPr>
          <p:cNvPr id="2" name="TextBox 1">
            <a:extLst>
              <a:ext uri="{FF2B5EF4-FFF2-40B4-BE49-F238E27FC236}">
                <a16:creationId xmlns:a16="http://schemas.microsoft.com/office/drawing/2014/main" id="{02EE4E72-57CE-453A-A404-693ECFAAAA59}"/>
              </a:ext>
            </a:extLst>
          </p:cNvPr>
          <p:cNvSpPr txBox="1"/>
          <p:nvPr/>
        </p:nvSpPr>
        <p:spPr>
          <a:xfrm>
            <a:off x="8524279" y="2552700"/>
            <a:ext cx="9677400" cy="5262979"/>
          </a:xfrm>
          <a:prstGeom prst="rect">
            <a:avLst/>
          </a:prstGeom>
          <a:noFill/>
        </p:spPr>
        <p:txBody>
          <a:bodyPr wrap="square" rtlCol="0">
            <a:spAutoFit/>
          </a:bodyPr>
          <a:lstStyle/>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Do not work in close quarters with no escape route, when you are working with animals who are sick or injured, or there are outside elements, like a storm, that may spook them.</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When working in an enclosed space with large animals, ensure there is a man gate you can easily access.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When working with new animals or if strangers must be in the space, exercise extreme caution.</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Cattles and horses have a blind spot. When you approach a horse, approach from the left, and from the front. If approaching from behind, speak softly and gently stroke their shoulder or rump before moving toward the head. When working with cattle, work </a:t>
            </a:r>
            <a:r>
              <a:rPr lang="en-US" sz="2400">
                <a:solidFill>
                  <a:srgbClr val="FFFFFF"/>
                </a:solidFill>
                <a:latin typeface="Open Sans"/>
                <a:ea typeface="Open Sans"/>
                <a:cs typeface="Open Sans"/>
                <a:sym typeface="Open Sans"/>
              </a:rPr>
              <a:t>from their </a:t>
            </a:r>
            <a:r>
              <a:rPr lang="en-US" sz="2400" dirty="0">
                <a:solidFill>
                  <a:srgbClr val="FFFFFF"/>
                </a:solidFill>
                <a:latin typeface="Open Sans"/>
                <a:ea typeface="Open Sans"/>
                <a:cs typeface="Open Sans"/>
                <a:sym typeface="Open Sans"/>
              </a:rPr>
              <a:t>hip, do not stand directly behind, and try to keep out of view. Sudden movements from behind may spook them.</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Be patient.</a:t>
            </a:r>
          </a:p>
        </p:txBody>
      </p:sp>
    </p:spTree>
    <p:extLst>
      <p:ext uri="{BB962C8B-B14F-4D97-AF65-F5344CB8AC3E}">
        <p14:creationId xmlns:p14="http://schemas.microsoft.com/office/powerpoint/2010/main" val="3450474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a:extLst>
              <a:ext uri="{FF2B5EF4-FFF2-40B4-BE49-F238E27FC236}">
                <a16:creationId xmlns:a16="http://schemas.microsoft.com/office/drawing/2014/main" id="{719502CE-F287-432E-8D8F-4AF8DB293B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8388" y="5570538"/>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2191174"/>
              <a:ext cx="9006495" cy="5355312"/>
            </a:xfrm>
            <a:prstGeom prst="rect">
              <a:avLst/>
            </a:prstGeom>
            <a:noFill/>
          </p:spPr>
          <p:txBody>
            <a:bodyPr wrap="square" rtlCol="0">
              <a:spAutoFit/>
            </a:bodyPr>
            <a:lstStyle/>
            <a:p>
              <a:pPr lvl="0"/>
              <a:r>
                <a:rPr lang="en-US" sz="2400" b="1" i="1" dirty="0">
                  <a:solidFill>
                    <a:srgbClr val="FFFFFF"/>
                  </a:solidFill>
                  <a:latin typeface="Open Sans"/>
                  <a:ea typeface="Open Sans"/>
                  <a:cs typeface="Open Sans"/>
                  <a:sym typeface="Open Sans"/>
                </a:rPr>
                <a:t>Flooring</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Exercise caution when working in areas with tripping hazards.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Use concrete floors for livestock.</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Floor ramp and step finishes should be roughened to prevent slips.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High traffic areas should be grooved.</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Ensure water drains quickly with appropriately constructed floors.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Use slatted floors for animals in a confined space to keep them dry.</a:t>
              </a:r>
            </a:p>
            <a:p>
              <a:pPr lvl="0">
                <a:spcBef>
                  <a:spcPts val="1200"/>
                </a:spcBef>
              </a:pPr>
              <a:r>
                <a:rPr lang="en-US" sz="2400" b="1" i="1" dirty="0">
                  <a:solidFill>
                    <a:srgbClr val="FFFFFF"/>
                  </a:solidFill>
                  <a:latin typeface="Open Sans"/>
                  <a:ea typeface="Open Sans"/>
                  <a:cs typeface="Open Sans"/>
                  <a:sym typeface="Open Sans"/>
                </a:rPr>
                <a:t>Fencing and Gates</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Must be strong and durable.</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Alleys should be wide enough to allow passage but narrow enough to keep them from turning around.</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Animals will be more cooperative in chutes made with solid walls.</a:t>
              </a:r>
              <a:endParaRPr lang="en-US" sz="2400" b="1" i="1" dirty="0">
                <a:solidFill>
                  <a:srgbClr val="FFFFFF"/>
                </a:solidFill>
                <a:latin typeface="Open Sans"/>
                <a:ea typeface="Open Sans"/>
                <a:cs typeface="Open Sans"/>
                <a:sym typeface="Open Sans"/>
              </a:endParaRPr>
            </a:p>
            <a:p>
              <a:pPr lvl="0"/>
              <a:endParaRPr lang="en-US" sz="2400" b="1" dirty="0">
                <a:solidFill>
                  <a:srgbClr val="FFFFFF"/>
                </a:solidFill>
                <a:latin typeface="Open Sans"/>
                <a:ea typeface="Open Sans"/>
                <a:cs typeface="Open Sans"/>
                <a:sym typeface="Open Sans"/>
              </a:endParaRP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578100"/>
            <a:ext cx="8153401" cy="5435600"/>
          </a:xfrm>
          <a:prstGeom prst="rect">
            <a:avLst/>
          </a:prstGeom>
        </p:spPr>
      </p:pic>
    </p:spTree>
    <p:extLst>
      <p:ext uri="{BB962C8B-B14F-4D97-AF65-F5344CB8AC3E}">
        <p14:creationId xmlns:p14="http://schemas.microsoft.com/office/powerpoint/2010/main" val="4255881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a:hlinkClick r:id="" action="ppaction://media"/>
            <a:extLst>
              <a:ext uri="{FF2B5EF4-FFF2-40B4-BE49-F238E27FC236}">
                <a16:creationId xmlns:a16="http://schemas.microsoft.com/office/drawing/2014/main" id="{93903D73-27AC-4442-B99B-6CDB3413E8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5900" y="5326063"/>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458200" y="2400300"/>
            <a:ext cx="9829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299"/>
            <a:ext cx="8458200" cy="5486399"/>
          </a:xfrm>
        </p:spPr>
      </p:pic>
      <p:sp>
        <p:nvSpPr>
          <p:cNvPr id="2" name="TextBox 1">
            <a:extLst>
              <a:ext uri="{FF2B5EF4-FFF2-40B4-BE49-F238E27FC236}">
                <a16:creationId xmlns:a16="http://schemas.microsoft.com/office/drawing/2014/main" id="{02EE4E72-57CE-453A-A404-693ECFAAAA59}"/>
              </a:ext>
            </a:extLst>
          </p:cNvPr>
          <p:cNvSpPr txBox="1"/>
          <p:nvPr/>
        </p:nvSpPr>
        <p:spPr>
          <a:xfrm>
            <a:off x="8534400" y="2835176"/>
            <a:ext cx="9677400" cy="4770537"/>
          </a:xfrm>
          <a:prstGeom prst="rect">
            <a:avLst/>
          </a:prstGeom>
          <a:noFill/>
        </p:spPr>
        <p:txBody>
          <a:bodyPr wrap="square" rtlCol="0">
            <a:spAutoFit/>
          </a:bodyPr>
          <a:lstStyle/>
          <a:p>
            <a:pPr lvl="0"/>
            <a:r>
              <a:rPr lang="en-US" sz="2400" b="1" i="1" dirty="0">
                <a:solidFill>
                  <a:srgbClr val="FFFFFF"/>
                </a:solidFill>
                <a:latin typeface="Open Sans"/>
                <a:ea typeface="Open Sans"/>
                <a:cs typeface="Open Sans"/>
                <a:sym typeface="Open Sans"/>
              </a:rPr>
              <a:t>Lighting</a:t>
            </a:r>
            <a:endParaRPr lang="en-US" sz="2400" dirty="0">
              <a:solidFill>
                <a:srgbClr val="FFFFFF"/>
              </a:solidFill>
              <a:latin typeface="Open Sans"/>
              <a:ea typeface="Open Sans"/>
              <a:cs typeface="Open Sans"/>
              <a:sym typeface="Open Sans"/>
            </a:endParaRP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Keep lighting even to ensure the animals remain calm. Shadows can spook animals and they will be less likely to move smoothly if the area is dotted with light and shadows.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Ensure facilities are structured in such a way that prevents sun from shining directly into their eyes.</a:t>
            </a:r>
          </a:p>
          <a:p>
            <a:pPr lvl="0">
              <a:spcBef>
                <a:spcPts val="1200"/>
              </a:spcBef>
            </a:pPr>
            <a:r>
              <a:rPr lang="en-US" sz="2400" b="1" i="1" dirty="0">
                <a:solidFill>
                  <a:srgbClr val="FFFFFF"/>
                </a:solidFill>
                <a:latin typeface="Open Sans"/>
                <a:ea typeface="Open Sans"/>
                <a:cs typeface="Open Sans"/>
                <a:sym typeface="Open Sans"/>
              </a:rPr>
              <a:t>Equipment</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Poor quality equipment affects animal’s safety and sense of security, which in turn affects yours. </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If your equipment isn’t in the best condition possible, you will likely find time and labour are negatively affected. </a:t>
            </a:r>
            <a:endParaRPr lang="en-US" sz="2400" dirty="0">
              <a:solidFill>
                <a:srgbClr val="FFFFFF"/>
              </a:solidFill>
            </a:endParaRPr>
          </a:p>
        </p:txBody>
      </p:sp>
    </p:spTree>
    <p:extLst>
      <p:ext uri="{BB962C8B-B14F-4D97-AF65-F5344CB8AC3E}">
        <p14:creationId xmlns:p14="http://schemas.microsoft.com/office/powerpoint/2010/main" val="2866947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8344</TotalTime>
  <Words>835</Words>
  <Application>Microsoft Office PowerPoint</Application>
  <PresentationFormat>Custom</PresentationFormat>
  <Paragraphs>64</Paragraphs>
  <Slides>11</Slides>
  <Notes>11</Notes>
  <HiddenSlides>0</HiddenSlides>
  <MMClips>10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Open Sans</vt:lpstr>
      <vt:lpstr>Arial</vt:lpstr>
      <vt:lpstr>Calibri</vt:lpstr>
      <vt:lpstr>Roboto</vt:lpstr>
      <vt:lpstr>GENARAL LAYOUTS</vt:lpstr>
      <vt:lpstr>TEAM SLIDES</vt:lpstr>
      <vt:lpstr>SLIDES WITH IMAGES</vt:lpstr>
      <vt:lpstr>PORTFOLIO</vt:lpstr>
      <vt:lpstr>PowerPoint Presentation</vt:lpstr>
      <vt:lpstr>Safe Handling of Farm Animals</vt:lpstr>
      <vt:lpstr>PowerPoint Presentation</vt:lpstr>
      <vt:lpstr>What’s the Danger?</vt:lpstr>
      <vt:lpstr>How to Protect Yourself</vt:lpstr>
      <vt:lpstr>How to Protect Yourself</vt:lpstr>
      <vt:lpstr>How to Protect Yourself</vt:lpstr>
      <vt:lpstr>How to Protect Yourself</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1035</cp:revision>
  <dcterms:created xsi:type="dcterms:W3CDTF">2015-01-20T11:47:48Z</dcterms:created>
  <dcterms:modified xsi:type="dcterms:W3CDTF">2020-07-29T23:59:36Z</dcterms:modified>
</cp:coreProperties>
</file>