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23" r:id="rId8"/>
    <p:sldId id="616" r:id="rId9"/>
    <p:sldId id="619"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09" autoAdjust="0"/>
    <p:restoredTop sz="63767" autoAdjust="0"/>
  </p:normalViewPr>
  <p:slideViewPr>
    <p:cSldViewPr>
      <p:cViewPr varScale="1">
        <p:scale>
          <a:sx n="70" d="100"/>
          <a:sy n="70" d="100"/>
        </p:scale>
        <p:origin x="102" y="6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29.07.2020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rPr>
              <a:t>Click anywhere to get started</a:t>
            </a:r>
            <a:r>
              <a:rPr lang="mr-IN" sz="3600" dirty="0">
                <a:solidFill>
                  <a:schemeClr val="tx2"/>
                </a:solidFill>
              </a:rPr>
              <a:t>…</a:t>
            </a:r>
            <a:endParaRPr lang="en-US" sz="3600" dirty="0">
              <a:solidFill>
                <a:schemeClr val="tx2"/>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521F7BF2-4122-4B80-9C06-23754968F4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51888" y="5394325"/>
            <a:ext cx="609600" cy="609600"/>
          </a:xfrm>
          <a:prstGeom prst="rect">
            <a:avLst/>
          </a:prstGeom>
        </p:spPr>
      </p:pic>
      <p:sp>
        <p:nvSpPr>
          <p:cNvPr id="5" name="Title 4"/>
          <p:cNvSpPr>
            <a:spLocks noGrp="1"/>
          </p:cNvSpPr>
          <p:nvPr>
            <p:ph type="title"/>
          </p:nvPr>
        </p:nvSpPr>
        <p:spPr>
          <a:xfrm>
            <a:off x="762000" y="800100"/>
            <a:ext cx="17183100" cy="715581"/>
          </a:xfrm>
        </p:spPr>
        <p:txBody>
          <a:bodyPr/>
          <a:lstStyle/>
          <a:p>
            <a:r>
              <a:rPr lang="en-US" dirty="0"/>
              <a:t>Protect Yourself From the Sun</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472464" y="2960399"/>
            <a:ext cx="11343072" cy="4366202"/>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hlinkClick r:id="" action="ppaction://media"/>
            <a:extLst>
              <a:ext uri="{FF2B5EF4-FFF2-40B4-BE49-F238E27FC236}">
                <a16:creationId xmlns:a16="http://schemas.microsoft.com/office/drawing/2014/main" id="{A34F7739-8B9D-491A-A669-9B4C5458B3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3838" y="5605463"/>
            <a:ext cx="609600" cy="609600"/>
          </a:xfrm>
          <a:prstGeom prst="rect">
            <a:avLst/>
          </a:prstGeom>
        </p:spPr>
      </p:pic>
      <p:sp>
        <p:nvSpPr>
          <p:cNvPr id="15" name="Rectangle 14"/>
          <p:cNvSpPr/>
          <p:nvPr/>
        </p:nvSpPr>
        <p:spPr>
          <a:xfrm>
            <a:off x="64001" y="-762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flipH="1">
            <a:off x="-12198" y="7620"/>
            <a:ext cx="18300198" cy="10287000"/>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709140" y="342900"/>
              <a:ext cx="4982521"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85975" y="2125653"/>
              <a:ext cx="6228849" cy="6401753"/>
            </a:xfrm>
            <a:prstGeom prst="rect">
              <a:avLst/>
            </a:prstGeom>
            <a:noFill/>
          </p:spPr>
          <p:txBody>
            <a:bodyPr wrap="square" rtlCol="0">
              <a:spAutoFit/>
            </a:bodyPr>
            <a:lstStyle/>
            <a:p>
              <a:pPr lvl="0">
                <a:spcBef>
                  <a:spcPts val="1200"/>
                </a:spcBef>
              </a:pPr>
              <a:r>
                <a:rPr lang="en-US" sz="4000" dirty="0">
                  <a:solidFill>
                    <a:srgbClr val="FFFFFF"/>
                  </a:solidFill>
                  <a:latin typeface="Open Sans"/>
                  <a:ea typeface="Open Sans"/>
                  <a:cs typeface="Open Sans"/>
                  <a:sym typeface="Open Sans"/>
                </a:rPr>
                <a:t>Increased exposure to the sun’s dangerous UV rays is a serious hazard for farm workers. Most of the hours in a typical shift are spent in the window of time where the sun is most dangerous, between 11:00 A.M. and 3:00 P.M. </a:t>
              </a:r>
            </a:p>
            <a:p>
              <a:pPr lvl="0">
                <a:spcBef>
                  <a:spcPts val="1200"/>
                </a:spcBef>
              </a:pPr>
              <a:r>
                <a:rPr lang="en-US" sz="4000" dirty="0">
                  <a:solidFill>
                    <a:srgbClr val="FFFFFF"/>
                  </a:solidFill>
                  <a:latin typeface="Open Sans"/>
                  <a:ea typeface="Open Sans"/>
                  <a:cs typeface="Open Sans"/>
                  <a:sym typeface="Open Sans"/>
                </a:rPr>
                <a:t>It’s important to take the proper precautions  to prevent falling victim to the harmful effects of the sun.</a:t>
              </a:r>
            </a:p>
          </p:txBody>
        </p:sp>
      </p:grpSp>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hlinkClick r:id="" action="ppaction://media"/>
            <a:extLst>
              <a:ext uri="{FF2B5EF4-FFF2-40B4-BE49-F238E27FC236}">
                <a16:creationId xmlns:a16="http://schemas.microsoft.com/office/drawing/2014/main" id="{E2E7AFC2-5F97-47CC-B112-2A057913C4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02675" y="5026025"/>
            <a:ext cx="609600" cy="609600"/>
          </a:xfrm>
          <a:prstGeom prst="rect">
            <a:avLst/>
          </a:prstGeom>
        </p:spPr>
      </p:pic>
      <p:sp>
        <p:nvSpPr>
          <p:cNvPr id="8" name="Title 7"/>
          <p:cNvSpPr>
            <a:spLocks noGrp="1"/>
          </p:cNvSpPr>
          <p:nvPr>
            <p:ph type="title"/>
          </p:nvPr>
        </p:nvSpPr>
        <p:spPr>
          <a:xfrm>
            <a:off x="876300" y="571411"/>
            <a:ext cx="6438900" cy="990689"/>
          </a:xfrm>
        </p:spPr>
        <p:txBody>
          <a:bodyPr/>
          <a:lstStyle/>
          <a:p>
            <a:r>
              <a:rPr lang="en-US" dirty="0"/>
              <a:t>What’s the Danger?</a:t>
            </a:r>
            <a:endParaRPr lang="uk-UA" dirty="0"/>
          </a:p>
        </p:txBody>
      </p:sp>
      <p:sp>
        <p:nvSpPr>
          <p:cNvPr id="10" name="Rectangle 9"/>
          <p:cNvSpPr/>
          <p:nvPr/>
        </p:nvSpPr>
        <p:spPr>
          <a:xfrm>
            <a:off x="0" y="2246412"/>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275896" y="3019842"/>
            <a:ext cx="8592207" cy="3939540"/>
          </a:xfrm>
          <a:prstGeom prst="rect">
            <a:avLst/>
          </a:prstGeom>
        </p:spPr>
        <p:txBody>
          <a:bodyPr wrap="square">
            <a:spAutoFit/>
          </a:bodyPr>
          <a:lstStyle/>
          <a:p>
            <a:pPr lvl="0">
              <a:spcBef>
                <a:spcPts val="1200"/>
              </a:spcBef>
            </a:pPr>
            <a:r>
              <a:rPr lang="en-US" sz="2400" dirty="0">
                <a:solidFill>
                  <a:srgbClr val="FFFFFF"/>
                </a:solidFill>
                <a:latin typeface="Open Sans"/>
                <a:ea typeface="Open Sans"/>
                <a:cs typeface="Open Sans"/>
                <a:sym typeface="Open Sans"/>
              </a:rPr>
              <a:t>Repeated exposure to sun can cause anywhere from aging, wrinkling and drying out of the skin, to damaged eyes and even skin cancer. It’s not necessarily about avoiding work on sunny days, UV rays can burn your skins on a cloudy day as well. </a:t>
            </a:r>
          </a:p>
          <a:p>
            <a:pPr lvl="0">
              <a:spcBef>
                <a:spcPts val="1200"/>
              </a:spcBef>
            </a:pPr>
            <a:r>
              <a:rPr lang="en-US" sz="2400" dirty="0">
                <a:solidFill>
                  <a:srgbClr val="FFFFFF"/>
                </a:solidFill>
                <a:latin typeface="Open Sans"/>
                <a:ea typeface="Open Sans"/>
                <a:cs typeface="Open Sans"/>
                <a:sym typeface="Open Sans"/>
              </a:rPr>
              <a:t>Though it’s more common for fair-skinned people to be more sensitive to the damage the sun can cause, extensive exposure to the sun is bound to harm people with dark hair and skin. Everyone is susceptible to the effects of the sun and must take the steps to protect themselves from it.</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9143999" y="2246412"/>
            <a:ext cx="9144001" cy="5486400"/>
          </a:xfrm>
        </p:spPr>
      </p:pic>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a:hlinkClick r:id="" action="ppaction://media"/>
            <a:extLst>
              <a:ext uri="{FF2B5EF4-FFF2-40B4-BE49-F238E27FC236}">
                <a16:creationId xmlns:a16="http://schemas.microsoft.com/office/drawing/2014/main" id="{5625657A-9721-4B73-97B5-A801CC5807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99113" y="5522913"/>
            <a:ext cx="609600" cy="609600"/>
          </a:xfrm>
          <a:prstGeom prst="rect">
            <a:avLst/>
          </a:prstGeom>
        </p:spPr>
      </p:pic>
      <p:sp>
        <p:nvSpPr>
          <p:cNvPr id="8" name="Title 7"/>
          <p:cNvSpPr>
            <a:spLocks noGrp="1"/>
          </p:cNvSpPr>
          <p:nvPr>
            <p:ph type="title"/>
          </p:nvPr>
        </p:nvSpPr>
        <p:spPr>
          <a:xfrm>
            <a:off x="876299" y="571411"/>
            <a:ext cx="6634843" cy="1338828"/>
          </a:xfrm>
        </p:spPr>
        <p:txBody>
          <a:bodyPr/>
          <a:lstStyle/>
          <a:p>
            <a:r>
              <a:rPr lang="en-US" dirty="0"/>
              <a:t>How to Protect Yourself</a:t>
            </a:r>
            <a:endParaRPr lang="uk-UA" dirty="0"/>
          </a:p>
        </p:txBody>
      </p:sp>
      <p:sp>
        <p:nvSpPr>
          <p:cNvPr id="10" name="Rectangle 9"/>
          <p:cNvSpPr/>
          <p:nvPr/>
        </p:nvSpPr>
        <p:spPr>
          <a:xfrm>
            <a:off x="8458200" y="2400300"/>
            <a:ext cx="98298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pic>
        <p:nvPicPr>
          <p:cNvPr id="5" name="Picture Placeholder 4">
            <a:extLst>
              <a:ext uri="{FF2B5EF4-FFF2-40B4-BE49-F238E27FC236}">
                <a16:creationId xmlns:a16="http://schemas.microsoft.com/office/drawing/2014/main" id="{FA21193C-B770-4E1C-A6B9-95B91058AB45}"/>
              </a:ext>
            </a:extLst>
          </p:cNvPr>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a:stretch/>
        </p:blipFill>
        <p:spPr>
          <a:xfrm>
            <a:off x="0" y="2400299"/>
            <a:ext cx="8458200" cy="5486399"/>
          </a:xfrm>
        </p:spPr>
      </p:pic>
      <p:sp>
        <p:nvSpPr>
          <p:cNvPr id="7" name="TextBox 6">
            <a:extLst>
              <a:ext uri="{FF2B5EF4-FFF2-40B4-BE49-F238E27FC236}">
                <a16:creationId xmlns:a16="http://schemas.microsoft.com/office/drawing/2014/main" id="{1867828F-492D-4BF1-8A4E-822DF2FD5B9B}"/>
              </a:ext>
            </a:extLst>
          </p:cNvPr>
          <p:cNvSpPr txBox="1"/>
          <p:nvPr/>
        </p:nvSpPr>
        <p:spPr>
          <a:xfrm>
            <a:off x="8867774" y="2696676"/>
            <a:ext cx="9010652" cy="4893647"/>
          </a:xfrm>
          <a:prstGeom prst="rect">
            <a:avLst/>
          </a:prstGeom>
          <a:noFill/>
        </p:spPr>
        <p:txBody>
          <a:bodyPr wrap="square" rtlCol="0">
            <a:spAutoFit/>
          </a:bodyPr>
          <a:lstStyle/>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Limit your time in the sun. If you work outdoors for long periods of time, try to take your breaks indoors.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Apply sunscreen with a broad-spectrum sun protection factor (SPF) of at least 30. Be sure to apply evenly and liberally and reapply as necessary throughout the day.</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Always wear sunglasses to avoid the damage UV rays can cause to the eyes.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Wear the right clothing. Light coloured, breathable, loose-fitting clothes are best. It’s important to note, wearing loose-fitting clothes isn’t advised when working near or around machinery.</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Wear a wide-brimmed hat that will fully  protect your ears, neck, face, temples and the top of your head.</a:t>
            </a:r>
          </a:p>
        </p:txBody>
      </p:sp>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
            <a:hlinkClick r:id="" action="ppaction://media"/>
            <a:extLst>
              <a:ext uri="{FF2B5EF4-FFF2-40B4-BE49-F238E27FC236}">
                <a16:creationId xmlns:a16="http://schemas.microsoft.com/office/drawing/2014/main" id="{EBB64194-1712-4D23-B39A-D7D9C816BF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0" y="5946775"/>
            <a:ext cx="609600" cy="609600"/>
          </a:xfrm>
          <a:prstGeom prst="rect">
            <a:avLst/>
          </a:prstGeom>
        </p:spPr>
      </p:pic>
      <p:sp>
        <p:nvSpPr>
          <p:cNvPr id="7" name="Title 6"/>
          <p:cNvSpPr>
            <a:spLocks noGrp="1"/>
          </p:cNvSpPr>
          <p:nvPr>
            <p:ph type="title"/>
          </p:nvPr>
        </p:nvSpPr>
        <p:spPr>
          <a:xfrm>
            <a:off x="876300" y="571411"/>
            <a:ext cx="7124700" cy="1338828"/>
          </a:xfrm>
        </p:spPr>
        <p:txBody>
          <a:bodyPr/>
          <a:lstStyle/>
          <a:p>
            <a:r>
              <a:rPr lang="en-US" dirty="0"/>
              <a:t>How to Protect Yourself</a:t>
            </a:r>
            <a:endParaRPr lang="uk-UA" dirty="0">
              <a:solidFill>
                <a:schemeClr val="accent1"/>
              </a:solidFill>
            </a:endParaRPr>
          </a:p>
        </p:txBody>
      </p:sp>
      <p:grpSp>
        <p:nvGrpSpPr>
          <p:cNvPr id="3" name="Group 2"/>
          <p:cNvGrpSpPr/>
          <p:nvPr/>
        </p:nvGrpSpPr>
        <p:grpSpPr>
          <a:xfrm>
            <a:off x="0" y="2552700"/>
            <a:ext cx="101346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604226" y="2833516"/>
              <a:ext cx="9006495" cy="3939540"/>
            </a:xfrm>
            <a:prstGeom prst="rect">
              <a:avLst/>
            </a:prstGeom>
            <a:noFill/>
          </p:spPr>
          <p:txBody>
            <a:bodyPr wrap="square" rtlCol="0">
              <a:spAutoFit/>
            </a:bodyPr>
            <a:lstStyle/>
            <a:p>
              <a:pPr marL="57150" lvl="0">
                <a:spcBef>
                  <a:spcPts val="1200"/>
                </a:spcBef>
                <a:buClr>
                  <a:srgbClr val="FFFFFF"/>
                </a:buClr>
                <a:buSzPts val="2700"/>
              </a:pPr>
              <a:r>
                <a:rPr lang="en-US" sz="2400" dirty="0">
                  <a:solidFill>
                    <a:srgbClr val="FFFFFF"/>
                  </a:solidFill>
                  <a:latin typeface="Open Sans"/>
                  <a:ea typeface="Open Sans"/>
                  <a:cs typeface="Open Sans"/>
                  <a:sym typeface="Open Sans"/>
                </a:rPr>
                <a:t>Inspect your skin regularly. Have someone you know inspect areas you can’t see, like behind the ear or the top of the head. Here are some things you should look out for:</a:t>
              </a:r>
            </a:p>
            <a:p>
              <a:pPr marL="457200" lvl="0" indent="-400050">
                <a:spcBef>
                  <a:spcPts val="1200"/>
                </a:spcBef>
                <a:buClr>
                  <a:srgbClr val="FFFFFF"/>
                </a:buClr>
                <a:buSzPts val="2700"/>
                <a:buFont typeface="Open Sans"/>
                <a:buChar char="●"/>
              </a:pPr>
              <a:r>
                <a:rPr lang="en-US" sz="2400" dirty="0">
                  <a:solidFill>
                    <a:srgbClr val="FFFFFF"/>
                  </a:solidFill>
                  <a:latin typeface="Open Sans"/>
                  <a:ea typeface="Open Sans"/>
                  <a:cs typeface="Open Sans"/>
                  <a:sym typeface="Open Sans"/>
                </a:rPr>
                <a:t>Changes in the size, shape or colour of moles (i.e. ragged, blurred edges, moles that aren’t symmetrical, colours that aren’t uniform, moles that are bigger than a pencil eraser).</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Sores that bleed and don’t heal.</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Itchiness or pain in a mole.</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Red patches or lumps.</a:t>
              </a:r>
            </a:p>
            <a:p>
              <a:pPr marL="457200" lvl="0" indent="-400050">
                <a:buClr>
                  <a:srgbClr val="FFFFFF"/>
                </a:buClr>
                <a:buSzPts val="2700"/>
                <a:buFont typeface="Open Sans"/>
                <a:buChar char="●"/>
              </a:pPr>
              <a:r>
                <a:rPr lang="en-US" sz="2400" dirty="0">
                  <a:solidFill>
                    <a:srgbClr val="FFFFFF"/>
                  </a:solidFill>
                  <a:latin typeface="Open Sans"/>
                  <a:ea typeface="Open Sans"/>
                  <a:cs typeface="Open Sans"/>
                  <a:sym typeface="Open Sans"/>
                </a:rPr>
                <a:t>New, suspicious looking moles.</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134599" y="2552700"/>
            <a:ext cx="8149757" cy="54864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
            <a:hlinkClick r:id="" action="ppaction://media"/>
            <a:extLst>
              <a:ext uri="{FF2B5EF4-FFF2-40B4-BE49-F238E27FC236}">
                <a16:creationId xmlns:a16="http://schemas.microsoft.com/office/drawing/2014/main" id="{F5DBBF68-980D-4597-931B-94C8E9CBED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28100" y="5011738"/>
            <a:ext cx="609600" cy="609600"/>
          </a:xfrm>
          <a:prstGeom prst="rect">
            <a:avLst/>
          </a:prstGeom>
        </p:spPr>
      </p:pic>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a:stretch/>
        </p:blipFill>
        <p:spPr>
          <a:xfrm>
            <a:off x="-19050" y="72038"/>
            <a:ext cx="18288000" cy="10142924"/>
          </a:xfrm>
        </p:spPr>
      </p:pic>
      <p:grpSp>
        <p:nvGrpSpPr>
          <p:cNvPr id="21" name="Group 20"/>
          <p:cNvGrpSpPr/>
          <p:nvPr/>
        </p:nvGrpSpPr>
        <p:grpSpPr>
          <a:xfrm>
            <a:off x="0" y="0"/>
            <a:ext cx="18288000" cy="10343382"/>
            <a:chOff x="-1208306" y="116805"/>
            <a:chExt cx="7617040" cy="10132502"/>
          </a:xfrm>
        </p:grpSpPr>
        <p:sp>
          <p:nvSpPr>
            <p:cNvPr id="5" name="Rectangle 4"/>
            <p:cNvSpPr/>
            <p:nvPr/>
          </p:nvSpPr>
          <p:spPr>
            <a:xfrm>
              <a:off x="-1208306"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533881" y="3214632"/>
              <a:ext cx="6252321" cy="4432074"/>
            </a:xfrm>
            <a:prstGeom prst="rect">
              <a:avLst/>
            </a:prstGeom>
            <a:noFill/>
          </p:spPr>
          <p:txBody>
            <a:bodyPr wrap="square" rtlCol="0">
              <a:spAutoFit/>
            </a:bodyPr>
            <a:lstStyle/>
            <a:p>
              <a:pPr algn="ctr"/>
              <a:r>
                <a:rPr lang="en-US" sz="4800" b="1" dirty="0">
                  <a:solidFill>
                    <a:schemeClr val="bg1"/>
                  </a:solidFill>
                </a:rPr>
                <a:t>Protecting yourself from the sun takes no time at all. </a:t>
              </a:r>
              <a:r>
                <a:rPr lang="en-US" sz="4800" b="1">
                  <a:solidFill>
                    <a:schemeClr val="bg1"/>
                  </a:solidFill>
                </a:rPr>
                <a:t>With proper </a:t>
              </a:r>
              <a:r>
                <a:rPr lang="en-US" sz="4800" b="1" dirty="0">
                  <a:solidFill>
                    <a:schemeClr val="bg1"/>
                  </a:solidFill>
                </a:rPr>
                <a:t>clothing, sunglasses, the application of sunscreen, and taking frequent breaks from the sun, you will significantly minimize your chances of sun damage. Regular inspection of your skin will give you the opportunity to treat it. </a:t>
              </a:r>
            </a:p>
          </p:txBody>
        </p:sp>
      </p:grpSp>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8241</TotalTime>
  <Words>488</Words>
  <Application>Microsoft Office PowerPoint</Application>
  <PresentationFormat>Custom</PresentationFormat>
  <Paragraphs>30</Paragraphs>
  <Slides>7</Slides>
  <Notes>7</Notes>
  <HiddenSlides>0</HiddenSlides>
  <MMClips>6</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7</vt:i4>
      </vt:variant>
    </vt:vector>
  </HeadingPairs>
  <TitlesOfParts>
    <vt:vector size="15" baseType="lpstr">
      <vt:lpstr>Open Sans</vt:lpstr>
      <vt:lpstr>Arial</vt:lpstr>
      <vt:lpstr>Calibri</vt:lpstr>
      <vt:lpstr>Roboto</vt:lpstr>
      <vt:lpstr>GENARAL LAYOUTS</vt:lpstr>
      <vt:lpstr>TEAM SLIDES</vt:lpstr>
      <vt:lpstr>SLIDES WITH IMAGES</vt:lpstr>
      <vt:lpstr>PORTFOLIO</vt:lpstr>
      <vt:lpstr>PowerPoint Presentation</vt:lpstr>
      <vt:lpstr>Protect Yourself From the Sun</vt:lpstr>
      <vt:lpstr>PowerPoint Presentation</vt:lpstr>
      <vt:lpstr>What’s the Danger?</vt:lpstr>
      <vt:lpstr>How to Protect Yourself</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Finn Tobin</cp:lastModifiedBy>
  <cp:revision>1027</cp:revision>
  <dcterms:created xsi:type="dcterms:W3CDTF">2015-01-20T11:47:48Z</dcterms:created>
  <dcterms:modified xsi:type="dcterms:W3CDTF">2020-07-29T18:11:23Z</dcterms:modified>
</cp:coreProperties>
</file>