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6"/>
  </p:notesMasterIdLst>
  <p:sldIdLst>
    <p:sldId id="269" r:id="rId5"/>
    <p:sldId id="606" r:id="rId6"/>
    <p:sldId id="613" r:id="rId7"/>
    <p:sldId id="614" r:id="rId8"/>
    <p:sldId id="619" r:id="rId9"/>
    <p:sldId id="616" r:id="rId10"/>
    <p:sldId id="618" r:id="rId11"/>
    <p:sldId id="623" r:id="rId12"/>
    <p:sldId id="624" r:id="rId13"/>
    <p:sldId id="625" r:id="rId14"/>
    <p:sldId id="622" r:id="rId15"/>
  </p:sldIdLst>
  <p:sldSz cx="18288000" cy="10287000"/>
  <p:notesSz cx="7004050" cy="929005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5570" autoAdjust="0"/>
  </p:normalViewPr>
  <p:slideViewPr>
    <p:cSldViewPr>
      <p:cViewPr varScale="1">
        <p:scale>
          <a:sx n="50" d="100"/>
          <a:sy n="50" d="100"/>
        </p:scale>
        <p:origin x="2406" y="5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notesViewPr>
    <p:cSldViewPr showGuides="1">
      <p:cViewPr varScale="1">
        <p:scale>
          <a:sx n="87" d="100"/>
          <a:sy n="87" d="100"/>
        </p:scale>
        <p:origin x="3840" y="66"/>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uk-UA"/>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FB027185-10FB-4A57-B3F0-45136A811A24}" type="datetimeFigureOut">
              <a:rPr lang="uk-UA" smtClean="0"/>
              <a:t>15.07.2020</a:t>
            </a:fld>
            <a:endParaRPr lang="uk-UA"/>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uk-UA"/>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uk-UA"/>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fontAlgn="base"/>
            <a:r>
              <a:rPr lang="en-US" b="1" dirty="0"/>
              <a:t>Skin Safety:</a:t>
            </a:r>
            <a:r>
              <a:rPr lang="en-US" dirty="0"/>
              <a:t> Excessive use of alcohol-based hand sanitizer can be a risk as it is known to dry out the skin. There are some sanitizers available that add a component to help decrease the dryness caused by the alcohol. Excessive use can also leave your hands or whatever you have sanitized with a fire risk. There have been cases where people have suffered severe burns after sanitizing their hands then coming in contact with flame.</a:t>
            </a:r>
            <a:endParaRPr lang="en-CA"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093045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 Word</a:t>
            </a:r>
          </a:p>
          <a:p>
            <a:pPr defTabSz="931042"/>
            <a:r>
              <a:rPr lang="en-US" dirty="0"/>
              <a:t>Hand sanitizers are a convenient alternative when handwashing isn’t possible. Always use caution when using hand sanitizer and follow recommended application and use. </a:t>
            </a:r>
            <a:r>
              <a:rPr lang="en-US" i="1" dirty="0"/>
              <a:t>Use it with care or don’t use it at all. </a:t>
            </a:r>
            <a:endParaRPr lang="en-CA"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Sanitizer Safety</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at Stake?</a:t>
            </a:r>
          </a:p>
          <a:p>
            <a:r>
              <a:rPr lang="en-US" dirty="0"/>
              <a:t>Hand sanitizers are an important part of a workplace – especially during time of pandemic or infection outbreak. Hand sanitizer does not replace proper handwashing but has been more common as it’s ready-to-use and portable when you need to ensure your hands are germ-free. Keep in mind though, that there are risks associated with the use of hand sanitizers – especially ones containing alcohol.</a:t>
            </a:r>
            <a:endParaRPr lang="en-CA" dirty="0"/>
          </a:p>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THE DANGER</a:t>
            </a:r>
          </a:p>
          <a:p>
            <a:r>
              <a:rPr lang="en-US" dirty="0"/>
              <a:t>There are two main types of hand sanitizers. Those that are alcohol-free, and those containing alcohol. </a:t>
            </a:r>
            <a:endParaRPr lang="en-CA" dirty="0"/>
          </a:p>
          <a:p>
            <a:r>
              <a:rPr lang="en-US" b="1" dirty="0"/>
              <a:t>Alcohol-Free Hand Sanitizer</a:t>
            </a:r>
            <a:endParaRPr lang="en-CA" b="1" dirty="0"/>
          </a:p>
          <a:p>
            <a:pPr fontAlgn="base"/>
            <a:r>
              <a:rPr lang="en-US" dirty="0"/>
              <a:t>This type of hand sanitizer is less effective and is infrequently used in workplaces. There is little risk to using these other than the risk of not sanitizing to the level that is needed.</a:t>
            </a:r>
            <a:endParaRPr lang="en-CA" dirty="0"/>
          </a:p>
          <a:p>
            <a:r>
              <a:rPr lang="en-US" b="1" dirty="0"/>
              <a:t>Alcohol-based Hand Sanitizer</a:t>
            </a:r>
            <a:endParaRPr lang="en-CA" b="1" dirty="0"/>
          </a:p>
          <a:p>
            <a:pPr fontAlgn="base"/>
            <a:r>
              <a:rPr lang="en-US" dirty="0"/>
              <a:t>Many popular hand sanitizers contain some sort of combination of alcohol – either isopropyl alcohol, ethanol or </a:t>
            </a:r>
            <a:r>
              <a:rPr lang="en-US" i="1" dirty="0"/>
              <a:t>n</a:t>
            </a:r>
            <a:r>
              <a:rPr lang="en-US" dirty="0"/>
              <a:t>-propanol. The higher the alcohol content, the more effective the hand sanitizer. Some versions can contain anywhere from 60% to 95% alcohol. As the percentage of chemicals and alcohol in your sanitizer increases, so does the risk. </a:t>
            </a:r>
            <a:endParaRPr lang="en-CA"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fontAlgn="base"/>
            <a:r>
              <a:rPr lang="en-US" dirty="0"/>
              <a:t>Alcohol-based hand sanitizer can be hazardous in multiple ways. It is flammable, can be explosive and can be dangerous to your skin if overused. Here are some quick tips when using hand-sanitizer in your workplace or at home:</a:t>
            </a:r>
            <a:endParaRPr lang="en-CA" dirty="0"/>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fontAlgn="base"/>
            <a:r>
              <a:rPr lang="en-US" b="1" dirty="0"/>
              <a:t>Use Handwashing First:</a:t>
            </a:r>
            <a:r>
              <a:rPr lang="en-US" dirty="0"/>
              <a:t> Proper handwashing with soap and water is still the most effective way to reduce the spread of infection so only use hand-sanitizer if this option is not available. </a:t>
            </a:r>
            <a:endParaRPr lang="en-CA"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How to Protect Yourself</a:t>
            </a:r>
          </a:p>
          <a:p>
            <a:pPr defTabSz="931042" fontAlgn="base"/>
            <a:r>
              <a:rPr lang="en-US" b="1" dirty="0"/>
              <a:t>Proper Use:</a:t>
            </a:r>
            <a:r>
              <a:rPr lang="en-US" dirty="0"/>
              <a:t> If you are using hand sanitizer, follow these steps to get the best results possible. Just like when washing with soap and water, make sure you cover your hands fully – rubbing the sanitizer in for at least 20 seconds. </a:t>
            </a:r>
            <a:endParaRPr lang="en-CA" dirty="0"/>
          </a:p>
          <a:p>
            <a:pPr rtl="0" fontAlgn="base"/>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fontAlgn="base"/>
            <a:r>
              <a:rPr lang="en-US" b="1" dirty="0"/>
              <a:t>Storage and Hazards</a:t>
            </a:r>
            <a:r>
              <a:rPr lang="en-US" dirty="0"/>
              <a:t>: Keep hand sanitizer stored in a cool dry place. This is especially important for alcohol-based sanitizers where the risk of hazards increase with the percentage of alcohol. Keep away from open flames and in the event of an incident with hand sanitizer, wear respiratory protection when extinguishing the fire. Follow your company’s procedures for storage and use of flammable liquids to minimize the risk. In case of a spill, clean up immediately with water. If storing large amounts of hand sanitizer with alcohol understand the explosion dangers that come with keeping high quantities of a flammable substance in the area.</a:t>
            </a:r>
            <a:endParaRPr lang="en-CA"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447076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How to Protect Yourself</a:t>
            </a:r>
          </a:p>
          <a:p>
            <a:pPr fontAlgn="base"/>
            <a:r>
              <a:rPr lang="en-US" b="1" dirty="0"/>
              <a:t>Do Not Ingest</a:t>
            </a:r>
            <a:r>
              <a:rPr lang="en-US" dirty="0"/>
              <a:t>: Hand sanitizers are not intended for human consumption. In fact, alcohol-based hand sanitizer is considered an over-the-counter drug in the US. As such it’s important to treat it with the same respect as any other similar drug. Ingestion – especially in high amounts can prove to be fatal.  In the case of hand-sanitizer poisoning, call 911 immediately.</a:t>
            </a:r>
            <a:endParaRPr lang="en-CA" dirty="0"/>
          </a:p>
          <a:p>
            <a:pPr rtl="0" fontAlgn="base"/>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32993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1.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11.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10326"/>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5070" y="3467100"/>
            <a:ext cx="8305800" cy="2739211"/>
          </a:xfrm>
          <a:prstGeom prst="rect">
            <a:avLst/>
          </a:prstGeom>
          <a:noFill/>
        </p:spPr>
        <p:txBody>
          <a:bodyPr wrap="square" rtlCol="0">
            <a:spAutoFit/>
          </a:bodyPr>
          <a:lstStyle/>
          <a:p>
            <a:r>
              <a:rPr lang="en-US" sz="3200" b="1" dirty="0">
                <a:solidFill>
                  <a:schemeClr val="bg2"/>
                </a:solidFill>
                <a:latin typeface="Brandon Text Regular" panose="020B0503020203060203" pitchFamily="34" charset="0"/>
              </a:rPr>
              <a:t>Skin Safety</a:t>
            </a:r>
          </a:p>
          <a:p>
            <a:endParaRPr lang="en-US" sz="3200" b="1"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Known to dry out the skin</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Excessive use can also leave your hands or whatever you have sanitized with a fire risk coming in contact with flame.</a:t>
            </a:r>
          </a:p>
        </p:txBody>
      </p:sp>
      <p:pic>
        <p:nvPicPr>
          <p:cNvPr id="5122" name="Picture 2"/>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a:stretch/>
        </p:blipFill>
        <p:spPr bwMode="auto">
          <a:xfrm>
            <a:off x="876299" y="2410326"/>
            <a:ext cx="7608442"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Sanitizer Safety Slide 10">
            <a:hlinkClick r:id="" action="ppaction://media"/>
            <a:extLst>
              <a:ext uri="{FF2B5EF4-FFF2-40B4-BE49-F238E27FC236}">
                <a16:creationId xmlns:a16="http://schemas.microsoft.com/office/drawing/2014/main" id="{D5DD5B72-9DD3-494D-95E5-0102DC09AB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78625" y="8032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29B149D3-B6FA-4D23-80C5-FE12EFF2E02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92875" y="1781676"/>
            <a:ext cx="609600" cy="609600"/>
          </a:xfrm>
          <a:prstGeom prst="rect">
            <a:avLst/>
          </a:prstGeom>
        </p:spPr>
      </p:pic>
    </p:spTree>
    <p:extLst>
      <p:ext uri="{BB962C8B-B14F-4D97-AF65-F5344CB8AC3E}">
        <p14:creationId xmlns:p14="http://schemas.microsoft.com/office/powerpoint/2010/main" val="364027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13" fill="hold"/>
                                        <p:tgtEl>
                                          <p:spTgt spid="2"/>
                                        </p:tgtEl>
                                      </p:cBhvr>
                                    </p:cmd>
                                  </p:childTnLst>
                                </p:cTn>
                              </p:par>
                            </p:childTnLst>
                          </p:cTn>
                        </p:par>
                        <p:par>
                          <p:cTn id="7" fill="hold">
                            <p:stCondLst>
                              <p:cond delay="28713"/>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4406" r="4680"/>
          <a:stretch/>
        </p:blipFill>
        <p:spPr bwMode="auto">
          <a:xfrm>
            <a:off x="20053" y="-1"/>
            <a:ext cx="18267948" cy="1034338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20053" y="-56382"/>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3708470"/>
            </a:xfrm>
            <a:prstGeom prst="rect">
              <a:avLst/>
            </a:prstGeom>
            <a:noFill/>
          </p:spPr>
          <p:txBody>
            <a:bodyPr wrap="square" rtlCol="0">
              <a:spAutoFit/>
            </a:bodyPr>
            <a:lstStyle/>
            <a:p>
              <a:pPr algn="ctr"/>
              <a:r>
                <a:rPr lang="en-US" sz="4800" b="1" dirty="0">
                  <a:solidFill>
                    <a:schemeClr val="bg1"/>
                  </a:solidFill>
                  <a:latin typeface="Brandon Text Bold" panose="020B0803020203060203" pitchFamily="34" charset="0"/>
                </a:rPr>
                <a:t>Hand sanitizers are a convenient alternative when handwashing isn’t possible. Always use caution when using hand sanitizer and follow recommended application and use. Use it with care or don’t use it at all. </a:t>
              </a:r>
            </a:p>
          </p:txBody>
        </p:sp>
      </p:grpSp>
      <p:pic>
        <p:nvPicPr>
          <p:cNvPr id="2" name="Sanitizer Safety Slide 11">
            <a:hlinkClick r:id="" action="ppaction://media"/>
            <a:extLst>
              <a:ext uri="{FF2B5EF4-FFF2-40B4-BE49-F238E27FC236}">
                <a16:creationId xmlns:a16="http://schemas.microsoft.com/office/drawing/2014/main" id="{EC11F960-3628-4514-8406-E26056084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11975" y="4222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C336EDA8-7AB9-44E3-943C-028638DEB63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607175" y="1293451"/>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1" fill="hold"/>
                                        <p:tgtEl>
                                          <p:spTgt spid="2"/>
                                        </p:tgtEl>
                                      </p:cBhvr>
                                    </p:cmd>
                                  </p:childTnLst>
                                </p:cTn>
                              </p:par>
                            </p:childTnLst>
                          </p:cTn>
                        </p:par>
                        <p:par>
                          <p:cTn id="7" fill="hold">
                            <p:stCondLst>
                              <p:cond delay="16621"/>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29174"/>
          </a:xfrm>
        </p:spPr>
        <p:txBody>
          <a:bodyPr/>
          <a:lstStyle/>
          <a:p>
            <a:r>
              <a:rPr lang="en-US" dirty="0">
                <a:latin typeface="Proxima Nova Alt Rg" panose="02000506030000020004" pitchFamily="50" charset="0"/>
              </a:rPr>
              <a:t>SANITIZER SAFETY</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562600" y="3240386"/>
            <a:ext cx="7923903" cy="5282602"/>
          </a:xfrm>
          <a:prstGeom prst="rect">
            <a:avLst/>
          </a:prstGeom>
          <a:noFill/>
          <a:extLst>
            <a:ext uri="{909E8E84-426E-40DD-AFC4-6F175D3DCCD1}">
              <a14:hiddenFill xmlns:a14="http://schemas.microsoft.com/office/drawing/2010/main">
                <a:solidFill>
                  <a:srgbClr val="FFFFFF"/>
                </a:solidFill>
              </a14:hiddenFill>
            </a:ext>
          </a:extLst>
        </p:spPr>
      </p:pic>
      <p:pic>
        <p:nvPicPr>
          <p:cNvPr id="2" name="Sanitizer Safety Slide 2">
            <a:hlinkClick r:id="" action="ppaction://media"/>
            <a:extLst>
              <a:ext uri="{FF2B5EF4-FFF2-40B4-BE49-F238E27FC236}">
                <a16:creationId xmlns:a16="http://schemas.microsoft.com/office/drawing/2014/main" id="{3395819C-AF84-4832-ADE2-74D05740E7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64375" y="555625"/>
            <a:ext cx="609600" cy="609600"/>
          </a:xfrm>
          <a:prstGeom prst="rect">
            <a:avLst/>
          </a:prstGeom>
        </p:spPr>
      </p:pic>
      <p:pic>
        <p:nvPicPr>
          <p:cNvPr id="4" name="Light Notification3 (1)">
            <a:hlinkClick r:id="" action="ppaction://media"/>
            <a:extLst>
              <a:ext uri="{FF2B5EF4-FFF2-40B4-BE49-F238E27FC236}">
                <a16:creationId xmlns:a16="http://schemas.microsoft.com/office/drawing/2014/main" id="{7C628FA6-91C9-4E41-BA01-3F842B41C5A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721475" y="1224474"/>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 fill="hold"/>
                                        <p:tgtEl>
                                          <p:spTgt spid="2"/>
                                        </p:tgtEl>
                                      </p:cBhvr>
                                    </p:cmd>
                                  </p:childTnLst>
                                </p:cTn>
                              </p:par>
                            </p:childTnLst>
                          </p:cTn>
                        </p:par>
                        <p:par>
                          <p:cTn id="7" fill="hold">
                            <p:stCondLst>
                              <p:cond delay="3526"/>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9780" b="5047"/>
          <a:stretch/>
        </p:blipFill>
        <p:spPr bwMode="auto">
          <a:xfrm flipH="1">
            <a:off x="-31248"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866227"/>
              <a:ext cx="5176679" cy="5016758"/>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Hand sanitizer does not replace proper handwashing but has been more common. </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There are risks associated with the use of hand sanitizers – especially ones containing alcohol.</a:t>
              </a:r>
            </a:p>
          </p:txBody>
        </p:sp>
      </p:grpSp>
      <p:pic>
        <p:nvPicPr>
          <p:cNvPr id="2" name="Sanitizer Safety Slide 3">
            <a:hlinkClick r:id="" action="ppaction://media"/>
            <a:extLst>
              <a:ext uri="{FF2B5EF4-FFF2-40B4-BE49-F238E27FC236}">
                <a16:creationId xmlns:a16="http://schemas.microsoft.com/office/drawing/2014/main" id="{E176A745-4565-4E5E-9980-D7BB6D95A7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40575" y="7651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22C3B320-D641-4CFE-8BAC-D89E395AF38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835775" y="1554050"/>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38" fill="hold"/>
                                        <p:tgtEl>
                                          <p:spTgt spid="2"/>
                                        </p:tgtEl>
                                      </p:cBhvr>
                                    </p:cmd>
                                  </p:childTnLst>
                                </p:cTn>
                              </p:par>
                            </p:childTnLst>
                          </p:cTn>
                        </p:par>
                        <p:par>
                          <p:cTn id="7" fill="hold">
                            <p:stCondLst>
                              <p:cond delay="31838"/>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85340" y="2933700"/>
            <a:ext cx="8045278" cy="5262979"/>
          </a:xfrm>
          <a:prstGeom prst="rect">
            <a:avLst/>
          </a:prstGeom>
        </p:spPr>
        <p:txBody>
          <a:bodyPr wrap="square">
            <a:spAutoFit/>
          </a:bodyPr>
          <a:lstStyle/>
          <a:p>
            <a:r>
              <a:rPr lang="en-US" sz="2800" b="1" dirty="0">
                <a:solidFill>
                  <a:schemeClr val="bg2"/>
                </a:solidFill>
                <a:latin typeface="Brandon Text Regular" panose="020B0503020203060203" pitchFamily="34" charset="0"/>
              </a:rPr>
              <a:t>Alcohol-Free Hand Sanitizer</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less effective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infrequently used in workplaces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little risk to using these other than the risk of not sanitizing to the level that is needed</a:t>
            </a:r>
          </a:p>
          <a:p>
            <a:r>
              <a:rPr lang="en-US" sz="2800" b="1" dirty="0">
                <a:solidFill>
                  <a:schemeClr val="bg2"/>
                </a:solidFill>
                <a:latin typeface="Brandon Text Regular" panose="020B0503020203060203" pitchFamily="34" charset="0"/>
              </a:rPr>
              <a:t>Alcohol-based Hand Sanitizer</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contain some sort of combination of alcohol</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the higher the alcohol content, the more effective the hand sanitizer</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The higher the percentage of chemicals and alcohol in your sanitizer the higher the risk</a:t>
            </a:r>
          </a:p>
          <a:p>
            <a:endParaRPr lang="en-US" sz="2800" dirty="0">
              <a:solidFill>
                <a:schemeClr val="bg2"/>
              </a:solidFill>
              <a:latin typeface="Brandon Text Regular" panose="020B0503020203060203" pitchFamily="34" charset="0"/>
            </a:endParaRPr>
          </a:p>
        </p:txBody>
      </p:sp>
      <p:pic>
        <p:nvPicPr>
          <p:cNvPr id="3074" name="Picture 2"/>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a:stretch/>
        </p:blipFill>
        <p:spPr bwMode="auto">
          <a:xfrm>
            <a:off x="0" y="2400300"/>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Sanitizer Safety Slide 4">
            <a:hlinkClick r:id="" action="ppaction://media"/>
            <a:extLst>
              <a:ext uri="{FF2B5EF4-FFF2-40B4-BE49-F238E27FC236}">
                <a16:creationId xmlns:a16="http://schemas.microsoft.com/office/drawing/2014/main" id="{D4EC28A1-5449-4BDA-9397-4D4CC8CE73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02475" y="7651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9266C56E-D9FD-4F73-BA73-1F3DAE6F3B6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816725" y="1790700"/>
            <a:ext cx="609600" cy="609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90" fill="hold"/>
                                        <p:tgtEl>
                                          <p:spTgt spid="2"/>
                                        </p:tgtEl>
                                      </p:cBhvr>
                                    </p:cmd>
                                  </p:childTnLst>
                                </p:cTn>
                              </p:par>
                            </p:childTnLst>
                          </p:cTn>
                        </p:par>
                        <p:par>
                          <p:cTn id="7" fill="hold">
                            <p:stCondLst>
                              <p:cond delay="53890"/>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723211"/>
          </a:xfrm>
        </p:spPr>
        <p:txBody>
          <a:bodyPr/>
          <a:lstStyle/>
          <a:p>
            <a:r>
              <a:rPr lang="en-US" dirty="0">
                <a:latin typeface="Proxima Nova Alt Rg" panose="02000506030000020004" pitchFamily="50" charset="0"/>
              </a:rPr>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98057" y="2898287"/>
              <a:ext cx="8077200" cy="2677656"/>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Alcohol-based sanitizer</a:t>
              </a:r>
            </a:p>
            <a:p>
              <a:endParaRPr lang="en-US" sz="2800"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Flammable</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Explosive</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Dangerous to skin</a:t>
              </a:r>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grpSp>
      <p:pic>
        <p:nvPicPr>
          <p:cNvPr id="5" name="Picture 4" descr="A close up of a sign&#10;&#10;Description automatically generated">
            <a:extLst>
              <a:ext uri="{FF2B5EF4-FFF2-40B4-BE49-F238E27FC236}">
                <a16:creationId xmlns:a16="http://schemas.microsoft.com/office/drawing/2014/main" id="{2F6A93F7-CB74-4035-88E0-36A5E0F4A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0" y="1981200"/>
            <a:ext cx="6324600" cy="6324600"/>
          </a:xfrm>
          <a:prstGeom prst="rect">
            <a:avLst/>
          </a:prstGeom>
        </p:spPr>
      </p:pic>
      <p:pic>
        <p:nvPicPr>
          <p:cNvPr id="2" name="Sanitizer Safety Slide 5">
            <a:hlinkClick r:id="" action="ppaction://media"/>
            <a:extLst>
              <a:ext uri="{FF2B5EF4-FFF2-40B4-BE49-F238E27FC236}">
                <a16:creationId xmlns:a16="http://schemas.microsoft.com/office/drawing/2014/main" id="{8244E354-E05D-4F30-BEA2-72DF0BB3F0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83425" y="708025"/>
            <a:ext cx="609600" cy="609600"/>
          </a:xfrm>
          <a:prstGeom prst="rect">
            <a:avLst/>
          </a:prstGeom>
        </p:spPr>
      </p:pic>
      <p:pic>
        <p:nvPicPr>
          <p:cNvPr id="6" name="Light Notification3 (1)">
            <a:hlinkClick r:id="" action="ppaction://media"/>
            <a:extLst>
              <a:ext uri="{FF2B5EF4-FFF2-40B4-BE49-F238E27FC236}">
                <a16:creationId xmlns:a16="http://schemas.microsoft.com/office/drawing/2014/main" id="{E30F520D-6B84-4CA8-B97E-33376CDA89D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78625" y="1676400"/>
            <a:ext cx="609600" cy="6096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9" fill="hold"/>
                                        <p:tgtEl>
                                          <p:spTgt spid="2"/>
                                        </p:tgtEl>
                                      </p:cBhvr>
                                    </p:cmd>
                                  </p:childTnLst>
                                </p:cTn>
                              </p:par>
                            </p:childTnLst>
                          </p:cTn>
                        </p:par>
                        <p:par>
                          <p:cTn id="7" fill="hold">
                            <p:stCondLst>
                              <p:cond delay="18569"/>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3771900"/>
            <a:ext cx="8305800" cy="2323713"/>
          </a:xfrm>
          <a:prstGeom prst="rect">
            <a:avLst/>
          </a:prstGeom>
          <a:noFill/>
        </p:spPr>
        <p:txBody>
          <a:bodyPr wrap="square" rtlCol="0">
            <a:spAutoFit/>
          </a:bodyPr>
          <a:lstStyle/>
          <a:p>
            <a:r>
              <a:rPr lang="en-US" sz="3200" b="1" dirty="0">
                <a:solidFill>
                  <a:schemeClr val="bg2"/>
                </a:solidFill>
                <a:latin typeface="Brandon Text Regular" panose="020B0503020203060203" pitchFamily="34" charset="0"/>
              </a:rPr>
              <a:t>Use Handwashing First</a:t>
            </a:r>
          </a:p>
          <a:p>
            <a:endParaRPr lang="en-US" sz="3200" b="1"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Proper handwashing with soap and water is still the most effective way to reduce the spread of infection so only use hand-sanitizer if this option is not available. </a:t>
            </a:r>
          </a:p>
        </p:txBody>
      </p:sp>
      <p:pic>
        <p:nvPicPr>
          <p:cNvPr id="5122" name="Picture 2"/>
          <p:cNvPicPr>
            <a:picLocks noGrp="1" noChangeAspect="1" noChangeArrowheads="1"/>
          </p:cNvPicPr>
          <p:nvPr>
            <p:ph type="pic" sz="quarter" idx="11"/>
          </p:nvPr>
        </p:nvPicPr>
        <p:blipFill rotWithShape="1">
          <a:blip r:embed="rId7">
            <a:extLst>
              <a:ext uri="{28A0092B-C50C-407E-A947-70E740481C1C}">
                <a14:useLocalDpi xmlns:a14="http://schemas.microsoft.com/office/drawing/2010/main" val="0"/>
              </a:ext>
            </a:extLst>
          </a:blip>
          <a:srcRect t="6799" b="11613"/>
          <a:stretch/>
        </p:blipFill>
        <p:spPr bwMode="auto">
          <a:xfrm>
            <a:off x="0" y="2400300"/>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Sanitizer Safety Slide 6">
            <a:hlinkClick r:id="" action="ppaction://media"/>
            <a:extLst>
              <a:ext uri="{FF2B5EF4-FFF2-40B4-BE49-F238E27FC236}">
                <a16:creationId xmlns:a16="http://schemas.microsoft.com/office/drawing/2014/main" id="{E5D1E85C-8AF0-4CA0-B4BB-B20D7EFC57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69125" y="8032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367F3ADE-DEDF-4998-AFAD-147923390B0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664325" y="1771650"/>
            <a:ext cx="609600" cy="609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82" fill="hold"/>
                                        <p:tgtEl>
                                          <p:spTgt spid="2"/>
                                        </p:tgtEl>
                                      </p:cBhvr>
                                    </p:cmd>
                                  </p:childTnLst>
                                </p:cTn>
                              </p:par>
                            </p:childTnLst>
                          </p:cTn>
                        </p:par>
                        <p:par>
                          <p:cTn id="7" fill="hold">
                            <p:stCondLst>
                              <p:cond delay="13482"/>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199"/>
            <a:ext cx="9677400" cy="5676901"/>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427121" y="3467100"/>
            <a:ext cx="8839200" cy="2323713"/>
          </a:xfrm>
          <a:prstGeom prst="rect">
            <a:avLst/>
          </a:prstGeom>
          <a:noFill/>
        </p:spPr>
        <p:txBody>
          <a:bodyPr wrap="square" rtlCol="0">
            <a:spAutoFit/>
          </a:bodyPr>
          <a:lstStyle/>
          <a:p>
            <a:r>
              <a:rPr lang="en-US" sz="3200" b="1" dirty="0">
                <a:solidFill>
                  <a:schemeClr val="bg1"/>
                </a:solidFill>
                <a:latin typeface="Brandon Text Regular" panose="020B0503020203060203" pitchFamily="34" charset="0"/>
              </a:rPr>
              <a:t>Proper Use</a:t>
            </a:r>
          </a:p>
          <a:p>
            <a:endParaRPr lang="en-US" sz="3200" b="1" dirty="0">
              <a:solidFill>
                <a:schemeClr val="bg1"/>
              </a:solidFill>
              <a:latin typeface="Brandon Text Regular" panose="020B0503020203060203" pitchFamily="34" charset="0"/>
            </a:endParaRPr>
          </a:p>
          <a:p>
            <a:r>
              <a:rPr lang="en-US" dirty="0">
                <a:solidFill>
                  <a:schemeClr val="bg1"/>
                </a:solidFill>
                <a:latin typeface="Brandon Text Regular" panose="020B0503020203060203" pitchFamily="34" charset="0"/>
              </a:rPr>
              <a:t>Just like when washing with soap and water, make sure you cover your hands fully – rubbing the sanitizer in for at least 20 seconds. </a:t>
            </a:r>
            <a:endParaRPr lang="en-US" sz="2400" dirty="0">
              <a:solidFill>
                <a:schemeClr val="bg1"/>
              </a:solidFill>
              <a:latin typeface="Brandon Text Regular" panose="020B0503020203060203" pitchFamily="34" charset="0"/>
            </a:endParaRPr>
          </a:p>
        </p:txBody>
      </p:sp>
      <p:pic>
        <p:nvPicPr>
          <p:cNvPr id="6146" name="Picture 2" descr="Stopwatch"/>
          <p:cNvPicPr>
            <a:picLocks noGrp="1" noChangeAspect="1" noChangeArrowheads="1"/>
          </p:cNvPicPr>
          <p:nvPr>
            <p:ph type="pic" sz="quarter" idx="11"/>
          </p:nvPr>
        </p:nvPicPr>
        <p:blipFill rotWithShape="1">
          <a:blip r:embed="rId7">
            <a:extLst>
              <a:ext uri="{28A0092B-C50C-407E-A947-70E740481C1C}">
                <a14:useLocalDpi xmlns:a14="http://schemas.microsoft.com/office/drawing/2010/main" val="0"/>
              </a:ext>
            </a:extLst>
          </a:blip>
          <a:srcRect l="4129" r="6775"/>
          <a:stretch/>
        </p:blipFill>
        <p:spPr bwMode="auto">
          <a:xfrm>
            <a:off x="9677399" y="2362199"/>
            <a:ext cx="8610601" cy="5676900"/>
          </a:xfrm>
          <a:prstGeom prst="rect">
            <a:avLst/>
          </a:prstGeom>
          <a:noFill/>
          <a:extLst>
            <a:ext uri="{909E8E84-426E-40DD-AFC4-6F175D3DCCD1}">
              <a14:hiddenFill xmlns:a14="http://schemas.microsoft.com/office/drawing/2010/main">
                <a:solidFill>
                  <a:srgbClr val="FFFFFF"/>
                </a:solidFill>
              </a14:hiddenFill>
            </a:ext>
          </a:extLst>
        </p:spPr>
      </p:pic>
      <p:pic>
        <p:nvPicPr>
          <p:cNvPr id="2" name="Sanitizer Safety Slide 7">
            <a:hlinkClick r:id="" action="ppaction://media"/>
            <a:extLst>
              <a:ext uri="{FF2B5EF4-FFF2-40B4-BE49-F238E27FC236}">
                <a16:creationId xmlns:a16="http://schemas.microsoft.com/office/drawing/2014/main" id="{50DBD0E2-DFC9-42A5-8876-0947B4B19A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45325" y="6508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7F168E7D-AE2C-4D98-A682-E1D958C78BE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40525" y="1414885"/>
            <a:ext cx="609600" cy="6096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9" fill="hold"/>
                                        <p:tgtEl>
                                          <p:spTgt spid="2"/>
                                        </p:tgtEl>
                                      </p:cBhvr>
                                    </p:cmd>
                                  </p:childTnLst>
                                </p:cTn>
                              </p:par>
                            </p:childTnLst>
                          </p:cTn>
                        </p:par>
                        <p:par>
                          <p:cTn id="7" fill="hold">
                            <p:stCondLst>
                              <p:cond delay="15249"/>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5313"/>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2781300"/>
            <a:ext cx="8305800" cy="4401205"/>
          </a:xfrm>
          <a:prstGeom prst="rect">
            <a:avLst/>
          </a:prstGeom>
          <a:noFill/>
        </p:spPr>
        <p:txBody>
          <a:bodyPr wrap="square" rtlCol="0">
            <a:spAutoFit/>
          </a:bodyPr>
          <a:lstStyle/>
          <a:p>
            <a:r>
              <a:rPr lang="en-US" sz="3200" b="1" dirty="0">
                <a:solidFill>
                  <a:schemeClr val="bg2"/>
                </a:solidFill>
                <a:latin typeface="Brandon Text Regular" panose="020B0503020203060203" pitchFamily="34" charset="0"/>
              </a:rPr>
              <a:t>Storage and Hazards</a:t>
            </a:r>
          </a:p>
          <a:p>
            <a:endParaRPr lang="en-US" sz="3200" b="1"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Store in a cool dry place. </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Keep away from open flames </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Wear respiratory protection when extinguishing the fire</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Follow your company’s procedures for storage and use of flammable liquids to minimize the risk</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In case of a spill, clean up immediately with water</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Understand the explosion dangers</a:t>
            </a:r>
          </a:p>
        </p:txBody>
      </p:sp>
      <p:pic>
        <p:nvPicPr>
          <p:cNvPr id="5122" name="Picture 2"/>
          <p:cNvPicPr>
            <a:picLocks noGrp="1" noChangeAspect="1" noChangeArrowheads="1"/>
          </p:cNvPicPr>
          <p:nvPr>
            <p:ph type="pic" sz="quarter" idx="11"/>
          </p:nvPr>
        </p:nvPicPr>
        <p:blipFill rotWithShape="1">
          <a:blip r:embed="rId7">
            <a:extLst>
              <a:ext uri="{28A0092B-C50C-407E-A947-70E740481C1C}">
                <a14:useLocalDpi xmlns:a14="http://schemas.microsoft.com/office/drawing/2010/main" val="0"/>
              </a:ext>
            </a:extLst>
          </a:blip>
          <a:srcRect l="89" t="32499" r="-89" b="7501"/>
          <a:stretch/>
        </p:blipFill>
        <p:spPr bwMode="auto">
          <a:xfrm>
            <a:off x="-1" y="2405313"/>
            <a:ext cx="9144089"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Sanitizer Safety Slide 8">
            <a:hlinkClick r:id="" action="ppaction://media"/>
            <a:extLst>
              <a:ext uri="{FF2B5EF4-FFF2-40B4-BE49-F238E27FC236}">
                <a16:creationId xmlns:a16="http://schemas.microsoft.com/office/drawing/2014/main" id="{CBB2D280-26F7-4CB0-AE85-BDB369B3D6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88175" y="5746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9ACEF8B5-AC68-4DCB-ADCA-F0EA058D756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683375" y="1562100"/>
            <a:ext cx="609600" cy="609600"/>
          </a:xfrm>
          <a:prstGeom prst="rect">
            <a:avLst/>
          </a:prstGeom>
        </p:spPr>
      </p:pic>
    </p:spTree>
    <p:extLst>
      <p:ext uri="{BB962C8B-B14F-4D97-AF65-F5344CB8AC3E}">
        <p14:creationId xmlns:p14="http://schemas.microsoft.com/office/powerpoint/2010/main" val="173112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3" fill="hold"/>
                                        <p:tgtEl>
                                          <p:spTgt spid="2"/>
                                        </p:tgtEl>
                                      </p:cBhvr>
                                    </p:cmd>
                                  </p:childTnLst>
                                </p:cTn>
                              </p:par>
                            </p:childTnLst>
                          </p:cTn>
                        </p:par>
                        <p:par>
                          <p:cTn id="7" fill="hold">
                            <p:stCondLst>
                              <p:cond delay="42043"/>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199"/>
            <a:ext cx="9693442" cy="5676901"/>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427121" y="3467100"/>
            <a:ext cx="8839200" cy="2739211"/>
          </a:xfrm>
          <a:prstGeom prst="rect">
            <a:avLst/>
          </a:prstGeom>
          <a:noFill/>
        </p:spPr>
        <p:txBody>
          <a:bodyPr wrap="square" rtlCol="0">
            <a:spAutoFit/>
          </a:bodyPr>
          <a:lstStyle/>
          <a:p>
            <a:r>
              <a:rPr lang="en-US" sz="3200" b="1" dirty="0">
                <a:solidFill>
                  <a:schemeClr val="bg1"/>
                </a:solidFill>
                <a:latin typeface="Brandon Text Regular" panose="020B0503020203060203" pitchFamily="34" charset="0"/>
              </a:rPr>
              <a:t>Do Not Ingest</a:t>
            </a:r>
          </a:p>
          <a:p>
            <a:endParaRPr lang="en-US" sz="3200" b="1" dirty="0">
              <a:solidFill>
                <a:schemeClr val="bg1"/>
              </a:solidFill>
              <a:latin typeface="Brandon Text Regular" panose="020B0503020203060203" pitchFamily="34" charset="0"/>
            </a:endParaRPr>
          </a:p>
          <a:p>
            <a:r>
              <a:rPr lang="en-US" dirty="0">
                <a:solidFill>
                  <a:schemeClr val="bg1"/>
                </a:solidFill>
                <a:latin typeface="Brandon Text Regular" panose="020B0503020203060203" pitchFamily="34" charset="0"/>
              </a:rPr>
              <a:t>Hand sanitizers are not intended for human consumption. </a:t>
            </a:r>
          </a:p>
          <a:p>
            <a:r>
              <a:rPr lang="en-US" dirty="0">
                <a:solidFill>
                  <a:schemeClr val="bg1"/>
                </a:solidFill>
                <a:latin typeface="Brandon Text Regular" panose="020B0503020203060203" pitchFamily="34" charset="0"/>
              </a:rPr>
              <a:t>Ingestion – especially in high amounts can prove to be fatal.  In the case of hand-sanitizer poisoning, call 911 immediately.</a:t>
            </a:r>
            <a:endParaRPr lang="en-US" sz="2400" dirty="0">
              <a:solidFill>
                <a:schemeClr val="bg1"/>
              </a:solidFill>
              <a:latin typeface="Brandon Text Regular" panose="020B0503020203060203" pitchFamily="34" charset="0"/>
            </a:endParaRPr>
          </a:p>
        </p:txBody>
      </p:sp>
      <p:pic>
        <p:nvPicPr>
          <p:cNvPr id="6146" name="Picture 2"/>
          <p:cNvPicPr>
            <a:picLocks noGrp="1" noChangeAspect="1" noChangeArrowheads="1"/>
          </p:cNvPicPr>
          <p:nvPr>
            <p:ph type="pic" sz="quarter" idx="11"/>
          </p:nvPr>
        </p:nvPicPr>
        <p:blipFill rotWithShape="1">
          <a:blip r:embed="rId7">
            <a:extLst>
              <a:ext uri="{28A0092B-C50C-407E-A947-70E740481C1C}">
                <a14:useLocalDpi xmlns:a14="http://schemas.microsoft.com/office/drawing/2010/main" val="0"/>
              </a:ext>
            </a:extLst>
          </a:blip>
          <a:srcRect t="5881" b="5920"/>
          <a:stretch/>
        </p:blipFill>
        <p:spPr bwMode="auto">
          <a:xfrm>
            <a:off x="9693442" y="2362199"/>
            <a:ext cx="8581858" cy="5676902"/>
          </a:xfrm>
          <a:prstGeom prst="rect">
            <a:avLst/>
          </a:prstGeom>
          <a:noFill/>
          <a:extLst>
            <a:ext uri="{909E8E84-426E-40DD-AFC4-6F175D3DCCD1}">
              <a14:hiddenFill xmlns:a14="http://schemas.microsoft.com/office/drawing/2010/main">
                <a:solidFill>
                  <a:srgbClr val="FFFFFF"/>
                </a:solidFill>
              </a14:hiddenFill>
            </a:ext>
          </a:extLst>
        </p:spPr>
      </p:pic>
      <p:pic>
        <p:nvPicPr>
          <p:cNvPr id="2" name="Sanitizer Safety Slide 9">
            <a:hlinkClick r:id="" action="ppaction://media"/>
            <a:extLst>
              <a:ext uri="{FF2B5EF4-FFF2-40B4-BE49-F238E27FC236}">
                <a16:creationId xmlns:a16="http://schemas.microsoft.com/office/drawing/2014/main" id="{5090B975-3D99-42F4-991E-DA306900A7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59575" y="5365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4BDB5C5A-D9D7-4269-B64C-B9B3A5B9FA7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54775" y="1485900"/>
            <a:ext cx="609600" cy="609600"/>
          </a:xfrm>
          <a:prstGeom prst="rect">
            <a:avLst/>
          </a:prstGeom>
        </p:spPr>
      </p:pic>
    </p:spTree>
    <p:extLst>
      <p:ext uri="{BB962C8B-B14F-4D97-AF65-F5344CB8AC3E}">
        <p14:creationId xmlns:p14="http://schemas.microsoft.com/office/powerpoint/2010/main" val="229939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90" fill="hold"/>
                                        <p:tgtEl>
                                          <p:spTgt spid="2"/>
                                        </p:tgtEl>
                                      </p:cBhvr>
                                    </p:cmd>
                                  </p:childTnLst>
                                </p:cTn>
                              </p:par>
                            </p:childTnLst>
                          </p:cTn>
                        </p:par>
                        <p:par>
                          <p:cTn id="7" fill="hold">
                            <p:stCondLst>
                              <p:cond delay="28690"/>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8438</TotalTime>
  <Words>1012</Words>
  <Application>Microsoft Office PowerPoint</Application>
  <PresentationFormat>Custom</PresentationFormat>
  <Paragraphs>84</Paragraphs>
  <Slides>11</Slides>
  <Notes>11</Notes>
  <HiddenSlides>0</HiddenSlides>
  <MMClips>20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SANITIZER SAFETY</vt:lpstr>
      <vt:lpstr>PowerPoint Presentation</vt:lpstr>
      <vt:lpstr>What’s the Danger?</vt:lpstr>
      <vt:lpstr>How to Protect Yourself</vt:lpstr>
      <vt:lpstr>How to Protect Yourself</vt:lpstr>
      <vt:lpstr>PowerPoint Presentation</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Vicky Pickford</cp:lastModifiedBy>
  <cp:revision>1017</cp:revision>
  <cp:lastPrinted>2020-06-08T23:07:48Z</cp:lastPrinted>
  <dcterms:created xsi:type="dcterms:W3CDTF">2015-01-20T11:47:48Z</dcterms:created>
  <dcterms:modified xsi:type="dcterms:W3CDTF">2020-07-15T18:23:13Z</dcterms:modified>
</cp:coreProperties>
</file>