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>
      <a:defRPr>
        <a:latin typeface="Arial"/>
        <a:ea typeface="Arial"/>
        <a:cs typeface="Arial"/>
        <a:sym typeface="Arial"/>
      </a:defRPr>
    </a:lvl6pPr>
    <a:lvl7pPr>
      <a:defRPr>
        <a:latin typeface="Arial"/>
        <a:ea typeface="Arial"/>
        <a:cs typeface="Arial"/>
        <a:sym typeface="Arial"/>
      </a:defRPr>
    </a:lvl7pPr>
    <a:lvl8pPr>
      <a:defRPr>
        <a:latin typeface="Arial"/>
        <a:ea typeface="Arial"/>
        <a:cs typeface="Arial"/>
        <a:sym typeface="Arial"/>
      </a:defRPr>
    </a:lvl8pPr>
    <a:lvl9pPr>
      <a:defRPr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 b="def" i="def"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4" name="Shape 1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7" name="Shape 7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8" name="Shape 8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1" name="Shape 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sldNum" sz="quarter" idx="2"/>
          </p:nvPr>
        </p:nvSpPr>
        <p:spPr>
          <a:xfrm>
            <a:off x="6553200" y="6245225"/>
            <a:ext cx="2133600" cy="288824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400"/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spd="med" advClick="1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Arial"/>
          <a:ea typeface="Arial"/>
          <a:cs typeface="Arial"/>
          <a:sym typeface="Arial"/>
        </a:defRPr>
      </a:lvl4pPr>
      <a:lvl5pPr marL="2235200" indent="-40640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xfrm>
            <a:off x="1219200" y="1524000"/>
            <a:ext cx="7620000" cy="1470025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/>
            </a:pPr>
            <a:r>
              <a:rPr sz="44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Narrator’s</a:t>
            </a:r>
            <a:r>
              <a:rPr sz="4400"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44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Perspective</a:t>
            </a:r>
          </a:p>
        </p:txBody>
      </p:sp>
      <p:sp>
        <p:nvSpPr>
          <p:cNvPr id="17" name="Shape 17"/>
          <p:cNvSpPr/>
          <p:nvPr>
            <p:ph type="body" idx="1"/>
          </p:nvPr>
        </p:nvSpPr>
        <p:spPr>
          <a:xfrm>
            <a:off x="1295400" y="3124200"/>
            <a:ext cx="6400800" cy="17526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algn="l"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3200"/>
              <a:t>Point of View</a:t>
            </a:r>
          </a:p>
        </p:txBody>
      </p:sp>
      <p:pic>
        <p:nvPicPr>
          <p:cNvPr id="18" name="apple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34000" y="3200400"/>
            <a:ext cx="2819400" cy="28114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" grpId="1"/>
      <p:bldP build="p" bldLvl="1" animBg="1" rev="0" advAuto="0" spid="17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4400"/>
              <a:t>Review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/>
            </a:pPr>
            <a:r>
              <a:rPr sz="3200"/>
              <a:t>1</a:t>
            </a:r>
            <a:r>
              <a:rPr baseline="30000" sz="3200"/>
              <a:t>st</a:t>
            </a:r>
            <a:r>
              <a:rPr sz="3200"/>
              <a:t> Person = Narrator tells the story of “I”</a:t>
            </a:r>
            <a:endParaRPr sz="3200"/>
          </a:p>
          <a:p>
            <a:pPr lvl="0">
              <a:buSzTx/>
              <a:buNone/>
              <a:defRPr sz="1800"/>
            </a:pPr>
            <a:endParaRPr sz="3200"/>
          </a:p>
          <a:p>
            <a:pPr lvl="0">
              <a:buSzTx/>
              <a:buNone/>
              <a:defRPr sz="1800"/>
            </a:pPr>
            <a:r>
              <a:rPr sz="3200"/>
              <a:t>2</a:t>
            </a:r>
            <a:r>
              <a:rPr baseline="30000" sz="3200"/>
              <a:t>nd</a:t>
            </a:r>
            <a:r>
              <a:rPr sz="3200"/>
              <a:t> Person = Narrator tells the story of “you”</a:t>
            </a:r>
            <a:endParaRPr sz="3200"/>
          </a:p>
          <a:p>
            <a:pPr lvl="0">
              <a:buSzTx/>
              <a:buNone/>
              <a:defRPr sz="1800"/>
            </a:pPr>
            <a:endParaRPr sz="3200"/>
          </a:p>
          <a:p>
            <a:pPr lvl="0">
              <a:buSzTx/>
              <a:buNone/>
              <a:defRPr sz="1800"/>
            </a:pPr>
            <a:r>
              <a:rPr sz="3200"/>
              <a:t>3</a:t>
            </a:r>
            <a:r>
              <a:rPr baseline="30000" sz="3200"/>
              <a:t>rd</a:t>
            </a:r>
            <a:r>
              <a:rPr sz="3200"/>
              <a:t> Person = Tells the story of “he” or “she”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5" grpId="1"/>
      <p:bldP build="p" bldLvl="1" animBg="1" rev="0" advAuto="0" spid="66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xfrm>
            <a:off x="457200" y="274637"/>
            <a:ext cx="8229600" cy="7921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4400"/>
              <a:t>Remember!</a:t>
            </a:r>
          </a:p>
        </p:txBody>
      </p:sp>
      <p:sp>
        <p:nvSpPr>
          <p:cNvPr id="69" name="Shape 69"/>
          <p:cNvSpPr/>
          <p:nvPr>
            <p:ph type="body" idx="1"/>
          </p:nvPr>
        </p:nvSpPr>
        <p:spPr>
          <a:xfrm>
            <a:off x="457200" y="4876800"/>
            <a:ext cx="8229600" cy="17065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“I”</a:t>
            </a:r>
            <a:r>
              <a:rPr sz="3200"/>
              <a:t> am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first-person</a:t>
            </a:r>
            <a:r>
              <a:rPr sz="3200"/>
              <a:t> in the story.</a:t>
            </a:r>
            <a:endParaRPr sz="32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“You”</a:t>
            </a:r>
            <a:r>
              <a:rPr sz="3200"/>
              <a:t> are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second-person</a:t>
            </a:r>
            <a:r>
              <a:rPr sz="3200"/>
              <a:t>.</a:t>
            </a:r>
            <a:endParaRPr sz="32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/>
              <a:t>“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He</a:t>
            </a:r>
            <a:r>
              <a:rPr sz="3200"/>
              <a:t>” and “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she</a:t>
            </a:r>
            <a:r>
              <a:rPr sz="3200"/>
              <a:t>” are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third</a:t>
            </a:r>
            <a:r>
              <a:rPr sz="3200"/>
              <a:t>.</a:t>
            </a:r>
          </a:p>
        </p:txBody>
      </p:sp>
      <p:sp>
        <p:nvSpPr>
          <p:cNvPr id="70" name="Shape 70"/>
          <p:cNvSpPr/>
          <p:nvPr/>
        </p:nvSpPr>
        <p:spPr>
          <a:xfrm>
            <a:off x="1905000" y="1295400"/>
            <a:ext cx="5029200" cy="3352800"/>
          </a:xfrm>
          <a:prstGeom prst="rect">
            <a:avLst/>
          </a:prstGeom>
          <a:ln w="63500">
            <a:solidFill/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grpSp>
        <p:nvGrpSpPr>
          <p:cNvPr id="73" name="Group 73"/>
          <p:cNvGrpSpPr/>
          <p:nvPr/>
        </p:nvGrpSpPr>
        <p:grpSpPr>
          <a:xfrm>
            <a:off x="3276599" y="1600199"/>
            <a:ext cx="2133601" cy="1981201"/>
            <a:chOff x="0" y="0"/>
            <a:chExt cx="2133600" cy="1981200"/>
          </a:xfrm>
        </p:grpSpPr>
        <p:sp>
          <p:nvSpPr>
            <p:cNvPr id="71" name="Shape 71"/>
            <p:cNvSpPr/>
            <p:nvPr/>
          </p:nvSpPr>
          <p:spPr>
            <a:xfrm>
              <a:off x="0" y="-1"/>
              <a:ext cx="2133600" cy="1981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BBE0E3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72" name="Shape 72"/>
            <p:cNvSpPr/>
            <p:nvPr/>
          </p:nvSpPr>
          <p:spPr>
            <a:xfrm>
              <a:off x="117073" y="594265"/>
              <a:ext cx="1899454" cy="7926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“I”</a:t>
              </a:r>
              <a:endParaRPr sz="24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First-Person</a:t>
              </a:r>
            </a:p>
          </p:txBody>
        </p:sp>
      </p:grpSp>
      <p:grpSp>
        <p:nvGrpSpPr>
          <p:cNvPr id="76" name="Group 76"/>
          <p:cNvGrpSpPr/>
          <p:nvPr/>
        </p:nvGrpSpPr>
        <p:grpSpPr>
          <a:xfrm>
            <a:off x="4799131" y="2590799"/>
            <a:ext cx="2136538" cy="2047876"/>
            <a:chOff x="0" y="0"/>
            <a:chExt cx="2136536" cy="2047875"/>
          </a:xfrm>
        </p:grpSpPr>
        <p:sp>
          <p:nvSpPr>
            <p:cNvPr id="74" name="Shape 74"/>
            <p:cNvSpPr/>
            <p:nvPr/>
          </p:nvSpPr>
          <p:spPr>
            <a:xfrm>
              <a:off x="1468" y="-1"/>
              <a:ext cx="2133601" cy="2047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CC99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75" name="Shape 75"/>
            <p:cNvSpPr/>
            <p:nvPr/>
          </p:nvSpPr>
          <p:spPr>
            <a:xfrm>
              <a:off x="0" y="627603"/>
              <a:ext cx="2136537" cy="7926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“He” &amp; “She”</a:t>
              </a:r>
              <a:endParaRPr sz="24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3rd-Person</a:t>
              </a:r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1981199" y="2819399"/>
            <a:ext cx="1905001" cy="1828801"/>
            <a:chOff x="0" y="0"/>
            <a:chExt cx="1905000" cy="1828800"/>
          </a:xfrm>
        </p:grpSpPr>
        <p:sp>
          <p:nvSpPr>
            <p:cNvPr id="77" name="Shape 77"/>
            <p:cNvSpPr/>
            <p:nvPr/>
          </p:nvSpPr>
          <p:spPr>
            <a:xfrm>
              <a:off x="0" y="0"/>
              <a:ext cx="1905000" cy="1828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00FF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78" name="Shape 78"/>
            <p:cNvSpPr/>
            <p:nvPr/>
          </p:nvSpPr>
          <p:spPr>
            <a:xfrm>
              <a:off x="62081" y="518065"/>
              <a:ext cx="1780838" cy="7926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“You”</a:t>
              </a:r>
              <a:endParaRPr sz="24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400">
                  <a:latin typeface="Arial Bold"/>
                  <a:ea typeface="Arial Bold"/>
                  <a:cs typeface="Arial Bold"/>
                  <a:sym typeface="Arial Bold"/>
                </a:rPr>
                <a:t>2nd-Person</a:t>
              </a:r>
            </a:p>
          </p:txBody>
        </p:sp>
      </p:grpSp>
      <p:sp>
        <p:nvSpPr>
          <p:cNvPr id="80" name="Shape 80"/>
          <p:cNvSpPr/>
          <p:nvPr/>
        </p:nvSpPr>
        <p:spPr>
          <a:xfrm>
            <a:off x="2438400" y="1295400"/>
            <a:ext cx="3886200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600"/>
              </a:spcBef>
              <a:defRPr sz="28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800"/>
              <a:t>The Story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nodeType="afterEffect" presetClass="entr" presetSubtype="32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nodeType="afterEffect" presetClass="entr" presetSubtype="32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presetClass="entr" presetSubtype="32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presetClass="entr" presetSubtype="32" presetID="23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69" grpId="5"/>
      <p:bldP build="whole" bldLvl="1" animBg="1" rev="0" advAuto="0" spid="80" grpId="3"/>
      <p:bldP build="whole" bldLvl="1" animBg="1" rev="0" advAuto="0" spid="79" grpId="6"/>
      <p:bldP build="whole" bldLvl="1" animBg="1" rev="0" advAuto="0" spid="68" grpId="1"/>
      <p:bldP build="whole" bldLvl="1" animBg="1" rev="0" advAuto="0" spid="73" grpId="4"/>
      <p:bldP build="whole" bldLvl="1" animBg="1" rev="0" advAuto="0" spid="70" grpId="2"/>
      <p:bldP build="whole" bldLvl="1" animBg="1" rev="0" advAuto="0" spid="76" grpId="7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xfrm>
            <a:off x="533400" y="304799"/>
            <a:ext cx="8229600" cy="1143002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algn="l">
              <a:defRPr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FF0000"/>
                </a:solidFill>
              </a:rPr>
              <a:t>Narrator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xfrm>
            <a:off x="533400" y="1600200"/>
            <a:ext cx="8229600" cy="45259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/>
            </a:pPr>
            <a:r>
              <a:rPr sz="3200"/>
              <a:t>The one who tells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story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buSzTx/>
              <a:buNone/>
              <a:defRPr sz="1800"/>
            </a:pP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spcBef>
                <a:spcPts val="1000"/>
              </a:spcBef>
              <a:buSzTx/>
              <a:buNone/>
              <a:defRPr sz="1800"/>
            </a:pPr>
            <a:r>
              <a:rPr sz="44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Characters</a:t>
            </a:r>
            <a:endParaRPr sz="4400">
              <a:solidFill>
                <a:srgbClr val="B2B2B2"/>
              </a:solidFill>
            </a:endParaRPr>
          </a:p>
          <a:p>
            <a:pPr lvl="0">
              <a:buSzTx/>
              <a:buNone/>
              <a:defRPr sz="1800"/>
            </a:pPr>
            <a:r>
              <a:rPr sz="3200"/>
              <a:t>Everyone else in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story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buSzTx/>
              <a:buNone/>
              <a:defRPr sz="1800"/>
            </a:pP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buSzTx/>
              <a:buNone/>
              <a:defRPr sz="1800"/>
            </a:pPr>
            <a:r>
              <a:rPr sz="3200"/>
              <a:t>What’s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narrator’s position</a:t>
            </a:r>
            <a:r>
              <a:rPr sz="3200"/>
              <a:t> in the story?</a:t>
            </a:r>
            <a:endParaRPr sz="3200"/>
          </a:p>
          <a:p>
            <a:pPr lvl="0">
              <a:buSzTx/>
              <a:buNone/>
              <a:defRPr sz="1800"/>
            </a:pPr>
            <a:r>
              <a:rPr sz="3200"/>
              <a:t>Or, what is the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narrator’s POINT OF VIEW</a:t>
            </a:r>
            <a:r>
              <a:rPr sz="3200"/>
              <a:t>.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1" grpId="2"/>
      <p:bldP build="whole" bldLvl="1" animBg="1" rev="0" advAuto="0" spid="2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defRPr sz="1800"/>
            </a:pPr>
            <a:r>
              <a:rPr sz="44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First</a:t>
            </a:r>
            <a:r>
              <a:rPr sz="44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44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4400">
                <a:latin typeface="Arial Bold"/>
                <a:ea typeface="Arial Bold"/>
                <a:cs typeface="Arial Bold"/>
                <a:sym typeface="Arial Bold"/>
              </a:rPr>
              <a:t> Narration</a:t>
            </a:r>
          </a:p>
        </p:txBody>
      </p:sp>
      <p:sp>
        <p:nvSpPr>
          <p:cNvPr id="24" name="Shape 24"/>
          <p:cNvSpPr/>
          <p:nvPr>
            <p:ph type="body" idx="1"/>
          </p:nvPr>
        </p:nvSpPr>
        <p:spPr>
          <a:xfrm>
            <a:off x="533400" y="5334000"/>
            <a:ext cx="7848600" cy="8382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algn="ctr">
              <a:buSzTx/>
              <a:buNone/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3200"/>
              <a:t>The narrator is involved in the story.</a:t>
            </a:r>
          </a:p>
        </p:txBody>
      </p:sp>
      <p:sp>
        <p:nvSpPr>
          <p:cNvPr id="25" name="Shape 25"/>
          <p:cNvSpPr/>
          <p:nvPr/>
        </p:nvSpPr>
        <p:spPr>
          <a:xfrm>
            <a:off x="1905000" y="1371600"/>
            <a:ext cx="5029200" cy="3352800"/>
          </a:xfrm>
          <a:prstGeom prst="rect">
            <a:avLst/>
          </a:prstGeom>
          <a:ln w="63500">
            <a:solidFill/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6" name="Shape 26"/>
          <p:cNvSpPr/>
          <p:nvPr/>
        </p:nvSpPr>
        <p:spPr>
          <a:xfrm>
            <a:off x="2362200" y="1524000"/>
            <a:ext cx="3886200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600"/>
              </a:spcBef>
              <a:defRPr sz="28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800"/>
              <a:t>The Story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2057400" y="2057400"/>
            <a:ext cx="2514600" cy="2514600"/>
            <a:chOff x="0" y="0"/>
            <a:chExt cx="2514599" cy="2514599"/>
          </a:xfrm>
        </p:grpSpPr>
        <p:sp>
          <p:nvSpPr>
            <p:cNvPr id="27" name="Shape 27"/>
            <p:cNvSpPr/>
            <p:nvPr/>
          </p:nvSpPr>
          <p:spPr>
            <a:xfrm>
              <a:off x="0" y="0"/>
              <a:ext cx="2514600" cy="2514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99CC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28" name="Shape 28"/>
            <p:cNvSpPr/>
            <p:nvPr/>
          </p:nvSpPr>
          <p:spPr>
            <a:xfrm>
              <a:off x="276207" y="1014196"/>
              <a:ext cx="1962186" cy="486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800"/>
                <a:t>Characters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343400" y="2057400"/>
            <a:ext cx="2514600" cy="2514600"/>
            <a:chOff x="0" y="0"/>
            <a:chExt cx="2514599" cy="2514599"/>
          </a:xfrm>
        </p:grpSpPr>
        <p:sp>
          <p:nvSpPr>
            <p:cNvPr id="30" name="Shape 30"/>
            <p:cNvSpPr/>
            <p:nvPr/>
          </p:nvSpPr>
          <p:spPr>
            <a:xfrm>
              <a:off x="0" y="0"/>
              <a:ext cx="2514600" cy="2514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C9900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31" name="Shape 31"/>
            <p:cNvSpPr/>
            <p:nvPr/>
          </p:nvSpPr>
          <p:spPr>
            <a:xfrm>
              <a:off x="383810" y="544296"/>
              <a:ext cx="1746980" cy="14260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3600">
                  <a:latin typeface="Arial Bold"/>
                  <a:ea typeface="Arial Bold"/>
                  <a:cs typeface="Arial Bold"/>
                  <a:sym typeface="Arial Bold"/>
                </a:rPr>
                <a:t>I or We</a:t>
              </a:r>
              <a:endParaRPr sz="36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the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Narrator</a:t>
              </a:r>
            </a:p>
          </p:txBody>
        </p:sp>
      </p:grp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nodeType="afterEffect" presetClass="entr" presetSubtype="32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presetClass="entr" presetSubtype="32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nodeType="clickEffect" presetClass="entr" presetSubtype="16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Class="entr" presetSubtype="16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" grpId="4"/>
      <p:bldP build="whole" bldLvl="1" animBg="1" rev="0" advAuto="0" spid="32" grpId="5"/>
      <p:bldP build="whole" bldLvl="1" animBg="1" rev="0" advAuto="0" spid="25" grpId="2"/>
      <p:bldP build="whole" bldLvl="1" animBg="1" rev="0" advAuto="0" spid="26" grpId="3"/>
      <p:bldP build="p" bldLvl="1" animBg="1" rev="0" advAuto="0" spid="24" grpId="6"/>
      <p:bldP build="whole" bldLvl="1" animBg="1" rev="0" advAuto="0"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304800" y="762000"/>
            <a:ext cx="8534400" cy="5715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/>
            </a:pP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First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 tells “me” or “my” story.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buSzTx/>
              <a:buNone/>
              <a:defRPr sz="1800"/>
            </a:pPr>
            <a:endParaRPr sz="2400"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Example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buSzTx/>
              <a:buNone/>
              <a:defRPr sz="1800"/>
            </a:pPr>
            <a:endParaRPr sz="1200"/>
          </a:p>
          <a:p>
            <a:pPr lvl="0">
              <a:buSzTx/>
              <a:buNone/>
              <a:defRPr sz="1800"/>
            </a:pPr>
            <a:r>
              <a:rPr b="1" i="1" sz="3200">
                <a:solidFill>
                  <a:srgbClr val="FF0000"/>
                </a:solidFill>
              </a:rPr>
              <a:t>	I</a:t>
            </a:r>
            <a:r>
              <a:rPr b="1" i="1" sz="3200"/>
              <a:t> </a:t>
            </a:r>
            <a:r>
              <a:rPr i="1" sz="3200"/>
              <a:t>went to the store with my friend.  The clerk said, “Hi.”  </a:t>
            </a:r>
            <a:r>
              <a:rPr b="1" i="1" sz="3200">
                <a:solidFill>
                  <a:srgbClr val="FF0000"/>
                </a:solidFill>
              </a:rPr>
              <a:t>We</a:t>
            </a:r>
            <a:r>
              <a:rPr i="1" sz="3200">
                <a:solidFill>
                  <a:srgbClr val="FF0000"/>
                </a:solidFill>
              </a:rPr>
              <a:t> </a:t>
            </a:r>
            <a:r>
              <a:rPr i="1" sz="3200"/>
              <a:t>bought candy and left.  </a:t>
            </a:r>
            <a:endParaRPr i="1" sz="3200"/>
          </a:p>
          <a:p>
            <a:pPr lvl="0">
              <a:buSzTx/>
              <a:buNone/>
              <a:defRPr sz="1800"/>
            </a:pPr>
            <a:endParaRPr i="1" sz="2000"/>
          </a:p>
          <a:p>
            <a:pPr lvl="0"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Who is telling the story?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spcBef>
                <a:spcPts val="300"/>
              </a:spcBef>
              <a:buSzTx/>
              <a:buNone/>
              <a:defRPr sz="1800"/>
            </a:pPr>
            <a:r>
              <a:rPr sz="1400"/>
              <a:t> </a:t>
            </a:r>
            <a:endParaRPr sz="1400"/>
          </a:p>
          <a:p>
            <a:pPr lvl="0">
              <a:buSzTx/>
              <a:buNone/>
              <a:defRPr sz="1800"/>
            </a:pPr>
            <a:r>
              <a:rPr sz="3200"/>
              <a:t>In </a:t>
            </a: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First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/>
              <a:t> the narrator is 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“I” or “we.”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3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4400"/>
              <a:t>Second-Person Narration</a:t>
            </a:r>
          </a:p>
        </p:txBody>
      </p:sp>
      <p:sp>
        <p:nvSpPr>
          <p:cNvPr id="37" name="Shape 37"/>
          <p:cNvSpPr/>
          <p:nvPr>
            <p:ph type="body" idx="1"/>
          </p:nvPr>
        </p:nvSpPr>
        <p:spPr>
          <a:xfrm>
            <a:off x="457200" y="5334000"/>
            <a:ext cx="8229600" cy="7921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algn="ctr">
              <a:buSzTx/>
              <a:buNone/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3200"/>
              <a:t>The reader’s actions are narrated.</a:t>
            </a:r>
          </a:p>
        </p:txBody>
      </p:sp>
      <p:sp>
        <p:nvSpPr>
          <p:cNvPr id="38" name="Shape 38"/>
          <p:cNvSpPr/>
          <p:nvPr/>
        </p:nvSpPr>
        <p:spPr>
          <a:xfrm>
            <a:off x="1905000" y="1524000"/>
            <a:ext cx="5029200" cy="3352800"/>
          </a:xfrm>
          <a:prstGeom prst="rect">
            <a:avLst/>
          </a:prstGeom>
          <a:ln w="63500">
            <a:solidFill/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9" name="Shape 39"/>
          <p:cNvSpPr/>
          <p:nvPr/>
        </p:nvSpPr>
        <p:spPr>
          <a:xfrm>
            <a:off x="2438400" y="1524000"/>
            <a:ext cx="3886200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600"/>
              </a:spcBef>
              <a:defRPr sz="28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800"/>
              <a:t>The Story</a:t>
            </a:r>
          </a:p>
        </p:txBody>
      </p:sp>
      <p:grpSp>
        <p:nvGrpSpPr>
          <p:cNvPr id="42" name="Group 42"/>
          <p:cNvGrpSpPr/>
          <p:nvPr/>
        </p:nvGrpSpPr>
        <p:grpSpPr>
          <a:xfrm>
            <a:off x="1979409" y="2209799"/>
            <a:ext cx="2060982" cy="1905001"/>
            <a:chOff x="0" y="0"/>
            <a:chExt cx="2060981" cy="1905000"/>
          </a:xfrm>
        </p:grpSpPr>
        <p:sp>
          <p:nvSpPr>
            <p:cNvPr id="40" name="Shape 40"/>
            <p:cNvSpPr/>
            <p:nvPr/>
          </p:nvSpPr>
          <p:spPr>
            <a:xfrm>
              <a:off x="77990" y="0"/>
              <a:ext cx="1905001" cy="1905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99CC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41" name="Shape 41"/>
            <p:cNvSpPr/>
            <p:nvPr/>
          </p:nvSpPr>
          <p:spPr>
            <a:xfrm>
              <a:off x="-1" y="506196"/>
              <a:ext cx="2060983" cy="892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Characters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(if any)</a:t>
              </a:r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4114799" y="1981199"/>
            <a:ext cx="2819401" cy="2819401"/>
            <a:chOff x="0" y="0"/>
            <a:chExt cx="2819400" cy="2819400"/>
          </a:xfrm>
        </p:grpSpPr>
        <p:sp>
          <p:nvSpPr>
            <p:cNvPr id="43" name="Shape 43"/>
            <p:cNvSpPr/>
            <p:nvPr/>
          </p:nvSpPr>
          <p:spPr>
            <a:xfrm>
              <a:off x="-1" y="-1"/>
              <a:ext cx="2819401" cy="281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C9900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44" name="Shape 44"/>
            <p:cNvSpPr/>
            <p:nvPr/>
          </p:nvSpPr>
          <p:spPr>
            <a:xfrm>
              <a:off x="705378" y="696696"/>
              <a:ext cx="1408644" cy="14260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3600">
                  <a:latin typeface="Arial Bold"/>
                  <a:ea typeface="Arial Bold"/>
                  <a:cs typeface="Arial Bold"/>
                  <a:sym typeface="Arial Bold"/>
                </a:rPr>
                <a:t>You</a:t>
              </a:r>
              <a:endParaRPr sz="36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the 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Reader </a:t>
              </a:r>
            </a:p>
          </p:txBody>
        </p:sp>
      </p:grp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nodeType="afterEffect" presetClass="entr" presetSubtype="32" presetID="23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presetClass="entr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Class="entr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presetClass="entr" presetSubtype="32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presetClass="entr" presetSubtype="32" presetID="23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5" grpId="6"/>
      <p:bldP build="whole" bldLvl="1" animBg="1" rev="0" advAuto="0" spid="36" grpId="1"/>
      <p:bldP build="whole" bldLvl="1" animBg="1" rev="0" advAuto="0" spid="39" grpId="3"/>
      <p:bldP build="whole" bldLvl="1" animBg="1" rev="0" advAuto="0" spid="38" grpId="2"/>
      <p:bldP build="p" bldLvl="1" animBg="1" rev="0" advAuto="0" spid="37" grpId="4"/>
      <p:bldP build="whole" bldLvl="1" animBg="1" rev="0" advAuto="0" spid="42" grpId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body" idx="1"/>
          </p:nvPr>
        </p:nvSpPr>
        <p:spPr>
          <a:xfrm>
            <a:off x="457200" y="457200"/>
            <a:ext cx="8382000" cy="64008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/>
            </a:pP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Second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 tells “your” story.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buSzTx/>
              <a:buNone/>
              <a:defRPr sz="1800"/>
            </a:pPr>
            <a:endParaRPr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Example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buSzTx/>
              <a:buNone/>
              <a:defRPr sz="1800"/>
            </a:pPr>
            <a:endParaRPr sz="1200"/>
          </a:p>
          <a:p>
            <a:pPr lvl="0">
              <a:buSzTx/>
              <a:buNone/>
              <a:defRPr sz="1800"/>
            </a:pPr>
            <a:r>
              <a:rPr b="1" i="1" sz="3200">
                <a:solidFill>
                  <a:srgbClr val="FF0000"/>
                </a:solidFill>
              </a:rPr>
              <a:t>You</a:t>
            </a:r>
            <a:r>
              <a:rPr i="1" sz="3200"/>
              <a:t> stayed up late last night and now </a:t>
            </a:r>
            <a:r>
              <a:rPr b="1" i="1" sz="3200">
                <a:solidFill>
                  <a:srgbClr val="FF0000"/>
                </a:solidFill>
              </a:rPr>
              <a:t>you’re</a:t>
            </a:r>
            <a:r>
              <a:rPr i="1" sz="3200"/>
              <a:t> tired, but </a:t>
            </a:r>
            <a:r>
              <a:rPr b="1" i="1" sz="3200">
                <a:solidFill>
                  <a:srgbClr val="FF0000"/>
                </a:solidFill>
              </a:rPr>
              <a:t>you</a:t>
            </a:r>
            <a:r>
              <a:rPr i="1" sz="3200"/>
              <a:t> need to pass this class.</a:t>
            </a:r>
            <a:endParaRPr i="1" sz="3200"/>
          </a:p>
          <a:p>
            <a:pPr lvl="0">
              <a:buSzTx/>
              <a:buNone/>
              <a:defRPr sz="1800"/>
            </a:pPr>
            <a:endParaRPr i="1" sz="2000"/>
          </a:p>
          <a:p>
            <a:pPr lvl="0"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From whose perspective is the story told?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spcBef>
                <a:spcPts val="300"/>
              </a:spcBef>
              <a:buSzTx/>
              <a:buNone/>
              <a:defRPr sz="1800"/>
            </a:pPr>
            <a:r>
              <a:rPr sz="1400"/>
              <a:t> </a:t>
            </a:r>
            <a:endParaRPr sz="1400"/>
          </a:p>
          <a:p>
            <a:pPr lvl="0">
              <a:buSzTx/>
              <a:buNone/>
              <a:defRPr sz="1800"/>
            </a:pPr>
            <a:r>
              <a:rPr sz="3200"/>
              <a:t>In </a:t>
            </a: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Second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/>
              <a:t> the perspective of “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you</a:t>
            </a:r>
            <a:r>
              <a:rPr sz="3200"/>
              <a:t>” is narrated.</a:t>
            </a:r>
            <a:endParaRPr sz="3200"/>
          </a:p>
          <a:p>
            <a:pPr lvl="0">
              <a:buSzTx/>
              <a:buNone/>
              <a:defRPr sz="1800"/>
            </a:pPr>
            <a:endParaRPr sz="3200"/>
          </a:p>
          <a:p>
            <a:pPr lvl="0">
              <a:spcBef>
                <a:spcPts val="600"/>
              </a:spcBef>
              <a:buSzTx/>
              <a:buNone/>
              <a:defRPr sz="1800"/>
            </a:pPr>
            <a:r>
              <a:rPr sz="2800">
                <a:latin typeface="Arial Bold"/>
                <a:ea typeface="Arial Bold"/>
                <a:cs typeface="Arial Bold"/>
                <a:sym typeface="Arial Bold"/>
              </a:rPr>
              <a:t>It is mainly used for instruction or directions.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1"/>
          <p:cNvGrpSpPr/>
          <p:nvPr/>
        </p:nvGrpSpPr>
        <p:grpSpPr>
          <a:xfrm>
            <a:off x="304800" y="2209800"/>
            <a:ext cx="2514600" cy="2514600"/>
            <a:chOff x="0" y="0"/>
            <a:chExt cx="2514599" cy="2514599"/>
          </a:xfrm>
        </p:grpSpPr>
        <p:sp>
          <p:nvSpPr>
            <p:cNvPr id="49" name="Shape 49"/>
            <p:cNvSpPr/>
            <p:nvPr/>
          </p:nvSpPr>
          <p:spPr>
            <a:xfrm>
              <a:off x="0" y="0"/>
              <a:ext cx="2514600" cy="2514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CC9900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503666" y="1014196"/>
              <a:ext cx="1507268" cy="486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lvl1pPr>
            </a:lstStyle>
            <a:p>
              <a:pPr lvl="0">
                <a:defRPr sz="1800"/>
              </a:pPr>
              <a:r>
                <a:rPr sz="2800"/>
                <a:t>Narrator</a:t>
              </a:r>
            </a:p>
          </p:txBody>
        </p:sp>
      </p:grpSp>
      <p:sp>
        <p:nvSpPr>
          <p:cNvPr id="52" name="Shape 52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4400"/>
              <a:t>Third-Person Narration</a:t>
            </a:r>
          </a:p>
        </p:txBody>
      </p:sp>
      <p:sp>
        <p:nvSpPr>
          <p:cNvPr id="53" name="Shape 53"/>
          <p:cNvSpPr/>
          <p:nvPr>
            <p:ph type="body" idx="1"/>
          </p:nvPr>
        </p:nvSpPr>
        <p:spPr>
          <a:xfrm>
            <a:off x="304800" y="5410200"/>
            <a:ext cx="8534400" cy="9906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algn="ctr">
              <a:buSzTx/>
              <a:buNone/>
              <a:defRPr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3200"/>
              <a:t>The narrator is outside of the story.</a:t>
            </a:r>
          </a:p>
        </p:txBody>
      </p:sp>
      <p:sp>
        <p:nvSpPr>
          <p:cNvPr id="54" name="Shape 54"/>
          <p:cNvSpPr/>
          <p:nvPr/>
        </p:nvSpPr>
        <p:spPr>
          <a:xfrm>
            <a:off x="2667000" y="1600200"/>
            <a:ext cx="3581400" cy="3352800"/>
          </a:xfrm>
          <a:prstGeom prst="rect">
            <a:avLst/>
          </a:prstGeom>
          <a:ln w="63500">
            <a:solidFill/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5" name="Shape 55"/>
          <p:cNvSpPr/>
          <p:nvPr/>
        </p:nvSpPr>
        <p:spPr>
          <a:xfrm>
            <a:off x="2514600" y="1752600"/>
            <a:ext cx="3886200" cy="486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600"/>
              </a:spcBef>
              <a:defRPr sz="28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800"/>
              <a:t>The Story</a:t>
            </a:r>
          </a:p>
        </p:txBody>
      </p:sp>
      <p:grpSp>
        <p:nvGrpSpPr>
          <p:cNvPr id="58" name="Group 58"/>
          <p:cNvGrpSpPr/>
          <p:nvPr/>
        </p:nvGrpSpPr>
        <p:grpSpPr>
          <a:xfrm>
            <a:off x="3200400" y="2286000"/>
            <a:ext cx="2514600" cy="2514600"/>
            <a:chOff x="0" y="0"/>
            <a:chExt cx="2514599" cy="2514599"/>
          </a:xfrm>
        </p:grpSpPr>
        <p:sp>
          <p:nvSpPr>
            <p:cNvPr id="56" name="Shape 56"/>
            <p:cNvSpPr/>
            <p:nvPr/>
          </p:nvSpPr>
          <p:spPr>
            <a:xfrm>
              <a:off x="0" y="0"/>
              <a:ext cx="2514600" cy="2514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99CC"/>
            </a:solidFill>
            <a:ln w="508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800">
                  <a:latin typeface="Arial Bold"/>
                  <a:ea typeface="Arial Bold"/>
                  <a:cs typeface="Arial Bold"/>
                  <a:sym typeface="Arial Bold"/>
                </a:defRPr>
              </a:pPr>
            </a:p>
          </p:txBody>
        </p:sp>
        <p:sp>
          <p:nvSpPr>
            <p:cNvPr id="57" name="Shape 57"/>
            <p:cNvSpPr/>
            <p:nvPr/>
          </p:nvSpPr>
          <p:spPr>
            <a:xfrm>
              <a:off x="226809" y="404596"/>
              <a:ext cx="2060982" cy="17054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/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Characters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“He”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“She”</a:t>
              </a:r>
              <a:endParaRPr sz="2800">
                <a:latin typeface="Arial Bold"/>
                <a:ea typeface="Arial Bold"/>
                <a:cs typeface="Arial Bold"/>
                <a:sym typeface="Arial Bold"/>
              </a:endParaRPr>
            </a:p>
            <a:p>
              <a:pPr lvl="0" algn="ctr"/>
              <a:r>
                <a:rPr sz="2800">
                  <a:latin typeface="Arial Bold"/>
                  <a:ea typeface="Arial Bold"/>
                  <a:cs typeface="Arial Bold"/>
                  <a:sym typeface="Arial Bold"/>
                </a:rPr>
                <a:t>“They”</a:t>
              </a:r>
            </a:p>
          </p:txBody>
        </p:sp>
      </p:grp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53" grpId="2"/>
      <p:bldP build="whole" bldLvl="1" animBg="1" rev="0" advAuto="0" spid="5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457200" y="533400"/>
            <a:ext cx="8382000" cy="60198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Third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 tells “his” or “her” story.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/>
              <a:t>Also will refer to characters by name</a:t>
            </a:r>
            <a:endParaRPr sz="32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endParaRPr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lnSpc>
                <a:spcPct val="90000"/>
              </a:lnSpc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Example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 algn="ctr">
              <a:lnSpc>
                <a:spcPct val="90000"/>
              </a:lnSpc>
              <a:buSzTx/>
              <a:buNone/>
              <a:defRPr sz="1800"/>
            </a:pPr>
            <a:endParaRPr sz="12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/>
              <a:t>		</a:t>
            </a:r>
            <a:r>
              <a:rPr b="1" i="1" sz="3200">
                <a:solidFill>
                  <a:srgbClr val="FF0000"/>
                </a:solidFill>
              </a:rPr>
              <a:t>Chris</a:t>
            </a:r>
            <a:r>
              <a:rPr i="1" sz="3200"/>
              <a:t> loved basketball.  Everyday </a:t>
            </a:r>
            <a:r>
              <a:rPr b="1" i="1" sz="3200">
                <a:solidFill>
                  <a:srgbClr val="FF0000"/>
                </a:solidFill>
              </a:rPr>
              <a:t>he</a:t>
            </a:r>
            <a:r>
              <a:rPr i="1" sz="3200"/>
              <a:t> played after school.  When it got dark, </a:t>
            </a:r>
            <a:r>
              <a:rPr b="1" i="1" sz="3200">
                <a:solidFill>
                  <a:srgbClr val="FF0000"/>
                </a:solidFill>
              </a:rPr>
              <a:t>he</a:t>
            </a:r>
            <a:r>
              <a:rPr i="1" sz="3200"/>
              <a:t> watched it on TV.</a:t>
            </a:r>
            <a:endParaRPr i="1" sz="32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endParaRPr i="1" sz="20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From whose perspective is the story told?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Tx/>
              <a:buNone/>
              <a:defRPr sz="1800"/>
            </a:pPr>
            <a:r>
              <a:rPr sz="1400"/>
              <a:t> </a:t>
            </a:r>
            <a:endParaRPr sz="1400"/>
          </a:p>
          <a:p>
            <a:pPr lvl="0">
              <a:lnSpc>
                <a:spcPct val="90000"/>
              </a:lnSpc>
              <a:buSzTx/>
              <a:buNone/>
              <a:defRPr sz="1800"/>
            </a:pPr>
            <a:r>
              <a:rPr sz="3200"/>
              <a:t>In </a:t>
            </a: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Third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-</a:t>
            </a: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Person</a:t>
            </a:r>
            <a:r>
              <a:rPr sz="3200"/>
              <a:t> the perspective of “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he</a:t>
            </a:r>
            <a:r>
              <a:rPr sz="3200"/>
              <a:t>” or “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she</a:t>
            </a:r>
            <a:r>
              <a:rPr sz="3200"/>
              <a:t>” is narrated.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6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defRPr sz="1800"/>
            </a:pPr>
            <a:r>
              <a:rPr sz="44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Dialogue</a:t>
            </a:r>
            <a:r>
              <a:rPr sz="4400"/>
              <a:t> </a:t>
            </a:r>
            <a:r>
              <a:rPr sz="4400">
                <a:latin typeface="Arial Bold"/>
                <a:ea typeface="Arial Bold"/>
                <a:cs typeface="Arial Bold"/>
                <a:sym typeface="Arial Bold"/>
              </a:rPr>
              <a:t>&amp;</a:t>
            </a:r>
            <a:r>
              <a:rPr sz="4400"/>
              <a:t> </a:t>
            </a:r>
            <a:r>
              <a:rPr sz="44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Narration</a:t>
            </a:r>
          </a:p>
        </p:txBody>
      </p:sp>
      <p:sp>
        <p:nvSpPr>
          <p:cNvPr id="63" name="Shape 63"/>
          <p:cNvSpPr/>
          <p:nvPr>
            <p:ph type="body" idx="1"/>
          </p:nvPr>
        </p:nvSpPr>
        <p:spPr>
          <a:xfrm>
            <a:off x="457200" y="1219200"/>
            <a:ext cx="8229600" cy="5334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buSzTx/>
              <a:buNone/>
              <a:defRPr sz="1800"/>
            </a:pPr>
            <a:r>
              <a:rPr sz="3200">
                <a:solidFill>
                  <a:srgbClr val="B2B2B2"/>
                </a:solidFill>
                <a:latin typeface="Arial Bold"/>
                <a:ea typeface="Arial Bold"/>
                <a:cs typeface="Arial Bold"/>
                <a:sym typeface="Arial Bold"/>
              </a:rPr>
              <a:t>Dialogue</a:t>
            </a:r>
            <a:r>
              <a:rPr sz="3200"/>
              <a:t> = When characters speak.</a:t>
            </a:r>
            <a:endParaRPr sz="3200"/>
          </a:p>
          <a:p>
            <a:pPr lvl="0">
              <a:buSzTx/>
              <a:buNone/>
              <a:defRPr sz="1800"/>
            </a:pPr>
            <a:endParaRPr sz="3200"/>
          </a:p>
          <a:p>
            <a:pPr lvl="0">
              <a:buSzTx/>
              <a:buNone/>
              <a:defRPr sz="1800"/>
            </a:pP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Narration</a:t>
            </a:r>
            <a:r>
              <a:rPr sz="3200"/>
              <a:t> = When the narrator speaks.</a:t>
            </a:r>
            <a:endParaRPr sz="3200"/>
          </a:p>
          <a:p>
            <a:pPr lvl="0">
              <a:buSzTx/>
              <a:buNone/>
              <a:defRPr sz="1800"/>
            </a:pPr>
            <a:endParaRPr sz="3200"/>
          </a:p>
          <a:p>
            <a:pPr lvl="0">
              <a:buSzTx/>
              <a:buNone/>
              <a:defRPr sz="1800"/>
            </a:pPr>
            <a:r>
              <a:rPr sz="3200"/>
              <a:t>	</a:t>
            </a:r>
            <a:r>
              <a:rPr i="1" sz="3200"/>
              <a:t>I went home.  My mom said, “Did you get out early?”  I said, “No.”</a:t>
            </a:r>
            <a:endParaRPr i="1" sz="3200"/>
          </a:p>
          <a:p>
            <a:pPr lvl="0">
              <a:buSzTx/>
              <a:buNone/>
              <a:defRPr sz="1800"/>
            </a:pPr>
            <a:endParaRPr b="1" i="1" sz="3200"/>
          </a:p>
          <a:p>
            <a:pPr lvl="0">
              <a:buSzTx/>
              <a:buNone/>
              <a:defRPr sz="1800"/>
            </a:pP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ONLY LOOK AT THE </a:t>
            </a:r>
            <a:r>
              <a:rPr sz="3200">
                <a:solidFill>
                  <a:srgbClr val="FF0000"/>
                </a:solidFill>
                <a:latin typeface="Arial Bold"/>
                <a:ea typeface="Arial Bold"/>
                <a:cs typeface="Arial Bold"/>
                <a:sym typeface="Arial Bold"/>
              </a:rPr>
              <a:t>NARRATION</a:t>
            </a:r>
            <a:r>
              <a:rPr sz="3200">
                <a:latin typeface="Arial Bold"/>
                <a:ea typeface="Arial Bold"/>
                <a:cs typeface="Arial Bold"/>
                <a:sym typeface="Arial Bold"/>
              </a:rPr>
              <a:t>,</a:t>
            </a:r>
            <a:endParaRPr sz="3200">
              <a:latin typeface="Arial Bold"/>
              <a:ea typeface="Arial Bold"/>
              <a:cs typeface="Arial Bold"/>
              <a:sym typeface="Arial Bold"/>
            </a:endParaRPr>
          </a:p>
          <a:p>
            <a:pPr lvl="0">
              <a:buSzTx/>
              <a:buNone/>
              <a:defRPr sz="1800"/>
            </a:pPr>
            <a:r>
              <a:rPr sz="3200"/>
              <a:t>Or you’ll get confused.</a:t>
            </a:r>
          </a:p>
        </p:txBody>
      </p:sp>
    </p:spTree>
  </p:cSld>
  <p:clrMapOvr>
    <a:masterClrMapping/>
  </p:clrMapOvr>
  <p:transition spd="fast" advClick="1">
    <p:dissolve/>
  </p:transition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presetClass="entr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2" grpId="1"/>
      <p:bldP build="p" bldLvl="1" animBg="1" rev="0" advAuto="0" spid="63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8ECED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