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5" r:id="rId4"/>
    <p:sldId id="266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67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BEAA-0261-4D72-9AE0-2DB859DD56E3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ED65-2094-40B5-830A-C8D7DCB71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2AAD7-A19C-4016-ADCF-705ACFB2ECC0}" type="slidenum">
              <a:rPr lang="en-GB"/>
              <a:pPr/>
              <a:t>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Introductory family animation, introducing words for brother, sister, only child.</a:t>
            </a:r>
          </a:p>
          <a:p>
            <a:endParaRPr lang="en-GB" u="sng"/>
          </a:p>
          <a:p>
            <a:r>
              <a:rPr lang="en-GB" u="sng"/>
              <a:t>Transcript:</a:t>
            </a:r>
          </a:p>
          <a:p>
            <a:r>
              <a:rPr lang="fr-FR"/>
              <a:t>J’ai un frère et une soeur.</a:t>
            </a:r>
          </a:p>
          <a:p>
            <a:r>
              <a:rPr lang="fr-FR"/>
              <a:t>J’ai un frère.</a:t>
            </a:r>
          </a:p>
          <a:p>
            <a:r>
              <a:rPr lang="fr-FR"/>
              <a:t>J’ai une soeur.</a:t>
            </a:r>
          </a:p>
          <a:p>
            <a:r>
              <a:rPr lang="fr-FR"/>
              <a:t>J’ai deux frères.</a:t>
            </a:r>
          </a:p>
          <a:p>
            <a:r>
              <a:rPr lang="fr-FR"/>
              <a:t>J’ai deux soeurs.</a:t>
            </a:r>
          </a:p>
          <a:p>
            <a:r>
              <a:rPr lang="fr-FR"/>
              <a:t>J’ai un frère et deux soeurs.</a:t>
            </a:r>
          </a:p>
          <a:p>
            <a:r>
              <a:rPr lang="fr-FR"/>
              <a:t>J’ai une soeur et deux frères.</a:t>
            </a:r>
          </a:p>
          <a:p>
            <a:r>
              <a:rPr lang="fr-FR"/>
              <a:t>Je suis enfant unique. Je n’ai pas de frères et je n’ai pas de soeurs.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A85A2-B368-4111-977A-59A0E2032E07}" type="slidenum">
              <a:rPr lang="en-GB"/>
              <a:pPr/>
              <a:t>2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Questions and answers appear one by one on mouseclick.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3C50B-1C37-4F80-B96D-B73E347680BF}" type="slidenum">
              <a:rPr lang="en-GB"/>
              <a:pPr/>
              <a:t>5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/>
              <a:t>Transcript:</a:t>
            </a:r>
          </a:p>
          <a:p>
            <a:endParaRPr lang="fr-FR" u="sng"/>
          </a:p>
          <a:p>
            <a:r>
              <a:rPr lang="fr-FR"/>
              <a:t>Je m’appelle Bernadette. J’ai un frère qui s’appelle Pierre.</a:t>
            </a:r>
          </a:p>
          <a:p>
            <a:r>
              <a:rPr lang="fr-FR"/>
              <a:t>Je m’appelle Pierre. J’ai une sœur qui s’appelle Bernadette.</a:t>
            </a:r>
          </a:p>
          <a:p>
            <a:r>
              <a:rPr lang="fr-FR"/>
              <a:t>Je m’appelle Claire. J’ai deux sœurs qui s’appellent Françoise et Virginie.</a:t>
            </a:r>
          </a:p>
          <a:p>
            <a:r>
              <a:rPr lang="fr-FR"/>
              <a:t>Je m’appelle Marc. J’ai deux frères qui s’appellent Patrick et Paul.</a:t>
            </a:r>
          </a:p>
          <a:p>
            <a:r>
              <a:rPr lang="fr-FR"/>
              <a:t>Je m’appelle Magalie. Je suis fille unique.</a:t>
            </a:r>
          </a:p>
          <a:p>
            <a:r>
              <a:rPr lang="fr-FR"/>
              <a:t>Je m’appelle Serge. Je suis fils unique.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80DC9-1A44-475E-AA17-7C64811FB18F}" type="slidenum">
              <a:rPr lang="en-GB"/>
              <a:pPr/>
              <a:t>13</a:t>
            </a:fld>
            <a:endParaRPr lang="en-GB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text uses many of the grammar points which have just been raised and therefore provides an opportunity to point these out.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6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4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02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7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9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4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3133-26FD-4DCF-93D2-01E6823B8971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9DC3-947E-4A0C-98AF-88622BEE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GB" dirty="0" err="1"/>
              <a:t>l</a:t>
            </a:r>
            <a:r>
              <a:rPr lang="en-GB" dirty="0" err="1" smtClean="0"/>
              <a:t>undi</a:t>
            </a:r>
            <a:r>
              <a:rPr lang="en-GB" dirty="0" smtClean="0"/>
              <a:t> 14 </a:t>
            </a:r>
            <a:r>
              <a:rPr lang="en-GB" dirty="0" err="1" smtClean="0"/>
              <a:t>janvier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8892885" imgH="5329449"/>
        </mc:Choice>
        <mc:Fallback>
          <p:control name="ShockwaveFlash1" r:id="rId2" imgW="8892885" imgH="532944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1196975"/>
                  <a:ext cx="8893175" cy="5329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258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95738" y="4508500"/>
            <a:ext cx="4824412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 ____  et   _____</a:t>
            </a:r>
            <a:endParaRPr lang="en-US" sz="3600" b="1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40200" y="2276475"/>
            <a:ext cx="453548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= j’ai ____  soeurs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16013" y="558800"/>
            <a:ext cx="6983412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43438" y="3429000"/>
            <a:ext cx="3527425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qui s’appell</a:t>
            </a:r>
            <a:r>
              <a:rPr lang="en-GB" sz="3600" b="1">
                <a:solidFill>
                  <a:srgbClr val="FF66FF"/>
                </a:solidFill>
                <a:latin typeface="Comic Sans MS" pitchFamily="66" charset="0"/>
              </a:rPr>
              <a:t>ent</a:t>
            </a:r>
            <a:endParaRPr lang="en-US" sz="3600" b="1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1895475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39750" y="4005263"/>
            <a:ext cx="1584325" cy="6413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Sara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895475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908175" y="5013325"/>
            <a:ext cx="1584325" cy="6413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Julie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732463" y="2276475"/>
            <a:ext cx="423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716463" y="4516438"/>
            <a:ext cx="423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461250" y="4516438"/>
            <a:ext cx="42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292725" y="2276475"/>
            <a:ext cx="1223963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Comic Sans MS" pitchFamily="66" charset="0"/>
              </a:rPr>
              <a:t>deux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40200" y="4508500"/>
            <a:ext cx="1584325" cy="6413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Sara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732588" y="4508500"/>
            <a:ext cx="1800225" cy="6413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Julie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116013" y="558800"/>
            <a:ext cx="7015162" cy="6731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  <p:bldP spid="20487" grpId="0" animBg="1"/>
      <p:bldP spid="204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Exercice</a:t>
            </a:r>
            <a:r>
              <a:rPr lang="en-GB" sz="3600" dirty="0" smtClean="0"/>
              <a:t>: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7898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would you say 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I’ve got a brother who is called Alex.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6084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dirty="0" smtClean="0"/>
              <a:t>2. 2 brothers – Mohammed / Elias</a:t>
            </a:r>
          </a:p>
          <a:p>
            <a:pPr>
              <a:lnSpc>
                <a:spcPct val="300000"/>
              </a:lnSpc>
            </a:pPr>
            <a:r>
              <a:rPr lang="en-GB" dirty="0" smtClean="0"/>
              <a:t>3. 1 sister – Mariam</a:t>
            </a:r>
          </a:p>
          <a:p>
            <a:pPr>
              <a:lnSpc>
                <a:spcPct val="300000"/>
              </a:lnSpc>
            </a:pPr>
            <a:r>
              <a:rPr lang="en-GB" dirty="0" smtClean="0"/>
              <a:t>4. 2 sisters – </a:t>
            </a:r>
            <a:r>
              <a:rPr lang="en-GB" dirty="0" err="1" smtClean="0"/>
              <a:t>Anika</a:t>
            </a:r>
            <a:r>
              <a:rPr lang="en-GB" dirty="0" smtClean="0"/>
              <a:t> / Amanda</a:t>
            </a:r>
          </a:p>
          <a:p>
            <a:pPr>
              <a:lnSpc>
                <a:spcPct val="300000"/>
              </a:lnSpc>
            </a:pPr>
            <a:r>
              <a:rPr lang="en-GB" dirty="0" smtClean="0"/>
              <a:t>5. 2 sisters &amp; 1 brother – </a:t>
            </a:r>
            <a:r>
              <a:rPr lang="en-GB" dirty="0" err="1" smtClean="0"/>
              <a:t>Alys</a:t>
            </a:r>
            <a:r>
              <a:rPr lang="en-GB" dirty="0" smtClean="0"/>
              <a:t> / </a:t>
            </a:r>
            <a:r>
              <a:rPr lang="en-GB" dirty="0" err="1" smtClean="0"/>
              <a:t>Anushka</a:t>
            </a:r>
            <a:r>
              <a:rPr lang="en-GB" dirty="0" smtClean="0"/>
              <a:t> / Anthony</a:t>
            </a:r>
          </a:p>
          <a:p>
            <a:pPr>
              <a:lnSpc>
                <a:spcPct val="300000"/>
              </a:lnSpc>
            </a:pPr>
            <a:r>
              <a:rPr lang="en-GB" dirty="0" smtClean="0"/>
              <a:t>6. 1 brother, 1 sister and a half-brother – Nick / Nicole / Neil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08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2"/>
            <a:ext cx="4572000" cy="45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213"/>
            <a:ext cx="4380903" cy="45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1" name="Picture 1027" descr="virginie sister and m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20457"/>
            <a:ext cx="3309938" cy="2176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2" name="Picture 1028" descr="virginie and d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04" y="2156006"/>
            <a:ext cx="2278063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13" name="Text Box 1029"/>
          <p:cNvSpPr txBox="1">
            <a:spLocks noChangeArrowheads="1"/>
          </p:cNvSpPr>
          <p:nvPr/>
        </p:nvSpPr>
        <p:spPr bwMode="auto">
          <a:xfrm>
            <a:off x="323528" y="620688"/>
            <a:ext cx="39324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</a:rPr>
              <a:t>m’appelle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Marie-</a:t>
            </a:r>
            <a:r>
              <a:rPr lang="en-GB" sz="2400" i="1" dirty="0" err="1">
                <a:solidFill>
                  <a:srgbClr val="FF0000"/>
                </a:solidFill>
                <a:latin typeface="Comic Sans MS" pitchFamily="66" charset="0"/>
              </a:rPr>
              <a:t>Ange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</a:rPr>
              <a:t>J’ai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dix-</a:t>
            </a:r>
            <a:r>
              <a:rPr lang="en-GB" sz="2400" i="1" dirty="0" err="1" smtClean="0">
                <a:solidFill>
                  <a:srgbClr val="FF0000"/>
                </a:solidFill>
                <a:latin typeface="Comic Sans MS" pitchFamily="66" charset="0"/>
              </a:rPr>
              <a:t>sept</a:t>
            </a:r>
            <a:r>
              <a:rPr lang="en-GB" sz="2400" dirty="0" smtClean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ans.</a:t>
            </a:r>
          </a:p>
          <a:p>
            <a:pPr algn="l"/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</a:rPr>
              <a:t>J’ai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Comic Sans MS" pitchFamily="66" charset="0"/>
              </a:rPr>
              <a:t>sœur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Elle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</a:rPr>
              <a:t>s’appelle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Sophie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Elle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 a </a:t>
            </a:r>
            <a:r>
              <a:rPr lang="en-GB" sz="2400" i="1" dirty="0" err="1" smtClean="0">
                <a:solidFill>
                  <a:srgbClr val="FF0000"/>
                </a:solidFill>
                <a:latin typeface="Comic Sans MS" pitchFamily="66" charset="0"/>
              </a:rPr>
              <a:t>quatorze</a:t>
            </a:r>
            <a:r>
              <a:rPr lang="en-GB" sz="2400" dirty="0" smtClean="0">
                <a:solidFill>
                  <a:srgbClr val="020066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ans.</a:t>
            </a:r>
          </a:p>
          <a:p>
            <a:pPr algn="l"/>
            <a:r>
              <a:rPr lang="en-GB" sz="2400" dirty="0">
                <a:solidFill>
                  <a:srgbClr val="020066"/>
                </a:solidFill>
                <a:latin typeface="Comic Sans MS" pitchFamily="66" charset="0"/>
              </a:rPr>
              <a:t>Ma 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</a:rPr>
              <a:t>m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ère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s’appelle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Carina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 algn="l"/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Elle a </a:t>
            </a:r>
            <a:r>
              <a:rPr lang="en-GB" sz="2400" i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trente-neuf</a:t>
            </a:r>
            <a:r>
              <a:rPr lang="en-GB" sz="2400" dirty="0" smtClean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ans.</a:t>
            </a:r>
          </a:p>
          <a:p>
            <a:pPr algn="l"/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Mon 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père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400" dirty="0" err="1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s’appelle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Albert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 algn="l"/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Il a </a:t>
            </a:r>
            <a:r>
              <a:rPr lang="en-GB" sz="2400" i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quarante</a:t>
            </a:r>
            <a:r>
              <a:rPr lang="en-GB" sz="2400" dirty="0" smtClean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400" dirty="0">
                <a:solidFill>
                  <a:srgbClr val="020066"/>
                </a:solidFill>
                <a:latin typeface="Comic Sans MS" pitchFamily="66" charset="0"/>
                <a:cs typeface="Arial" charset="0"/>
              </a:rPr>
              <a:t>ans.</a:t>
            </a:r>
          </a:p>
        </p:txBody>
      </p:sp>
      <p:sp>
        <p:nvSpPr>
          <p:cNvPr id="350214" name="Text Box 1030"/>
          <p:cNvSpPr txBox="1">
            <a:spLocks noChangeArrowheads="1"/>
          </p:cNvSpPr>
          <p:nvPr/>
        </p:nvSpPr>
        <p:spPr bwMode="auto">
          <a:xfrm>
            <a:off x="297527" y="4869160"/>
            <a:ext cx="84176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800" b="1" u="sng" dirty="0" smtClean="0">
                <a:latin typeface="Corbel" pitchFamily="34" charset="0"/>
              </a:rPr>
              <a:t>Adapt the text above to write about your own family!</a:t>
            </a:r>
          </a:p>
          <a:p>
            <a:pPr algn="l"/>
            <a:endParaRPr lang="en-GB" sz="2800" b="1" dirty="0">
              <a:solidFill>
                <a:srgbClr val="FF6600"/>
              </a:solidFill>
            </a:endParaRPr>
          </a:p>
          <a:p>
            <a:pPr algn="l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They are called = 	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s’appellent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(boys)</a:t>
            </a:r>
          </a:p>
          <a:p>
            <a:pPr algn="l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s’appellent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(girls)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13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5162550" y="1949921"/>
            <a:ext cx="3810000" cy="3987800"/>
            <a:chOff x="3216" y="585"/>
            <a:chExt cx="2400" cy="2487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3216" y="585"/>
              <a:ext cx="2400" cy="2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7412" name="Picture 4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3600" y="672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3" name="Picture 5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4464" y="672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360" y="624"/>
              <a:ext cx="24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A</a:t>
              </a:r>
              <a:endParaRPr lang="fr-FR" sz="2400">
                <a:solidFill>
                  <a:srgbClr val="000066"/>
                </a:solidFill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4176" y="624"/>
              <a:ext cx="24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B</a:t>
              </a:r>
              <a:endParaRPr lang="fr-FR" sz="2400">
                <a:solidFill>
                  <a:srgbClr val="000066"/>
                </a:solidFill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3504" y="1296"/>
              <a:ext cx="255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C</a:t>
              </a:r>
              <a:endParaRPr lang="fr-FR" sz="2400">
                <a:solidFill>
                  <a:srgbClr val="000066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704" y="1296"/>
              <a:ext cx="255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D</a:t>
              </a:r>
              <a:endParaRPr lang="fr-FR" sz="2400">
                <a:solidFill>
                  <a:srgbClr val="000066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272" y="1968"/>
              <a:ext cx="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F</a:t>
              </a:r>
              <a:endParaRPr lang="fr-FR" sz="2400">
                <a:solidFill>
                  <a:srgbClr val="000066"/>
                </a:solidFill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3408" y="2592"/>
              <a:ext cx="26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G</a:t>
              </a:r>
              <a:endParaRPr lang="fr-FR" sz="2400">
                <a:solidFill>
                  <a:srgbClr val="000066"/>
                </a:solidFill>
              </a:endParaRPr>
            </a:p>
          </p:txBody>
        </p:sp>
        <p:pic>
          <p:nvPicPr>
            <p:cNvPr id="17420" name="Picture 12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4800" y="672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1" name="Picture 13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5136" y="672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2" name="Picture 14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3792" y="1296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3" name="Picture 15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4128" y="1296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H="1">
              <a:off x="3888" y="1248"/>
              <a:ext cx="432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3840" y="1200"/>
              <a:ext cx="48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7426" name="Picture 18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4944" y="1296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7" name="Picture 19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3792" y="1920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8" name="Picture 20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3456" y="1920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9" name="Picture 21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5040" y="2544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0" name="Picture 22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4368" y="2544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1" name="Picture 23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3696" y="2544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2" name="Picture 24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4704" y="2544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3" name="Picture 25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4032" y="2544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4" name="Picture 26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4848" y="1920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5" name="Picture 27" descr="fre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6" b="4610"/>
            <a:stretch>
              <a:fillRect/>
            </a:stretch>
          </p:blipFill>
          <p:spPr bwMode="auto">
            <a:xfrm>
              <a:off x="4512" y="1920"/>
              <a:ext cx="279" cy="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6" name="Picture 28" descr="fre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3"/>
            <a:stretch>
              <a:fillRect/>
            </a:stretch>
          </p:blipFill>
          <p:spPr bwMode="auto">
            <a:xfrm>
              <a:off x="5194" y="1920"/>
              <a:ext cx="28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3648" y="1824"/>
              <a:ext cx="2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66"/>
                  </a:solidFill>
                </a:rPr>
                <a:t>E</a:t>
              </a:r>
              <a:endParaRPr lang="fr-FR" sz="2400">
                <a:solidFill>
                  <a:srgbClr val="000066"/>
                </a:solidFill>
              </a:endParaRPr>
            </a:p>
          </p:txBody>
        </p:sp>
      </p:grp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219450" y="44450"/>
            <a:ext cx="279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6600"/>
                </a:solidFill>
              </a:rPr>
              <a:t>Trouve les paires!</a:t>
            </a:r>
            <a:endParaRPr lang="fr-FR" sz="2400" b="1">
              <a:solidFill>
                <a:srgbClr val="FF6600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28600" y="1484784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solidFill>
                  <a:schemeClr val="bg1"/>
                </a:solidFill>
              </a:rPr>
              <a:t>1)  </a:t>
            </a:r>
            <a:r>
              <a:rPr lang="en-GB" sz="2400" dirty="0" err="1">
                <a:solidFill>
                  <a:schemeClr val="bg1"/>
                </a:solidFill>
              </a:rPr>
              <a:t>J’ai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une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sœur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28600" y="2122959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2)  J’ai un frère.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228600" y="2761134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3)  J’ai deux frères.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228600" y="3399309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4)  J’ai trois s</a:t>
            </a:r>
            <a:r>
              <a:rPr lang="en-GB" sz="2400">
                <a:solidFill>
                  <a:schemeClr val="bg1"/>
                </a:solidFill>
                <a:cs typeface="Arial" charset="0"/>
              </a:rPr>
              <a:t>œ</a:t>
            </a:r>
            <a:r>
              <a:rPr lang="en-GB" sz="2400">
                <a:solidFill>
                  <a:schemeClr val="bg1"/>
                </a:solidFill>
              </a:rPr>
              <a:t>urs.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28600" y="4037484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5)  J’ai deux frères et une sœur.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28600" y="4675659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6)  J’ai trois frères et deux sœurs.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228600" y="5952009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8)  Je suis fille unique.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28600" y="5313834"/>
            <a:ext cx="4800600" cy="466725"/>
          </a:xfrm>
          <a:prstGeom prst="rect">
            <a:avLst/>
          </a:prstGeom>
          <a:solidFill>
            <a:srgbClr val="5200A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</a:rPr>
              <a:t>7)  Je suis fils unique.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4876800" y="2124546"/>
            <a:ext cx="425450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A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4876800" y="3400896"/>
            <a:ext cx="425450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B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4887913" y="1487959"/>
            <a:ext cx="414337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D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4876800" y="2762721"/>
            <a:ext cx="425450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E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4876800" y="4037484"/>
            <a:ext cx="425450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F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4872038" y="4675659"/>
            <a:ext cx="430212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G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4876800" y="5323359"/>
            <a:ext cx="425450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C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4876800" y="5947246"/>
            <a:ext cx="425450" cy="466725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bg1"/>
                </a:solidFill>
              </a:rPr>
              <a:t>C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55" name="Rectangle 4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Ma famille 3</a:t>
            </a:r>
          </a:p>
        </p:txBody>
      </p:sp>
    </p:spTree>
    <p:extLst>
      <p:ext uri="{BB962C8B-B14F-4D97-AF65-F5344CB8AC3E}">
        <p14:creationId xmlns:p14="http://schemas.microsoft.com/office/powerpoint/2010/main" val="233691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animBg="1" autoUpdateAnimBg="0"/>
      <p:bldP spid="17440" grpId="0" animBg="1" autoUpdateAnimBg="0"/>
      <p:bldP spid="17441" grpId="0" animBg="1" autoUpdateAnimBg="0"/>
      <p:bldP spid="17442" grpId="0" animBg="1" autoUpdateAnimBg="0"/>
      <p:bldP spid="17443" grpId="0" animBg="1" autoUpdateAnimBg="0"/>
      <p:bldP spid="17444" grpId="0" animBg="1" autoUpdateAnimBg="0"/>
      <p:bldP spid="17445" grpId="0" animBg="1" autoUpdateAnimBg="0"/>
      <p:bldP spid="17446" grpId="0" animBg="1" autoUpdateAnimBg="0"/>
      <p:bldP spid="17447" grpId="0" animBg="1" autoUpdateAnimBg="0"/>
      <p:bldP spid="17448" grpId="0" animBg="1" autoUpdateAnimBg="0"/>
      <p:bldP spid="17449" grpId="0" animBg="1" autoUpdateAnimBg="0"/>
      <p:bldP spid="17450" grpId="0" animBg="1" autoUpdateAnimBg="0"/>
      <p:bldP spid="17451" grpId="0" animBg="1" autoUpdateAnimBg="0"/>
      <p:bldP spid="17452" grpId="0" animBg="1" autoUpdateAnimBg="0"/>
      <p:bldP spid="17453" grpId="0" animBg="1" autoUpdateAnimBg="0"/>
      <p:bldP spid="1745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11509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11509"/>
            <a:ext cx="40386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3164284"/>
            <a:ext cx="403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5006" y="3930476"/>
            <a:ext cx="39340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rbel" pitchFamily="34" charset="0"/>
              </a:rPr>
              <a:t>Draw symbols to represent each family.</a:t>
            </a:r>
            <a:endParaRPr lang="en-GB" dirty="0" smtClean="0"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Corbel" pitchFamily="34" charset="0"/>
              </a:rPr>
              <a:t>Patrice: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Corbel" pitchFamily="34" charset="0"/>
              </a:rPr>
              <a:t>Aurélie</a:t>
            </a:r>
            <a:r>
              <a:rPr lang="en-GB" dirty="0" smtClean="0">
                <a:latin typeface="Corbe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orbel" pitchFamily="34" charset="0"/>
              </a:rPr>
              <a:t>Jeanne: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orbel" pitchFamily="34" charset="0"/>
              </a:rPr>
              <a:t>Olivier: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orbel" pitchFamily="34" charset="0"/>
              </a:rPr>
              <a:t>Étienne:</a:t>
            </a: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Corbel" pitchFamily="34" charset="0"/>
              </a:rPr>
              <a:t>Magali</a:t>
            </a:r>
            <a:r>
              <a:rPr lang="en-GB" dirty="0" smtClean="0">
                <a:latin typeface="Corbel" pitchFamily="34" charset="0"/>
              </a:rPr>
              <a:t>:</a:t>
            </a:r>
            <a:endParaRPr lang="en-GB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28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69476"/>
            <a:ext cx="751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orbel" pitchFamily="34" charset="0"/>
              </a:rPr>
              <a:t>Que</a:t>
            </a:r>
            <a:r>
              <a:rPr lang="en-GB" sz="2800" dirty="0" smtClean="0">
                <a:latin typeface="Corbel" pitchFamily="34" charset="0"/>
              </a:rPr>
              <a:t> </a:t>
            </a:r>
            <a:r>
              <a:rPr lang="en-GB" sz="2800" dirty="0" err="1" smtClean="0">
                <a:latin typeface="Corbel" pitchFamily="34" charset="0"/>
              </a:rPr>
              <a:t>disent-ils</a:t>
            </a:r>
            <a:r>
              <a:rPr lang="en-GB" sz="2800" dirty="0" smtClean="0">
                <a:latin typeface="Corbel" pitchFamily="34" charset="0"/>
              </a:rPr>
              <a:t>?   Write a sentence for each person.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335107" y="3754010"/>
            <a:ext cx="3855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GB" sz="4800" dirty="0" err="1" smtClean="0">
                <a:latin typeface="Gabriola" pitchFamily="82" charset="0"/>
              </a:rPr>
              <a:t>J’ai</a:t>
            </a:r>
            <a:r>
              <a:rPr lang="en-GB" sz="4800" dirty="0" smtClean="0">
                <a:latin typeface="Gabriola" pitchFamily="82" charset="0"/>
              </a:rPr>
              <a:t> </a:t>
            </a:r>
            <a:r>
              <a:rPr lang="en-GB" sz="4800" dirty="0" err="1" smtClean="0">
                <a:latin typeface="Gabriola" pitchFamily="82" charset="0"/>
              </a:rPr>
              <a:t>une</a:t>
            </a:r>
            <a:r>
              <a:rPr lang="en-GB" sz="4800" dirty="0" smtClean="0">
                <a:latin typeface="Gabriola" pitchFamily="82" charset="0"/>
              </a:rPr>
              <a:t> </a:t>
            </a:r>
            <a:r>
              <a:rPr lang="en-GB" sz="4800" dirty="0" err="1" smtClean="0">
                <a:latin typeface="Gabriola" pitchFamily="82" charset="0"/>
              </a:rPr>
              <a:t>soeur</a:t>
            </a:r>
            <a:endParaRPr lang="en-GB" sz="4800" dirty="0" smtClean="0">
              <a:latin typeface="Gabriola" pitchFamily="82" charset="0"/>
            </a:endParaRPr>
          </a:p>
          <a:p>
            <a:pPr marL="914400" indent="-914400">
              <a:buAutoNum type="arabicPeriod"/>
            </a:pPr>
            <a:r>
              <a:rPr lang="en-GB" sz="2800" dirty="0">
                <a:latin typeface="Gabriola" pitchFamily="82" charset="0"/>
              </a:rPr>
              <a:t> </a:t>
            </a:r>
            <a:endParaRPr lang="en-GB" sz="2800" dirty="0" smtClean="0">
              <a:latin typeface="Gabriola" pitchFamily="82" charset="0"/>
            </a:endParaRPr>
          </a:p>
          <a:p>
            <a:pPr marL="914400" indent="-914400">
              <a:buAutoNum type="arabicPeriod"/>
            </a:pPr>
            <a:r>
              <a:rPr lang="en-GB" sz="2800" dirty="0">
                <a:latin typeface="Gabriola" pitchFamily="82" charset="0"/>
              </a:rPr>
              <a:t> </a:t>
            </a:r>
            <a:endParaRPr lang="en-GB" sz="2800" dirty="0" smtClean="0">
              <a:latin typeface="Gabriola" pitchFamily="82" charset="0"/>
            </a:endParaRPr>
          </a:p>
          <a:p>
            <a:pPr marL="914400" indent="-914400">
              <a:buAutoNum type="arabicPeriod"/>
            </a:pPr>
            <a:r>
              <a:rPr lang="en-GB" sz="2800" dirty="0">
                <a:latin typeface="Gabriola" pitchFamily="82" charset="0"/>
              </a:rPr>
              <a:t> </a:t>
            </a:r>
            <a:endParaRPr lang="en-GB" sz="2800" dirty="0" smtClean="0">
              <a:latin typeface="Gabriola" pitchFamily="82" charset="0"/>
            </a:endParaRPr>
          </a:p>
          <a:p>
            <a:pPr marL="914400" indent="-914400">
              <a:buAutoNum type="arabicPeriod"/>
            </a:pPr>
            <a:r>
              <a:rPr lang="en-GB" sz="2800" dirty="0">
                <a:latin typeface="Gabriola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8" name="Picture 4" descr="fla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4450"/>
            <a:ext cx="590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spea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500"/>
            <a:ext cx="7048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8785601" imgH="5328038"/>
        </mc:Choice>
        <mc:Fallback>
          <p:control name="ShockwaveFlash1" r:id="rId2" imgW="8785601" imgH="53280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1268413"/>
                  <a:ext cx="8785225" cy="5327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2249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-20136" y="620688"/>
            <a:ext cx="9144000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After saying how many brothers and sisters you have you can use </a:t>
            </a:r>
            <a:r>
              <a:rPr lang="en-GB" sz="2400" b="1" dirty="0">
                <a:solidFill>
                  <a:srgbClr val="FFFF00"/>
                </a:solidFill>
                <a:latin typeface="Comic Sans MS" pitchFamily="66" charset="0"/>
              </a:rPr>
              <a:t>“qui </a:t>
            </a:r>
            <a:r>
              <a:rPr lang="en-GB" sz="2400" b="1" dirty="0" err="1">
                <a:solidFill>
                  <a:srgbClr val="FFFF00"/>
                </a:solidFill>
                <a:latin typeface="Comic Sans MS" pitchFamily="66" charset="0"/>
              </a:rPr>
              <a:t>s’appelle</a:t>
            </a:r>
            <a:r>
              <a:rPr lang="en-GB" sz="2400" b="1" dirty="0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to say what their names are. 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-20136" y="2420888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2) It translates as “who is called”.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3933056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3)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Eg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“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J’ai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un frère </a:t>
            </a:r>
            <a:r>
              <a:rPr lang="en-GB" sz="2400" b="1" u="sng" dirty="0">
                <a:solidFill>
                  <a:srgbClr val="FFFF00"/>
                </a:solidFill>
                <a:latin typeface="Comic Sans MS" pitchFamily="66" charset="0"/>
              </a:rPr>
              <a:t>qui </a:t>
            </a:r>
            <a:r>
              <a:rPr lang="en-GB" sz="2400" b="1" u="sng" dirty="0" err="1">
                <a:solidFill>
                  <a:srgbClr val="FFFF00"/>
                </a:solidFill>
                <a:latin typeface="Comic Sans MS" pitchFamily="66" charset="0"/>
              </a:rPr>
              <a:t>s’appelle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Mark”   means….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5013176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4) I’ve got one brother </a:t>
            </a:r>
            <a:r>
              <a:rPr lang="en-GB" sz="2400" b="1" u="sng" dirty="0">
                <a:solidFill>
                  <a:schemeClr val="bg1"/>
                </a:solidFill>
                <a:latin typeface="Comic Sans MS" pitchFamily="66" charset="0"/>
              </a:rPr>
              <a:t>who is called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Mark.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8" grpId="0" animBg="1"/>
      <p:bldP spid="9229" grpId="0" animBg="1"/>
      <p:bldP spid="9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140200" y="2276475"/>
            <a:ext cx="453548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= j’ai ___  soeur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16013" y="558800"/>
            <a:ext cx="6983412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1895475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00113" y="4365625"/>
            <a:ext cx="1584325" cy="6413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Sara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635375" y="3860800"/>
            <a:ext cx="4968875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qui s’appelle  _____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651500" y="2205038"/>
            <a:ext cx="42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461250" y="3795713"/>
            <a:ext cx="42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292725" y="2276475"/>
            <a:ext cx="1152525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Comic Sans MS" pitchFamily="66" charset="0"/>
              </a:rPr>
              <a:t>une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877050" y="3860800"/>
            <a:ext cx="1584325" cy="6413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Sara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116013" y="558800"/>
            <a:ext cx="7015162" cy="6731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9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40200" y="2276475"/>
            <a:ext cx="453548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= j’ai  ___  frère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6013" y="558800"/>
            <a:ext cx="6983412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00113" y="4365625"/>
            <a:ext cx="1800225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Alain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35375" y="3860800"/>
            <a:ext cx="4968875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__  ______  Alain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19796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795963" y="2276475"/>
            <a:ext cx="423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435600" y="2276475"/>
            <a:ext cx="1008063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Comic Sans MS" pitchFamily="66" charset="0"/>
              </a:rPr>
              <a:t>un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16013" y="558800"/>
            <a:ext cx="7015162" cy="6731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140200" y="3860800"/>
            <a:ext cx="42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635375" y="3860800"/>
            <a:ext cx="1008063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Comic Sans MS" pitchFamily="66" charset="0"/>
              </a:rPr>
              <a:t>qui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724525" y="3860800"/>
            <a:ext cx="42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859338" y="3860800"/>
            <a:ext cx="2089150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Comic Sans MS" pitchFamily="66" charset="0"/>
              </a:rPr>
              <a:t>s’appelle</a:t>
            </a:r>
            <a:endParaRPr lang="en-US" sz="36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4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2" grpId="0" animBg="1"/>
      <p:bldP spid="17421" grpId="0" animBg="1"/>
      <p:bldP spid="174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995738" y="4508500"/>
            <a:ext cx="4824412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 ____  et   _____</a:t>
            </a:r>
            <a:endParaRPr lang="en-US" sz="3600" b="1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140200" y="2276475"/>
            <a:ext cx="453548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= j’ai ___   frères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6013" y="558800"/>
            <a:ext cx="6983412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3860800"/>
            <a:ext cx="1800225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Alain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43438" y="3429000"/>
            <a:ext cx="3527425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qui s’appell</a:t>
            </a:r>
            <a:r>
              <a:rPr lang="en-GB" sz="3600" b="1">
                <a:solidFill>
                  <a:srgbClr val="FF66FF"/>
                </a:solidFill>
                <a:latin typeface="Comic Sans MS" pitchFamily="66" charset="0"/>
              </a:rPr>
              <a:t>ent</a:t>
            </a:r>
            <a:endParaRPr lang="en-US" sz="3600" b="1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19796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19796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763713" y="4941888"/>
            <a:ext cx="1800225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Gerard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32463" y="2276475"/>
            <a:ext cx="423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643438" y="4443413"/>
            <a:ext cx="423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532688" y="4443413"/>
            <a:ext cx="423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292725" y="2276475"/>
            <a:ext cx="1223963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Comic Sans MS" pitchFamily="66" charset="0"/>
              </a:rPr>
              <a:t>deux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95738" y="4508500"/>
            <a:ext cx="1584325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Alain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32588" y="4508500"/>
            <a:ext cx="1800225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Gerard</a:t>
            </a:r>
            <a:endParaRPr lang="en-US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116013" y="558800"/>
            <a:ext cx="7015162" cy="6731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Tu as des frères et des soeurs?</a:t>
            </a:r>
            <a:endParaRPr lang="en-US" sz="3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1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3" grpId="0" animBg="1"/>
      <p:bldP spid="194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596</Words>
  <Application>Microsoft Office PowerPoint</Application>
  <PresentationFormat>On-screen Show (4:3)</PresentationFormat>
  <Paragraphs>135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lundi 14 janvier</vt:lpstr>
      <vt:lpstr>Ma famille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Queen Katherine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 8 novembre</dc:title>
  <dc:creator>m.rollet</dc:creator>
  <cp:lastModifiedBy>Eirian</cp:lastModifiedBy>
  <cp:revision>7</cp:revision>
  <dcterms:created xsi:type="dcterms:W3CDTF">2011-11-08T10:27:35Z</dcterms:created>
  <dcterms:modified xsi:type="dcterms:W3CDTF">2013-01-13T21:05:01Z</dcterms:modified>
</cp:coreProperties>
</file>