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WAV" ContentType="audio/wav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1.bin" ContentType="audio/unknown"/>
  <Override PartName="/ppt/media/audio2.bin" ContentType="audio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57" r:id="rId4"/>
    <p:sldId id="261" r:id="rId5"/>
    <p:sldId id="285" r:id="rId6"/>
    <p:sldId id="258" r:id="rId7"/>
    <p:sldId id="270" r:id="rId8"/>
    <p:sldId id="259" r:id="rId9"/>
    <p:sldId id="260" r:id="rId10"/>
    <p:sldId id="269" r:id="rId11"/>
    <p:sldId id="264" r:id="rId12"/>
    <p:sldId id="265" r:id="rId13"/>
    <p:sldId id="283" r:id="rId14"/>
    <p:sldId id="286" r:id="rId15"/>
    <p:sldId id="287" r:id="rId16"/>
    <p:sldId id="288" r:id="rId17"/>
    <p:sldId id="28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2787"/>
    <p:restoredTop sz="91005" autoAdjust="0"/>
  </p:normalViewPr>
  <p:slideViewPr>
    <p:cSldViewPr>
      <p:cViewPr varScale="1">
        <p:scale>
          <a:sx n="104" d="100"/>
          <a:sy n="104" d="100"/>
        </p:scale>
        <p:origin x="-166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2" name="Group 50"/>
          <p:cNvGrpSpPr>
            <a:grpSpLocks/>
          </p:cNvGrpSpPr>
          <p:nvPr/>
        </p:nvGrpSpPr>
        <p:grpSpPr bwMode="auto">
          <a:xfrm>
            <a:off x="0" y="-14288"/>
            <a:ext cx="9155113" cy="6884988"/>
            <a:chOff x="0" y="-9"/>
            <a:chExt cx="5767" cy="4337"/>
          </a:xfrm>
        </p:grpSpPr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4" name="Freeform 12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5" name="Freeform 13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6" name="Freeform 14"/>
            <p:cNvSpPr>
              <a:spLocks/>
            </p:cNvSpPr>
            <p:nvPr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7" name="Freeform 15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Freeform 16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Freeform 17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Rectangle 18"/>
            <p:cNvSpPr>
              <a:spLocks noChangeArrowheads="1"/>
            </p:cNvSpPr>
            <p:nvPr/>
          </p:nvSpPr>
          <p:spPr bwMode="invGray">
            <a:xfrm>
              <a:off x="0" y="2441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Freeform 20"/>
            <p:cNvSpPr>
              <a:spLocks/>
            </p:cNvSpPr>
            <p:nvPr/>
          </p:nvSpPr>
          <p:spPr bwMode="invGray">
            <a:xfrm>
              <a:off x="1632" y="2487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invGray">
            <a:xfrm>
              <a:off x="0" y="2487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invGray">
            <a:xfrm>
              <a:off x="3744" y="2487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invGray">
            <a:xfrm>
              <a:off x="1920" y="2487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Rectangle 27"/>
            <p:cNvSpPr>
              <a:spLocks noChangeArrowheads="1"/>
            </p:cNvSpPr>
            <p:nvPr/>
          </p:nvSpPr>
          <p:spPr bwMode="invGray">
            <a:xfrm>
              <a:off x="7" y="2456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Freeform 28"/>
            <p:cNvSpPr>
              <a:spLocks/>
            </p:cNvSpPr>
            <p:nvPr/>
          </p:nvSpPr>
          <p:spPr bwMode="invGray">
            <a:xfrm>
              <a:off x="2583" y="2449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Freeform 29"/>
            <p:cNvSpPr>
              <a:spLocks/>
            </p:cNvSpPr>
            <p:nvPr/>
          </p:nvSpPr>
          <p:spPr bwMode="invGray">
            <a:xfrm rot="18897039" flipH="1">
              <a:off x="148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Freeform 30"/>
            <p:cNvSpPr>
              <a:spLocks/>
            </p:cNvSpPr>
            <p:nvPr/>
          </p:nvSpPr>
          <p:spPr bwMode="invGray">
            <a:xfrm rot="18897039" flipH="1">
              <a:off x="766" y="2417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3" name="Freeform 31"/>
            <p:cNvSpPr>
              <a:spLocks/>
            </p:cNvSpPr>
            <p:nvPr/>
          </p:nvSpPr>
          <p:spPr bwMode="invGray">
            <a:xfrm rot="18897039" flipH="1">
              <a:off x="31" y="2385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Freeform 32"/>
            <p:cNvSpPr>
              <a:spLocks/>
            </p:cNvSpPr>
            <p:nvPr/>
          </p:nvSpPr>
          <p:spPr bwMode="invGray">
            <a:xfrm flipH="1" flipV="1">
              <a:off x="576" y="2441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5" name="Freeform 33"/>
            <p:cNvSpPr>
              <a:spLocks/>
            </p:cNvSpPr>
            <p:nvPr/>
          </p:nvSpPr>
          <p:spPr bwMode="invGray">
            <a:xfrm flipH="1" flipV="1">
              <a:off x="240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Freeform 34"/>
            <p:cNvSpPr>
              <a:spLocks/>
            </p:cNvSpPr>
            <p:nvPr/>
          </p:nvSpPr>
          <p:spPr bwMode="invGray">
            <a:xfrm flipH="1" flipV="1">
              <a:off x="3036" y="2489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7" name="Freeform 35"/>
            <p:cNvSpPr>
              <a:spLocks/>
            </p:cNvSpPr>
            <p:nvPr/>
          </p:nvSpPr>
          <p:spPr bwMode="invGray">
            <a:xfrm flipH="1" flipV="1">
              <a:off x="3984" y="2441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Freeform 36"/>
            <p:cNvSpPr>
              <a:spLocks/>
            </p:cNvSpPr>
            <p:nvPr/>
          </p:nvSpPr>
          <p:spPr bwMode="invGray">
            <a:xfrm flipH="1" flipV="1">
              <a:off x="3456" y="2441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Rectangle 37"/>
            <p:cNvSpPr>
              <a:spLocks noChangeArrowheads="1"/>
            </p:cNvSpPr>
            <p:nvPr/>
          </p:nvSpPr>
          <p:spPr bwMode="invGray">
            <a:xfrm>
              <a:off x="0" y="2462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Rectangle 45"/>
            <p:cNvSpPr>
              <a:spLocks noChangeArrowheads="1"/>
            </p:cNvSpPr>
            <p:nvPr/>
          </p:nvSpPr>
          <p:spPr bwMode="hidden">
            <a:xfrm>
              <a:off x="0" y="2880"/>
              <a:ext cx="5760" cy="57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8" name="Rectangle 46"/>
            <p:cNvSpPr>
              <a:spLocks noChangeArrowheads="1"/>
            </p:cNvSpPr>
            <p:nvPr/>
          </p:nvSpPr>
          <p:spPr bwMode="hidden">
            <a:xfrm>
              <a:off x="0" y="3408"/>
              <a:ext cx="5760" cy="9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235" name="Picture 43" descr="D:\FRONTPAGE THEMES\BLITZ\BTZBUL1A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86" y="1650"/>
              <a:ext cx="204" cy="204"/>
            </a:xfrm>
            <a:prstGeom prst="rect">
              <a:avLst/>
            </a:prstGeom>
            <a:noFill/>
          </p:spPr>
        </p:pic>
      </p:grpSp>
      <p:sp>
        <p:nvSpPr>
          <p:cNvPr id="8230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1676400" y="1905000"/>
            <a:ext cx="7239000" cy="1905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31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6400800" cy="1679575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33" name="Rectangle 41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95502D-ED96-4E79-ABF0-16D69AD908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648BB-C722-4E6D-8613-3C8D571C53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5138"/>
            <a:ext cx="1943100" cy="5630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5138"/>
            <a:ext cx="5676900" cy="5630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0341-26D2-4BED-825A-FA13AE585C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57977-9CB9-469C-AE08-279E604FA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6EED8-2A1F-4601-941D-C78E7FED7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9FA9E-6749-4878-AC89-401BEDCC32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1BF57-72E1-436E-BD6B-37824AB018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AED80-D288-4E7D-A372-1484616BD7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B67B8D-B82A-4A0D-80D3-8CDB73361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8038F-E35A-4F49-919B-6EE951D18C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9AE4A-A715-4F20-BAEA-62D8350878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roup 49"/>
          <p:cNvGrpSpPr>
            <a:grpSpLocks/>
          </p:cNvGrpSpPr>
          <p:nvPr/>
        </p:nvGrpSpPr>
        <p:grpSpPr bwMode="auto">
          <a:xfrm>
            <a:off x="0" y="0"/>
            <a:ext cx="9144000" cy="7405688"/>
            <a:chOff x="0" y="-9"/>
            <a:chExt cx="5760" cy="4665"/>
          </a:xfrm>
        </p:grpSpPr>
        <p:sp>
          <p:nvSpPr>
            <p:cNvPr id="1032" name="Freeform 8"/>
            <p:cNvSpPr>
              <a:spLocks/>
            </p:cNvSpPr>
            <p:nvPr/>
          </p:nvSpPr>
          <p:spPr bwMode="hidden">
            <a:xfrm>
              <a:off x="1632" y="-5"/>
              <a:ext cx="1737" cy="4333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hidden">
            <a:xfrm>
              <a:off x="0" y="-7"/>
              <a:ext cx="1737" cy="4329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hidden">
            <a:xfrm>
              <a:off x="3744" y="-4"/>
              <a:ext cx="1739" cy="4330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hidden">
            <a:xfrm>
              <a:off x="1920" y="-9"/>
              <a:ext cx="2080" cy="432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hidden">
            <a:xfrm>
              <a:off x="117" y="97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hidden">
            <a:xfrm rot="2702961" flipH="1">
              <a:off x="810" y="766"/>
              <a:ext cx="2544" cy="1008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hidden">
            <a:xfrm>
              <a:off x="83" y="49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 userDrawn="1"/>
          </p:nvSpPr>
          <p:spPr bwMode="hidden">
            <a:xfrm rot="-2895842">
              <a:off x="-984" y="1041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hidden">
            <a:xfrm rot="-2305141">
              <a:off x="1331" y="913"/>
              <a:ext cx="3594" cy="1735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hidden">
            <a:xfrm rot="2084418" flipH="1">
              <a:off x="1859" y="865"/>
              <a:ext cx="3504" cy="1536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hidden">
            <a:xfrm>
              <a:off x="4250" y="-7"/>
              <a:ext cx="1089" cy="2285"/>
            </a:xfrm>
            <a:custGeom>
              <a:avLst/>
              <a:gdLst/>
              <a:ahLst/>
              <a:cxnLst>
                <a:cxn ang="0">
                  <a:pos x="0" y="2265"/>
                </a:cxn>
                <a:cxn ang="0">
                  <a:pos x="1030" y="0"/>
                </a:cxn>
                <a:cxn ang="0">
                  <a:pos x="1089" y="0"/>
                </a:cxn>
                <a:cxn ang="0">
                  <a:pos x="37" y="2285"/>
                </a:cxn>
                <a:cxn ang="0">
                  <a:pos x="0" y="2265"/>
                </a:cxn>
              </a:cxnLst>
              <a:rect l="0" t="0" r="r" b="b"/>
              <a:pathLst>
                <a:path w="1089" h="2285">
                  <a:moveTo>
                    <a:pt x="0" y="2265"/>
                  </a:moveTo>
                  <a:cubicBezTo>
                    <a:pt x="438" y="996"/>
                    <a:pt x="865" y="377"/>
                    <a:pt x="1030" y="0"/>
                  </a:cubicBezTo>
                  <a:cubicBezTo>
                    <a:pt x="1030" y="0"/>
                    <a:pt x="1059" y="0"/>
                    <a:pt x="1089" y="0"/>
                  </a:cubicBezTo>
                  <a:cubicBezTo>
                    <a:pt x="565" y="834"/>
                    <a:pt x="181" y="1853"/>
                    <a:pt x="37" y="2285"/>
                  </a:cubicBezTo>
                  <a:cubicBezTo>
                    <a:pt x="37" y="2285"/>
                    <a:pt x="0" y="2265"/>
                    <a:pt x="0" y="226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25"/>
            <p:cNvSpPr>
              <a:spLocks noChangeArrowheads="1"/>
            </p:cNvSpPr>
            <p:nvPr/>
          </p:nvSpPr>
          <p:spPr bwMode="hidden">
            <a:xfrm>
              <a:off x="0" y="3910"/>
              <a:ext cx="5760" cy="43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hidden">
            <a:xfrm>
              <a:off x="1632" y="3956"/>
              <a:ext cx="1737" cy="382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hidden">
            <a:xfrm>
              <a:off x="0" y="3956"/>
              <a:ext cx="1737" cy="381"/>
            </a:xfrm>
            <a:custGeom>
              <a:avLst/>
              <a:gdLst/>
              <a:ahLst/>
              <a:cxnLst>
                <a:cxn ang="0">
                  <a:pos x="494" y="4309"/>
                </a:cxn>
                <a:cxn ang="0">
                  <a:pos x="1737" y="43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309"/>
                </a:cxn>
              </a:cxnLst>
              <a:rect l="0" t="0" r="r" b="b"/>
              <a:pathLst>
                <a:path w="1737" h="4320">
                  <a:moveTo>
                    <a:pt x="494" y="4309"/>
                  </a:moveTo>
                  <a:lnTo>
                    <a:pt x="1737" y="43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30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hidden">
            <a:xfrm>
              <a:off x="3744" y="3956"/>
              <a:ext cx="1739" cy="382"/>
            </a:xfrm>
            <a:custGeom>
              <a:avLst/>
              <a:gdLst/>
              <a:ahLst/>
              <a:cxnLst>
                <a:cxn ang="0">
                  <a:pos x="494" y="4415"/>
                </a:cxn>
                <a:cxn ang="0">
                  <a:pos x="1739" y="4420"/>
                </a:cxn>
                <a:cxn ang="0">
                  <a:pos x="524" y="0"/>
                </a:cxn>
                <a:cxn ang="0">
                  <a:pos x="0" y="7"/>
                </a:cxn>
                <a:cxn ang="0">
                  <a:pos x="494" y="4415"/>
                </a:cxn>
              </a:cxnLst>
              <a:rect l="0" t="0" r="r" b="b"/>
              <a:pathLst>
                <a:path w="1739" h="4420">
                  <a:moveTo>
                    <a:pt x="494" y="4415"/>
                  </a:moveTo>
                  <a:lnTo>
                    <a:pt x="1739" y="4420"/>
                  </a:lnTo>
                  <a:lnTo>
                    <a:pt x="524" y="0"/>
                  </a:lnTo>
                  <a:lnTo>
                    <a:pt x="0" y="7"/>
                  </a:lnTo>
                  <a:lnTo>
                    <a:pt x="494" y="4415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hidden">
            <a:xfrm>
              <a:off x="1920" y="3956"/>
              <a:ext cx="2080" cy="38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870" y="4338"/>
                </a:cxn>
                <a:cxn ang="0">
                  <a:pos x="2080" y="4338"/>
                </a:cxn>
                <a:cxn ang="0">
                  <a:pos x="1033" y="0"/>
                </a:cxn>
                <a:cxn ang="0">
                  <a:pos x="0" y="7"/>
                </a:cxn>
              </a:cxnLst>
              <a:rect l="0" t="0" r="r" b="b"/>
              <a:pathLst>
                <a:path w="2080" h="4338">
                  <a:moveTo>
                    <a:pt x="0" y="7"/>
                  </a:moveTo>
                  <a:lnTo>
                    <a:pt x="1870" y="4338"/>
                  </a:lnTo>
                  <a:lnTo>
                    <a:pt x="2080" y="4338"/>
                  </a:lnTo>
                  <a:lnTo>
                    <a:pt x="1033" y="0"/>
                  </a:lnTo>
                  <a:lnTo>
                    <a:pt x="0" y="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8" name="Rectangle 34"/>
            <p:cNvSpPr>
              <a:spLocks noChangeArrowheads="1"/>
            </p:cNvSpPr>
            <p:nvPr/>
          </p:nvSpPr>
          <p:spPr bwMode="hidden">
            <a:xfrm>
              <a:off x="0" y="3905"/>
              <a:ext cx="5760" cy="432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hidden">
            <a:xfrm>
              <a:off x="2583" y="3918"/>
              <a:ext cx="1036" cy="420"/>
            </a:xfrm>
            <a:custGeom>
              <a:avLst/>
              <a:gdLst/>
              <a:ahLst/>
              <a:cxnLst>
                <a:cxn ang="0">
                  <a:pos x="1027" y="0"/>
                </a:cxn>
                <a:cxn ang="0">
                  <a:pos x="0" y="417"/>
                </a:cxn>
                <a:cxn ang="0">
                  <a:pos x="24" y="420"/>
                </a:cxn>
                <a:cxn ang="0">
                  <a:pos x="1036" y="16"/>
                </a:cxn>
                <a:cxn ang="0">
                  <a:pos x="1027" y="0"/>
                </a:cxn>
              </a:cxnLst>
              <a:rect l="0" t="0" r="r" b="b"/>
              <a:pathLst>
                <a:path w="1036" h="420">
                  <a:moveTo>
                    <a:pt x="1027" y="0"/>
                  </a:moveTo>
                  <a:cubicBezTo>
                    <a:pt x="508" y="159"/>
                    <a:pt x="167" y="347"/>
                    <a:pt x="0" y="417"/>
                  </a:cubicBezTo>
                  <a:cubicBezTo>
                    <a:pt x="0" y="417"/>
                    <a:pt x="12" y="418"/>
                    <a:pt x="24" y="420"/>
                  </a:cubicBezTo>
                  <a:cubicBezTo>
                    <a:pt x="237" y="321"/>
                    <a:pt x="708" y="105"/>
                    <a:pt x="1036" y="16"/>
                  </a:cubicBezTo>
                  <a:cubicBezTo>
                    <a:pt x="1036" y="16"/>
                    <a:pt x="1027" y="0"/>
                    <a:pt x="1027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hidden">
            <a:xfrm rot="18897039" flipH="1">
              <a:off x="148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hidden">
            <a:xfrm rot="18897039" flipH="1">
              <a:off x="766" y="3886"/>
              <a:ext cx="1060" cy="480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hidden">
            <a:xfrm rot="18897039" flipH="1">
              <a:off x="31" y="3854"/>
              <a:ext cx="1034" cy="487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hidden">
            <a:xfrm flipH="1" flipV="1">
              <a:off x="576" y="3910"/>
              <a:ext cx="3552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hidden">
            <a:xfrm flipH="1" flipV="1">
              <a:off x="240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hidden">
            <a:xfrm flipH="1" flipV="1">
              <a:off x="3036" y="3958"/>
              <a:ext cx="1332" cy="383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hidden">
            <a:xfrm flipH="1" flipV="1">
              <a:off x="3984" y="3910"/>
              <a:ext cx="1536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hidden">
            <a:xfrm flipH="1" flipV="1">
              <a:off x="3456" y="3910"/>
              <a:ext cx="2304" cy="432"/>
            </a:xfrm>
            <a:custGeom>
              <a:avLst/>
              <a:gdLst/>
              <a:ahLst/>
              <a:cxnLst>
                <a:cxn ang="0">
                  <a:pos x="0" y="1778"/>
                </a:cxn>
                <a:cxn ang="0">
                  <a:pos x="4742" y="0"/>
                </a:cxn>
                <a:cxn ang="0">
                  <a:pos x="4763" y="42"/>
                </a:cxn>
                <a:cxn ang="0">
                  <a:pos x="20" y="1845"/>
                </a:cxn>
                <a:cxn ang="0">
                  <a:pos x="0" y="1778"/>
                </a:cxn>
              </a:cxnLst>
              <a:rect l="0" t="0" r="r" b="b"/>
              <a:pathLst>
                <a:path w="4763" h="1845">
                  <a:moveTo>
                    <a:pt x="0" y="1778"/>
                  </a:moveTo>
                  <a:cubicBezTo>
                    <a:pt x="2065" y="797"/>
                    <a:pt x="3942" y="281"/>
                    <a:pt x="4742" y="0"/>
                  </a:cubicBezTo>
                  <a:lnTo>
                    <a:pt x="4763" y="42"/>
                  </a:lnTo>
                  <a:cubicBezTo>
                    <a:pt x="3976" y="350"/>
                    <a:pt x="1830" y="918"/>
                    <a:pt x="20" y="1845"/>
                  </a:cubicBezTo>
                  <a:cubicBezTo>
                    <a:pt x="20" y="1845"/>
                    <a:pt x="0" y="1778"/>
                    <a:pt x="0" y="1778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8" name="Rectangle 44"/>
            <p:cNvSpPr>
              <a:spLocks noChangeArrowheads="1"/>
            </p:cNvSpPr>
            <p:nvPr/>
          </p:nvSpPr>
          <p:spPr bwMode="hidden">
            <a:xfrm>
              <a:off x="0" y="3931"/>
              <a:ext cx="5760" cy="1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5138"/>
            <a:ext cx="7772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27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51188" y="631348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0188" y="631348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476F540F-0FE6-428E-812B-53A9FC94524C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audio" Target="../media/audio1.bin"/><Relationship Id="rId5" Type="http://schemas.openxmlformats.org/officeDocument/2006/relationships/image" Target="../media/image21.gif"/><Relationship Id="rId6" Type="http://schemas.openxmlformats.org/officeDocument/2006/relationships/image" Target="../media/image22.png"/><Relationship Id="rId1" Type="http://schemas.microsoft.com/office/2007/relationships/media" Target="../media/media1.WAV"/><Relationship Id="rId2" Type="http://schemas.openxmlformats.org/officeDocument/2006/relationships/audio" Target="../media/media1.WAV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3" Type="http://schemas.openxmlformats.org/officeDocument/2006/relationships/image" Target="../media/image2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jpeg"/><Relationship Id="rId6" Type="http://schemas.openxmlformats.org/officeDocument/2006/relationships/image" Target="../media/image28.jpeg"/><Relationship Id="rId7" Type="http://schemas.openxmlformats.org/officeDocument/2006/relationships/image" Target="../media/image29.jpeg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3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Relationship Id="rId3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wmf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lanet Earth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8" y="304800"/>
            <a:ext cx="5867400" cy="58674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505200"/>
            <a:ext cx="7772400" cy="1447800"/>
          </a:xfrm>
          <a:solidFill>
            <a:srgbClr val="002060">
              <a:alpha val="84000"/>
            </a:srgbClr>
          </a:solidFill>
        </p:spPr>
        <p:txBody>
          <a:bodyPr/>
          <a:lstStyle/>
          <a:p>
            <a:pPr algn="ctr">
              <a:buFontTx/>
              <a:buNone/>
            </a:pPr>
            <a:r>
              <a:rPr lang="en-US" sz="9600" dirty="0" smtClean="0">
                <a:solidFill>
                  <a:srgbClr val="FFFF00"/>
                </a:solidFill>
                <a:latin typeface="Chiller" pitchFamily="82" charset="0"/>
              </a:rPr>
              <a:t>Science Fiction</a:t>
            </a:r>
            <a:endParaRPr lang="en-US" sz="9600" dirty="0">
              <a:solidFill>
                <a:srgbClr val="FFFF00"/>
              </a:solidFill>
              <a:latin typeface="Chiller" pitchFamily="82" charset="0"/>
            </a:endParaRPr>
          </a:p>
          <a:p>
            <a:pPr algn="ctr">
              <a:buFontTx/>
              <a:buNone/>
            </a:pPr>
            <a:endParaRPr lang="en-US" sz="1100" dirty="0">
              <a:latin typeface="Chiller" pitchFamily="82" charset="0"/>
            </a:endParaRPr>
          </a:p>
        </p:txBody>
      </p:sp>
      <p:pic>
        <p:nvPicPr>
          <p:cNvPr id="15362" name="Picture 2" descr="Alien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0825" y="2743200"/>
            <a:ext cx="2543175" cy="2828925"/>
          </a:xfrm>
          <a:prstGeom prst="rect">
            <a:avLst/>
          </a:prstGeom>
          <a:noFill/>
        </p:spPr>
      </p:pic>
      <p:pic>
        <p:nvPicPr>
          <p:cNvPr id="15366" name="Picture 6" descr="Piggybank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990600"/>
            <a:ext cx="1758461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2133600"/>
            <a:ext cx="35052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Mr. Greenway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"/>
            <a:ext cx="5562600" cy="5867400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>
                <a:solidFill>
                  <a:srgbClr val="FFFF00"/>
                </a:solidFill>
              </a:rPr>
              <a:t> </a:t>
            </a:r>
            <a:r>
              <a:rPr lang="en-US" sz="9600" dirty="0" smtClean="0">
                <a:solidFill>
                  <a:srgbClr val="FFFF00"/>
                </a:solidFill>
                <a:latin typeface="Chiller" pitchFamily="82" charset="0"/>
              </a:rPr>
              <a:t>Important!!!!! 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>
              <a:latin typeface="Berlin Sans FB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>
                <a:latin typeface="Berlin Sans FB" pitchFamily="34" charset="0"/>
              </a:rPr>
              <a:t>Science fiction authors </a:t>
            </a:r>
            <a:r>
              <a:rPr lang="en-US" sz="2800" dirty="0">
                <a:latin typeface="Berlin Sans FB" pitchFamily="34" charset="0"/>
              </a:rPr>
              <a:t>should </a:t>
            </a:r>
            <a:r>
              <a:rPr lang="en-US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not</a:t>
            </a:r>
            <a:r>
              <a:rPr lang="en-US" sz="2800" dirty="0">
                <a:latin typeface="Berlin Sans FB" pitchFamily="34" charset="0"/>
              </a:rPr>
              <a:t> contradict known scientific fact </a:t>
            </a:r>
            <a:r>
              <a:rPr lang="en-US" sz="2800" i="1" dirty="0" smtClean="0">
                <a:solidFill>
                  <a:srgbClr val="FF0000"/>
                </a:solidFill>
                <a:latin typeface="Berlin Sans FB" pitchFamily="34" charset="0"/>
              </a:rPr>
              <a:t>(humans </a:t>
            </a:r>
            <a:r>
              <a:rPr lang="en-US" sz="2800" i="1" dirty="0">
                <a:solidFill>
                  <a:srgbClr val="FF0000"/>
                </a:solidFill>
                <a:latin typeface="Berlin Sans FB" pitchFamily="34" charset="0"/>
              </a:rPr>
              <a:t>flying </a:t>
            </a:r>
            <a:r>
              <a:rPr lang="en-US" sz="2800" i="1" dirty="0" smtClean="0">
                <a:solidFill>
                  <a:srgbClr val="FF0000"/>
                </a:solidFill>
                <a:latin typeface="Berlin Sans FB" pitchFamily="34" charset="0"/>
              </a:rPr>
              <a:t>on </a:t>
            </a:r>
            <a:r>
              <a:rPr lang="en-US" sz="2800" i="1" dirty="0">
                <a:solidFill>
                  <a:srgbClr val="FF0000"/>
                </a:solidFill>
                <a:latin typeface="Berlin Sans FB" pitchFamily="34" charset="0"/>
              </a:rPr>
              <a:t>their own without the use of devices), </a:t>
            </a:r>
            <a:r>
              <a:rPr lang="en-US" sz="2800" dirty="0" smtClean="0">
                <a:latin typeface="Berlin Sans FB" pitchFamily="34" charset="0"/>
              </a:rPr>
              <a:t/>
            </a:r>
            <a:br>
              <a:rPr lang="en-US" sz="2800" dirty="0" smtClean="0">
                <a:latin typeface="Berlin Sans FB" pitchFamily="34" charset="0"/>
              </a:rPr>
            </a:br>
            <a:r>
              <a:rPr lang="en-US" sz="2800" dirty="0" smtClean="0">
                <a:latin typeface="Berlin Sans FB" pitchFamily="34" charset="0"/>
              </a:rPr>
              <a:t>but </a:t>
            </a:r>
            <a:r>
              <a:rPr lang="en-US" sz="2800" dirty="0">
                <a:latin typeface="Berlin Sans FB" pitchFamily="34" charset="0"/>
              </a:rPr>
              <a:t>may do what they wish with commonly-accepted scientific theory </a:t>
            </a:r>
            <a:r>
              <a:rPr lang="en-US" sz="2800" dirty="0" smtClean="0">
                <a:solidFill>
                  <a:srgbClr val="00B050"/>
                </a:solidFill>
                <a:latin typeface="Berlin Sans FB" pitchFamily="34" charset="0"/>
              </a:rPr>
              <a:t>(humans </a:t>
            </a: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flying to distant planets in a </a:t>
            </a:r>
            <a:r>
              <a:rPr lang="en-US" sz="2800" dirty="0" smtClean="0">
                <a:solidFill>
                  <a:srgbClr val="00B050"/>
                </a:solidFill>
                <a:latin typeface="Berlin Sans FB" pitchFamily="34" charset="0"/>
              </a:rPr>
              <a:t>shuttle</a:t>
            </a:r>
            <a:r>
              <a:rPr lang="en-US" sz="2800" dirty="0">
                <a:solidFill>
                  <a:srgbClr val="00B050"/>
                </a:solidFill>
                <a:latin typeface="Berlin Sans FB" pitchFamily="34" charset="0"/>
              </a:rPr>
              <a:t>).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sz="2800" dirty="0"/>
          </a:p>
        </p:txBody>
      </p:sp>
      <p:pic>
        <p:nvPicPr>
          <p:cNvPr id="56325" name="Picture 5" descr="C:\Documents and Settings\jgiuliani\Local Settings\Temporary Internet Files\Content.IE5\BCVR8IK2\MC90043323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05000"/>
            <a:ext cx="1752600" cy="1752600"/>
          </a:xfrm>
          <a:prstGeom prst="rect">
            <a:avLst/>
          </a:prstGeom>
          <a:noFill/>
        </p:spPr>
      </p:pic>
      <p:pic>
        <p:nvPicPr>
          <p:cNvPr id="56326" name="Picture 6" descr="C:\Documents and Settings\jgiuliani\Local Settings\Temporary Internet Files\Content.IE5\NYAEB7YP\MC90038384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191000"/>
            <a:ext cx="1730287" cy="1773237"/>
          </a:xfrm>
          <a:prstGeom prst="rect">
            <a:avLst/>
          </a:prstGeom>
          <a:noFill/>
        </p:spPr>
      </p:pic>
      <p:sp>
        <p:nvSpPr>
          <p:cNvPr id="8" name="&quot;No&quot; Symbol 7"/>
          <p:cNvSpPr/>
          <p:nvPr/>
        </p:nvSpPr>
        <p:spPr bwMode="auto">
          <a:xfrm>
            <a:off x="6248400" y="1676400"/>
            <a:ext cx="2438400" cy="2362200"/>
          </a:xfrm>
          <a:prstGeom prst="noSmoking">
            <a:avLst>
              <a:gd name="adj" fmla="val 7167"/>
            </a:avLst>
          </a:prstGeom>
          <a:solidFill>
            <a:srgbClr val="FF0000"/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6327" name="Picture 7" descr="C:\Documents and Settings\jgiuliani\Local Settings\Temporary Internet Files\Content.IE5\NGHCKAPF\MC900441310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4838700"/>
            <a:ext cx="2019300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 smtClean="0"/>
              <a:t>Possible Writing Topics</a:t>
            </a:r>
            <a:endParaRPr 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/>
              <a:t>Examples of Story Ideas:</a:t>
            </a:r>
          </a:p>
          <a:p>
            <a:r>
              <a:rPr lang="en-US" dirty="0"/>
              <a:t>The Last Man/Woman on Earth</a:t>
            </a:r>
          </a:p>
          <a:p>
            <a:r>
              <a:rPr lang="en-US" dirty="0" smtClean="0"/>
              <a:t>Robots</a:t>
            </a:r>
            <a:endParaRPr lang="en-US" dirty="0"/>
          </a:p>
          <a:p>
            <a:r>
              <a:rPr lang="en-US" dirty="0" smtClean="0"/>
              <a:t>Time </a:t>
            </a:r>
            <a:r>
              <a:rPr lang="en-US" dirty="0"/>
              <a:t>Travel</a:t>
            </a:r>
          </a:p>
          <a:p>
            <a:r>
              <a:rPr lang="en-US" dirty="0" smtClean="0"/>
              <a:t>An Alternate </a:t>
            </a:r>
            <a:r>
              <a:rPr lang="en-US" dirty="0"/>
              <a:t>World</a:t>
            </a:r>
          </a:p>
          <a:p>
            <a:r>
              <a:rPr lang="en-US" dirty="0" smtClean="0"/>
              <a:t>A Lost </a:t>
            </a:r>
            <a:r>
              <a:rPr lang="en-US" dirty="0"/>
              <a:t>Civilization</a:t>
            </a:r>
          </a:p>
        </p:txBody>
      </p:sp>
      <p:pic>
        <p:nvPicPr>
          <p:cNvPr id="49156" name="Picture 4" descr="D:\MHP\webart\bd13745_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657600"/>
            <a:ext cx="3124200" cy="2362200"/>
          </a:xfrm>
          <a:prstGeom prst="rect">
            <a:avLst/>
          </a:prstGeom>
          <a:noFill/>
        </p:spPr>
      </p:pic>
      <p:pic>
        <p:nvPicPr>
          <p:cNvPr id="49157" name="Picture 5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05800" y="609600"/>
            <a:ext cx="228600" cy="22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10" fill="hold"/>
                                        <p:tgtEl>
                                          <p:spTgt spid="491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6" dur="500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7"/>
                </p:tgtEl>
              </p:cMediaNode>
            </p:audio>
          </p:childTnLst>
        </p:cTn>
      </p:par>
    </p:tnLst>
    <p:bldLst>
      <p:bldP spid="4915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5638800" cy="4114800"/>
          </a:xfrm>
        </p:spPr>
        <p:txBody>
          <a:bodyPr/>
          <a:lstStyle/>
          <a:p>
            <a:r>
              <a:rPr lang="en-US" dirty="0" smtClean="0"/>
              <a:t>An Alien </a:t>
            </a:r>
            <a:r>
              <a:rPr lang="en-US" dirty="0"/>
              <a:t>Encounter</a:t>
            </a:r>
          </a:p>
          <a:p>
            <a:r>
              <a:rPr lang="en-US" dirty="0"/>
              <a:t>The Colonization of a New Planet</a:t>
            </a:r>
          </a:p>
          <a:p>
            <a:r>
              <a:rPr lang="en-US" dirty="0"/>
              <a:t>The End of the World</a:t>
            </a:r>
          </a:p>
          <a:p>
            <a:r>
              <a:rPr lang="en-US" dirty="0" smtClean="0"/>
              <a:t>A Long </a:t>
            </a:r>
            <a:r>
              <a:rPr lang="en-US" dirty="0"/>
              <a:t>Spaceship Voyage</a:t>
            </a:r>
          </a:p>
          <a:p>
            <a:r>
              <a:rPr lang="en-US" dirty="0" smtClean="0"/>
              <a:t>From </a:t>
            </a:r>
            <a:r>
              <a:rPr lang="en-US" dirty="0"/>
              <a:t>the point of view of an alien</a:t>
            </a:r>
          </a:p>
        </p:txBody>
      </p:sp>
      <p:pic>
        <p:nvPicPr>
          <p:cNvPr id="50180" name="Picture 4" descr="D:\MHP\homeanim\bd2065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133600"/>
            <a:ext cx="2743200" cy="2857500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96380"/>
            <a:ext cx="7772400" cy="769441"/>
          </a:xfrm>
        </p:spPr>
        <p:txBody>
          <a:bodyPr/>
          <a:lstStyle/>
          <a:p>
            <a:r>
              <a:rPr lang="en-US" dirty="0" smtClean="0"/>
              <a:t>Possible Writing Topics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4267"/>
            <a:ext cx="7772400" cy="1569660"/>
          </a:xfrm>
        </p:spPr>
        <p:txBody>
          <a:bodyPr/>
          <a:lstStyle/>
          <a:p>
            <a:r>
              <a:rPr lang="en-US" sz="9600" dirty="0" err="1">
                <a:latin typeface="Chiller" pitchFamily="82" charset="0"/>
              </a:rPr>
              <a:t>Sci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err="1">
                <a:latin typeface="Chiller" pitchFamily="82" charset="0"/>
              </a:rPr>
              <a:t>Fi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smtClean="0">
                <a:latin typeface="Chiller" pitchFamily="82" charset="0"/>
              </a:rPr>
              <a:t>Movies</a:t>
            </a:r>
            <a:endParaRPr lang="en-US" sz="9600" dirty="0">
              <a:latin typeface="Chiller" pitchFamily="82" charset="0"/>
            </a:endParaRPr>
          </a:p>
        </p:txBody>
      </p:sp>
      <p:pic>
        <p:nvPicPr>
          <p:cNvPr id="71685" name="Picture 5" descr="http://t0.gstatic.com/images?q=tbn:ANd9GcQkOBLkz8u17lykgMQyByOgxQefop0Yoghngd7jkgg115aoi8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2752725" cy="1657351"/>
          </a:xfrm>
          <a:prstGeom prst="rect">
            <a:avLst/>
          </a:prstGeom>
          <a:noFill/>
        </p:spPr>
      </p:pic>
      <p:pic>
        <p:nvPicPr>
          <p:cNvPr id="71687" name="Picture 7" descr="http://t0.gstatic.com/images?q=tbn:ANd9GcTrl3lsG-oir7I-DPeJsZYCRbzJ5x_Wf-sSnYlldLzs3yxEJBP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1790700" cy="2552700"/>
          </a:xfrm>
          <a:prstGeom prst="rect">
            <a:avLst/>
          </a:prstGeom>
          <a:noFill/>
        </p:spPr>
      </p:pic>
      <p:pic>
        <p:nvPicPr>
          <p:cNvPr id="71689" name="Picture 9" descr="http://t2.gstatic.com/images?q=tbn:ANd9GcQZcSkrxOUd9wyqjLFARmqMo-uat06_eg3_hiohanTcisVzUZmIR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1800225" cy="2543175"/>
          </a:xfrm>
          <a:prstGeom prst="rect">
            <a:avLst/>
          </a:prstGeom>
          <a:noFill/>
        </p:spPr>
      </p:pic>
      <p:pic>
        <p:nvPicPr>
          <p:cNvPr id="71693" name="Picture 13" descr="http://t3.gstatic.com/images?q=tbn:ANd9GcQ8nb0DKtP1CQNVg_-TlP112pEp2wlHhXNbu-u24uLT8JF-p8y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4200" y="4343400"/>
            <a:ext cx="2143125" cy="2143125"/>
          </a:xfrm>
          <a:prstGeom prst="rect">
            <a:avLst/>
          </a:prstGeom>
          <a:noFill/>
        </p:spPr>
      </p:pic>
      <p:pic>
        <p:nvPicPr>
          <p:cNvPr id="71695" name="Picture 15" descr="http://t1.gstatic.com/images?q=tbn:ANd9GcTcBGsmRg2KiVags0KZ4lO4jlVNDkxsRu4itSpBwmimHUnogSeAl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5105400"/>
            <a:ext cx="1828800" cy="1524000"/>
          </a:xfrm>
          <a:prstGeom prst="rect">
            <a:avLst/>
          </a:prstGeom>
          <a:noFill/>
        </p:spPr>
      </p:pic>
      <p:sp>
        <p:nvSpPr>
          <p:cNvPr id="71697" name="AutoShape 17" descr="data:image/jpg;base64,/9j/4AAQSkZJRgABAQAAAQABAAD/2wBDAAkGBwgHBgkIBwgKCgkLDRYPDQwMDRsUFRAWIB0iIiAdHx8kKDQsJCYxJx8fLT0tMTU3Ojo6Iys/RD84QzQ5Ojf/2wBDAQoKCg0MDRoPDxo3JR8lNzc3Nzc3Nzc3Nzc3Nzc3Nzc3Nzc3Nzc3Nzc3Nzc3Nzc3Nzc3Nzc3Nzc3Nzc3Nzc3Nzf/wAARCADLAIkDASIAAhEBAxEB/8QAHAAAAgIDAQEAAAAAAAAAAAAABAUDBgECBwAI/8QARhAAAgEDAgMFBQUHAwEFCQAAAQIDAAQRBSESMUEGE1FhcRQiMoGRobHB0fAHFSMzQlJiU3LhkhZVc5PSJUNUY4KywuLx/8QAGgEAAgMBAQAAAAAAAAAAAAAAAwQBAgUABv/EAC0RAAICAQQBAwMEAQUAAAAAAAECAAMRBBIhMUETIlEyYaEjgbHwBUJxkdHh/9oADAMBAAIRAxEAPwDiCIzn3RmiY7Qt5+tEaSgmkERA549asa6U+PdUFh9B8/woNlm0w6VgiVSS0YNyPDUiQYwo2ztVivLG2tc+0SSNOAMKhAA9dv8An0qvXqy97xnJXOxzUK++WZRX4gtxA0JAPI8qhII51Zxaw3mmtI8gVxgYxvnxpFJbSKQJNlIypI+KiK2eDBMmORN9PhMk6ptwsCcn0omeMO5W2HERzcnYVjQzG94IJs8DBmGOZIBOPniiNUvYoSYLZVVVPIfLmaqc7uIVdvp5i6ZFgOMhn6noPShwRwknJatXdnYk1lVJGcjny60QQBM1OTWKnghMzkDOcbADNTxWJYqpBZ32VVGSflXbgJwUmA1kKTTiDQ5FQy3MgRQcAA9fAnlnyGT5V66tUtbiKRV4oxzDDl6j8/Gq7wTgS3psBkxQyFRyPntWlONTtGz3qcTJwceSOS8vvpZ3TF+FVLE8gBzqwORKkYMir1M7bSJ5gC44M8lOx+dE/uE/60X/AFH8qguokhGMeWjaVbaezz8Mcyt72NyTvy8qh1LtMqRpFYKFfu8NIrcvIcvr1phc9l0u9KZoHLzEcasRgegFVGw0m4u53hyY5EOCGG/gaURa2yxMbZ2T2qJ5LyaWTh4e8ZjnhA5mnWl6XLdYmuSFjBBCDcn1pjp3ZmOFe8PHlRlnAJYeYxTC/a00phFJOiJEAWj57HP1P21D2A+2uSoPbxNqFjLA47leKOTbKjcH8jSe84mjQNxgxMD3iDPCM9fvFHXuvzSoYII1jBJyQuS3Pp0H20CzExlmJJC4QnbgJ5nH6zRKwwHulLcY9sHvbVLVlZpDxv7ysnXPP8dvvoS7tmt5ArnMbDiVx/UKdW0cV/HJbXPDb8K5jYnZSOpJ335H1qP93uukx+2SQL3kv8NSxMqjGcgeBou/HcEUz1EXdsT7qtg8tulWDROyt5qGJpQYLfmXbbb8KeaPb6RZIshAmlB93vBxAeXr5DiP+2m+qau88bd4sdvaKFK8DZycciMc/LyOaXs1DZ2oIenShu5W5rG2tiUtjw26DeUkBn8SAeY88fKto7y0sVZbeILkHJIyzeZzvj/cQP8AGoNVYsGjkRRkZiyMsB69PlS6OJC4RveU7rtsufLbfzqVGR7jCWoazxJLjUGd+PiIztnJzjwB548lAHnXoIzchhIyrERsSNvko2z65NMIez9xLIzRxqUHxSu+QPLI5nyFb2mlSPJjDMw5chj08Kk2IBgQIrdjkyG1sixjjuZZmhiOVRsHHnw8h88nyo6aWziRY7Yxx7bhBkn6bmmMOj28EDSzorlRlmlJIA+e2Kj7ozb2MQji/wBd1wD/ALV6+p2oJs3GE9LbFU1wsES/wZjxcsrwk+gO/wBlCe1Sf/Cv/wBY/OmtxFDbK7sWZz8Tucs3/HkMUr9qg/t+yrAg9CUII7MsXZnWOC0EDKZJFOEGeeB9236zQGsQlbw3sBWG5Dh+FfhO9dHbRrS2kDC3jSX4pHVAAVzyz57ev31LtDpbe2LBAOIb8XFgY324h0+dKV3Kz5HGY2VAXBkc3ai0sIf/AGbCst7Kg4mYngjwNvPPOqlcQzapc+0XMh4SxZ3UcydzgbDNWfTtAhuZGF47AlThlGQMZ+EdeXL7K9+5RbE9+WXfCKoGWI50dHROBKilrjtURD+50gtIpml7ouCy8SniYcgB6nPXA8elYtIm9mnjVolQkHBUcTHpg45Dn4fOmN3bP3jlogCoXh/jH4Rt6HGKVpcvAjIz5Kk8Qb8G67eNGViRmRZp2TgyOZDbx8MLcRkOZBkjGOXqKDFtJcTgyOTnqTtTmzsTqDKYQW4unXNMT2bZI1kaRwWbAKE4z4Df3j6fWuNoU4PcVFbNwBJbPT9PhgdbZlLxqO8l4Nz4gEnl5fYOdAS3aSjvISyxR7RwHbIPX1OdqJ1ZxaQCwtjIWK4Ztmwu/Pz3+0+FKZZysinKAxr7rKNifDy2/XShoC3JmoqipcefMGuz3ckQd1947ueXCeY+RqYolygDr75XEbAfrFWDsT2Zj7Uy3dzeMYbaMcIAQNljz5+XUeIqXVuxr6FIE9pWSGY4hBYAuAMkDrny5edSbqg2zPuECpZnxjgzHYyZLmR9LuSTPGP4OTs6jp6jw/KnsiLHO9nZQi6uk+JIjhYj/m3IenPyqiXVvOjo8bGKSI/w3DcJQ56nnV47NXWq3+ipJpU2mQRxnhktjEUMbeeF6jfPWl7kA/UBkksh24kraOARLqUi3Eg3WMDEUZ8l/qPmfsoS9dRnwqTUJO0CZEgsXHXhkI//AApHdS6m2RJaqf8AZKv/ABVEVm5JEqSF7HMT65ec0WkHet4n6U/ubKaUEvYz+JKuh/GgPZ4P9C4/6k/9VaFYAEz7MlszsFy1xdOGmZmxuI15ChWsmYbREoWIG3M/iaerE8Uh4eEPuSAfhx4ihrpY4oe9ZCcDbfOT5VgI/iapXPMUQWTGRhwHMallHmB+vlQmr8MEklzwgxqTGSOfCpwG+Zzn1BokTTreLG5zK6thV/pOMjl6UPrTZjc7sguTlAucbk/eVyPHPpTYz5hdGQHyO5VtUEvEtwzGMLhSqHkpPU9d8Hwqv3RdZpACJAcE8WM55c6sGoRqylWDdyBuvqM+Gcb1WpyhfbYqpBZQRyPPatCrqRqz7s/MJ0LWl0/UAssYeBsLIrZ3xtxEdcDp1q4atrDLAOKV5gy7Mi7YPIAZ26ePrVDl09ksluj8WOIGi7G9bu44ZhlU98HHIY2GPnU21K5DfEU0lu0kH9oe6rFB7RHIvE3vOAcqT4eWOlL9Ps7jWdTFnCVTiy80jkBYwObMTyA/Ks6jcq+O7xxDdiOvhmuk/sX7JWeoabNreoW/fGS4KQo5ygCYOSvInJPPlipJ2KWk6q0ZAEe9nbC4/dtvp3ZuDurNBvqdzHtITzaNNi5J6nC+oFWrS+zVlp7STPx3N1MvDLdXHvyOPDPIL/iAB5U+CJGuAKHnkA61luAgP3/vMV3s5nNu23ZCFFku7BeGMbsnRP8A9fu9OXOYLi97P6h7ZAGKDCyoTtIvUN+B8a71eSK2Qdx4VzntNpEVvJxKuIX3GNynj8vzqmn1YLFG5E1Kl9VArd+DFX/avTL3aRpLWQ8xOuB5+8NqF1PU7O1QsJRM+MiOE8RO32UpubG3neRNPkVmHxRtup+f3b0b+44ZNLs5YBA5uW4FWJCrRuDuu58frTuypcESrVv0TII9L1TWfe1FmsbM7iBPjcefh8/pRP8A2S0n/Rb/AM1qYdnPbTHcJey94kZCoG5rjb6bUy4X8apZqHRsCAGmXHM6QmnB5DJLkknkBzpfrqQ2UJuJwMr7sUQ2yf1zq1RqSMoCq+J3JqsapYy3WrSPdjigi/loOo6Us1QQboJLizSrWdhK0jXM2O+fdcjHCPE+FD6jpcs99bWsPBCJyAJznhZxuC4PMEYGRg7czkVdEsPf+EyyHfuxsqev6+VR63ptommSzapcGIge4yf0N0wP6j+tqit3L8Q3qqg47nMu0HZ3VNNDvOsTls4aJzt0xVKeykmMvcxttlSmN/UV0XUdR1CTSuOSI3akAIUb3hk4GVO/UfWq3BDJbQ/xVDSSRM7hGwVfPX0yB8qfpsIXnuE2Na3u6lSe5uTELdpmMQBVeJc4A22rBYIqNGc4UZGef5UbdFu/aZYlQ7gIPH9CgrngSMsAAygDwOfMU4DmKMmzMhdskgkHjO5HKvpL9j8SW/7PdM4f6zMx9e8b8q+ao8MRjck48qufZXtFf6ZpqxW99eRcDHCRzYUZ35epNS1ZcbRFrDkZn0ZNNtzpVe3axozyOERRksxwBXJE/alqFq3DdBbpQf8A3gCn6rij9Dsrv9oneX2q6gRpscpRbC2ymevvn0PT7Kx9RpbF91hwsLVYvQ7h2pdsbjU7x9O7H2jajdDZrjGIYvMnlSHWtNl0YGXU9Ulv+0F0vdrHGSIoUPPbqPy5V1XTdMtNLtVtrG3jt4V5IigAfmfM1BfWlpNIJJoEdwvCGYZ2pVdSlRwi4H5MarBLZYypadqPZzR9FTTYL2NwqYlPdtmVj8RO2+aqV6CLiR9NVktmlEg70EYI5Nj9ZGM1cNd0az70TpCq+IA60jCo95GpGFUcXD4kcv15UeixSS4yc/Ma9MhcHqZsIHhLyPniKgYPXxNE8fkawz5rXJ8RUN7jmT1Oyd93UOHwG6iltwFZXnmcwxJ7zZGCfPypiLfcKuC5+Js8h5V6/trZ7NoLkAxuOHhxufQeNOvS9g58TFVlUxRHrWlRwh0uoFjz1OPs51VtWvk1rVJWDq9hbYVXU5WRsAnHj/x50Hrek6ja6pFaWiyRpK3xyjYLjmeY238DmhtVvorCL2XTyCy/E5+EMeZI8T8/lmqL+muR9R/EfTTrZbheVivUr1nuZ0ZxwOxHAEyc8126Y25eFBXMsV93Ek20sbGOQPy3G5DDfGQDvSi9a7gkab2lpMnk3L0HhQUepFyXVysoOWy2M46irpV5E0XsCe0jBEm1azFpcjuu7VZAfeD8QBHPH/NVzUpo3IjiGw34juWPrVhmf2iPgCoZGQt1Uhxj86UNZq8q8BXMoDLw8kbnv8qaqOO4lqFLcL0YLbW5Cq3EVUsBy+tYuZntcFHOHJOPmaOVu7QvGeCRdipGeLxPy8fzFJ72VZXUIBjqBvRlyTmJXhVrxPPK85yfhJ5nlXY/2LapYwWUuke+LuSRpw5HuyAKBgeBAyd/wrjUEbcSt8WOh8K7N+yfSbY2z6yJEeTLRJGpyY/Et5kcvLelv8gyik5iunUl+J0maTJxmgLh9jU0r75oG5k2NeUdtxm1UmIt1E8cTg9aqFyOCZZd/dPTw/8A5VtuAWHWq1dKON1IrQ0hxxDtyMTQkk+XTFeyaihJ4ShO6HFbZPjTeIOdxQu4Pd4yx3kI2+Q61LHbrGS5y7kbu3P/AIqfFYY461uBABzPPEyl9stRCs8I4gwHCCD8I2ycfMD9GuaX06RbDiIPwj+4+fnVx7W3qO9xMiBuOUqnDkM2Nhj5hj6VzW/1RLVpPakHeMccXMemKymzZaTPTaLbTSCeJBqAJY97wkc+EclpUIwblUKqyFgC3LHl86zHM16zEk90T8OfP9bUwfTLq2VRFbOyPsVkXhUfj9cU0qsBiAssRmyZrwkzuZIu9KIBxDHiTuDy2xQFzN3dmiYCBEVx4sfDbl1pq2m3gtZAi3CbZJlZQCeWxPOk2r2V5bQiV7ZghUrxE54fUdK5CCcZk3llQnETXlx3kjBchcnA/D9eFDxISQx8a2WFicjdT50XBC2FKx8eThhjY03kATE5c5MnsrcupMQcleYxVg7Na1edndQ9qtQTG2FuLdjs6/nvkHz8DXtH09+FZQpUkAEE7+I+tOb7Qe8tTcWy8TxjJTG7x77eo3x5ZHhSVtqE7G6MbWhtu5e50rT9SttVsYryyl7yFxt4qeoPgQa9Lk1yzs7rE+gXffRAy2U2O+iB+IdGH+Q+0bV0l9W072JLsXkRhkGUPFu3oOefKvP6rSNU/t5B6/6jlFwZee5iUbYqrXTsb6SF1xgZBppPq0kxJtrcqg34pRuw8hSu6ikkuTcOwZyMDbAxR9MhT6ock+IMcrKCce8Olew3lXscUi+7n0rPD6U3In0BmlHaS4MGmuFco0hCZU74PPHy2+dFiSSf+UpRPFhuarXbKVFNvZkuc5kdlOCRyAB6cz9K07r/ANMkdfMxKK91gBnP9ZvQyvNISqBPcHxcC+fmcfcKoupwT3k2VhZm2CoIipUfma6FJYWjyRl1knbJC94+AAv9WFxy/EVrNOqKrpHArGQJG7LxE+LHJOeTevzrNruVOu56FlDrtxxEn7MbdNGu7+91TSWuZCFWyjPCwVxniJbku2NzVn1rWJdRkczLBbqchI7VFOwO7NJ6HG3iOucLZ595lmmMSd3iPIJ4RjJIXzJ57DYb0K95EjqiKsZWMHYAsVycAnr8sD1ozamxxjoQdWhrVtx5mLi7hRSkVtEBGRvlic45DfG2cepNKzHLkzXISRSPhA/ljr6+tSJIblRJ3jF2USOxxsx3H68xW89u0iRLMy9yxIYK3PGMBvDPPzxVQMR72lfj4lefSba84rmzCrH/AE5bZyOp8B+tuVH6RpsE0mUbHFu0WcOcf1L4/Kp7qL2l2ht8RY2kYDY7fDjr+FaXEhRY7cgRPJIFQ9B5qfH7RRS7MMAxN9MmSSMfwTLRYaekDhQoZNxnGAw5/r50xRHjtycAlAV9aTafq6q6WtyWOVz3uM48z5+n0pm13aSKSbmNuI8De/yboayrUs3cy4XZxiVjXdNS2uDJEnDbSEBxj+U52z/tJ+h9aW6dc/um/wC8miDwN8fu5Kf5D8R8+Yq2zTQXEbxyYljb4155GwKkfrlVdubEpO1nKSW4S0EjbmRPA/5Dr8jT9NhZNrzNtTa+5ZZ5HQQJcKyMrAFeE5UjxHlUIBmXh3OPdwOQFVnSb3913CWl8xGnu+5O/dZP/wBp6+G5q9SInB/DwFO4xyIpS5fROO/vHKn9T7RSYgmT/V1PjUGH8B9KMnXnQ+K4NmFwJ3RthnwrlvabUkk1i9SR5UeJ2RWVQ23IDBI65+tdSbcYrjX7RZILPtBds/eRMVikLKAyuudzjOcgqc/KtnWruUATH/xpUWnd8SCa9jRi0au3doFYEheEDfAxnPTw6Uuku2WO3AYKjFQVTbGxxvz54HPrSp9Q4bmSMM7LLurEcIJAAI8fPl+dCKRLaTQXVxgxgjngAf0t5j1PQ0gtBHc3w6DqOGuIxPLAB3neLnhXbbAU5P0+tJtRn7pWE8rJNFkxHOzDl5Z8+o8q0m1JZ0hT3bdk37w+6AOvD45+lV3UdTeR3ht2WQ5w05B4n+ppqmkgxXVapVXv+/EtWhzx3LSSidf5qiVScjBx4ZPPI2phFPxx5kGXY++p6tzIP68MdK59pVzdaVdpdKnEuRxqTkMM8jV/CPciF4VijErAqWIXZgvxMfl6fM111YVvsYPSaremCOv7mYlmWEOwRQpOQATz8N/v/RGkggWIyXvDI7YBYjOPAL4fKpGaOaEmVRw7+6cbDl8j4/TypS2pxiURTFlEWTE7DHETsPpk/ZQ1Q54jb2hAN37f+wuK5eyn726EgicKkZfBZcf3Ab7/AFqCDV4VMPHG4ZXkdzwnY5P24P2UVGOF4rmxZFaI8SMQCFG+56kn1p32beC6ilJH8VGHeI2/FnPvDxB8a6xgi7iIFmsBAU8RXZahEIIjAwRnYuwbO4JJYeu9Oo203V4ltZpPYrtWXunZs8MmMgqevXI8/OttW7LWuqHijY291/rRjZh4MOvTfyqp6ja6lpF5Ek9xDcswJXgzsW23BHlQF9O76Tgylj5+sfvHN3aNcRzRzRrFeW7cM8Y34T0I8VPMGtOz+svp8i6bfsfZieGGRj/KPRT/AInp4Hyp7NBcX2nW+pW6odStouGSMDAuI/7D57ZB6H1qvataQXlsLy19+KVc4IwR0II6EcjUIy2Ltbr+DFiGQ5XsfxLTMvPIqDg8qr3Z7WWQpp185J+G3lY5z4IfPwPyqx8I/tT6UB6nQ47jiWq4zO03Egjidj0FUbtD2Th7XpMxl7i6tvcgmKhhk7lWHUHarRrVyIrbhJxnJPoN692dj4dLjkce9MTIfmcj7MVqlvV1IHhRMFM11Fh2Zx+7/ZlqtpYvJc3kMcMQLMO8ByQduFgmR86pF01vaylbqK5mmRvcfiXI9Qdv10r6d1mz/eFhJbjm249RXJtY7LxtJOJ4eGQHPLp+s1W+wUuMjiN0WvavfM5Xf6tfX8JtjwRQZ3VFwW9TQEVjK8oEYJ+VdGuOxcaspizwscAjfNbw9nJLQcSrxAbb1w1lQHtkPTa7ZfmUuDT3hI79Gx1zuDVxa5jn0dQbZI5IhgMpyXHQHptvv5mjhpgjB9oi97xIyKDe1EEczLlVCHCkfbigNeLIzRWUYERHpzTXN1LBHbtmGMyvh+IAlwo9MZHj1rbs9Bay9t9MjvpO8gllMZkMeFVypC4/+rAqDs1PImu3scTTOJLVkfiOCykjI8s1Frwe0uhIkj+1QOHTgziIjcfhTH+or8iWcs9TfYzoHbjstaaei3GmcW4L3FuB/M5YIA6+I6/WqlZ3ctndx3gUmUZBgBxxIeYJ9Poav0mqfvqCC+3RJoVZVIxgEZ+/NUztJpns00l3AeGFzx3Dlt/AKPAUhRbuJqeHrBFQJlwtruC4tkmgmDwNyYDf08qrN/bw3vaBGGSqqMgeVV2xvJYbgW6SrBbzN7ik/AdtyemccquWm6WLZzcSScb46fbVDUNMSc9yM+oQD4hLStaOGRGHCAPIjHKlmsRLp07alAM6ddb3UYGe6Y8pQPD+7603kEjgpgEA7EHp0ra3jHsfcy4Zd1IIyGB6Y+dASzad3/Mlq9xIH7Si63pyglkAZXHMcj5ilXf6p/3nef8AmVYp4TptwNMmYm0lybOVjnh8YifuqH2H/D761Ft2gZ5iTVBjxwZ2LtLdd/ObaPnI6wL8zvVrhURRIiDCqAo9BVB0dm1DtRbIx4hbxtcSf7jsPvq+BsUDTvjLnsxXULjanxJc0Je2UN2v8VASOvWpuKvE0ZrAwwYuuVORK/N2f4Qe7ORzG+MUFcaVPwYaMeW1WosK0Z/SkHqQ9RtNTYJSruykaIju6U6rbKLOYiM8QRsbeXlXScg/EM0BqtrBNZToYkJaNgPdGc4oS1YIIMZTVnPInz72Sjdu1kobiyYX/mMCehortfassojRDlgTwq+M+LMfr6469ANDvE03tJPcyqzBVaMBTk5Yjmfryp3rsr6pYs0UeSm/D4jzPhWqxYXBvGJdCCGQfMJ7EXgPZ4Qsy95bSMnx525j7/soy6uIrhTDIEdX3IPI1QtMubm1uJreFxwSgF1Vcbjl+NW7RNNllmDysSgznPOhXUqjGwnuWrvYgIB1E8nZ+S4vy7HhhzkLV+05E9kjHDtGpQHxFEQ6TFLCGfK55Y60SYY4ogirgAVnajV+oAvxD1VBST5gEiDoNuoPP5VqmFj2GM7kUQ6qu4H1oeV+lCU5h4t1a0h1CzktrgHhfkw5qRyI8xVY/dOu/wDesX/R/wAVap35ih8+daFNjouBAWUpYctLr+zoLO+p6lnImm7mM/4oPzP2VdSc1U+x9v8Au/s7YwEYfuhI4/yb3j99Pknx1oXrLkiZNiFm3QviNZLmgZrmYMO6jRhjfibH4ViO4nLHjijUYO4kJOenSrZOM5g9v2hbNWvFQJubrHvQwqT/APNJ/Cofa7kuA8KKnUiTOPsobf7iXCxi8mKHlk4gc7igWubjjPFHH3edirnOPpURlnZ90jC5/vOcfSgMzHo/mFVAO4Fddm9GuLr2mSwi73PNRwjPjgVrJoWltE0PsqhGGCAxFGNM+AQFJ4v7uQ8eX2VDNLMH/hojL4tIQfuoJe4+fzGVwOZR7LsELfWJpGwtsXJVw2Twn8fWrbb6fbWihUBOP7jUrT3AY5SLH/iH/wBNCyTTZ+GPbwc/lRbXutHuP5l68A8CESvw8qBmkzW07Pj3mjGfBj9u1BzM4J3jPgQT+VDTTt5/mMq6gdT0jUHM+M1l3brwfX/ihZZPGmlqK9y4bMgmeoOOsytnNQ586ZC8ShM6lHKAAPCpe/GOdLsnxrbJxzrE3GANYMP9oHjW3tB8aWEnxrfibHOpFh+ZBpEOabPWomlzQxJxzrTJ8aqWJkisSZuDBALDIA2duX1qHCAYy+B4ux/GtGJzzrRicner+q58ywpWSFgMbnAGMEmo2aPOeEg/+I351oxPjUEhOOdWV3+ZcUrN3lQf059Xb86HaRS2QoHlknH1qJ2O+9RknNFJLDmGSpV5EklfY5oGWTzoiYnhpfKTk0WpROzzNZJfOhJnraQnJoeQ7U4iyhMglfnUXGfGtpqHzRwBAseZ/9k="/>
          <p:cNvSpPr>
            <a:spLocks noChangeAspect="1" noChangeArrowheads="1"/>
          </p:cNvSpPr>
          <p:nvPr/>
        </p:nvSpPr>
        <p:spPr bwMode="auto">
          <a:xfrm>
            <a:off x="101600" y="-1249363"/>
            <a:ext cx="175260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699" name="AutoShape 19" descr="data:image/jpg;base64,/9j/4AAQSkZJRgABAQAAAQABAAD/2wBDAAkGBwgHBgkIBwgKCgkLDRYPDQwMDRsUFRAWIB0iIiAdHx8kKDQsJCYxJx8fLT0tMTU3Ojo6Iys/RD84QzQ5Ojf/2wBDAQoKCg0MDRoPDxo3JR8lNzc3Nzc3Nzc3Nzc3Nzc3Nzc3Nzc3Nzc3Nzc3Nzc3Nzc3Nzc3Nzc3Nzc3Nzc3Nzc3Nzf/wAARCADLAIkDASIAAhEBAxEB/8QAHAAAAgIDAQEAAAAAAAAAAAAABAUDBgECBwAI/8QARhAAAgEDAgMFBQUHAwEFCQAAAQIDAAQRBSESMUEGE1FhcRQiMoGRobHB0fAHFSMzQlJiU3LhkhZVc5PSJUNUY4KywuLx/8QAGgEAAgMBAQAAAAAAAAAAAAAAAwQBAgUABv/EAC0RAAICAQQBAwMEAQUAAAAAAAECAAMRBBIhMUETIlEyYaEjgbHwBUJxkdHh/9oADAMBAAIRAxEAPwDiCIzn3RmiY7Qt5+tEaSgmkERA549asa6U+PdUFh9B8/woNlm0w6VgiVSS0YNyPDUiQYwo2ztVivLG2tc+0SSNOAMKhAA9dv8An0qvXqy97xnJXOxzUK++WZRX4gtxA0JAPI8qhII51Zxaw3mmtI8gVxgYxvnxpFJbSKQJNlIypI+KiK2eDBMmORN9PhMk6ptwsCcn0omeMO5W2HERzcnYVjQzG94IJs8DBmGOZIBOPniiNUvYoSYLZVVVPIfLmaqc7uIVdvp5i6ZFgOMhn6noPShwRwknJatXdnYk1lVJGcjny60QQBM1OTWKnghMzkDOcbADNTxWJYqpBZ32VVGSflXbgJwUmA1kKTTiDQ5FQy3MgRQcAA9fAnlnyGT5V66tUtbiKRV4oxzDDl6j8/Gq7wTgS3psBkxQyFRyPntWlONTtGz3qcTJwceSOS8vvpZ3TF+FVLE8gBzqwORKkYMir1M7bSJ5gC44M8lOx+dE/uE/60X/AFH8qguokhGMeWjaVbaezz8Mcyt72NyTvy8qh1LtMqRpFYKFfu8NIrcvIcvr1phc9l0u9KZoHLzEcasRgegFVGw0m4u53hyY5EOCGG/gaURa2yxMbZ2T2qJ5LyaWTh4e8ZjnhA5mnWl6XLdYmuSFjBBCDcn1pjp3ZmOFe8PHlRlnAJYeYxTC/a00phFJOiJEAWj57HP1P21D2A+2uSoPbxNqFjLA47leKOTbKjcH8jSe84mjQNxgxMD3iDPCM9fvFHXuvzSoYII1jBJyQuS3Pp0H20CzExlmJJC4QnbgJ5nH6zRKwwHulLcY9sHvbVLVlZpDxv7ysnXPP8dvvoS7tmt5ArnMbDiVx/UKdW0cV/HJbXPDb8K5jYnZSOpJ335H1qP93uukx+2SQL3kv8NSxMqjGcgeBou/HcEUz1EXdsT7qtg8tulWDROyt5qGJpQYLfmXbbb8KeaPb6RZIshAmlB93vBxAeXr5DiP+2m+qau88bd4sdvaKFK8DZycciMc/LyOaXs1DZ2oIenShu5W5rG2tiUtjw26DeUkBn8SAeY88fKto7y0sVZbeILkHJIyzeZzvj/cQP8AGoNVYsGjkRRkZiyMsB69PlS6OJC4RveU7rtsufLbfzqVGR7jCWoazxJLjUGd+PiIztnJzjwB548lAHnXoIzchhIyrERsSNvko2z65NMIez9xLIzRxqUHxSu+QPLI5nyFb2mlSPJjDMw5chj08Kk2IBgQIrdjkyG1sixjjuZZmhiOVRsHHnw8h88nyo6aWziRY7Yxx7bhBkn6bmmMOj28EDSzorlRlmlJIA+e2Kj7ozb2MQji/wBd1wD/ALV6+p2oJs3GE9LbFU1wsES/wZjxcsrwk+gO/wBlCe1Sf/Cv/wBY/OmtxFDbK7sWZz8Tucs3/HkMUr9qg/t+yrAg9CUII7MsXZnWOC0EDKZJFOEGeeB9236zQGsQlbw3sBWG5Dh+FfhO9dHbRrS2kDC3jSX4pHVAAVzyz57ev31LtDpbe2LBAOIb8XFgY324h0+dKV3Kz5HGY2VAXBkc3ai0sIf/AGbCst7Kg4mYngjwNvPPOqlcQzapc+0XMh4SxZ3UcydzgbDNWfTtAhuZGF47AlThlGQMZ+EdeXL7K9+5RbE9+WXfCKoGWI50dHROBKilrjtURD+50gtIpml7ouCy8SniYcgB6nPXA8elYtIm9mnjVolQkHBUcTHpg45Dn4fOmN3bP3jlogCoXh/jH4Rt6HGKVpcvAjIz5Kk8Qb8G67eNGViRmRZp2TgyOZDbx8MLcRkOZBkjGOXqKDFtJcTgyOTnqTtTmzsTqDKYQW4unXNMT2bZI1kaRwWbAKE4z4Df3j6fWuNoU4PcVFbNwBJbPT9PhgdbZlLxqO8l4Nz4gEnl5fYOdAS3aSjvISyxR7RwHbIPX1OdqJ1ZxaQCwtjIWK4Ztmwu/Pz3+0+FKZZysinKAxr7rKNifDy2/XShoC3JmoqipcefMGuz3ckQd1947ueXCeY+RqYolygDr75XEbAfrFWDsT2Zj7Uy3dzeMYbaMcIAQNljz5+XUeIqXVuxr6FIE9pWSGY4hBYAuAMkDrny5edSbqg2zPuECpZnxjgzHYyZLmR9LuSTPGP4OTs6jp6jw/KnsiLHO9nZQi6uk+JIjhYj/m3IenPyqiXVvOjo8bGKSI/w3DcJQ56nnV47NXWq3+ipJpU2mQRxnhktjEUMbeeF6jfPWl7kA/UBkksh24kraOARLqUi3Eg3WMDEUZ8l/qPmfsoS9dRnwqTUJO0CZEgsXHXhkI//AApHdS6m2RJaqf8AZKv/ABVEVm5JEqSF7HMT65ec0WkHet4n6U/ubKaUEvYz+JKuh/GgPZ4P9C4/6k/9VaFYAEz7MlszsFy1xdOGmZmxuI15ChWsmYbREoWIG3M/iaerE8Uh4eEPuSAfhx4ihrpY4oe9ZCcDbfOT5VgI/iapXPMUQWTGRhwHMallHmB+vlQmr8MEklzwgxqTGSOfCpwG+Zzn1BokTTreLG5zK6thV/pOMjl6UPrTZjc7sguTlAucbk/eVyPHPpTYz5hdGQHyO5VtUEvEtwzGMLhSqHkpPU9d8Hwqv3RdZpACJAcE8WM55c6sGoRqylWDdyBuvqM+Gcb1WpyhfbYqpBZQRyPPatCrqRqz7s/MJ0LWl0/UAssYeBsLIrZ3xtxEdcDp1q4atrDLAOKV5gy7Mi7YPIAZ26ePrVDl09ksluj8WOIGi7G9bu44ZhlU98HHIY2GPnU21K5DfEU0lu0kH9oe6rFB7RHIvE3vOAcqT4eWOlL9Ps7jWdTFnCVTiy80jkBYwObMTyA/Ks6jcq+O7xxDdiOvhmuk/sX7JWeoabNreoW/fGS4KQo5ygCYOSvInJPPlipJ2KWk6q0ZAEe9nbC4/dtvp3ZuDurNBvqdzHtITzaNNi5J6nC+oFWrS+zVlp7STPx3N1MvDLdXHvyOPDPIL/iAB5U+CJGuAKHnkA61luAgP3/vMV3s5nNu23ZCFFku7BeGMbsnRP8A9fu9OXOYLi97P6h7ZAGKDCyoTtIvUN+B8a71eSK2Qdx4VzntNpEVvJxKuIX3GNynj8vzqmn1YLFG5E1Kl9VArd+DFX/avTL3aRpLWQ8xOuB5+8NqF1PU7O1QsJRM+MiOE8RO32UpubG3neRNPkVmHxRtup+f3b0b+44ZNLs5YBA5uW4FWJCrRuDuu58frTuypcESrVv0TII9L1TWfe1FmsbM7iBPjcefh8/pRP8A2S0n/Rb/AM1qYdnPbTHcJey94kZCoG5rjb6bUy4X8apZqHRsCAGmXHM6QmnB5DJLkknkBzpfrqQ2UJuJwMr7sUQ2yf1zq1RqSMoCq+J3JqsapYy3WrSPdjigi/loOo6Us1QQboJLizSrWdhK0jXM2O+fdcjHCPE+FD6jpcs99bWsPBCJyAJznhZxuC4PMEYGRg7czkVdEsPf+EyyHfuxsqev6+VR63ptommSzapcGIge4yf0N0wP6j+tqit3L8Q3qqg47nMu0HZ3VNNDvOsTls4aJzt0xVKeykmMvcxttlSmN/UV0XUdR1CTSuOSI3akAIUb3hk4GVO/UfWq3BDJbQ/xVDSSRM7hGwVfPX0yB8qfpsIXnuE2Na3u6lSe5uTELdpmMQBVeJc4A22rBYIqNGc4UZGef5UbdFu/aZYlQ7gIPH9CgrngSMsAAygDwOfMU4DmKMmzMhdskgkHjO5HKvpL9j8SW/7PdM4f6zMx9e8b8q+ao8MRjck48qufZXtFf6ZpqxW99eRcDHCRzYUZ35epNS1ZcbRFrDkZn0ZNNtzpVe3axozyOERRksxwBXJE/alqFq3DdBbpQf8A3gCn6rij9Dsrv9oneX2q6gRpscpRbC2ymevvn0PT7Kx9RpbF91hwsLVYvQ7h2pdsbjU7x9O7H2jajdDZrjGIYvMnlSHWtNl0YGXU9Ulv+0F0vdrHGSIoUPPbqPy5V1XTdMtNLtVtrG3jt4V5IigAfmfM1BfWlpNIJJoEdwvCGYZ2pVdSlRwi4H5MarBLZYypadqPZzR9FTTYL2NwqYlPdtmVj8RO2+aqV6CLiR9NVktmlEg70EYI5Nj9ZGM1cNd0az70TpCq+IA60jCo95GpGFUcXD4kcv15UeixSS4yc/Ma9MhcHqZsIHhLyPniKgYPXxNE8fkawz5rXJ8RUN7jmT1Oyd93UOHwG6iltwFZXnmcwxJ7zZGCfPypiLfcKuC5+Js8h5V6/trZ7NoLkAxuOHhxufQeNOvS9g58TFVlUxRHrWlRwh0uoFjz1OPs51VtWvk1rVJWDq9hbYVXU5WRsAnHj/x50Hrek6ja6pFaWiyRpK3xyjYLjmeY238DmhtVvorCL2XTyCy/E5+EMeZI8T8/lmqL+muR9R/EfTTrZbheVivUr1nuZ0ZxwOxHAEyc8126Y25eFBXMsV93Ek20sbGOQPy3G5DDfGQDvSi9a7gkab2lpMnk3L0HhQUepFyXVysoOWy2M46irpV5E0XsCe0jBEm1azFpcjuu7VZAfeD8QBHPH/NVzUpo3IjiGw34juWPrVhmf2iPgCoZGQt1Uhxj86UNZq8q8BXMoDLw8kbnv8qaqOO4lqFLcL0YLbW5Cq3EVUsBy+tYuZntcFHOHJOPmaOVu7QvGeCRdipGeLxPy8fzFJ72VZXUIBjqBvRlyTmJXhVrxPPK85yfhJ5nlXY/2LapYwWUuke+LuSRpw5HuyAKBgeBAyd/wrjUEbcSt8WOh8K7N+yfSbY2z6yJEeTLRJGpyY/Et5kcvLelv8gyik5iunUl+J0maTJxmgLh9jU0r75oG5k2NeUdtxm1UmIt1E8cTg9aqFyOCZZd/dPTw/8A5VtuAWHWq1dKON1IrQ0hxxDtyMTQkk+XTFeyaihJ4ShO6HFbZPjTeIOdxQu4Pd4yx3kI2+Q61LHbrGS5y7kbu3P/AIqfFYY461uBABzPPEyl9stRCs8I4gwHCCD8I2ycfMD9GuaX06RbDiIPwj+4+fnVx7W3qO9xMiBuOUqnDkM2Nhj5hj6VzW/1RLVpPakHeMccXMemKymzZaTPTaLbTSCeJBqAJY97wkc+EclpUIwblUKqyFgC3LHl86zHM16zEk90T8OfP9bUwfTLq2VRFbOyPsVkXhUfj9cU0qsBiAssRmyZrwkzuZIu9KIBxDHiTuDy2xQFzN3dmiYCBEVx4sfDbl1pq2m3gtZAi3CbZJlZQCeWxPOk2r2V5bQiV7ZghUrxE54fUdK5CCcZk3llQnETXlx3kjBchcnA/D9eFDxISQx8a2WFicjdT50XBC2FKx8eThhjY03kATE5c5MnsrcupMQcleYxVg7Na1edndQ9qtQTG2FuLdjs6/nvkHz8DXtH09+FZQpUkAEE7+I+tOb7Qe8tTcWy8TxjJTG7x77eo3x5ZHhSVtqE7G6MbWhtu5e50rT9SttVsYryyl7yFxt4qeoPgQa9Lk1yzs7rE+gXffRAy2U2O+iB+IdGH+Q+0bV0l9W072JLsXkRhkGUPFu3oOefKvP6rSNU/t5B6/6jlFwZee5iUbYqrXTsb6SF1xgZBppPq0kxJtrcqg34pRuw8hSu6ikkuTcOwZyMDbAxR9MhT6ock+IMcrKCce8Olew3lXscUi+7n0rPD6U3In0BmlHaS4MGmuFco0hCZU74PPHy2+dFiSSf+UpRPFhuarXbKVFNvZkuc5kdlOCRyAB6cz9K07r/ANMkdfMxKK91gBnP9ZvQyvNISqBPcHxcC+fmcfcKoupwT3k2VhZm2CoIipUfma6FJYWjyRl1knbJC94+AAv9WFxy/EVrNOqKrpHArGQJG7LxE+LHJOeTevzrNruVOu56FlDrtxxEn7MbdNGu7+91TSWuZCFWyjPCwVxniJbku2NzVn1rWJdRkczLBbqchI7VFOwO7NJ6HG3iOucLZ595lmmMSd3iPIJ4RjJIXzJ57DYb0K95EjqiKsZWMHYAsVycAnr8sD1ozamxxjoQdWhrVtx5mLi7hRSkVtEBGRvlic45DfG2cepNKzHLkzXISRSPhA/ljr6+tSJIblRJ3jF2USOxxsx3H68xW89u0iRLMy9yxIYK3PGMBvDPPzxVQMR72lfj4lefSba84rmzCrH/AE5bZyOp8B+tuVH6RpsE0mUbHFu0WcOcf1L4/Kp7qL2l2ht8RY2kYDY7fDjr+FaXEhRY7cgRPJIFQ9B5qfH7RRS7MMAxN9MmSSMfwTLRYaekDhQoZNxnGAw5/r50xRHjtycAlAV9aTafq6q6WtyWOVz3uM48z5+n0pm13aSKSbmNuI8De/yboayrUs3cy4XZxiVjXdNS2uDJEnDbSEBxj+U52z/tJ+h9aW6dc/um/wC8miDwN8fu5Kf5D8R8+Yq2zTQXEbxyYljb4155GwKkfrlVdubEpO1nKSW4S0EjbmRPA/5Dr8jT9NhZNrzNtTa+5ZZ5HQQJcKyMrAFeE5UjxHlUIBmXh3OPdwOQFVnSb3913CWl8xGnu+5O/dZP/wBp6+G5q9SInB/DwFO4xyIpS5fROO/vHKn9T7RSYgmT/V1PjUGH8B9KMnXnQ+K4NmFwJ3RthnwrlvabUkk1i9SR5UeJ2RWVQ23IDBI65+tdSbcYrjX7RZILPtBds/eRMVikLKAyuudzjOcgqc/KtnWruUATH/xpUWnd8SCa9jRi0au3doFYEheEDfAxnPTw6Uuku2WO3AYKjFQVTbGxxvz54HPrSp9Q4bmSMM7LLurEcIJAAI8fPl+dCKRLaTQXVxgxgjngAf0t5j1PQ0gtBHc3w6DqOGuIxPLAB3neLnhXbbAU5P0+tJtRn7pWE8rJNFkxHOzDl5Z8+o8q0m1JZ0hT3bdk37w+6AOvD45+lV3UdTeR3ht2WQ5w05B4n+ppqmkgxXVapVXv+/EtWhzx3LSSidf5qiVScjBx4ZPPI2phFPxx5kGXY++p6tzIP68MdK59pVzdaVdpdKnEuRxqTkMM8jV/CPciF4VijErAqWIXZgvxMfl6fM111YVvsYPSaremCOv7mYlmWEOwRQpOQATz8N/v/RGkggWIyXvDI7YBYjOPAL4fKpGaOaEmVRw7+6cbDl8j4/TypS2pxiURTFlEWTE7DHETsPpk/ZQ1Q54jb2hAN37f+wuK5eyn726EgicKkZfBZcf3Ab7/AFqCDV4VMPHG4ZXkdzwnY5P24P2UVGOF4rmxZFaI8SMQCFG+56kn1p32beC6ilJH8VGHeI2/FnPvDxB8a6xgi7iIFmsBAU8RXZahEIIjAwRnYuwbO4JJYeu9Oo203V4ltZpPYrtWXunZs8MmMgqevXI8/OttW7LWuqHijY291/rRjZh4MOvTfyqp6ja6lpF5Ek9xDcswJXgzsW23BHlQF9O76Tgylj5+sfvHN3aNcRzRzRrFeW7cM8Y34T0I8VPMGtOz+svp8i6bfsfZieGGRj/KPRT/AInp4Hyp7NBcX2nW+pW6odStouGSMDAuI/7D57ZB6H1qvataQXlsLy19+KVc4IwR0II6EcjUIy2Ltbr+DFiGQ5XsfxLTMvPIqDg8qr3Z7WWQpp185J+G3lY5z4IfPwPyqx8I/tT6UB6nQ47jiWq4zO03Egjidj0FUbtD2Th7XpMxl7i6tvcgmKhhk7lWHUHarRrVyIrbhJxnJPoN692dj4dLjkce9MTIfmcj7MVqlvV1IHhRMFM11Fh2Zx+7/ZlqtpYvJc3kMcMQLMO8ByQduFgmR86pF01vaylbqK5mmRvcfiXI9Qdv10r6d1mz/eFhJbjm249RXJtY7LxtJOJ4eGQHPLp+s1W+wUuMjiN0WvavfM5Xf6tfX8JtjwRQZ3VFwW9TQEVjK8oEYJ+VdGuOxcaspizwscAjfNbw9nJLQcSrxAbb1w1lQHtkPTa7ZfmUuDT3hI79Gx1zuDVxa5jn0dQbZI5IhgMpyXHQHptvv5mjhpgjB9oi97xIyKDe1EEczLlVCHCkfbigNeLIzRWUYERHpzTXN1LBHbtmGMyvh+IAlwo9MZHj1rbs9Bay9t9MjvpO8gllMZkMeFVypC4/+rAqDs1PImu3scTTOJLVkfiOCykjI8s1Frwe0uhIkj+1QOHTgziIjcfhTH+or8iWcs9TfYzoHbjstaaei3GmcW4L3FuB/M5YIA6+I6/WqlZ3ctndx3gUmUZBgBxxIeYJ9Poav0mqfvqCC+3RJoVZVIxgEZ+/NUztJpns00l3AeGFzx3Dlt/AKPAUhRbuJqeHrBFQJlwtruC4tkmgmDwNyYDf08qrN/bw3vaBGGSqqMgeVV2xvJYbgW6SrBbzN7ik/AdtyemccquWm6WLZzcSScb46fbVDUNMSc9yM+oQD4hLStaOGRGHCAPIjHKlmsRLp07alAM6ddb3UYGe6Y8pQPD+7603kEjgpgEA7EHp0ra3jHsfcy4Zd1IIyGB6Y+dASzad3/Mlq9xIH7Si63pyglkAZXHMcj5ilXf6p/3nef8AmVYp4TptwNMmYm0lybOVjnh8YifuqH2H/D761Ft2gZ5iTVBjxwZ2LtLdd/ObaPnI6wL8zvVrhURRIiDCqAo9BVB0dm1DtRbIx4hbxtcSf7jsPvq+BsUDTvjLnsxXULjanxJc0Je2UN2v8VASOvWpuKvE0ZrAwwYuuVORK/N2f4Qe7ORzG+MUFcaVPwYaMeW1WosK0Z/SkHqQ9RtNTYJSruykaIju6U6rbKLOYiM8QRsbeXlXScg/EM0BqtrBNZToYkJaNgPdGc4oS1YIIMZTVnPInz72Sjdu1kobiyYX/mMCehortfassojRDlgTwq+M+LMfr6469ANDvE03tJPcyqzBVaMBTk5Yjmfryp3rsr6pYs0UeSm/D4jzPhWqxYXBvGJdCCGQfMJ7EXgPZ4Qsy95bSMnx525j7/soy6uIrhTDIEdX3IPI1QtMubm1uJreFxwSgF1Vcbjl+NW7RNNllmDysSgznPOhXUqjGwnuWrvYgIB1E8nZ+S4vy7HhhzkLV+05E9kjHDtGpQHxFEQ6TFLCGfK55Y60SYY4ogirgAVnajV+oAvxD1VBST5gEiDoNuoPP5VqmFj2GM7kUQ6qu4H1oeV+lCU5h4t1a0h1CzktrgHhfkw5qRyI8xVY/dOu/wDesX/R/wAVap35ih8+daFNjouBAWUpYctLr+zoLO+p6lnImm7mM/4oPzP2VdSc1U+x9v8Au/s7YwEYfuhI4/yb3j99Pknx1oXrLkiZNiFm3QviNZLmgZrmYMO6jRhjfibH4ViO4nLHjijUYO4kJOenSrZOM5g9v2hbNWvFQJubrHvQwqT/APNJ/Cofa7kuA8KKnUiTOPsobf7iXCxi8mKHlk4gc7igWubjjPFHH3edirnOPpURlnZ90jC5/vOcfSgMzHo/mFVAO4Fddm9GuLr2mSwi73PNRwjPjgVrJoWltE0PsqhGGCAxFGNM+AQFJ4v7uQ8eX2VDNLMH/hojL4tIQfuoJe4+fzGVwOZR7LsELfWJpGwtsXJVw2Twn8fWrbb6fbWihUBOP7jUrT3AY5SLH/iH/wBNCyTTZ+GPbwc/lRbXutHuP5l68A8CESvw8qBmkzW07Pj3mjGfBj9u1BzM4J3jPgQT+VDTTt5/mMq6gdT0jUHM+M1l3brwfX/ihZZPGmlqK9y4bMgmeoOOsytnNQ586ZC8ShM6lHKAAPCpe/GOdLsnxrbJxzrE3GANYMP9oHjW3tB8aWEnxrfibHOpFh+ZBpEOabPWomlzQxJxzrTJ8aqWJkisSZuDBALDIA2duX1qHCAYy+B4ux/GtGJzzrRicner+q58ywpWSFgMbnAGMEmo2aPOeEg/+I351oxPjUEhOOdWV3+ZcUrN3lQf059Xb86HaRS2QoHlknH1qJ2O+9RknNFJLDmGSpV5EklfY5oGWTzoiYnhpfKTk0WpROzzNZJfOhJnraQnJoeQ7U4iyhMglfnUXGfGtpqHzRwBAseZ/9k="/>
          <p:cNvSpPr>
            <a:spLocks noChangeAspect="1" noChangeArrowheads="1"/>
          </p:cNvSpPr>
          <p:nvPr/>
        </p:nvSpPr>
        <p:spPr bwMode="auto">
          <a:xfrm>
            <a:off x="101600" y="-1249363"/>
            <a:ext cx="1752600" cy="2609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1" name="Picture 21" descr="http://t2.gstatic.com/images?q=tbn:ANd9GcRytg50luIHXqcZ74dHmDQLrVfRzC6kVDSxmssRDfOPpJatwro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1524000"/>
            <a:ext cx="1752600" cy="2609851"/>
          </a:xfrm>
          <a:prstGeom prst="rect">
            <a:avLst/>
          </a:prstGeom>
          <a:noFill/>
        </p:spPr>
      </p:pic>
      <p:pic>
        <p:nvPicPr>
          <p:cNvPr id="71703" name="Picture 23" descr="http://t2.gstatic.com/images?q=tbn:ANd9GcTxl6NNbXrjpAg7MoaPna9AduSpSTdcjYnYiaDwXgnUA7EBHPsL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257675"/>
            <a:ext cx="1598525" cy="2371725"/>
          </a:xfrm>
          <a:prstGeom prst="rect">
            <a:avLst/>
          </a:prstGeom>
          <a:noFill/>
        </p:spPr>
      </p:pic>
      <p:pic>
        <p:nvPicPr>
          <p:cNvPr id="71705" name="Picture 25" descr="http://t3.gstatic.com/images?q=tbn:ANd9GcTSphM4DPc7zE5X_EqMmE9Uwr4INkDHeI_5vZrB1Cr-EPtFShnJwQ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4648200"/>
            <a:ext cx="1702965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71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1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4267"/>
            <a:ext cx="7772400" cy="1569660"/>
          </a:xfrm>
        </p:spPr>
        <p:txBody>
          <a:bodyPr/>
          <a:lstStyle/>
          <a:p>
            <a:r>
              <a:rPr lang="en-US" sz="9600" dirty="0" err="1">
                <a:latin typeface="Chiller" pitchFamily="82" charset="0"/>
              </a:rPr>
              <a:t>Sci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err="1">
                <a:latin typeface="Chiller" pitchFamily="82" charset="0"/>
              </a:rPr>
              <a:t>Fi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smtClean="0">
                <a:latin typeface="Chiller" pitchFamily="82" charset="0"/>
              </a:rPr>
              <a:t>Books</a:t>
            </a:r>
            <a:endParaRPr lang="en-US" sz="9600" dirty="0">
              <a:latin typeface="Chiller" pitchFamily="82" charset="0"/>
            </a:endParaRPr>
          </a:p>
        </p:txBody>
      </p:sp>
      <p:pic>
        <p:nvPicPr>
          <p:cNvPr id="7" name="Picture 3" descr="3425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5200"/>
            <a:ext cx="2286000" cy="2326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994" name="Picture 2" descr="stukkonear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1285875" cy="1857376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2209800" y="1600200"/>
            <a:ext cx="571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Older kids will relate to sci-fi </a:t>
            </a:r>
            <a:r>
              <a:rPr lang="en-US" sz="3200" b="1" dirty="0" smtClean="0"/>
              <a:t>book about a misfit </a:t>
            </a:r>
            <a:r>
              <a:rPr lang="en-US" sz="3200" b="1" dirty="0"/>
              <a:t>teen.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76600" y="4114800"/>
            <a:ext cx="518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ship sent to investigate a wave of mysterious </a:t>
            </a:r>
            <a:r>
              <a:rPr lang="en-US" dirty="0" err="1" smtClean="0"/>
              <a:t>sinkings</a:t>
            </a:r>
            <a:r>
              <a:rPr lang="en-US" dirty="0" smtClean="0"/>
              <a:t> encounters the advanced submarine, the Nautilus, commanded by Captain </a:t>
            </a:r>
            <a:r>
              <a:rPr lang="en-US" dirty="0" err="1" smtClean="0"/>
              <a:t>Nemo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4267"/>
            <a:ext cx="7772400" cy="1569660"/>
          </a:xfrm>
        </p:spPr>
        <p:txBody>
          <a:bodyPr/>
          <a:lstStyle/>
          <a:p>
            <a:r>
              <a:rPr lang="en-US" sz="9600" dirty="0" err="1">
                <a:latin typeface="Chiller" pitchFamily="82" charset="0"/>
              </a:rPr>
              <a:t>Sci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err="1">
                <a:latin typeface="Chiller" pitchFamily="82" charset="0"/>
              </a:rPr>
              <a:t>Fi</a:t>
            </a:r>
            <a:r>
              <a:rPr lang="en-US" sz="9600" dirty="0">
                <a:latin typeface="Chiller" pitchFamily="82" charset="0"/>
              </a:rPr>
              <a:t> </a:t>
            </a:r>
            <a:r>
              <a:rPr lang="en-US" sz="9600" dirty="0" smtClean="0">
                <a:latin typeface="Chiller" pitchFamily="82" charset="0"/>
              </a:rPr>
              <a:t>Books</a:t>
            </a:r>
            <a:endParaRPr lang="en-US" sz="9600" dirty="0">
              <a:latin typeface="Chiller" pitchFamily="8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0" y="22098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nstead of a summer of campfires and hiking and ghost stories, they find themselves in the middle of an invasion by big, giant bunnies from outer space!</a:t>
            </a:r>
            <a:endParaRPr lang="en-US" dirty="0"/>
          </a:p>
        </p:txBody>
      </p:sp>
      <p:pic>
        <p:nvPicPr>
          <p:cNvPr id="86018" name="Picture 2" descr="Attack of the Fluffy Bunni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1447800" cy="2070354"/>
          </a:xfrm>
          <a:prstGeom prst="rect">
            <a:avLst/>
          </a:prstGeom>
          <a:noFill/>
        </p:spPr>
      </p:pic>
      <p:pic>
        <p:nvPicPr>
          <p:cNvPr id="86022" name="Picture 6" descr="8934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267200"/>
            <a:ext cx="1285875" cy="185737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209800" y="4876800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Professor </a:t>
            </a:r>
            <a:r>
              <a:rPr lang="en-US" sz="2000" b="1" dirty="0" err="1"/>
              <a:t>Lindenbrock</a:t>
            </a:r>
            <a:r>
              <a:rPr lang="en-US" sz="2000" b="1" dirty="0"/>
              <a:t> and his nephew Axel discover an old document that </a:t>
            </a:r>
            <a:r>
              <a:rPr lang="en-US" sz="2000" b="1" dirty="0" smtClean="0"/>
              <a:t>shows the </a:t>
            </a:r>
            <a:r>
              <a:rPr lang="en-US" sz="2000" b="1" dirty="0"/>
              <a:t>entrance in an extinct volcano to a series of caverns leading to the Earth's center.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57935"/>
            <a:ext cx="7772400" cy="646331"/>
          </a:xfrm>
        </p:spPr>
        <p:txBody>
          <a:bodyPr/>
          <a:lstStyle/>
          <a:p>
            <a:r>
              <a:rPr lang="en-US" sz="3600" dirty="0" smtClean="0"/>
              <a:t>Potential Idea For Sci-Fi Story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woke up on a metal table staring up at a bright light and the face of a creature I assumed must be an alien.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826"/>
            <a:ext cx="7772400" cy="1446550"/>
          </a:xfrm>
        </p:spPr>
        <p:txBody>
          <a:bodyPr/>
          <a:lstStyle/>
          <a:p>
            <a:r>
              <a:rPr lang="en-US" dirty="0" smtClean="0"/>
              <a:t>Let’s Read a Sci-Fi Short Story:</a:t>
            </a:r>
            <a:endParaRPr lang="en-US" dirty="0"/>
          </a:p>
        </p:txBody>
      </p:sp>
      <p:pic>
        <p:nvPicPr>
          <p:cNvPr id="6" name="Content Placeholder 5" descr="the veldt 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7" b="7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7043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569660"/>
          </a:xfrm>
        </p:spPr>
        <p:txBody>
          <a:bodyPr/>
          <a:lstStyle/>
          <a:p>
            <a:r>
              <a:rPr lang="en-US" sz="9600" dirty="0" smtClean="0">
                <a:latin typeface="Chiller" pitchFamily="82" charset="0"/>
              </a:rPr>
              <a:t>Definition</a:t>
            </a:r>
            <a:endParaRPr lang="en-US" sz="9600" dirty="0">
              <a:latin typeface="Chiller" pitchFamily="82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447800"/>
            <a:ext cx="5867400" cy="4648200"/>
          </a:xfrm>
          <a:solidFill>
            <a:schemeClr val="accent6">
              <a:lumMod val="60000"/>
              <a:lumOff val="40000"/>
              <a:alpha val="54000"/>
            </a:schemeClr>
          </a:solidFill>
        </p:spPr>
        <p:txBody>
          <a:bodyPr/>
          <a:lstStyle/>
          <a:p>
            <a:pPr>
              <a:buFontTx/>
              <a:buNone/>
            </a:pPr>
            <a:r>
              <a:rPr lang="en-US" sz="4600" b="1" i="1" dirty="0">
                <a:solidFill>
                  <a:srgbClr val="FFFF00"/>
                </a:solidFill>
                <a:latin typeface="Baskerville Old Face" pitchFamily="18" charset="0"/>
              </a:rPr>
              <a:t>Science </a:t>
            </a:r>
            <a:r>
              <a:rPr lang="en-US" sz="4600" b="1" i="1" dirty="0" smtClean="0">
                <a:solidFill>
                  <a:srgbClr val="FFFF00"/>
                </a:solidFill>
                <a:latin typeface="Baskerville Old Face" pitchFamily="18" charset="0"/>
              </a:rPr>
              <a:t>fiction </a:t>
            </a:r>
            <a:r>
              <a:rPr lang="en-US" sz="4600" b="1" dirty="0" smtClean="0">
                <a:solidFill>
                  <a:srgbClr val="FFFF00"/>
                </a:solidFill>
                <a:latin typeface="Baskerville Old Face" pitchFamily="18" charset="0"/>
              </a:rPr>
              <a:t> </a:t>
            </a:r>
            <a:r>
              <a:rPr lang="en-US" sz="4600" dirty="0">
                <a:solidFill>
                  <a:schemeClr val="tx1"/>
                </a:solidFill>
                <a:latin typeface="Baskerville Old Face" pitchFamily="18" charset="0"/>
              </a:rPr>
              <a:t>is a </a:t>
            </a:r>
            <a:r>
              <a:rPr lang="en-US" sz="4600" i="1" dirty="0">
                <a:solidFill>
                  <a:schemeClr val="tx1"/>
                </a:solidFill>
                <a:latin typeface="Baskerville Old Face" pitchFamily="18" charset="0"/>
              </a:rPr>
              <a:t>genre</a:t>
            </a:r>
            <a:r>
              <a:rPr lang="en-US" sz="4600" dirty="0">
                <a:solidFill>
                  <a:schemeClr val="tx1"/>
                </a:solidFill>
                <a:latin typeface="Baskerville Old Face" pitchFamily="18" charset="0"/>
              </a:rPr>
              <a:t> of fiction in which the stories often tell about </a:t>
            </a:r>
            <a:r>
              <a:rPr lang="en-US" sz="4600" dirty="0" smtClean="0">
                <a:solidFill>
                  <a:schemeClr val="tx1"/>
                </a:solidFill>
                <a:latin typeface="Baskerville Old Face" pitchFamily="18" charset="0"/>
              </a:rPr>
              <a:t>the science </a:t>
            </a:r>
            <a:r>
              <a:rPr lang="en-US" sz="4600" dirty="0">
                <a:solidFill>
                  <a:schemeClr val="tx1"/>
                </a:solidFill>
                <a:latin typeface="Baskerville Old Face" pitchFamily="18" charset="0"/>
              </a:rPr>
              <a:t>and technology </a:t>
            </a:r>
            <a:r>
              <a:rPr lang="en-US" sz="4600" dirty="0" smtClean="0">
                <a:solidFill>
                  <a:schemeClr val="tx1"/>
                </a:solidFill>
                <a:latin typeface="Baskerville Old Face" pitchFamily="18" charset="0"/>
              </a:rPr>
              <a:t/>
            </a:r>
            <a:br>
              <a:rPr lang="en-US" sz="4600" dirty="0" smtClean="0">
                <a:solidFill>
                  <a:schemeClr val="tx1"/>
                </a:solidFill>
                <a:latin typeface="Baskerville Old Face" pitchFamily="18" charset="0"/>
              </a:rPr>
            </a:br>
            <a:r>
              <a:rPr lang="en-US" sz="4600" dirty="0" smtClean="0">
                <a:solidFill>
                  <a:schemeClr val="tx1"/>
                </a:solidFill>
                <a:latin typeface="Baskerville Old Face" pitchFamily="18" charset="0"/>
              </a:rPr>
              <a:t>of the </a:t>
            </a:r>
            <a:r>
              <a:rPr lang="en-US" sz="4600" dirty="0">
                <a:solidFill>
                  <a:schemeClr val="tx1"/>
                </a:solidFill>
                <a:latin typeface="Baskerville Old Face" pitchFamily="18" charset="0"/>
              </a:rPr>
              <a:t>future.</a:t>
            </a:r>
            <a:endParaRPr lang="en-US" sz="4600" dirty="0">
              <a:latin typeface="Baskerville Old Face" pitchFamily="18" charset="0"/>
            </a:endParaRPr>
          </a:p>
        </p:txBody>
      </p:sp>
      <p:pic>
        <p:nvPicPr>
          <p:cNvPr id="14338" name="Picture 2" descr="Alien Tree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2590800"/>
            <a:ext cx="3276600" cy="3982536"/>
          </a:xfrm>
          <a:prstGeom prst="rect">
            <a:avLst/>
          </a:prstGeom>
          <a:noFill/>
        </p:spPr>
      </p:pic>
      <p:pic>
        <p:nvPicPr>
          <p:cNvPr id="14340" name="Picture 4" descr="Space Alien Car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664710"/>
            <a:ext cx="1690163" cy="12788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2095"/>
            <a:ext cx="7772400" cy="1446550"/>
          </a:xfrm>
        </p:spPr>
        <p:txBody>
          <a:bodyPr/>
          <a:lstStyle/>
          <a:p>
            <a:r>
              <a:rPr lang="en-US" sz="8800" dirty="0" smtClean="0">
                <a:latin typeface="Chiller" pitchFamily="82" charset="0"/>
              </a:rPr>
              <a:t>Characteristics</a:t>
            </a:r>
            <a:endParaRPr lang="en-US" sz="8800" dirty="0">
              <a:latin typeface="Chiller" pitchFamily="82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6629400" cy="4724400"/>
          </a:xfrm>
          <a:solidFill>
            <a:schemeClr val="accent6">
              <a:lumMod val="60000"/>
              <a:lumOff val="40000"/>
              <a:alpha val="45000"/>
            </a:schemeClr>
          </a:solidFill>
        </p:spPr>
        <p:txBody>
          <a:bodyPr/>
          <a:lstStyle/>
          <a:p>
            <a:r>
              <a:rPr lang="en-US" dirty="0" smtClean="0">
                <a:latin typeface="Berlin Sans FB" pitchFamily="34" charset="0"/>
              </a:rPr>
              <a:t>Has BOTH science and fiction.</a:t>
            </a:r>
            <a:br>
              <a:rPr lang="en-US" dirty="0" smtClean="0">
                <a:latin typeface="Berlin Sans FB" pitchFamily="34" charset="0"/>
              </a:rPr>
            </a:br>
            <a:endParaRPr lang="en-US" sz="1400" dirty="0" smtClean="0">
              <a:latin typeface="Berlin Sans FB" pitchFamily="34" charset="0"/>
            </a:endParaRPr>
          </a:p>
          <a:p>
            <a:pPr>
              <a:buNone/>
            </a:pPr>
            <a:r>
              <a:rPr lang="en-US" i="1" dirty="0" smtClean="0">
                <a:latin typeface="Berlin Sans FB" pitchFamily="34" charset="0"/>
              </a:rPr>
              <a:t>              …Can have…</a:t>
            </a:r>
          </a:p>
          <a:p>
            <a:pPr>
              <a:buNone/>
            </a:pPr>
            <a:endParaRPr lang="en-US" sz="1200" dirty="0" smtClean="0">
              <a:latin typeface="Berlin Sans FB" pitchFamily="34" charset="0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Time travel to the past and future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Space travel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Changes to humans or 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animals brought about by </a:t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scientific changes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Berlin Sans FB" pitchFamily="34" charset="0"/>
              </a:rPr>
              <a:t>Aliens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Berlin Sans FB" pitchFamily="34" charset="0"/>
              </a:rPr>
              <a:t>	</a:t>
            </a:r>
          </a:p>
          <a:p>
            <a:endParaRPr lang="en-US" dirty="0">
              <a:latin typeface="Berlin Sans FB" pitchFamily="34" charset="0"/>
            </a:endParaRPr>
          </a:p>
          <a:p>
            <a:pPr>
              <a:buFontTx/>
              <a:buNone/>
            </a:pPr>
            <a:endParaRPr lang="en-US" dirty="0">
              <a:latin typeface="Berlin Sans FB" pitchFamily="34" charset="0"/>
            </a:endParaRPr>
          </a:p>
          <a:p>
            <a:pPr>
              <a:buFontTx/>
              <a:buNone/>
            </a:pPr>
            <a:endParaRPr lang="en-US" dirty="0">
              <a:latin typeface="Berlin Sans FB" pitchFamily="34" charset="0"/>
            </a:endParaRPr>
          </a:p>
        </p:txBody>
      </p:sp>
      <p:pic>
        <p:nvPicPr>
          <p:cNvPr id="41988" name="Picture 4" descr="C:\Documents and Settings\jgiuliani\Local Settings\Temporary Internet Files\Content.IE5\NGHCKAPF\MC90028110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3600174"/>
            <a:ext cx="3429000" cy="32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73269"/>
            <a:ext cx="9144000" cy="1015663"/>
          </a:xfrm>
        </p:spPr>
        <p:txBody>
          <a:bodyPr/>
          <a:lstStyle/>
          <a:p>
            <a:r>
              <a:rPr lang="en-US" sz="6000" dirty="0">
                <a:latin typeface="Berlin Sans FB" pitchFamily="34" charset="0"/>
              </a:rPr>
              <a:t>Science Fiction VS. Fantasy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010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In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</a:rPr>
              <a:t>Science Fiction</a:t>
            </a:r>
            <a:r>
              <a:rPr lang="en-US" dirty="0">
                <a:latin typeface="Berlin Sans FB" pitchFamily="34" charset="0"/>
              </a:rPr>
              <a:t>, there needs to be some possibility that the events </a:t>
            </a:r>
            <a:r>
              <a:rPr lang="en-US" dirty="0">
                <a:solidFill>
                  <a:srgbClr val="FFFF00"/>
                </a:solidFill>
                <a:latin typeface="Berlin Sans FB" pitchFamily="34" charset="0"/>
              </a:rPr>
              <a:t>could</a:t>
            </a:r>
            <a:r>
              <a:rPr lang="en-US" dirty="0">
                <a:latin typeface="Berlin Sans FB" pitchFamily="34" charset="0"/>
              </a:rPr>
              <a:t> possibly happen.</a:t>
            </a:r>
          </a:p>
          <a:p>
            <a:pPr>
              <a:buFontTx/>
              <a:buNone/>
            </a:pPr>
            <a:endParaRPr lang="en-US" dirty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In </a:t>
            </a:r>
            <a:r>
              <a:rPr lang="en-US" dirty="0">
                <a:solidFill>
                  <a:srgbClr val="FF66CC"/>
                </a:solidFill>
                <a:latin typeface="Berlin Sans FB" pitchFamily="34" charset="0"/>
              </a:rPr>
              <a:t>Fantasy</a:t>
            </a:r>
            <a:r>
              <a:rPr lang="en-US" dirty="0">
                <a:latin typeface="Berlin Sans FB" pitchFamily="34" charset="0"/>
              </a:rPr>
              <a:t>, the author can use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far-fetched </a:t>
            </a:r>
            <a:r>
              <a:rPr lang="en-US" dirty="0">
                <a:latin typeface="Berlin Sans FB" pitchFamily="34" charset="0"/>
              </a:rPr>
              <a:t>assumptions.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2800" i="1" dirty="0" err="1" smtClean="0">
                <a:latin typeface="Berlin Sans FB" pitchFamily="34" charset="0"/>
              </a:rPr>
              <a:t>ie</a:t>
            </a:r>
            <a:r>
              <a:rPr lang="en-US" sz="2800" i="1" dirty="0">
                <a:latin typeface="Berlin Sans FB" pitchFamily="34" charset="0"/>
              </a:rPr>
              <a:t>; unicorns, three-legged </a:t>
            </a:r>
            <a:r>
              <a:rPr lang="en-US" sz="2800" i="1" dirty="0" smtClean="0">
                <a:latin typeface="Berlin Sans FB" pitchFamily="34" charset="0"/>
              </a:rPr>
              <a:t>creatures, things that have </a:t>
            </a:r>
            <a:r>
              <a:rPr lang="en-US" sz="2800" i="1" dirty="0" smtClean="0">
                <a:solidFill>
                  <a:srgbClr val="FFFF00"/>
                </a:solidFill>
                <a:latin typeface="Berlin Sans FB" pitchFamily="34" charset="0"/>
              </a:rPr>
              <a:t>no</a:t>
            </a:r>
            <a:r>
              <a:rPr lang="en-US" sz="2800" i="1" dirty="0" smtClean="0">
                <a:latin typeface="Berlin Sans FB" pitchFamily="34" charset="0"/>
              </a:rPr>
              <a:t> scientific explanation, </a:t>
            </a:r>
            <a:r>
              <a:rPr lang="en-US" sz="2800" i="1" dirty="0">
                <a:latin typeface="Berlin Sans FB" pitchFamily="34" charset="0"/>
              </a:rPr>
              <a:t>etc.</a:t>
            </a:r>
          </a:p>
        </p:txBody>
      </p:sp>
      <p:pic>
        <p:nvPicPr>
          <p:cNvPr id="46085" name="Picture 5" descr="C:\Documents and Settings\jgiuliani\Local Settings\Temporary Internet Files\Content.IE5\NYAEB7YP\MC9004345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1766" y="4191000"/>
            <a:ext cx="1301409" cy="2057400"/>
          </a:xfrm>
          <a:prstGeom prst="rect">
            <a:avLst/>
          </a:prstGeom>
          <a:noFill/>
        </p:spPr>
      </p:pic>
      <p:pic>
        <p:nvPicPr>
          <p:cNvPr id="12290" name="Picture 2" descr="Davidone Giant Squid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2057400"/>
            <a:ext cx="2857500" cy="2143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96380"/>
            <a:ext cx="9144000" cy="769441"/>
          </a:xfrm>
        </p:spPr>
        <p:txBody>
          <a:bodyPr/>
          <a:lstStyle/>
          <a:p>
            <a:r>
              <a:rPr lang="en-US" dirty="0">
                <a:latin typeface="Berlin Sans FB" pitchFamily="34" charset="0"/>
              </a:rPr>
              <a:t>Why should we study Science Fiction?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smtClean="0">
                <a:latin typeface="Berlin Sans FB" pitchFamily="34" charset="0"/>
              </a:rPr>
              <a:t>Makes </a:t>
            </a:r>
            <a:r>
              <a:rPr lang="en-US" sz="2800" dirty="0">
                <a:latin typeface="Berlin Sans FB" pitchFamily="34" charset="0"/>
              </a:rPr>
              <a:t>the audience wonder </a:t>
            </a:r>
            <a:r>
              <a:rPr lang="en-US" sz="2800" dirty="0" smtClean="0">
                <a:latin typeface="Berlin Sans FB" pitchFamily="34" charset="0"/>
              </a:rPr>
              <a:t>: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hiller" pitchFamily="82" charset="0"/>
              </a:rPr>
              <a:t>“</a:t>
            </a:r>
            <a:r>
              <a:rPr lang="en-US" sz="5400" dirty="0">
                <a:solidFill>
                  <a:schemeClr val="accent1">
                    <a:lumMod val="60000"/>
                    <a:lumOff val="40000"/>
                  </a:schemeClr>
                </a:solidFill>
                <a:latin typeface="Chiller" pitchFamily="82" charset="0"/>
              </a:rPr>
              <a:t>What If?”</a:t>
            </a:r>
          </a:p>
          <a:p>
            <a:r>
              <a:rPr lang="en-US" sz="2800" dirty="0">
                <a:latin typeface="Berlin Sans FB" pitchFamily="34" charset="0"/>
              </a:rPr>
              <a:t>Encourages creativity in </a:t>
            </a:r>
            <a:r>
              <a:rPr lang="en-US" sz="2800" dirty="0" smtClean="0">
                <a:latin typeface="Berlin Sans FB" pitchFamily="34" charset="0"/>
              </a:rPr>
              <a:t>writing</a:t>
            </a:r>
            <a:endParaRPr lang="en-US" sz="2800" dirty="0">
              <a:latin typeface="Berlin Sans FB" pitchFamily="34" charset="0"/>
            </a:endParaRPr>
          </a:p>
          <a:p>
            <a:r>
              <a:rPr lang="en-US" sz="2800" dirty="0">
                <a:latin typeface="Berlin Sans FB" pitchFamily="34" charset="0"/>
              </a:rPr>
              <a:t>Introduces students to a new literary genre</a:t>
            </a:r>
          </a:p>
          <a:p>
            <a:r>
              <a:rPr lang="en-US" sz="2800" dirty="0">
                <a:latin typeface="Berlin Sans FB" pitchFamily="34" charset="0"/>
              </a:rPr>
              <a:t>Teaches lessons about the value and dangers of advanced technology</a:t>
            </a:r>
          </a:p>
          <a:p>
            <a:r>
              <a:rPr lang="en-US" sz="2800" dirty="0">
                <a:latin typeface="Berlin Sans FB" pitchFamily="34" charset="0"/>
              </a:rPr>
              <a:t>Enhances </a:t>
            </a:r>
            <a:r>
              <a:rPr lang="en-US" sz="2800" dirty="0" smtClean="0">
                <a:latin typeface="Berlin Sans FB" pitchFamily="34" charset="0"/>
              </a:rPr>
              <a:t>imagination</a:t>
            </a:r>
          </a:p>
          <a:p>
            <a:r>
              <a:rPr lang="en-US" sz="2800" dirty="0" smtClean="0">
                <a:latin typeface="Berlin Sans FB" pitchFamily="34" charset="0"/>
              </a:rPr>
              <a:t>Entertaining</a:t>
            </a:r>
          </a:p>
          <a:p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1266" name="Picture 2" descr="Tornado Whirl Clip 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4572000"/>
            <a:ext cx="2838450" cy="2114550"/>
          </a:xfrm>
          <a:prstGeom prst="rect">
            <a:avLst/>
          </a:prstGeom>
          <a:noFill/>
        </p:spPr>
      </p:pic>
      <p:pic>
        <p:nvPicPr>
          <p:cNvPr id="11268" name="Picture 4" descr="Ufo Cartoon Small Updates Clip 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290744">
            <a:off x="4711553" y="4985328"/>
            <a:ext cx="2034268" cy="1143000"/>
          </a:xfrm>
          <a:prstGeom prst="rect">
            <a:avLst/>
          </a:prstGeom>
          <a:noFill/>
        </p:spPr>
      </p:pic>
      <p:pic>
        <p:nvPicPr>
          <p:cNvPr id="11270" name="Picture 6" descr="Sand Glass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2367">
            <a:off x="8192113" y="5847225"/>
            <a:ext cx="571500" cy="95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44958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The first true science fiction novel was </a:t>
            </a:r>
            <a:r>
              <a:rPr lang="en-US" i="1" dirty="0">
                <a:latin typeface="Berlin Sans FB" pitchFamily="34" charset="0"/>
              </a:rPr>
              <a:t>Frankenstein</a:t>
            </a:r>
            <a:r>
              <a:rPr lang="en-US" dirty="0">
                <a:latin typeface="Berlin Sans FB" pitchFamily="34" charset="0"/>
              </a:rPr>
              <a:t> by Mary Shelley.</a:t>
            </a:r>
          </a:p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She used a scientific rationale to persuade the reader that her story took place in the realm of the possible.</a:t>
            </a:r>
          </a:p>
          <a:p>
            <a:pPr>
              <a:buFontTx/>
              <a:buNone/>
            </a:pPr>
            <a:endParaRPr lang="en-US" dirty="0">
              <a:latin typeface="Berlin Sans FB" pitchFamily="34" charset="0"/>
            </a:endParaRPr>
          </a:p>
        </p:txBody>
      </p:sp>
      <p:pic>
        <p:nvPicPr>
          <p:cNvPr id="43012" name="Picture 1028" descr="D:\MHP\std4prem\std4dir5\j0140899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600200"/>
            <a:ext cx="399121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457200"/>
            <a:ext cx="4876800" cy="5943600"/>
          </a:xfrm>
        </p:spPr>
        <p:txBody>
          <a:bodyPr/>
          <a:lstStyle/>
          <a:p>
            <a:r>
              <a:rPr lang="en-US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Berlin Sans FB" pitchFamily="34" charset="0"/>
              </a:rPr>
              <a:t>Frankenstein</a:t>
            </a:r>
            <a:r>
              <a:rPr lang="en-US" dirty="0">
                <a:latin typeface="Berlin Sans FB" pitchFamily="34" charset="0"/>
              </a:rPr>
              <a:t> </a:t>
            </a:r>
            <a:r>
              <a:rPr lang="en-US" dirty="0" smtClean="0">
                <a:latin typeface="Berlin Sans FB" pitchFamily="34" charset="0"/>
              </a:rPr>
              <a:t> was </a:t>
            </a:r>
            <a:r>
              <a:rPr lang="en-US" dirty="0">
                <a:latin typeface="Berlin Sans FB" pitchFamily="34" charset="0"/>
              </a:rPr>
              <a:t>the first novel </a:t>
            </a:r>
            <a:r>
              <a:rPr lang="en-US" dirty="0" smtClean="0">
                <a:latin typeface="Berlin Sans FB" pitchFamily="34" charset="0"/>
              </a:rPr>
              <a:t>written in </a:t>
            </a:r>
            <a:r>
              <a:rPr lang="en-US" dirty="0">
                <a:latin typeface="Berlin Sans FB" pitchFamily="34" charset="0"/>
              </a:rPr>
              <a:t>English to </a:t>
            </a:r>
            <a:r>
              <a:rPr lang="en-US" dirty="0" smtClean="0">
                <a:latin typeface="Berlin Sans FB" pitchFamily="34" charset="0"/>
              </a:rPr>
              <a:t>propose the possibility </a:t>
            </a:r>
            <a:r>
              <a:rPr lang="en-US" dirty="0">
                <a:latin typeface="Berlin Sans FB" pitchFamily="34" charset="0"/>
              </a:rPr>
              <a:t>that science </a:t>
            </a:r>
            <a:r>
              <a:rPr lang="en-US" dirty="0" smtClean="0">
                <a:latin typeface="Berlin Sans FB" pitchFamily="34" charset="0"/>
              </a:rPr>
              <a:t>can create </a:t>
            </a:r>
            <a:r>
              <a:rPr lang="en-US" dirty="0">
                <a:latin typeface="Berlin Sans FB" pitchFamily="34" charset="0"/>
              </a:rPr>
              <a:t>a monster that </a:t>
            </a:r>
            <a:r>
              <a:rPr lang="en-US" dirty="0" smtClean="0">
                <a:latin typeface="Berlin Sans FB" pitchFamily="34" charset="0"/>
              </a:rPr>
              <a:t>may destroy </a:t>
            </a:r>
            <a:r>
              <a:rPr lang="en-US" dirty="0">
                <a:latin typeface="Berlin Sans FB" pitchFamily="34" charset="0"/>
              </a:rPr>
              <a:t>science, and possibly mankind</a:t>
            </a:r>
            <a:r>
              <a:rPr lang="en-US" dirty="0" smtClean="0">
                <a:latin typeface="Berlin Sans FB" pitchFamily="34" charset="0"/>
              </a:rPr>
              <a:t>.</a:t>
            </a:r>
            <a:br>
              <a:rPr lang="en-US" dirty="0" smtClean="0">
                <a:latin typeface="Berlin Sans FB" pitchFamily="34" charset="0"/>
              </a:rPr>
            </a:br>
            <a:endParaRPr lang="en-US" dirty="0">
              <a:latin typeface="Berlin Sans FB" pitchFamily="34" charset="0"/>
            </a:endParaRPr>
          </a:p>
          <a:p>
            <a:r>
              <a:rPr lang="en-US" dirty="0">
                <a:latin typeface="Berlin Sans FB" pitchFamily="34" charset="0"/>
              </a:rPr>
              <a:t>Mary </a:t>
            </a:r>
            <a:r>
              <a:rPr lang="en-US" dirty="0" smtClean="0">
                <a:latin typeface="Berlin Sans FB" pitchFamily="34" charset="0"/>
              </a:rPr>
              <a:t>Shelley </a:t>
            </a:r>
            <a:r>
              <a:rPr lang="en-US" dirty="0">
                <a:latin typeface="Berlin Sans FB" pitchFamily="34" charset="0"/>
              </a:rPr>
              <a:t>made the main character a </a:t>
            </a:r>
            <a:r>
              <a:rPr lang="en-US" dirty="0" smtClean="0">
                <a:latin typeface="Berlin Sans FB" pitchFamily="34" charset="0"/>
              </a:rPr>
              <a:t>scientist, Dr. Frankenstein.</a:t>
            </a:r>
            <a:endParaRPr lang="en-US" dirty="0">
              <a:latin typeface="Berlin Sans FB" pitchFamily="34" charset="0"/>
            </a:endParaRPr>
          </a:p>
          <a:p>
            <a:endParaRPr lang="en-US" dirty="0">
              <a:latin typeface="Berlin Sans FB" pitchFamily="34" charset="0"/>
            </a:endParaRPr>
          </a:p>
        </p:txBody>
      </p:sp>
      <p:pic>
        <p:nvPicPr>
          <p:cNvPr id="58374" name="Picture 6" descr="C:\Documents and Settings\jgiuliani\Local Settings\Temporary Internet Files\Content.IE5\BCVR8IK2\MC90044466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295400"/>
            <a:ext cx="318254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4800"/>
            <a:ext cx="7772400" cy="5791200"/>
          </a:xfrm>
        </p:spPr>
        <p:txBody>
          <a:bodyPr/>
          <a:lstStyle/>
          <a:p>
            <a:r>
              <a:rPr lang="en-US" b="1" i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Baskerville Old Face" pitchFamily="18" charset="0"/>
              </a:rPr>
              <a:t>Remember</a:t>
            </a:r>
            <a:r>
              <a:rPr lang="en-US" dirty="0"/>
              <a:t>: </a:t>
            </a:r>
            <a:r>
              <a:rPr lang="en-US" dirty="0" smtClean="0"/>
              <a:t>You must start within the realm of science and technology. Then, use that as a spring board or jumping off point to dive into the realm of fiction.</a:t>
            </a:r>
            <a:endParaRPr lang="en-US" dirty="0"/>
          </a:p>
        </p:txBody>
      </p:sp>
      <p:pic>
        <p:nvPicPr>
          <p:cNvPr id="44036" name="Picture 4" descr="D:\MHP\Standard\stddir4\pe02927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362200"/>
            <a:ext cx="4657053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467600" cy="1217950"/>
          </a:xfrm>
        </p:spPr>
        <p:txBody>
          <a:bodyPr/>
          <a:lstStyle/>
          <a:p>
            <a:r>
              <a:rPr lang="en-US" sz="8800" dirty="0">
                <a:latin typeface="Chiller" pitchFamily="82" charset="0"/>
              </a:rPr>
              <a:t>What is Extrapolation?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7772400" cy="4114800"/>
          </a:xfrm>
        </p:spPr>
        <p:txBody>
          <a:bodyPr/>
          <a:lstStyle/>
          <a:p>
            <a:r>
              <a:rPr lang="en-US" dirty="0">
                <a:latin typeface="Berlin Sans FB" pitchFamily="34" charset="0"/>
              </a:rPr>
              <a:t>Extrapolation is when a writer takes a known scientific fact and imagines </a:t>
            </a:r>
            <a:r>
              <a:rPr lang="en-US" dirty="0" smtClean="0">
                <a:latin typeface="Berlin Sans FB" pitchFamily="34" charset="0"/>
              </a:rPr>
              <a:t/>
            </a:r>
            <a:br>
              <a:rPr lang="en-US" dirty="0" smtClean="0">
                <a:latin typeface="Berlin Sans FB" pitchFamily="34" charset="0"/>
              </a:rPr>
            </a:br>
            <a:r>
              <a:rPr lang="en-US" sz="4400" i="1" dirty="0" smtClean="0">
                <a:solidFill>
                  <a:srgbClr val="FF0000"/>
                </a:solidFill>
                <a:latin typeface="Berlin Sans FB" pitchFamily="34" charset="0"/>
              </a:rPr>
              <a:t>what </a:t>
            </a:r>
            <a:r>
              <a:rPr lang="en-US" sz="4400" i="1" dirty="0">
                <a:solidFill>
                  <a:srgbClr val="FF0000"/>
                </a:solidFill>
                <a:latin typeface="Berlin Sans FB" pitchFamily="34" charset="0"/>
              </a:rPr>
              <a:t>might happen if </a:t>
            </a:r>
            <a: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Berlin Sans FB" pitchFamily="34" charset="0"/>
              </a:rPr>
            </a:br>
            <a:r>
              <a:rPr lang="en-US" dirty="0" smtClean="0">
                <a:latin typeface="Berlin Sans FB" pitchFamily="34" charset="0"/>
              </a:rPr>
              <a:t>certain </a:t>
            </a:r>
            <a:r>
              <a:rPr lang="en-US" dirty="0">
                <a:latin typeface="Berlin Sans FB" pitchFamily="34" charset="0"/>
              </a:rPr>
              <a:t>events or circumstances evolve.</a:t>
            </a:r>
          </a:p>
          <a:p>
            <a:pPr>
              <a:buFontTx/>
              <a:buNone/>
            </a:pPr>
            <a:r>
              <a:rPr lang="en-US" dirty="0" smtClean="0">
                <a:latin typeface="Berlin Sans FB" pitchFamily="34" charset="0"/>
              </a:rPr>
              <a:t>I.e.: </a:t>
            </a:r>
            <a:r>
              <a:rPr lang="en-US" dirty="0">
                <a:latin typeface="Berlin Sans FB" pitchFamily="34" charset="0"/>
              </a:rPr>
              <a:t>Man can build space shuttles</a:t>
            </a:r>
            <a:r>
              <a:rPr lang="en-US" dirty="0" smtClean="0">
                <a:latin typeface="Berlin Sans FB" pitchFamily="34" charset="0"/>
              </a:rPr>
              <a:t>. So…</a:t>
            </a:r>
            <a:endParaRPr lang="en-US" dirty="0">
              <a:latin typeface="Berlin Sans FB" pitchFamily="34" charset="0"/>
            </a:endParaRPr>
          </a:p>
          <a:p>
            <a:pPr>
              <a:buFontTx/>
              <a:buNone/>
            </a:pPr>
            <a:r>
              <a:rPr lang="en-US" dirty="0">
                <a:latin typeface="Berlin Sans FB" pitchFamily="34" charset="0"/>
              </a:rPr>
              <a:t>  </a:t>
            </a:r>
            <a:r>
              <a:rPr lang="en-US" dirty="0" smtClean="0">
                <a:latin typeface="Berlin Sans FB" pitchFamily="34" charset="0"/>
              </a:rPr>
              <a:t>    </a:t>
            </a:r>
            <a:r>
              <a:rPr lang="en-US" dirty="0">
                <a:latin typeface="Berlin Sans FB" pitchFamily="34" charset="0"/>
              </a:rPr>
              <a:t>Man can travel to faraway planets</a:t>
            </a:r>
            <a:r>
              <a:rPr lang="en-US" dirty="0"/>
              <a:t>.</a:t>
            </a:r>
          </a:p>
        </p:txBody>
      </p:sp>
      <p:pic>
        <p:nvPicPr>
          <p:cNvPr id="45060" name="Picture 4" descr="D:\MHP\corpprem\bd0552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83972">
            <a:off x="5292670" y="4993166"/>
            <a:ext cx="3733800" cy="1852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 Blitz">
  <a:themeElements>
    <a:clrScheme name="Network Blitz 1">
      <a:dk1>
        <a:srgbClr val="000044"/>
      </a:dk1>
      <a:lt1>
        <a:srgbClr val="FFFFFF"/>
      </a:lt1>
      <a:dk2>
        <a:srgbClr val="000066"/>
      </a:dk2>
      <a:lt2>
        <a:srgbClr val="FFCC00"/>
      </a:lt2>
      <a:accent1>
        <a:srgbClr val="9CE157"/>
      </a:accent1>
      <a:accent2>
        <a:srgbClr val="2663A0"/>
      </a:accent2>
      <a:accent3>
        <a:srgbClr val="AAAAB8"/>
      </a:accent3>
      <a:accent4>
        <a:srgbClr val="DADADA"/>
      </a:accent4>
      <a:accent5>
        <a:srgbClr val="CBEEB4"/>
      </a:accent5>
      <a:accent6>
        <a:srgbClr val="215991"/>
      </a:accent6>
      <a:hlink>
        <a:srgbClr val="F98D43"/>
      </a:hlink>
      <a:folHlink>
        <a:srgbClr val="CC3300"/>
      </a:folHlink>
    </a:clrScheme>
    <a:fontScheme name="Network Blitz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twork Blitz 1">
        <a:dk1>
          <a:srgbClr val="000044"/>
        </a:dk1>
        <a:lt1>
          <a:srgbClr val="FFFFFF"/>
        </a:lt1>
        <a:dk2>
          <a:srgbClr val="000066"/>
        </a:dk2>
        <a:lt2>
          <a:srgbClr val="FFCC00"/>
        </a:lt2>
        <a:accent1>
          <a:srgbClr val="9CE157"/>
        </a:accent1>
        <a:accent2>
          <a:srgbClr val="2663A0"/>
        </a:accent2>
        <a:accent3>
          <a:srgbClr val="AAAAB8"/>
        </a:accent3>
        <a:accent4>
          <a:srgbClr val="DADADA"/>
        </a:accent4>
        <a:accent5>
          <a:srgbClr val="CBEEB4"/>
        </a:accent5>
        <a:accent6>
          <a:srgbClr val="215991"/>
        </a:accent6>
        <a:hlink>
          <a:srgbClr val="F98D4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2">
        <a:dk1>
          <a:srgbClr val="000066"/>
        </a:dk1>
        <a:lt1>
          <a:srgbClr val="9CC2E8"/>
        </a:lt1>
        <a:dk2>
          <a:srgbClr val="4D4D4D"/>
        </a:dk2>
        <a:lt2>
          <a:srgbClr val="7DAFE1"/>
        </a:lt2>
        <a:accent1>
          <a:srgbClr val="26D2E4"/>
        </a:accent1>
        <a:accent2>
          <a:srgbClr val="D0E2F4"/>
        </a:accent2>
        <a:accent3>
          <a:srgbClr val="CBDDF2"/>
        </a:accent3>
        <a:accent4>
          <a:srgbClr val="000056"/>
        </a:accent4>
        <a:accent5>
          <a:srgbClr val="ACE5EF"/>
        </a:accent5>
        <a:accent6>
          <a:srgbClr val="BCCDDD"/>
        </a:accent6>
        <a:hlink>
          <a:srgbClr val="003366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3">
        <a:dk1>
          <a:srgbClr val="000000"/>
        </a:dk1>
        <a:lt1>
          <a:srgbClr val="EAEAEA"/>
        </a:lt1>
        <a:dk2>
          <a:srgbClr val="333333"/>
        </a:dk2>
        <a:lt2>
          <a:srgbClr val="DDDDDD"/>
        </a:lt2>
        <a:accent1>
          <a:srgbClr val="C0C0C0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E7E7E7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Blitz 4">
        <a:dk1>
          <a:srgbClr val="002E2D"/>
        </a:dk1>
        <a:lt1>
          <a:srgbClr val="FFFFFF"/>
        </a:lt1>
        <a:dk2>
          <a:srgbClr val="005250"/>
        </a:dk2>
        <a:lt2>
          <a:srgbClr val="FFCC00"/>
        </a:lt2>
        <a:accent1>
          <a:srgbClr val="9CE157"/>
        </a:accent1>
        <a:accent2>
          <a:srgbClr val="00817E"/>
        </a:accent2>
        <a:accent3>
          <a:srgbClr val="AAB3B3"/>
        </a:accent3>
        <a:accent4>
          <a:srgbClr val="DADADA"/>
        </a:accent4>
        <a:accent5>
          <a:srgbClr val="CBEEB4"/>
        </a:accent5>
        <a:accent6>
          <a:srgbClr val="007472"/>
        </a:accent6>
        <a:hlink>
          <a:srgbClr val="FFFF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5">
        <a:dk1>
          <a:srgbClr val="291A4C"/>
        </a:dk1>
        <a:lt1>
          <a:srgbClr val="FFFFFF"/>
        </a:lt1>
        <a:dk2>
          <a:srgbClr val="3B256B"/>
        </a:dk2>
        <a:lt2>
          <a:srgbClr val="FFCC00"/>
        </a:lt2>
        <a:accent1>
          <a:srgbClr val="6EBFCA"/>
        </a:accent1>
        <a:accent2>
          <a:srgbClr val="56369C"/>
        </a:accent2>
        <a:accent3>
          <a:srgbClr val="AFACBA"/>
        </a:accent3>
        <a:accent4>
          <a:srgbClr val="DADADA"/>
        </a:accent4>
        <a:accent5>
          <a:srgbClr val="BADCE1"/>
        </a:accent5>
        <a:accent6>
          <a:srgbClr val="4D308D"/>
        </a:accent6>
        <a:hlink>
          <a:srgbClr val="CCCCFF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Blitz 6">
        <a:dk1>
          <a:srgbClr val="511D30"/>
        </a:dk1>
        <a:lt1>
          <a:srgbClr val="FFFFFF"/>
        </a:lt1>
        <a:dk2>
          <a:srgbClr val="6D2740"/>
        </a:dk2>
        <a:lt2>
          <a:srgbClr val="FDD409"/>
        </a:lt2>
        <a:accent1>
          <a:srgbClr val="FDB83B"/>
        </a:accent1>
        <a:accent2>
          <a:srgbClr val="9D395D"/>
        </a:accent2>
        <a:accent3>
          <a:srgbClr val="BAACAF"/>
        </a:accent3>
        <a:accent4>
          <a:srgbClr val="DADADA"/>
        </a:accent4>
        <a:accent5>
          <a:srgbClr val="FED8AF"/>
        </a:accent5>
        <a:accent6>
          <a:srgbClr val="8E3353"/>
        </a:accent6>
        <a:hlink>
          <a:srgbClr val="FF99CC"/>
        </a:hlink>
        <a:folHlink>
          <a:srgbClr val="D6009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Designs\Network Blitz.pot</Template>
  <TotalTime>537</TotalTime>
  <Words>410</Words>
  <Application>Microsoft Macintosh PowerPoint</Application>
  <PresentationFormat>On-screen Show (4:3)</PresentationFormat>
  <Paragraphs>62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Network Blitz</vt:lpstr>
      <vt:lpstr>PowerPoint Presentation</vt:lpstr>
      <vt:lpstr>Definition</vt:lpstr>
      <vt:lpstr>Characteristics</vt:lpstr>
      <vt:lpstr>Science Fiction VS. Fantasy</vt:lpstr>
      <vt:lpstr>Why should we study Science Fiction?</vt:lpstr>
      <vt:lpstr>PowerPoint Presentation</vt:lpstr>
      <vt:lpstr>PowerPoint Presentation</vt:lpstr>
      <vt:lpstr>PowerPoint Presentation</vt:lpstr>
      <vt:lpstr>What is Extrapolation?</vt:lpstr>
      <vt:lpstr>PowerPoint Presentation</vt:lpstr>
      <vt:lpstr>Possible Writing Topics</vt:lpstr>
      <vt:lpstr>Possible Writing Topics</vt:lpstr>
      <vt:lpstr>Sci Fi Movies</vt:lpstr>
      <vt:lpstr>Sci Fi Books</vt:lpstr>
      <vt:lpstr>Sci Fi Books</vt:lpstr>
      <vt:lpstr>Potential Idea For Sci-Fi Story</vt:lpstr>
      <vt:lpstr>Let’s Read a Sci-Fi Short Story:</vt:lpstr>
    </vt:vector>
  </TitlesOfParts>
  <Company>Power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</dc:creator>
  <cp:lastModifiedBy>James Greenway</cp:lastModifiedBy>
  <cp:revision>41</cp:revision>
  <cp:lastPrinted>1601-01-01T00:00:00Z</cp:lastPrinted>
  <dcterms:created xsi:type="dcterms:W3CDTF">2014-12-10T03:17:41Z</dcterms:created>
  <dcterms:modified xsi:type="dcterms:W3CDTF">2016-04-03T02:03:10Z</dcterms:modified>
</cp:coreProperties>
</file>