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-116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0738" y="4155141"/>
            <a:ext cx="7542212" cy="1013012"/>
          </a:xfrm>
        </p:spPr>
        <p:txBody>
          <a:bodyPr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0738" y="5230906"/>
            <a:ext cx="7542212" cy="1030942"/>
          </a:xfrm>
        </p:spPr>
        <p:txBody>
          <a:bodyPr/>
          <a:lstStyle>
            <a:lvl1pPr marL="0" indent="0" algn="ctr">
              <a:spcBef>
                <a:spcPct val="30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6B921-CC18-9849-A89E-71C3495A2697}" type="datetimeFigureOut">
              <a:rPr lang="en-US" smtClean="0"/>
              <a:t>2014-10-03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DEDC-5437-6B46-B4B8-1F9DEF26CCC5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MoleculeTrac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4019" y="224679"/>
            <a:ext cx="5795963" cy="39433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3962399"/>
            <a:ext cx="7585710" cy="672353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01957" y="457200"/>
            <a:ext cx="2940087" cy="2940087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FontTx/>
              <a:buNone/>
              <a:defRPr sz="24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4639235"/>
            <a:ext cx="7585710" cy="1371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6B921-CC18-9849-A89E-71C3495A2697}" type="datetimeFigureOut">
              <a:rPr lang="en-US" smtClean="0"/>
              <a:t>2014-10-03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AA694-00EB-4F4B-AABB-6F50FB1789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6B921-CC18-9849-A89E-71C3495A2697}" type="datetimeFigureOut">
              <a:rPr lang="en-US" smtClean="0"/>
              <a:t>2014-10-03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DEDC-5437-6B46-B4B8-1F9DEF26CC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5" y="416859"/>
            <a:ext cx="1940859" cy="5607424"/>
          </a:xfrm>
        </p:spPr>
        <p:txBody>
          <a:bodyPr vert="eaVert" anchor="ctr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0737" y="414015"/>
            <a:ext cx="6144839" cy="5610268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6B921-CC18-9849-A89E-71C3495A2697}" type="datetimeFigureOut">
              <a:rPr lang="en-US" smtClean="0"/>
              <a:t>2014-10-03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DEDC-5437-6B46-B4B8-1F9DEF26CC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6B921-CC18-9849-A89E-71C3495A2697}" type="datetimeFigureOut">
              <a:rPr lang="en-US" smtClean="0"/>
              <a:t>2014-10-03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DEDC-5437-6B46-B4B8-1F9DEF26CC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737" y="1219013"/>
            <a:ext cx="7542213" cy="19589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2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0737" y="3224213"/>
            <a:ext cx="7542213" cy="150018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6B921-CC18-9849-A89E-71C3495A2697}" type="datetimeFigureOut">
              <a:rPr lang="en-US" smtClean="0"/>
              <a:t>2014-10-03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DEDC-5437-6B46-B4B8-1F9DEF26CC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3763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6B921-CC18-9849-A89E-71C3495A2697}" type="datetimeFigureOut">
              <a:rPr lang="en-US" smtClean="0"/>
              <a:t>2014-10-03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DEDC-5437-6B46-B4B8-1F9DEF26CC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2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3763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3763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6B921-CC18-9849-A89E-71C3495A2697}" type="datetimeFigureOut">
              <a:rPr lang="en-US" smtClean="0"/>
              <a:t>2014-10-03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DEDC-5437-6B46-B4B8-1F9DEF26CC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6B921-CC18-9849-A89E-71C3495A2697}" type="datetimeFigureOut">
              <a:rPr lang="en-US" smtClean="0"/>
              <a:t>2014-10-03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DEDC-5437-6B46-B4B8-1F9DEF26CC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6B921-CC18-9849-A89E-71C3495A2697}" type="datetimeFigureOut">
              <a:rPr lang="en-US" smtClean="0"/>
              <a:t>2014-10-03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DEDC-5437-6B46-B4B8-1F9DEF26CC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929" y="457201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2393" y="457201"/>
            <a:ext cx="3566160" cy="5410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6pPr>
            <a:lvl7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7pPr>
            <a:lvl8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8pPr>
            <a:lvl9pPr marL="2173288" indent="-344488">
              <a:defRPr sz="1800" b="1" kern="1200" dirty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929" y="1828801"/>
            <a:ext cx="3566160" cy="3657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6B921-CC18-9849-A89E-71C3495A2697}" type="datetimeFigureOut">
              <a:rPr lang="en-US" smtClean="0"/>
              <a:t>2014-10-03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DEDC-5437-6B46-B4B8-1F9DEF26CC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457200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66765" y="1676400"/>
            <a:ext cx="2975610" cy="2975610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1828800"/>
            <a:ext cx="3566160" cy="3657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6B921-CC18-9849-A89E-71C3495A2697}" type="datetimeFigureOut">
              <a:rPr lang="en-US" smtClean="0"/>
              <a:t>2014-10-03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DEDC-5437-6B46-B4B8-1F9DEF26CC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idOverlay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60000"/>
              <a:lumOff val="40000"/>
              <a:alpha val="10000"/>
            </a:schemeClr>
          </a:solidFill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882588"/>
            <a:ext cx="7581901" cy="3953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B576B921-CC18-9849-A89E-71C3495A2697}" type="datetimeFigureOut">
              <a:rPr lang="en-US" smtClean="0"/>
              <a:t>2014-10-03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6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7C30DEDC-5437-6B46-B4B8-1F9DEF26CCC5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56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03225" indent="-403225" algn="l" defTabSz="914400" rtl="0" eaLnBrk="1" latinLnBrk="0" hangingPunct="1">
        <a:spcBef>
          <a:spcPts val="2000"/>
        </a:spcBef>
        <a:buFontTx/>
        <a:buBlip>
          <a:blip r:embed="rId15"/>
        </a:buBlip>
        <a:defRPr sz="24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1pPr>
      <a:lvl2pPr marL="806450" indent="-403225" algn="l" defTabSz="914400" rtl="0" eaLnBrk="1" latinLnBrk="0" hangingPunct="1">
        <a:spcBef>
          <a:spcPts val="600"/>
        </a:spcBef>
        <a:buFontTx/>
        <a:buBlip>
          <a:blip r:embed="rId15"/>
        </a:buBlip>
        <a:defRPr sz="22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2pPr>
      <a:lvl3pPr marL="11430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20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3pPr>
      <a:lvl4pPr marL="1492250" indent="-3492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4pPr>
      <a:lvl5pPr marL="18288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5pPr>
      <a:lvl6pPr marL="21732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6pPr>
      <a:lvl7pPr marL="25161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7pPr>
      <a:lvl8pPr marL="2860675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8pPr>
      <a:lvl9pPr marL="3205163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www.youtube.com/watch?v=SWvtRf4TAO4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Interactions with the Environment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ü"/>
            </a:pPr>
            <a:r>
              <a:rPr lang="en-US" dirty="0" smtClean="0"/>
              <a:t>I am Learning how plants interact with the Sun’s light and heat to support life on Earth.</a:t>
            </a:r>
          </a:p>
          <a:p>
            <a:pPr>
              <a:buFont typeface="Wingdings" charset="2"/>
              <a:buChar char="ü"/>
            </a:pPr>
            <a:r>
              <a:rPr lang="en-US" dirty="0" smtClean="0"/>
              <a:t>I am learning that plants are the only organism that can use the Sun’s energy to produce food.</a:t>
            </a:r>
          </a:p>
          <a:p>
            <a:pPr>
              <a:buFont typeface="Wingdings" charset="2"/>
              <a:buChar char="ü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5436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Think Pair Share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order for anything to sustain life there are 5 basic needs.  Brainstorm what you think these 5 things are?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6743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 Basic Needs for Life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en-US" dirty="0" smtClean="0"/>
              <a:t>Water</a:t>
            </a:r>
          </a:p>
          <a:p>
            <a:pPr marL="457200" indent="-457200">
              <a:buAutoNum type="arabicPeriod"/>
            </a:pPr>
            <a:r>
              <a:rPr lang="en-US" dirty="0" smtClean="0"/>
              <a:t>Oxygen</a:t>
            </a:r>
          </a:p>
          <a:p>
            <a:pPr marL="457200" indent="-457200">
              <a:buAutoNum type="arabicPeriod"/>
            </a:pPr>
            <a:r>
              <a:rPr lang="en-US" dirty="0" smtClean="0"/>
              <a:t>Food</a:t>
            </a:r>
          </a:p>
          <a:p>
            <a:pPr marL="457200" indent="-457200">
              <a:buAutoNum type="arabicPeriod"/>
            </a:pPr>
            <a:r>
              <a:rPr lang="en-US" dirty="0" smtClean="0"/>
              <a:t>Energy</a:t>
            </a:r>
          </a:p>
          <a:p>
            <a:pPr marL="457200" indent="-457200">
              <a:buAutoNum type="arabicPeriod"/>
            </a:pPr>
            <a:r>
              <a:rPr lang="en-US" dirty="0" smtClean="0"/>
              <a:t>habitat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329877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en-US" dirty="0" smtClean="0"/>
              <a:t>Produce Oxygen</a:t>
            </a:r>
          </a:p>
          <a:p>
            <a:pPr marL="457200" indent="-457200">
              <a:buAutoNum type="arabicPeriod"/>
            </a:pPr>
            <a:r>
              <a:rPr lang="en-US" dirty="0" smtClean="0"/>
              <a:t>Supply Food</a:t>
            </a:r>
          </a:p>
          <a:p>
            <a:pPr marL="457200" indent="-457200">
              <a:buAutoNum type="arabicPeriod"/>
            </a:pPr>
            <a:r>
              <a:rPr lang="en-US" dirty="0" smtClean="0"/>
              <a:t>Provide Shelter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157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Producers and Consumer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Populations- are groups of individuals that belong to the same species and live in the same area at the same time.</a:t>
            </a:r>
          </a:p>
          <a:p>
            <a:pPr marL="0" indent="0">
              <a:buNone/>
            </a:pPr>
            <a:r>
              <a:rPr lang="en-US" dirty="0" smtClean="0"/>
              <a:t>Species- are the the most closely related groups of living things in an ecosystem.</a:t>
            </a:r>
          </a:p>
          <a:p>
            <a:pPr marL="0" indent="0">
              <a:buNone/>
            </a:pPr>
            <a:r>
              <a:rPr lang="en-US" dirty="0" smtClean="0"/>
              <a:t>Community- is made up of populations of different species that live and interact in a habitat.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6675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 am learning animals cannot make their own food and must consume other living things to get nutrients</a:t>
            </a:r>
          </a:p>
          <a:p>
            <a:pPr marL="0" indent="0">
              <a:buNone/>
            </a:pPr>
            <a:r>
              <a:rPr lang="en-US" dirty="0" smtClean="0"/>
              <a:t>I am learning a food chain is a summary of feeding interactions among producers and consumers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 am learning Decomposers are a special type of </a:t>
            </a:r>
            <a:r>
              <a:rPr lang="en-US" dirty="0" err="1" smtClean="0"/>
              <a:t>comsumer</a:t>
            </a:r>
            <a:r>
              <a:rPr lang="en-US" dirty="0" smtClean="0"/>
              <a:t>.  They break down dead organic materials so that the nutrients can be returned to the ecosystem.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761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Consumers 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Herbivores- animals that eat plants</a:t>
            </a:r>
          </a:p>
          <a:p>
            <a:pPr marL="0" indent="0">
              <a:buNone/>
            </a:pPr>
            <a:r>
              <a:rPr lang="en-US" dirty="0" smtClean="0"/>
              <a:t>Carnivores- are animals that eat mostly meat</a:t>
            </a:r>
          </a:p>
          <a:p>
            <a:pPr marL="0" indent="0">
              <a:buNone/>
            </a:pPr>
            <a:r>
              <a:rPr lang="en-US" dirty="0" smtClean="0"/>
              <a:t>Omnivores- are animals that eat both meat and plants.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2951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Predators and </a:t>
            </a:r>
            <a:r>
              <a:rPr lang="en-US" dirty="0" smtClean="0"/>
              <a:t>Prey</a:t>
            </a:r>
            <a:br>
              <a:rPr lang="en-US" dirty="0" smtClean="0"/>
            </a:br>
            <a:r>
              <a:rPr lang="en-US" dirty="0" smtClean="0"/>
              <a:t>Special Consumers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Prey- An animal that is hunted</a:t>
            </a:r>
          </a:p>
          <a:p>
            <a:r>
              <a:rPr lang="en-US" dirty="0" smtClean="0"/>
              <a:t>Predator- The animal that hunts the prey</a:t>
            </a:r>
          </a:p>
          <a:p>
            <a:r>
              <a:rPr lang="en-US" dirty="0" smtClean="0"/>
              <a:t>Scavengers- are consumer that feed off waste and turn it back into organic matter.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nl-NL" dirty="0">
                <a:hlinkClick r:id="rId2"/>
              </a:rPr>
              <a:t>https://www.youtube.com/watch?v=</a:t>
            </a:r>
            <a:r>
              <a:rPr lang="nl-NL" dirty="0" smtClean="0">
                <a:hlinkClick r:id="rId2"/>
              </a:rPr>
              <a:t>SWvtRf4TAO4</a:t>
            </a:r>
            <a:endParaRPr lang="en-US" dirty="0" smtClean="0"/>
          </a:p>
          <a:p>
            <a:r>
              <a:rPr lang="en-US" dirty="0" err="1" smtClean="0"/>
              <a:t>Detritivores</a:t>
            </a:r>
            <a:r>
              <a:rPr lang="en-US" dirty="0" smtClean="0"/>
              <a:t>- consumers that feed off waste. Snails and earthworms.</a:t>
            </a:r>
          </a:p>
          <a:p>
            <a:r>
              <a:rPr lang="en-US" dirty="0" smtClean="0"/>
              <a:t>Decomposers-  Fungi, mushrooms, </a:t>
            </a:r>
            <a:r>
              <a:rPr lang="en-US" dirty="0" err="1" smtClean="0"/>
              <a:t>mould</a:t>
            </a:r>
            <a:r>
              <a:rPr lang="en-US" dirty="0" smtClean="0"/>
              <a:t>, bacteria.- E-coli</a:t>
            </a:r>
          </a:p>
        </p:txBody>
      </p:sp>
    </p:spTree>
    <p:extLst>
      <p:ext uri="{BB962C8B-B14F-4D97-AF65-F5344CB8AC3E}">
        <p14:creationId xmlns:p14="http://schemas.microsoft.com/office/powerpoint/2010/main" val="3843749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</a:t>
            </a:r>
            <a:r>
              <a:rPr lang="en-US" dirty="0" err="1" smtClean="0"/>
              <a:t>Assignement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0673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bit">
  <a:themeElements>
    <a:clrScheme name="Orbit">
      <a:dk1>
        <a:srgbClr val="000000"/>
      </a:dk1>
      <a:lt1>
        <a:srgbClr val="FFFFFF"/>
      </a:lt1>
      <a:dk2>
        <a:srgbClr val="7C9BA5"/>
      </a:dk2>
      <a:lt2>
        <a:srgbClr val="C1D0CA"/>
      </a:lt2>
      <a:accent1>
        <a:srgbClr val="F2D908"/>
      </a:accent1>
      <a:accent2>
        <a:srgbClr val="9DE61E"/>
      </a:accent2>
      <a:accent3>
        <a:srgbClr val="0D8BE6"/>
      </a:accent3>
      <a:accent4>
        <a:srgbClr val="C61B1B"/>
      </a:accent4>
      <a:accent5>
        <a:srgbClr val="E26F08"/>
      </a:accent5>
      <a:accent6>
        <a:srgbClr val="8D35D1"/>
      </a:accent6>
      <a:hlink>
        <a:srgbClr val="ECBF0B"/>
      </a:hlink>
      <a:folHlink>
        <a:srgbClr val="F4E5A8"/>
      </a:folHlink>
    </a:clrScheme>
    <a:fontScheme name="Orbit">
      <a:majorFont>
        <a:latin typeface="Candara"/>
        <a:ea typeface=""/>
        <a:cs typeface=""/>
        <a:font script="Jpan" typeface="ＭＳ Ｐゴシック"/>
      </a:majorFont>
      <a:minorFont>
        <a:latin typeface="Candara"/>
        <a:ea typeface=""/>
        <a:cs typeface=""/>
        <a:font script="Jpan" typeface="ＭＳ Ｐゴシック"/>
      </a:minorFont>
    </a:fontScheme>
    <a:fmtScheme name="Orbit">
      <a:fillStyleLst>
        <a:solidFill>
          <a:schemeClr val="phClr"/>
        </a:solidFill>
        <a:solidFill>
          <a:schemeClr val="phClr">
            <a:shade val="80000"/>
          </a:schemeClr>
        </a:solidFill>
        <a:gradFill rotWithShape="1">
          <a:gsLst>
            <a:gs pos="0">
              <a:schemeClr val="phClr">
                <a:shade val="30000"/>
                <a:satMod val="100000"/>
              </a:schemeClr>
            </a:gs>
            <a:gs pos="80000">
              <a:schemeClr val="phClr">
                <a:shade val="90000"/>
                <a:satMod val="100000"/>
              </a:schemeClr>
            </a:gs>
            <a:gs pos="100000">
              <a:schemeClr val="phClr">
                <a:tint val="9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762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228600" dist="38100" dir="5400000" sx="104000" sy="104000" algn="ctr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317500" dist="381000" dir="5400000" sx="90000" sy="2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etal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lumMod val="80000"/>
              </a:schemeClr>
              <a:schemeClr val="phClr">
                <a:satMod val="360000"/>
                <a:lumMod val="14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Orbit.thmx</Template>
  <TotalTime>61</TotalTime>
  <Words>307</Words>
  <Application>Microsoft Macintosh PowerPoint</Application>
  <PresentationFormat>On-screen Show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Orbit</vt:lpstr>
      <vt:lpstr>Interactions with the Environment</vt:lpstr>
      <vt:lpstr>Think Pair Share</vt:lpstr>
      <vt:lpstr>5 Basic Needs for Life</vt:lpstr>
      <vt:lpstr>Producers</vt:lpstr>
      <vt:lpstr>Producers and Consumer</vt:lpstr>
      <vt:lpstr>Learning Goals</vt:lpstr>
      <vt:lpstr>Consumers Classification</vt:lpstr>
      <vt:lpstr>Predators and Prey Special Consumers</vt:lpstr>
      <vt:lpstr>Your Assignement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Interactions with the Environment</dc:title>
  <dc:creator>aa aa</dc:creator>
  <cp:lastModifiedBy>aa aa</cp:lastModifiedBy>
  <cp:revision>7</cp:revision>
  <dcterms:created xsi:type="dcterms:W3CDTF">2014-09-26T13:01:17Z</dcterms:created>
  <dcterms:modified xsi:type="dcterms:W3CDTF">2014-10-03T14:48:47Z</dcterms:modified>
</cp:coreProperties>
</file>