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59" r:id="rId7"/>
    <p:sldId id="260" r:id="rId8"/>
    <p:sldId id="261" r:id="rId9"/>
    <p:sldId id="262" r:id="rId10"/>
    <p:sldId id="256" r:id="rId11"/>
    <p:sldId id="263" r:id="rId12"/>
    <p:sldId id="264" r:id="rId13"/>
    <p:sldId id="266" r:id="rId14"/>
    <p:sldId id="267" r:id="rId15"/>
    <p:sldId id="273" r:id="rId16"/>
    <p:sldId id="269" r:id="rId17"/>
    <p:sldId id="270" r:id="rId18"/>
    <p:sldId id="271" r:id="rId19"/>
    <p:sldId id="272" r:id="rId20"/>
    <p:sldId id="268" r:id="rId21"/>
    <p:sldId id="279" r:id="rId22"/>
    <p:sldId id="274" r:id="rId23"/>
    <p:sldId id="278" r:id="rId24"/>
    <p:sldId id="275" r:id="rId25"/>
    <p:sldId id="276" r:id="rId26"/>
    <p:sldId id="280" r:id="rId27"/>
    <p:sldId id="281" r:id="rId28"/>
    <p:sldId id="282" r:id="rId29"/>
    <p:sldId id="286" r:id="rId30"/>
    <p:sldId id="27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51C3-D6BC-47BA-98A7-D839FD7E8B13}" type="datetimeFigureOut">
              <a:rPr lang="en-US" smtClean="0"/>
              <a:pPr/>
              <a:t>2014-10-07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0AC6-302F-4814-95E9-C29659F39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51C3-D6BC-47BA-98A7-D839FD7E8B13}" type="datetimeFigureOut">
              <a:rPr lang="en-US" smtClean="0"/>
              <a:pPr/>
              <a:t>2014-10-07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0AC6-302F-4814-95E9-C29659F39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51C3-D6BC-47BA-98A7-D839FD7E8B13}" type="datetimeFigureOut">
              <a:rPr lang="en-US" smtClean="0"/>
              <a:pPr/>
              <a:t>2014-10-07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0AC6-302F-4814-95E9-C29659F39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51C3-D6BC-47BA-98A7-D839FD7E8B13}" type="datetimeFigureOut">
              <a:rPr lang="en-US" smtClean="0"/>
              <a:pPr/>
              <a:t>2014-10-07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0AC6-302F-4814-95E9-C29659F39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51C3-D6BC-47BA-98A7-D839FD7E8B13}" type="datetimeFigureOut">
              <a:rPr lang="en-US" smtClean="0"/>
              <a:pPr/>
              <a:t>2014-10-07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0AC6-302F-4814-95E9-C29659F39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51C3-D6BC-47BA-98A7-D839FD7E8B13}" type="datetimeFigureOut">
              <a:rPr lang="en-US" smtClean="0"/>
              <a:pPr/>
              <a:t>2014-10-07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0AC6-302F-4814-95E9-C29659F39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51C3-D6BC-47BA-98A7-D839FD7E8B13}" type="datetimeFigureOut">
              <a:rPr lang="en-US" smtClean="0"/>
              <a:pPr/>
              <a:t>2014-10-07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0AC6-302F-4814-95E9-C29659F39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51C3-D6BC-47BA-98A7-D839FD7E8B13}" type="datetimeFigureOut">
              <a:rPr lang="en-US" smtClean="0"/>
              <a:pPr/>
              <a:t>2014-10-07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0AC6-302F-4814-95E9-C29659F39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51C3-D6BC-47BA-98A7-D839FD7E8B13}" type="datetimeFigureOut">
              <a:rPr lang="en-US" smtClean="0"/>
              <a:pPr/>
              <a:t>2014-10-07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0AC6-302F-4814-95E9-C29659F39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51C3-D6BC-47BA-98A7-D839FD7E8B13}" type="datetimeFigureOut">
              <a:rPr lang="en-US" smtClean="0"/>
              <a:pPr/>
              <a:t>2014-10-07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0AC6-302F-4814-95E9-C29659F39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51C3-D6BC-47BA-98A7-D839FD7E8B13}" type="datetimeFigureOut">
              <a:rPr lang="en-US" smtClean="0"/>
              <a:pPr/>
              <a:t>2014-10-07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0AC6-302F-4814-95E9-C29659F39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351C3-D6BC-47BA-98A7-D839FD7E8B13}" type="datetimeFigureOut">
              <a:rPr lang="en-US" smtClean="0"/>
              <a:pPr/>
              <a:t>2014-10-07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00AC6-302F-4814-95E9-C29659F399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blogs/adamcurtis/2010/06/the_undead_henrietta_lacks_and.html" TargetMode="External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youtube.com/watch?v=wRrNjHYxP_o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Relationship Id="rId3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http://www.ivy-rose.co.uk/Topics/Cell_Structures/Cell-Cycle_cIvyRose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2400" y="116979"/>
            <a:ext cx="5029200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Cell Division—Mitosis Notes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Cell Division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process by which a cell divides into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new cells</a:t>
            </a:r>
            <a:endParaRPr kumimoji="0" lang="en-US" sz="2600" b="1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Why do cells need to divide?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63550" marR="0" lvl="0" indent="-231775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Living things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grow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by producing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more cells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NOT because each cell increases in size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63550" marR="0" lvl="0" indent="-231775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Repair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of damaged tissue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63550" marR="0" lvl="0" indent="-231775" algn="l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If cell gets too big, it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cannot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get enough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nutrients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into the cell and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wastes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out of the cell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ucsdnews.ucsd.edu/graphics/images/2009/05-09CellDivideCanc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0"/>
            <a:ext cx="3429000" cy="3483864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8397" y="3810000"/>
            <a:ext cx="405560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28600" y="228600"/>
            <a:ext cx="8610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Interphase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—period of cell </a:t>
            </a:r>
            <a:r>
              <a:rPr kumimoji="0" lang="en-US" sz="3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growth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3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development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DNA </a:t>
            </a:r>
            <a:r>
              <a:rPr kumimoji="0" lang="en-US" sz="3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replication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(copying) occurs during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Interphase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During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Interphase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the cell also </a:t>
            </a:r>
            <a:r>
              <a:rPr kumimoji="0" lang="en-US" sz="3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grows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carries out normal </a:t>
            </a:r>
            <a:r>
              <a:rPr kumimoji="0" lang="en-US" sz="3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cell activities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replicates all other </a:t>
            </a:r>
            <a:r>
              <a:rPr kumimoji="0" lang="en-US" sz="3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organelles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The cell spends most of its life cycle in </a:t>
            </a:r>
            <a:r>
              <a:rPr kumimoji="0" lang="en-US" sz="30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Interphase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143250"/>
            <a:ext cx="32670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04800" y="228600"/>
            <a:ext cx="86106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Mitosis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division of the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nucleus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into 2 nuclei, each with the same number of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chromosomes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Mitosis occurs in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all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the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somatic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(body) cells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Why does mitosis occur?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48200" y="2133600"/>
            <a:ext cx="4495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So </a:t>
            </a:r>
            <a:r>
              <a:rPr lang="en-US" sz="29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each</a:t>
            </a:r>
            <a:r>
              <a:rPr lang="en-US" sz="29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new </a:t>
            </a:r>
            <a:r>
              <a:rPr lang="en-US" sz="29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daughter</a:t>
            </a:r>
            <a:r>
              <a:rPr lang="en-US" sz="29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cell has </a:t>
            </a:r>
            <a:r>
              <a:rPr lang="en-US" sz="29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nucleus</a:t>
            </a:r>
            <a:r>
              <a:rPr lang="en-US" sz="29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with a complete set of </a:t>
            </a:r>
            <a:r>
              <a:rPr lang="en-US" sz="29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chromosomes</a:t>
            </a:r>
            <a:r>
              <a:rPr lang="en-US" sz="3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886200"/>
            <a:ext cx="2133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114800"/>
            <a:ext cx="3891532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3810000" y="5105400"/>
            <a:ext cx="17526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609600" y="3200400"/>
            <a:ext cx="3278574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Anaphase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—(Apart)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 descr="mitosis diagram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28600" y="914400"/>
            <a:ext cx="8534400" cy="6629400"/>
          </a:xfrm>
          <a:prstGeom prst="rect">
            <a:avLst/>
          </a:prstGeom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609600" y="1219200"/>
            <a:ext cx="1914081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Prophase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5486400" y="1219200"/>
            <a:ext cx="3429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Metaphase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—(Middle)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5257800" y="4114800"/>
            <a:ext cx="3051158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Telophase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—(Two)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33400" y="4114800"/>
            <a:ext cx="3278574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Anaphase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—(Apart)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28600" y="91589"/>
            <a:ext cx="86868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4 phases of nuclear division (mitosis), directed by the cell’s DNA (</a:t>
            </a: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PMAT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3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  <p:bldP spid="31751" grpId="0"/>
      <p:bldP spid="31753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6172200" cy="5697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5334000" y="1981200"/>
            <a:ext cx="3352800" cy="3352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Chromosomes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coil up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Nuclear envelope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disappears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2254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Symbol" pitchFamily="18" charset="2"/>
              <a:buChar char="·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Spindle fibers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form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828800" y="609600"/>
            <a:ext cx="25908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Prophase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5972175" cy="5872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5181600" y="2743200"/>
            <a:ext cx="3657600" cy="1905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19075" marR="0" lvl="1" indent="-2190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Chromosomes line up in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middle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of cell</a:t>
            </a:r>
          </a:p>
          <a:p>
            <a:pPr marL="219075" marR="0" lvl="1" indent="-2190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Spindle fibers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connect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to chromosomes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219200" y="533400"/>
            <a:ext cx="46482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Metaphase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—(Middle)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472"/>
            <a:ext cx="6781800" cy="687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5562600" y="2362200"/>
            <a:ext cx="3200400" cy="2743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Chromosome copies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divide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2254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Spindle fibers pull chromosomes to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opposite poles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143000" y="457200"/>
            <a:ext cx="4191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Anaphase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—(Apart)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400" y="244335"/>
            <a:ext cx="7365606" cy="6613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05200" cy="4572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1775" marR="0" lvl="1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Chromosomes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uncoil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Nuclear envelopes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form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rgbClr val="C00000"/>
              </a:buClr>
              <a:buSzTx/>
              <a:buFont typeface="Symbol" pitchFamily="18" charset="2"/>
              <a:buChar char="·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2 new nuclei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are formed</a:t>
            </a:r>
          </a:p>
          <a:p>
            <a:pPr marL="231775" marR="0" lvl="1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Spindle fibers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disappear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990600" y="685800"/>
            <a:ext cx="40386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Telophase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—(Two)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2" name="Picture 9" descr="Cytokinesis plant and anim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447800"/>
            <a:ext cx="2819400" cy="3029108"/>
          </a:xfrm>
          <a:prstGeom prst="rect">
            <a:avLst/>
          </a:prstGeom>
          <a:noFill/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28600" y="252799"/>
            <a:ext cx="8686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Cytokinesis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— the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division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of the rest of the cell (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cytoplasm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organelles) after the nucleus divides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228600" y="1905000"/>
            <a:ext cx="5410200" cy="266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animal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cells the cytoplasm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pinches in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In </a:t>
            </a: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plant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cells a cell plate forms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228600" y="4894421"/>
            <a:ext cx="8686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After mitosis and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cytokinesis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the cell returns to </a:t>
            </a:r>
            <a:r>
              <a:rPr kumimoji="0" lang="en-US" sz="32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Interphase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to continue to grow and perform regular cell activities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257800" y="2209800"/>
            <a:ext cx="9144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410200" y="3657600"/>
            <a:ext cx="9144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7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7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7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io.miami.edu/~cmallery/150/mitosis/c7.12.9cytokine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0"/>
            <a:ext cx="8633012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228600" y="114300"/>
            <a:ext cx="86868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Summary: Cell Cycle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Interphase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	 Mitosis (PMAT)  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Cytokinesis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3838" marR="0" lvl="0" indent="-223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When cells become old or damaged, they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die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are replaced with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new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cells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0" name="AutoShape 2"/>
          <p:cNvSpPr>
            <a:spLocks noChangeArrowheads="1"/>
          </p:cNvSpPr>
          <p:nvPr/>
        </p:nvSpPr>
        <p:spPr bwMode="auto">
          <a:xfrm rot="10800000">
            <a:off x="0" y="2819397"/>
            <a:ext cx="8610600" cy="1594485"/>
          </a:xfrm>
          <a:prstGeom prst="curvedDownArrow">
            <a:avLst>
              <a:gd name="adj1" fmla="val 90363"/>
              <a:gd name="adj2" fmla="val 182532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133600" y="1905000"/>
            <a:ext cx="9144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638800" y="1905000"/>
            <a:ext cx="9144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28600" y="152400"/>
            <a:ext cx="86868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33363" marR="0" lvl="0" indent="-233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The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original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cell is called the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parent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cell; 2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new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cells are called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daughter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cells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Before cell division occurs , the cell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replicates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(copies) all of its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DNA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so each daughter cell gets complete set of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genetic information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from parent cell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Each daughter cell is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exactly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like the parent cell –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same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kind and number of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chromosomes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as the original cell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733800"/>
            <a:ext cx="6781800" cy="2496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rot="5400000" flipH="1" flipV="1">
            <a:off x="723900" y="5753100"/>
            <a:ext cx="6858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2400" y="60960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Parent Cell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7239000" y="4114800"/>
            <a:ext cx="175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2 Daughter  Cells</a:t>
            </a:r>
            <a:endParaRPr lang="en-US" sz="3200" dirty="0"/>
          </a:p>
        </p:txBody>
      </p:sp>
      <p:cxnSp>
        <p:nvCxnSpPr>
          <p:cNvPr id="20" name="Straight Arrow Connector 19"/>
          <p:cNvCxnSpPr/>
          <p:nvPr/>
        </p:nvCxnSpPr>
        <p:spPr>
          <a:xfrm rot="10800000">
            <a:off x="7315200" y="4191000"/>
            <a:ext cx="609600" cy="3048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 flipV="1">
            <a:off x="7239000" y="5638800"/>
            <a:ext cx="609600" cy="38100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aukesha.uwc.edu/lib/reserves/pdf/zillgitt/zoo170/lab%20exercises/Mitosis%20Dia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-34925"/>
            <a:ext cx="5797071" cy="6892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28600" y="115759"/>
            <a:ext cx="495300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Cell Division Control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DNA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controls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all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cell activities including cell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division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	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Some cells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lose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their ability to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control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their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rate of cell division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 the DNA of these cells has become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damaged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or changed (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mutated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33363" marR="0" lvl="0" indent="-233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These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super-dividing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cells form masses called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tumors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://www.medical-look.com/diseases_images/canc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533400"/>
            <a:ext cx="3818486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0" indent="-231775" eaLnBrk="0" fontAlgn="base" hangingPunct="0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Benign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tumors are </a:t>
            </a: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not cancerous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– these cells </a:t>
            </a: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do not spread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to other parts of the body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231775" lvl="0" indent="-231775" eaLnBrk="0" fontAlgn="base" hangingPunct="0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Malignant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tumors are </a:t>
            </a: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cancerous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– these cells break loose and can invade and </a:t>
            </a: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destroy healthy tissue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in other parts of the body (called </a:t>
            </a: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metastasis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://www.stewartlab.net/images2/norm_canc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429000"/>
            <a:ext cx="5181600" cy="31514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img.tfd.com/GEM/gem_0003_0005_0_img06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8600"/>
            <a:ext cx="6705600" cy="63385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905000"/>
            <a:ext cx="4038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0" indent="-231775" eaLnBrk="0" fontAlgn="base" hangingPunct="0">
              <a:spcBef>
                <a:spcPct val="0"/>
              </a:spcBef>
              <a:spcAft>
                <a:spcPts val="1200"/>
              </a:spcAft>
              <a:buFontTx/>
              <a:buChar char="•"/>
            </a:pP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Cancer is not just one disease, but </a:t>
            </a: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many diseases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– over </a:t>
            </a: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100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different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types of cancers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0" name="Picture 2" descr="http://www.scq.ubc.ca/wp-content/uploads/2006/08/cancertyp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52401"/>
            <a:ext cx="4596783" cy="6553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media-2.web.britannica.com/eb-media/14/67714-004-3BEFDEA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599" y="1"/>
            <a:ext cx="674738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90" y="4648200"/>
            <a:ext cx="8382000" cy="1676400"/>
          </a:xfrm>
        </p:spPr>
        <p:txBody>
          <a:bodyPr>
            <a:normAutofit fontScale="92500"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www.youtube.com/watch?v=wRrNjHYxP_o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www.bbc.co.uk/blogs/adamcurtis/2010/06/the_undead_henrietta_lacks_and.html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t3.gstatic.com/images?q=tbn:ANd9GcQsXCZJgM3To7qZxDhcakNfz5Ruml6NeAaXYbnc9HT_mrBWe13wG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3400"/>
            <a:ext cx="7467780" cy="364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663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152400"/>
          <a:ext cx="8686800" cy="6476998"/>
        </p:xfrm>
        <a:graphic>
          <a:graphicData uri="http://schemas.openxmlformats.org/drawingml/2006/table">
            <a:tbl>
              <a:tblPr/>
              <a:tblGrid>
                <a:gridCol w="2362274"/>
                <a:gridCol w="3326427"/>
                <a:gridCol w="2998099"/>
              </a:tblGrid>
              <a:tr h="8010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Times New Roman"/>
                        </a:rPr>
                        <a:t>Phase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Times New Roman"/>
                        </a:rPr>
                        <a:t>Chromosome Appearance </a:t>
                      </a:r>
                      <a:r>
                        <a:rPr lang="en-US" sz="2400" b="1" dirty="0" smtClean="0">
                          <a:latin typeface="Calibri"/>
                          <a:ea typeface="Times New Roman"/>
                        </a:rPr>
                        <a:t>&amp; </a:t>
                      </a:r>
                      <a:r>
                        <a:rPr lang="en-US" sz="2400" b="1" dirty="0">
                          <a:latin typeface="Calibri"/>
                          <a:ea typeface="Times New Roman"/>
                        </a:rPr>
                        <a:t>Location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Times New Roman"/>
                        </a:rPr>
                        <a:t>Important Events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69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Calibri"/>
                          <a:ea typeface="Times New Roman"/>
                        </a:rPr>
                        <a:t>Interphase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49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</a:rPr>
                        <a:t>Prophase</a:t>
                      </a: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69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</a:rPr>
                        <a:t>Metaphase</a:t>
                      </a: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49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</a:rPr>
                        <a:t>Anaphase</a:t>
                      </a: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49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</a:rPr>
                        <a:t>Telophase</a:t>
                      </a: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69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Calibri"/>
                          <a:ea typeface="Times New Roman"/>
                        </a:rPr>
                        <a:t>Cytokinesis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43600" y="10668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DNA replication, cell grows and replicates organelles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943600" y="1905000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Nuclear envelope disappears, spindle fibers form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121920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DNA copies itself; chromatin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21336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Chromosomes coil up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743200" y="29718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Chromosomes line up in the middle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943600" y="29718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Spindle fibers connect to chromosomes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743200" y="38862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Chromosome copies divide and move apart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943600" y="3810000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Spindle fibers pull chromosome copies apart to opposite poles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743200" y="48768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Chromosomes uncoil back into chromatin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943600" y="4724400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Nuclear envelopes reform, 2 new nuclei are formed, spindle fibers disappear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943600" y="5638800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Division of the rest of the cell: cytoplasm and organelles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819400" y="59436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Chromatin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28600"/>
            <a:ext cx="861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0" indent="-23177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Many organisms, especially </a:t>
            </a: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unicellular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organisms, reproduce by means of cell division – called </a:t>
            </a: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asexual reproduction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– Ex: bacteria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http://www.emc.maricopa.edu/faculty/farabee/BIOBK/1-OLIH023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362200"/>
            <a:ext cx="6006895" cy="3724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28600" y="0"/>
            <a:ext cx="8686800" cy="401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DNA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DNA is located in the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nucleus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controls all cell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activities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including cell division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Long and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thread-like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DNA in a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non-dividing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cell is called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chromatin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Doubled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coiled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short DNA in a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dividing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cell is called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chromosome</a:t>
            </a:r>
          </a:p>
          <a:p>
            <a:pPr marL="231775" indent="-2317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		Consists of 2 parts: 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chromatid</a:t>
            </a:r>
            <a:r>
              <a:rPr lang="en-US" sz="28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and </a:t>
            </a:r>
            <a:r>
              <a:rPr lang="en-US" sz="2800" b="1" u="sng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centromere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657600"/>
            <a:ext cx="6781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clt.astate.edu/mhuss/chromosom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7467600" cy="593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5791200" y="1905000"/>
            <a:ext cx="3352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1775" marR="0" lvl="1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 identical “sister”    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chromatids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attached at an area in the middle called a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centromere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231775" marR="0" lvl="1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itchFamily="49" charset="0"/>
              <a:buChar char="o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When cells divide, “sister”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chromatids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separate and 1 goes to each new cell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chromatin to chromosome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229600" cy="4670112"/>
          </a:xfrm>
          <a:prstGeom prst="rect">
            <a:avLst/>
          </a:prstGeom>
          <a:noFill/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81000" y="3810000"/>
            <a:ext cx="20859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Chromatin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886200" y="4419600"/>
            <a:ext cx="1828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Duplicates itself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248400" y="4191000"/>
            <a:ext cx="27527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Coils up into chromosomes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04800" y="152400"/>
            <a:ext cx="726577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Chromatin to chromosomes illustration: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228600" y="5548699"/>
            <a:ext cx="5181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Why does DNA need to change from chromatin to chromosome?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10200" y="5791200"/>
            <a:ext cx="3487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More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efficient</a:t>
            </a:r>
            <a:r>
              <a:rPr lang="en-US" sz="28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division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28600" y="152400"/>
            <a:ext cx="85344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Chromosome number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Every organism has its own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specific number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of chromosomes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	Examples: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Human =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46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 or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23 pairs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     Dog =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78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 or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39 pairs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     Goldfish =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94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 or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47 pairs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Lettuce =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18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chromosomes or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9 pairs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57400"/>
            <a:ext cx="144133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536657"/>
            <a:ext cx="3857625" cy="2321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http://gstuff.co.nz/shop/garden/images/Iceberg%20lettu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0672" y="4953000"/>
            <a:ext cx="2323328" cy="1905000"/>
          </a:xfrm>
          <a:prstGeom prst="rect">
            <a:avLst/>
          </a:prstGeom>
          <a:noFill/>
        </p:spPr>
      </p:pic>
      <p:pic>
        <p:nvPicPr>
          <p:cNvPr id="1028" name="Picture 4" descr="http://www.blueprintpodcast.com/blog-images/goldfish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3200400"/>
            <a:ext cx="2057400" cy="2039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http://www.biologycorner.com/bio4/genetics1/fruitfly_chrom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343400"/>
            <a:ext cx="2743200" cy="2357328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762000" y="152400"/>
            <a:ext cx="8382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83857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All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somatic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(body) cells in an organism have the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same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kind and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number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of chromosomes</a:t>
            </a: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838575" algn="l"/>
              </a:tabLst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83857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Examples: Human =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46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	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83857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Human skin cell =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46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83857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Human heart cell =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46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83857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Human muscle cell =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46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838575" algn="l"/>
              </a:tabLst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83857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				Fruit fly = 8 chromosomes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83857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				Fruit fly skin cell =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8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83857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				Fruit fly heart cell =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8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838575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				Fruit fly muscle cell =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8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5" name="Picture 5" descr="http://whyfiles.org/034clone/images/human_chro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981200"/>
            <a:ext cx="2721318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1" descr="http://www.ivy-rose.co.uk/Topics/Cell_Structures/Cell-Cycle_cIvyRose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752600" y="2490787"/>
            <a:ext cx="4842565" cy="4176713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28600" y="152400"/>
            <a:ext cx="8686800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Cell Cycle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-- series of events cells go through as they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grow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divide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3838" marR="0" lvl="0" indent="-223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Cell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grows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prepares for division, then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divides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to form 2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daughter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cells – each of which then begins the cycle again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3A73AC078F494EA4245A965394CAFC" ma:contentTypeVersion="0" ma:contentTypeDescription="Create a new document." ma:contentTypeScope="" ma:versionID="34a024b4a9d4414814a3be64a631b48a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D557AA0A-CFF5-4A31-A7FB-8B815145DAD2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269B68F-28DB-442A-8F7E-EB1B3D29E5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A9DE83-C655-461D-923C-6F274CC0CF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7157</TotalTime>
  <Words>763</Words>
  <Application>Microsoft Macintosh PowerPoint</Application>
  <PresentationFormat>On-screen Show (4:3)</PresentationFormat>
  <Paragraphs>128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Katy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Mitosis PowerPoint</dc:title>
  <dc:creator>d0803679</dc:creator>
  <cp:lastModifiedBy>aa aa</cp:lastModifiedBy>
  <cp:revision>104</cp:revision>
  <dcterms:created xsi:type="dcterms:W3CDTF">2009-10-06T16:13:49Z</dcterms:created>
  <dcterms:modified xsi:type="dcterms:W3CDTF">2014-10-08T03:14:39Z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0x010100893A73AC078F494EA4245A965394CAFC</vt:lpwstr>
  </property>
  <property fmtid="{D5CDD505-2E9C-101B-9397-08002B2CF9AE}" pid="3" name="Resource Type">
    <vt:lpwstr>AcademicStudent Resource</vt:lpwstr>
  </property>
</Properties>
</file>