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5" r:id="rId3"/>
    <p:sldId id="256" r:id="rId4"/>
    <p:sldId id="260" r:id="rId5"/>
    <p:sldId id="267" r:id="rId6"/>
    <p:sldId id="268" r:id="rId7"/>
    <p:sldId id="272" r:id="rId8"/>
    <p:sldId id="270" r:id="rId9"/>
    <p:sldId id="27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96F2E-72BC-428F-A7A1-AB57A99B40AC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74F8B-2EC1-4A78-AC36-054247E7C95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5568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6.1 Radius and Diameter of a Circle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74F8B-2EC1-4A78-AC36-054247E7C95C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9054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74F8B-2EC1-4A78-AC36-054247E7C95C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4420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38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6723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689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116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5226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5775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1017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0653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308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4642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751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D1E7A-AE75-4AA7-9507-3AB5BEC9735A}" type="datetimeFigureOut">
              <a:rPr lang="en-CA" smtClean="0"/>
              <a:pPr/>
              <a:t>10/11/2015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607F3-DB3B-4F98-A6C3-378D1671B87A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427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www.google.ca/imgres?imgurl=&amp;imgrefurl=http://www.wikihow.com/Bake-an-Apple-Pie-from-Scratch&amp;h=0&amp;w=0&amp;tbnid=_Dv_8_fDNznCMM&amp;zoom=1&amp;tbnh=183&amp;tbnw=275&amp;docid=xQRivUtsv5tSTM&amp;tbm=isch" TargetMode="External"/><Relationship Id="rId7" Type="http://schemas.openxmlformats.org/officeDocument/2006/relationships/hyperlink" Target="https://www.google.ca/imgres?imgurl=&amp;imgrefurl=http://cuindependent.com/2010/03/14/a-pie-for-pi/14938&amp;h=0&amp;w=0&amp;tbnid=OzldSIY8ezGafM&amp;zoom=1&amp;tbnh=221&amp;tbnw=228&amp;docid=xoJFBt-tkaLMiM&amp;tbm=isch" TargetMode="External"/><Relationship Id="rId2" Type="http://schemas.openxmlformats.org/officeDocument/2006/relationships/hyperlink" Target="https://www.google.ca/imgres?imgurl=&amp;imgrefurl=http://en.wikipedia.org/wiki/Apple_pie&amp;h=0&amp;w=0&amp;tbnid=_BuI84FVe2uP1M&amp;zoom=1&amp;tbnh=186&amp;tbnw=271&amp;docid=-vDEqSG37KPyTM&amp;tbm=isch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s://www.google.ca/search?biw=988&amp;bih=595&amp;tbm=isch&amp;q=apple+pie&amp;revid=1244658107" TargetMode="External"/><Relationship Id="rId4" Type="http://schemas.openxmlformats.org/officeDocument/2006/relationships/hyperlink" Target="https://www.google.ca/imgres?imgurl=&amp;imgrefurl=http://www.mossstreetmarket.com/?p=3736&amp;h=0&amp;w=0&amp;tbnid=3zxNruVHT685eM&amp;zoom=1&amp;tbnh=192&amp;tbnw=263&amp;docid=ok7rF4B65oguqM&amp;tbm=isch" TargetMode="External"/><Relationship Id="rId9" Type="http://schemas.openxmlformats.org/officeDocument/2006/relationships/hyperlink" Target="http://www.piday.org/million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a/imgres?imgurl=&amp;imgrefurl=http://cuindependent.com/2010/03/14/a-pie-for-pi/14938&amp;h=0&amp;w=0&amp;tbnid=OzldSIY8ezGafM&amp;zoom=1&amp;tbnh=221&amp;tbnw=228&amp;docid=xoJFBt-tkaLMiM&amp;tbm=isch" TargetMode="External"/><Relationship Id="rId2" Type="http://schemas.openxmlformats.org/officeDocument/2006/relationships/hyperlink" Target="http://illuminations.nctm.org/Activity.aspx?id=354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a/imgres?imgurl=&amp;imgrefurl=http://cuindependent.com/2010/03/14/a-pie-for-pi/14938&amp;h=0&amp;w=0&amp;tbnid=OzldSIY8ezGafM&amp;zoom=1&amp;tbnh=221&amp;tbnw=228&amp;docid=xoJFBt-tkaLMiM&amp;tbm=isch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a/imgres?imgurl=&amp;imgrefurl=http://cuindependent.com/2010/03/14/a-pie-for-pi/14938&amp;h=0&amp;w=0&amp;tbnid=OzldSIY8ezGafM&amp;zoom=1&amp;tbnh=221&amp;tbnw=228&amp;docid=xoJFBt-tkaLMiM&amp;tbm=isch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a/imgres?imgurl=&amp;imgrefurl=http://cuindependent.com/2010/03/14/a-pie-for-pi/14938&amp;h=0&amp;w=0&amp;tbnid=OzldSIY8ezGafM&amp;zoom=1&amp;tbnh=221&amp;tbnw=228&amp;docid=xoJFBt-tkaLMiM&amp;tbm=isch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Quadrilateral Review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Measure the length and width of your desktop.</a:t>
            </a:r>
          </a:p>
          <a:p>
            <a:r>
              <a:rPr lang="en-US" dirty="0" smtClean="0"/>
              <a:t>Measure and calculate the distance around the outside of your desktop.</a:t>
            </a:r>
          </a:p>
          <a:p>
            <a:endParaRPr lang="en-US" dirty="0" smtClean="0"/>
          </a:p>
          <a:p>
            <a:r>
              <a:rPr lang="en-US" dirty="0" smtClean="0"/>
              <a:t>What unit did you use to measure your desks? Why?</a:t>
            </a:r>
          </a:p>
          <a:p>
            <a:r>
              <a:rPr lang="en-US" dirty="0" smtClean="0"/>
              <a:t>What do we call the distance around the outside of an object?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248970"/>
            <a:ext cx="8686800" cy="6492398"/>
          </a:xfrm>
          <a:prstGeom prst="rect">
            <a:avLst/>
          </a:prstGeom>
          <a:ln w="31750" cmpd="sng">
            <a:solidFill>
              <a:srgbClr val="00B05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600" b="1" u="sng" dirty="0" smtClean="0">
                <a:latin typeface="Comic Sans MS" panose="030F0702030302020204" pitchFamily="66" charset="0"/>
              </a:rPr>
              <a:t>Grade </a:t>
            </a:r>
            <a:r>
              <a:rPr lang="en-US" sz="3600" b="1" u="sng" dirty="0">
                <a:latin typeface="Comic Sans MS" panose="030F0702030302020204" pitchFamily="66" charset="0"/>
              </a:rPr>
              <a:t>8</a:t>
            </a:r>
            <a:endParaRPr lang="en-US" sz="3600" b="1" u="sng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u="sng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Learning Goal:</a:t>
            </a:r>
            <a:r>
              <a:rPr lang="en-US" sz="24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latin typeface="Comic Sans MS" panose="030F0702030302020204" pitchFamily="66" charset="0"/>
              </a:rPr>
              <a:t>I will calculate the circumference of a circle using the formula we generated as a class.</a:t>
            </a:r>
            <a:br>
              <a:rPr lang="en-US" sz="2400" dirty="0" smtClean="0">
                <a:latin typeface="Comic Sans MS" panose="030F0702030302020204" pitchFamily="66" charset="0"/>
              </a:rPr>
            </a:br>
            <a:r>
              <a:rPr lang="en-US" sz="2400" dirty="0" smtClean="0">
                <a:latin typeface="Comic Sans MS" panose="030F0702030302020204" pitchFamily="66" charset="0"/>
              </a:rPr>
              <a:t/>
            </a:r>
            <a:br>
              <a:rPr lang="en-US" sz="2400" dirty="0" smtClean="0">
                <a:latin typeface="Comic Sans MS" panose="030F0702030302020204" pitchFamily="66" charset="0"/>
              </a:rPr>
            </a:br>
            <a:r>
              <a:rPr lang="en-US" sz="2400" u="sng" dirty="0" smtClean="0">
                <a:latin typeface="Comic Sans MS" panose="030F0702030302020204" pitchFamily="66" charset="0"/>
              </a:rPr>
              <a:t>Your </a:t>
            </a:r>
            <a:r>
              <a:rPr lang="en-US" sz="2400" u="sng" dirty="0" smtClean="0">
                <a:latin typeface="Comic Sans MS" panose="030F0702030302020204" pitchFamily="66" charset="0"/>
              </a:rPr>
              <a:t>job</a:t>
            </a:r>
          </a:p>
          <a:p>
            <a:pPr marL="0" indent="0">
              <a:buNone/>
            </a:pPr>
            <a:endParaRPr lang="en-US" sz="2400" u="sng" dirty="0">
              <a:latin typeface="Comic Sans MS" panose="030F0702030302020204" pitchFamily="66" charset="0"/>
            </a:endParaRPr>
          </a:p>
          <a:p>
            <a:pPr marL="457200" indent="-457200">
              <a:buAutoNum type="arabicPeriod"/>
            </a:pPr>
            <a:r>
              <a:rPr lang="en-CA" sz="2400" b="1" dirty="0" smtClean="0">
                <a:latin typeface="Comic Sans MS" panose="030F0702030302020204" pitchFamily="66" charset="0"/>
              </a:rPr>
              <a:t>Math Makes Sense</a:t>
            </a:r>
            <a:br>
              <a:rPr lang="en-CA" sz="2400" b="1" dirty="0" smtClean="0">
                <a:latin typeface="Comic Sans MS" panose="030F0702030302020204" pitchFamily="66" charset="0"/>
              </a:rPr>
            </a:br>
            <a:r>
              <a:rPr lang="en-CA" sz="2400" b="1" dirty="0" smtClean="0">
                <a:latin typeface="Comic Sans MS" panose="030F0702030302020204" pitchFamily="66" charset="0"/>
              </a:rPr>
              <a:t>Page 245-246 # 2, 3, 5, 7*, 8, and 9 OR Reflect</a:t>
            </a:r>
          </a:p>
          <a:p>
            <a:pPr marL="0" indent="0">
              <a:buNone/>
            </a:pPr>
            <a:endParaRPr lang="en-CA" sz="24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CA" sz="2400" b="1" dirty="0" smtClean="0">
                <a:latin typeface="Comic Sans MS" panose="030F0702030302020204" pitchFamily="66" charset="0"/>
              </a:rPr>
              <a:t>Due: </a:t>
            </a:r>
            <a:r>
              <a:rPr lang="en-CA" sz="2400" b="1" dirty="0" smtClean="0">
                <a:latin typeface="Comic Sans MS" panose="030F0702030302020204" pitchFamily="66" charset="0"/>
              </a:rPr>
              <a:t>Wedne</a:t>
            </a:r>
            <a:r>
              <a:rPr lang="en-CA" sz="2400" b="1" dirty="0" smtClean="0">
                <a:latin typeface="Comic Sans MS" panose="030F0702030302020204" pitchFamily="66" charset="0"/>
              </a:rPr>
              <a:t>sday </a:t>
            </a:r>
            <a:r>
              <a:rPr lang="en-CA" sz="2400" b="1" dirty="0" smtClean="0">
                <a:latin typeface="Comic Sans MS" panose="030F0702030302020204" pitchFamily="66" charset="0"/>
              </a:rPr>
              <a:t>November </a:t>
            </a:r>
            <a:r>
              <a:rPr lang="en-CA" sz="2400" b="1" dirty="0" smtClean="0">
                <a:latin typeface="Comic Sans MS" panose="030F0702030302020204" pitchFamily="66" charset="0"/>
              </a:rPr>
              <a:t>11, </a:t>
            </a:r>
            <a:r>
              <a:rPr lang="en-CA" sz="2400" b="1" dirty="0" smtClean="0">
                <a:latin typeface="Comic Sans MS" panose="030F0702030302020204" pitchFamily="66" charset="0"/>
              </a:rPr>
              <a:t>2015</a:t>
            </a:r>
          </a:p>
          <a:p>
            <a:pPr marL="0" indent="0">
              <a:buNone/>
            </a:pPr>
            <a:endParaRPr lang="en-CA" sz="2400" b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CA" sz="2400" b="1" dirty="0" smtClean="0">
                <a:latin typeface="Comic Sans MS" panose="030F0702030302020204" pitchFamily="66" charset="0"/>
              </a:rPr>
              <a:t>2. Coming Soon! Quiz on:</a:t>
            </a:r>
            <a:br>
              <a:rPr lang="en-CA" sz="2400" b="1" dirty="0" smtClean="0">
                <a:latin typeface="Comic Sans MS" panose="030F0702030302020204" pitchFamily="66" charset="0"/>
              </a:rPr>
            </a:br>
            <a:r>
              <a:rPr lang="en-CA" sz="2400" dirty="0" smtClean="0">
                <a:latin typeface="Comic Sans MS" panose="030F0702030302020204" pitchFamily="66" charset="0"/>
              </a:rPr>
              <a:t>-the difference between diameter and radius, calculating circumference</a:t>
            </a:r>
          </a:p>
          <a:p>
            <a:pPr marL="0" indent="0" algn="ctr">
              <a:buNone/>
            </a:pPr>
            <a:endParaRPr lang="en-CA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93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Group Investigation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Get into groups of 4</a:t>
            </a:r>
          </a:p>
          <a:p>
            <a:pPr lvl="1"/>
            <a:r>
              <a:rPr lang="en-US" b="1" dirty="0" smtClean="0">
                <a:solidFill>
                  <a:srgbClr val="660066"/>
                </a:solidFill>
              </a:rPr>
              <a:t>Member 1:</a:t>
            </a:r>
            <a:r>
              <a:rPr lang="en-US" dirty="0" smtClean="0"/>
              <a:t> Task leader-makes sure all students are participating and lets me know if the group needs help or has questions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</a:rPr>
              <a:t>Member 2:</a:t>
            </a:r>
            <a:r>
              <a:rPr lang="en-US" dirty="0" smtClean="0"/>
              <a:t> Recorder-keeps group copy of measurements and calculations from activity</a:t>
            </a:r>
          </a:p>
          <a:p>
            <a:pPr lvl="1"/>
            <a:r>
              <a:rPr lang="en-US" b="1" dirty="0" smtClean="0">
                <a:solidFill>
                  <a:srgbClr val="800000"/>
                </a:solidFill>
              </a:rPr>
              <a:t>Member 3:</a:t>
            </a:r>
            <a:r>
              <a:rPr lang="en-US" dirty="0" smtClean="0"/>
              <a:t> Measurer-measures items (other members should also check these measurements)</a:t>
            </a:r>
          </a:p>
          <a:p>
            <a:pPr lvl="1"/>
            <a:r>
              <a:rPr lang="en-US" b="1" dirty="0" smtClean="0">
                <a:solidFill>
                  <a:srgbClr val="FF6600"/>
                </a:solidFill>
              </a:rPr>
              <a:t>Member 4:</a:t>
            </a:r>
            <a:r>
              <a:rPr lang="en-US" dirty="0" smtClean="0"/>
              <a:t> Presenter-presents the group’s findings and ideas to the class</a:t>
            </a:r>
          </a:p>
          <a:p>
            <a:pPr lvl="1"/>
            <a:r>
              <a:rPr lang="en-US" dirty="0" smtClean="0"/>
              <a:t>Pick your roles now…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43408"/>
            <a:ext cx="9144000" cy="1470025"/>
          </a:xfrm>
        </p:spPr>
        <p:txBody>
          <a:bodyPr>
            <a:noAutofit/>
          </a:bodyPr>
          <a:lstStyle/>
          <a:p>
            <a:r>
              <a:rPr lang="en-CA" sz="4000" dirty="0" smtClean="0">
                <a:latin typeface="Arial Narrow" panose="020B0606020202030204" pitchFamily="34" charset="0"/>
              </a:rPr>
              <a:t>.</a:t>
            </a:r>
            <a:endParaRPr lang="en-CA" sz="4000" dirty="0">
              <a:latin typeface="Arial Narrow" panose="020B0606020202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7365" y="188640"/>
            <a:ext cx="9111889" cy="5805264"/>
          </a:xfrm>
        </p:spPr>
        <p:txBody>
          <a:bodyPr>
            <a:normAutofit/>
          </a:bodyPr>
          <a:lstStyle/>
          <a:p>
            <a:pPr algn="l"/>
            <a:r>
              <a:rPr lang="en-CA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     Minds On: </a:t>
            </a:r>
            <a:r>
              <a:rPr lang="en-CA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Measure </a:t>
            </a:r>
            <a:r>
              <a:rPr lang="en-CA" dirty="0">
                <a:solidFill>
                  <a:schemeClr val="tx1"/>
                </a:solidFill>
                <a:latin typeface="Arial Narrow" panose="020B0606020202030204" pitchFamily="34" charset="0"/>
              </a:rPr>
              <a:t>the distance around different </a:t>
            </a:r>
            <a:r>
              <a:rPr lang="en-CA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</a:t>
            </a:r>
          </a:p>
          <a:p>
            <a:pPr algn="l"/>
            <a:r>
              <a:rPr lang="en-CA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CA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     circular objects.</a:t>
            </a:r>
          </a:p>
        </p:txBody>
      </p:sp>
      <p:sp>
        <p:nvSpPr>
          <p:cNvPr id="4" name="Oval 3"/>
          <p:cNvSpPr/>
          <p:nvPr/>
        </p:nvSpPr>
        <p:spPr>
          <a:xfrm>
            <a:off x="8432990" y="722309"/>
            <a:ext cx="630948" cy="64807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5" name="Picture 2" descr="http://www.kurzweilai.net/images/uploadin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71" y="260648"/>
            <a:ext cx="1099671" cy="1109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99420"/>
              </p:ext>
            </p:extLst>
          </p:nvPr>
        </p:nvGraphicFramePr>
        <p:xfrm>
          <a:off x="37751" y="1370381"/>
          <a:ext cx="9087876" cy="6787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969"/>
                <a:gridCol w="2271969"/>
                <a:gridCol w="2271969"/>
                <a:gridCol w="2271969"/>
              </a:tblGrid>
              <a:tr h="526910"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>
                          <a:latin typeface="Arial Narrow" panose="020B0606020202030204" pitchFamily="34" charset="0"/>
                        </a:rPr>
                        <a:t>Object</a:t>
                      </a:r>
                      <a:endParaRPr lang="en-CA" sz="2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>
                          <a:latin typeface="Arial Narrow" panose="020B0606020202030204" pitchFamily="34" charset="0"/>
                        </a:rPr>
                        <a:t>Distance Around (cm)</a:t>
                      </a:r>
                      <a:endParaRPr lang="en-CA" sz="2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>
                          <a:latin typeface="Arial Narrow" panose="020B0606020202030204" pitchFamily="34" charset="0"/>
                        </a:rPr>
                        <a:t>Radius</a:t>
                      </a:r>
                    </a:p>
                    <a:p>
                      <a:pPr algn="ctr"/>
                      <a:r>
                        <a:rPr lang="en-CA" sz="2000" dirty="0" smtClean="0">
                          <a:latin typeface="Arial Narrow" panose="020B0606020202030204" pitchFamily="34" charset="0"/>
                        </a:rPr>
                        <a:t> (cm)</a:t>
                      </a:r>
                      <a:endParaRPr lang="en-CA" sz="2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 smtClean="0">
                          <a:latin typeface="Arial Narrow" panose="020B0606020202030204" pitchFamily="34" charset="0"/>
                        </a:rPr>
                        <a:t>Diameter</a:t>
                      </a:r>
                    </a:p>
                    <a:p>
                      <a:pPr algn="ctr"/>
                      <a:r>
                        <a:rPr lang="en-CA" sz="2000" dirty="0" smtClean="0">
                          <a:latin typeface="Arial Narrow" panose="020B0606020202030204" pitchFamily="34" charset="0"/>
                        </a:rPr>
                        <a:t> (cm)</a:t>
                      </a:r>
                      <a:endParaRPr lang="en-CA" sz="2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292352">
                <a:tc>
                  <a:txBody>
                    <a:bodyPr/>
                    <a:lstStyle/>
                    <a:p>
                      <a:pPr algn="ctr"/>
                      <a:r>
                        <a:rPr lang="en-CA" sz="3600" b="1" dirty="0" smtClean="0">
                          <a:latin typeface="Arial Narrow" panose="020B0606020202030204" pitchFamily="34" charset="0"/>
                        </a:rPr>
                        <a:t>Stool</a:t>
                      </a:r>
                      <a:endParaRPr lang="en-CA" sz="36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879318"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BUCKET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54.5cm</a:t>
                      </a:r>
                      <a:r>
                        <a:rPr lang="en-CA" sz="3200" baseline="0" dirty="0" smtClean="0"/>
                        <a:t> 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9.5cm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19cm</a:t>
                      </a:r>
                      <a:endParaRPr lang="en-CA" sz="3200" dirty="0"/>
                    </a:p>
                  </a:txBody>
                  <a:tcPr/>
                </a:tc>
              </a:tr>
              <a:tr h="879318"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White board maker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5.7cm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0.7cm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1.4cm</a:t>
                      </a:r>
                      <a:endParaRPr lang="en-CA" sz="3200" dirty="0"/>
                    </a:p>
                  </a:txBody>
                  <a:tcPr/>
                </a:tc>
              </a:tr>
              <a:tr h="879318"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Paint 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22cm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3cm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7cm</a:t>
                      </a:r>
                      <a:endParaRPr lang="en-CA" sz="3200" dirty="0"/>
                    </a:p>
                  </a:txBody>
                  <a:tcPr/>
                </a:tc>
              </a:tr>
              <a:tr h="879318"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Elephant</a:t>
                      </a:r>
                      <a:r>
                        <a:rPr lang="en-CA" sz="3200" baseline="0" dirty="0" smtClean="0"/>
                        <a:t> skin ball</a:t>
                      </a:r>
                    </a:p>
                    <a:p>
                      <a:pPr algn="ctr"/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55cm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27.5cm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55cm</a:t>
                      </a:r>
                      <a:endParaRPr lang="en-CA" sz="3200" dirty="0"/>
                    </a:p>
                  </a:txBody>
                  <a:tcPr/>
                </a:tc>
              </a:tr>
              <a:tr h="879318"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Broom handle 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7.5cm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1.5cm</a:t>
                      </a:r>
                      <a:endParaRPr lang="en-C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 dirty="0" smtClean="0"/>
                        <a:t>3cm</a:t>
                      </a:r>
                      <a:endParaRPr lang="en-CA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22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600"/>
            <a:ext cx="9144000" cy="2925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Consolidation:</a:t>
            </a:r>
            <a:endParaRPr lang="en-CA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CA" dirty="0" smtClean="0">
                <a:latin typeface="Arial Narrow" panose="020B0606020202030204" pitchFamily="34" charset="0"/>
              </a:rPr>
              <a:t>What </a:t>
            </a:r>
            <a:r>
              <a:rPr lang="en-CA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patterns</a:t>
            </a:r>
            <a:r>
              <a:rPr lang="en-CA" dirty="0" smtClean="0">
                <a:latin typeface="Arial Narrow" panose="020B0606020202030204" pitchFamily="34" charset="0"/>
              </a:rPr>
              <a:t> do you see? What do you notice?</a:t>
            </a:r>
          </a:p>
          <a:p>
            <a:pPr marL="0" indent="0">
              <a:buNone/>
            </a:pPr>
            <a:endParaRPr lang="en-CA" dirty="0">
              <a:latin typeface="Arial Narrow" panose="020B060602020203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87824" y="1268760"/>
            <a:ext cx="2619730" cy="2346652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6" name="Straight Connector 5"/>
          <p:cNvCxnSpPr>
            <a:stCxn id="5" idx="2"/>
            <a:endCxn id="5" idx="6"/>
          </p:cNvCxnSpPr>
          <p:nvPr/>
        </p:nvCxnSpPr>
        <p:spPr>
          <a:xfrm>
            <a:off x="2987824" y="2442086"/>
            <a:ext cx="2619730" cy="0"/>
          </a:xfrm>
          <a:prstGeom prst="line">
            <a:avLst/>
          </a:prstGeom>
          <a:ln w="444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55172" y="1955060"/>
            <a:ext cx="1348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solidFill>
                  <a:schemeClr val="accent4"/>
                </a:solidFill>
              </a:rPr>
              <a:t>diameter</a:t>
            </a:r>
            <a:endParaRPr lang="en-CA" sz="2400" b="1" dirty="0">
              <a:solidFill>
                <a:schemeClr val="accent4"/>
              </a:solidFill>
            </a:endParaRPr>
          </a:p>
        </p:txBody>
      </p:sp>
      <p:cxnSp>
        <p:nvCxnSpPr>
          <p:cNvPr id="10" name="Straight Connector 9"/>
          <p:cNvCxnSpPr>
            <a:endCxn id="5" idx="4"/>
          </p:cNvCxnSpPr>
          <p:nvPr/>
        </p:nvCxnSpPr>
        <p:spPr>
          <a:xfrm>
            <a:off x="4297689" y="2450513"/>
            <a:ext cx="0" cy="1164899"/>
          </a:xfrm>
          <a:prstGeom prst="line">
            <a:avLst/>
          </a:prstGeom>
          <a:ln w="317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95949" y="3079690"/>
            <a:ext cx="8378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solidFill>
                  <a:srgbClr val="FFC000"/>
                </a:solidFill>
              </a:rPr>
              <a:t>radius</a:t>
            </a:r>
            <a:endParaRPr lang="en-CA" sz="2000" b="1" dirty="0">
              <a:solidFill>
                <a:srgbClr val="FFC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4168" y="1316713"/>
            <a:ext cx="28600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latin typeface="Arial Narrow" panose="020B0606020202030204" pitchFamily="34" charset="0"/>
              </a:rPr>
              <a:t>Perimeter</a:t>
            </a:r>
          </a:p>
          <a:p>
            <a:r>
              <a:rPr lang="en-CA" sz="2400" dirty="0" smtClean="0">
                <a:latin typeface="Arial Narrow" panose="020B0606020202030204" pitchFamily="34" charset="0"/>
              </a:rPr>
              <a:t>-The distance around a </a:t>
            </a:r>
            <a:br>
              <a:rPr lang="en-CA" sz="2400" dirty="0" smtClean="0">
                <a:latin typeface="Arial Narrow" panose="020B0606020202030204" pitchFamily="34" charset="0"/>
              </a:rPr>
            </a:br>
            <a:r>
              <a:rPr lang="en-CA" sz="2400" dirty="0" smtClean="0">
                <a:latin typeface="Arial Narrow" panose="020B0606020202030204" pitchFamily="34" charset="0"/>
              </a:rPr>
              <a:t>circular object </a:t>
            </a:r>
            <a:br>
              <a:rPr lang="en-CA" sz="2400" dirty="0" smtClean="0">
                <a:latin typeface="Arial Narrow" panose="020B0606020202030204" pitchFamily="34" charset="0"/>
              </a:rPr>
            </a:br>
            <a:r>
              <a:rPr lang="en-CA" sz="2400" dirty="0" smtClean="0">
                <a:latin typeface="Arial Narrow" panose="020B0606020202030204" pitchFamily="34" charset="0"/>
              </a:rPr>
              <a:t>is the </a:t>
            </a:r>
            <a:endParaRPr lang="en-CA" sz="2400" dirty="0">
              <a:latin typeface="Arial Narrow" panose="020B0606020202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48424" y="2416725"/>
            <a:ext cx="21932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circumference</a:t>
            </a:r>
            <a:endParaRPr lang="en-CA" sz="2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4005064"/>
            <a:ext cx="9144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CA" sz="2400" b="1" dirty="0" smtClean="0">
                <a:latin typeface="Arial Narrow" panose="020B0606020202030204" pitchFamily="34" charset="0"/>
              </a:rPr>
              <a:t>When you divide </a:t>
            </a:r>
            <a:r>
              <a:rPr lang="en-CA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</a:t>
            </a:r>
            <a:r>
              <a:rPr lang="en-CA" sz="2400" b="1" dirty="0" smtClean="0">
                <a:latin typeface="Arial Narrow" panose="020B0606020202030204" pitchFamily="34" charset="0"/>
              </a:rPr>
              <a:t> (</a:t>
            </a:r>
            <a:r>
              <a:rPr lang="en-CA" sz="24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circumference</a:t>
            </a:r>
            <a:r>
              <a:rPr lang="en-CA" sz="2400" b="1" dirty="0" smtClean="0">
                <a:latin typeface="Arial Narrow" panose="020B0606020202030204" pitchFamily="34" charset="0"/>
              </a:rPr>
              <a:t>)    by </a:t>
            </a:r>
            <a:r>
              <a:rPr lang="en-CA" sz="2400" b="1" dirty="0" smtClean="0">
                <a:solidFill>
                  <a:schemeClr val="accent4"/>
                </a:solidFill>
                <a:latin typeface="Arial Narrow" panose="020B0606020202030204" pitchFamily="34" charset="0"/>
              </a:rPr>
              <a:t>d</a:t>
            </a:r>
            <a:r>
              <a:rPr lang="en-CA" sz="2400" b="1" dirty="0" smtClean="0">
                <a:latin typeface="Arial Narrow" panose="020B0606020202030204" pitchFamily="34" charset="0"/>
              </a:rPr>
              <a:t> (d</a:t>
            </a:r>
            <a:r>
              <a:rPr lang="en-CA" sz="2400" b="1" dirty="0" smtClean="0">
                <a:solidFill>
                  <a:schemeClr val="accent4"/>
                </a:solidFill>
                <a:latin typeface="Arial Narrow" panose="020B0606020202030204" pitchFamily="34" charset="0"/>
              </a:rPr>
              <a:t>iameter</a:t>
            </a:r>
            <a:r>
              <a:rPr lang="en-CA" sz="2400" b="1" dirty="0" smtClean="0">
                <a:latin typeface="Arial Narrow" panose="020B0606020202030204" pitchFamily="34" charset="0"/>
              </a:rPr>
              <a:t>),  you get a number close to 3.</a:t>
            </a:r>
          </a:p>
          <a:p>
            <a:pPr marL="342900" indent="-342900">
              <a:buFontTx/>
              <a:buChar char="-"/>
            </a:pPr>
            <a:r>
              <a:rPr lang="en-CA" sz="2400" b="1" dirty="0" smtClean="0">
                <a:latin typeface="Arial Narrow" panose="020B0606020202030204" pitchFamily="34" charset="0"/>
              </a:rPr>
              <a:t>When you divide the </a:t>
            </a:r>
            <a:r>
              <a:rPr lang="en-CA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</a:t>
            </a:r>
            <a:r>
              <a:rPr lang="en-CA" sz="2400" b="1" dirty="0">
                <a:latin typeface="Arial Narrow" panose="020B0606020202030204" pitchFamily="34" charset="0"/>
              </a:rPr>
              <a:t> (</a:t>
            </a:r>
            <a:r>
              <a:rPr lang="en-CA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circumference</a:t>
            </a:r>
            <a:r>
              <a:rPr lang="en-CA" sz="2400" b="1" dirty="0">
                <a:latin typeface="Arial Narrow" panose="020B0606020202030204" pitchFamily="34" charset="0"/>
              </a:rPr>
              <a:t>)</a:t>
            </a:r>
            <a:r>
              <a:rPr lang="en-CA" sz="2400" b="1" dirty="0" smtClean="0">
                <a:latin typeface="Arial Narrow" panose="020B0606020202030204" pitchFamily="34" charset="0"/>
              </a:rPr>
              <a:t> by the </a:t>
            </a:r>
            <a:r>
              <a:rPr lang="en-C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</a:t>
            </a:r>
            <a:r>
              <a:rPr lang="en-CA" sz="2400" b="1" dirty="0">
                <a:latin typeface="Arial Narrow" panose="020B0606020202030204" pitchFamily="34" charset="0"/>
              </a:rPr>
              <a:t> </a:t>
            </a:r>
            <a:r>
              <a:rPr lang="en-CA" sz="2400" b="1" dirty="0" smtClean="0">
                <a:latin typeface="Arial Narrow" panose="020B0606020202030204" pitchFamily="34" charset="0"/>
              </a:rPr>
              <a:t>(</a:t>
            </a:r>
            <a:r>
              <a:rPr lang="en-CA" sz="2400" b="1" dirty="0" smtClean="0">
                <a:solidFill>
                  <a:srgbClr val="FFC000"/>
                </a:solidFill>
                <a:latin typeface="Arial Narrow" panose="020B0606020202030204" pitchFamily="34" charset="0"/>
              </a:rPr>
              <a:t>radius</a:t>
            </a:r>
            <a:r>
              <a:rPr lang="en-CA" sz="2400" b="1" dirty="0" smtClean="0">
                <a:latin typeface="Arial Narrow" panose="020B0606020202030204" pitchFamily="34" charset="0"/>
              </a:rPr>
              <a:t>), you get a number close to 6.</a:t>
            </a:r>
          </a:p>
          <a:p>
            <a:pPr marL="342900" indent="-342900">
              <a:buFontTx/>
              <a:buChar char="-"/>
            </a:pPr>
            <a:endParaRPr lang="en-CA" sz="2400" b="1" dirty="0">
              <a:latin typeface="Arial Narrow" panose="020B0606020202030204" pitchFamily="34" charset="0"/>
            </a:endParaRPr>
          </a:p>
          <a:p>
            <a:r>
              <a:rPr lang="en-CA" sz="3200" b="1" dirty="0" smtClean="0">
                <a:latin typeface="Arial Narrow" panose="020B0606020202030204" pitchFamily="34" charset="0"/>
              </a:rPr>
              <a:t>2r = d                    </a:t>
            </a:r>
            <a:r>
              <a:rPr lang="en-CA" sz="3200" b="1" u="sng" dirty="0" smtClean="0">
                <a:latin typeface="Arial Narrow" panose="020B0606020202030204" pitchFamily="34" charset="0"/>
              </a:rPr>
              <a:t> </a:t>
            </a:r>
            <a:r>
              <a:rPr lang="en-CA" sz="3200" b="1" u="sng" dirty="0" err="1" smtClean="0">
                <a:latin typeface="Arial Narrow" panose="020B0606020202030204" pitchFamily="34" charset="0"/>
              </a:rPr>
              <a:t>d</a:t>
            </a:r>
            <a:r>
              <a:rPr lang="en-CA" sz="3200" b="1" u="sng" dirty="0" smtClean="0">
                <a:latin typeface="Arial Narrow" panose="020B0606020202030204" pitchFamily="34" charset="0"/>
              </a:rPr>
              <a:t> </a:t>
            </a:r>
            <a:r>
              <a:rPr lang="en-CA" sz="3200" b="1" dirty="0" smtClean="0">
                <a:latin typeface="Arial Narrow" panose="020B0606020202030204" pitchFamily="34" charset="0"/>
              </a:rPr>
              <a:t>= r                3d = c                    6 r = c</a:t>
            </a:r>
          </a:p>
          <a:p>
            <a:r>
              <a:rPr lang="en-CA" sz="3200" b="1" dirty="0">
                <a:latin typeface="Arial Narrow" panose="020B0606020202030204" pitchFamily="34" charset="0"/>
              </a:rPr>
              <a:t> </a:t>
            </a:r>
            <a:r>
              <a:rPr lang="en-CA" sz="3200" b="1" dirty="0" smtClean="0">
                <a:latin typeface="Arial Narrow" panose="020B0606020202030204" pitchFamily="34" charset="0"/>
              </a:rPr>
              <a:t>                              2</a:t>
            </a:r>
            <a:endParaRPr lang="en-CA" sz="32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33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111788" y="3679825"/>
            <a:ext cx="1803400" cy="0"/>
          </a:xfrm>
          <a:prstGeom prst="rect">
            <a:avLst/>
          </a:prstGeom>
          <a:solidFill>
            <a:srgbClr val="4545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  <a:hlinkClick r:id="rId2"/>
              </a:rPr>
              <a:t>  </a:t>
            </a:r>
            <a:r>
              <a:rPr kumimoji="0" lang="en-US" altLang="en-US" sz="111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</a:rPr>
              <a:t>                                       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  </a:t>
            </a:r>
            <a:r>
              <a:rPr kumimoji="0" lang="en-US" altLang="en-US" sz="109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</a:rPr>
              <a:t>                                        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  <a:hlinkClick r:id="rId4"/>
              </a:rPr>
              <a:t>  </a:t>
            </a:r>
            <a:r>
              <a:rPr kumimoji="0" lang="en-US" altLang="en-US" sz="115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</a:rPr>
              <a:t>                                      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100" b="0" i="0" u="none" strike="noStrike" cap="none" normalizeH="0" baseline="0" smtClean="0">
                <a:ln>
                  <a:noFill/>
                </a:ln>
                <a:solidFill>
                  <a:srgbClr val="AAAAAA"/>
                </a:solidFill>
                <a:effectLst/>
                <a:latin typeface="Arial" pitchFamily="34" charset="0"/>
                <a:cs typeface="Arial" pitchFamily="34" charset="0"/>
                <a:hlinkClick r:id="rId5"/>
              </a:rPr>
              <a:t>100+more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rgbClr val="660099"/>
              </a:solidFill>
              <a:effectLst/>
              <a:latin typeface="Arial" pitchFamily="34" charset="0"/>
              <a:cs typeface="Arial" pitchFamily="34" charset="0"/>
              <a:hlinkClick r:id="rId5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  <a:hlinkClick r:id="rId5"/>
              </a:rPr>
              <a:t>  </a:t>
            </a:r>
            <a:r>
              <a:rPr kumimoji="0" lang="en-US" altLang="en-US" sz="100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itchFamily="34" charset="0"/>
                <a:cs typeface="Arial" pitchFamily="34" charset="0"/>
              </a:rPr>
              <a:t>                                            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rgbClr val="D6D6D6"/>
                </a:solidFill>
                <a:effectLst/>
                <a:latin typeface="Arial" pitchFamily="34" charset="0"/>
                <a:cs typeface="Arial" pitchFamily="34" charset="0"/>
                <a:hlinkClick r:id="rId5"/>
              </a:rPr>
              <a:t>Apple Pie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smtClean="0">
                <a:ln>
                  <a:noFill/>
                </a:ln>
                <a:solidFill>
                  <a:srgbClr val="9F9F9F"/>
                </a:solidFill>
                <a:effectLst/>
                <a:latin typeface="Arial" pitchFamily="34" charset="0"/>
                <a:cs typeface="Arial" pitchFamily="34" charset="0"/>
              </a:rPr>
              <a:t>Related images: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>View more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rgbClr val="66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8111788" y="3679825"/>
            <a:ext cx="8269287" cy="0"/>
          </a:xfrm>
          <a:prstGeom prst="rect">
            <a:avLst/>
          </a:prstGeom>
          <a:solidFill>
            <a:srgbClr val="F1F1F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Images may be subject to copyright.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7D7D7D"/>
                </a:solidFill>
                <a:effectLst/>
                <a:latin typeface="Arial" pitchFamily="34" charset="0"/>
                <a:cs typeface="Arial" pitchFamily="34" charset="0"/>
              </a:rPr>
              <a:t>Send feedback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3" name="Picture 5" descr="https://encrypted-tbn2.gstatic.com/images?q=tbn:ANd9GcSqYAr5hi4mWuN2J2SId2IPDYLzQoPlMYk0FsB37me1nQE8by7cNR0stFv-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910590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encrypted-tbn3.gstatic.com/images?q=tbn:ANd9GcRJTSo0hyi5fYCHoa-NtUquBhD5nj6gL_oPuYQzfibOdGoRc8jUtwFITs8S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2863" y="0"/>
            <a:ext cx="1560065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 pi =      </a:t>
            </a:r>
            <a:r>
              <a:rPr lang="en-US" dirty="0" smtClean="0">
                <a:hlinkClick r:id="rId9"/>
              </a:rPr>
              <a:t>http://www.piday.org/million/</a:t>
            </a:r>
            <a:endParaRPr lang="en-US" dirty="0" smtClean="0"/>
          </a:p>
          <a:p>
            <a:pPr>
              <a:buNone/>
            </a:pPr>
            <a:endParaRPr lang="en-CA" dirty="0" smtClean="0"/>
          </a:p>
          <a:p>
            <a:r>
              <a:rPr lang="en-CA" dirty="0" smtClean="0"/>
              <a:t>      is an irrational number 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It never repeats 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It’s value is        = 3.14 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       is a Greek letter</a:t>
            </a:r>
          </a:p>
          <a:p>
            <a:endParaRPr lang="en-CA" dirty="0"/>
          </a:p>
        </p:txBody>
      </p:sp>
      <p:pic>
        <p:nvPicPr>
          <p:cNvPr id="13" name="Picture 8" descr="https://encrypted-tbn3.gstatic.com/images?q=tbn:ANd9GcRJTSo0hyi5fYCHoa-NtUquBhD5nj6gL_oPuYQzfibOdGoRc8jUtwFITs8S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9080" y="1772816"/>
            <a:ext cx="329704" cy="31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https://encrypted-tbn3.gstatic.com/images?q=tbn:ANd9GcRJTSo0hyi5fYCHoa-NtUquBhD5nj6gL_oPuYQzfibOdGoRc8jUtwFITs8S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36950"/>
            <a:ext cx="329704" cy="31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https://encrypted-tbn3.gstatic.com/images?q=tbn:ANd9GcRJTSo0hyi5fYCHoa-NtUquBhD5nj6gL_oPuYQzfibOdGoRc8jUtwFITs8S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978795"/>
            <a:ext cx="329704" cy="31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 descr="https://encrypted-tbn3.gstatic.com/images?q=tbn:ANd9GcRJTSo0hyi5fYCHoa-NtUquBhD5nj6gL_oPuYQzfibOdGoRc8jUtwFITs8S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44" y="5996153"/>
            <a:ext cx="329704" cy="31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199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545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C =        x d                 or              C =    </a:t>
            </a:r>
            <a:r>
              <a:rPr lang="en-CA" dirty="0" err="1" smtClean="0"/>
              <a:t>d</a:t>
            </a:r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http://illuminations.nctm.org/Activity.aspx?id=3547</a:t>
            </a:r>
            <a:endParaRPr lang="en-US" dirty="0" smtClean="0"/>
          </a:p>
        </p:txBody>
      </p:sp>
      <p:pic>
        <p:nvPicPr>
          <p:cNvPr id="4" name="Picture 8" descr="https://encrypted-tbn3.gstatic.com/images?q=tbn:ANd9GcRJTSo0hyi5fYCHoa-NtUquBhD5nj6gL_oPuYQzfibOdGoRc8jUtwFITs8S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68" y="340371"/>
            <a:ext cx="329704" cy="31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encrypted-tbn3.gstatic.com/images?q=tbn:ANd9GcRJTSo0hyi5fYCHoa-NtUquBhD5nj6gL_oPuYQzfibOdGoRc8jUtwFITs8S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188" y="340369"/>
            <a:ext cx="329704" cy="31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555776" y="836712"/>
            <a:ext cx="2619730" cy="2346652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7" name="Straight Connector 6"/>
          <p:cNvCxnSpPr>
            <a:stCxn id="6" idx="2"/>
            <a:endCxn id="6" idx="6"/>
          </p:cNvCxnSpPr>
          <p:nvPr/>
        </p:nvCxnSpPr>
        <p:spPr>
          <a:xfrm>
            <a:off x="2555776" y="2010038"/>
            <a:ext cx="2619730" cy="0"/>
          </a:xfrm>
          <a:prstGeom prst="line">
            <a:avLst/>
          </a:prstGeom>
          <a:ln w="444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03848" y="1425398"/>
            <a:ext cx="1603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 = 41 cm</a:t>
            </a:r>
            <a:endParaRPr lang="en-CA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54864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Circumference, Diameter, and Pi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91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C =        x (r + r)                 or              C =    2r </a:t>
            </a:r>
            <a:endParaRPr lang="en-CA" dirty="0"/>
          </a:p>
        </p:txBody>
      </p:sp>
      <p:pic>
        <p:nvPicPr>
          <p:cNvPr id="4" name="Picture 8" descr="https://encrypted-tbn3.gstatic.com/images?q=tbn:ANd9GcRJTSo0hyi5fYCHoa-NtUquBhD5nj6gL_oPuYQzfibOdGoRc8jUtwFITs8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68" y="340371"/>
            <a:ext cx="329704" cy="31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encrypted-tbn3.gstatic.com/images?q=tbn:ANd9GcRJTSo0hyi5fYCHoa-NtUquBhD5nj6gL_oPuYQzfibOdGoRc8jUtwFITs8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14057"/>
            <a:ext cx="329704" cy="31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3200400" y="1524000"/>
            <a:ext cx="2619730" cy="2346652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b="1" dirty="0" smtClean="0">
                <a:solidFill>
                  <a:srgbClr val="FFFF00"/>
                </a:solidFill>
              </a:rPr>
              <a:t>r= 30mm</a:t>
            </a:r>
            <a:endParaRPr lang="en-CA" sz="2800" b="1" dirty="0">
              <a:solidFill>
                <a:srgbClr val="FFFF00"/>
              </a:solidFill>
            </a:endParaRPr>
          </a:p>
        </p:txBody>
      </p:sp>
      <p:cxnSp>
        <p:nvCxnSpPr>
          <p:cNvPr id="10" name="Straight Connector 9"/>
          <p:cNvCxnSpPr>
            <a:endCxn id="9" idx="4"/>
          </p:cNvCxnSpPr>
          <p:nvPr/>
        </p:nvCxnSpPr>
        <p:spPr>
          <a:xfrm>
            <a:off x="4510265" y="2705753"/>
            <a:ext cx="0" cy="1164899"/>
          </a:xfrm>
          <a:prstGeom prst="line">
            <a:avLst/>
          </a:prstGeom>
          <a:ln w="317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00200" y="54864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Circumference, Pi, and Radius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46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Solve: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C = 2        </a:t>
            </a:r>
            <a:r>
              <a:rPr lang="en-CA" dirty="0" err="1" smtClean="0"/>
              <a:t>r</a:t>
            </a:r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 smtClean="0"/>
          </a:p>
        </p:txBody>
      </p:sp>
      <p:pic>
        <p:nvPicPr>
          <p:cNvPr id="4" name="Picture 8" descr="https://encrypted-tbn3.gstatic.com/images?q=tbn:ANd9GcRJTSo0hyi5fYCHoa-NtUquBhD5nj6gL_oPuYQzfibOdGoRc8jUtwFITs8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0"/>
            <a:ext cx="329704" cy="31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5607554" y="330704"/>
            <a:ext cx="2619730" cy="2346652"/>
          </a:xfrm>
          <a:prstGeom prst="ellipse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b="1" dirty="0" smtClean="0">
                <a:solidFill>
                  <a:srgbClr val="FFFF00"/>
                </a:solidFill>
              </a:rPr>
              <a:t>r= 15cm</a:t>
            </a:r>
            <a:endParaRPr lang="en-CA" sz="2800" b="1" dirty="0">
              <a:solidFill>
                <a:srgbClr val="FFFF00"/>
              </a:solidFill>
            </a:endParaRPr>
          </a:p>
        </p:txBody>
      </p:sp>
      <p:cxnSp>
        <p:nvCxnSpPr>
          <p:cNvPr id="10" name="Straight Connector 9"/>
          <p:cNvCxnSpPr>
            <a:endCxn id="9" idx="4"/>
          </p:cNvCxnSpPr>
          <p:nvPr/>
        </p:nvCxnSpPr>
        <p:spPr>
          <a:xfrm>
            <a:off x="6917419" y="1512457"/>
            <a:ext cx="0" cy="1164899"/>
          </a:xfrm>
          <a:prstGeom prst="line">
            <a:avLst/>
          </a:prstGeom>
          <a:ln w="317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0761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Solve: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C = 2        r</a:t>
            </a:r>
            <a:endParaRPr lang="en-CA" dirty="0"/>
          </a:p>
        </p:txBody>
      </p:sp>
      <p:pic>
        <p:nvPicPr>
          <p:cNvPr id="4" name="Picture 8" descr="https://encrypted-tbn3.gstatic.com/images?q=tbn:ANd9GcRJTSo0hyi5fYCHoa-NtUquBhD5nj6gL_oPuYQzfibOdGoRc8jUtwFITs8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0"/>
            <a:ext cx="329704" cy="31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5607554" y="330704"/>
            <a:ext cx="2619730" cy="2346652"/>
          </a:xfrm>
          <a:prstGeom prst="ellipse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b="1" dirty="0" smtClean="0">
                <a:solidFill>
                  <a:srgbClr val="FFFF00"/>
                </a:solidFill>
              </a:rPr>
              <a:t>r= 7cm</a:t>
            </a:r>
            <a:endParaRPr lang="en-CA" sz="2800" b="1" dirty="0">
              <a:solidFill>
                <a:srgbClr val="FFFF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917419" y="330704"/>
            <a:ext cx="0" cy="1164899"/>
          </a:xfrm>
          <a:prstGeom prst="line">
            <a:avLst/>
          </a:prstGeom>
          <a:ln w="317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74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379</Words>
  <Application>Microsoft Office PowerPoint</Application>
  <PresentationFormat>On-screen Show (4:3)</PresentationFormat>
  <Paragraphs>104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Narrow</vt:lpstr>
      <vt:lpstr>Calibri</vt:lpstr>
      <vt:lpstr>Comic Sans MS</vt:lpstr>
      <vt:lpstr>Office Theme</vt:lpstr>
      <vt:lpstr>Quadrilateral Review</vt:lpstr>
      <vt:lpstr>Group Investigation</vt:lpstr>
      <vt:lpstr>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Waterloo Catholic District School Board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ITSC</dc:creator>
  <cp:lastModifiedBy>Alexandra Whiting [Staff]</cp:lastModifiedBy>
  <cp:revision>22</cp:revision>
  <dcterms:created xsi:type="dcterms:W3CDTF">2015-11-07T19:49:14Z</dcterms:created>
  <dcterms:modified xsi:type="dcterms:W3CDTF">2015-11-10T20:31:22Z</dcterms:modified>
</cp:coreProperties>
</file>