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62" r:id="rId3"/>
    <p:sldId id="257" r:id="rId4"/>
    <p:sldId id="258" r:id="rId5"/>
    <p:sldId id="259" r:id="rId6"/>
    <p:sldId id="260" r:id="rId7"/>
    <p:sldId id="268" r:id="rId8"/>
    <p:sldId id="264" r:id="rId9"/>
    <p:sldId id="269" r:id="rId10"/>
    <p:sldId id="270" r:id="rId11"/>
    <p:sldId id="271" r:id="rId12"/>
    <p:sldId id="265" r:id="rId13"/>
    <p:sldId id="266" r:id="rId14"/>
    <p:sldId id="267" r:id="rId15"/>
    <p:sldId id="261" r:id="rId16"/>
    <p:sldId id="263" r:id="rId17"/>
    <p:sldId id="272" r:id="rId18"/>
    <p:sldId id="274"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94"/>
    <a:srgbClr val="FFCB05"/>
    <a:srgbClr val="31B44B"/>
    <a:srgbClr val="642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62" d="100"/>
          <a:sy n="62" d="100"/>
        </p:scale>
        <p:origin x="672" y="200"/>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0F74AD-4883-4DA3-BF53-5286D3D4A03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5BF8A04-7FCE-43A1-8F85-B22030F6B2E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F10BC6-DF80-4BAA-908F-8480C19F3633}" type="datetimeFigureOut">
              <a:rPr lang="en-US" smtClean="0"/>
              <a:t>3/27/24</a:t>
            </a:fld>
            <a:endParaRPr lang="en-US"/>
          </a:p>
        </p:txBody>
      </p:sp>
      <p:sp>
        <p:nvSpPr>
          <p:cNvPr id="4" name="Footer Placeholder 3">
            <a:extLst>
              <a:ext uri="{FF2B5EF4-FFF2-40B4-BE49-F238E27FC236}">
                <a16:creationId xmlns:a16="http://schemas.microsoft.com/office/drawing/2014/main" id="{972C60CA-B142-4346-BBCE-293E83FF11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55883D4-DF41-4220-B866-973240AAEC7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4905C0-6E2A-4E36-9780-B3921AB6E2EF}" type="slidenum">
              <a:rPr lang="en-US" smtClean="0"/>
              <a:t>‹#›</a:t>
            </a:fld>
            <a:endParaRPr lang="en-US"/>
          </a:p>
        </p:txBody>
      </p:sp>
    </p:spTree>
    <p:extLst>
      <p:ext uri="{BB962C8B-B14F-4D97-AF65-F5344CB8AC3E}">
        <p14:creationId xmlns:p14="http://schemas.microsoft.com/office/powerpoint/2010/main" val="37703966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Flowchart: Process 8">
            <a:extLst>
              <a:ext uri="{FF2B5EF4-FFF2-40B4-BE49-F238E27FC236}">
                <a16:creationId xmlns:a16="http://schemas.microsoft.com/office/drawing/2014/main" id="{AB7B178B-E8FE-43AF-BF31-374D2DD1BAD2}"/>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1" name="Flowchart: Process 10">
            <a:extLst>
              <a:ext uri="{FF2B5EF4-FFF2-40B4-BE49-F238E27FC236}">
                <a16:creationId xmlns:a16="http://schemas.microsoft.com/office/drawing/2014/main" id="{3CE795CA-FF3B-4D1E-A92D-C44620B6C2F9}"/>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2" name="Title 1">
            <a:extLst>
              <a:ext uri="{FF2B5EF4-FFF2-40B4-BE49-F238E27FC236}">
                <a16:creationId xmlns:a16="http://schemas.microsoft.com/office/drawing/2014/main" id="{5F43B033-3E7B-40B8-B4B1-4E6F95207A65}"/>
              </a:ext>
            </a:extLst>
          </p:cNvPr>
          <p:cNvSpPr>
            <a:spLocks noGrp="1"/>
          </p:cNvSpPr>
          <p:nvPr>
            <p:ph type="ctrTitle"/>
          </p:nvPr>
        </p:nvSpPr>
        <p:spPr>
          <a:xfrm>
            <a:off x="1524000" y="1122363"/>
            <a:ext cx="9144000" cy="2387600"/>
          </a:xfrm>
        </p:spPr>
        <p:txBody>
          <a:bodyPr anchor="b"/>
          <a:lstStyle>
            <a:lvl1pPr algn="ctr">
              <a:defRPr sz="6000">
                <a:latin typeface="+mn-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F20A14-FB95-42C7-B013-EC69273BD577}"/>
              </a:ext>
            </a:extLst>
          </p:cNvPr>
          <p:cNvSpPr>
            <a:spLocks noGrp="1"/>
          </p:cNvSpPr>
          <p:nvPr>
            <p:ph type="subTitle" idx="1"/>
          </p:nvPr>
        </p:nvSpPr>
        <p:spPr>
          <a:xfrm>
            <a:off x="1524000" y="3602038"/>
            <a:ext cx="9144000" cy="789209"/>
          </a:xfrm>
        </p:spPr>
        <p:txBody>
          <a:bodyPr/>
          <a:lstStyle>
            <a:lvl1pPr marL="0" indent="0" algn="ctr">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190857-8EE9-4420-BC73-2F8063C51557}"/>
              </a:ext>
            </a:extLst>
          </p:cNvPr>
          <p:cNvSpPr>
            <a:spLocks noGrp="1"/>
          </p:cNvSpPr>
          <p:nvPr>
            <p:ph type="dt" sz="half" idx="10"/>
          </p:nvPr>
        </p:nvSpPr>
        <p:spPr/>
        <p:txBody>
          <a:bodyPr/>
          <a:lstStyle>
            <a:lvl1pPr>
              <a:defRPr>
                <a:latin typeface="+mn-lt"/>
              </a:defRPr>
            </a:lvl1pPr>
          </a:lstStyle>
          <a:p>
            <a:fld id="{2F90AE32-AA5B-47C5-A50C-5C59A1FFADB2}" type="datetimeFigureOut">
              <a:rPr lang="en-US" smtClean="0"/>
              <a:pPr/>
              <a:t>3/27/24</a:t>
            </a:fld>
            <a:endParaRPr lang="en-US" dirty="0"/>
          </a:p>
        </p:txBody>
      </p:sp>
      <p:sp>
        <p:nvSpPr>
          <p:cNvPr id="5" name="Footer Placeholder 4">
            <a:extLst>
              <a:ext uri="{FF2B5EF4-FFF2-40B4-BE49-F238E27FC236}">
                <a16:creationId xmlns:a16="http://schemas.microsoft.com/office/drawing/2014/main" id="{1F2F21EF-19FE-47CE-9901-34CCD16C22B9}"/>
              </a:ext>
            </a:extLst>
          </p:cNvPr>
          <p:cNvSpPr>
            <a:spLocks noGrp="1"/>
          </p:cNvSpPr>
          <p:nvPr>
            <p:ph type="ftr" sz="quarter" idx="11"/>
          </p:nvPr>
        </p:nvSpPr>
        <p:spPr/>
        <p:txBody>
          <a:bodyPr/>
          <a:lstStyle>
            <a:lvl1pPr>
              <a:defRPr>
                <a:latin typeface="+mn-lt"/>
              </a:defRPr>
            </a:lvl1pPr>
          </a:lstStyle>
          <a:p>
            <a:endParaRPr lang="en-US" dirty="0"/>
          </a:p>
        </p:txBody>
      </p:sp>
      <p:sp>
        <p:nvSpPr>
          <p:cNvPr id="8" name="Flowchart: Process 7">
            <a:extLst>
              <a:ext uri="{FF2B5EF4-FFF2-40B4-BE49-F238E27FC236}">
                <a16:creationId xmlns:a16="http://schemas.microsoft.com/office/drawing/2014/main" id="{9BAF4E58-E947-454C-8A97-27ABA0BE1EEA}"/>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0" name="Flowchart: Process 9">
            <a:extLst>
              <a:ext uri="{FF2B5EF4-FFF2-40B4-BE49-F238E27FC236}">
                <a16:creationId xmlns:a16="http://schemas.microsoft.com/office/drawing/2014/main" id="{E70C768F-C895-49A3-9D49-82689265D026}"/>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Tree>
    <p:extLst>
      <p:ext uri="{BB962C8B-B14F-4D97-AF65-F5344CB8AC3E}">
        <p14:creationId xmlns:p14="http://schemas.microsoft.com/office/powerpoint/2010/main" val="419404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B64BF-86F0-48D0-9FE9-82E7482DC3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5FE790-B1CF-4247-A0EC-2FD86843E4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E18CB2-9C78-4120-8E75-46B343F19F9A}"/>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5" name="Footer Placeholder 4">
            <a:extLst>
              <a:ext uri="{FF2B5EF4-FFF2-40B4-BE49-F238E27FC236}">
                <a16:creationId xmlns:a16="http://schemas.microsoft.com/office/drawing/2014/main" id="{1B209804-E53F-44D9-A802-D16D5B6874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AD4384-4A9F-4ADF-8F49-46FD405AF776}"/>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7" name="Flowchart: Process 6">
            <a:extLst>
              <a:ext uri="{FF2B5EF4-FFF2-40B4-BE49-F238E27FC236}">
                <a16:creationId xmlns:a16="http://schemas.microsoft.com/office/drawing/2014/main" id="{89C4FDAE-F376-4220-AABA-5127C7BBEE1C}"/>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Process 7">
            <a:extLst>
              <a:ext uri="{FF2B5EF4-FFF2-40B4-BE49-F238E27FC236}">
                <a16:creationId xmlns:a16="http://schemas.microsoft.com/office/drawing/2014/main" id="{CADD2D7E-ACFA-424B-84C6-EDFCCB9F828E}"/>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Process 8">
            <a:extLst>
              <a:ext uri="{FF2B5EF4-FFF2-40B4-BE49-F238E27FC236}">
                <a16:creationId xmlns:a16="http://schemas.microsoft.com/office/drawing/2014/main" id="{5517B3CC-439C-478D-AEA9-8B65E6818AF0}"/>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a:extLst>
              <a:ext uri="{FF2B5EF4-FFF2-40B4-BE49-F238E27FC236}">
                <a16:creationId xmlns:a16="http://schemas.microsoft.com/office/drawing/2014/main" id="{95A0CF56-FA4E-42BE-953A-922B196A790C}"/>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a:extLst>
              <a:ext uri="{FF2B5EF4-FFF2-40B4-BE49-F238E27FC236}">
                <a16:creationId xmlns:a16="http://schemas.microsoft.com/office/drawing/2014/main" id="{E838AA0D-8C6A-4A4C-89EB-2D98003BECD2}"/>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lowchart: Process 11">
            <a:extLst>
              <a:ext uri="{FF2B5EF4-FFF2-40B4-BE49-F238E27FC236}">
                <a16:creationId xmlns:a16="http://schemas.microsoft.com/office/drawing/2014/main" id="{2E97800F-A648-4E76-AA09-6C9D244B18C3}"/>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559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C116BF-E0FD-4211-9957-C94C320107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4D6056-8115-4A6F-9667-27DD71A76C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AD6A1F-DD65-4812-BD0A-DAB1F8027658}"/>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5" name="Footer Placeholder 4">
            <a:extLst>
              <a:ext uri="{FF2B5EF4-FFF2-40B4-BE49-F238E27FC236}">
                <a16:creationId xmlns:a16="http://schemas.microsoft.com/office/drawing/2014/main" id="{E76B2F53-5B90-4A0C-8DE1-7C99CCE018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FB610-A559-4366-9737-D2045D5F8E28}"/>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7" name="Flowchart: Process 6">
            <a:extLst>
              <a:ext uri="{FF2B5EF4-FFF2-40B4-BE49-F238E27FC236}">
                <a16:creationId xmlns:a16="http://schemas.microsoft.com/office/drawing/2014/main" id="{C205AE5F-5D8C-43CF-9933-41132A0E7ACA}"/>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Process 7">
            <a:extLst>
              <a:ext uri="{FF2B5EF4-FFF2-40B4-BE49-F238E27FC236}">
                <a16:creationId xmlns:a16="http://schemas.microsoft.com/office/drawing/2014/main" id="{9818DF77-195B-4AA3-AD71-B8E50E06B2C1}"/>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Process 8">
            <a:extLst>
              <a:ext uri="{FF2B5EF4-FFF2-40B4-BE49-F238E27FC236}">
                <a16:creationId xmlns:a16="http://schemas.microsoft.com/office/drawing/2014/main" id="{3657CBD2-08D1-4411-A5A7-E5BCD3958C04}"/>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a:extLst>
              <a:ext uri="{FF2B5EF4-FFF2-40B4-BE49-F238E27FC236}">
                <a16:creationId xmlns:a16="http://schemas.microsoft.com/office/drawing/2014/main" id="{C092AFDE-6F35-4D90-9A85-3A839337C617}"/>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a:extLst>
              <a:ext uri="{FF2B5EF4-FFF2-40B4-BE49-F238E27FC236}">
                <a16:creationId xmlns:a16="http://schemas.microsoft.com/office/drawing/2014/main" id="{FBE48C9C-C77A-4E47-BDED-871383893491}"/>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lowchart: Process 11">
            <a:extLst>
              <a:ext uri="{FF2B5EF4-FFF2-40B4-BE49-F238E27FC236}">
                <a16:creationId xmlns:a16="http://schemas.microsoft.com/office/drawing/2014/main" id="{B50B157A-8DB4-47B7-8601-269C416157C6}"/>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012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AB960-057F-49C1-813E-13B7E3E4BED6}"/>
              </a:ext>
            </a:extLst>
          </p:cNvPr>
          <p:cNvSpPr>
            <a:spLocks noGrp="1"/>
          </p:cNvSpPr>
          <p:nvPr>
            <p:ph type="title"/>
          </p:nvPr>
        </p:nvSpPr>
        <p:spPr/>
        <p:txBody>
          <a:bodyPr/>
          <a:lstStyle>
            <a:lvl1pPr>
              <a:defRPr>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EB48AB-F2D1-471E-8359-05F09F40B031}"/>
              </a:ext>
            </a:extLst>
          </p:cNvPr>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A08264B-F623-4FB6-B7EC-AC8884E82E6B}"/>
              </a:ext>
            </a:extLst>
          </p:cNvPr>
          <p:cNvSpPr>
            <a:spLocks noGrp="1"/>
          </p:cNvSpPr>
          <p:nvPr>
            <p:ph type="dt" sz="half" idx="10"/>
          </p:nvPr>
        </p:nvSpPr>
        <p:spPr/>
        <p:txBody>
          <a:bodyPr/>
          <a:lstStyle>
            <a:lvl1pPr>
              <a:defRPr>
                <a:latin typeface="+mn-lt"/>
              </a:defRPr>
            </a:lvl1pPr>
          </a:lstStyle>
          <a:p>
            <a:fld id="{2F90AE32-AA5B-47C5-A50C-5C59A1FFADB2}" type="datetimeFigureOut">
              <a:rPr lang="en-US" smtClean="0"/>
              <a:pPr/>
              <a:t>3/27/24</a:t>
            </a:fld>
            <a:endParaRPr lang="en-US" dirty="0"/>
          </a:p>
        </p:txBody>
      </p:sp>
      <p:sp>
        <p:nvSpPr>
          <p:cNvPr id="5" name="Footer Placeholder 4">
            <a:extLst>
              <a:ext uri="{FF2B5EF4-FFF2-40B4-BE49-F238E27FC236}">
                <a16:creationId xmlns:a16="http://schemas.microsoft.com/office/drawing/2014/main" id="{BD498E48-3B28-4090-9B71-4DC4B2881CF9}"/>
              </a:ext>
            </a:extLst>
          </p:cNvPr>
          <p:cNvSpPr>
            <a:spLocks noGrp="1"/>
          </p:cNvSpPr>
          <p:nvPr>
            <p:ph type="ftr" sz="quarter" idx="11"/>
          </p:nvPr>
        </p:nvSpPr>
        <p:spPr/>
        <p:txBody>
          <a:bodyPr/>
          <a:lstStyle>
            <a:lvl1pPr>
              <a:defRPr>
                <a:latin typeface="+mn-lt"/>
              </a:defRPr>
            </a:lvl1pPr>
          </a:lstStyle>
          <a:p>
            <a:endParaRPr lang="en-US" dirty="0"/>
          </a:p>
        </p:txBody>
      </p:sp>
      <p:sp>
        <p:nvSpPr>
          <p:cNvPr id="6" name="Slide Number Placeholder 5">
            <a:extLst>
              <a:ext uri="{FF2B5EF4-FFF2-40B4-BE49-F238E27FC236}">
                <a16:creationId xmlns:a16="http://schemas.microsoft.com/office/drawing/2014/main" id="{DAFAD9E6-64AC-4182-9D30-367090928D11}"/>
              </a:ext>
            </a:extLst>
          </p:cNvPr>
          <p:cNvSpPr>
            <a:spLocks noGrp="1"/>
          </p:cNvSpPr>
          <p:nvPr>
            <p:ph type="sldNum" sz="quarter" idx="12"/>
          </p:nvPr>
        </p:nvSpPr>
        <p:spPr/>
        <p:txBody>
          <a:bodyPr/>
          <a:lstStyle>
            <a:lvl1pPr>
              <a:defRPr>
                <a:latin typeface="+mn-lt"/>
              </a:defRPr>
            </a:lvl1pPr>
          </a:lstStyle>
          <a:p>
            <a:fld id="{7DF3B3AC-E18A-4F7D-A0F5-AC862429EDB7}" type="slidenum">
              <a:rPr lang="en-US" smtClean="0"/>
              <a:pPr/>
              <a:t>‹#›</a:t>
            </a:fld>
            <a:endParaRPr lang="en-US" dirty="0"/>
          </a:p>
        </p:txBody>
      </p:sp>
      <p:sp>
        <p:nvSpPr>
          <p:cNvPr id="9" name="Flowchart: Process 8">
            <a:extLst>
              <a:ext uri="{FF2B5EF4-FFF2-40B4-BE49-F238E27FC236}">
                <a16:creationId xmlns:a16="http://schemas.microsoft.com/office/drawing/2014/main" id="{3F0E5C7C-FDBC-4A0A-B3F1-BDA7F744DEDF}"/>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0" name="Flowchart: Process 9">
            <a:extLst>
              <a:ext uri="{FF2B5EF4-FFF2-40B4-BE49-F238E27FC236}">
                <a16:creationId xmlns:a16="http://schemas.microsoft.com/office/drawing/2014/main" id="{84B65128-7F05-453B-B1B7-617223170BFD}"/>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1" name="Flowchart: Process 10">
            <a:extLst>
              <a:ext uri="{FF2B5EF4-FFF2-40B4-BE49-F238E27FC236}">
                <a16:creationId xmlns:a16="http://schemas.microsoft.com/office/drawing/2014/main" id="{01E69E29-B30F-483C-ACDE-A36FA60625C7}"/>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2" name="Flowchart: Process 11">
            <a:extLst>
              <a:ext uri="{FF2B5EF4-FFF2-40B4-BE49-F238E27FC236}">
                <a16:creationId xmlns:a16="http://schemas.microsoft.com/office/drawing/2014/main" id="{1195995D-A15D-4FD9-93E0-5E48A32FB4C6}"/>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3" name="Flowchart: Process 12">
            <a:extLst>
              <a:ext uri="{FF2B5EF4-FFF2-40B4-BE49-F238E27FC236}">
                <a16:creationId xmlns:a16="http://schemas.microsoft.com/office/drawing/2014/main" id="{8BAA4A2E-FBDB-45DD-82EC-758EDE6F73D9}"/>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4" name="Flowchart: Process 13">
            <a:extLst>
              <a:ext uri="{FF2B5EF4-FFF2-40B4-BE49-F238E27FC236}">
                <a16:creationId xmlns:a16="http://schemas.microsoft.com/office/drawing/2014/main" id="{230CDD79-238B-49B5-8B9E-E517468665DB}"/>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Tree>
    <p:extLst>
      <p:ext uri="{BB962C8B-B14F-4D97-AF65-F5344CB8AC3E}">
        <p14:creationId xmlns:p14="http://schemas.microsoft.com/office/powerpoint/2010/main" val="190639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2D0F6-40CF-415B-B7D9-6CC6F1A66201}"/>
              </a:ext>
            </a:extLst>
          </p:cNvPr>
          <p:cNvSpPr>
            <a:spLocks noGrp="1"/>
          </p:cNvSpPr>
          <p:nvPr>
            <p:ph type="title"/>
          </p:nvPr>
        </p:nvSpPr>
        <p:spPr>
          <a:xfrm>
            <a:off x="831850" y="1709738"/>
            <a:ext cx="10515600" cy="2852737"/>
          </a:xfrm>
        </p:spPr>
        <p:txBody>
          <a:bodyPr anchor="b"/>
          <a:lstStyle>
            <a:lvl1pPr>
              <a:defRPr sz="6000">
                <a:latin typeface="+mn-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A803E2-23AB-48DA-A2B8-EE6A819476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BB360F-9268-489C-8004-07A5CE130C44}"/>
              </a:ext>
            </a:extLst>
          </p:cNvPr>
          <p:cNvSpPr>
            <a:spLocks noGrp="1"/>
          </p:cNvSpPr>
          <p:nvPr>
            <p:ph type="dt" sz="half" idx="10"/>
          </p:nvPr>
        </p:nvSpPr>
        <p:spPr/>
        <p:txBody>
          <a:bodyPr/>
          <a:lstStyle>
            <a:lvl1pPr>
              <a:defRPr>
                <a:latin typeface="+mn-lt"/>
              </a:defRPr>
            </a:lvl1pPr>
          </a:lstStyle>
          <a:p>
            <a:fld id="{2F90AE32-AA5B-47C5-A50C-5C59A1FFADB2}" type="datetimeFigureOut">
              <a:rPr lang="en-US" smtClean="0"/>
              <a:pPr/>
              <a:t>3/27/24</a:t>
            </a:fld>
            <a:endParaRPr lang="en-US" dirty="0"/>
          </a:p>
        </p:txBody>
      </p:sp>
      <p:sp>
        <p:nvSpPr>
          <p:cNvPr id="5" name="Footer Placeholder 4">
            <a:extLst>
              <a:ext uri="{FF2B5EF4-FFF2-40B4-BE49-F238E27FC236}">
                <a16:creationId xmlns:a16="http://schemas.microsoft.com/office/drawing/2014/main" id="{405DF2F6-ED6E-4F0F-B627-01F3EA5A5AEF}"/>
              </a:ext>
            </a:extLst>
          </p:cNvPr>
          <p:cNvSpPr>
            <a:spLocks noGrp="1"/>
          </p:cNvSpPr>
          <p:nvPr>
            <p:ph type="ftr" sz="quarter" idx="11"/>
          </p:nvPr>
        </p:nvSpPr>
        <p:spPr/>
        <p:txBody>
          <a:bodyPr/>
          <a:lstStyle>
            <a:lvl1pPr>
              <a:defRPr>
                <a:latin typeface="+mn-lt"/>
              </a:defRPr>
            </a:lvl1pPr>
          </a:lstStyle>
          <a:p>
            <a:endParaRPr lang="en-US" dirty="0"/>
          </a:p>
        </p:txBody>
      </p:sp>
      <p:sp>
        <p:nvSpPr>
          <p:cNvPr id="6" name="Slide Number Placeholder 5">
            <a:extLst>
              <a:ext uri="{FF2B5EF4-FFF2-40B4-BE49-F238E27FC236}">
                <a16:creationId xmlns:a16="http://schemas.microsoft.com/office/drawing/2014/main" id="{E3E4E101-E906-4CBD-A319-7742824D3D97}"/>
              </a:ext>
            </a:extLst>
          </p:cNvPr>
          <p:cNvSpPr>
            <a:spLocks noGrp="1"/>
          </p:cNvSpPr>
          <p:nvPr>
            <p:ph type="sldNum" sz="quarter" idx="12"/>
          </p:nvPr>
        </p:nvSpPr>
        <p:spPr/>
        <p:txBody>
          <a:bodyPr/>
          <a:lstStyle>
            <a:lvl1pPr>
              <a:defRPr>
                <a:latin typeface="+mn-lt"/>
              </a:defRPr>
            </a:lvl1pPr>
          </a:lstStyle>
          <a:p>
            <a:fld id="{7DF3B3AC-E18A-4F7D-A0F5-AC862429EDB7}" type="slidenum">
              <a:rPr lang="en-US" smtClean="0"/>
              <a:pPr/>
              <a:t>‹#›</a:t>
            </a:fld>
            <a:endParaRPr lang="en-US" dirty="0"/>
          </a:p>
        </p:txBody>
      </p:sp>
      <p:sp>
        <p:nvSpPr>
          <p:cNvPr id="9" name="Flowchart: Process 8">
            <a:extLst>
              <a:ext uri="{FF2B5EF4-FFF2-40B4-BE49-F238E27FC236}">
                <a16:creationId xmlns:a16="http://schemas.microsoft.com/office/drawing/2014/main" id="{39C3B8CA-6C46-4798-8E68-4585B79016A8}"/>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0" name="Flowchart: Process 9">
            <a:extLst>
              <a:ext uri="{FF2B5EF4-FFF2-40B4-BE49-F238E27FC236}">
                <a16:creationId xmlns:a16="http://schemas.microsoft.com/office/drawing/2014/main" id="{59D25D67-72B1-49EC-88BD-92C84DD711CD}"/>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1" name="Flowchart: Process 10">
            <a:extLst>
              <a:ext uri="{FF2B5EF4-FFF2-40B4-BE49-F238E27FC236}">
                <a16:creationId xmlns:a16="http://schemas.microsoft.com/office/drawing/2014/main" id="{4C02F35A-F759-4790-8E05-5DA006D32D31}"/>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2" name="Flowchart: Process 11">
            <a:extLst>
              <a:ext uri="{FF2B5EF4-FFF2-40B4-BE49-F238E27FC236}">
                <a16:creationId xmlns:a16="http://schemas.microsoft.com/office/drawing/2014/main" id="{41FFDE33-041A-40A6-81AF-12441DAF4932}"/>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3" name="Flowchart: Process 12">
            <a:extLst>
              <a:ext uri="{FF2B5EF4-FFF2-40B4-BE49-F238E27FC236}">
                <a16:creationId xmlns:a16="http://schemas.microsoft.com/office/drawing/2014/main" id="{65055CC0-DEB1-45B3-B0CD-F7ABC1465428}"/>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14" name="Flowchart: Process 13">
            <a:extLst>
              <a:ext uri="{FF2B5EF4-FFF2-40B4-BE49-F238E27FC236}">
                <a16:creationId xmlns:a16="http://schemas.microsoft.com/office/drawing/2014/main" id="{E1B7BB5C-0035-4B6B-B3F8-9B376CBCFD2D}"/>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Tree>
    <p:extLst>
      <p:ext uri="{BB962C8B-B14F-4D97-AF65-F5344CB8AC3E}">
        <p14:creationId xmlns:p14="http://schemas.microsoft.com/office/powerpoint/2010/main" val="382851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ACD59-2732-4B5C-B1B4-48AB7F474F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DA6B0-3A6C-483B-B3B4-9F001595411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60CD33-7BCB-45C9-90BE-6F81D3BAB5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9A7FC8-8115-4EA7-9BFA-6B873CE91F00}"/>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6" name="Footer Placeholder 5">
            <a:extLst>
              <a:ext uri="{FF2B5EF4-FFF2-40B4-BE49-F238E27FC236}">
                <a16:creationId xmlns:a16="http://schemas.microsoft.com/office/drawing/2014/main" id="{7C08C286-BDC7-498D-8AD1-E72ABBECB4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4A17A6-2297-4DEE-B037-E99EE72CA478}"/>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10" name="Flowchart: Process 9">
            <a:extLst>
              <a:ext uri="{FF2B5EF4-FFF2-40B4-BE49-F238E27FC236}">
                <a16:creationId xmlns:a16="http://schemas.microsoft.com/office/drawing/2014/main" id="{0D4703DA-1A29-410C-8CED-3AEDEFAB987F}"/>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a:extLst>
              <a:ext uri="{FF2B5EF4-FFF2-40B4-BE49-F238E27FC236}">
                <a16:creationId xmlns:a16="http://schemas.microsoft.com/office/drawing/2014/main" id="{9E91EB58-D3DF-41B2-A665-59450054358D}"/>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lowchart: Process 11">
            <a:extLst>
              <a:ext uri="{FF2B5EF4-FFF2-40B4-BE49-F238E27FC236}">
                <a16:creationId xmlns:a16="http://schemas.microsoft.com/office/drawing/2014/main" id="{45747847-1725-43A4-A334-705F0F9FF194}"/>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lowchart: Process 12">
            <a:extLst>
              <a:ext uri="{FF2B5EF4-FFF2-40B4-BE49-F238E27FC236}">
                <a16:creationId xmlns:a16="http://schemas.microsoft.com/office/drawing/2014/main" id="{AE355C5C-3741-4B38-9B4F-6330F46E4081}"/>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lowchart: Process 13">
            <a:extLst>
              <a:ext uri="{FF2B5EF4-FFF2-40B4-BE49-F238E27FC236}">
                <a16:creationId xmlns:a16="http://schemas.microsoft.com/office/drawing/2014/main" id="{2DFF34B0-576E-4F11-993C-3A9EA910B939}"/>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lowchart: Process 14">
            <a:extLst>
              <a:ext uri="{FF2B5EF4-FFF2-40B4-BE49-F238E27FC236}">
                <a16:creationId xmlns:a16="http://schemas.microsoft.com/office/drawing/2014/main" id="{C3BB4BA1-ED60-4E38-B9CE-7F04D43D9EB9}"/>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5380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1B0B9-6D9A-472D-BE38-7CC4284941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BEDAB5-959C-445A-8470-4E3246478D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55FA79-CF63-428B-81B2-57E0C95EDAF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43A7122-BCD3-48CA-A3EF-4FEA6FB2FB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36E0BA2-B2E2-4777-A69E-47ECBF858FB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2DE2F1-CE41-4DA1-B94A-A2B1683BB924}"/>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8" name="Footer Placeholder 7">
            <a:extLst>
              <a:ext uri="{FF2B5EF4-FFF2-40B4-BE49-F238E27FC236}">
                <a16:creationId xmlns:a16="http://schemas.microsoft.com/office/drawing/2014/main" id="{5AD6EC22-0F75-4E54-A945-3F218814FC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E54367-F6F9-4D21-B06A-535432BB3453}"/>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12" name="Flowchart: Process 11">
            <a:extLst>
              <a:ext uri="{FF2B5EF4-FFF2-40B4-BE49-F238E27FC236}">
                <a16:creationId xmlns:a16="http://schemas.microsoft.com/office/drawing/2014/main" id="{A2AF38AC-F715-48EC-80B8-3299270641EF}"/>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lowchart: Process 12">
            <a:extLst>
              <a:ext uri="{FF2B5EF4-FFF2-40B4-BE49-F238E27FC236}">
                <a16:creationId xmlns:a16="http://schemas.microsoft.com/office/drawing/2014/main" id="{EB9BC878-D2B3-4271-8F9D-41209588EF05}"/>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lowchart: Process 13">
            <a:extLst>
              <a:ext uri="{FF2B5EF4-FFF2-40B4-BE49-F238E27FC236}">
                <a16:creationId xmlns:a16="http://schemas.microsoft.com/office/drawing/2014/main" id="{5CADD2FF-5452-454A-893A-13308FE924E7}"/>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lowchart: Process 14">
            <a:extLst>
              <a:ext uri="{FF2B5EF4-FFF2-40B4-BE49-F238E27FC236}">
                <a16:creationId xmlns:a16="http://schemas.microsoft.com/office/drawing/2014/main" id="{A0784266-DF30-45DA-BA1E-6D1127940E12}"/>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lowchart: Process 15">
            <a:extLst>
              <a:ext uri="{FF2B5EF4-FFF2-40B4-BE49-F238E27FC236}">
                <a16:creationId xmlns:a16="http://schemas.microsoft.com/office/drawing/2014/main" id="{6978FD36-3C67-4ED8-9229-5A8E2516377A}"/>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lowchart: Process 16">
            <a:extLst>
              <a:ext uri="{FF2B5EF4-FFF2-40B4-BE49-F238E27FC236}">
                <a16:creationId xmlns:a16="http://schemas.microsoft.com/office/drawing/2014/main" id="{368003BE-5283-4B4B-9674-A8EDB2C5EE23}"/>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42788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4E9F9-FBD1-4A37-9BC8-BC81E8548C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8B4196-71E8-4793-B117-FB7E768BEDEF}"/>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4" name="Footer Placeholder 3">
            <a:extLst>
              <a:ext uri="{FF2B5EF4-FFF2-40B4-BE49-F238E27FC236}">
                <a16:creationId xmlns:a16="http://schemas.microsoft.com/office/drawing/2014/main" id="{62D96563-49EA-4876-9BA6-7B34B59189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3E9429-0376-4D32-BDD1-A096F66D4112}"/>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6" name="Flowchart: Process 5">
            <a:extLst>
              <a:ext uri="{FF2B5EF4-FFF2-40B4-BE49-F238E27FC236}">
                <a16:creationId xmlns:a16="http://schemas.microsoft.com/office/drawing/2014/main" id="{F2F5537F-2763-4D9E-8462-AD56E929A217}"/>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lowchart: Process 6">
            <a:extLst>
              <a:ext uri="{FF2B5EF4-FFF2-40B4-BE49-F238E27FC236}">
                <a16:creationId xmlns:a16="http://schemas.microsoft.com/office/drawing/2014/main" id="{16F8632C-5767-40EF-9622-718C84220476}"/>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Process 7">
            <a:extLst>
              <a:ext uri="{FF2B5EF4-FFF2-40B4-BE49-F238E27FC236}">
                <a16:creationId xmlns:a16="http://schemas.microsoft.com/office/drawing/2014/main" id="{8E1E798C-9A53-4B64-99EB-AF1F1BD1CFA1}"/>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Process 8">
            <a:extLst>
              <a:ext uri="{FF2B5EF4-FFF2-40B4-BE49-F238E27FC236}">
                <a16:creationId xmlns:a16="http://schemas.microsoft.com/office/drawing/2014/main" id="{ACC380AF-4981-4947-AB67-4D086D3273CC}"/>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a:extLst>
              <a:ext uri="{FF2B5EF4-FFF2-40B4-BE49-F238E27FC236}">
                <a16:creationId xmlns:a16="http://schemas.microsoft.com/office/drawing/2014/main" id="{0B864BC5-1F42-4BE9-A2F6-9A72430DBAE3}"/>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a:extLst>
              <a:ext uri="{FF2B5EF4-FFF2-40B4-BE49-F238E27FC236}">
                <a16:creationId xmlns:a16="http://schemas.microsoft.com/office/drawing/2014/main" id="{BA90679D-E02B-4A80-B051-16318D858CA2}"/>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05361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CE954B-0A39-41C8-BFAA-10CA5EBB3F8B}"/>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3" name="Footer Placeholder 2">
            <a:extLst>
              <a:ext uri="{FF2B5EF4-FFF2-40B4-BE49-F238E27FC236}">
                <a16:creationId xmlns:a16="http://schemas.microsoft.com/office/drawing/2014/main" id="{61854F6E-B57D-45F6-B027-07C11CCC3E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8EF93B-5088-4A98-AA54-8057A9D178D2}"/>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5" name="Flowchart: Process 4">
            <a:extLst>
              <a:ext uri="{FF2B5EF4-FFF2-40B4-BE49-F238E27FC236}">
                <a16:creationId xmlns:a16="http://schemas.microsoft.com/office/drawing/2014/main" id="{2FDD4577-4E31-44B9-AE6A-0B4EA32364E8}"/>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lowchart: Process 5">
            <a:extLst>
              <a:ext uri="{FF2B5EF4-FFF2-40B4-BE49-F238E27FC236}">
                <a16:creationId xmlns:a16="http://schemas.microsoft.com/office/drawing/2014/main" id="{B551A086-28F9-49DC-93B7-720DF6CA8D5D}"/>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lowchart: Process 6">
            <a:extLst>
              <a:ext uri="{FF2B5EF4-FFF2-40B4-BE49-F238E27FC236}">
                <a16:creationId xmlns:a16="http://schemas.microsoft.com/office/drawing/2014/main" id="{3607611B-952D-48D9-886F-8338439AA38C}"/>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Process 7">
            <a:extLst>
              <a:ext uri="{FF2B5EF4-FFF2-40B4-BE49-F238E27FC236}">
                <a16:creationId xmlns:a16="http://schemas.microsoft.com/office/drawing/2014/main" id="{6607F3AF-EFB7-487C-9FC8-F45DE4ACC862}"/>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Process 8">
            <a:extLst>
              <a:ext uri="{FF2B5EF4-FFF2-40B4-BE49-F238E27FC236}">
                <a16:creationId xmlns:a16="http://schemas.microsoft.com/office/drawing/2014/main" id="{154C806F-F59E-4FD7-9612-74588A58B5F6}"/>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a:extLst>
              <a:ext uri="{FF2B5EF4-FFF2-40B4-BE49-F238E27FC236}">
                <a16:creationId xmlns:a16="http://schemas.microsoft.com/office/drawing/2014/main" id="{D7D2B22E-208E-4879-925B-A70B01783603}"/>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2980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EAE9E-D0BC-498D-8402-00AA246F8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FE0E77-C7A4-4E1F-9553-93954ACC01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E61597-10CB-4685-9797-D75023CEE6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715D54-53FB-467B-BD97-C66FB252ACE9}"/>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6" name="Footer Placeholder 5">
            <a:extLst>
              <a:ext uri="{FF2B5EF4-FFF2-40B4-BE49-F238E27FC236}">
                <a16:creationId xmlns:a16="http://schemas.microsoft.com/office/drawing/2014/main" id="{4F1C0C27-B295-432C-9AD0-8316B30AAB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393BF9-CAF8-4D94-8B6F-A31A1ABCA40D}"/>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8" name="Flowchart: Process 7">
            <a:extLst>
              <a:ext uri="{FF2B5EF4-FFF2-40B4-BE49-F238E27FC236}">
                <a16:creationId xmlns:a16="http://schemas.microsoft.com/office/drawing/2014/main" id="{366A3D48-8D16-45E6-BBA8-0BB6714D7E2A}"/>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Process 8">
            <a:extLst>
              <a:ext uri="{FF2B5EF4-FFF2-40B4-BE49-F238E27FC236}">
                <a16:creationId xmlns:a16="http://schemas.microsoft.com/office/drawing/2014/main" id="{EBEB296C-6A91-43EF-BAD0-3D46F6E237E3}"/>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a:extLst>
              <a:ext uri="{FF2B5EF4-FFF2-40B4-BE49-F238E27FC236}">
                <a16:creationId xmlns:a16="http://schemas.microsoft.com/office/drawing/2014/main" id="{0E5B7B6C-F618-476F-B567-B1BB4CFBED69}"/>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a:extLst>
              <a:ext uri="{FF2B5EF4-FFF2-40B4-BE49-F238E27FC236}">
                <a16:creationId xmlns:a16="http://schemas.microsoft.com/office/drawing/2014/main" id="{6B8DC9A5-257D-40A6-8E12-F06752F0643C}"/>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lowchart: Process 11">
            <a:extLst>
              <a:ext uri="{FF2B5EF4-FFF2-40B4-BE49-F238E27FC236}">
                <a16:creationId xmlns:a16="http://schemas.microsoft.com/office/drawing/2014/main" id="{D31F6FC7-BC08-4A99-9814-8D2B81A90CC2}"/>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lowchart: Process 12">
            <a:extLst>
              <a:ext uri="{FF2B5EF4-FFF2-40B4-BE49-F238E27FC236}">
                <a16:creationId xmlns:a16="http://schemas.microsoft.com/office/drawing/2014/main" id="{836C471B-A296-4368-A94F-7B0C4271BD6E}"/>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8081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90F8-BF55-4D72-9565-EE6A8C6124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8611C0-D43B-43DE-8CF8-AB659A0C6D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87AAA03-164E-4A5C-A4FF-87EC17D28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CF99E3-E89A-432E-B800-8AB6B96DC1FB}"/>
              </a:ext>
            </a:extLst>
          </p:cNvPr>
          <p:cNvSpPr>
            <a:spLocks noGrp="1"/>
          </p:cNvSpPr>
          <p:nvPr>
            <p:ph type="dt" sz="half" idx="10"/>
          </p:nvPr>
        </p:nvSpPr>
        <p:spPr/>
        <p:txBody>
          <a:bodyPr/>
          <a:lstStyle/>
          <a:p>
            <a:fld id="{2F90AE32-AA5B-47C5-A50C-5C59A1FFADB2}" type="datetimeFigureOut">
              <a:rPr lang="en-US" smtClean="0"/>
              <a:t>3/27/24</a:t>
            </a:fld>
            <a:endParaRPr lang="en-US"/>
          </a:p>
        </p:txBody>
      </p:sp>
      <p:sp>
        <p:nvSpPr>
          <p:cNvPr id="6" name="Footer Placeholder 5">
            <a:extLst>
              <a:ext uri="{FF2B5EF4-FFF2-40B4-BE49-F238E27FC236}">
                <a16:creationId xmlns:a16="http://schemas.microsoft.com/office/drawing/2014/main" id="{B96940AD-5401-4802-90A8-E1B7541A70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BF9678-64F4-443C-9782-64757D154AEB}"/>
              </a:ext>
            </a:extLst>
          </p:cNvPr>
          <p:cNvSpPr>
            <a:spLocks noGrp="1"/>
          </p:cNvSpPr>
          <p:nvPr>
            <p:ph type="sldNum" sz="quarter" idx="12"/>
          </p:nvPr>
        </p:nvSpPr>
        <p:spPr/>
        <p:txBody>
          <a:bodyPr/>
          <a:lstStyle/>
          <a:p>
            <a:fld id="{7DF3B3AC-E18A-4F7D-A0F5-AC862429EDB7}" type="slidenum">
              <a:rPr lang="en-US" smtClean="0"/>
              <a:t>‹#›</a:t>
            </a:fld>
            <a:endParaRPr lang="en-US"/>
          </a:p>
        </p:txBody>
      </p:sp>
      <p:sp>
        <p:nvSpPr>
          <p:cNvPr id="8" name="Flowchart: Process 7">
            <a:extLst>
              <a:ext uri="{FF2B5EF4-FFF2-40B4-BE49-F238E27FC236}">
                <a16:creationId xmlns:a16="http://schemas.microsoft.com/office/drawing/2014/main" id="{3B68E36C-CCC8-4377-989D-F6BDB286CBF4}"/>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Process 8">
            <a:extLst>
              <a:ext uri="{FF2B5EF4-FFF2-40B4-BE49-F238E27FC236}">
                <a16:creationId xmlns:a16="http://schemas.microsoft.com/office/drawing/2014/main" id="{F7FDB05B-E32D-4AF7-A38F-5D6EABFDF010}"/>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lowchart: Process 9">
            <a:extLst>
              <a:ext uri="{FF2B5EF4-FFF2-40B4-BE49-F238E27FC236}">
                <a16:creationId xmlns:a16="http://schemas.microsoft.com/office/drawing/2014/main" id="{61142A4C-643F-47D6-B611-8C7325A5ADBE}"/>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lowchart: Process 10">
            <a:extLst>
              <a:ext uri="{FF2B5EF4-FFF2-40B4-BE49-F238E27FC236}">
                <a16:creationId xmlns:a16="http://schemas.microsoft.com/office/drawing/2014/main" id="{1115B61A-EB73-433E-9FBF-1F69CECE953A}"/>
              </a:ext>
            </a:extLst>
          </p:cNvPr>
          <p:cNvSpPr/>
          <p:nvPr userDrawn="1"/>
        </p:nvSpPr>
        <p:spPr>
          <a:xfrm>
            <a:off x="2339162" y="0"/>
            <a:ext cx="9852837"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lowchart: Process 11">
            <a:extLst>
              <a:ext uri="{FF2B5EF4-FFF2-40B4-BE49-F238E27FC236}">
                <a16:creationId xmlns:a16="http://schemas.microsoft.com/office/drawing/2014/main" id="{6ACC6ACF-F18E-4727-84AA-5F627E7B3BAF}"/>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lowchart: Process 12">
            <a:extLst>
              <a:ext uri="{FF2B5EF4-FFF2-40B4-BE49-F238E27FC236}">
                <a16:creationId xmlns:a16="http://schemas.microsoft.com/office/drawing/2014/main" id="{5B8F1A44-1CEC-4136-AD33-8370E887E2FD}"/>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863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45ADB5-0F8C-4B0F-8B95-D2776158A7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BBEF6D8-EA9D-4FE3-9390-ABD96F0AEE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34CED7-13B8-4465-B73A-6CD931FC1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alibri" panose="020F0502020204030204" pitchFamily="34" charset="0"/>
                <a:cs typeface="Calibri" panose="020F0502020204030204" pitchFamily="34" charset="0"/>
              </a:defRPr>
            </a:lvl1pPr>
          </a:lstStyle>
          <a:p>
            <a:fld id="{2F90AE32-AA5B-47C5-A50C-5C59A1FFADB2}" type="datetimeFigureOut">
              <a:rPr lang="en-US" smtClean="0"/>
              <a:pPr/>
              <a:t>3/27/24</a:t>
            </a:fld>
            <a:endParaRPr lang="en-US"/>
          </a:p>
        </p:txBody>
      </p:sp>
      <p:sp>
        <p:nvSpPr>
          <p:cNvPr id="5" name="Footer Placeholder 4">
            <a:extLst>
              <a:ext uri="{FF2B5EF4-FFF2-40B4-BE49-F238E27FC236}">
                <a16:creationId xmlns:a16="http://schemas.microsoft.com/office/drawing/2014/main" id="{4462ED98-DFED-4FB6-9FED-1F80ECFB73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libri" panose="020F0502020204030204" pitchFamily="34" charset="0"/>
                <a:cs typeface="Calibri" panose="020F0502020204030204" pitchFamily="34" charset="0"/>
              </a:defRPr>
            </a:lvl1pPr>
          </a:lstStyle>
          <a:p>
            <a:endParaRPr lang="en-US"/>
          </a:p>
        </p:txBody>
      </p:sp>
      <p:sp>
        <p:nvSpPr>
          <p:cNvPr id="6" name="Slide Number Placeholder 5">
            <a:extLst>
              <a:ext uri="{FF2B5EF4-FFF2-40B4-BE49-F238E27FC236}">
                <a16:creationId xmlns:a16="http://schemas.microsoft.com/office/drawing/2014/main" id="{7B181E2A-C09F-4594-ACA3-98188B6096B1}"/>
              </a:ext>
            </a:extLst>
          </p:cNvPr>
          <p:cNvSpPr>
            <a:spLocks noGrp="1"/>
          </p:cNvSpPr>
          <p:nvPr>
            <p:ph type="sldNum" sz="quarter" idx="4"/>
          </p:nvPr>
        </p:nvSpPr>
        <p:spPr>
          <a:xfrm>
            <a:off x="8610600" y="6356350"/>
            <a:ext cx="2030238" cy="365125"/>
          </a:xfrm>
          <a:prstGeom prst="rect">
            <a:avLst/>
          </a:prstGeom>
        </p:spPr>
        <p:txBody>
          <a:bodyPr vert="horz" lIns="91440" tIns="45720" rIns="91440" bIns="45720" rtlCol="0" anchor="ctr"/>
          <a:lstStyle>
            <a:lvl1pPr algn="r">
              <a:defRPr sz="1200">
                <a:solidFill>
                  <a:schemeClr val="tx1">
                    <a:tint val="75000"/>
                  </a:schemeClr>
                </a:solidFill>
                <a:latin typeface="Calibri" panose="020F0502020204030204" pitchFamily="34" charset="0"/>
                <a:cs typeface="Calibri" panose="020F0502020204030204" pitchFamily="34" charset="0"/>
              </a:defRPr>
            </a:lvl1pPr>
          </a:lstStyle>
          <a:p>
            <a:fld id="{7DF3B3AC-E18A-4F7D-A0F5-AC862429EDB7}" type="slidenum">
              <a:rPr lang="en-US" smtClean="0"/>
              <a:pPr/>
              <a:t>‹#›</a:t>
            </a:fld>
            <a:endParaRPr lang="en-US"/>
          </a:p>
        </p:txBody>
      </p:sp>
      <p:sp>
        <p:nvSpPr>
          <p:cNvPr id="7" name="Flowchart: Process 6">
            <a:extLst>
              <a:ext uri="{FF2B5EF4-FFF2-40B4-BE49-F238E27FC236}">
                <a16:creationId xmlns:a16="http://schemas.microsoft.com/office/drawing/2014/main" id="{6DF28A4D-7EF1-4751-B206-24831F56D6B4}"/>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8" name="Flowchart: Process 7">
            <a:extLst>
              <a:ext uri="{FF2B5EF4-FFF2-40B4-BE49-F238E27FC236}">
                <a16:creationId xmlns:a16="http://schemas.microsoft.com/office/drawing/2014/main" id="{EB893B73-91D0-408C-80C5-FEDA1B787F76}"/>
              </a:ext>
            </a:extLst>
          </p:cNvPr>
          <p:cNvSpPr/>
          <p:nvPr userDrawn="1"/>
        </p:nvSpPr>
        <p:spPr>
          <a:xfrm>
            <a:off x="6096000" y="0"/>
            <a:ext cx="6096000"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pic>
        <p:nvPicPr>
          <p:cNvPr id="9" name="Picture 8">
            <a:extLst>
              <a:ext uri="{FF2B5EF4-FFF2-40B4-BE49-F238E27FC236}">
                <a16:creationId xmlns:a16="http://schemas.microsoft.com/office/drawing/2014/main" id="{A1711BBA-9C68-4875-906B-3C57A3CB702B}"/>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640838" y="5670767"/>
            <a:ext cx="1425923" cy="1036236"/>
          </a:xfrm>
          <a:prstGeom prst="rect">
            <a:avLst/>
          </a:prstGeom>
        </p:spPr>
      </p:pic>
      <p:sp>
        <p:nvSpPr>
          <p:cNvPr id="10" name="Flowchart: Process 9">
            <a:extLst>
              <a:ext uri="{FF2B5EF4-FFF2-40B4-BE49-F238E27FC236}">
                <a16:creationId xmlns:a16="http://schemas.microsoft.com/office/drawing/2014/main" id="{120B361E-D6C4-4BDD-9C2E-4C92F843D3D1}"/>
              </a:ext>
            </a:extLst>
          </p:cNvPr>
          <p:cNvSpPr/>
          <p:nvPr userDrawn="1"/>
        </p:nvSpPr>
        <p:spPr>
          <a:xfrm>
            <a:off x="0" y="1"/>
            <a:ext cx="6096000" cy="202018"/>
          </a:xfrm>
          <a:prstGeom prst="flowChartProcess">
            <a:avLst/>
          </a:prstGeom>
          <a:solidFill>
            <a:srgbClr val="31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11" name="Flowchart: Process 10">
            <a:extLst>
              <a:ext uri="{FF2B5EF4-FFF2-40B4-BE49-F238E27FC236}">
                <a16:creationId xmlns:a16="http://schemas.microsoft.com/office/drawing/2014/main" id="{D7372D7C-E49F-4625-9169-874B47B61FA1}"/>
              </a:ext>
            </a:extLst>
          </p:cNvPr>
          <p:cNvSpPr/>
          <p:nvPr userDrawn="1"/>
        </p:nvSpPr>
        <p:spPr>
          <a:xfrm>
            <a:off x="3051544" y="0"/>
            <a:ext cx="9140455" cy="202018"/>
          </a:xfrm>
          <a:prstGeom prst="flowChartProcess">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5575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3819B-1A05-4CDE-848A-ABBBF80CA432}"/>
              </a:ext>
            </a:extLst>
          </p:cNvPr>
          <p:cNvSpPr>
            <a:spLocks noGrp="1"/>
          </p:cNvSpPr>
          <p:nvPr>
            <p:ph type="ctrTitle"/>
          </p:nvPr>
        </p:nvSpPr>
        <p:spPr/>
        <p:txBody>
          <a:bodyPr/>
          <a:lstStyle/>
          <a:p>
            <a:r>
              <a:rPr lang="en-US" dirty="0"/>
              <a:t>Chapter Leader Call</a:t>
            </a:r>
          </a:p>
        </p:txBody>
      </p:sp>
      <p:sp>
        <p:nvSpPr>
          <p:cNvPr id="3" name="Subtitle 2">
            <a:extLst>
              <a:ext uri="{FF2B5EF4-FFF2-40B4-BE49-F238E27FC236}">
                <a16:creationId xmlns:a16="http://schemas.microsoft.com/office/drawing/2014/main" id="{03C400DC-04B8-40AC-916A-EA9278E20F5E}"/>
              </a:ext>
            </a:extLst>
          </p:cNvPr>
          <p:cNvSpPr>
            <a:spLocks noGrp="1"/>
          </p:cNvSpPr>
          <p:nvPr>
            <p:ph type="subTitle" idx="1"/>
          </p:nvPr>
        </p:nvSpPr>
        <p:spPr>
          <a:xfrm>
            <a:off x="1524000" y="3602038"/>
            <a:ext cx="9144000" cy="1704480"/>
          </a:xfrm>
        </p:spPr>
        <p:txBody>
          <a:bodyPr>
            <a:normAutofit/>
          </a:bodyPr>
          <a:lstStyle/>
          <a:p>
            <a:r>
              <a:rPr lang="en-US" sz="4000" dirty="0"/>
              <a:t>Fiscal Activities</a:t>
            </a:r>
          </a:p>
          <a:p>
            <a:endParaRPr lang="en-US" dirty="0"/>
          </a:p>
          <a:p>
            <a:r>
              <a:rPr lang="en-US" dirty="0"/>
              <a:t>March 27, 2024</a:t>
            </a:r>
          </a:p>
        </p:txBody>
      </p:sp>
    </p:spTree>
    <p:extLst>
      <p:ext uri="{BB962C8B-B14F-4D97-AF65-F5344CB8AC3E}">
        <p14:creationId xmlns:p14="http://schemas.microsoft.com/office/powerpoint/2010/main" val="4201185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81416-1169-E343-0B35-B2346B923ECD}"/>
              </a:ext>
            </a:extLst>
          </p:cNvPr>
          <p:cNvSpPr>
            <a:spLocks noGrp="1"/>
          </p:cNvSpPr>
          <p:nvPr>
            <p:ph type="title"/>
          </p:nvPr>
        </p:nvSpPr>
        <p:spPr/>
        <p:txBody>
          <a:bodyPr/>
          <a:lstStyle/>
          <a:p>
            <a:r>
              <a:rPr lang="en-US" dirty="0"/>
              <a:t>Chapter Filing Deadlines</a:t>
            </a:r>
          </a:p>
        </p:txBody>
      </p:sp>
      <p:graphicFrame>
        <p:nvGraphicFramePr>
          <p:cNvPr id="4" name="Content Placeholder 3">
            <a:extLst>
              <a:ext uri="{FF2B5EF4-FFF2-40B4-BE49-F238E27FC236}">
                <a16:creationId xmlns:a16="http://schemas.microsoft.com/office/drawing/2014/main" id="{DC01CD0E-480B-4BFC-4FF9-2C920FE5453B}"/>
              </a:ext>
            </a:extLst>
          </p:cNvPr>
          <p:cNvGraphicFramePr>
            <a:graphicFrameLocks noGrp="1"/>
          </p:cNvGraphicFramePr>
          <p:nvPr>
            <p:ph idx="1"/>
            <p:extLst>
              <p:ext uri="{D42A27DB-BD31-4B8C-83A1-F6EECF244321}">
                <p14:modId xmlns:p14="http://schemas.microsoft.com/office/powerpoint/2010/main" val="3549349473"/>
              </p:ext>
            </p:extLst>
          </p:nvPr>
        </p:nvGraphicFramePr>
        <p:xfrm>
          <a:off x="838200" y="1825625"/>
          <a:ext cx="10515600" cy="457708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556305721"/>
                    </a:ext>
                  </a:extLst>
                </a:gridCol>
                <a:gridCol w="2103120">
                  <a:extLst>
                    <a:ext uri="{9D8B030D-6E8A-4147-A177-3AD203B41FA5}">
                      <a16:colId xmlns:a16="http://schemas.microsoft.com/office/drawing/2014/main" val="1901699037"/>
                    </a:ext>
                  </a:extLst>
                </a:gridCol>
                <a:gridCol w="2103120">
                  <a:extLst>
                    <a:ext uri="{9D8B030D-6E8A-4147-A177-3AD203B41FA5}">
                      <a16:colId xmlns:a16="http://schemas.microsoft.com/office/drawing/2014/main" val="3137420240"/>
                    </a:ext>
                  </a:extLst>
                </a:gridCol>
                <a:gridCol w="2103120">
                  <a:extLst>
                    <a:ext uri="{9D8B030D-6E8A-4147-A177-3AD203B41FA5}">
                      <a16:colId xmlns:a16="http://schemas.microsoft.com/office/drawing/2014/main" val="2284648198"/>
                    </a:ext>
                  </a:extLst>
                </a:gridCol>
                <a:gridCol w="2103120">
                  <a:extLst>
                    <a:ext uri="{9D8B030D-6E8A-4147-A177-3AD203B41FA5}">
                      <a16:colId xmlns:a16="http://schemas.microsoft.com/office/drawing/2014/main" val="251652128"/>
                    </a:ext>
                  </a:extLst>
                </a:gridCol>
              </a:tblGrid>
              <a:tr h="370840">
                <a:tc>
                  <a:txBody>
                    <a:bodyPr/>
                    <a:lstStyle/>
                    <a:p>
                      <a:r>
                        <a:rPr lang="en-US" dirty="0"/>
                        <a:t>DUE: September</a:t>
                      </a:r>
                    </a:p>
                  </a:txBody>
                  <a:tcPr/>
                </a:tc>
                <a:tc>
                  <a:txBody>
                    <a:bodyPr/>
                    <a:lstStyle/>
                    <a:p>
                      <a:r>
                        <a:rPr lang="en-US" dirty="0"/>
                        <a:t>DUE: November</a:t>
                      </a:r>
                    </a:p>
                  </a:txBody>
                  <a:tcPr/>
                </a:tc>
                <a:tc>
                  <a:txBody>
                    <a:bodyPr/>
                    <a:lstStyle/>
                    <a:p>
                      <a:r>
                        <a:rPr lang="en-US" dirty="0"/>
                        <a:t>DUE: February</a:t>
                      </a:r>
                    </a:p>
                  </a:txBody>
                  <a:tcPr/>
                </a:tc>
                <a:tc>
                  <a:txBody>
                    <a:bodyPr/>
                    <a:lstStyle/>
                    <a:p>
                      <a:r>
                        <a:rPr lang="en-US" dirty="0"/>
                        <a:t>DUE: June</a:t>
                      </a:r>
                    </a:p>
                  </a:txBody>
                  <a:tcPr/>
                </a:tc>
                <a:tc>
                  <a:txBody>
                    <a:bodyPr/>
                    <a:lstStyle/>
                    <a:p>
                      <a:r>
                        <a:rPr lang="en-US" dirty="0"/>
                        <a:t>DUE: August</a:t>
                      </a:r>
                    </a:p>
                  </a:txBody>
                  <a:tcPr/>
                </a:tc>
                <a:extLst>
                  <a:ext uri="{0D108BD9-81ED-4DB2-BD59-A6C34878D82A}">
                    <a16:rowId xmlns:a16="http://schemas.microsoft.com/office/drawing/2014/main" val="1252222655"/>
                  </a:ext>
                </a:extLst>
              </a:tr>
              <a:tr h="370840">
                <a:tc>
                  <a:txBody>
                    <a:bodyPr/>
                    <a:lstStyle/>
                    <a:p>
                      <a:r>
                        <a:rPr lang="en-US" dirty="0"/>
                        <a:t>NC</a:t>
                      </a:r>
                    </a:p>
                  </a:txBody>
                  <a:tcPr/>
                </a:tc>
                <a:tc>
                  <a:txBody>
                    <a:bodyPr/>
                    <a:lstStyle/>
                    <a:p>
                      <a:r>
                        <a:rPr lang="en-US" dirty="0"/>
                        <a:t>IL</a:t>
                      </a:r>
                    </a:p>
                    <a:p>
                      <a:r>
                        <a:rPr lang="en-US" dirty="0"/>
                        <a:t>MA</a:t>
                      </a:r>
                    </a:p>
                    <a:p>
                      <a:r>
                        <a:rPr lang="en-US" dirty="0"/>
                        <a:t>MN</a:t>
                      </a:r>
                    </a:p>
                    <a:p>
                      <a:r>
                        <a:rPr lang="en-US" dirty="0"/>
                        <a:t>VT</a:t>
                      </a:r>
                    </a:p>
                  </a:txBody>
                  <a:tcPr/>
                </a:tc>
                <a:tc>
                  <a:txBody>
                    <a:bodyPr/>
                    <a:lstStyle/>
                    <a:p>
                      <a:r>
                        <a:rPr lang="en-US" dirty="0"/>
                        <a:t>AR</a:t>
                      </a:r>
                    </a:p>
                    <a:p>
                      <a:r>
                        <a:rPr lang="en-US" dirty="0"/>
                        <a:t>ME</a:t>
                      </a:r>
                    </a:p>
                    <a:p>
                      <a:r>
                        <a:rPr lang="en-US" dirty="0"/>
                        <a:t>OH</a:t>
                      </a:r>
                    </a:p>
                    <a:p>
                      <a:r>
                        <a:rPr lang="en-US" dirty="0"/>
                        <a:t>OK</a:t>
                      </a:r>
                    </a:p>
                    <a:p>
                      <a:r>
                        <a:rPr lang="en-US" dirty="0"/>
                        <a:t>VA</a:t>
                      </a:r>
                    </a:p>
                  </a:txBody>
                  <a:tcPr/>
                </a:tc>
                <a:tc>
                  <a:txBody>
                    <a:bodyPr/>
                    <a:lstStyle/>
                    <a:p>
                      <a:r>
                        <a:rPr lang="en-US" dirty="0"/>
                        <a:t>CA</a:t>
                      </a:r>
                    </a:p>
                    <a:p>
                      <a:r>
                        <a:rPr lang="en-US" dirty="0"/>
                        <a:t>IA</a:t>
                      </a:r>
                    </a:p>
                    <a:p>
                      <a:r>
                        <a:rPr lang="en-US" dirty="0"/>
                        <a:t>MO</a:t>
                      </a:r>
                    </a:p>
                    <a:p>
                      <a:r>
                        <a:rPr lang="en-US" dirty="0"/>
                        <a:t>NY</a:t>
                      </a:r>
                    </a:p>
                    <a:p>
                      <a:r>
                        <a:rPr lang="en-US" dirty="0"/>
                        <a:t>TN</a:t>
                      </a:r>
                    </a:p>
                    <a:p>
                      <a:r>
                        <a:rPr lang="en-US"/>
                        <a:t>TX</a:t>
                      </a:r>
                      <a:endParaRPr lang="en-US" dirty="0"/>
                    </a:p>
                    <a:p>
                      <a:r>
                        <a:rPr lang="en-US" dirty="0"/>
                        <a:t>WI</a:t>
                      </a:r>
                    </a:p>
                  </a:txBody>
                  <a:tcPr/>
                </a:tc>
                <a:tc>
                  <a:txBody>
                    <a:bodyPr/>
                    <a:lstStyle/>
                    <a:p>
                      <a:r>
                        <a:rPr lang="en-US" dirty="0"/>
                        <a:t>AL</a:t>
                      </a:r>
                    </a:p>
                    <a:p>
                      <a:r>
                        <a:rPr lang="en-US" dirty="0"/>
                        <a:t>AZ</a:t>
                      </a:r>
                    </a:p>
                    <a:p>
                      <a:r>
                        <a:rPr lang="en-US" dirty="0"/>
                        <a:t>CO</a:t>
                      </a:r>
                    </a:p>
                    <a:p>
                      <a:r>
                        <a:rPr lang="en-US" dirty="0"/>
                        <a:t>CT</a:t>
                      </a:r>
                    </a:p>
                    <a:p>
                      <a:r>
                        <a:rPr lang="en-US" dirty="0"/>
                        <a:t>FL</a:t>
                      </a:r>
                    </a:p>
                    <a:p>
                      <a:r>
                        <a:rPr lang="en-US" dirty="0"/>
                        <a:t>GA</a:t>
                      </a:r>
                    </a:p>
                    <a:p>
                      <a:r>
                        <a:rPr lang="en-US" dirty="0"/>
                        <a:t>IN</a:t>
                      </a:r>
                    </a:p>
                    <a:p>
                      <a:r>
                        <a:rPr lang="en-US" dirty="0"/>
                        <a:t>KY</a:t>
                      </a:r>
                    </a:p>
                    <a:p>
                      <a:r>
                        <a:rPr lang="en-US" dirty="0"/>
                        <a:t>LA</a:t>
                      </a:r>
                    </a:p>
                    <a:p>
                      <a:r>
                        <a:rPr lang="en-US" dirty="0"/>
                        <a:t>MD</a:t>
                      </a:r>
                    </a:p>
                    <a:p>
                      <a:r>
                        <a:rPr lang="en-US" dirty="0"/>
                        <a:t>NJ</a:t>
                      </a:r>
                    </a:p>
                    <a:p>
                      <a:r>
                        <a:rPr lang="en-US" dirty="0"/>
                        <a:t>OR</a:t>
                      </a:r>
                    </a:p>
                    <a:p>
                      <a:r>
                        <a:rPr lang="en-US" dirty="0"/>
                        <a:t>PA</a:t>
                      </a:r>
                    </a:p>
                    <a:p>
                      <a:r>
                        <a:rPr lang="en-US" dirty="0"/>
                        <a:t>RI</a:t>
                      </a:r>
                    </a:p>
                    <a:p>
                      <a:r>
                        <a:rPr lang="en-US" dirty="0"/>
                        <a:t>WA</a:t>
                      </a:r>
                    </a:p>
                  </a:txBody>
                  <a:tcPr/>
                </a:tc>
                <a:extLst>
                  <a:ext uri="{0D108BD9-81ED-4DB2-BD59-A6C34878D82A}">
                    <a16:rowId xmlns:a16="http://schemas.microsoft.com/office/drawing/2014/main" val="2401069908"/>
                  </a:ext>
                </a:extLst>
              </a:tr>
            </a:tbl>
          </a:graphicData>
        </a:graphic>
      </p:graphicFrame>
      <p:sp>
        <p:nvSpPr>
          <p:cNvPr id="5" name="TextBox 4">
            <a:extLst>
              <a:ext uri="{FF2B5EF4-FFF2-40B4-BE49-F238E27FC236}">
                <a16:creationId xmlns:a16="http://schemas.microsoft.com/office/drawing/2014/main" id="{1B339563-22E0-BBDB-7981-CFA382139EE3}"/>
              </a:ext>
            </a:extLst>
          </p:cNvPr>
          <p:cNvSpPr txBox="1"/>
          <p:nvPr/>
        </p:nvSpPr>
        <p:spPr>
          <a:xfrm>
            <a:off x="7240249" y="704740"/>
            <a:ext cx="3852472" cy="646331"/>
          </a:xfrm>
          <a:prstGeom prst="rect">
            <a:avLst/>
          </a:prstGeom>
          <a:noFill/>
        </p:spPr>
        <p:txBody>
          <a:bodyPr wrap="square" rtlCol="0">
            <a:spAutoFit/>
          </a:bodyPr>
          <a:lstStyle/>
          <a:p>
            <a:r>
              <a:rPr lang="en-US" i="1" dirty="0"/>
              <a:t>Chapters may file for an extension with the IRS as needed.</a:t>
            </a:r>
          </a:p>
        </p:txBody>
      </p:sp>
    </p:spTree>
    <p:extLst>
      <p:ext uri="{BB962C8B-B14F-4D97-AF65-F5344CB8AC3E}">
        <p14:creationId xmlns:p14="http://schemas.microsoft.com/office/powerpoint/2010/main" val="211961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3A7C-9353-C58F-F09D-E09C02B62373}"/>
              </a:ext>
            </a:extLst>
          </p:cNvPr>
          <p:cNvSpPr>
            <a:spLocks noGrp="1"/>
          </p:cNvSpPr>
          <p:nvPr>
            <p:ph type="title"/>
          </p:nvPr>
        </p:nvSpPr>
        <p:spPr/>
        <p:txBody>
          <a:bodyPr/>
          <a:lstStyle/>
          <a:p>
            <a:r>
              <a:rPr lang="en-US" dirty="0"/>
              <a:t>State Tax Filings</a:t>
            </a:r>
          </a:p>
        </p:txBody>
      </p:sp>
      <p:sp>
        <p:nvSpPr>
          <p:cNvPr id="3" name="Content Placeholder 2">
            <a:extLst>
              <a:ext uri="{FF2B5EF4-FFF2-40B4-BE49-F238E27FC236}">
                <a16:creationId xmlns:a16="http://schemas.microsoft.com/office/drawing/2014/main" id="{7F03F961-6D4D-DECF-11B9-24190270C6F5}"/>
              </a:ext>
            </a:extLst>
          </p:cNvPr>
          <p:cNvSpPr>
            <a:spLocks noGrp="1"/>
          </p:cNvSpPr>
          <p:nvPr>
            <p:ph idx="1"/>
          </p:nvPr>
        </p:nvSpPr>
        <p:spPr/>
        <p:txBody>
          <a:bodyPr/>
          <a:lstStyle/>
          <a:p>
            <a:r>
              <a:rPr lang="en-US" dirty="0"/>
              <a:t>It is the Chapter’s responsibility to file appropriately with your state according to state law</a:t>
            </a:r>
          </a:p>
          <a:p>
            <a:pPr lvl="1"/>
            <a:r>
              <a:rPr lang="en-US" dirty="0"/>
              <a:t>Chapters may need to be registered with the state</a:t>
            </a:r>
          </a:p>
          <a:p>
            <a:pPr lvl="1"/>
            <a:r>
              <a:rPr lang="en-US" dirty="0"/>
              <a:t>Chapters may need to go through a separate tax exemption process through the state</a:t>
            </a:r>
          </a:p>
        </p:txBody>
      </p:sp>
    </p:spTree>
    <p:extLst>
      <p:ext uri="{BB962C8B-B14F-4D97-AF65-F5344CB8AC3E}">
        <p14:creationId xmlns:p14="http://schemas.microsoft.com/office/powerpoint/2010/main" val="773203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505-E9AA-EB17-BB86-475297A48BD7}"/>
              </a:ext>
            </a:extLst>
          </p:cNvPr>
          <p:cNvSpPr>
            <a:spLocks noGrp="1"/>
          </p:cNvSpPr>
          <p:nvPr>
            <p:ph type="title"/>
          </p:nvPr>
        </p:nvSpPr>
        <p:spPr/>
        <p:txBody>
          <a:bodyPr/>
          <a:lstStyle/>
          <a:p>
            <a:r>
              <a:rPr lang="en-US" dirty="0"/>
              <a:t>From the bylaws… (cont.)</a:t>
            </a:r>
          </a:p>
        </p:txBody>
      </p:sp>
      <p:sp>
        <p:nvSpPr>
          <p:cNvPr id="3" name="Content Placeholder 2">
            <a:extLst>
              <a:ext uri="{FF2B5EF4-FFF2-40B4-BE49-F238E27FC236}">
                <a16:creationId xmlns:a16="http://schemas.microsoft.com/office/drawing/2014/main" id="{470D8200-25F4-2F83-FBE8-EDBECF588A63}"/>
              </a:ext>
            </a:extLst>
          </p:cNvPr>
          <p:cNvSpPr>
            <a:spLocks noGrp="1"/>
          </p:cNvSpPr>
          <p:nvPr>
            <p:ph idx="1"/>
          </p:nvPr>
        </p:nvSpPr>
        <p:spPr>
          <a:xfrm>
            <a:off x="838200" y="1825625"/>
            <a:ext cx="10515600" cy="4667250"/>
          </a:xfrm>
        </p:spPr>
        <p:txBody>
          <a:bodyPr>
            <a:normAutofit/>
          </a:bodyPr>
          <a:lstStyle/>
          <a:p>
            <a:r>
              <a:rPr lang="en-US" dirty="0"/>
              <a:t>Bylaw VII – Chapter Fiscal Responsibilities</a:t>
            </a:r>
          </a:p>
          <a:p>
            <a:pPr marL="0" marR="0" indent="0">
              <a:spcBef>
                <a:spcPts val="200"/>
              </a:spcBef>
              <a:spcAft>
                <a:spcPts val="0"/>
              </a:spcAft>
              <a:buNone/>
            </a:pPr>
            <a:endPar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200"/>
              </a:spcBef>
              <a:spcAft>
                <a:spcPts val="0"/>
              </a:spcAft>
              <a:buNone/>
            </a:pPr>
            <a:r>
              <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Section 2: Banking</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APSE Chapter must maintain an independent bank account held exclusively in the name of the APSE Chapter with an FDIC insured institution. </a:t>
            </a: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 minimum, the Chapter must maintain an active checking account. A savings account may be opened as necessary and appropriate to support the Chapter’s fiscal operations.</a:t>
            </a: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 copy of the most recent bank statement(s) will be included in the Chapter annual report each year in October.</a:t>
            </a:r>
          </a:p>
          <a:p>
            <a:pPr marL="0" indent="0">
              <a:buNone/>
            </a:pPr>
            <a:endParaRPr lang="en-US" dirty="0"/>
          </a:p>
          <a:p>
            <a:pPr marL="0" marR="0" indent="0">
              <a:spcBef>
                <a:spcPts val="200"/>
              </a:spcBef>
              <a:spcAft>
                <a:spcPts val="0"/>
              </a:spcAft>
              <a:buNone/>
            </a:pPr>
            <a:r>
              <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Section 3: Budget</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 yearly chapter budget shall be prepared and presented for approval to the Chapter Governing Board by the Treasurer.</a:t>
            </a: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budget may be revised by the Chapter Governing Board during the year at its discretion.</a:t>
            </a:r>
          </a:p>
          <a:p>
            <a:pPr marL="0" indent="0">
              <a:buNone/>
            </a:pPr>
            <a:endParaRPr lang="en-US" dirty="0"/>
          </a:p>
        </p:txBody>
      </p:sp>
    </p:spTree>
    <p:extLst>
      <p:ext uri="{BB962C8B-B14F-4D97-AF65-F5344CB8AC3E}">
        <p14:creationId xmlns:p14="http://schemas.microsoft.com/office/powerpoint/2010/main" val="3310214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505-E9AA-EB17-BB86-475297A48BD7}"/>
              </a:ext>
            </a:extLst>
          </p:cNvPr>
          <p:cNvSpPr>
            <a:spLocks noGrp="1"/>
          </p:cNvSpPr>
          <p:nvPr>
            <p:ph type="title"/>
          </p:nvPr>
        </p:nvSpPr>
        <p:spPr/>
        <p:txBody>
          <a:bodyPr/>
          <a:lstStyle/>
          <a:p>
            <a:r>
              <a:rPr lang="en-US" dirty="0"/>
              <a:t>From the bylaws… (cont.)</a:t>
            </a:r>
          </a:p>
        </p:txBody>
      </p:sp>
      <p:sp>
        <p:nvSpPr>
          <p:cNvPr id="3" name="Content Placeholder 2">
            <a:extLst>
              <a:ext uri="{FF2B5EF4-FFF2-40B4-BE49-F238E27FC236}">
                <a16:creationId xmlns:a16="http://schemas.microsoft.com/office/drawing/2014/main" id="{470D8200-25F4-2F83-FBE8-EDBECF588A63}"/>
              </a:ext>
            </a:extLst>
          </p:cNvPr>
          <p:cNvSpPr>
            <a:spLocks noGrp="1"/>
          </p:cNvSpPr>
          <p:nvPr>
            <p:ph idx="1"/>
          </p:nvPr>
        </p:nvSpPr>
        <p:spPr>
          <a:xfrm>
            <a:off x="838200" y="1825625"/>
            <a:ext cx="10515600" cy="4667250"/>
          </a:xfrm>
        </p:spPr>
        <p:txBody>
          <a:bodyPr>
            <a:normAutofit/>
          </a:bodyPr>
          <a:lstStyle/>
          <a:p>
            <a:r>
              <a:rPr lang="en-US" dirty="0"/>
              <a:t>Bylaw VII – Chapter Fiscal Responsibilities</a:t>
            </a:r>
          </a:p>
          <a:p>
            <a:pPr marL="0" marR="0" indent="0">
              <a:spcBef>
                <a:spcPts val="200"/>
              </a:spcBef>
              <a:spcAft>
                <a:spcPts val="0"/>
              </a:spcAft>
              <a:buNone/>
            </a:pPr>
            <a:endPar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200"/>
              </a:spcBef>
              <a:spcAft>
                <a:spcPts val="0"/>
              </a:spcAft>
              <a:buNone/>
            </a:pPr>
            <a:r>
              <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Section 5: Conference and Workshop Fees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mj-lt"/>
              <a:buAutoNum type="arabicPeriod"/>
              <a:tabLst>
                <a:tab pos="457200" algn="l"/>
              </a:tabLst>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APSE Chapter may charge such fees for Chapter related events and workshops as it deems appropriate, including exhibitor fees.</a:t>
            </a:r>
          </a:p>
          <a:p>
            <a:pPr marL="342900" marR="0" lvl="0" indent="-342900">
              <a:spcBef>
                <a:spcPts val="0"/>
              </a:spcBef>
              <a:spcAft>
                <a:spcPts val="0"/>
              </a:spcAft>
              <a:buFont typeface="+mj-lt"/>
              <a:buAutoNum type="arabicPeriod"/>
              <a:tabLst>
                <a:tab pos="4572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APSE Chapters that host or sponsor conferences or other events shall ensure that content is consistent with National APSE’s mission, vision and values; and shall ensure these to be key criterion for accepting or rejecting a proposal for conference or workshop presentations.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92024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505-E9AA-EB17-BB86-475297A48BD7}"/>
              </a:ext>
            </a:extLst>
          </p:cNvPr>
          <p:cNvSpPr>
            <a:spLocks noGrp="1"/>
          </p:cNvSpPr>
          <p:nvPr>
            <p:ph type="title"/>
          </p:nvPr>
        </p:nvSpPr>
        <p:spPr/>
        <p:txBody>
          <a:bodyPr/>
          <a:lstStyle/>
          <a:p>
            <a:r>
              <a:rPr lang="en-US" dirty="0"/>
              <a:t>From the bylaws… (cont.)</a:t>
            </a:r>
          </a:p>
        </p:txBody>
      </p:sp>
      <p:sp>
        <p:nvSpPr>
          <p:cNvPr id="3" name="Content Placeholder 2">
            <a:extLst>
              <a:ext uri="{FF2B5EF4-FFF2-40B4-BE49-F238E27FC236}">
                <a16:creationId xmlns:a16="http://schemas.microsoft.com/office/drawing/2014/main" id="{470D8200-25F4-2F83-FBE8-EDBECF588A63}"/>
              </a:ext>
            </a:extLst>
          </p:cNvPr>
          <p:cNvSpPr>
            <a:spLocks noGrp="1"/>
          </p:cNvSpPr>
          <p:nvPr>
            <p:ph idx="1"/>
          </p:nvPr>
        </p:nvSpPr>
        <p:spPr>
          <a:xfrm>
            <a:off x="838200" y="1825625"/>
            <a:ext cx="10515600" cy="4667250"/>
          </a:xfrm>
        </p:spPr>
        <p:txBody>
          <a:bodyPr>
            <a:normAutofit/>
          </a:bodyPr>
          <a:lstStyle/>
          <a:p>
            <a:r>
              <a:rPr lang="en-US" dirty="0"/>
              <a:t>Bylaw VII – Chapter Fiscal Responsibilities</a:t>
            </a:r>
          </a:p>
          <a:p>
            <a:pPr marL="0" marR="0" indent="0">
              <a:spcBef>
                <a:spcPts val="200"/>
              </a:spcBef>
              <a:spcAft>
                <a:spcPts val="0"/>
              </a:spcAft>
              <a:buNone/>
            </a:pPr>
            <a:endPar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200"/>
              </a:spcBef>
              <a:buNone/>
            </a:pPr>
            <a:r>
              <a:rPr lang="en-US" sz="1800" b="1" kern="100" dirty="0">
                <a:solidFill>
                  <a:srgbClr val="000000"/>
                </a:solidFill>
                <a:latin typeface="Times New Roman" panose="02020603050405020304" pitchFamily="18" charset="0"/>
                <a:cs typeface="Times New Roman" panose="02020603050405020304" pitchFamily="18" charset="0"/>
              </a:rPr>
              <a:t>Section 6: Grants and Fundraising</a:t>
            </a:r>
            <a:endParaRPr lang="en-US" sz="1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Chapter shall not make applications for grant funding from any federal government agency except with prior National APSE Board approval.</a:t>
            </a:r>
          </a:p>
          <a:p>
            <a:pPr marL="342900" marR="0" lvl="0" indent="-34290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Chapter shall not actively compete with National APSE for funding available in the geographical area covered by the APSE Chapter when National APSE is actively seeking such funding.</a:t>
            </a:r>
          </a:p>
          <a:p>
            <a:pPr marL="342900" marR="0" lvl="0" indent="-34290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APSE Chapter may participate in fundraising activity subject to the following limitations:                     </a:t>
            </a:r>
          </a:p>
          <a:p>
            <a:pPr marL="742950" marR="0" lvl="1" indent="-28575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Notwithstanding any other provisions of these policies, the APSE Chapter shall not carry on any fundraising activities not permitted by the law.</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Chapter shall act in accordance with codes governing fundraising activities by any organization exempt from federal income tax under Section 501(c)(6) of the Internal Revenue Code of 1954 (as now and hereafter amended). </a:t>
            </a:r>
          </a:p>
          <a:p>
            <a:pPr marL="742950" marR="0" lvl="1" indent="-28575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Chapter shall act in accordance with local, state, or federal laws concerning fundraising activities.</a:t>
            </a:r>
          </a:p>
          <a:p>
            <a:pPr marL="0" indent="0">
              <a:buNone/>
            </a:pPr>
            <a:endParaRPr lang="en-US" dirty="0"/>
          </a:p>
        </p:txBody>
      </p:sp>
    </p:spTree>
    <p:extLst>
      <p:ext uri="{BB962C8B-B14F-4D97-AF65-F5344CB8AC3E}">
        <p14:creationId xmlns:p14="http://schemas.microsoft.com/office/powerpoint/2010/main" val="355678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2AA82-668C-BDF3-302C-66FF6B3E989F}"/>
              </a:ext>
            </a:extLst>
          </p:cNvPr>
          <p:cNvSpPr>
            <a:spLocks noGrp="1"/>
          </p:cNvSpPr>
          <p:nvPr>
            <p:ph type="title"/>
          </p:nvPr>
        </p:nvSpPr>
        <p:spPr/>
        <p:txBody>
          <a:bodyPr/>
          <a:lstStyle/>
          <a:p>
            <a:r>
              <a:rPr lang="en-US" dirty="0"/>
              <a:t>Budgeting and record keeping</a:t>
            </a:r>
          </a:p>
        </p:txBody>
      </p:sp>
      <p:sp>
        <p:nvSpPr>
          <p:cNvPr id="3" name="Content Placeholder 2">
            <a:extLst>
              <a:ext uri="{FF2B5EF4-FFF2-40B4-BE49-F238E27FC236}">
                <a16:creationId xmlns:a16="http://schemas.microsoft.com/office/drawing/2014/main" id="{1594148C-87C4-F0C1-DA7C-28883F0E1DD4}"/>
              </a:ext>
            </a:extLst>
          </p:cNvPr>
          <p:cNvSpPr>
            <a:spLocks noGrp="1"/>
          </p:cNvSpPr>
          <p:nvPr>
            <p:ph idx="1"/>
          </p:nvPr>
        </p:nvSpPr>
        <p:spPr/>
        <p:txBody>
          <a:bodyPr>
            <a:normAutofit fontScale="92500" lnSpcReduction="20000"/>
          </a:bodyPr>
          <a:lstStyle/>
          <a:p>
            <a:r>
              <a:rPr lang="en-US" dirty="0"/>
              <a:t>A budget should be developed each year</a:t>
            </a:r>
          </a:p>
          <a:p>
            <a:r>
              <a:rPr lang="en-US" dirty="0"/>
              <a:t>Level of complexity of the budget is based on chapter needs/activities</a:t>
            </a:r>
          </a:p>
          <a:p>
            <a:r>
              <a:rPr lang="en-US" dirty="0"/>
              <a:t>At a minimum:</a:t>
            </a:r>
          </a:p>
          <a:p>
            <a:pPr lvl="1"/>
            <a:r>
              <a:rPr lang="en-US" dirty="0"/>
              <a:t>Opening balance (cash on hand)</a:t>
            </a:r>
          </a:p>
          <a:p>
            <a:pPr lvl="1"/>
            <a:r>
              <a:rPr lang="en-US" dirty="0"/>
              <a:t>Anticipated revenue</a:t>
            </a:r>
          </a:p>
          <a:p>
            <a:pPr lvl="2"/>
            <a:r>
              <a:rPr lang="en-US" dirty="0"/>
              <a:t>Chapter dues income (from National)</a:t>
            </a:r>
          </a:p>
          <a:p>
            <a:pPr lvl="2"/>
            <a:r>
              <a:rPr lang="en-US" dirty="0"/>
              <a:t>Events income</a:t>
            </a:r>
          </a:p>
          <a:p>
            <a:pPr lvl="2"/>
            <a:r>
              <a:rPr lang="en-US" dirty="0"/>
              <a:t>Grants &amp; contracts</a:t>
            </a:r>
          </a:p>
          <a:p>
            <a:pPr lvl="1"/>
            <a:r>
              <a:rPr lang="en-US" dirty="0"/>
              <a:t>Anticipated expenses</a:t>
            </a:r>
          </a:p>
          <a:p>
            <a:pPr lvl="2"/>
            <a:r>
              <a:rPr lang="en-US" dirty="0"/>
              <a:t>Operations/Office expenses</a:t>
            </a:r>
          </a:p>
          <a:p>
            <a:pPr lvl="2"/>
            <a:r>
              <a:rPr lang="en-US" dirty="0"/>
              <a:t>Infrastructure</a:t>
            </a:r>
          </a:p>
          <a:p>
            <a:pPr lvl="2"/>
            <a:r>
              <a:rPr lang="en-US" dirty="0"/>
              <a:t>Legal &amp; Professional fees</a:t>
            </a:r>
          </a:p>
          <a:p>
            <a:pPr lvl="2"/>
            <a:r>
              <a:rPr lang="en-US" dirty="0"/>
              <a:t>Events expenses</a:t>
            </a:r>
          </a:p>
          <a:p>
            <a:pPr lvl="2"/>
            <a:r>
              <a:rPr lang="en-US" dirty="0"/>
              <a:t>Grants &amp; contracts expenses</a:t>
            </a:r>
          </a:p>
        </p:txBody>
      </p:sp>
    </p:spTree>
    <p:extLst>
      <p:ext uri="{BB962C8B-B14F-4D97-AF65-F5344CB8AC3E}">
        <p14:creationId xmlns:p14="http://schemas.microsoft.com/office/powerpoint/2010/main" val="3815837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2AA82-668C-BDF3-302C-66FF6B3E989F}"/>
              </a:ext>
            </a:extLst>
          </p:cNvPr>
          <p:cNvSpPr>
            <a:spLocks noGrp="1"/>
          </p:cNvSpPr>
          <p:nvPr>
            <p:ph type="title"/>
          </p:nvPr>
        </p:nvSpPr>
        <p:spPr/>
        <p:txBody>
          <a:bodyPr/>
          <a:lstStyle/>
          <a:p>
            <a:r>
              <a:rPr lang="en-US" dirty="0"/>
              <a:t>Budgeting and record keeping (cont.)</a:t>
            </a:r>
          </a:p>
        </p:txBody>
      </p:sp>
      <p:sp>
        <p:nvSpPr>
          <p:cNvPr id="3" name="Content Placeholder 2">
            <a:extLst>
              <a:ext uri="{FF2B5EF4-FFF2-40B4-BE49-F238E27FC236}">
                <a16:creationId xmlns:a16="http://schemas.microsoft.com/office/drawing/2014/main" id="{1594148C-87C4-F0C1-DA7C-28883F0E1DD4}"/>
              </a:ext>
            </a:extLst>
          </p:cNvPr>
          <p:cNvSpPr>
            <a:spLocks noGrp="1"/>
          </p:cNvSpPr>
          <p:nvPr>
            <p:ph idx="1"/>
          </p:nvPr>
        </p:nvSpPr>
        <p:spPr/>
        <p:txBody>
          <a:bodyPr>
            <a:normAutofit/>
          </a:bodyPr>
          <a:lstStyle/>
          <a:p>
            <a:r>
              <a:rPr lang="en-US" dirty="0"/>
              <a:t>Prior to start of fiscal year – </a:t>
            </a:r>
          </a:p>
          <a:p>
            <a:pPr lvl="1"/>
            <a:r>
              <a:rPr lang="en-US" dirty="0"/>
              <a:t>Budget put together; voted on by Board</a:t>
            </a:r>
          </a:p>
          <a:p>
            <a:r>
              <a:rPr lang="en-US" dirty="0"/>
              <a:t>During fiscal year – </a:t>
            </a:r>
          </a:p>
          <a:p>
            <a:pPr lvl="1"/>
            <a:r>
              <a:rPr lang="en-US" dirty="0"/>
              <a:t>Monitoring of budget; reporting to the Board</a:t>
            </a:r>
          </a:p>
          <a:p>
            <a:pPr lvl="1"/>
            <a:r>
              <a:rPr lang="en-US" dirty="0"/>
              <a:t>Vote on amendments to budget (as needed)</a:t>
            </a:r>
          </a:p>
          <a:p>
            <a:pPr lvl="2"/>
            <a:r>
              <a:rPr lang="en-US" dirty="0"/>
              <a:t>National APSE: Budget votes required when… </a:t>
            </a:r>
          </a:p>
          <a:p>
            <a:pPr lvl="3"/>
            <a:r>
              <a:rPr lang="en-US" dirty="0"/>
              <a:t>There is a change (over $10k) in budget projections</a:t>
            </a:r>
          </a:p>
          <a:p>
            <a:pPr lvl="3"/>
            <a:r>
              <a:rPr lang="en-US" dirty="0"/>
              <a:t>Entering into a contractual obligation that spans beyond the current fiscal year (taking on future liability)</a:t>
            </a:r>
          </a:p>
          <a:p>
            <a:r>
              <a:rPr lang="en-US" dirty="0"/>
              <a:t>End of fiscal year – </a:t>
            </a:r>
          </a:p>
          <a:p>
            <a:pPr lvl="1"/>
            <a:r>
              <a:rPr lang="en-US" dirty="0"/>
              <a:t>Final financials reported to the Board</a:t>
            </a:r>
          </a:p>
          <a:p>
            <a:pPr lvl="3"/>
            <a:endParaRPr lang="en-US" dirty="0"/>
          </a:p>
          <a:p>
            <a:pPr lvl="2"/>
            <a:endParaRPr lang="en-US" dirty="0"/>
          </a:p>
        </p:txBody>
      </p:sp>
    </p:spTree>
    <p:extLst>
      <p:ext uri="{BB962C8B-B14F-4D97-AF65-F5344CB8AC3E}">
        <p14:creationId xmlns:p14="http://schemas.microsoft.com/office/powerpoint/2010/main" val="259866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2AA82-668C-BDF3-302C-66FF6B3E989F}"/>
              </a:ext>
            </a:extLst>
          </p:cNvPr>
          <p:cNvSpPr>
            <a:spLocks noGrp="1"/>
          </p:cNvSpPr>
          <p:nvPr>
            <p:ph type="title"/>
          </p:nvPr>
        </p:nvSpPr>
        <p:spPr/>
        <p:txBody>
          <a:bodyPr/>
          <a:lstStyle/>
          <a:p>
            <a:r>
              <a:rPr lang="en-US" dirty="0"/>
              <a:t>Budgeting and record keeping (cont.)</a:t>
            </a:r>
          </a:p>
        </p:txBody>
      </p:sp>
      <p:sp>
        <p:nvSpPr>
          <p:cNvPr id="3" name="Content Placeholder 2">
            <a:extLst>
              <a:ext uri="{FF2B5EF4-FFF2-40B4-BE49-F238E27FC236}">
                <a16:creationId xmlns:a16="http://schemas.microsoft.com/office/drawing/2014/main" id="{1594148C-87C4-F0C1-DA7C-28883F0E1DD4}"/>
              </a:ext>
            </a:extLst>
          </p:cNvPr>
          <p:cNvSpPr>
            <a:spLocks noGrp="1"/>
          </p:cNvSpPr>
          <p:nvPr>
            <p:ph idx="1"/>
          </p:nvPr>
        </p:nvSpPr>
        <p:spPr/>
        <p:txBody>
          <a:bodyPr>
            <a:normAutofit/>
          </a:bodyPr>
          <a:lstStyle/>
          <a:p>
            <a:r>
              <a:rPr lang="en-US" dirty="0"/>
              <a:t>Board members are fiscally liable</a:t>
            </a:r>
          </a:p>
          <a:p>
            <a:pPr lvl="1"/>
            <a:r>
              <a:rPr lang="en-US" dirty="0"/>
              <a:t>All should be ensuring that financial statements and bank balances are reviewed on a regular basis</a:t>
            </a:r>
          </a:p>
          <a:p>
            <a:r>
              <a:rPr lang="en-US" dirty="0"/>
              <a:t>Seek outside help if/when needed</a:t>
            </a:r>
          </a:p>
          <a:p>
            <a:pPr lvl="1"/>
            <a:r>
              <a:rPr lang="en-US" dirty="0"/>
              <a:t>Some Chapters work with an outside accountant</a:t>
            </a:r>
          </a:p>
          <a:p>
            <a:pPr lvl="1"/>
            <a:r>
              <a:rPr lang="en-US" dirty="0"/>
              <a:t>National APSE can provide supports under certain circumstances</a:t>
            </a:r>
          </a:p>
          <a:p>
            <a:pPr marL="0" indent="0">
              <a:buNone/>
            </a:pPr>
            <a:endParaRPr lang="en-US" dirty="0"/>
          </a:p>
          <a:p>
            <a:r>
              <a:rPr lang="en-US" dirty="0"/>
              <a:t>Available resource(s):</a:t>
            </a:r>
          </a:p>
          <a:p>
            <a:pPr lvl="1"/>
            <a:r>
              <a:rPr lang="en-US" i="1" dirty="0">
                <a:effectLst/>
                <a:latin typeface="Helvetica" pitchFamily="2" charset="0"/>
              </a:rPr>
              <a:t>Sample FY Budget and Profit Loss template</a:t>
            </a:r>
            <a:endParaRPr lang="en-US" dirty="0">
              <a:effectLst/>
              <a:latin typeface="Helvetica" pitchFamily="2" charset="0"/>
            </a:endParaRPr>
          </a:p>
          <a:p>
            <a:pPr marL="0" indent="0">
              <a:buNone/>
            </a:pPr>
            <a:endParaRPr lang="en-US" dirty="0"/>
          </a:p>
          <a:p>
            <a:pPr lvl="2"/>
            <a:endParaRPr lang="en-US" dirty="0"/>
          </a:p>
        </p:txBody>
      </p:sp>
    </p:spTree>
    <p:extLst>
      <p:ext uri="{BB962C8B-B14F-4D97-AF65-F5344CB8AC3E}">
        <p14:creationId xmlns:p14="http://schemas.microsoft.com/office/powerpoint/2010/main" val="2246869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27DF1-D9A8-76C3-7756-EDC78835F869}"/>
              </a:ext>
            </a:extLst>
          </p:cNvPr>
          <p:cNvSpPr>
            <a:spLocks noGrp="1"/>
          </p:cNvSpPr>
          <p:nvPr>
            <p:ph type="title"/>
          </p:nvPr>
        </p:nvSpPr>
        <p:spPr/>
        <p:txBody>
          <a:bodyPr/>
          <a:lstStyle/>
          <a:p>
            <a:r>
              <a:rPr lang="en-US" dirty="0"/>
              <a:t>Final note on recording keeping</a:t>
            </a:r>
          </a:p>
        </p:txBody>
      </p:sp>
      <p:sp>
        <p:nvSpPr>
          <p:cNvPr id="3" name="Content Placeholder 2">
            <a:extLst>
              <a:ext uri="{FF2B5EF4-FFF2-40B4-BE49-F238E27FC236}">
                <a16:creationId xmlns:a16="http://schemas.microsoft.com/office/drawing/2014/main" id="{143E3C4A-DAEC-8E81-F0E5-65075FB969EB}"/>
              </a:ext>
            </a:extLst>
          </p:cNvPr>
          <p:cNvSpPr>
            <a:spLocks noGrp="1"/>
          </p:cNvSpPr>
          <p:nvPr>
            <p:ph idx="1"/>
          </p:nvPr>
        </p:nvSpPr>
        <p:spPr/>
        <p:txBody>
          <a:bodyPr/>
          <a:lstStyle/>
          <a:p>
            <a:r>
              <a:rPr lang="en-US" dirty="0"/>
              <a:t>Transition of Board leadership can be a challenge</a:t>
            </a:r>
          </a:p>
          <a:p>
            <a:r>
              <a:rPr lang="en-US" dirty="0"/>
              <a:t>Maintaining and handing off of Chapter records is critical</a:t>
            </a:r>
          </a:p>
          <a:p>
            <a:pPr lvl="1"/>
            <a:r>
              <a:rPr lang="en-US" dirty="0"/>
              <a:t>What is your Chapter’s process?</a:t>
            </a:r>
          </a:p>
          <a:p>
            <a:pPr lvl="1"/>
            <a:r>
              <a:rPr lang="en-US" dirty="0"/>
              <a:t>What supports do you need?</a:t>
            </a:r>
          </a:p>
          <a:p>
            <a:pPr lvl="1"/>
            <a:endParaRPr lang="en-US" dirty="0"/>
          </a:p>
          <a:p>
            <a:r>
              <a:rPr lang="en-US" dirty="0"/>
              <a:t>NOTE: National APSE has digital document storage available for historical documents</a:t>
            </a:r>
          </a:p>
          <a:p>
            <a:pPr lvl="1"/>
            <a:r>
              <a:rPr lang="en-US" dirty="0"/>
              <a:t>We have been scanning all historical paper documents from the National office (to be completed by Dec. 2024), but our records are incomplete…</a:t>
            </a:r>
          </a:p>
        </p:txBody>
      </p:sp>
    </p:spTree>
    <p:extLst>
      <p:ext uri="{BB962C8B-B14F-4D97-AF65-F5344CB8AC3E}">
        <p14:creationId xmlns:p14="http://schemas.microsoft.com/office/powerpoint/2010/main" val="3796152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A17F5-8215-A837-1276-159B57F7BAC3}"/>
              </a:ext>
            </a:extLst>
          </p:cNvPr>
          <p:cNvSpPr>
            <a:spLocks noGrp="1"/>
          </p:cNvSpPr>
          <p:nvPr>
            <p:ph type="title"/>
          </p:nvPr>
        </p:nvSpPr>
        <p:spPr/>
        <p:txBody>
          <a:bodyPr/>
          <a:lstStyle/>
          <a:p>
            <a:r>
              <a:rPr lang="en-US" dirty="0"/>
              <a:t>Group discussion and questions</a:t>
            </a:r>
          </a:p>
        </p:txBody>
      </p:sp>
      <p:sp>
        <p:nvSpPr>
          <p:cNvPr id="3" name="Content Placeholder 2">
            <a:extLst>
              <a:ext uri="{FF2B5EF4-FFF2-40B4-BE49-F238E27FC236}">
                <a16:creationId xmlns:a16="http://schemas.microsoft.com/office/drawing/2014/main" id="{39844F3B-54C3-8A39-F5D5-5BA3F47D6920}"/>
              </a:ext>
            </a:extLst>
          </p:cNvPr>
          <p:cNvSpPr>
            <a:spLocks noGrp="1"/>
          </p:cNvSpPr>
          <p:nvPr>
            <p:ph idx="1"/>
          </p:nvPr>
        </p:nvSpPr>
        <p:spPr/>
        <p:txBody>
          <a:bodyPr/>
          <a:lstStyle/>
          <a:p>
            <a:r>
              <a:rPr lang="en-US" dirty="0"/>
              <a:t>What is working well for Chapters?</a:t>
            </a:r>
          </a:p>
          <a:p>
            <a:r>
              <a:rPr lang="en-US" dirty="0"/>
              <a:t>Lessons learned</a:t>
            </a:r>
          </a:p>
          <a:p>
            <a:r>
              <a:rPr lang="en-US" dirty="0"/>
              <a:t>Outstanding questions</a:t>
            </a:r>
          </a:p>
          <a:p>
            <a:r>
              <a:rPr lang="en-US" dirty="0"/>
              <a:t>Follow up needed?</a:t>
            </a:r>
          </a:p>
        </p:txBody>
      </p:sp>
    </p:spTree>
    <p:extLst>
      <p:ext uri="{BB962C8B-B14F-4D97-AF65-F5344CB8AC3E}">
        <p14:creationId xmlns:p14="http://schemas.microsoft.com/office/powerpoint/2010/main" val="150387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C48EE-9830-08E1-C4DC-4D1E53EC031C}"/>
              </a:ext>
            </a:extLst>
          </p:cNvPr>
          <p:cNvSpPr>
            <a:spLocks noGrp="1"/>
          </p:cNvSpPr>
          <p:nvPr>
            <p:ph type="title"/>
          </p:nvPr>
        </p:nvSpPr>
        <p:spPr/>
        <p:txBody>
          <a:bodyPr/>
          <a:lstStyle/>
          <a:p>
            <a:r>
              <a:rPr lang="en-US" dirty="0"/>
              <a:t>Note to self…</a:t>
            </a:r>
          </a:p>
        </p:txBody>
      </p:sp>
      <p:sp>
        <p:nvSpPr>
          <p:cNvPr id="3" name="Content Placeholder 2">
            <a:extLst>
              <a:ext uri="{FF2B5EF4-FFF2-40B4-BE49-F238E27FC236}">
                <a16:creationId xmlns:a16="http://schemas.microsoft.com/office/drawing/2014/main" id="{80B8DCE1-C5B4-0FB1-14D7-60BBF0A8C535}"/>
              </a:ext>
            </a:extLst>
          </p:cNvPr>
          <p:cNvSpPr>
            <a:spLocks noGrp="1"/>
          </p:cNvSpPr>
          <p:nvPr>
            <p:ph idx="1"/>
          </p:nvPr>
        </p:nvSpPr>
        <p:spPr/>
        <p:txBody>
          <a:bodyPr/>
          <a:lstStyle/>
          <a:p>
            <a:r>
              <a:rPr lang="en-US" dirty="0"/>
              <a:t>Don’t forget to record this meeting!</a:t>
            </a:r>
          </a:p>
        </p:txBody>
      </p:sp>
    </p:spTree>
    <p:extLst>
      <p:ext uri="{BB962C8B-B14F-4D97-AF65-F5344CB8AC3E}">
        <p14:creationId xmlns:p14="http://schemas.microsoft.com/office/powerpoint/2010/main" val="25604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7F1A4-BF9A-39BF-5328-696BBA423840}"/>
              </a:ext>
            </a:extLst>
          </p:cNvPr>
          <p:cNvSpPr>
            <a:spLocks noGrp="1"/>
          </p:cNvSpPr>
          <p:nvPr>
            <p:ph type="title"/>
          </p:nvPr>
        </p:nvSpPr>
        <p:spPr/>
        <p:txBody>
          <a:bodyPr/>
          <a:lstStyle/>
          <a:p>
            <a:r>
              <a:rPr lang="en-US" dirty="0"/>
              <a:t>Topics for today</a:t>
            </a:r>
          </a:p>
        </p:txBody>
      </p:sp>
      <p:sp>
        <p:nvSpPr>
          <p:cNvPr id="3" name="Content Placeholder 2">
            <a:extLst>
              <a:ext uri="{FF2B5EF4-FFF2-40B4-BE49-F238E27FC236}">
                <a16:creationId xmlns:a16="http://schemas.microsoft.com/office/drawing/2014/main" id="{FDBD0F66-22E1-89C8-1A4C-720A347C73EC}"/>
              </a:ext>
            </a:extLst>
          </p:cNvPr>
          <p:cNvSpPr>
            <a:spLocks noGrp="1"/>
          </p:cNvSpPr>
          <p:nvPr>
            <p:ph idx="1"/>
          </p:nvPr>
        </p:nvSpPr>
        <p:spPr/>
        <p:txBody>
          <a:bodyPr/>
          <a:lstStyle/>
          <a:p>
            <a:r>
              <a:rPr lang="en-US" dirty="0"/>
              <a:t>Roles and Responsibilities</a:t>
            </a:r>
          </a:p>
          <a:p>
            <a:r>
              <a:rPr lang="en-US" dirty="0"/>
              <a:t>Tax filings and IRS</a:t>
            </a:r>
          </a:p>
          <a:p>
            <a:r>
              <a:rPr lang="en-US" dirty="0"/>
              <a:t>Budgeting and recording keeping</a:t>
            </a:r>
          </a:p>
          <a:p>
            <a:r>
              <a:rPr lang="en-US" dirty="0"/>
              <a:t>What else???</a:t>
            </a:r>
          </a:p>
        </p:txBody>
      </p:sp>
    </p:spTree>
    <p:extLst>
      <p:ext uri="{BB962C8B-B14F-4D97-AF65-F5344CB8AC3E}">
        <p14:creationId xmlns:p14="http://schemas.microsoft.com/office/powerpoint/2010/main" val="140715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FF8BB-5CDF-050D-E236-0F55A4BE7A97}"/>
              </a:ext>
            </a:extLst>
          </p:cNvPr>
          <p:cNvSpPr>
            <a:spLocks noGrp="1"/>
          </p:cNvSpPr>
          <p:nvPr>
            <p:ph type="title"/>
          </p:nvPr>
        </p:nvSpPr>
        <p:spPr/>
        <p:txBody>
          <a:bodyPr/>
          <a:lstStyle/>
          <a:p>
            <a:r>
              <a:rPr lang="en-US" dirty="0"/>
              <a:t>From the bylaws…</a:t>
            </a:r>
          </a:p>
        </p:txBody>
      </p:sp>
      <p:sp>
        <p:nvSpPr>
          <p:cNvPr id="3" name="Content Placeholder 2">
            <a:extLst>
              <a:ext uri="{FF2B5EF4-FFF2-40B4-BE49-F238E27FC236}">
                <a16:creationId xmlns:a16="http://schemas.microsoft.com/office/drawing/2014/main" id="{4AC27070-6649-8B9D-7FAF-991D45CE54C3}"/>
              </a:ext>
            </a:extLst>
          </p:cNvPr>
          <p:cNvSpPr>
            <a:spLocks noGrp="1"/>
          </p:cNvSpPr>
          <p:nvPr>
            <p:ph idx="1"/>
          </p:nvPr>
        </p:nvSpPr>
        <p:spPr/>
        <p:txBody>
          <a:bodyPr/>
          <a:lstStyle/>
          <a:p>
            <a:r>
              <a:rPr lang="en-US" dirty="0"/>
              <a:t>Bylaw III – Chapter Governance; Section 1: Powers and Duties</a:t>
            </a:r>
          </a:p>
          <a:p>
            <a:pPr marL="342900" marR="45720" lvl="0" indent="-342900" fontAlgn="base">
              <a:spcBef>
                <a:spcPts val="0"/>
              </a:spcBef>
              <a:spcAft>
                <a:spcPts val="0"/>
              </a:spcAft>
              <a:buFont typeface="+mj-lt"/>
              <a:buAutoNum type="arabicPeriod"/>
            </a:pPr>
            <a:r>
              <a:rPr lang="en-US" sz="18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Chapter Governing Board shall have the power to:</a:t>
            </a:r>
            <a:endPar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Determine dates and places of Governing Board meetings.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Set themes, other than those specified for National use only, programs, and other plans for conferences and workshops and assure that meeting/conference space is accessible for all participants.</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Declare the existence of a vacancy on the Governing Board occurring between regular elections and fill such vacancy by appointment.</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Create and fill chapter staff/contractor positions as necessary and feasible.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Investigate any matter pertaining to the welfare of the APSE Chapter that may require action.</a:t>
            </a: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Transact all necessary business between meetings of the Governing Board.</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Review and approve budget.</a:t>
            </a:r>
            <a:endPar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Establish policy in accordance with the APSE Chapter bylaws, and consistent with the National APSE bylaws and policies regarding Chapter operations.</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Establish long range planning and goals consistent with National APSE Goals.</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Review and approve actions of any contract employee.</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45720" lvl="1" indent="-285750" fontAlgn="base">
              <a:spcBef>
                <a:spcPts val="0"/>
              </a:spcBef>
              <a:spcAft>
                <a:spcPts val="0"/>
              </a:spcAft>
              <a:buFont typeface="+mj-lt"/>
              <a:buAutoNum type="arabicPeriod"/>
            </a:pPr>
            <a:r>
              <a:rPr lang="en-US"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Establish a plan for communication with all chapter members on a regular basis, at least quarterly.</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01093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505-E9AA-EB17-BB86-475297A48BD7}"/>
              </a:ext>
            </a:extLst>
          </p:cNvPr>
          <p:cNvSpPr>
            <a:spLocks noGrp="1"/>
          </p:cNvSpPr>
          <p:nvPr>
            <p:ph type="title"/>
          </p:nvPr>
        </p:nvSpPr>
        <p:spPr/>
        <p:txBody>
          <a:bodyPr/>
          <a:lstStyle/>
          <a:p>
            <a:r>
              <a:rPr lang="en-US" dirty="0"/>
              <a:t>From the bylaws… (cont.)</a:t>
            </a:r>
          </a:p>
        </p:txBody>
      </p:sp>
      <p:sp>
        <p:nvSpPr>
          <p:cNvPr id="3" name="Content Placeholder 2">
            <a:extLst>
              <a:ext uri="{FF2B5EF4-FFF2-40B4-BE49-F238E27FC236}">
                <a16:creationId xmlns:a16="http://schemas.microsoft.com/office/drawing/2014/main" id="{470D8200-25F4-2F83-FBE8-EDBECF588A63}"/>
              </a:ext>
            </a:extLst>
          </p:cNvPr>
          <p:cNvSpPr>
            <a:spLocks noGrp="1"/>
          </p:cNvSpPr>
          <p:nvPr>
            <p:ph idx="1"/>
          </p:nvPr>
        </p:nvSpPr>
        <p:spPr>
          <a:xfrm>
            <a:off x="838200" y="1825625"/>
            <a:ext cx="10515600" cy="4667250"/>
          </a:xfrm>
        </p:spPr>
        <p:txBody>
          <a:bodyPr>
            <a:normAutofit/>
          </a:bodyPr>
          <a:lstStyle/>
          <a:p>
            <a:r>
              <a:rPr lang="en-US" dirty="0"/>
              <a:t>Bylaw V – Duties of Officers; Section 1: Duties of the President</a:t>
            </a:r>
          </a:p>
          <a:p>
            <a:pPr marL="342900" marR="0" lvl="0" indent="-342900">
              <a:spcBef>
                <a:spcPts val="0"/>
              </a:spcBef>
              <a:spcAft>
                <a:spcPts val="0"/>
              </a:spcAft>
              <a:buFont typeface="+mj-lt"/>
              <a:buAutoNum type="arabicPeriod"/>
            </a:pPr>
            <a:r>
              <a:rPr lang="en-US" sz="1600" b="1" kern="100" dirty="0">
                <a:effectLst/>
                <a:latin typeface="Times New Roman" panose="02020603050405020304" pitchFamily="18" charset="0"/>
                <a:ea typeface="Calibri" panose="020F0502020204030204" pitchFamily="34" charset="0"/>
                <a:cs typeface="Times New Roman" panose="02020603050405020304" pitchFamily="18" charset="0"/>
              </a:rPr>
              <a:t>Duties of the President/Co-Presidents shall be to:</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Call and preside at all meetings of the Governing Board.</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Appoint Chairpersons of all committees in consultation with the Governing Board, where appropriate.</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Appoint all committee members not otherwise provided for.      </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Serve as a member "ex-officio" of all committees. </a:t>
            </a:r>
          </a:p>
          <a:p>
            <a:pPr marL="742950" marR="0" lvl="1" indent="-285750">
              <a:spcBef>
                <a:spcPts val="0"/>
              </a:spcBef>
              <a:spcAft>
                <a:spcPts val="0"/>
              </a:spcAft>
              <a:buFont typeface="+mj-lt"/>
              <a:buAutoNum type="arabicPeriod"/>
            </a:pPr>
            <a:r>
              <a:rPr lang="en-US" sz="16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Act jointly with the treasurer in financial matters and be represented on the chapter bank account.</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Designate special functions and responsibilities for all members of the Governing Board.</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Generally supervise the activities of the APSE chapter and perform all other duties pertaining to the office and consult with the Governing Board in all matters feasible.</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Inform the National APSE Regional Delegate of all matters which affect the interest of APSE.</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Regularly attend, or designate alternate attendee, all calls with the National APSE Regional Delegate and representatives from other chapters in the region, or designate another board member to attend.</a:t>
            </a:r>
          </a:p>
          <a:p>
            <a:pPr marL="742950" marR="0" lvl="1" indent="-285750">
              <a:spcBef>
                <a:spcPts val="0"/>
              </a:spcBef>
              <a:spcAft>
                <a:spcPts val="0"/>
              </a:spcAft>
              <a:buFont typeface="+mj-lt"/>
              <a:buAutoNum type="arabicPeriod"/>
            </a:pPr>
            <a:r>
              <a:rPr lang="en-US" sz="1600" kern="100" dirty="0">
                <a:effectLst/>
                <a:latin typeface="Times New Roman" panose="02020603050405020304" pitchFamily="18" charset="0"/>
                <a:ea typeface="Calibri" panose="020F0502020204030204" pitchFamily="34" charset="0"/>
                <a:cs typeface="Times New Roman" panose="02020603050405020304" pitchFamily="18" charset="0"/>
              </a:rPr>
              <a:t>Regularly attend, or designate alternate attendee, the National APSE Chapter Development meetings led by the National APSE Chapter Director.</a:t>
            </a:r>
          </a:p>
          <a:p>
            <a:pPr marL="742950" marR="0" lvl="1" indent="-285750">
              <a:spcBef>
                <a:spcPts val="0"/>
              </a:spcBef>
              <a:spcAft>
                <a:spcPts val="0"/>
              </a:spcAft>
              <a:buFont typeface="+mj-lt"/>
              <a:buAutoNum type="arabicPeriod"/>
            </a:pPr>
            <a:r>
              <a:rPr lang="en-US" sz="16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Be sure all reports to and from the APSE Chapter Director are made in a timely fashion.</a:t>
            </a:r>
          </a:p>
          <a:p>
            <a:pPr marL="742950" marR="0" lvl="1" indent="-285750">
              <a:spcBef>
                <a:spcPts val="0"/>
              </a:spcBef>
              <a:spcAft>
                <a:spcPts val="0"/>
              </a:spcAft>
              <a:buFont typeface="+mj-lt"/>
              <a:buAutoNum type="arabicPeriod"/>
            </a:pPr>
            <a:r>
              <a:rPr lang="en-US" sz="16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Work with incoming President and incoming and outgoing Treasurer to be added and/or removed to chapter bank account.</a:t>
            </a:r>
          </a:p>
          <a:p>
            <a:pPr marL="742950" marR="0" lvl="1" indent="-285750">
              <a:spcBef>
                <a:spcPts val="0"/>
              </a:spcBef>
              <a:spcAft>
                <a:spcPts val="0"/>
              </a:spcAft>
              <a:buFont typeface="+mj-lt"/>
              <a:buAutoNum type="arabicPeriod"/>
            </a:pPr>
            <a:r>
              <a:rPr lang="en-US" sz="16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Submit Chapter Annual Report to National APSE once a year in October.</a:t>
            </a:r>
            <a:endParaRPr lang="en-US" sz="3200" dirty="0">
              <a:highlight>
                <a:srgbClr val="FFFF00"/>
              </a:highlight>
            </a:endParaRPr>
          </a:p>
          <a:p>
            <a:endParaRPr lang="en-US" dirty="0"/>
          </a:p>
        </p:txBody>
      </p:sp>
    </p:spTree>
    <p:extLst>
      <p:ext uri="{BB962C8B-B14F-4D97-AF65-F5344CB8AC3E}">
        <p14:creationId xmlns:p14="http://schemas.microsoft.com/office/powerpoint/2010/main" val="306953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505-E9AA-EB17-BB86-475297A48BD7}"/>
              </a:ext>
            </a:extLst>
          </p:cNvPr>
          <p:cNvSpPr>
            <a:spLocks noGrp="1"/>
          </p:cNvSpPr>
          <p:nvPr>
            <p:ph type="title"/>
          </p:nvPr>
        </p:nvSpPr>
        <p:spPr/>
        <p:txBody>
          <a:bodyPr/>
          <a:lstStyle/>
          <a:p>
            <a:r>
              <a:rPr lang="en-US" dirty="0"/>
              <a:t>From the bylaws… (cont.)</a:t>
            </a:r>
          </a:p>
        </p:txBody>
      </p:sp>
      <p:sp>
        <p:nvSpPr>
          <p:cNvPr id="3" name="Content Placeholder 2">
            <a:extLst>
              <a:ext uri="{FF2B5EF4-FFF2-40B4-BE49-F238E27FC236}">
                <a16:creationId xmlns:a16="http://schemas.microsoft.com/office/drawing/2014/main" id="{470D8200-25F4-2F83-FBE8-EDBECF588A63}"/>
              </a:ext>
            </a:extLst>
          </p:cNvPr>
          <p:cNvSpPr>
            <a:spLocks noGrp="1"/>
          </p:cNvSpPr>
          <p:nvPr>
            <p:ph idx="1"/>
          </p:nvPr>
        </p:nvSpPr>
        <p:spPr>
          <a:xfrm>
            <a:off x="838200" y="1825625"/>
            <a:ext cx="10515600" cy="4667250"/>
          </a:xfrm>
        </p:spPr>
        <p:txBody>
          <a:bodyPr>
            <a:normAutofit/>
          </a:bodyPr>
          <a:lstStyle/>
          <a:p>
            <a:r>
              <a:rPr lang="en-US" dirty="0"/>
              <a:t>Bylaw V – Duties of Officers; Section 4: Duties of the Treasurer</a:t>
            </a:r>
          </a:p>
          <a:p>
            <a:pPr marL="342900" marR="0" lvl="0" indent="-342900">
              <a:spcBef>
                <a:spcPts val="0"/>
              </a:spcBef>
              <a:spcAft>
                <a:spcPts val="0"/>
              </a:spcAft>
              <a:buFont typeface="+mj-lt"/>
              <a:buAutoNum type="arabicPeriod"/>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Duties of the Treasurer shall be:</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Supervise and work with the Board on the receipt and disbursement of all funds at the direction of the Chapter Governing Board and following all policies and procedures of National APSE as developed and disseminated by the National APSE Executive Board.</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Act jointly with the President in financial matters including submission of annual filings with the Federal Internal Revenue Service (IRS), and state tax filing requirements as applicable.</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Present the financial report at each meeting of the Chapter Governing Board, which shall include an income statement, balance sheet and copies of the most recent bank statement, and proof of current tax filings.</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Serve as the Chairperson of the Chapter Finance Committee should it be appointed.</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Work with incoming and outgoing President and Treasurer to add/remove names on the chapter bank account.</a:t>
            </a:r>
          </a:p>
          <a:p>
            <a:pPr marL="742950" marR="0" lvl="1" indent="-28575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Compile and submit the fiscal component of the annual report to National APSE once a year in October.</a:t>
            </a:r>
          </a:p>
          <a:p>
            <a:pPr marL="0" indent="0">
              <a:buNone/>
            </a:pPr>
            <a:endParaRPr lang="en-US" dirty="0"/>
          </a:p>
        </p:txBody>
      </p:sp>
    </p:spTree>
    <p:extLst>
      <p:ext uri="{BB962C8B-B14F-4D97-AF65-F5344CB8AC3E}">
        <p14:creationId xmlns:p14="http://schemas.microsoft.com/office/powerpoint/2010/main" val="546068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BB871-ECF5-AF96-BBDD-33F171244CC3}"/>
              </a:ext>
            </a:extLst>
          </p:cNvPr>
          <p:cNvSpPr>
            <a:spLocks noGrp="1"/>
          </p:cNvSpPr>
          <p:nvPr>
            <p:ph type="title"/>
          </p:nvPr>
        </p:nvSpPr>
        <p:spPr/>
        <p:txBody>
          <a:bodyPr/>
          <a:lstStyle/>
          <a:p>
            <a:r>
              <a:rPr lang="en-US" dirty="0"/>
              <a:t>Roles and Responsibilities Summary</a:t>
            </a:r>
          </a:p>
        </p:txBody>
      </p:sp>
      <p:sp>
        <p:nvSpPr>
          <p:cNvPr id="3" name="Content Placeholder 2">
            <a:extLst>
              <a:ext uri="{FF2B5EF4-FFF2-40B4-BE49-F238E27FC236}">
                <a16:creationId xmlns:a16="http://schemas.microsoft.com/office/drawing/2014/main" id="{5DAE78DF-599B-1B39-3408-03EE7033BF09}"/>
              </a:ext>
            </a:extLst>
          </p:cNvPr>
          <p:cNvSpPr>
            <a:spLocks noGrp="1"/>
          </p:cNvSpPr>
          <p:nvPr>
            <p:ph idx="1"/>
          </p:nvPr>
        </p:nvSpPr>
        <p:spPr/>
        <p:txBody>
          <a:bodyPr/>
          <a:lstStyle/>
          <a:p>
            <a:r>
              <a:rPr lang="en-US" dirty="0"/>
              <a:t>Board is responsible for approving annual budget</a:t>
            </a:r>
          </a:p>
          <a:p>
            <a:r>
              <a:rPr lang="en-US" dirty="0"/>
              <a:t>President is responsible for ensuring that all fiscal activities get done and reported to National APSE</a:t>
            </a:r>
          </a:p>
          <a:p>
            <a:r>
              <a:rPr lang="en-US" dirty="0"/>
              <a:t>Treasurer is responsible for managing/completing all fiscal activities, including delivering reports to the President/Board</a:t>
            </a:r>
          </a:p>
          <a:p>
            <a:endParaRPr lang="en-US" dirty="0"/>
          </a:p>
          <a:p>
            <a:r>
              <a:rPr lang="en-US" dirty="0"/>
              <a:t>The President and Treasurer need to be working together! </a:t>
            </a:r>
            <a:r>
              <a:rPr lang="en-US" dirty="0">
                <a:sym typeface="Wingdings" pitchFamily="2" charset="2"/>
              </a:rPr>
              <a:t> </a:t>
            </a:r>
            <a:endParaRPr lang="en-US" dirty="0"/>
          </a:p>
        </p:txBody>
      </p:sp>
    </p:spTree>
    <p:extLst>
      <p:ext uri="{BB962C8B-B14F-4D97-AF65-F5344CB8AC3E}">
        <p14:creationId xmlns:p14="http://schemas.microsoft.com/office/powerpoint/2010/main" val="1100795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6505-E9AA-EB17-BB86-475297A48BD7}"/>
              </a:ext>
            </a:extLst>
          </p:cNvPr>
          <p:cNvSpPr>
            <a:spLocks noGrp="1"/>
          </p:cNvSpPr>
          <p:nvPr>
            <p:ph type="title"/>
          </p:nvPr>
        </p:nvSpPr>
        <p:spPr/>
        <p:txBody>
          <a:bodyPr/>
          <a:lstStyle/>
          <a:p>
            <a:r>
              <a:rPr lang="en-US" dirty="0"/>
              <a:t>From the bylaws… (cont.)</a:t>
            </a:r>
          </a:p>
        </p:txBody>
      </p:sp>
      <p:sp>
        <p:nvSpPr>
          <p:cNvPr id="3" name="Content Placeholder 2">
            <a:extLst>
              <a:ext uri="{FF2B5EF4-FFF2-40B4-BE49-F238E27FC236}">
                <a16:creationId xmlns:a16="http://schemas.microsoft.com/office/drawing/2014/main" id="{470D8200-25F4-2F83-FBE8-EDBECF588A63}"/>
              </a:ext>
            </a:extLst>
          </p:cNvPr>
          <p:cNvSpPr>
            <a:spLocks noGrp="1"/>
          </p:cNvSpPr>
          <p:nvPr>
            <p:ph idx="1"/>
          </p:nvPr>
        </p:nvSpPr>
        <p:spPr>
          <a:xfrm>
            <a:off x="838200" y="1825625"/>
            <a:ext cx="10515600" cy="4667250"/>
          </a:xfrm>
        </p:spPr>
        <p:txBody>
          <a:bodyPr>
            <a:normAutofit/>
          </a:bodyPr>
          <a:lstStyle/>
          <a:p>
            <a:r>
              <a:rPr lang="en-US" dirty="0"/>
              <a:t>Bylaw VII – Chapter Fiscal Responsibilities</a:t>
            </a:r>
          </a:p>
          <a:p>
            <a:pPr marL="0" indent="0">
              <a:buNone/>
            </a:pPr>
            <a:r>
              <a:rPr lang="en-US" sz="1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Section 1: Not-for-Profit Status/ Group Exemption</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The APSE chapter may not contemplate pecuniary gain or profit to any member or officer therein, and is to be organized solely for nonprofit purposes. </a:t>
            </a: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APSE Chapter will at all times comply with the requirements of the Internal Revenue Code 1954 (as now or hereafter amended) as it pertains to organizations exempt under Section 501(c)(6).</a:t>
            </a: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National APSE is a 501(c)(6) tax exempt organization.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As such, membership dues and donations are NOT tax deductible as a charitable contribution. </a:t>
            </a:r>
          </a:p>
          <a:p>
            <a:pPr marL="342900" marR="0" lvl="0" indent="-342900">
              <a:spcBef>
                <a:spcPts val="0"/>
              </a:spcBef>
              <a:spcAft>
                <a:spcPts val="0"/>
              </a:spcAft>
              <a:buFont typeface="+mj-lt"/>
              <a:buAutoNum type="arabicPeriod"/>
            </a:pPr>
            <a:r>
              <a:rPr lang="en-US" sz="1800" kern="1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Chapters recognized by APSE will be a tax exempt 501(c)(6) organization under National APSE’s Group Exemption provided: (a) the chapter has applied for its own Federal Employer Identification Number (FEIN); </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(b) the chapter has sent written permission to be covered to National APSE; and (c) the chapter is located in the United States (non-U.S. chapters must comply with the laws in their country).</a:t>
            </a:r>
          </a:p>
          <a:p>
            <a:pPr marL="0" indent="0">
              <a:spcBef>
                <a:spcPts val="200"/>
              </a:spcBef>
              <a:buNone/>
            </a:pPr>
            <a:endParaRPr lang="en-US" sz="1800" b="1" kern="100" dirty="0">
              <a:solidFill>
                <a:srgbClr val="000000"/>
              </a:solidFill>
              <a:latin typeface="Times New Roman" panose="02020603050405020304" pitchFamily="18" charset="0"/>
              <a:cs typeface="Times New Roman" panose="02020603050405020304" pitchFamily="18" charset="0"/>
            </a:endParaRPr>
          </a:p>
          <a:p>
            <a:pPr marL="0" indent="0">
              <a:spcBef>
                <a:spcPts val="200"/>
              </a:spcBef>
              <a:buNone/>
            </a:pPr>
            <a:r>
              <a:rPr lang="en-US" sz="1800" b="1" kern="100" dirty="0">
                <a:solidFill>
                  <a:srgbClr val="000000"/>
                </a:solidFill>
                <a:latin typeface="Times New Roman" panose="02020603050405020304" pitchFamily="18" charset="0"/>
                <a:cs typeface="Times New Roman" panose="02020603050405020304" pitchFamily="18" charset="0"/>
              </a:rPr>
              <a:t>Section 7: Assets</a:t>
            </a:r>
          </a:p>
          <a:p>
            <a:pPr marL="342900" indent="-342900">
              <a:spcBef>
                <a:spcPts val="0"/>
              </a:spcBef>
              <a:buFont typeface="+mj-lt"/>
              <a:buAutoNum type="arabicPeriod"/>
              <a:tabLst>
                <a:tab pos="457200" algn="l"/>
              </a:tabLst>
            </a:pPr>
            <a:r>
              <a:rPr lang="en-US" sz="1800" kern="100" dirty="0">
                <a:highlight>
                  <a:srgbClr val="FFFF00"/>
                </a:highlight>
                <a:latin typeface="Times New Roman" panose="02020603050405020304" pitchFamily="18" charset="0"/>
                <a:cs typeface="Times New Roman" panose="02020603050405020304" pitchFamily="18" charset="0"/>
              </a:rPr>
              <a:t>All assets held by the APSE Chapter shall revert to APSE national at the termination of the existence of the APSE Chapter provided that all local obligations of the APSE Chapter have been fully satisfied.</a:t>
            </a:r>
          </a:p>
          <a:p>
            <a:pPr marL="0" indent="0">
              <a:buNone/>
            </a:pPr>
            <a:endParaRPr lang="en-US" dirty="0"/>
          </a:p>
        </p:txBody>
      </p:sp>
    </p:spTree>
    <p:extLst>
      <p:ext uri="{BB962C8B-B14F-4D97-AF65-F5344CB8AC3E}">
        <p14:creationId xmlns:p14="http://schemas.microsoft.com/office/powerpoint/2010/main" val="2701203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2830-C8E1-4FB0-645B-37DF39F13ABE}"/>
              </a:ext>
            </a:extLst>
          </p:cNvPr>
          <p:cNvSpPr>
            <a:spLocks noGrp="1"/>
          </p:cNvSpPr>
          <p:nvPr>
            <p:ph type="title"/>
          </p:nvPr>
        </p:nvSpPr>
        <p:spPr/>
        <p:txBody>
          <a:bodyPr/>
          <a:lstStyle/>
          <a:p>
            <a:r>
              <a:rPr lang="en-US" dirty="0"/>
              <a:t>IRS Responsibilities</a:t>
            </a:r>
          </a:p>
        </p:txBody>
      </p:sp>
      <p:sp>
        <p:nvSpPr>
          <p:cNvPr id="3" name="Content Placeholder 2">
            <a:extLst>
              <a:ext uri="{FF2B5EF4-FFF2-40B4-BE49-F238E27FC236}">
                <a16:creationId xmlns:a16="http://schemas.microsoft.com/office/drawing/2014/main" id="{D849ED34-4A39-24B2-7BB4-F25DAE8C9308}"/>
              </a:ext>
            </a:extLst>
          </p:cNvPr>
          <p:cNvSpPr>
            <a:spLocks noGrp="1"/>
          </p:cNvSpPr>
          <p:nvPr>
            <p:ph idx="1"/>
          </p:nvPr>
        </p:nvSpPr>
        <p:spPr/>
        <p:txBody>
          <a:bodyPr/>
          <a:lstStyle/>
          <a:p>
            <a:r>
              <a:rPr lang="en-US" dirty="0"/>
              <a:t>Chapters MUST file with the IRS on an annual basis – timing based on the Chapter’s fiscal year</a:t>
            </a:r>
          </a:p>
          <a:p>
            <a:pPr lvl="1"/>
            <a:r>
              <a:rPr lang="en-US" dirty="0"/>
              <a:t>Proof of filing is part of the Chapter annual reporting process – save your receipt!</a:t>
            </a:r>
          </a:p>
          <a:p>
            <a:r>
              <a:rPr lang="en-US" dirty="0"/>
              <a:t>Chapters may be subject to penalties/fees for late filings</a:t>
            </a:r>
          </a:p>
          <a:p>
            <a:pPr lvl="1"/>
            <a:r>
              <a:rPr lang="en-US" dirty="0"/>
              <a:t>And the IRS is cracking down on this!</a:t>
            </a:r>
          </a:p>
          <a:p>
            <a:endParaRPr lang="en-US" dirty="0"/>
          </a:p>
          <a:p>
            <a:r>
              <a:rPr lang="en-US" dirty="0"/>
              <a:t>Available resource(s):</a:t>
            </a:r>
          </a:p>
          <a:p>
            <a:pPr lvl="1"/>
            <a:r>
              <a:rPr lang="en-US" i="1" dirty="0">
                <a:effectLst/>
                <a:latin typeface="Helvetica" pitchFamily="2" charset="0"/>
              </a:rPr>
              <a:t>APSE Chapters and IRS Requirements for Tax Exempt Status</a:t>
            </a:r>
            <a:r>
              <a:rPr lang="en-US" dirty="0">
                <a:effectLst/>
                <a:latin typeface="Helvetica" pitchFamily="2" charset="0"/>
              </a:rPr>
              <a:t> (Revised 1/31/22)</a:t>
            </a:r>
          </a:p>
        </p:txBody>
      </p:sp>
    </p:spTree>
    <p:extLst>
      <p:ext uri="{BB962C8B-B14F-4D97-AF65-F5344CB8AC3E}">
        <p14:creationId xmlns:p14="http://schemas.microsoft.com/office/powerpoint/2010/main" val="389796708"/>
      </p:ext>
    </p:extLst>
  </p:cSld>
  <p:clrMapOvr>
    <a:masterClrMapping/>
  </p:clrMapOvr>
</p:sld>
</file>

<file path=ppt/theme/theme1.xml><?xml version="1.0" encoding="utf-8"?>
<a:theme xmlns:a="http://schemas.openxmlformats.org/drawingml/2006/main" name="Office Theme">
  <a:themeElements>
    <a:clrScheme name="Custom 1">
      <a:dk1>
        <a:srgbClr val="231F20"/>
      </a:dk1>
      <a:lt1>
        <a:srgbClr val="FFFFFF"/>
      </a:lt1>
      <a:dk2>
        <a:srgbClr val="231F20"/>
      </a:dk2>
      <a:lt2>
        <a:srgbClr val="FFFFFF"/>
      </a:lt2>
      <a:accent1>
        <a:srgbClr val="005B94"/>
      </a:accent1>
      <a:accent2>
        <a:srgbClr val="FFCB05"/>
      </a:accent2>
      <a:accent3>
        <a:srgbClr val="D8DCDB"/>
      </a:accent3>
      <a:accent4>
        <a:srgbClr val="FFC000"/>
      </a:accent4>
      <a:accent5>
        <a:srgbClr val="005B94"/>
      </a:accent5>
      <a:accent6>
        <a:srgbClr val="31B44B"/>
      </a:accent6>
      <a:hlink>
        <a:srgbClr val="0563C1"/>
      </a:hlink>
      <a:folHlink>
        <a:srgbClr val="D8DC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PSE Presentation" id="{D4282ED8-4458-4713-9C77-71F1289A477B}" vid="{CC8E1239-ADD7-423B-AF18-3E3FA35DF4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APSE Presentation</Template>
  <TotalTime>142</TotalTime>
  <Words>1859</Words>
  <Application>Microsoft Macintosh PowerPoint</Application>
  <PresentationFormat>Widescreen</PresentationFormat>
  <Paragraphs>191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Times New Roman</vt:lpstr>
      <vt:lpstr>Wingdings</vt:lpstr>
      <vt:lpstr>Office Theme</vt:lpstr>
      <vt:lpstr>Chapter Leader Call</vt:lpstr>
      <vt:lpstr>Note to self…</vt:lpstr>
      <vt:lpstr>Topics for today</vt:lpstr>
      <vt:lpstr>From the bylaws…</vt:lpstr>
      <vt:lpstr>From the bylaws… (cont.)</vt:lpstr>
      <vt:lpstr>From the bylaws… (cont.)</vt:lpstr>
      <vt:lpstr>Roles and Responsibilities Summary</vt:lpstr>
      <vt:lpstr>From the bylaws… (cont.)</vt:lpstr>
      <vt:lpstr>IRS Responsibilities</vt:lpstr>
      <vt:lpstr>Chapter Filing Deadlines</vt:lpstr>
      <vt:lpstr>State Tax Filings</vt:lpstr>
      <vt:lpstr>From the bylaws… (cont.)</vt:lpstr>
      <vt:lpstr>From the bylaws… (cont.)</vt:lpstr>
      <vt:lpstr>From the bylaws… (cont.)</vt:lpstr>
      <vt:lpstr>Budgeting and record keeping</vt:lpstr>
      <vt:lpstr>Budgeting and record keeping (cont.)</vt:lpstr>
      <vt:lpstr>Budgeting and record keeping (cont.)</vt:lpstr>
      <vt:lpstr>Final note on recording keeping</vt:lpstr>
      <vt:lpstr>Group discussion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 Tietjen</dc:creator>
  <cp:lastModifiedBy>Julie Christensen</cp:lastModifiedBy>
  <cp:revision>7</cp:revision>
  <dcterms:created xsi:type="dcterms:W3CDTF">2017-11-20T18:07:15Z</dcterms:created>
  <dcterms:modified xsi:type="dcterms:W3CDTF">2024-03-27T19:35:26Z</dcterms:modified>
</cp:coreProperties>
</file>