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1" r:id="rId4"/>
    <p:sldId id="282" r:id="rId5"/>
    <p:sldId id="279" r:id="rId6"/>
    <p:sldId id="274" r:id="rId7"/>
    <p:sldId id="284" r:id="rId8"/>
    <p:sldId id="276" r:id="rId9"/>
    <p:sldId id="277" r:id="rId10"/>
    <p:sldId id="278" r:id="rId11"/>
    <p:sldId id="285" r:id="rId12"/>
    <p:sldId id="283" r:id="rId13"/>
    <p:sldId id="275" r:id="rId14"/>
    <p:sldId id="280" r:id="rId15"/>
    <p:sldId id="272" r:id="rId16"/>
    <p:sldId id="286" r:id="rId17"/>
    <p:sldId id="287"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7/18/2020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7/18/2020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iblegateway.com/passage/?search=Romans+3&amp;version=NIV#fen-NIV-28017i" TargetMode="External"/><Relationship Id="rId2" Type="http://schemas.openxmlformats.org/officeDocument/2006/relationships/hyperlink" Target="https://www.biblegateway.com/passage/?search=Romans+3&amp;version=NIV#fen-NIV-28014h"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thegospelcoalition.org/blogs/trevin-wax/expressive-individualism-what-is-i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thegospelcoalition.org/blogs/trevin-wax/expressive-individualism-what-is-it/" TargetMode="External"/><Relationship Id="rId2" Type="http://schemas.openxmlformats.org/officeDocument/2006/relationships/hyperlink" Target="https://amzn.to/2A2xHu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thegospelcoalition.org/blogs/trevin-wax/expressive-individualism-si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gateway.com/passage/?search=Romans+3&amp;version=NIV#fen-NIV-28017i" TargetMode="External"/><Relationship Id="rId2" Type="http://schemas.openxmlformats.org/officeDocument/2006/relationships/hyperlink" Target="https://www.biblegateway.com/passage/?search=Romans+3&amp;version=NIV#fen-NIV-28014h"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biblegateway.com/passage/?search=Romans+7&amp;version=NIV#fen-NIV-28110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A87E-4B3F-490F-9AF9-DC64CAC2105E}"/>
              </a:ext>
            </a:extLst>
          </p:cNvPr>
          <p:cNvSpPr>
            <a:spLocks noGrp="1"/>
          </p:cNvSpPr>
          <p:nvPr>
            <p:ph type="ctrTitle"/>
          </p:nvPr>
        </p:nvSpPr>
        <p:spPr/>
        <p:txBody>
          <a:bodyPr/>
          <a:lstStyle/>
          <a:p>
            <a:r>
              <a:rPr lang="en-US" dirty="0"/>
              <a:t>Moralistic Therapeutic Deism (MTD)</a:t>
            </a:r>
          </a:p>
        </p:txBody>
      </p:sp>
      <p:sp>
        <p:nvSpPr>
          <p:cNvPr id="3" name="Subtitle 2">
            <a:extLst>
              <a:ext uri="{FF2B5EF4-FFF2-40B4-BE49-F238E27FC236}">
                <a16:creationId xmlns:a16="http://schemas.microsoft.com/office/drawing/2014/main" id="{45610F6D-8B4E-488D-86E7-29B7710C4C49}"/>
              </a:ext>
            </a:extLst>
          </p:cNvPr>
          <p:cNvSpPr>
            <a:spLocks noGrp="1"/>
          </p:cNvSpPr>
          <p:nvPr>
            <p:ph type="subTitle" idx="1"/>
          </p:nvPr>
        </p:nvSpPr>
        <p:spPr/>
        <p:txBody>
          <a:bodyPr/>
          <a:lstStyle/>
          <a:p>
            <a:r>
              <a:rPr lang="en-US" sz="2400" b="1" dirty="0"/>
              <a:t>Engaging the Spirituality of Our Time – July 19</a:t>
            </a:r>
            <a:r>
              <a:rPr lang="en-US" sz="2400" b="1" baseline="30000" dirty="0"/>
              <a:t>th</a:t>
            </a:r>
            <a:r>
              <a:rPr lang="en-US" sz="2400" b="1" dirty="0"/>
              <a:t> , 2020 </a:t>
            </a:r>
          </a:p>
          <a:p>
            <a:endParaRPr lang="en-US" dirty="0"/>
          </a:p>
        </p:txBody>
      </p:sp>
    </p:spTree>
    <p:extLst>
      <p:ext uri="{BB962C8B-B14F-4D97-AF65-F5344CB8AC3E}">
        <p14:creationId xmlns:p14="http://schemas.microsoft.com/office/powerpoint/2010/main" val="809290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A8C0-3EF6-4604-B396-C99483E68C1D}"/>
              </a:ext>
            </a:extLst>
          </p:cNvPr>
          <p:cNvSpPr>
            <a:spLocks noGrp="1"/>
          </p:cNvSpPr>
          <p:nvPr>
            <p:ph type="title"/>
          </p:nvPr>
        </p:nvSpPr>
        <p:spPr/>
        <p:txBody>
          <a:bodyPr/>
          <a:lstStyle/>
          <a:p>
            <a:r>
              <a:rPr lang="en-US" b="1" dirty="0"/>
              <a:t>MTD Class Outline</a:t>
            </a:r>
            <a:endParaRPr lang="en-US" dirty="0"/>
          </a:p>
        </p:txBody>
      </p:sp>
      <p:sp>
        <p:nvSpPr>
          <p:cNvPr id="3" name="Content Placeholder 2">
            <a:extLst>
              <a:ext uri="{FF2B5EF4-FFF2-40B4-BE49-F238E27FC236}">
                <a16:creationId xmlns:a16="http://schemas.microsoft.com/office/drawing/2014/main" id="{0B45CE92-F38E-40BE-B2F2-8628D4057995}"/>
              </a:ext>
            </a:extLst>
          </p:cNvPr>
          <p:cNvSpPr>
            <a:spLocks noGrp="1"/>
          </p:cNvSpPr>
          <p:nvPr>
            <p:ph idx="1"/>
          </p:nvPr>
        </p:nvSpPr>
        <p:spPr/>
        <p:txBody>
          <a:bodyPr/>
          <a:lstStyle/>
          <a:p>
            <a:r>
              <a:rPr lang="en-US" dirty="0"/>
              <a:t>July 5</a:t>
            </a:r>
            <a:r>
              <a:rPr lang="en-US" baseline="30000" dirty="0"/>
              <a:t>th</a:t>
            </a:r>
            <a:r>
              <a:rPr lang="en-US" dirty="0"/>
              <a:t>:   Introduction</a:t>
            </a:r>
          </a:p>
          <a:p>
            <a:r>
              <a:rPr lang="en-US" dirty="0"/>
              <a:t>July 12</a:t>
            </a:r>
            <a:r>
              <a:rPr lang="en-US" baseline="30000" dirty="0"/>
              <a:t>th</a:t>
            </a:r>
            <a:r>
              <a:rPr lang="en-US" dirty="0"/>
              <a:t>:   Deism/Theism</a:t>
            </a:r>
          </a:p>
          <a:p>
            <a:r>
              <a:rPr lang="en-US" dirty="0"/>
              <a:t>July 19</a:t>
            </a:r>
            <a:r>
              <a:rPr lang="en-US" baseline="30000" dirty="0"/>
              <a:t>th</a:t>
            </a:r>
            <a:r>
              <a:rPr lang="en-US" dirty="0"/>
              <a:t>:   Moralistic </a:t>
            </a:r>
          </a:p>
          <a:p>
            <a:r>
              <a:rPr lang="en-US" dirty="0"/>
              <a:t>July 26</a:t>
            </a:r>
            <a:r>
              <a:rPr lang="en-US" baseline="30000" dirty="0"/>
              <a:t>th</a:t>
            </a:r>
            <a:r>
              <a:rPr lang="en-US" dirty="0"/>
              <a:t>:  Therapeutic </a:t>
            </a:r>
          </a:p>
          <a:p>
            <a:endParaRPr lang="en-US" dirty="0"/>
          </a:p>
        </p:txBody>
      </p:sp>
    </p:spTree>
    <p:extLst>
      <p:ext uri="{BB962C8B-B14F-4D97-AF65-F5344CB8AC3E}">
        <p14:creationId xmlns:p14="http://schemas.microsoft.com/office/powerpoint/2010/main" val="1872938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E7977-004D-4FE1-A1E1-2C94058F98AA}"/>
              </a:ext>
            </a:extLst>
          </p:cNvPr>
          <p:cNvSpPr>
            <a:spLocks noGrp="1"/>
          </p:cNvSpPr>
          <p:nvPr>
            <p:ph type="title"/>
          </p:nvPr>
        </p:nvSpPr>
        <p:spPr/>
        <p:txBody>
          <a:bodyPr>
            <a:noAutofit/>
          </a:bodyPr>
          <a:lstStyle/>
          <a:p>
            <a:r>
              <a:rPr lang="en-US" sz="4000" dirty="0"/>
              <a:t>MTD:  Core Beliefs  (gotquestions.org)</a:t>
            </a:r>
          </a:p>
        </p:txBody>
      </p:sp>
      <p:sp>
        <p:nvSpPr>
          <p:cNvPr id="3" name="Content Placeholder 2">
            <a:extLst>
              <a:ext uri="{FF2B5EF4-FFF2-40B4-BE49-F238E27FC236}">
                <a16:creationId xmlns:a16="http://schemas.microsoft.com/office/drawing/2014/main" id="{01D26666-A409-486E-92B0-1C903769C66A}"/>
              </a:ext>
            </a:extLst>
          </p:cNvPr>
          <p:cNvSpPr>
            <a:spLocks noGrp="1"/>
          </p:cNvSpPr>
          <p:nvPr>
            <p:ph idx="1"/>
          </p:nvPr>
        </p:nvSpPr>
        <p:spPr/>
        <p:txBody>
          <a:bodyPr>
            <a:normAutofit lnSpcReduction="10000"/>
          </a:bodyPr>
          <a:lstStyle/>
          <a:p>
            <a:r>
              <a:rPr lang="en-US" dirty="0"/>
              <a:t>1. A god exists who created and ordered the world and watches over human life on earth. (DEISM) </a:t>
            </a:r>
            <a:br>
              <a:rPr lang="en-US" dirty="0"/>
            </a:br>
            <a:r>
              <a:rPr lang="en-US" b="1" dirty="0"/>
              <a:t>2. God wants people to be good, nice, and fair to each other, as taught in the Bible and by most world religions. (MORALISTIC)</a:t>
            </a:r>
            <a:br>
              <a:rPr lang="en-US" b="1" dirty="0"/>
            </a:br>
            <a:r>
              <a:rPr lang="en-US" dirty="0"/>
              <a:t>3. The central goal of life is to be happy and to feel good about oneself. (THERAPEUTIC)</a:t>
            </a:r>
            <a:br>
              <a:rPr lang="en-US" dirty="0"/>
            </a:br>
            <a:r>
              <a:rPr lang="en-US" dirty="0"/>
              <a:t>4. God does not need </a:t>
            </a:r>
            <a:r>
              <a:rPr lang="en-US" b="1" dirty="0"/>
              <a:t>to </a:t>
            </a:r>
            <a:r>
              <a:rPr lang="en-US" dirty="0"/>
              <a:t>be particularly involved in one’s life except when God is needed to resolve a problem. (DEISM &amp; THERAPEUTIC) </a:t>
            </a:r>
            <a:br>
              <a:rPr lang="en-US" dirty="0"/>
            </a:br>
            <a:r>
              <a:rPr lang="en-US" b="1" dirty="0"/>
              <a:t>5. Good people go to heaven when they die. (MORALISTIC</a:t>
            </a:r>
            <a:r>
              <a:rPr lang="en-US" dirty="0"/>
              <a:t>) </a:t>
            </a:r>
          </a:p>
          <a:p>
            <a:endParaRPr lang="en-US" dirty="0"/>
          </a:p>
        </p:txBody>
      </p:sp>
    </p:spTree>
    <p:extLst>
      <p:ext uri="{BB962C8B-B14F-4D97-AF65-F5344CB8AC3E}">
        <p14:creationId xmlns:p14="http://schemas.microsoft.com/office/powerpoint/2010/main" val="31466922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8BD83-001B-4387-A386-A95FF6F27F80}"/>
              </a:ext>
            </a:extLst>
          </p:cNvPr>
          <p:cNvSpPr>
            <a:spLocks noGrp="1"/>
          </p:cNvSpPr>
          <p:nvPr>
            <p:ph type="title"/>
          </p:nvPr>
        </p:nvSpPr>
        <p:spPr/>
        <p:txBody>
          <a:bodyPr/>
          <a:lstStyle/>
          <a:p>
            <a:r>
              <a:rPr lang="en-US" dirty="0"/>
              <a:t>Romans 3:21-26</a:t>
            </a:r>
          </a:p>
        </p:txBody>
      </p:sp>
      <p:sp>
        <p:nvSpPr>
          <p:cNvPr id="3" name="Content Placeholder 2">
            <a:extLst>
              <a:ext uri="{FF2B5EF4-FFF2-40B4-BE49-F238E27FC236}">
                <a16:creationId xmlns:a16="http://schemas.microsoft.com/office/drawing/2014/main" id="{21B6EE46-ECAD-4B88-984C-E175B5128670}"/>
              </a:ext>
            </a:extLst>
          </p:cNvPr>
          <p:cNvSpPr>
            <a:spLocks noGrp="1"/>
          </p:cNvSpPr>
          <p:nvPr>
            <p:ph idx="1"/>
          </p:nvPr>
        </p:nvSpPr>
        <p:spPr/>
        <p:txBody>
          <a:bodyPr>
            <a:normAutofit fontScale="92500" lnSpcReduction="10000"/>
          </a:bodyPr>
          <a:lstStyle/>
          <a:p>
            <a:r>
              <a:rPr lang="en-US" b="1" baseline="30000" dirty="0"/>
              <a:t>21 </a:t>
            </a:r>
            <a:r>
              <a:rPr lang="en-US" dirty="0"/>
              <a:t>But now apart from the law the righteousness of God has been made known, to which the Law and the Prophets testify. </a:t>
            </a:r>
            <a:r>
              <a:rPr lang="en-US" b="1" baseline="30000" dirty="0"/>
              <a:t>22 </a:t>
            </a:r>
            <a:r>
              <a:rPr lang="en-US" b="1" dirty="0"/>
              <a:t>This righteousness is given through faith in</a:t>
            </a:r>
            <a:r>
              <a:rPr lang="en-US" b="1" baseline="30000" dirty="0"/>
              <a:t>[</a:t>
            </a:r>
            <a:r>
              <a:rPr lang="en-US" b="1" baseline="30000" dirty="0">
                <a:hlinkClick r:id="rId2" tooltip="See footnote h"/>
              </a:rPr>
              <a:t>h</a:t>
            </a:r>
            <a:r>
              <a:rPr lang="en-US" b="1" baseline="30000" dirty="0"/>
              <a:t>]</a:t>
            </a:r>
            <a:r>
              <a:rPr lang="en-US" b="1" dirty="0"/>
              <a:t> Jesus Christ to all who believe.</a:t>
            </a:r>
            <a:r>
              <a:rPr lang="en-US" dirty="0"/>
              <a:t> There is no difference between Jew and Gentile, </a:t>
            </a:r>
            <a:r>
              <a:rPr lang="en-US" b="1" baseline="30000" dirty="0"/>
              <a:t>23</a:t>
            </a:r>
            <a:r>
              <a:rPr lang="en-US" baseline="30000" dirty="0"/>
              <a:t> </a:t>
            </a:r>
            <a:r>
              <a:rPr lang="en-US" b="1" dirty="0"/>
              <a:t>for all have sinned and fall short of the glory of God</a:t>
            </a:r>
            <a:r>
              <a:rPr lang="en-US" dirty="0"/>
              <a:t>, </a:t>
            </a:r>
            <a:r>
              <a:rPr lang="en-US" b="1" baseline="30000" dirty="0"/>
              <a:t>24 </a:t>
            </a:r>
            <a:r>
              <a:rPr lang="en-US" dirty="0"/>
              <a:t>and all are </a:t>
            </a:r>
            <a:r>
              <a:rPr lang="en-US" b="1" dirty="0"/>
              <a:t>justified freely by his grace through the redemption that came by Christ Jesus. </a:t>
            </a:r>
            <a:r>
              <a:rPr lang="en-US" b="1" baseline="30000" dirty="0"/>
              <a:t>25 </a:t>
            </a:r>
            <a:r>
              <a:rPr lang="en-US" dirty="0"/>
              <a:t>God presented Christ as a sacrifice of atonement,</a:t>
            </a:r>
            <a:r>
              <a:rPr lang="en-US" baseline="30000" dirty="0"/>
              <a:t>[</a:t>
            </a:r>
            <a:r>
              <a:rPr lang="en-US" baseline="30000" dirty="0" err="1">
                <a:hlinkClick r:id="rId3" tooltip="See footnote i"/>
              </a:rPr>
              <a:t>i</a:t>
            </a:r>
            <a:r>
              <a:rPr lang="en-US" baseline="30000" dirty="0"/>
              <a:t>]</a:t>
            </a:r>
            <a:r>
              <a:rPr lang="en-US" dirty="0"/>
              <a:t> through the shedding of his blood—to be received by faith. He did this to demonstrate his righteousness, because in his forbearance he had left the sins committed beforehand unpunished— </a:t>
            </a:r>
            <a:r>
              <a:rPr lang="en-US" b="1" baseline="30000" dirty="0"/>
              <a:t>26 </a:t>
            </a:r>
            <a:r>
              <a:rPr lang="en-US" dirty="0"/>
              <a:t>he did it to demonstrate his righteousness at the present time, so as to be just and the one who justifies those who have faith in Jesus.</a:t>
            </a:r>
          </a:p>
        </p:txBody>
      </p:sp>
    </p:spTree>
    <p:extLst>
      <p:ext uri="{BB962C8B-B14F-4D97-AF65-F5344CB8AC3E}">
        <p14:creationId xmlns:p14="http://schemas.microsoft.com/office/powerpoint/2010/main" val="767919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2506E-25F4-4F09-B2EC-1D50F6FFD5E4}"/>
              </a:ext>
            </a:extLst>
          </p:cNvPr>
          <p:cNvSpPr>
            <a:spLocks noGrp="1"/>
          </p:cNvSpPr>
          <p:nvPr>
            <p:ph type="title"/>
          </p:nvPr>
        </p:nvSpPr>
        <p:spPr>
          <a:xfrm>
            <a:off x="1295402" y="-123825"/>
            <a:ext cx="9601196" cy="2486025"/>
          </a:xfrm>
        </p:spPr>
        <p:txBody>
          <a:bodyPr/>
          <a:lstStyle/>
          <a:p>
            <a:r>
              <a:rPr lang="en-US" dirty="0"/>
              <a:t>MTD</a:t>
            </a:r>
          </a:p>
        </p:txBody>
      </p:sp>
      <p:sp>
        <p:nvSpPr>
          <p:cNvPr id="3" name="Content Placeholder 2">
            <a:extLst>
              <a:ext uri="{FF2B5EF4-FFF2-40B4-BE49-F238E27FC236}">
                <a16:creationId xmlns:a16="http://schemas.microsoft.com/office/drawing/2014/main" id="{1A4CEF64-85CB-4001-AE44-9C540C4B478E}"/>
              </a:ext>
            </a:extLst>
          </p:cNvPr>
          <p:cNvSpPr>
            <a:spLocks noGrp="1"/>
          </p:cNvSpPr>
          <p:nvPr>
            <p:ph idx="1"/>
          </p:nvPr>
        </p:nvSpPr>
        <p:spPr>
          <a:xfrm>
            <a:off x="1295401" y="1685925"/>
            <a:ext cx="9601196" cy="4189942"/>
          </a:xfrm>
        </p:spPr>
        <p:txBody>
          <a:bodyPr>
            <a:noAutofit/>
          </a:bodyPr>
          <a:lstStyle/>
          <a:p>
            <a:r>
              <a:rPr lang="en-US" sz="1600" dirty="0"/>
              <a:t>Theology:  The study of God</a:t>
            </a:r>
          </a:p>
          <a:p>
            <a:pPr lvl="1"/>
            <a:r>
              <a:rPr lang="en-US" sz="1600" dirty="0"/>
              <a:t>John Stott: “ Most of our problems arise and seem insoluble because our image of God is distorted”</a:t>
            </a:r>
          </a:p>
          <a:p>
            <a:pPr lvl="1"/>
            <a:r>
              <a:rPr lang="en-US" sz="1600" dirty="0"/>
              <a:t>Who is this God that we worship?  </a:t>
            </a:r>
          </a:p>
          <a:p>
            <a:pPr lvl="2"/>
            <a:r>
              <a:rPr lang="en-US" sz="1600" dirty="0"/>
              <a:t>Countering MTD and understanding the Gospel will only make sense if we have an accurate image of God as he is revealed in scripture </a:t>
            </a:r>
          </a:p>
          <a:p>
            <a:pPr lvl="2"/>
            <a:r>
              <a:rPr lang="en-US" sz="1600" dirty="0"/>
              <a:t>The deism/theism is the foundational problem that logically leads to the moralistic and therapeutic components of MTD </a:t>
            </a:r>
          </a:p>
          <a:p>
            <a:r>
              <a:rPr lang="en-US" sz="1600" dirty="0"/>
              <a:t>Anthropology: is the study of people, past and present, with a focus on understanding the human condition both culturally and biologically.</a:t>
            </a:r>
          </a:p>
          <a:p>
            <a:pPr lvl="1"/>
            <a:r>
              <a:rPr lang="en-US" sz="1600" dirty="0"/>
              <a:t>Who are we?  What are we like?</a:t>
            </a:r>
          </a:p>
          <a:p>
            <a:pPr lvl="1"/>
            <a:r>
              <a:rPr lang="en-US" sz="1600" dirty="0"/>
              <a:t>Are we basically good or sinful? </a:t>
            </a:r>
          </a:p>
          <a:p>
            <a:pPr lvl="1"/>
            <a:r>
              <a:rPr lang="en-US" sz="1600" dirty="0"/>
              <a:t>A rejection of our sinful nature in the context of a theistic or deistic understanding of God logically leads to a moralistic (legalistic) and therapeutic religion. </a:t>
            </a:r>
          </a:p>
        </p:txBody>
      </p:sp>
    </p:spTree>
    <p:extLst>
      <p:ext uri="{BB962C8B-B14F-4D97-AF65-F5344CB8AC3E}">
        <p14:creationId xmlns:p14="http://schemas.microsoft.com/office/powerpoint/2010/main" val="2517283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374C6-D904-4937-957D-8DCCFD1C40C7}"/>
              </a:ext>
            </a:extLst>
          </p:cNvPr>
          <p:cNvSpPr>
            <a:spLocks noGrp="1"/>
          </p:cNvSpPr>
          <p:nvPr>
            <p:ph type="title"/>
          </p:nvPr>
        </p:nvSpPr>
        <p:spPr/>
        <p:txBody>
          <a:bodyPr/>
          <a:lstStyle/>
          <a:p>
            <a:r>
              <a:rPr lang="en-US" dirty="0"/>
              <a:t>MTD- Individualism</a:t>
            </a:r>
          </a:p>
        </p:txBody>
      </p:sp>
      <p:sp>
        <p:nvSpPr>
          <p:cNvPr id="3" name="Content Placeholder 2">
            <a:extLst>
              <a:ext uri="{FF2B5EF4-FFF2-40B4-BE49-F238E27FC236}">
                <a16:creationId xmlns:a16="http://schemas.microsoft.com/office/drawing/2014/main" id="{6D71F31A-C8DF-4552-9CF3-15F39CA6698B}"/>
              </a:ext>
            </a:extLst>
          </p:cNvPr>
          <p:cNvSpPr>
            <a:spLocks noGrp="1"/>
          </p:cNvSpPr>
          <p:nvPr>
            <p:ph idx="1"/>
          </p:nvPr>
        </p:nvSpPr>
        <p:spPr/>
        <p:txBody>
          <a:bodyPr/>
          <a:lstStyle/>
          <a:p>
            <a:r>
              <a:rPr lang="en-US" dirty="0"/>
              <a:t>“In the end, this study indicates that American teenagers are heavily influenced by </a:t>
            </a:r>
            <a:r>
              <a:rPr lang="en-US" b="1" dirty="0"/>
              <a:t>the ideology of individualism </a:t>
            </a:r>
            <a:r>
              <a:rPr lang="en-US" dirty="0"/>
              <a:t>that has so profoundly shaped the larger culture. This bleeds over into a reflexive </a:t>
            </a:r>
            <a:r>
              <a:rPr lang="en-US" b="1" dirty="0"/>
              <a:t>non-judgmentalism</a:t>
            </a:r>
            <a:r>
              <a:rPr lang="en-US" dirty="0"/>
              <a:t> and a reluctance to suggest that anyone might actually be wrong in matters of faith and belief.” -  Albert Mohler</a:t>
            </a:r>
          </a:p>
        </p:txBody>
      </p:sp>
    </p:spTree>
    <p:extLst>
      <p:ext uri="{BB962C8B-B14F-4D97-AF65-F5344CB8AC3E}">
        <p14:creationId xmlns:p14="http://schemas.microsoft.com/office/powerpoint/2010/main" val="1836481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CF1C-1C49-40A5-8A65-F60609927282}"/>
              </a:ext>
            </a:extLst>
          </p:cNvPr>
          <p:cNvSpPr>
            <a:spLocks noGrp="1"/>
          </p:cNvSpPr>
          <p:nvPr>
            <p:ph type="title"/>
          </p:nvPr>
        </p:nvSpPr>
        <p:spPr/>
        <p:txBody>
          <a:bodyPr/>
          <a:lstStyle/>
          <a:p>
            <a:r>
              <a:rPr lang="en-US" dirty="0"/>
              <a:t>MTD- Individualism</a:t>
            </a:r>
          </a:p>
        </p:txBody>
      </p:sp>
      <p:sp>
        <p:nvSpPr>
          <p:cNvPr id="3" name="Content Placeholder 2">
            <a:extLst>
              <a:ext uri="{FF2B5EF4-FFF2-40B4-BE49-F238E27FC236}">
                <a16:creationId xmlns:a16="http://schemas.microsoft.com/office/drawing/2014/main" id="{9E1B9618-B912-4A2D-97E1-00CEA5253141}"/>
              </a:ext>
            </a:extLst>
          </p:cNvPr>
          <p:cNvSpPr>
            <a:spLocks noGrp="1"/>
          </p:cNvSpPr>
          <p:nvPr>
            <p:ph idx="1"/>
          </p:nvPr>
        </p:nvSpPr>
        <p:spPr/>
        <p:txBody>
          <a:bodyPr>
            <a:noAutofit/>
          </a:bodyPr>
          <a:lstStyle/>
          <a:p>
            <a:r>
              <a:rPr lang="en-US" sz="3200" dirty="0"/>
              <a:t>Roberta Bellah – Habits of the Heart: </a:t>
            </a:r>
            <a:r>
              <a:rPr lang="en-US" sz="2800" dirty="0"/>
              <a:t>“We believe in the dignity, indeed the </a:t>
            </a:r>
            <a:r>
              <a:rPr lang="en-US" sz="2800" b="1" dirty="0"/>
              <a:t>sacredness, of the individual</a:t>
            </a:r>
            <a:r>
              <a:rPr lang="en-US" sz="2800" dirty="0"/>
              <a:t>. Anything that would violate our right to think for ourselves, judge for ourselves, make our own decisions, </a:t>
            </a:r>
            <a:r>
              <a:rPr lang="en-US" sz="2800" b="1" dirty="0"/>
              <a:t>live our lives as we see fit</a:t>
            </a:r>
            <a:r>
              <a:rPr lang="en-US" sz="2800" dirty="0"/>
              <a:t>, is not only morally wrong, it is sacrilegious. Our highest and noblest aspirations, not only for ourselves, but for those we care about, for our society and for the world, are closely linked to our individualism.” </a:t>
            </a:r>
          </a:p>
        </p:txBody>
      </p:sp>
    </p:spTree>
    <p:extLst>
      <p:ext uri="{BB962C8B-B14F-4D97-AF65-F5344CB8AC3E}">
        <p14:creationId xmlns:p14="http://schemas.microsoft.com/office/powerpoint/2010/main" val="3543616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4D257-05BA-4FEB-9EFD-4AEFCBD37BE3}"/>
              </a:ext>
            </a:extLst>
          </p:cNvPr>
          <p:cNvSpPr>
            <a:spLocks noGrp="1"/>
          </p:cNvSpPr>
          <p:nvPr>
            <p:ph type="title"/>
          </p:nvPr>
        </p:nvSpPr>
        <p:spPr/>
        <p:txBody>
          <a:bodyPr>
            <a:normAutofit fontScale="90000"/>
          </a:bodyPr>
          <a:lstStyle/>
          <a:p>
            <a:r>
              <a:rPr lang="en-US" dirty="0"/>
              <a:t>MTD: Expressive Individualism (EI)- Trevin Wax</a:t>
            </a:r>
          </a:p>
        </p:txBody>
      </p:sp>
      <p:sp>
        <p:nvSpPr>
          <p:cNvPr id="3" name="Content Placeholder 2">
            <a:extLst>
              <a:ext uri="{FF2B5EF4-FFF2-40B4-BE49-F238E27FC236}">
                <a16:creationId xmlns:a16="http://schemas.microsoft.com/office/drawing/2014/main" id="{9D24650D-6D06-4F24-B95D-5EF73C12B9CE}"/>
              </a:ext>
            </a:extLst>
          </p:cNvPr>
          <p:cNvSpPr>
            <a:spLocks noGrp="1"/>
          </p:cNvSpPr>
          <p:nvPr>
            <p:ph idx="1"/>
          </p:nvPr>
        </p:nvSpPr>
        <p:spPr/>
        <p:txBody>
          <a:bodyPr>
            <a:normAutofit fontScale="92500" lnSpcReduction="10000"/>
          </a:bodyPr>
          <a:lstStyle/>
          <a:p>
            <a:r>
              <a:rPr lang="en-US" dirty="0"/>
              <a:t>When defining expressive individualism, it might be best to start with the slogans behind the movement:</a:t>
            </a:r>
          </a:p>
          <a:p>
            <a:r>
              <a:rPr lang="en-US" i="1" dirty="0"/>
              <a:t>You be you.</a:t>
            </a:r>
            <a:endParaRPr lang="en-US" dirty="0"/>
          </a:p>
          <a:p>
            <a:r>
              <a:rPr lang="en-US" i="1" dirty="0"/>
              <a:t>Be true to yourself.</a:t>
            </a:r>
            <a:endParaRPr lang="en-US" dirty="0"/>
          </a:p>
          <a:p>
            <a:r>
              <a:rPr lang="en-US" i="1" dirty="0"/>
              <a:t>Follow your heart.</a:t>
            </a:r>
            <a:endParaRPr lang="en-US" dirty="0"/>
          </a:p>
          <a:p>
            <a:r>
              <a:rPr lang="en-US" i="1" dirty="0"/>
              <a:t>Find yourself. </a:t>
            </a:r>
            <a:endParaRPr lang="en-US" dirty="0"/>
          </a:p>
          <a:p>
            <a:r>
              <a:rPr lang="en-US" dirty="0">
                <a:hlinkClick r:id="rId2"/>
              </a:rPr>
              <a:t>https://www.thegospelcoalition.org/blogs/trevin-wax/expressive-individualism-what-is-it/</a:t>
            </a:r>
            <a:endParaRPr lang="en-US" dirty="0"/>
          </a:p>
        </p:txBody>
      </p:sp>
    </p:spTree>
    <p:extLst>
      <p:ext uri="{BB962C8B-B14F-4D97-AF65-F5344CB8AC3E}">
        <p14:creationId xmlns:p14="http://schemas.microsoft.com/office/powerpoint/2010/main" val="2792201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B33F8-29EC-49F1-B844-9852B20663D8}"/>
              </a:ext>
            </a:extLst>
          </p:cNvPr>
          <p:cNvSpPr>
            <a:spLocks noGrp="1"/>
          </p:cNvSpPr>
          <p:nvPr>
            <p:ph type="title"/>
          </p:nvPr>
        </p:nvSpPr>
        <p:spPr/>
        <p:txBody>
          <a:bodyPr/>
          <a:lstStyle/>
          <a:p>
            <a:r>
              <a:rPr lang="en-US" dirty="0"/>
              <a:t>MTD: Expressive Individualism</a:t>
            </a:r>
          </a:p>
        </p:txBody>
      </p:sp>
      <p:sp>
        <p:nvSpPr>
          <p:cNvPr id="3" name="Content Placeholder 2">
            <a:extLst>
              <a:ext uri="{FF2B5EF4-FFF2-40B4-BE49-F238E27FC236}">
                <a16:creationId xmlns:a16="http://schemas.microsoft.com/office/drawing/2014/main" id="{7FE52892-1946-4521-9254-C1038D687F7F}"/>
              </a:ext>
            </a:extLst>
          </p:cNvPr>
          <p:cNvSpPr>
            <a:spLocks noGrp="1"/>
          </p:cNvSpPr>
          <p:nvPr>
            <p:ph idx="1"/>
          </p:nvPr>
        </p:nvSpPr>
        <p:spPr/>
        <p:txBody>
          <a:bodyPr>
            <a:normAutofit fontScale="92500" lnSpcReduction="10000"/>
          </a:bodyPr>
          <a:lstStyle/>
          <a:p>
            <a:r>
              <a:rPr lang="en-US" sz="2600" dirty="0"/>
              <a:t>Yuval Levin in </a:t>
            </a:r>
            <a:r>
              <a:rPr lang="en-US" sz="2600" i="1" u="sng" dirty="0">
                <a:hlinkClick r:id="rId2"/>
              </a:rPr>
              <a:t>The Fractured Republic </a:t>
            </a:r>
            <a:r>
              <a:rPr lang="en-US" sz="2600" dirty="0"/>
              <a:t>describes it well:</a:t>
            </a:r>
          </a:p>
          <a:p>
            <a:r>
              <a:rPr lang="en-US" sz="2600" i="1" dirty="0"/>
              <a:t>That term suggests not only </a:t>
            </a:r>
            <a:r>
              <a:rPr lang="en-US" sz="2600" b="1" i="1" dirty="0"/>
              <a:t>a desire to pursue one’s own path </a:t>
            </a:r>
            <a:r>
              <a:rPr lang="en-US" sz="2600" i="1" dirty="0"/>
              <a:t>but also a yearning for fulfillment through the definition and articulation of one’s own identity. It is a drive both to be more like whatever you already are and also to live in society by fully asserting who you are. The capacity of individuals to define the terms of their own existence by defining their personal identities is increasingly equated with liberty and with the meaning of some of our basic rights, and it is given pride of place in our self-understanding.</a:t>
            </a:r>
            <a:endParaRPr lang="en-US" sz="2600" dirty="0"/>
          </a:p>
          <a:p>
            <a:r>
              <a:rPr lang="en-US" dirty="0">
                <a:hlinkClick r:id="rId3"/>
              </a:rPr>
              <a:t>https://www.thegospelcoalition.org/blogs/trevin-wax/expressive-individualism-what-is-it/</a:t>
            </a:r>
            <a:endParaRPr lang="en-US" dirty="0"/>
          </a:p>
        </p:txBody>
      </p:sp>
    </p:spTree>
    <p:extLst>
      <p:ext uri="{BB962C8B-B14F-4D97-AF65-F5344CB8AC3E}">
        <p14:creationId xmlns:p14="http://schemas.microsoft.com/office/powerpoint/2010/main" val="1487378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33BF-EAC1-44FA-88A8-88C89E6322CF}"/>
              </a:ext>
            </a:extLst>
          </p:cNvPr>
          <p:cNvSpPr>
            <a:spLocks noGrp="1"/>
          </p:cNvSpPr>
          <p:nvPr>
            <p:ph type="title"/>
          </p:nvPr>
        </p:nvSpPr>
        <p:spPr/>
        <p:txBody>
          <a:bodyPr/>
          <a:lstStyle/>
          <a:p>
            <a:r>
              <a:rPr lang="en-US" dirty="0"/>
              <a:t>MTD: Expressive Individualism</a:t>
            </a:r>
          </a:p>
        </p:txBody>
      </p:sp>
      <p:sp>
        <p:nvSpPr>
          <p:cNvPr id="3" name="Content Placeholder 2">
            <a:extLst>
              <a:ext uri="{FF2B5EF4-FFF2-40B4-BE49-F238E27FC236}">
                <a16:creationId xmlns:a16="http://schemas.microsoft.com/office/drawing/2014/main" id="{DE5B8BF7-8199-4D8C-87DF-C366C05D346D}"/>
              </a:ext>
            </a:extLst>
          </p:cNvPr>
          <p:cNvSpPr>
            <a:spLocks noGrp="1"/>
          </p:cNvSpPr>
          <p:nvPr>
            <p:ph idx="1"/>
          </p:nvPr>
        </p:nvSpPr>
        <p:spPr/>
        <p:txBody>
          <a:bodyPr/>
          <a:lstStyle/>
          <a:p>
            <a:r>
              <a:rPr lang="en-US" dirty="0"/>
              <a:t>Charles Taylor:</a:t>
            </a:r>
          </a:p>
          <a:p>
            <a:r>
              <a:rPr lang="en-US" i="1" dirty="0"/>
              <a:t>I mean the understanding of life which emerges with the Romantic expressivism of the late-eighteenth century, that each one of </a:t>
            </a:r>
            <a:r>
              <a:rPr lang="en-US" b="1" i="1" dirty="0"/>
              <a:t>us has his/her own way of realizing our humanity</a:t>
            </a:r>
            <a:r>
              <a:rPr lang="en-US" i="1" dirty="0"/>
              <a:t>, and that it is important to find and live out one’s own, as against surrendering to conformity with a model </a:t>
            </a:r>
            <a:r>
              <a:rPr lang="en-US" b="1" i="1" dirty="0"/>
              <a:t>imposed on us from outside</a:t>
            </a:r>
            <a:r>
              <a:rPr lang="en-US" i="1" dirty="0"/>
              <a:t>, by society, or the previous generation, or religious or political authority.</a:t>
            </a:r>
            <a:endParaRPr lang="en-US" dirty="0"/>
          </a:p>
        </p:txBody>
      </p:sp>
    </p:spTree>
    <p:extLst>
      <p:ext uri="{BB962C8B-B14F-4D97-AF65-F5344CB8AC3E}">
        <p14:creationId xmlns:p14="http://schemas.microsoft.com/office/powerpoint/2010/main" val="1684290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CE132-26F3-4080-B588-2BC7EC3A491E}"/>
              </a:ext>
            </a:extLst>
          </p:cNvPr>
          <p:cNvSpPr>
            <a:spLocks noGrp="1"/>
          </p:cNvSpPr>
          <p:nvPr>
            <p:ph type="title"/>
          </p:nvPr>
        </p:nvSpPr>
        <p:spPr/>
        <p:txBody>
          <a:bodyPr>
            <a:normAutofit fontScale="90000"/>
          </a:bodyPr>
          <a:lstStyle/>
          <a:p>
            <a:r>
              <a:rPr lang="en-US" dirty="0"/>
              <a:t>MTD:  Expressive Individualism- Trevin Wax</a:t>
            </a:r>
          </a:p>
        </p:txBody>
      </p:sp>
      <p:sp>
        <p:nvSpPr>
          <p:cNvPr id="3" name="Content Placeholder 2">
            <a:extLst>
              <a:ext uri="{FF2B5EF4-FFF2-40B4-BE49-F238E27FC236}">
                <a16:creationId xmlns:a16="http://schemas.microsoft.com/office/drawing/2014/main" id="{396E28F7-1644-486C-B100-62B12E61388E}"/>
              </a:ext>
            </a:extLst>
          </p:cNvPr>
          <p:cNvSpPr>
            <a:spLocks noGrp="1"/>
          </p:cNvSpPr>
          <p:nvPr>
            <p:ph idx="1"/>
          </p:nvPr>
        </p:nvSpPr>
        <p:spPr/>
        <p:txBody>
          <a:bodyPr>
            <a:normAutofit fontScale="92500" lnSpcReduction="10000"/>
          </a:bodyPr>
          <a:lstStyle/>
          <a:p>
            <a:r>
              <a:rPr lang="en-US" dirty="0"/>
              <a:t>For a society awash in expressive individualism, the greatest commandment is to be yourself and the second is like it: to affirm and applaud whatever self your neighbor chooses to be. The greatest sins, then, are to deny yourself or to question or judge someone else’s self-expression.</a:t>
            </a:r>
          </a:p>
          <a:p>
            <a:r>
              <a:rPr lang="en-US" dirty="0"/>
              <a:t>This radical redefining of sin leads many people who still sense the need for a moral ballast or spiritual dimension to pull away from historic Christianity and toward a more generic kind of “inspiration.”   </a:t>
            </a:r>
          </a:p>
          <a:p>
            <a:r>
              <a:rPr lang="en-US" dirty="0">
                <a:hlinkClick r:id="rId2"/>
              </a:rPr>
              <a:t>https://www.thegospelcoalition.org/blogs/trevin-wax/expressive-individualism-sin/</a:t>
            </a:r>
            <a:endParaRPr lang="en-US" dirty="0"/>
          </a:p>
          <a:p>
            <a:endParaRPr lang="en-US" dirty="0"/>
          </a:p>
        </p:txBody>
      </p:sp>
    </p:spTree>
    <p:extLst>
      <p:ext uri="{BB962C8B-B14F-4D97-AF65-F5344CB8AC3E}">
        <p14:creationId xmlns:p14="http://schemas.microsoft.com/office/powerpoint/2010/main" val="3397790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7A1C5-6664-44E9-8ABA-96D3E2C0BAF8}"/>
              </a:ext>
            </a:extLst>
          </p:cNvPr>
          <p:cNvSpPr>
            <a:spLocks noGrp="1"/>
          </p:cNvSpPr>
          <p:nvPr>
            <p:ph type="title"/>
          </p:nvPr>
        </p:nvSpPr>
        <p:spPr/>
        <p:txBody>
          <a:bodyPr/>
          <a:lstStyle/>
          <a:p>
            <a:r>
              <a:rPr lang="en-US" dirty="0"/>
              <a:t>MTD: Expressive Individualism</a:t>
            </a:r>
          </a:p>
        </p:txBody>
      </p:sp>
      <p:sp>
        <p:nvSpPr>
          <p:cNvPr id="3" name="Content Placeholder 2">
            <a:extLst>
              <a:ext uri="{FF2B5EF4-FFF2-40B4-BE49-F238E27FC236}">
                <a16:creationId xmlns:a16="http://schemas.microsoft.com/office/drawing/2014/main" id="{03A34153-6E9F-46D3-B845-20385800D60C}"/>
              </a:ext>
            </a:extLst>
          </p:cNvPr>
          <p:cNvSpPr>
            <a:spLocks noGrp="1"/>
          </p:cNvSpPr>
          <p:nvPr>
            <p:ph idx="1"/>
          </p:nvPr>
        </p:nvSpPr>
        <p:spPr/>
        <p:txBody>
          <a:bodyPr/>
          <a:lstStyle/>
          <a:p>
            <a:r>
              <a:rPr lang="en-US" dirty="0"/>
              <a:t>Trevin Wax: “The first reason why expressive individualism poses a challenge is that we’ve been commissioned to proclaim a message </a:t>
            </a:r>
            <a:r>
              <a:rPr lang="en-US" b="1" dirty="0"/>
              <a:t>that is radically God-centered. </a:t>
            </a:r>
            <a:r>
              <a:rPr lang="en-US" dirty="0"/>
              <a:t>The gospel challenges the “Me” with “I Am”—the One who created and sustains us. Expressive individualism would have us look deep into our hearts to discover our inner essence and express that to the world. But the gospel shows how the </a:t>
            </a:r>
            <a:r>
              <a:rPr lang="en-US" b="1" dirty="0"/>
              <a:t>depths of our hearts are steeped in sin; </a:t>
            </a:r>
            <a:r>
              <a:rPr lang="en-US" dirty="0"/>
              <a:t>it claims that what we need most is not expression, but </a:t>
            </a:r>
            <a:r>
              <a:rPr lang="en-US" b="1" dirty="0"/>
              <a:t>redemption</a:t>
            </a:r>
            <a:r>
              <a:rPr lang="en-US" dirty="0"/>
              <a:t>” </a:t>
            </a:r>
          </a:p>
        </p:txBody>
      </p:sp>
    </p:spTree>
    <p:extLst>
      <p:ext uri="{BB962C8B-B14F-4D97-AF65-F5344CB8AC3E}">
        <p14:creationId xmlns:p14="http://schemas.microsoft.com/office/powerpoint/2010/main" val="1574250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05C8-A28B-4BFD-945B-A76BDE606499}"/>
              </a:ext>
            </a:extLst>
          </p:cNvPr>
          <p:cNvSpPr>
            <a:spLocks noGrp="1"/>
          </p:cNvSpPr>
          <p:nvPr>
            <p:ph type="title"/>
          </p:nvPr>
        </p:nvSpPr>
        <p:spPr/>
        <p:txBody>
          <a:bodyPr/>
          <a:lstStyle/>
          <a:p>
            <a:r>
              <a:rPr lang="en-US" dirty="0"/>
              <a:t>MTD- Moralistic</a:t>
            </a:r>
          </a:p>
        </p:txBody>
      </p:sp>
      <p:sp>
        <p:nvSpPr>
          <p:cNvPr id="3" name="Content Placeholder 2">
            <a:extLst>
              <a:ext uri="{FF2B5EF4-FFF2-40B4-BE49-F238E27FC236}">
                <a16:creationId xmlns:a16="http://schemas.microsoft.com/office/drawing/2014/main" id="{2B0E1378-4BE7-473D-BD7E-0ED4191BD4AE}"/>
              </a:ext>
            </a:extLst>
          </p:cNvPr>
          <p:cNvSpPr>
            <a:spLocks noGrp="1"/>
          </p:cNvSpPr>
          <p:nvPr>
            <p:ph idx="1"/>
          </p:nvPr>
        </p:nvSpPr>
        <p:spPr/>
        <p:txBody>
          <a:bodyPr/>
          <a:lstStyle/>
          <a:p>
            <a:r>
              <a:rPr lang="en-US" dirty="0"/>
              <a:t>Christian Smith and Melinda Lundquist Denton explained, Moralistic Therapeutic Deism "is about inculcating a </a:t>
            </a:r>
            <a:r>
              <a:rPr lang="en-US" b="1" dirty="0"/>
              <a:t>moralistic approach to life</a:t>
            </a:r>
            <a:r>
              <a:rPr lang="en-US" dirty="0"/>
              <a:t>. It teaches that central to living a good and happy life is being a good, moral person. That means being nice, kind, pleasant, respectful, responsible, at work on self-improvement, taking care of one's health, and doing one's best to be successful." </a:t>
            </a:r>
          </a:p>
        </p:txBody>
      </p:sp>
    </p:spTree>
    <p:extLst>
      <p:ext uri="{BB962C8B-B14F-4D97-AF65-F5344CB8AC3E}">
        <p14:creationId xmlns:p14="http://schemas.microsoft.com/office/powerpoint/2010/main" val="2182259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DC55B-6FB8-4C33-8BDD-49C98BE6B9F3}"/>
              </a:ext>
            </a:extLst>
          </p:cNvPr>
          <p:cNvSpPr>
            <a:spLocks noGrp="1"/>
          </p:cNvSpPr>
          <p:nvPr>
            <p:ph type="title"/>
          </p:nvPr>
        </p:nvSpPr>
        <p:spPr/>
        <p:txBody>
          <a:bodyPr/>
          <a:lstStyle/>
          <a:p>
            <a:r>
              <a:rPr lang="en-US" dirty="0"/>
              <a:t>MTD- Moralistic</a:t>
            </a:r>
          </a:p>
        </p:txBody>
      </p:sp>
      <p:sp>
        <p:nvSpPr>
          <p:cNvPr id="3" name="Content Placeholder 2">
            <a:extLst>
              <a:ext uri="{FF2B5EF4-FFF2-40B4-BE49-F238E27FC236}">
                <a16:creationId xmlns:a16="http://schemas.microsoft.com/office/drawing/2014/main" id="{67DF0DD2-41D8-4E0D-B109-E8FD46796DD3}"/>
              </a:ext>
            </a:extLst>
          </p:cNvPr>
          <p:cNvSpPr>
            <a:spLocks noGrp="1"/>
          </p:cNvSpPr>
          <p:nvPr>
            <p:ph idx="1"/>
          </p:nvPr>
        </p:nvSpPr>
        <p:spPr/>
        <p:txBody>
          <a:bodyPr>
            <a:normAutofit fontScale="92500"/>
          </a:bodyPr>
          <a:lstStyle/>
          <a:p>
            <a:r>
              <a:rPr lang="en-US" dirty="0"/>
              <a:t>Dwight Longenecker: “Moralistic in replacing vital sacramental, evangelizing Christianity with a set </a:t>
            </a:r>
            <a:r>
              <a:rPr lang="en-US" b="1" dirty="0"/>
              <a:t>of rules and regulations</a:t>
            </a:r>
            <a:r>
              <a:rPr lang="en-US" dirty="0"/>
              <a:t>. Different sets of rules and regulations exist for different subsets. For a smart suburban congregation, the rules might be those of respectability and good manners. For a liberal, socially aware or hipster group the rules might be all about ecology, the right attitude on human rights issues and the right political stance. For a conservative Christian group the rules would be focused on sexual morality, modesty and the right religious devotions. While none of the rules and regulations are necessarily wrong, the error is in mistaking the rules and regulations for real religion.” </a:t>
            </a:r>
          </a:p>
        </p:txBody>
      </p:sp>
    </p:spTree>
    <p:extLst>
      <p:ext uri="{BB962C8B-B14F-4D97-AF65-F5344CB8AC3E}">
        <p14:creationId xmlns:p14="http://schemas.microsoft.com/office/powerpoint/2010/main" val="3277622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D237-DEC2-46B9-B4E1-126B89E300AF}"/>
              </a:ext>
            </a:extLst>
          </p:cNvPr>
          <p:cNvSpPr>
            <a:spLocks noGrp="1"/>
          </p:cNvSpPr>
          <p:nvPr>
            <p:ph type="title"/>
          </p:nvPr>
        </p:nvSpPr>
        <p:spPr/>
        <p:txBody>
          <a:bodyPr/>
          <a:lstStyle/>
          <a:p>
            <a:r>
              <a:rPr lang="en-US" dirty="0"/>
              <a:t>MTD: Moralistic</a:t>
            </a:r>
          </a:p>
        </p:txBody>
      </p:sp>
      <p:sp>
        <p:nvSpPr>
          <p:cNvPr id="3" name="Content Placeholder 2">
            <a:extLst>
              <a:ext uri="{FF2B5EF4-FFF2-40B4-BE49-F238E27FC236}">
                <a16:creationId xmlns:a16="http://schemas.microsoft.com/office/drawing/2014/main" id="{D8F79C08-CDA3-4D25-B52E-FFD1B955EBD1}"/>
              </a:ext>
            </a:extLst>
          </p:cNvPr>
          <p:cNvSpPr>
            <a:spLocks noGrp="1"/>
          </p:cNvSpPr>
          <p:nvPr>
            <p:ph idx="1"/>
          </p:nvPr>
        </p:nvSpPr>
        <p:spPr/>
        <p:txBody>
          <a:bodyPr>
            <a:normAutofit lnSpcReduction="10000"/>
          </a:bodyPr>
          <a:lstStyle/>
          <a:p>
            <a:r>
              <a:rPr lang="en-US" dirty="0"/>
              <a:t>high value on being “good” &amp; “nice.”  </a:t>
            </a:r>
          </a:p>
          <a:p>
            <a:r>
              <a:rPr lang="en-US" dirty="0"/>
              <a:t>Of course the idea of good in MTD is not defined by Scripture or God’s moral law but according to </a:t>
            </a:r>
            <a:r>
              <a:rPr lang="en-US" b="1" dirty="0"/>
              <a:t>my own sense (EI) </a:t>
            </a:r>
            <a:r>
              <a:rPr lang="en-US" dirty="0"/>
              <a:t>of what is wrong or good</a:t>
            </a:r>
          </a:p>
          <a:p>
            <a:r>
              <a:rPr lang="en-US" dirty="0"/>
              <a:t>The “good” shifts based on what the culture is promoting as “good.”  So my sense of what is good will be intensely shaped by the current culture (peers,  work, school, media &amp; entertainment) and it’s discipling of my heart. </a:t>
            </a:r>
          </a:p>
          <a:p>
            <a:r>
              <a:rPr lang="en-US" dirty="0"/>
              <a:t>One of the challenges is that what is currently deemed as good is frequently called sinful according to Scripture. </a:t>
            </a:r>
          </a:p>
          <a:p>
            <a:endParaRPr lang="en-US" dirty="0"/>
          </a:p>
        </p:txBody>
      </p:sp>
    </p:spTree>
    <p:extLst>
      <p:ext uri="{BB962C8B-B14F-4D97-AF65-F5344CB8AC3E}">
        <p14:creationId xmlns:p14="http://schemas.microsoft.com/office/powerpoint/2010/main" val="1653806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5DAE8-BB1C-4147-B6A8-3F3123DC65F2}"/>
              </a:ext>
            </a:extLst>
          </p:cNvPr>
          <p:cNvSpPr>
            <a:spLocks noGrp="1"/>
          </p:cNvSpPr>
          <p:nvPr>
            <p:ph type="title"/>
          </p:nvPr>
        </p:nvSpPr>
        <p:spPr/>
        <p:txBody>
          <a:bodyPr/>
          <a:lstStyle/>
          <a:p>
            <a:r>
              <a:rPr lang="en-US" dirty="0"/>
              <a:t>Gospel vs MTD- Romans 3: 21-26</a:t>
            </a:r>
          </a:p>
        </p:txBody>
      </p:sp>
      <p:sp>
        <p:nvSpPr>
          <p:cNvPr id="3" name="Content Placeholder 2">
            <a:extLst>
              <a:ext uri="{FF2B5EF4-FFF2-40B4-BE49-F238E27FC236}">
                <a16:creationId xmlns:a16="http://schemas.microsoft.com/office/drawing/2014/main" id="{58562F96-1280-487D-B061-69830E700CF6}"/>
              </a:ext>
            </a:extLst>
          </p:cNvPr>
          <p:cNvSpPr>
            <a:spLocks noGrp="1"/>
          </p:cNvSpPr>
          <p:nvPr>
            <p:ph idx="1"/>
          </p:nvPr>
        </p:nvSpPr>
        <p:spPr/>
        <p:txBody>
          <a:bodyPr>
            <a:normAutofit fontScale="92500" lnSpcReduction="10000"/>
          </a:bodyPr>
          <a:lstStyle/>
          <a:p>
            <a:r>
              <a:rPr lang="en-US" b="1" baseline="30000" dirty="0"/>
              <a:t>21 </a:t>
            </a:r>
            <a:r>
              <a:rPr lang="en-US" dirty="0"/>
              <a:t>But now apart from the law </a:t>
            </a:r>
            <a:r>
              <a:rPr lang="en-US" b="1" dirty="0"/>
              <a:t>the righteousness of God has been made known</a:t>
            </a:r>
            <a:r>
              <a:rPr lang="en-US" dirty="0"/>
              <a:t>, to which the Law and the Prophets testify. </a:t>
            </a:r>
            <a:r>
              <a:rPr lang="en-US" b="1" baseline="30000" dirty="0"/>
              <a:t>22 </a:t>
            </a:r>
            <a:r>
              <a:rPr lang="en-US" dirty="0"/>
              <a:t>This righteousness is given through </a:t>
            </a:r>
            <a:r>
              <a:rPr lang="en-US" b="1" dirty="0"/>
              <a:t>faith in</a:t>
            </a:r>
            <a:r>
              <a:rPr lang="en-US" b="1" baseline="30000" dirty="0"/>
              <a:t>[</a:t>
            </a:r>
            <a:r>
              <a:rPr lang="en-US" b="1" baseline="30000" dirty="0">
                <a:hlinkClick r:id="rId2" tooltip="See footnote h"/>
              </a:rPr>
              <a:t>h</a:t>
            </a:r>
            <a:r>
              <a:rPr lang="en-US" b="1" baseline="30000" dirty="0"/>
              <a:t>]</a:t>
            </a:r>
            <a:r>
              <a:rPr lang="en-US" b="1" dirty="0"/>
              <a:t> Jesus Christ to all who believe</a:t>
            </a:r>
            <a:r>
              <a:rPr lang="en-US" dirty="0"/>
              <a:t>. There is no difference between Jew and Gentile, </a:t>
            </a:r>
            <a:r>
              <a:rPr lang="en-US" b="1" baseline="30000" dirty="0"/>
              <a:t>23 </a:t>
            </a:r>
            <a:r>
              <a:rPr lang="en-US" b="1" dirty="0"/>
              <a:t>for all have sinned and fall short of the glory of God, </a:t>
            </a:r>
            <a:r>
              <a:rPr lang="en-US" b="1" baseline="30000" dirty="0"/>
              <a:t>24 </a:t>
            </a:r>
            <a:r>
              <a:rPr lang="en-US" dirty="0"/>
              <a:t>and all are justified freely by his grace through the redemption that came by Christ Jesus. </a:t>
            </a:r>
            <a:r>
              <a:rPr lang="en-US" b="1" baseline="30000" dirty="0"/>
              <a:t>25 </a:t>
            </a:r>
            <a:r>
              <a:rPr lang="en-US" dirty="0"/>
              <a:t>God presented Christ as a sacrifice of atonement,</a:t>
            </a:r>
            <a:r>
              <a:rPr lang="en-US" baseline="30000" dirty="0"/>
              <a:t>[</a:t>
            </a:r>
            <a:r>
              <a:rPr lang="en-US" baseline="30000" dirty="0" err="1">
                <a:hlinkClick r:id="rId3" tooltip="See footnote i"/>
              </a:rPr>
              <a:t>i</a:t>
            </a:r>
            <a:r>
              <a:rPr lang="en-US" baseline="30000" dirty="0"/>
              <a:t>]</a:t>
            </a:r>
            <a:r>
              <a:rPr lang="en-US" dirty="0"/>
              <a:t> through the shedding of his blood—to be received by faith. He did this to demonstrate his righteousness, because in his forbearance he had left the sins committed beforehand unpunished— </a:t>
            </a:r>
            <a:r>
              <a:rPr lang="en-US" b="1" baseline="30000" dirty="0"/>
              <a:t>26 </a:t>
            </a:r>
            <a:r>
              <a:rPr lang="en-US" dirty="0"/>
              <a:t>he did it to demonstrate his righteousness at the present time, so as to be just and the one who justifies those who have faith in Jesus.</a:t>
            </a:r>
          </a:p>
        </p:txBody>
      </p:sp>
    </p:spTree>
    <p:extLst>
      <p:ext uri="{BB962C8B-B14F-4D97-AF65-F5344CB8AC3E}">
        <p14:creationId xmlns:p14="http://schemas.microsoft.com/office/powerpoint/2010/main" val="268972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3C2DA-09E8-418C-9A6C-948F6691E4C0}"/>
              </a:ext>
            </a:extLst>
          </p:cNvPr>
          <p:cNvSpPr>
            <a:spLocks noGrp="1"/>
          </p:cNvSpPr>
          <p:nvPr>
            <p:ph type="title"/>
          </p:nvPr>
        </p:nvSpPr>
        <p:spPr/>
        <p:txBody>
          <a:bodyPr/>
          <a:lstStyle/>
          <a:p>
            <a:r>
              <a:rPr lang="en-US" dirty="0"/>
              <a:t>Gospel vs MTD: Romans 7:18-20; 24-25</a:t>
            </a:r>
          </a:p>
        </p:txBody>
      </p:sp>
      <p:sp>
        <p:nvSpPr>
          <p:cNvPr id="3" name="Content Placeholder 2">
            <a:extLst>
              <a:ext uri="{FF2B5EF4-FFF2-40B4-BE49-F238E27FC236}">
                <a16:creationId xmlns:a16="http://schemas.microsoft.com/office/drawing/2014/main" id="{5F443F3F-3C9B-4C00-A055-51A8DCBDE2A5}"/>
              </a:ext>
            </a:extLst>
          </p:cNvPr>
          <p:cNvSpPr>
            <a:spLocks noGrp="1"/>
          </p:cNvSpPr>
          <p:nvPr>
            <p:ph idx="1"/>
          </p:nvPr>
        </p:nvSpPr>
        <p:spPr/>
        <p:txBody>
          <a:bodyPr/>
          <a:lstStyle/>
          <a:p>
            <a:r>
              <a:rPr lang="en-US" b="1" baseline="30000" dirty="0"/>
              <a:t>18 </a:t>
            </a:r>
            <a:r>
              <a:rPr lang="en-US" dirty="0"/>
              <a:t>For I know that good itself does not dwell in me, that is, in my sinful nature.</a:t>
            </a:r>
            <a:r>
              <a:rPr lang="en-US" baseline="30000" dirty="0"/>
              <a:t>[</a:t>
            </a:r>
            <a:r>
              <a:rPr lang="en-US" baseline="30000" dirty="0">
                <a:hlinkClick r:id="rId2" tooltip="See footnote c"/>
              </a:rPr>
              <a:t>c</a:t>
            </a:r>
            <a:r>
              <a:rPr lang="en-US" baseline="30000" dirty="0"/>
              <a:t>]</a:t>
            </a:r>
            <a:r>
              <a:rPr lang="en-US" dirty="0"/>
              <a:t> For I have the desire to do what is good, but I cannot carry it out. </a:t>
            </a:r>
            <a:r>
              <a:rPr lang="en-US" b="1" baseline="30000" dirty="0"/>
              <a:t>19 </a:t>
            </a:r>
            <a:r>
              <a:rPr lang="en-US" dirty="0"/>
              <a:t>For I do not do the good I want to do, but the evil I do not want to do—this I keep on doing. </a:t>
            </a:r>
            <a:r>
              <a:rPr lang="en-US" b="1" baseline="30000" dirty="0"/>
              <a:t>20 </a:t>
            </a:r>
            <a:r>
              <a:rPr lang="en-US" dirty="0"/>
              <a:t>Now if I do what I do not want to do, it is no longer I who do it, but it is sin living in me that does it.</a:t>
            </a:r>
          </a:p>
          <a:p>
            <a:r>
              <a:rPr lang="en-US" b="1" baseline="30000" dirty="0"/>
              <a:t>24 </a:t>
            </a:r>
            <a:r>
              <a:rPr lang="en-US" dirty="0"/>
              <a:t>What a wretched man I am! Who will rescue me from this body that is subject to death? </a:t>
            </a:r>
            <a:r>
              <a:rPr lang="en-US" b="1" baseline="30000" dirty="0"/>
              <a:t>25 </a:t>
            </a:r>
            <a:r>
              <a:rPr lang="en-US" dirty="0"/>
              <a:t>Thanks be to God, who delivers me through Jesus Christ our Lord!</a:t>
            </a:r>
          </a:p>
        </p:txBody>
      </p:sp>
    </p:spTree>
    <p:extLst>
      <p:ext uri="{BB962C8B-B14F-4D97-AF65-F5344CB8AC3E}">
        <p14:creationId xmlns:p14="http://schemas.microsoft.com/office/powerpoint/2010/main" val="87192200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162</TotalTime>
  <Words>1734</Words>
  <Application>Microsoft Office PowerPoint</Application>
  <PresentationFormat>Widescreen</PresentationFormat>
  <Paragraphs>59</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Garamond</vt:lpstr>
      <vt:lpstr>Organic</vt:lpstr>
      <vt:lpstr>Moralistic Therapeutic Deism (MTD)</vt:lpstr>
      <vt:lpstr>MTD Class Outline</vt:lpstr>
      <vt:lpstr>MTD:  Core Beliefs  (gotquestions.org)</vt:lpstr>
      <vt:lpstr>Romans 3:21-26</vt:lpstr>
      <vt:lpstr>MTD</vt:lpstr>
      <vt:lpstr>MTD- Individualism</vt:lpstr>
      <vt:lpstr>MTD- Individualism</vt:lpstr>
      <vt:lpstr>MTD: Expressive Individualism (EI)- Trevin Wax</vt:lpstr>
      <vt:lpstr>MTD: Expressive Individualism</vt:lpstr>
      <vt:lpstr>MTD: Expressive Individualism</vt:lpstr>
      <vt:lpstr>MTD:  Expressive Individualism- Trevin Wax</vt:lpstr>
      <vt:lpstr>MTD: Expressive Individualism</vt:lpstr>
      <vt:lpstr>MTD- Moralistic</vt:lpstr>
      <vt:lpstr>MTD- Moralistic</vt:lpstr>
      <vt:lpstr>MTD: Moralistic</vt:lpstr>
      <vt:lpstr>Gospel vs MTD- Romans 3: 21-26</vt:lpstr>
      <vt:lpstr>Gospel vs MTD: Romans 7:18-20; 24-25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Moralistic Therapeutic Deism (MTD)</dc:title>
  <dc:creator>M Hanna</dc:creator>
  <cp:lastModifiedBy>M Hanna</cp:lastModifiedBy>
  <cp:revision>13</cp:revision>
  <dcterms:created xsi:type="dcterms:W3CDTF">2020-07-15T00:23:06Z</dcterms:created>
  <dcterms:modified xsi:type="dcterms:W3CDTF">2020-07-19T00:58:19Z</dcterms:modified>
</cp:coreProperties>
</file>