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71" r:id="rId4"/>
    <p:sldId id="265" r:id="rId5"/>
    <p:sldId id="266" r:id="rId6"/>
    <p:sldId id="272" r:id="rId7"/>
    <p:sldId id="277" r:id="rId8"/>
    <p:sldId id="275" r:id="rId9"/>
    <p:sldId id="282" r:id="rId10"/>
    <p:sldId id="279" r:id="rId11"/>
    <p:sldId id="274" r:id="rId12"/>
    <p:sldId id="280" r:id="rId13"/>
    <p:sldId id="278" r:id="rId14"/>
    <p:sldId id="276"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83" autoAdjust="0"/>
    <p:restoredTop sz="94660"/>
  </p:normalViewPr>
  <p:slideViewPr>
    <p:cSldViewPr snapToGrid="0">
      <p:cViewPr varScale="1">
        <p:scale>
          <a:sx n="67" d="100"/>
          <a:sy n="67" d="100"/>
        </p:scale>
        <p:origin x="47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7/25/2020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9marks.org/article/therapeutic-gospe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4A87E-4B3F-490F-9AF9-DC64CAC2105E}"/>
              </a:ext>
            </a:extLst>
          </p:cNvPr>
          <p:cNvSpPr>
            <a:spLocks noGrp="1"/>
          </p:cNvSpPr>
          <p:nvPr>
            <p:ph type="ctrTitle"/>
          </p:nvPr>
        </p:nvSpPr>
        <p:spPr/>
        <p:txBody>
          <a:bodyPr/>
          <a:lstStyle/>
          <a:p>
            <a:r>
              <a:rPr lang="en-US" dirty="0"/>
              <a:t>Moralistic Therapeutic Deism (MTD)</a:t>
            </a:r>
          </a:p>
        </p:txBody>
      </p:sp>
      <p:sp>
        <p:nvSpPr>
          <p:cNvPr id="3" name="Subtitle 2">
            <a:extLst>
              <a:ext uri="{FF2B5EF4-FFF2-40B4-BE49-F238E27FC236}">
                <a16:creationId xmlns:a16="http://schemas.microsoft.com/office/drawing/2014/main" id="{45610F6D-8B4E-488D-86E7-29B7710C4C49}"/>
              </a:ext>
            </a:extLst>
          </p:cNvPr>
          <p:cNvSpPr>
            <a:spLocks noGrp="1"/>
          </p:cNvSpPr>
          <p:nvPr>
            <p:ph type="subTitle" idx="1"/>
          </p:nvPr>
        </p:nvSpPr>
        <p:spPr/>
        <p:txBody>
          <a:bodyPr/>
          <a:lstStyle/>
          <a:p>
            <a:r>
              <a:rPr lang="en-US" sz="2400" b="1" dirty="0"/>
              <a:t>Engaging the Spirituality of Our Time – July 26</a:t>
            </a:r>
            <a:r>
              <a:rPr lang="en-US" sz="2400" b="1" baseline="30000" dirty="0"/>
              <a:t>th</a:t>
            </a:r>
            <a:r>
              <a:rPr lang="en-US" sz="2400" b="1" dirty="0"/>
              <a:t> , 2020 </a:t>
            </a:r>
          </a:p>
          <a:p>
            <a:endParaRPr lang="en-US" dirty="0"/>
          </a:p>
        </p:txBody>
      </p:sp>
    </p:spTree>
    <p:extLst>
      <p:ext uri="{BB962C8B-B14F-4D97-AF65-F5344CB8AC3E}">
        <p14:creationId xmlns:p14="http://schemas.microsoft.com/office/powerpoint/2010/main" val="809290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6A8C0-3EF6-4604-B396-C99483E68C1D}"/>
              </a:ext>
            </a:extLst>
          </p:cNvPr>
          <p:cNvSpPr>
            <a:spLocks noGrp="1"/>
          </p:cNvSpPr>
          <p:nvPr>
            <p:ph type="title"/>
          </p:nvPr>
        </p:nvSpPr>
        <p:spPr/>
        <p:txBody>
          <a:bodyPr>
            <a:normAutofit fontScale="90000"/>
          </a:bodyPr>
          <a:lstStyle/>
          <a:p>
            <a:r>
              <a:rPr lang="en-US" b="1" dirty="0"/>
              <a:t>Moralistic Therapeutic Deism (MTD) Class Outline</a:t>
            </a:r>
            <a:endParaRPr lang="en-US" dirty="0"/>
          </a:p>
        </p:txBody>
      </p:sp>
      <p:sp>
        <p:nvSpPr>
          <p:cNvPr id="3" name="Content Placeholder 2">
            <a:extLst>
              <a:ext uri="{FF2B5EF4-FFF2-40B4-BE49-F238E27FC236}">
                <a16:creationId xmlns:a16="http://schemas.microsoft.com/office/drawing/2014/main" id="{0B45CE92-F38E-40BE-B2F2-8628D4057995}"/>
              </a:ext>
            </a:extLst>
          </p:cNvPr>
          <p:cNvSpPr>
            <a:spLocks noGrp="1"/>
          </p:cNvSpPr>
          <p:nvPr>
            <p:ph idx="1"/>
          </p:nvPr>
        </p:nvSpPr>
        <p:spPr/>
        <p:txBody>
          <a:bodyPr/>
          <a:lstStyle/>
          <a:p>
            <a:r>
              <a:rPr lang="en-US" dirty="0"/>
              <a:t>July 5</a:t>
            </a:r>
            <a:r>
              <a:rPr lang="en-US" baseline="30000" dirty="0"/>
              <a:t>th</a:t>
            </a:r>
            <a:r>
              <a:rPr lang="en-US" dirty="0"/>
              <a:t>:   Introduction</a:t>
            </a:r>
          </a:p>
          <a:p>
            <a:r>
              <a:rPr lang="en-US" dirty="0"/>
              <a:t>July 12</a:t>
            </a:r>
            <a:r>
              <a:rPr lang="en-US" baseline="30000" dirty="0"/>
              <a:t>th</a:t>
            </a:r>
            <a:r>
              <a:rPr lang="en-US" dirty="0"/>
              <a:t>:   Deism/Theism</a:t>
            </a:r>
          </a:p>
          <a:p>
            <a:r>
              <a:rPr lang="en-US" dirty="0"/>
              <a:t>July 19</a:t>
            </a:r>
            <a:r>
              <a:rPr lang="en-US" baseline="30000" dirty="0"/>
              <a:t>th</a:t>
            </a:r>
            <a:r>
              <a:rPr lang="en-US" dirty="0"/>
              <a:t>:   Moralistic </a:t>
            </a:r>
          </a:p>
          <a:p>
            <a:r>
              <a:rPr lang="en-US" b="1" dirty="0"/>
              <a:t>July 26</a:t>
            </a:r>
            <a:r>
              <a:rPr lang="en-US" b="1" baseline="30000" dirty="0"/>
              <a:t>th</a:t>
            </a:r>
            <a:r>
              <a:rPr lang="en-US" b="1" dirty="0"/>
              <a:t>:  Therapeutic </a:t>
            </a:r>
          </a:p>
          <a:p>
            <a:endParaRPr lang="en-US" dirty="0"/>
          </a:p>
        </p:txBody>
      </p:sp>
    </p:spTree>
    <p:extLst>
      <p:ext uri="{BB962C8B-B14F-4D97-AF65-F5344CB8AC3E}">
        <p14:creationId xmlns:p14="http://schemas.microsoft.com/office/powerpoint/2010/main" val="1872938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E7977-004D-4FE1-A1E1-2C94058F98AA}"/>
              </a:ext>
            </a:extLst>
          </p:cNvPr>
          <p:cNvSpPr>
            <a:spLocks noGrp="1"/>
          </p:cNvSpPr>
          <p:nvPr>
            <p:ph type="title"/>
          </p:nvPr>
        </p:nvSpPr>
        <p:spPr/>
        <p:txBody>
          <a:bodyPr>
            <a:noAutofit/>
          </a:bodyPr>
          <a:lstStyle/>
          <a:p>
            <a:r>
              <a:rPr lang="en-US" sz="4000" dirty="0"/>
              <a:t>MTD:  Core Beliefs  (gotquestions.org)</a:t>
            </a:r>
          </a:p>
        </p:txBody>
      </p:sp>
      <p:sp>
        <p:nvSpPr>
          <p:cNvPr id="3" name="Content Placeholder 2">
            <a:extLst>
              <a:ext uri="{FF2B5EF4-FFF2-40B4-BE49-F238E27FC236}">
                <a16:creationId xmlns:a16="http://schemas.microsoft.com/office/drawing/2014/main" id="{01D26666-A409-486E-92B0-1C903769C66A}"/>
              </a:ext>
            </a:extLst>
          </p:cNvPr>
          <p:cNvSpPr>
            <a:spLocks noGrp="1"/>
          </p:cNvSpPr>
          <p:nvPr>
            <p:ph idx="1"/>
          </p:nvPr>
        </p:nvSpPr>
        <p:spPr/>
        <p:txBody>
          <a:bodyPr>
            <a:normAutofit lnSpcReduction="10000"/>
          </a:bodyPr>
          <a:lstStyle/>
          <a:p>
            <a:r>
              <a:rPr lang="en-US" dirty="0"/>
              <a:t>1. A god exists who created and ordered the world and watches over human life on earth. (DEISM) </a:t>
            </a:r>
            <a:br>
              <a:rPr lang="en-US" dirty="0"/>
            </a:br>
            <a:r>
              <a:rPr lang="en-US" dirty="0"/>
              <a:t>2. God wants people to be good, nice, and fair to each other, as taught in the Bible and by most world religions. (MORALISTIC)</a:t>
            </a:r>
            <a:br>
              <a:rPr lang="en-US" dirty="0"/>
            </a:br>
            <a:r>
              <a:rPr lang="en-US" b="1" dirty="0"/>
              <a:t>3. The central goal of life is to be happy and to feel good about oneself. (THERAPEUTIC)</a:t>
            </a:r>
            <a:br>
              <a:rPr lang="en-US" b="1" dirty="0"/>
            </a:br>
            <a:r>
              <a:rPr lang="en-US" dirty="0"/>
              <a:t>4. God does not need to be particularly involved in one’s life except when </a:t>
            </a:r>
            <a:r>
              <a:rPr lang="en-US" b="1" dirty="0"/>
              <a:t>God is needed to resolve a problem. (DEISM &amp; THERAPEUTIC</a:t>
            </a:r>
            <a:r>
              <a:rPr lang="en-US" dirty="0"/>
              <a:t>) </a:t>
            </a:r>
            <a:br>
              <a:rPr lang="en-US" dirty="0"/>
            </a:br>
            <a:r>
              <a:rPr lang="en-US" dirty="0"/>
              <a:t>5. Good people go to heaven when they die. (MORALISTIC) </a:t>
            </a:r>
          </a:p>
          <a:p>
            <a:endParaRPr lang="en-US" dirty="0"/>
          </a:p>
        </p:txBody>
      </p:sp>
    </p:spTree>
    <p:extLst>
      <p:ext uri="{BB962C8B-B14F-4D97-AF65-F5344CB8AC3E}">
        <p14:creationId xmlns:p14="http://schemas.microsoft.com/office/powerpoint/2010/main" val="314669226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43FD4-B86A-40AE-AF50-BB511A619B69}"/>
              </a:ext>
            </a:extLst>
          </p:cNvPr>
          <p:cNvSpPr>
            <a:spLocks noGrp="1"/>
          </p:cNvSpPr>
          <p:nvPr>
            <p:ph type="title"/>
          </p:nvPr>
        </p:nvSpPr>
        <p:spPr/>
        <p:txBody>
          <a:bodyPr/>
          <a:lstStyle/>
          <a:p>
            <a:r>
              <a:rPr lang="en-US" dirty="0"/>
              <a:t>MTD:  Significance - 1</a:t>
            </a:r>
          </a:p>
        </p:txBody>
      </p:sp>
      <p:sp>
        <p:nvSpPr>
          <p:cNvPr id="3" name="Content Placeholder 2">
            <a:extLst>
              <a:ext uri="{FF2B5EF4-FFF2-40B4-BE49-F238E27FC236}">
                <a16:creationId xmlns:a16="http://schemas.microsoft.com/office/drawing/2014/main" id="{EF44EAB7-940F-458A-A17F-2BDD312071E9}"/>
              </a:ext>
            </a:extLst>
          </p:cNvPr>
          <p:cNvSpPr>
            <a:spLocks noGrp="1"/>
          </p:cNvSpPr>
          <p:nvPr>
            <p:ph idx="1"/>
          </p:nvPr>
        </p:nvSpPr>
        <p:spPr/>
        <p:txBody>
          <a:bodyPr/>
          <a:lstStyle/>
          <a:p>
            <a:r>
              <a:rPr lang="en-US" dirty="0"/>
              <a:t>This belief system has become much more ubiquitous in the entire population and most significantly in the church.  </a:t>
            </a:r>
          </a:p>
          <a:p>
            <a:r>
              <a:rPr lang="en-US" dirty="0"/>
              <a:t>The goal of this class is to try to understand and analyze the belief system; try to explore what makes it so popular and to see how it lines up with Biblical Christianity and the Gospel of Jesus Christ. </a:t>
            </a:r>
          </a:p>
          <a:p>
            <a:endParaRPr lang="en-US" dirty="0"/>
          </a:p>
          <a:p>
            <a:endParaRPr lang="en-US" dirty="0"/>
          </a:p>
          <a:p>
            <a:endParaRPr lang="en-US" dirty="0"/>
          </a:p>
        </p:txBody>
      </p:sp>
    </p:spTree>
    <p:extLst>
      <p:ext uri="{BB962C8B-B14F-4D97-AF65-F5344CB8AC3E}">
        <p14:creationId xmlns:p14="http://schemas.microsoft.com/office/powerpoint/2010/main" val="2802180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7F491-5DD2-487B-96F1-DA04DABD1A2E}"/>
              </a:ext>
            </a:extLst>
          </p:cNvPr>
          <p:cNvSpPr>
            <a:spLocks noGrp="1"/>
          </p:cNvSpPr>
          <p:nvPr>
            <p:ph type="title"/>
          </p:nvPr>
        </p:nvSpPr>
        <p:spPr/>
        <p:txBody>
          <a:bodyPr/>
          <a:lstStyle/>
          <a:p>
            <a:r>
              <a:rPr lang="en-US" dirty="0"/>
              <a:t>MTD:  Significance - 2</a:t>
            </a:r>
          </a:p>
        </p:txBody>
      </p:sp>
      <p:sp>
        <p:nvSpPr>
          <p:cNvPr id="3" name="Content Placeholder 2">
            <a:extLst>
              <a:ext uri="{FF2B5EF4-FFF2-40B4-BE49-F238E27FC236}">
                <a16:creationId xmlns:a16="http://schemas.microsoft.com/office/drawing/2014/main" id="{040DDEC8-6833-4EF1-95E7-11CB6BC506DF}"/>
              </a:ext>
            </a:extLst>
          </p:cNvPr>
          <p:cNvSpPr>
            <a:spLocks noGrp="1"/>
          </p:cNvSpPr>
          <p:nvPr>
            <p:ph idx="1"/>
          </p:nvPr>
        </p:nvSpPr>
        <p:spPr/>
        <p:txBody>
          <a:bodyPr/>
          <a:lstStyle/>
          <a:p>
            <a:r>
              <a:rPr lang="en-US" dirty="0"/>
              <a:t>We need to understand what our friends, family and neighbors believe as well as for each of us to have a better understanding of Biblical truth.</a:t>
            </a:r>
          </a:p>
          <a:p>
            <a:r>
              <a:rPr lang="en-US" dirty="0"/>
              <a:t>This is also very applicable to our lives beyond just head knowledge since the core beliefs of MTD have tremendous implications on our own spiritual lives and on how we do life.</a:t>
            </a:r>
          </a:p>
          <a:p>
            <a:r>
              <a:rPr lang="en-US" dirty="0"/>
              <a:t>MTD easily creeps into our own thinking and hearts much more frequently than we would all like to admit. </a:t>
            </a:r>
          </a:p>
          <a:p>
            <a:endParaRPr lang="en-US" dirty="0"/>
          </a:p>
        </p:txBody>
      </p:sp>
    </p:spTree>
    <p:extLst>
      <p:ext uri="{BB962C8B-B14F-4D97-AF65-F5344CB8AC3E}">
        <p14:creationId xmlns:p14="http://schemas.microsoft.com/office/powerpoint/2010/main" val="1669212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8937-5362-4593-8594-8E2FACC02C68}"/>
              </a:ext>
            </a:extLst>
          </p:cNvPr>
          <p:cNvSpPr>
            <a:spLocks noGrp="1"/>
          </p:cNvSpPr>
          <p:nvPr>
            <p:ph type="title"/>
          </p:nvPr>
        </p:nvSpPr>
        <p:spPr/>
        <p:txBody>
          <a:bodyPr/>
          <a:lstStyle/>
          <a:p>
            <a:r>
              <a:rPr lang="en-US" dirty="0"/>
              <a:t>MTD- Review</a:t>
            </a:r>
          </a:p>
        </p:txBody>
      </p:sp>
      <p:sp>
        <p:nvSpPr>
          <p:cNvPr id="3" name="Content Placeholder 2">
            <a:extLst>
              <a:ext uri="{FF2B5EF4-FFF2-40B4-BE49-F238E27FC236}">
                <a16:creationId xmlns:a16="http://schemas.microsoft.com/office/drawing/2014/main" id="{B568189B-4996-4735-90AA-6B684CF822AD}"/>
              </a:ext>
            </a:extLst>
          </p:cNvPr>
          <p:cNvSpPr>
            <a:spLocks noGrp="1"/>
          </p:cNvSpPr>
          <p:nvPr>
            <p:ph idx="1"/>
          </p:nvPr>
        </p:nvSpPr>
        <p:spPr/>
        <p:txBody>
          <a:bodyPr>
            <a:normAutofit fontScale="92500"/>
          </a:bodyPr>
          <a:lstStyle/>
          <a:p>
            <a:r>
              <a:rPr lang="en-US" dirty="0"/>
              <a:t>Countering MTD and understanding the Gospel will only make sense if we have an accurate image of God as he is revealed in scripture </a:t>
            </a:r>
          </a:p>
          <a:p>
            <a:r>
              <a:rPr lang="en-US" dirty="0"/>
              <a:t>The importance of the authority of scripture versus an alternative or competing authority such as individualism, culture or both </a:t>
            </a:r>
          </a:p>
          <a:p>
            <a:r>
              <a:rPr lang="en-US" dirty="0"/>
              <a:t>The deism/theism is the foundational problem that logically leads to the moralistic and therapeutic components of MTD </a:t>
            </a:r>
          </a:p>
          <a:p>
            <a:r>
              <a:rPr lang="en-US" dirty="0"/>
              <a:t>A rejection of our sinful nature in the context of a theistic or deistic understanding of God logically leads to a moralistic (legalistic) and therapeutic religion. </a:t>
            </a:r>
          </a:p>
          <a:p>
            <a:endParaRPr lang="en-US" dirty="0"/>
          </a:p>
          <a:p>
            <a:endParaRPr lang="en-US" dirty="0"/>
          </a:p>
        </p:txBody>
      </p:sp>
    </p:spTree>
    <p:extLst>
      <p:ext uri="{BB962C8B-B14F-4D97-AF65-F5344CB8AC3E}">
        <p14:creationId xmlns:p14="http://schemas.microsoft.com/office/powerpoint/2010/main" val="856886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5409F-9299-46E1-BEED-F6B94E0A69F5}"/>
              </a:ext>
            </a:extLst>
          </p:cNvPr>
          <p:cNvSpPr>
            <a:spLocks noGrp="1"/>
          </p:cNvSpPr>
          <p:nvPr>
            <p:ph type="title"/>
          </p:nvPr>
        </p:nvSpPr>
        <p:spPr/>
        <p:txBody>
          <a:bodyPr/>
          <a:lstStyle/>
          <a:p>
            <a:r>
              <a:rPr lang="en-US" dirty="0"/>
              <a:t>MTD:  Therapeutic Gospel</a:t>
            </a:r>
          </a:p>
        </p:txBody>
      </p:sp>
      <p:sp>
        <p:nvSpPr>
          <p:cNvPr id="3" name="Content Placeholder 2">
            <a:extLst>
              <a:ext uri="{FF2B5EF4-FFF2-40B4-BE49-F238E27FC236}">
                <a16:creationId xmlns:a16="http://schemas.microsoft.com/office/drawing/2014/main" id="{03A749D1-DBC8-4D17-9B29-BE7B48D12790}"/>
              </a:ext>
            </a:extLst>
          </p:cNvPr>
          <p:cNvSpPr>
            <a:spLocks noGrp="1"/>
          </p:cNvSpPr>
          <p:nvPr>
            <p:ph idx="1"/>
          </p:nvPr>
        </p:nvSpPr>
        <p:spPr/>
        <p:txBody>
          <a:bodyPr>
            <a:normAutofit lnSpcReduction="10000"/>
          </a:bodyPr>
          <a:lstStyle/>
          <a:p>
            <a:r>
              <a:rPr lang="en-US" dirty="0"/>
              <a:t>What is wrong with wanting to be happy?</a:t>
            </a:r>
          </a:p>
          <a:p>
            <a:pPr lvl="1"/>
            <a:r>
              <a:rPr lang="en-US" dirty="0"/>
              <a:t>Depression</a:t>
            </a:r>
          </a:p>
          <a:p>
            <a:pPr lvl="1"/>
            <a:r>
              <a:rPr lang="en-US" dirty="0"/>
              <a:t>Regular mood</a:t>
            </a:r>
          </a:p>
          <a:p>
            <a:r>
              <a:rPr lang="en-US" dirty="0"/>
              <a:t>What is wrong with wanting to feel good about oneself? Self-esteem?</a:t>
            </a:r>
          </a:p>
          <a:p>
            <a:pPr lvl="1"/>
            <a:r>
              <a:rPr lang="en-US" dirty="0"/>
              <a:t>Accurate view versus distorted identity </a:t>
            </a:r>
          </a:p>
          <a:p>
            <a:r>
              <a:rPr lang="en-US" dirty="0"/>
              <a:t>What is wrong with calling out to  God to solve our problems? Prayer?</a:t>
            </a:r>
          </a:p>
          <a:p>
            <a:pPr lvl="1"/>
            <a:r>
              <a:rPr lang="en-US" dirty="0"/>
              <a:t>Philippians 4:6  Do not be anxious about anything, but in everything by prayer and supplication with thanksgiving let your requests be made known to God.</a:t>
            </a:r>
          </a:p>
        </p:txBody>
      </p:sp>
    </p:spTree>
    <p:extLst>
      <p:ext uri="{BB962C8B-B14F-4D97-AF65-F5344CB8AC3E}">
        <p14:creationId xmlns:p14="http://schemas.microsoft.com/office/powerpoint/2010/main" val="2339382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12319-DAF3-44D0-97AE-2C3FBCD34513}"/>
              </a:ext>
            </a:extLst>
          </p:cNvPr>
          <p:cNvSpPr>
            <a:spLocks noGrp="1"/>
          </p:cNvSpPr>
          <p:nvPr>
            <p:ph type="title"/>
          </p:nvPr>
        </p:nvSpPr>
        <p:spPr/>
        <p:txBody>
          <a:bodyPr/>
          <a:lstStyle/>
          <a:p>
            <a:r>
              <a:rPr lang="en-US" dirty="0"/>
              <a:t>Mental Health Crisis</a:t>
            </a:r>
          </a:p>
        </p:txBody>
      </p:sp>
      <p:sp>
        <p:nvSpPr>
          <p:cNvPr id="3" name="Content Placeholder 2">
            <a:extLst>
              <a:ext uri="{FF2B5EF4-FFF2-40B4-BE49-F238E27FC236}">
                <a16:creationId xmlns:a16="http://schemas.microsoft.com/office/drawing/2014/main" id="{74BA0BCF-967E-49EF-8A5D-526FA7EA4A27}"/>
              </a:ext>
            </a:extLst>
          </p:cNvPr>
          <p:cNvSpPr>
            <a:spLocks noGrp="1"/>
          </p:cNvSpPr>
          <p:nvPr>
            <p:ph idx="1"/>
          </p:nvPr>
        </p:nvSpPr>
        <p:spPr/>
        <p:txBody>
          <a:bodyPr>
            <a:normAutofit fontScale="85000" lnSpcReduction="20000"/>
          </a:bodyPr>
          <a:lstStyle/>
          <a:p>
            <a:r>
              <a:rPr lang="en-US" sz="2000" dirty="0"/>
              <a:t>The National Survey on Drug use and Health administered by the U.S. Department of Health and Human  Services (surveyed over 600,000 Americans): </a:t>
            </a:r>
          </a:p>
          <a:p>
            <a:endParaRPr lang="en-US" sz="2000" dirty="0"/>
          </a:p>
          <a:p>
            <a:pPr lvl="1"/>
            <a:r>
              <a:rPr lang="en-US" dirty="0"/>
              <a:t>From 2009 to 2017, major depression among 20- to 21-year-olds more than doubled, rising from 7 percent to 15 percent. Depression surged 69 percent among 16- to 17-year-olds. </a:t>
            </a:r>
          </a:p>
          <a:p>
            <a:pPr lvl="1"/>
            <a:r>
              <a:rPr lang="en-US" dirty="0"/>
              <a:t> Twice as many 22- to 23-year-olds attempted suicide in 2017 compared with 2008, and 55 percent more had suicidal thoughts. The increases were more pronounced among girls and young women. </a:t>
            </a:r>
          </a:p>
          <a:p>
            <a:pPr lvl="1"/>
            <a:r>
              <a:rPr lang="en-US" dirty="0"/>
              <a:t> Serious psychological distress, which includes feelings of anxiety and hopelessness, jumped 71 percent among 18- to 25-year-olds from 2008 to 2017</a:t>
            </a:r>
          </a:p>
          <a:p>
            <a:pPr lvl="1"/>
            <a:r>
              <a:rPr lang="en-US" dirty="0"/>
              <a:t>By 2017, one out of five 12- to 17-year-old girls had experienced major depression in the previous year.</a:t>
            </a:r>
          </a:p>
          <a:p>
            <a:pPr lvl="1"/>
            <a:r>
              <a:rPr lang="en-US" dirty="0"/>
              <a:t>The suicide rate among 18- to 19-year-olds climbed 56 percent from 2008 to 2017.</a:t>
            </a:r>
          </a:p>
          <a:p>
            <a:endParaRPr lang="en-US" dirty="0"/>
          </a:p>
        </p:txBody>
      </p:sp>
    </p:spTree>
    <p:extLst>
      <p:ext uri="{BB962C8B-B14F-4D97-AF65-F5344CB8AC3E}">
        <p14:creationId xmlns:p14="http://schemas.microsoft.com/office/powerpoint/2010/main" val="3570065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9E082-5022-4690-83BE-7FACAB9297F0}"/>
              </a:ext>
            </a:extLst>
          </p:cNvPr>
          <p:cNvSpPr>
            <a:spLocks noGrp="1"/>
          </p:cNvSpPr>
          <p:nvPr>
            <p:ph type="title"/>
          </p:nvPr>
        </p:nvSpPr>
        <p:spPr>
          <a:xfrm>
            <a:off x="1295402" y="638175"/>
            <a:ext cx="9601196" cy="981076"/>
          </a:xfrm>
        </p:spPr>
        <p:txBody>
          <a:bodyPr>
            <a:normAutofit/>
          </a:bodyPr>
          <a:lstStyle/>
          <a:p>
            <a:r>
              <a:rPr lang="en-US" dirty="0"/>
              <a:t>The Gospel and the Mental Health Crisis</a:t>
            </a:r>
          </a:p>
        </p:txBody>
      </p:sp>
      <p:sp>
        <p:nvSpPr>
          <p:cNvPr id="3" name="Content Placeholder 2">
            <a:extLst>
              <a:ext uri="{FF2B5EF4-FFF2-40B4-BE49-F238E27FC236}">
                <a16:creationId xmlns:a16="http://schemas.microsoft.com/office/drawing/2014/main" id="{FD95E26B-36BE-4336-8AE1-5471BE9AF081}"/>
              </a:ext>
            </a:extLst>
          </p:cNvPr>
          <p:cNvSpPr>
            <a:spLocks noGrp="1"/>
          </p:cNvSpPr>
          <p:nvPr>
            <p:ph idx="1"/>
          </p:nvPr>
        </p:nvSpPr>
        <p:spPr>
          <a:xfrm>
            <a:off x="1295401" y="1819275"/>
            <a:ext cx="9601196" cy="4400550"/>
          </a:xfrm>
        </p:spPr>
        <p:txBody>
          <a:bodyPr>
            <a:normAutofit fontScale="25000" lnSpcReduction="20000"/>
          </a:bodyPr>
          <a:lstStyle/>
          <a:p>
            <a:r>
              <a:rPr lang="en-US" sz="7200" dirty="0"/>
              <a:t>The crisis is legitimate</a:t>
            </a:r>
          </a:p>
          <a:p>
            <a:r>
              <a:rPr lang="en-US" sz="7200" dirty="0"/>
              <a:t>Multifactorial reasons </a:t>
            </a:r>
          </a:p>
          <a:p>
            <a:r>
              <a:rPr lang="en-US" sz="7200" dirty="0"/>
              <a:t>There is always a spiritual component to everything we experience - especially emotional and mental health even when there is a biological component to the distress </a:t>
            </a:r>
          </a:p>
          <a:p>
            <a:pPr lvl="1"/>
            <a:r>
              <a:rPr lang="en-US" sz="7200" dirty="0"/>
              <a:t>Mental health struggles expose a unique vulnerability to spiritual attacks since there is a frequent distortion of truth of who we are and who God is (basis of MTD). </a:t>
            </a:r>
          </a:p>
          <a:p>
            <a:pPr lvl="1"/>
            <a:r>
              <a:rPr lang="en-US" sz="7200" b="1" dirty="0"/>
              <a:t>Romans 8: 35 Who shall separate us from the love of Christ? Shall tribulation, or distress, or persecution, or famine, or nakedness, or danger, or sword?  (Truth) </a:t>
            </a:r>
          </a:p>
          <a:p>
            <a:pPr lvl="2"/>
            <a:r>
              <a:rPr lang="en-US" sz="7200" dirty="0"/>
              <a:t>Nothing can separate us but when we are struggling, we tend to see things through a distorted lens versus a Biblical True Gospel Lens (BTGL) </a:t>
            </a:r>
          </a:p>
          <a:p>
            <a:r>
              <a:rPr lang="en-US" sz="7200" dirty="0"/>
              <a:t>Jesus cares about our distress (BTGL) -  We don’t believe in a theistic God who is far off and is not involved in our lives (MTD)</a:t>
            </a:r>
          </a:p>
          <a:p>
            <a:pPr lvl="1"/>
            <a:r>
              <a:rPr lang="en-US" sz="7200" b="1" dirty="0"/>
              <a:t>2 Corinthians 1:3-4 Blessed be the God and Father of our Lord Jesus Christ, the Father of mercies and God of all comfort, who comforts us in all our affliction, so that we may be able to comfort those who are in any affliction, with the comfort with which we ourselves are comforted by God.</a:t>
            </a:r>
          </a:p>
          <a:p>
            <a:endParaRPr lang="en-US" sz="7200" b="1" dirty="0"/>
          </a:p>
          <a:p>
            <a:endParaRPr lang="en-US" dirty="0"/>
          </a:p>
          <a:p>
            <a:endParaRPr lang="en-US" dirty="0"/>
          </a:p>
        </p:txBody>
      </p:sp>
    </p:spTree>
    <p:extLst>
      <p:ext uri="{BB962C8B-B14F-4D97-AF65-F5344CB8AC3E}">
        <p14:creationId xmlns:p14="http://schemas.microsoft.com/office/powerpoint/2010/main" val="2056204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D6A48-7535-49CD-8F58-996B8A5CC399}"/>
              </a:ext>
            </a:extLst>
          </p:cNvPr>
          <p:cNvSpPr>
            <a:spLocks noGrp="1"/>
          </p:cNvSpPr>
          <p:nvPr>
            <p:ph type="title"/>
          </p:nvPr>
        </p:nvSpPr>
        <p:spPr/>
        <p:txBody>
          <a:bodyPr/>
          <a:lstStyle/>
          <a:p>
            <a:r>
              <a:rPr lang="en-US" dirty="0"/>
              <a:t>MTD: Therapeutic Gospel</a:t>
            </a:r>
          </a:p>
        </p:txBody>
      </p:sp>
      <p:sp>
        <p:nvSpPr>
          <p:cNvPr id="3" name="Content Placeholder 2">
            <a:extLst>
              <a:ext uri="{FF2B5EF4-FFF2-40B4-BE49-F238E27FC236}">
                <a16:creationId xmlns:a16="http://schemas.microsoft.com/office/drawing/2014/main" id="{1E66BCDD-9E89-4EBD-A22B-6399D4A4C0B2}"/>
              </a:ext>
            </a:extLst>
          </p:cNvPr>
          <p:cNvSpPr>
            <a:spLocks noGrp="1"/>
          </p:cNvSpPr>
          <p:nvPr>
            <p:ph idx="1"/>
          </p:nvPr>
        </p:nvSpPr>
        <p:spPr/>
        <p:txBody>
          <a:bodyPr>
            <a:normAutofit fontScale="92500" lnSpcReduction="20000"/>
          </a:bodyPr>
          <a:lstStyle/>
          <a:p>
            <a:r>
              <a:rPr lang="en-US" dirty="0"/>
              <a:t>“In this </a:t>
            </a:r>
            <a:r>
              <a:rPr lang="en-US" b="1" dirty="0"/>
              <a:t>new gospel</a:t>
            </a:r>
            <a:r>
              <a:rPr lang="en-US" dirty="0"/>
              <a:t>, the great “evils” to be redressed do not call for any fundamental change of direction in the human heart. Instead, the problem lies in my sense of rejection from others; in my corrosive experience of life’s vanity; in my nervous sense of self-condemnation and diffidence; in the imminent threat of boredom if my music is turned off; in my fussy complaints when a long, hard road lies ahead. These are today’s significant felt needs that the </a:t>
            </a:r>
            <a:r>
              <a:rPr lang="en-US" u="sng" dirty="0"/>
              <a:t>gospel is bent to serve</a:t>
            </a:r>
            <a:r>
              <a:rPr lang="en-US" dirty="0"/>
              <a:t>. </a:t>
            </a:r>
            <a:r>
              <a:rPr lang="en-US" b="1" dirty="0"/>
              <a:t>Jesus and the church exist to make you feel loved, significant, validated, entertained, and charged up</a:t>
            </a:r>
            <a:r>
              <a:rPr lang="en-US" dirty="0"/>
              <a:t>. This gospel ameliorates distressing symptoms. It makes you feel better. The logic of this therapeutic gospel </a:t>
            </a:r>
            <a:r>
              <a:rPr lang="en-US" b="1" dirty="0"/>
              <a:t>is a Jesus-for-Me who meets individual desires and assuages psychic aches.”  David Powlison</a:t>
            </a:r>
          </a:p>
          <a:p>
            <a:r>
              <a:rPr lang="en-US" dirty="0">
                <a:hlinkClick r:id="rId2"/>
              </a:rPr>
              <a:t>https://www.9marks.org/article/therapeutic-gospel/</a:t>
            </a:r>
            <a:endParaRPr lang="en-US" b="1" dirty="0"/>
          </a:p>
        </p:txBody>
      </p:sp>
    </p:spTree>
    <p:extLst>
      <p:ext uri="{BB962C8B-B14F-4D97-AF65-F5344CB8AC3E}">
        <p14:creationId xmlns:p14="http://schemas.microsoft.com/office/powerpoint/2010/main" val="109714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276E9-7F07-425C-A01D-0B818702AD62}"/>
              </a:ext>
            </a:extLst>
          </p:cNvPr>
          <p:cNvSpPr>
            <a:spLocks noGrp="1"/>
          </p:cNvSpPr>
          <p:nvPr>
            <p:ph type="title"/>
          </p:nvPr>
        </p:nvSpPr>
        <p:spPr/>
        <p:txBody>
          <a:bodyPr/>
          <a:lstStyle/>
          <a:p>
            <a:r>
              <a:rPr lang="en-US" dirty="0"/>
              <a:t>MTD:  Matthew 11:28-30</a:t>
            </a:r>
          </a:p>
        </p:txBody>
      </p:sp>
      <p:sp>
        <p:nvSpPr>
          <p:cNvPr id="3" name="Content Placeholder 2">
            <a:extLst>
              <a:ext uri="{FF2B5EF4-FFF2-40B4-BE49-F238E27FC236}">
                <a16:creationId xmlns:a16="http://schemas.microsoft.com/office/drawing/2014/main" id="{CFC6CAF1-0338-4745-9DF9-3AE3797E13EB}"/>
              </a:ext>
            </a:extLst>
          </p:cNvPr>
          <p:cNvSpPr>
            <a:spLocks noGrp="1"/>
          </p:cNvSpPr>
          <p:nvPr>
            <p:ph idx="1"/>
          </p:nvPr>
        </p:nvSpPr>
        <p:spPr>
          <a:xfrm>
            <a:off x="1295402" y="2536825"/>
            <a:ext cx="9601196" cy="3318936"/>
          </a:xfrm>
        </p:spPr>
        <p:txBody>
          <a:bodyPr>
            <a:normAutofit/>
          </a:bodyPr>
          <a:lstStyle/>
          <a:p>
            <a:r>
              <a:rPr lang="en-US" sz="3200" b="1" baseline="30000" dirty="0"/>
              <a:t>28 </a:t>
            </a:r>
            <a:r>
              <a:rPr lang="en-US" sz="3200" dirty="0"/>
              <a:t>“Come to me, all you who are weary and burdened, and I will give you rest. </a:t>
            </a:r>
            <a:r>
              <a:rPr lang="en-US" sz="3200" b="1" baseline="30000" dirty="0"/>
              <a:t>29 </a:t>
            </a:r>
            <a:r>
              <a:rPr lang="en-US" sz="3200" dirty="0"/>
              <a:t>Take my yoke upon you and learn from me, for I am gentle and humble in heart, and </a:t>
            </a:r>
            <a:r>
              <a:rPr lang="en-US" sz="3200" b="1" dirty="0"/>
              <a:t>you will find rest for your souls.</a:t>
            </a:r>
            <a:r>
              <a:rPr lang="en-US" sz="3200" dirty="0"/>
              <a:t> </a:t>
            </a:r>
            <a:r>
              <a:rPr lang="en-US" sz="3200" b="1" baseline="30000" dirty="0"/>
              <a:t>30 </a:t>
            </a:r>
            <a:r>
              <a:rPr lang="en-US" sz="3200" dirty="0"/>
              <a:t>For my yoke is easy and my burden is light</a:t>
            </a:r>
          </a:p>
        </p:txBody>
      </p:sp>
    </p:spTree>
    <p:extLst>
      <p:ext uri="{BB962C8B-B14F-4D97-AF65-F5344CB8AC3E}">
        <p14:creationId xmlns:p14="http://schemas.microsoft.com/office/powerpoint/2010/main" val="1577617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A52F2-84C1-49D2-A7E9-B4E76D78CEDD}"/>
              </a:ext>
            </a:extLst>
          </p:cNvPr>
          <p:cNvSpPr>
            <a:spLocks noGrp="1"/>
          </p:cNvSpPr>
          <p:nvPr>
            <p:ph type="title"/>
          </p:nvPr>
        </p:nvSpPr>
        <p:spPr/>
        <p:txBody>
          <a:bodyPr/>
          <a:lstStyle/>
          <a:p>
            <a:r>
              <a:rPr lang="en-US" dirty="0"/>
              <a:t>MTD: Matthew 6: 28-34</a:t>
            </a:r>
          </a:p>
        </p:txBody>
      </p:sp>
      <p:sp>
        <p:nvSpPr>
          <p:cNvPr id="3" name="Content Placeholder 2">
            <a:extLst>
              <a:ext uri="{FF2B5EF4-FFF2-40B4-BE49-F238E27FC236}">
                <a16:creationId xmlns:a16="http://schemas.microsoft.com/office/drawing/2014/main" id="{49E3FA54-D4F5-45E2-9BDE-C3CA587050F9}"/>
              </a:ext>
            </a:extLst>
          </p:cNvPr>
          <p:cNvSpPr>
            <a:spLocks noGrp="1"/>
          </p:cNvSpPr>
          <p:nvPr>
            <p:ph idx="1"/>
          </p:nvPr>
        </p:nvSpPr>
        <p:spPr/>
        <p:txBody>
          <a:bodyPr>
            <a:normAutofit fontScale="92500" lnSpcReduction="10000"/>
          </a:bodyPr>
          <a:lstStyle/>
          <a:p>
            <a:r>
              <a:rPr lang="en-US" b="1" baseline="30000" dirty="0"/>
              <a:t>28 </a:t>
            </a:r>
            <a:r>
              <a:rPr lang="en-US" dirty="0"/>
              <a:t>“And why do you worry about clothes? See how the flowers of the field grow. They do not labor or spin. </a:t>
            </a:r>
            <a:r>
              <a:rPr lang="en-US" b="1" baseline="30000" dirty="0"/>
              <a:t>29 </a:t>
            </a:r>
            <a:r>
              <a:rPr lang="en-US" dirty="0"/>
              <a:t>Yet I tell you that not even Solomon in all his splendor was dressed like one of these. </a:t>
            </a:r>
            <a:r>
              <a:rPr lang="en-US" b="1" baseline="30000" dirty="0"/>
              <a:t>30 </a:t>
            </a:r>
            <a:r>
              <a:rPr lang="en-US" dirty="0"/>
              <a:t>If that is how God clothes the grass of the field, which is here today and tomorrow is thrown into the fire, will he not much more clothe you—you of little faith? </a:t>
            </a:r>
            <a:r>
              <a:rPr lang="en-US" b="1" baseline="30000" dirty="0"/>
              <a:t>31 </a:t>
            </a:r>
            <a:r>
              <a:rPr lang="en-US" dirty="0"/>
              <a:t>So do not worry, saying, ‘What shall we eat?’ or ‘What shall we drink?’ or ‘What shall we wear?’ </a:t>
            </a:r>
            <a:r>
              <a:rPr lang="en-US" b="1" baseline="30000" dirty="0"/>
              <a:t>32 </a:t>
            </a:r>
            <a:r>
              <a:rPr lang="en-US" dirty="0"/>
              <a:t>For the pagans run after all these things, and your heavenly Father knows that you need them. </a:t>
            </a:r>
            <a:r>
              <a:rPr lang="en-US" b="1" baseline="30000" dirty="0"/>
              <a:t>33 </a:t>
            </a:r>
            <a:r>
              <a:rPr lang="en-US" dirty="0"/>
              <a:t>But seek first his kingdom and his righteousness, and all these things will be given to you as well. </a:t>
            </a:r>
            <a:r>
              <a:rPr lang="en-US" b="1" baseline="30000" dirty="0"/>
              <a:t>34 </a:t>
            </a:r>
            <a:r>
              <a:rPr lang="en-US" dirty="0"/>
              <a:t>Therefore do not worry about tomorrow, for tomorrow will worry about itself. Each day has enough trouble of its own.</a:t>
            </a:r>
          </a:p>
        </p:txBody>
      </p:sp>
    </p:spTree>
    <p:extLst>
      <p:ext uri="{BB962C8B-B14F-4D97-AF65-F5344CB8AC3E}">
        <p14:creationId xmlns:p14="http://schemas.microsoft.com/office/powerpoint/2010/main" val="784060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57969-3D62-4C62-8957-6506F12F79F1}"/>
              </a:ext>
            </a:extLst>
          </p:cNvPr>
          <p:cNvSpPr>
            <a:spLocks noGrp="1"/>
          </p:cNvSpPr>
          <p:nvPr>
            <p:ph type="title"/>
          </p:nvPr>
        </p:nvSpPr>
        <p:spPr/>
        <p:txBody>
          <a:bodyPr/>
          <a:lstStyle/>
          <a:p>
            <a:r>
              <a:rPr lang="en-US" dirty="0"/>
              <a:t>Quote</a:t>
            </a:r>
          </a:p>
        </p:txBody>
      </p:sp>
      <p:sp>
        <p:nvSpPr>
          <p:cNvPr id="3" name="Content Placeholder 2">
            <a:extLst>
              <a:ext uri="{FF2B5EF4-FFF2-40B4-BE49-F238E27FC236}">
                <a16:creationId xmlns:a16="http://schemas.microsoft.com/office/drawing/2014/main" id="{DA36464A-1759-48B9-A21D-BC6B11BFCF4D}"/>
              </a:ext>
            </a:extLst>
          </p:cNvPr>
          <p:cNvSpPr>
            <a:spLocks noGrp="1"/>
          </p:cNvSpPr>
          <p:nvPr>
            <p:ph idx="1"/>
          </p:nvPr>
        </p:nvSpPr>
        <p:spPr/>
        <p:txBody>
          <a:bodyPr>
            <a:normAutofit fontScale="77500" lnSpcReduction="20000"/>
          </a:bodyPr>
          <a:lstStyle/>
          <a:p>
            <a:r>
              <a:rPr lang="en-US" sz="2800" dirty="0"/>
              <a:t>“Jesus is a teacher who doesn’t just inform our intellect but </a:t>
            </a:r>
            <a:r>
              <a:rPr lang="en-US" sz="2800" b="1" dirty="0"/>
              <a:t>forms our very loves. </a:t>
            </a:r>
            <a:r>
              <a:rPr lang="en-US" sz="2800" dirty="0"/>
              <a:t>He isn’t content to simply deposit new ideas into your mind; he is after nothing less than </a:t>
            </a:r>
            <a:r>
              <a:rPr lang="en-US" sz="2800" b="1" dirty="0"/>
              <a:t>your wants, your loves, your longings.” </a:t>
            </a:r>
            <a:br>
              <a:rPr lang="en-US" sz="2800" dirty="0"/>
            </a:br>
            <a:r>
              <a:rPr lang="en-US" sz="2800" dirty="0"/>
              <a:t>― </a:t>
            </a:r>
            <a:r>
              <a:rPr lang="en-US" sz="2800" b="1" dirty="0"/>
              <a:t>James K.A. Smith, You Are What You Love: The Spiritual Power of Habit</a:t>
            </a:r>
          </a:p>
          <a:p>
            <a:r>
              <a:rPr lang="en-US" sz="2800" dirty="0"/>
              <a:t>Our wants, loves and longings being formed by Christ versus  “This gospel ameliorates distressing symptoms. It makes you feel better.”</a:t>
            </a:r>
          </a:p>
          <a:p>
            <a:r>
              <a:rPr lang="en-US" sz="2800" dirty="0"/>
              <a:t>Distressing symptoms really are distressing! Based on the scripture passages we read, how do we respond to those distressing symptoms that are very real and frequently painful? </a:t>
            </a:r>
          </a:p>
          <a:p>
            <a:endParaRPr lang="en-US" dirty="0"/>
          </a:p>
        </p:txBody>
      </p:sp>
    </p:spTree>
    <p:extLst>
      <p:ext uri="{BB962C8B-B14F-4D97-AF65-F5344CB8AC3E}">
        <p14:creationId xmlns:p14="http://schemas.microsoft.com/office/powerpoint/2010/main" val="2115933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A6021-54CC-42C3-B987-9103107C9A43}"/>
              </a:ext>
            </a:extLst>
          </p:cNvPr>
          <p:cNvSpPr>
            <a:spLocks noGrp="1"/>
          </p:cNvSpPr>
          <p:nvPr>
            <p:ph type="title"/>
          </p:nvPr>
        </p:nvSpPr>
        <p:spPr/>
        <p:txBody>
          <a:bodyPr/>
          <a:lstStyle/>
          <a:p>
            <a:r>
              <a:rPr lang="en-US" dirty="0"/>
              <a:t>Quote- “I can’t do life right no my own”</a:t>
            </a:r>
          </a:p>
        </p:txBody>
      </p:sp>
      <p:sp>
        <p:nvSpPr>
          <p:cNvPr id="3" name="Content Placeholder 2">
            <a:extLst>
              <a:ext uri="{FF2B5EF4-FFF2-40B4-BE49-F238E27FC236}">
                <a16:creationId xmlns:a16="http://schemas.microsoft.com/office/drawing/2014/main" id="{1A8080AE-CC15-4501-ACBB-372054F7E985}"/>
              </a:ext>
            </a:extLst>
          </p:cNvPr>
          <p:cNvSpPr>
            <a:spLocks noGrp="1"/>
          </p:cNvSpPr>
          <p:nvPr>
            <p:ph idx="1"/>
          </p:nvPr>
        </p:nvSpPr>
        <p:spPr/>
        <p:txBody>
          <a:bodyPr>
            <a:normAutofit fontScale="92500"/>
          </a:bodyPr>
          <a:lstStyle/>
          <a:p>
            <a:r>
              <a:rPr lang="en-US" dirty="0"/>
              <a:t>“Here is the sweet paradox in how God works. He blesses those who admit that they need help: The poor in spirit are blessed (Matthew 5: 3). Sanity has a deep awareness, </a:t>
            </a:r>
            <a:r>
              <a:rPr lang="en-US" b="1" dirty="0"/>
              <a:t>I need help. I can’t do life right on my own</a:t>
            </a:r>
            <a:r>
              <a:rPr lang="en-US" dirty="0"/>
              <a:t>. Someone outside me must intervene. The sanity of honest humility finds mercy, life, peace, and strength. By contrast, saying we don’t need help keeps us stuck on that hamster wheel of making excuses and blaming others. The end result isn’t life and peace; it’s self-righteousness, self-justification, alienation, and bitterness.” </a:t>
            </a:r>
            <a:br>
              <a:rPr lang="en-US" dirty="0"/>
            </a:br>
            <a:r>
              <a:rPr lang="en-US" dirty="0"/>
              <a:t>― </a:t>
            </a:r>
            <a:r>
              <a:rPr lang="en-US" b="1" dirty="0"/>
              <a:t>David A. Powlison, Good and Angry: Redeeming Anger, Irritation, Complaining, and Bitterness</a:t>
            </a:r>
            <a:endParaRPr lang="en-US" dirty="0"/>
          </a:p>
          <a:p>
            <a:endParaRPr lang="en-US" dirty="0"/>
          </a:p>
        </p:txBody>
      </p:sp>
    </p:spTree>
    <p:extLst>
      <p:ext uri="{BB962C8B-B14F-4D97-AF65-F5344CB8AC3E}">
        <p14:creationId xmlns:p14="http://schemas.microsoft.com/office/powerpoint/2010/main" val="266509942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73</TotalTime>
  <Words>1553</Words>
  <Application>Microsoft Office PowerPoint</Application>
  <PresentationFormat>Widescreen</PresentationFormat>
  <Paragraphs>61</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Garamond</vt:lpstr>
      <vt:lpstr>Organic</vt:lpstr>
      <vt:lpstr>Moralistic Therapeutic Deism (MTD)</vt:lpstr>
      <vt:lpstr>Moralistic Therapeutic Deism (MTD) Class Outline</vt:lpstr>
      <vt:lpstr>MTD:  Core Beliefs  (gotquestions.org)</vt:lpstr>
      <vt:lpstr>MTD:  Significance - 1</vt:lpstr>
      <vt:lpstr>MTD:  Significance - 2</vt:lpstr>
      <vt:lpstr>MTD- Review</vt:lpstr>
      <vt:lpstr>MTD:  Therapeutic Gospel</vt:lpstr>
      <vt:lpstr>Mental Health Crisis</vt:lpstr>
      <vt:lpstr>The Gospel and the Mental Health Crisis</vt:lpstr>
      <vt:lpstr>MTD: Therapeutic Gospel</vt:lpstr>
      <vt:lpstr>MTD:  Matthew 11:28-30</vt:lpstr>
      <vt:lpstr>MTD: Matthew 6: 28-34</vt:lpstr>
      <vt:lpstr>Quote</vt:lpstr>
      <vt:lpstr>Quote- “I can’t do life right no my own”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Moralistic Therapeutic Deism (MTD)</dc:title>
  <dc:creator>M Hanna</dc:creator>
  <cp:lastModifiedBy>M Hanna</cp:lastModifiedBy>
  <cp:revision>15</cp:revision>
  <dcterms:created xsi:type="dcterms:W3CDTF">2020-07-21T19:20:27Z</dcterms:created>
  <dcterms:modified xsi:type="dcterms:W3CDTF">2020-07-26T02:11:52Z</dcterms:modified>
</cp:coreProperties>
</file>