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6"/>
  </p:notesMasterIdLst>
  <p:sldIdLst>
    <p:sldId id="256" r:id="rId2"/>
    <p:sldId id="257" r:id="rId3"/>
    <p:sldId id="258" r:id="rId4"/>
    <p:sldId id="259" r:id="rId5"/>
    <p:sldId id="307" r:id="rId6"/>
    <p:sldId id="260" r:id="rId7"/>
    <p:sldId id="309" r:id="rId8"/>
    <p:sldId id="311" r:id="rId9"/>
    <p:sldId id="313" r:id="rId10"/>
    <p:sldId id="306" r:id="rId11"/>
    <p:sldId id="305" r:id="rId12"/>
    <p:sldId id="312" r:id="rId13"/>
    <p:sldId id="314" r:id="rId14"/>
    <p:sldId id="320" r:id="rId15"/>
    <p:sldId id="321" r:id="rId16"/>
    <p:sldId id="322" r:id="rId17"/>
    <p:sldId id="316" r:id="rId18"/>
    <p:sldId id="315" r:id="rId19"/>
    <p:sldId id="318" r:id="rId20"/>
    <p:sldId id="317" r:id="rId21"/>
    <p:sldId id="324" r:id="rId22"/>
    <p:sldId id="323" r:id="rId23"/>
    <p:sldId id="325" r:id="rId24"/>
    <p:sldId id="319"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80201"/>
  </p:normalViewPr>
  <p:slideViewPr>
    <p:cSldViewPr snapToGrid="0" snapToObjects="1">
      <p:cViewPr varScale="1">
        <p:scale>
          <a:sx n="96" d="100"/>
          <a:sy n="96" d="100"/>
        </p:scale>
        <p:origin x="624"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421C11-E031-B443-B61D-C3A239DBD8E9}" type="datetimeFigureOut">
              <a:rPr lang="en-US" smtClean="0"/>
              <a:t>6/7/20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F8A8C3-63C4-8F49-8451-91BF04105FEA}" type="slidenum">
              <a:rPr lang="en-US" smtClean="0"/>
              <a:t>‹#›</a:t>
            </a:fld>
            <a:endParaRPr lang="en-US"/>
          </a:p>
        </p:txBody>
      </p:sp>
    </p:spTree>
    <p:extLst>
      <p:ext uri="{BB962C8B-B14F-4D97-AF65-F5344CB8AC3E}">
        <p14:creationId xmlns:p14="http://schemas.microsoft.com/office/powerpoint/2010/main" val="1664778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F8A8C3-63C4-8F49-8451-91BF04105FEA}" type="slidenum">
              <a:rPr lang="en-US" smtClean="0"/>
              <a:t>1</a:t>
            </a:fld>
            <a:endParaRPr lang="en-US"/>
          </a:p>
        </p:txBody>
      </p:sp>
    </p:spTree>
    <p:extLst>
      <p:ext uri="{BB962C8B-B14F-4D97-AF65-F5344CB8AC3E}">
        <p14:creationId xmlns:p14="http://schemas.microsoft.com/office/powerpoint/2010/main" val="29063017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F8A8C3-63C4-8F49-8451-91BF04105FEA}" type="slidenum">
              <a:rPr lang="en-US" smtClean="0"/>
              <a:t>2</a:t>
            </a:fld>
            <a:endParaRPr lang="en-US"/>
          </a:p>
        </p:txBody>
      </p:sp>
    </p:spTree>
    <p:extLst>
      <p:ext uri="{BB962C8B-B14F-4D97-AF65-F5344CB8AC3E}">
        <p14:creationId xmlns:p14="http://schemas.microsoft.com/office/powerpoint/2010/main" val="3619805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F8A8C3-63C4-8F49-8451-91BF04105FEA}" type="slidenum">
              <a:rPr lang="en-US" smtClean="0"/>
              <a:t>3</a:t>
            </a:fld>
            <a:endParaRPr lang="en-US"/>
          </a:p>
        </p:txBody>
      </p:sp>
    </p:spTree>
    <p:extLst>
      <p:ext uri="{BB962C8B-B14F-4D97-AF65-F5344CB8AC3E}">
        <p14:creationId xmlns:p14="http://schemas.microsoft.com/office/powerpoint/2010/main" val="4150538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F8A8C3-63C4-8F49-8451-91BF04105FEA}" type="slidenum">
              <a:rPr lang="en-US" smtClean="0"/>
              <a:t>4</a:t>
            </a:fld>
            <a:endParaRPr lang="en-US"/>
          </a:p>
        </p:txBody>
      </p:sp>
    </p:spTree>
    <p:extLst>
      <p:ext uri="{BB962C8B-B14F-4D97-AF65-F5344CB8AC3E}">
        <p14:creationId xmlns:p14="http://schemas.microsoft.com/office/powerpoint/2010/main" val="2398610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F8A8C3-63C4-8F49-8451-91BF04105FEA}" type="slidenum">
              <a:rPr lang="en-US" smtClean="0"/>
              <a:t>5</a:t>
            </a:fld>
            <a:endParaRPr lang="en-US"/>
          </a:p>
        </p:txBody>
      </p:sp>
    </p:spTree>
    <p:extLst>
      <p:ext uri="{BB962C8B-B14F-4D97-AF65-F5344CB8AC3E}">
        <p14:creationId xmlns:p14="http://schemas.microsoft.com/office/powerpoint/2010/main" val="1117626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Because God is infinite and we are finite, we can never </a:t>
            </a:r>
            <a:r>
              <a:rPr lang="en-US" sz="1200" i="1" kern="1200" dirty="0">
                <a:solidFill>
                  <a:schemeClr val="tx1"/>
                </a:solidFill>
                <a:effectLst/>
                <a:latin typeface="+mn-lt"/>
                <a:ea typeface="+mn-ea"/>
                <a:cs typeface="+mn-cs"/>
              </a:rPr>
              <a:t>fully understand</a:t>
            </a:r>
            <a:r>
              <a:rPr lang="en-US" sz="1200" kern="1200" dirty="0">
                <a:solidFill>
                  <a:schemeClr val="tx1"/>
                </a:solidFill>
                <a:effectLst/>
                <a:latin typeface="+mn-lt"/>
                <a:ea typeface="+mn-ea"/>
                <a:cs typeface="+mn-cs"/>
              </a:rPr>
              <a:t> God.  We can’t put Him in a box or “totalize” Him.  Nevertheless, God can be </a:t>
            </a:r>
            <a:r>
              <a:rPr lang="en-US" sz="1200" i="1" kern="1200" dirty="0">
                <a:solidFill>
                  <a:schemeClr val="tx1"/>
                </a:solidFill>
                <a:effectLst/>
                <a:latin typeface="+mn-lt"/>
                <a:ea typeface="+mn-ea"/>
                <a:cs typeface="+mn-cs"/>
              </a:rPr>
              <a:t>known</a:t>
            </a:r>
            <a:r>
              <a:rPr lang="en-US" sz="1200" kern="1200" dirty="0">
                <a:solidFill>
                  <a:schemeClr val="tx1"/>
                </a:solidFill>
                <a:effectLst/>
                <a:latin typeface="+mn-lt"/>
                <a:ea typeface="+mn-ea"/>
                <a:cs typeface="+mn-cs"/>
              </a:rPr>
              <a:t>, because God has revealed Himself to us—He has accommodated Himself and made Himself knowable.  Even though we cannot know God exhaustively, we can know Him truly.  What Scripture teaches about God is </a:t>
            </a:r>
            <a:r>
              <a:rPr lang="en-US" sz="1200" i="1" kern="1200" dirty="0">
                <a:solidFill>
                  <a:schemeClr val="tx1"/>
                </a:solidFill>
                <a:effectLst/>
                <a:latin typeface="+mn-lt"/>
                <a:ea typeface="+mn-ea"/>
                <a:cs typeface="+mn-cs"/>
              </a:rPr>
              <a:t>true</a:t>
            </a:r>
            <a:r>
              <a:rPr lang="en-US" sz="1200" kern="1200" dirty="0">
                <a:solidFill>
                  <a:schemeClr val="tx1"/>
                </a:solidFill>
                <a:effectLst/>
                <a:latin typeface="+mn-lt"/>
                <a:ea typeface="+mn-ea"/>
                <a:cs typeface="+mn-cs"/>
              </a:rPr>
              <a:t>.  </a:t>
            </a:r>
          </a:p>
          <a:p>
            <a:endParaRPr lang="en-US" dirty="0"/>
          </a:p>
          <a:p>
            <a:r>
              <a:rPr lang="en-US" b="1" dirty="0"/>
              <a:t>Why is this a good thing?</a:t>
            </a:r>
          </a:p>
          <a:p>
            <a:r>
              <a:rPr lang="en-US" dirty="0"/>
              <a:t>If we could completely understand God, his greatness and majesty would be limited to what our finite minds can understand.  But since he is greater than we can fully understand, there will always be more for us to learn, even in eternity. We will plumb the depths of His character, learning more and more that our Creator is infinitely more glorious than we could ever imagine.  It’s good that God is “bigger” than what we can get our hands around!</a:t>
            </a:r>
          </a:p>
          <a:p>
            <a:endParaRPr lang="en-US" dirty="0"/>
          </a:p>
          <a:p>
            <a:pPr marL="171450" indent="-171450">
              <a:buFont typeface="Wingdings" pitchFamily="2" charset="2"/>
              <a:buChar char="à"/>
            </a:pPr>
            <a:r>
              <a:rPr lang="en-US" dirty="0">
                <a:sym typeface="Wingdings" pitchFamily="2" charset="2"/>
              </a:rPr>
              <a:t>And this suggests that we should expect “mystery” concerning God—things that we can’t fully understand.  (We’ll come back to the idea of “mystery” later.)</a:t>
            </a:r>
          </a:p>
          <a:p>
            <a:pPr marL="171450" indent="-171450">
              <a:buFont typeface="Wingdings" pitchFamily="2" charset="2"/>
              <a:buChar char="à"/>
            </a:pPr>
            <a:endParaRPr lang="en-US" dirty="0"/>
          </a:p>
          <a:p>
            <a:endParaRPr lang="en-US" b="1" dirty="0"/>
          </a:p>
          <a:p>
            <a:endParaRPr lang="en-US" b="1" dirty="0"/>
          </a:p>
        </p:txBody>
      </p:sp>
      <p:sp>
        <p:nvSpPr>
          <p:cNvPr id="4" name="Slide Number Placeholder 3"/>
          <p:cNvSpPr>
            <a:spLocks noGrp="1"/>
          </p:cNvSpPr>
          <p:nvPr>
            <p:ph type="sldNum" sz="quarter" idx="5"/>
          </p:nvPr>
        </p:nvSpPr>
        <p:spPr/>
        <p:txBody>
          <a:bodyPr/>
          <a:lstStyle/>
          <a:p>
            <a:fld id="{92F8A8C3-63C4-8F49-8451-91BF04105FEA}" type="slidenum">
              <a:rPr lang="en-US" smtClean="0"/>
              <a:t>6</a:t>
            </a:fld>
            <a:endParaRPr lang="en-US"/>
          </a:p>
        </p:txBody>
      </p:sp>
    </p:spTree>
    <p:extLst>
      <p:ext uri="{BB962C8B-B14F-4D97-AF65-F5344CB8AC3E}">
        <p14:creationId xmlns:p14="http://schemas.microsoft.com/office/powerpoint/2010/main" val="3788837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1. </a:t>
            </a:r>
            <a:r>
              <a:rPr lang="en-US" sz="1200" kern="1200" dirty="0">
                <a:solidFill>
                  <a:schemeClr val="tx1"/>
                </a:solidFill>
                <a:effectLst/>
                <a:latin typeface="+mn-lt"/>
                <a:ea typeface="+mn-ea"/>
                <a:cs typeface="+mn-cs"/>
              </a:rPr>
              <a:t>The doctrine of the Trinity is </a:t>
            </a:r>
            <a:r>
              <a:rPr lang="en-US" sz="1200" u="sng" kern="1200" dirty="0">
                <a:solidFill>
                  <a:schemeClr val="tx1"/>
                </a:solidFill>
                <a:effectLst/>
                <a:latin typeface="+mn-lt"/>
                <a:ea typeface="+mn-ea"/>
                <a:cs typeface="+mn-cs"/>
              </a:rPr>
              <a:t>progressively revealed</a:t>
            </a:r>
            <a:r>
              <a:rPr lang="en-US" sz="1200" kern="1200" dirty="0">
                <a:solidFill>
                  <a:schemeClr val="tx1"/>
                </a:solidFill>
                <a:effectLst/>
                <a:latin typeface="+mn-lt"/>
                <a:ea typeface="+mn-ea"/>
                <a:cs typeface="+mn-cs"/>
              </a:rPr>
              <a:t> throughout the Bible.  It is </a:t>
            </a:r>
            <a:r>
              <a:rPr lang="en-US" sz="1200" b="1" kern="1200" dirty="0">
                <a:solidFill>
                  <a:schemeClr val="tx1"/>
                </a:solidFill>
                <a:effectLst/>
                <a:latin typeface="+mn-lt"/>
                <a:ea typeface="+mn-ea"/>
                <a:cs typeface="+mn-cs"/>
              </a:rPr>
              <a:t>partially revealed</a:t>
            </a:r>
            <a:r>
              <a:rPr lang="en-US" sz="1200" kern="1200" dirty="0">
                <a:solidFill>
                  <a:schemeClr val="tx1"/>
                </a:solidFill>
                <a:effectLst/>
                <a:latin typeface="+mn-lt"/>
                <a:ea typeface="+mn-ea"/>
                <a:cs typeface="+mn-cs"/>
              </a:rPr>
              <a:t> (by implication and suggestion) </a:t>
            </a:r>
          </a:p>
          <a:p>
            <a:r>
              <a:rPr lang="en-US" sz="1200" b="1" kern="1200" dirty="0">
                <a:solidFill>
                  <a:schemeClr val="tx1"/>
                </a:solidFill>
                <a:effectLst/>
                <a:latin typeface="+mn-lt"/>
                <a:ea typeface="+mn-ea"/>
                <a:cs typeface="+mn-cs"/>
              </a:rPr>
              <a:t>in the OT</a:t>
            </a:r>
            <a:r>
              <a:rPr lang="en-US" sz="1200" kern="1200" dirty="0">
                <a:solidFill>
                  <a:schemeClr val="tx1"/>
                </a:solidFill>
                <a:effectLst/>
                <a:latin typeface="+mn-lt"/>
                <a:ea typeface="+mn-ea"/>
                <a:cs typeface="+mn-cs"/>
              </a:rPr>
              <a:t> (Gen 1:26; 11:17; Ps 45:6-7; 110:1; Isa 48:16; 63:10—reference to Holy Spirit; Hosea 1:7; the angel of the LORD in Gen 16:13; Ex 3:2-6; 23:20-22; </a:t>
            </a:r>
            <a:r>
              <a:rPr lang="en-US" sz="1200" kern="1200" dirty="0" err="1">
                <a:solidFill>
                  <a:schemeClr val="tx1"/>
                </a:solidFill>
                <a:effectLst/>
                <a:latin typeface="+mn-lt"/>
                <a:ea typeface="+mn-ea"/>
                <a:cs typeface="+mn-cs"/>
              </a:rPr>
              <a:t>Num</a:t>
            </a:r>
            <a:r>
              <a:rPr lang="en-US" sz="1200" kern="1200" dirty="0">
                <a:solidFill>
                  <a:schemeClr val="tx1"/>
                </a:solidFill>
                <a:effectLst/>
                <a:latin typeface="+mn-lt"/>
                <a:ea typeface="+mn-ea"/>
                <a:cs typeface="+mn-cs"/>
              </a:rPr>
              <a:t> 22:35 with 38; </a:t>
            </a:r>
            <a:r>
              <a:rPr lang="en-US" sz="1200" kern="1200" dirty="0" err="1">
                <a:solidFill>
                  <a:schemeClr val="tx1"/>
                </a:solidFill>
                <a:effectLst/>
                <a:latin typeface="+mn-lt"/>
                <a:ea typeface="+mn-ea"/>
                <a:cs typeface="+mn-cs"/>
              </a:rPr>
              <a:t>Judg</a:t>
            </a:r>
            <a:r>
              <a:rPr lang="en-US" sz="1200" kern="1200" dirty="0">
                <a:solidFill>
                  <a:schemeClr val="tx1"/>
                </a:solidFill>
                <a:effectLst/>
                <a:latin typeface="+mn-lt"/>
                <a:ea typeface="+mn-ea"/>
                <a:cs typeface="+mn-cs"/>
              </a:rPr>
              <a:t> 2:1-2; 6:11; etc.)</a:t>
            </a:r>
          </a:p>
          <a:p>
            <a:endParaRPr lang="en-US" b="0" dirty="0"/>
          </a:p>
        </p:txBody>
      </p:sp>
      <p:sp>
        <p:nvSpPr>
          <p:cNvPr id="4" name="Slide Number Placeholder 3"/>
          <p:cNvSpPr>
            <a:spLocks noGrp="1"/>
          </p:cNvSpPr>
          <p:nvPr>
            <p:ph type="sldNum" sz="quarter" idx="5"/>
          </p:nvPr>
        </p:nvSpPr>
        <p:spPr/>
        <p:txBody>
          <a:bodyPr/>
          <a:lstStyle/>
          <a:p>
            <a:fld id="{92F8A8C3-63C4-8F49-8451-91BF04105FEA}" type="slidenum">
              <a:rPr lang="en-US" smtClean="0"/>
              <a:t>7</a:t>
            </a:fld>
            <a:endParaRPr lang="en-US"/>
          </a:p>
        </p:txBody>
      </p:sp>
    </p:spTree>
    <p:extLst>
      <p:ext uri="{BB962C8B-B14F-4D97-AF65-F5344CB8AC3E}">
        <p14:creationId xmlns:p14="http://schemas.microsoft.com/office/powerpoint/2010/main" val="4283154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dirty="0"/>
              <a:t>2. </a:t>
            </a:r>
            <a:r>
              <a:rPr lang="en-US" sz="1000" kern="1200" dirty="0">
                <a:solidFill>
                  <a:schemeClr val="tx1"/>
                </a:solidFill>
                <a:effectLst/>
                <a:latin typeface="+mn-lt"/>
                <a:ea typeface="+mn-ea"/>
                <a:cs typeface="+mn-cs"/>
              </a:rPr>
              <a:t>It is </a:t>
            </a:r>
            <a:r>
              <a:rPr lang="en-US" sz="1000" b="1" kern="1200" dirty="0">
                <a:solidFill>
                  <a:schemeClr val="tx1"/>
                </a:solidFill>
                <a:effectLst/>
                <a:latin typeface="+mn-lt"/>
                <a:ea typeface="+mn-ea"/>
                <a:cs typeface="+mn-cs"/>
              </a:rPr>
              <a:t>more completely revealed in the NT</a:t>
            </a:r>
            <a:r>
              <a:rPr lang="en-US" sz="1000" kern="1200" dirty="0">
                <a:solidFill>
                  <a:schemeClr val="tx1"/>
                </a:solidFill>
                <a:effectLst/>
                <a:latin typeface="+mn-lt"/>
                <a:ea typeface="+mn-ea"/>
                <a:cs typeface="+mn-cs"/>
              </a:rPr>
              <a:t>.  It makes sense that, in the context of the polytheism of the surrounding cultures, God would stress to the Israelites in the OT that there is only one God.  But when it came time for God the Father to send God the Son to earth to be born as a man to save His people, more explicit teaching about the Trinitarian nature of God is given.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The Father is God.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latin typeface="+mn-lt"/>
                <a:ea typeface="+mn-ea"/>
                <a:cs typeface="+mn-cs"/>
              </a:rPr>
              <a:t>This is self-evident throughout the Bible.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Jesus is God.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latin typeface="+mn-lt"/>
                <a:ea typeface="+mn-ea"/>
                <a:cs typeface="+mn-cs"/>
              </a:rPr>
              <a:t>1 In the beginning was the Word, and the Word was with God, and the Word was God. …  3Through him all things were made; without him nothing was made that has been made. …  14 The Word became flesh and made his dwelling among us. We have seen his glory, the glory of the One and Only, who came from the Father, full of grace and truth.  (John 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latin typeface="+mn-lt"/>
                <a:ea typeface="+mn-ea"/>
                <a:cs typeface="+mn-cs"/>
              </a:rPr>
              <a:t>28 Thomas said to him, “My Lord and my God!” 29 Then Jesus told him, “Because you have seen me, you have believed… 31 But these are written that you may believe that Jesus is the Christ, the Son of God… (John 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latin typeface="+mn-lt"/>
                <a:ea typeface="+mn-ea"/>
                <a:cs typeface="+mn-cs"/>
              </a:rPr>
              <a:t>9 For in Christ all the fullness of the Deity lives in bodily form… (Colossians 2:9)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200" dirty="0">
                <a:solidFill>
                  <a:schemeClr val="tx1"/>
                </a:solidFill>
                <a:effectLst/>
                <a:latin typeface="+mn-lt"/>
                <a:ea typeface="+mn-ea"/>
                <a:cs typeface="+mn-cs"/>
              </a:rPr>
              <a:t>The Holy Spirit is God.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kern="1200" dirty="0">
                <a:solidFill>
                  <a:schemeClr val="tx1"/>
                </a:solidFill>
                <a:effectLst/>
                <a:latin typeface="+mn-lt"/>
                <a:ea typeface="+mn-ea"/>
                <a:cs typeface="+mn-cs"/>
              </a:rPr>
              <a:t>3Then Peter said, “Ananias, how is it that Satan has so filled your heart that you have lied to the Holy Spirit and have kept for yourself some of the money you received for the land? 4… You have not lied to men but to God.”  (Acts 4:3-4)</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2F8A8C3-63C4-8F49-8451-91BF04105FEA}" type="slidenum">
              <a:rPr lang="en-US" smtClean="0"/>
              <a:t>8</a:t>
            </a:fld>
            <a:endParaRPr lang="en-US"/>
          </a:p>
        </p:txBody>
      </p:sp>
    </p:spTree>
    <p:extLst>
      <p:ext uri="{BB962C8B-B14F-4D97-AF65-F5344CB8AC3E}">
        <p14:creationId xmlns:p14="http://schemas.microsoft.com/office/powerpoint/2010/main" val="39039177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US" sz="1200" kern="1200" dirty="0">
                <a:solidFill>
                  <a:schemeClr val="tx1"/>
                </a:solidFill>
                <a:effectLst/>
                <a:latin typeface="+mn-lt"/>
                <a:ea typeface="+mn-ea"/>
                <a:cs typeface="+mn-cs"/>
              </a:rPr>
              <a:t>The one and only God eternally exists as three Persons—Father, Son, and Holy Spirit.  </a:t>
            </a:r>
          </a:p>
          <a:p>
            <a:pPr hangingPunct="0"/>
            <a:r>
              <a:rPr lang="en-US" sz="1200" kern="1200" dirty="0">
                <a:solidFill>
                  <a:schemeClr val="tx1"/>
                </a:solidFill>
                <a:effectLst/>
                <a:latin typeface="+mn-lt"/>
                <a:ea typeface="+mn-ea"/>
                <a:cs typeface="+mn-cs"/>
              </a:rPr>
              <a:t>These three Persons are one God, the same is substance, and equal in power and glory.  </a:t>
            </a:r>
          </a:p>
          <a:p>
            <a:endParaRPr lang="en-US" b="0" dirty="0"/>
          </a:p>
          <a:p>
            <a:r>
              <a:rPr lang="en-US" b="0" i="1" u="none" dirty="0"/>
              <a:t>How do we make sense of this? ...</a:t>
            </a:r>
            <a:endParaRPr lang="en-US" b="0" dirty="0"/>
          </a:p>
          <a:p>
            <a:r>
              <a:rPr lang="en-US" b="0" dirty="0"/>
              <a:t>There have been many analogies suggested to try to explain this, but they all fall short.  Every one leads to some sort of error that the church has determined contradicts some teaching of Scripture.  See “Lutheran Satire...” (next slide).</a:t>
            </a:r>
          </a:p>
        </p:txBody>
      </p:sp>
      <p:sp>
        <p:nvSpPr>
          <p:cNvPr id="4" name="Slide Number Placeholder 3"/>
          <p:cNvSpPr>
            <a:spLocks noGrp="1"/>
          </p:cNvSpPr>
          <p:nvPr>
            <p:ph type="sldNum" sz="quarter" idx="5"/>
          </p:nvPr>
        </p:nvSpPr>
        <p:spPr/>
        <p:txBody>
          <a:bodyPr/>
          <a:lstStyle/>
          <a:p>
            <a:fld id="{92F8A8C3-63C4-8F49-8451-91BF04105FEA}" type="slidenum">
              <a:rPr lang="en-US" smtClean="0"/>
              <a:t>9</a:t>
            </a:fld>
            <a:endParaRPr lang="en-US"/>
          </a:p>
        </p:txBody>
      </p:sp>
    </p:spTree>
    <p:extLst>
      <p:ext uri="{BB962C8B-B14F-4D97-AF65-F5344CB8AC3E}">
        <p14:creationId xmlns:p14="http://schemas.microsoft.com/office/powerpoint/2010/main" val="2204956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2351E795-3073-DF4A-BE65-E0A2049A2EBF}" type="slidenum">
              <a:rPr lang="en-US" smtClean="0"/>
              <a:t>10</a:t>
            </a:fld>
            <a:endParaRPr lang="en-US"/>
          </a:p>
        </p:txBody>
      </p:sp>
    </p:spTree>
    <p:extLst>
      <p:ext uri="{BB962C8B-B14F-4D97-AF65-F5344CB8AC3E}">
        <p14:creationId xmlns:p14="http://schemas.microsoft.com/office/powerpoint/2010/main" val="16865237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t>Thoughts?</a:t>
            </a:r>
          </a:p>
          <a:p>
            <a:endParaRPr lang="en-US"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What do we conclude from this?  </a:t>
            </a:r>
            <a:r>
              <a:rPr lang="en-US" sz="1200" u="sng" kern="1200" dirty="0">
                <a:solidFill>
                  <a:schemeClr val="tx1"/>
                </a:solidFill>
                <a:effectLst/>
                <a:latin typeface="+mn-lt"/>
                <a:ea typeface="+mn-ea"/>
                <a:cs typeface="+mn-cs"/>
              </a:rPr>
              <a:t>While Scripture regularly uses analogies from nature of humanity to teach aspects of who God is</a:t>
            </a:r>
            <a:r>
              <a:rPr lang="en-US" sz="1200" kern="1200" dirty="0">
                <a:solidFill>
                  <a:schemeClr val="tx1"/>
                </a:solidFill>
                <a:effectLst/>
                <a:latin typeface="+mn-lt"/>
                <a:ea typeface="+mn-ea"/>
                <a:cs typeface="+mn-cs"/>
              </a:rPr>
              <a:t> (e.g., God is like a rock, fortress, mother, shepherd, etc.), </a:t>
            </a:r>
            <a:r>
              <a:rPr lang="en-US" sz="1200" u="sng" kern="1200" dirty="0">
                <a:solidFill>
                  <a:schemeClr val="tx1"/>
                </a:solidFill>
                <a:effectLst/>
                <a:latin typeface="+mn-lt"/>
                <a:ea typeface="+mn-ea"/>
                <a:cs typeface="+mn-cs"/>
              </a:rPr>
              <a:t>it never attempts to provide an analogy for the Trinity</a:t>
            </a:r>
            <a:r>
              <a:rPr lang="en-US" sz="1200" kern="1200" dirty="0">
                <a:solidFill>
                  <a:schemeClr val="tx1"/>
                </a:solidFill>
                <a:effectLst/>
                <a:latin typeface="+mn-lt"/>
                <a:ea typeface="+mn-ea"/>
                <a:cs typeface="+mn-cs"/>
              </a:rPr>
              <a:t>.  The closest analogy is found in the titles of “Father” and “Son.”  And yet, when applied to a human level, even this analogy breaks down as they are two entirely separate human beings.  Thus, </a:t>
            </a:r>
            <a:r>
              <a:rPr lang="en-US" sz="1200" u="sng" kern="1200" dirty="0">
                <a:solidFill>
                  <a:schemeClr val="tx1"/>
                </a:solidFill>
                <a:effectLst/>
                <a:latin typeface="+mn-lt"/>
                <a:ea typeface="+mn-ea"/>
                <a:cs typeface="+mn-cs"/>
              </a:rPr>
              <a:t>no analogy adequately teaches the Trinity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This doctrine is </a:t>
            </a:r>
            <a:r>
              <a:rPr lang="en-US" sz="1200" b="1" u="sng" kern="1200" dirty="0">
                <a:solidFill>
                  <a:schemeClr val="tx1"/>
                </a:solidFill>
                <a:effectLst/>
                <a:latin typeface="+mn-lt"/>
                <a:ea typeface="+mn-ea"/>
                <a:cs typeface="+mn-cs"/>
              </a:rPr>
              <a:t>one of the great mysteries</a:t>
            </a:r>
            <a:r>
              <a:rPr lang="en-US" sz="1200" b="1" kern="1200" dirty="0">
                <a:solidFill>
                  <a:schemeClr val="tx1"/>
                </a:solidFill>
                <a:effectLst/>
                <a:latin typeface="+mn-lt"/>
                <a:ea typeface="+mn-ea"/>
                <a:cs typeface="+mn-cs"/>
              </a:rPr>
              <a:t> of the Christian faith.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We can never remove the ultimate mystery of the Trinity, yet that is not to say that we cannot understand it at some level</a:t>
            </a:r>
            <a:r>
              <a:rPr lang="en-US" sz="1200" kern="1200" dirty="0">
                <a:solidFill>
                  <a:schemeClr val="tx1"/>
                </a:solidFill>
                <a:effectLst/>
                <a:latin typeface="+mn-lt"/>
                <a:ea typeface="+mn-ea"/>
                <a:cs typeface="+mn-cs"/>
              </a:rPr>
              <a:t>.  We know that there is one God in three Persons, that these Persons are distinct yet fully God (not just a part of God), etc.  We know these things because the Bible teaches them.  But what we cannot know is how to fully fit them together.  How can there be three distinct Persons, yet each have the whole being of God in Himself?  How can that be true and yet God remain an undivided being?  </a:t>
            </a:r>
            <a:r>
              <a:rPr lang="en-US" sz="1200" b="1" kern="1200" dirty="0">
                <a:solidFill>
                  <a:schemeClr val="tx1"/>
                </a:solidFill>
                <a:effectLst/>
                <a:latin typeface="+mn-lt"/>
                <a:ea typeface="+mn-ea"/>
                <a:cs typeface="+mn-cs"/>
              </a:rPr>
              <a:t>It’s spiritually healthy to acknowledge that God is far greater than we can comprehend!  </a:t>
            </a:r>
            <a:r>
              <a:rPr lang="en-US" sz="1200" kern="1200" dirty="0">
                <a:solidFill>
                  <a:schemeClr val="tx1"/>
                </a:solidFill>
                <a:effectLst/>
                <a:latin typeface="+mn-lt"/>
                <a:ea typeface="+mn-ea"/>
                <a:cs typeface="+mn-cs"/>
              </a:rPr>
              <a:t>It </a:t>
            </a:r>
            <a:r>
              <a:rPr lang="en-US" sz="1200" u="sng" kern="1200" dirty="0">
                <a:solidFill>
                  <a:schemeClr val="tx1"/>
                </a:solidFill>
                <a:effectLst/>
                <a:latin typeface="+mn-lt"/>
                <a:ea typeface="+mn-ea"/>
                <a:cs typeface="+mn-cs"/>
              </a:rPr>
              <a:t>humbles us</a:t>
            </a:r>
            <a:r>
              <a:rPr lang="en-US" sz="1200" kern="1200" dirty="0">
                <a:solidFill>
                  <a:schemeClr val="tx1"/>
                </a:solidFill>
                <a:effectLst/>
                <a:latin typeface="+mn-lt"/>
                <a:ea typeface="+mn-ea"/>
                <a:cs typeface="+mn-cs"/>
              </a:rPr>
              <a:t> before Him, and it </a:t>
            </a:r>
            <a:r>
              <a:rPr lang="en-US" sz="1200" u="sng" kern="1200" dirty="0">
                <a:solidFill>
                  <a:schemeClr val="tx1"/>
                </a:solidFill>
                <a:effectLst/>
                <a:latin typeface="+mn-lt"/>
                <a:ea typeface="+mn-ea"/>
                <a:cs typeface="+mn-cs"/>
              </a:rPr>
              <a:t>leads us to worship</a:t>
            </a:r>
            <a:r>
              <a:rPr lang="en-US" sz="1200" kern="1200" dirty="0">
                <a:solidFill>
                  <a:schemeClr val="tx1"/>
                </a:solidFill>
                <a:effectLst/>
                <a:latin typeface="+mn-lt"/>
                <a:ea typeface="+mn-ea"/>
                <a:cs typeface="+mn-cs"/>
              </a:rPr>
              <a:t> Him for His glory.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u="none" dirty="0"/>
          </a:p>
        </p:txBody>
      </p:sp>
      <p:sp>
        <p:nvSpPr>
          <p:cNvPr id="4" name="Slide Number Placeholder 3"/>
          <p:cNvSpPr>
            <a:spLocks noGrp="1"/>
          </p:cNvSpPr>
          <p:nvPr>
            <p:ph type="sldNum" sz="quarter" idx="5"/>
          </p:nvPr>
        </p:nvSpPr>
        <p:spPr/>
        <p:txBody>
          <a:bodyPr/>
          <a:lstStyle/>
          <a:p>
            <a:fld id="{2351E795-3073-DF4A-BE65-E0A2049A2EBF}" type="slidenum">
              <a:rPr lang="en-US" smtClean="0"/>
              <a:t>11</a:t>
            </a:fld>
            <a:endParaRPr lang="en-US"/>
          </a:p>
        </p:txBody>
      </p:sp>
    </p:spTree>
    <p:extLst>
      <p:ext uri="{BB962C8B-B14F-4D97-AF65-F5344CB8AC3E}">
        <p14:creationId xmlns:p14="http://schemas.microsoft.com/office/powerpoint/2010/main" val="655063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But someone might ask if we are being asked to believe in a contradiction.  Let’s touch on that…</a:t>
            </a:r>
          </a:p>
          <a:p>
            <a:pPr hangingPunct="0"/>
            <a:r>
              <a:rPr lang="en-US" sz="1200" b="1" kern="1200" dirty="0">
                <a:solidFill>
                  <a:schemeClr val="tx1"/>
                </a:solidFill>
                <a:effectLst/>
                <a:latin typeface="+mn-lt"/>
                <a:ea typeface="+mn-ea"/>
                <a:cs typeface="+mn-cs"/>
              </a:rPr>
              <a:t>What is a contradiction?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Scripture is NOT asking us to believe in a contradiction.  For the Trinity to be a contradiction it would have to teach something like:</a:t>
            </a:r>
          </a:p>
          <a:p>
            <a:pPr lvl="0"/>
            <a:r>
              <a:rPr lang="en-US" sz="1200" kern="1200" dirty="0">
                <a:solidFill>
                  <a:schemeClr val="tx1"/>
                </a:solidFill>
                <a:effectLst/>
                <a:latin typeface="+mn-lt"/>
                <a:ea typeface="+mn-ea"/>
                <a:cs typeface="+mn-cs"/>
              </a:rPr>
              <a:t>There is one God and there is not one God (e.g., 1 God and 3 Gods).</a:t>
            </a:r>
          </a:p>
          <a:p>
            <a:pPr lvl="0"/>
            <a:r>
              <a:rPr lang="en-US" sz="1200" kern="1200" dirty="0">
                <a:solidFill>
                  <a:schemeClr val="tx1"/>
                </a:solidFill>
                <a:effectLst/>
                <a:latin typeface="+mn-lt"/>
                <a:ea typeface="+mn-ea"/>
                <a:cs typeface="+mn-cs"/>
              </a:rPr>
              <a:t>God is three Persons and not three Persons (e.g., 3 Persons and 1 Person).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 say, “God is three Persons and yet there is only one God” is not a contradiction.  It is certainly true to say it is something that we don’t fully understand. But, as we’ve already said, </a:t>
            </a:r>
            <a:r>
              <a:rPr lang="en-US" sz="1200" u="sng" kern="1200" dirty="0">
                <a:solidFill>
                  <a:schemeClr val="tx1"/>
                </a:solidFill>
                <a:effectLst/>
                <a:latin typeface="+mn-lt"/>
                <a:ea typeface="+mn-ea"/>
                <a:cs typeface="+mn-cs"/>
              </a:rPr>
              <a:t>this should not concern us</a:t>
            </a:r>
            <a:r>
              <a:rPr lang="en-US" sz="1200" kern="1200" dirty="0">
                <a:solidFill>
                  <a:schemeClr val="tx1"/>
                </a:solidFill>
                <a:effectLst/>
                <a:latin typeface="+mn-lt"/>
                <a:ea typeface="+mn-ea"/>
                <a:cs typeface="+mn-cs"/>
              </a:rPr>
              <a:t>.  (1) It is clearly taught in the Scriptures, and we’re called to submit our understand of what is true to them, and (2) do we actually believe that we should fully understand the nature of God!?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See </a:t>
            </a:r>
            <a:r>
              <a:rPr lang="en-US" sz="1200" kern="1200" dirty="0" err="1">
                <a:solidFill>
                  <a:schemeClr val="tx1"/>
                </a:solidFill>
                <a:effectLst/>
                <a:latin typeface="+mn-lt"/>
                <a:ea typeface="+mn-ea"/>
                <a:cs typeface="+mn-cs"/>
              </a:rPr>
              <a:t>Berkhof</a:t>
            </a:r>
            <a:r>
              <a:rPr lang="en-US" sz="1200" kern="1200" dirty="0">
                <a:solidFill>
                  <a:schemeClr val="tx1"/>
                </a:solidFill>
                <a:effectLst/>
                <a:latin typeface="+mn-lt"/>
                <a:ea typeface="+mn-ea"/>
                <a:cs typeface="+mn-cs"/>
              </a:rPr>
              <a:t> quote, next slide.</a:t>
            </a:r>
          </a:p>
        </p:txBody>
      </p:sp>
      <p:sp>
        <p:nvSpPr>
          <p:cNvPr id="4" name="Slide Number Placeholder 3"/>
          <p:cNvSpPr>
            <a:spLocks noGrp="1"/>
          </p:cNvSpPr>
          <p:nvPr>
            <p:ph type="sldNum" sz="quarter" idx="5"/>
          </p:nvPr>
        </p:nvSpPr>
        <p:spPr/>
        <p:txBody>
          <a:bodyPr/>
          <a:lstStyle/>
          <a:p>
            <a:fld id="{92F8A8C3-63C4-8F49-8451-91BF04105FEA}" type="slidenum">
              <a:rPr lang="en-US" smtClean="0"/>
              <a:t>12</a:t>
            </a:fld>
            <a:endParaRPr lang="en-US"/>
          </a:p>
        </p:txBody>
      </p:sp>
    </p:spTree>
    <p:extLst>
      <p:ext uri="{BB962C8B-B14F-4D97-AF65-F5344CB8AC3E}">
        <p14:creationId xmlns:p14="http://schemas.microsoft.com/office/powerpoint/2010/main" val="1565242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92F8A8C3-63C4-8F49-8451-91BF04105FEA}" type="slidenum">
              <a:rPr lang="en-US" smtClean="0"/>
              <a:t>13</a:t>
            </a:fld>
            <a:endParaRPr lang="en-US"/>
          </a:p>
        </p:txBody>
      </p:sp>
    </p:spTree>
    <p:extLst>
      <p:ext uri="{BB962C8B-B14F-4D97-AF65-F5344CB8AC3E}">
        <p14:creationId xmlns:p14="http://schemas.microsoft.com/office/powerpoint/2010/main" val="3694352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we say that each Person is fully God and that each fully shares in all the attributes of God, then is there any difference at all among them?  What’s the point in having three of them? </a:t>
            </a:r>
          </a:p>
          <a:p>
            <a:endParaRPr lang="en-US" b="0" dirty="0"/>
          </a:p>
        </p:txBody>
      </p:sp>
      <p:sp>
        <p:nvSpPr>
          <p:cNvPr id="4" name="Slide Number Placeholder 3"/>
          <p:cNvSpPr>
            <a:spLocks noGrp="1"/>
          </p:cNvSpPr>
          <p:nvPr>
            <p:ph type="sldNum" sz="quarter" idx="5"/>
          </p:nvPr>
        </p:nvSpPr>
        <p:spPr/>
        <p:txBody>
          <a:bodyPr/>
          <a:lstStyle/>
          <a:p>
            <a:fld id="{92F8A8C3-63C4-8F49-8451-91BF04105FEA}" type="slidenum">
              <a:rPr lang="en-US" smtClean="0"/>
              <a:t>14</a:t>
            </a:fld>
            <a:endParaRPr lang="en-US"/>
          </a:p>
        </p:txBody>
      </p:sp>
    </p:spTree>
    <p:extLst>
      <p:ext uri="{BB962C8B-B14F-4D97-AF65-F5344CB8AC3E}">
        <p14:creationId xmlns:p14="http://schemas.microsoft.com/office/powerpoint/2010/main" val="35419128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92F8A8C3-63C4-8F49-8451-91BF04105FEA}" type="slidenum">
              <a:rPr lang="en-US" smtClean="0"/>
              <a:t>15</a:t>
            </a:fld>
            <a:endParaRPr lang="en-US"/>
          </a:p>
        </p:txBody>
      </p:sp>
    </p:spTree>
    <p:extLst>
      <p:ext uri="{BB962C8B-B14F-4D97-AF65-F5344CB8AC3E}">
        <p14:creationId xmlns:p14="http://schemas.microsoft.com/office/powerpoint/2010/main" val="3842871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 Augustine, in his great work on the Trinity, makes an incredible point.  He says that </a:t>
            </a:r>
            <a:r>
              <a:rPr lang="en-US" sz="1200" b="1" kern="1200" dirty="0">
                <a:solidFill>
                  <a:schemeClr val="tx1"/>
                </a:solidFill>
                <a:effectLst/>
                <a:latin typeface="+mn-lt"/>
                <a:ea typeface="+mn-ea"/>
                <a:cs typeface="+mn-cs"/>
              </a:rPr>
              <a:t>if you’re not Trinitarian, you have a defective god.  </a:t>
            </a:r>
            <a:r>
              <a:rPr lang="en-US" sz="1200" kern="1200" dirty="0">
                <a:solidFill>
                  <a:schemeClr val="tx1"/>
                </a:solidFill>
                <a:effectLst/>
                <a:latin typeface="+mn-lt"/>
                <a:ea typeface="+mn-ea"/>
                <a:cs typeface="+mn-cs"/>
              </a:rPr>
              <a:t>(Lot’s of people believe in God, but don’t necessarily believe in the Trinity.)  Augustine would say that, if that’s you, you have </a:t>
            </a:r>
            <a:r>
              <a:rPr lang="en-US" sz="1200" b="1" kern="1200" dirty="0">
                <a:solidFill>
                  <a:schemeClr val="tx1"/>
                </a:solidFill>
                <a:effectLst/>
                <a:latin typeface="+mn-lt"/>
                <a:ea typeface="+mn-ea"/>
                <a:cs typeface="+mn-cs"/>
              </a:rPr>
              <a:t>an inferior god.</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You have a god who </a:t>
            </a:r>
            <a:r>
              <a:rPr lang="en-US" sz="1200" u="sng" kern="1200" dirty="0">
                <a:solidFill>
                  <a:schemeClr val="tx1"/>
                </a:solidFill>
                <a:effectLst/>
                <a:latin typeface="+mn-lt"/>
                <a:ea typeface="+mn-ea"/>
                <a:cs typeface="+mn-cs"/>
              </a:rPr>
              <a:t>never loved anyone until he created the world</a:t>
            </a:r>
            <a:r>
              <a:rPr lang="en-US" sz="1200" kern="1200" dirty="0">
                <a:solidFill>
                  <a:schemeClr val="tx1"/>
                </a:solidFill>
                <a:effectLst/>
                <a:latin typeface="+mn-lt"/>
                <a:ea typeface="+mn-ea"/>
                <a:cs typeface="+mn-cs"/>
              </a:rPr>
              <a:t>.  This god would have existed from all eternity, but until he created, he never had a relationship.  If that’s the case, your god is </a:t>
            </a:r>
            <a:r>
              <a:rPr lang="en-US" sz="1200" u="sng" kern="1200" dirty="0">
                <a:solidFill>
                  <a:schemeClr val="tx1"/>
                </a:solidFill>
                <a:effectLst/>
                <a:latin typeface="+mn-lt"/>
                <a:ea typeface="+mn-ea"/>
                <a:cs typeface="+mn-cs"/>
              </a:rPr>
              <a:t>dependent upon the world</a:t>
            </a:r>
            <a:r>
              <a:rPr lang="en-US" sz="1200" kern="1200" dirty="0">
                <a:solidFill>
                  <a:schemeClr val="tx1"/>
                </a:solidFill>
                <a:effectLst/>
                <a:latin typeface="+mn-lt"/>
                <a:ea typeface="+mn-ea"/>
                <a:cs typeface="+mn-cs"/>
              </a:rPr>
              <a:t>.  You could even say that </a:t>
            </a:r>
            <a:r>
              <a:rPr lang="en-US" sz="1200" b="1" kern="1200" dirty="0">
                <a:solidFill>
                  <a:schemeClr val="tx1"/>
                </a:solidFill>
                <a:effectLst/>
                <a:latin typeface="+mn-lt"/>
                <a:ea typeface="+mn-ea"/>
                <a:cs typeface="+mn-cs"/>
              </a:rPr>
              <a:t>he created to meet a love need</a:t>
            </a:r>
            <a:r>
              <a:rPr lang="en-US" sz="1200" kern="1200" dirty="0">
                <a:solidFill>
                  <a:schemeClr val="tx1"/>
                </a:solidFill>
                <a:effectLst/>
                <a:latin typeface="+mn-lt"/>
                <a:ea typeface="+mn-ea"/>
                <a:cs typeface="+mn-cs"/>
              </a:rPr>
              <a:t>.  He created in order to have love.  But, Augustine points out, that’s not the God of the Bible.</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Love and relationship is eternally inherent in the God of the Bible.</a:t>
            </a:r>
            <a:r>
              <a:rPr lang="en-US" sz="1200" kern="1200" dirty="0">
                <a:solidFill>
                  <a:schemeClr val="tx1"/>
                </a:solidFill>
                <a:effectLst/>
                <a:latin typeface="+mn-lt"/>
                <a:ea typeface="+mn-ea"/>
                <a:cs typeface="+mn-cs"/>
              </a:rPr>
              <a:t>  He has always had loving relationships… </a:t>
            </a:r>
            <a:r>
              <a:rPr lang="en-US" sz="1200" kern="1200" dirty="0" err="1">
                <a:solidFill>
                  <a:schemeClr val="tx1"/>
                </a:solidFill>
                <a:effectLst/>
                <a:latin typeface="+mn-lt"/>
                <a:ea typeface="+mn-ea"/>
                <a:cs typeface="+mn-cs"/>
              </a:rPr>
              <a:t>beginninglessly</a:t>
            </a:r>
            <a:r>
              <a:rPr lang="en-US" sz="1200" kern="1200" dirty="0">
                <a:solidFill>
                  <a:schemeClr val="tx1"/>
                </a:solidFill>
                <a:effectLst/>
                <a:latin typeface="+mn-lt"/>
                <a:ea typeface="+mn-ea"/>
                <a:cs typeface="+mn-cs"/>
              </a:rPr>
              <a:t>.  The Father has always loved the Son and the Spirit, and vice versa.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Therefore, when God created the world, </a:t>
            </a:r>
            <a:r>
              <a:rPr lang="en-US" sz="1200" u="sng" kern="1200" dirty="0">
                <a:solidFill>
                  <a:schemeClr val="tx1"/>
                </a:solidFill>
                <a:effectLst/>
                <a:latin typeface="+mn-lt"/>
                <a:ea typeface="+mn-ea"/>
                <a:cs typeface="+mn-cs"/>
              </a:rPr>
              <a:t>He didn’t do it because He needed to experience or receive love</a:t>
            </a:r>
            <a:r>
              <a:rPr lang="en-US" sz="1200" kern="1200" dirty="0">
                <a:solidFill>
                  <a:schemeClr val="tx1"/>
                </a:solidFill>
                <a:effectLst/>
                <a:latin typeface="+mn-lt"/>
                <a:ea typeface="+mn-ea"/>
                <a:cs typeface="+mn-cs"/>
              </a:rPr>
              <a:t>; He did it because He chose to give love.  He created just </a:t>
            </a:r>
            <a:r>
              <a:rPr lang="en-US" sz="1200" u="sng" kern="1200" dirty="0">
                <a:solidFill>
                  <a:schemeClr val="tx1"/>
                </a:solidFill>
                <a:effectLst/>
                <a:latin typeface="+mn-lt"/>
                <a:ea typeface="+mn-ea"/>
                <a:cs typeface="+mn-cs"/>
              </a:rPr>
              <a:t>to let us take in the spillover of the love He had within Himself</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92F8A8C3-63C4-8F49-8451-91BF04105FEA}" type="slidenum">
              <a:rPr lang="en-US" smtClean="0"/>
              <a:t>16</a:t>
            </a:fld>
            <a:endParaRPr lang="en-US"/>
          </a:p>
        </p:txBody>
      </p:sp>
    </p:spTree>
    <p:extLst>
      <p:ext uri="{BB962C8B-B14F-4D97-AF65-F5344CB8AC3E}">
        <p14:creationId xmlns:p14="http://schemas.microsoft.com/office/powerpoint/2010/main" val="1713069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F8A8C3-63C4-8F49-8451-91BF04105FEA}" type="slidenum">
              <a:rPr lang="en-US" smtClean="0"/>
              <a:t>17</a:t>
            </a:fld>
            <a:endParaRPr lang="en-US"/>
          </a:p>
        </p:txBody>
      </p:sp>
    </p:spTree>
    <p:extLst>
      <p:ext uri="{BB962C8B-B14F-4D97-AF65-F5344CB8AC3E}">
        <p14:creationId xmlns:p14="http://schemas.microsoft.com/office/powerpoint/2010/main" val="1875365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does this quote suggest to you?</a:t>
            </a:r>
          </a:p>
          <a:p>
            <a:endParaRPr lang="en-US" b="0" dirty="0"/>
          </a:p>
          <a:p>
            <a:r>
              <a:rPr lang="en-US" b="1" dirty="0"/>
              <a:t>What implications does it have for the priority you place on community/relationships?</a:t>
            </a:r>
          </a:p>
          <a:p>
            <a:pPr marL="171450" indent="-171450">
              <a:buFont typeface="Arial" panose="020B0604020202020204" pitchFamily="34" charset="0"/>
              <a:buChar char="•"/>
            </a:pPr>
            <a:r>
              <a:rPr lang="en-US" b="0" dirty="0"/>
              <a:t>Having been made in God’s image, we are built for community and connection.  </a:t>
            </a:r>
          </a:p>
          <a:p>
            <a:pPr marL="171450" indent="-171450">
              <a:buFont typeface="Arial" panose="020B0604020202020204" pitchFamily="34" charset="0"/>
              <a:buChar char="•"/>
            </a:pPr>
            <a:r>
              <a:rPr lang="en-US" b="0" dirty="0"/>
              <a:t>When we live outside of community and interdependence on one another, our very humanity is compromised and subverted.  </a:t>
            </a:r>
          </a:p>
          <a:p>
            <a:endParaRPr lang="en-US" b="0" dirty="0"/>
          </a:p>
          <a:p>
            <a:r>
              <a:rPr lang="en-US" b="0" dirty="0"/>
              <a:t>(Stress the important, yet counterculture, priority of community!)</a:t>
            </a:r>
          </a:p>
          <a:p>
            <a:endParaRPr lang="en-US" b="0" dirty="0"/>
          </a:p>
          <a:p>
            <a:endParaRPr lang="en-US" b="0" dirty="0"/>
          </a:p>
        </p:txBody>
      </p:sp>
      <p:sp>
        <p:nvSpPr>
          <p:cNvPr id="4" name="Slide Number Placeholder 3"/>
          <p:cNvSpPr>
            <a:spLocks noGrp="1"/>
          </p:cNvSpPr>
          <p:nvPr>
            <p:ph type="sldNum" sz="quarter" idx="5"/>
          </p:nvPr>
        </p:nvSpPr>
        <p:spPr/>
        <p:txBody>
          <a:bodyPr/>
          <a:lstStyle/>
          <a:p>
            <a:fld id="{92F8A8C3-63C4-8F49-8451-91BF04105FEA}" type="slidenum">
              <a:rPr lang="en-US" smtClean="0"/>
              <a:t>18</a:t>
            </a:fld>
            <a:endParaRPr lang="en-US"/>
          </a:p>
        </p:txBody>
      </p:sp>
    </p:spTree>
    <p:extLst>
      <p:ext uri="{BB962C8B-B14F-4D97-AF65-F5344CB8AC3E}">
        <p14:creationId xmlns:p14="http://schemas.microsoft.com/office/powerpoint/2010/main" val="3557732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What implications does this have for your attitude and the way you interact with others?</a:t>
            </a:r>
            <a:r>
              <a:rPr lang="en-US" b="1" dirty="0">
                <a:effectLst/>
              </a:rPr>
              <a:t> </a:t>
            </a:r>
          </a:p>
          <a:p>
            <a:endParaRPr lang="en-US" dirty="0">
              <a:effectLst/>
            </a:endParaRPr>
          </a:p>
          <a:p>
            <a:endParaRPr lang="en-US" dirty="0">
              <a:effectLst/>
            </a:endParaRPr>
          </a:p>
          <a:p>
            <a:endParaRPr lang="en-US" b="0" dirty="0"/>
          </a:p>
        </p:txBody>
      </p:sp>
      <p:sp>
        <p:nvSpPr>
          <p:cNvPr id="4" name="Slide Number Placeholder 3"/>
          <p:cNvSpPr>
            <a:spLocks noGrp="1"/>
          </p:cNvSpPr>
          <p:nvPr>
            <p:ph type="sldNum" sz="quarter" idx="5"/>
          </p:nvPr>
        </p:nvSpPr>
        <p:spPr/>
        <p:txBody>
          <a:bodyPr/>
          <a:lstStyle/>
          <a:p>
            <a:fld id="{92F8A8C3-63C4-8F49-8451-91BF04105FEA}" type="slidenum">
              <a:rPr lang="en-US" smtClean="0"/>
              <a:t>19</a:t>
            </a:fld>
            <a:endParaRPr lang="en-US"/>
          </a:p>
        </p:txBody>
      </p:sp>
    </p:spTree>
    <p:extLst>
      <p:ext uri="{BB962C8B-B14F-4D97-AF65-F5344CB8AC3E}">
        <p14:creationId xmlns:p14="http://schemas.microsoft.com/office/powerpoint/2010/main" val="4233460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are some of the implications for us of being made in the image of God in light of the fact that God is an eternal relationship?</a:t>
            </a:r>
          </a:p>
        </p:txBody>
      </p:sp>
      <p:sp>
        <p:nvSpPr>
          <p:cNvPr id="4" name="Slide Number Placeholder 3"/>
          <p:cNvSpPr>
            <a:spLocks noGrp="1"/>
          </p:cNvSpPr>
          <p:nvPr>
            <p:ph type="sldNum" sz="quarter" idx="5"/>
          </p:nvPr>
        </p:nvSpPr>
        <p:spPr/>
        <p:txBody>
          <a:bodyPr/>
          <a:lstStyle/>
          <a:p>
            <a:fld id="{92F8A8C3-63C4-8F49-8451-91BF04105FEA}" type="slidenum">
              <a:rPr lang="en-US" smtClean="0"/>
              <a:t>20</a:t>
            </a:fld>
            <a:endParaRPr lang="en-US"/>
          </a:p>
        </p:txBody>
      </p:sp>
    </p:spTree>
    <p:extLst>
      <p:ext uri="{BB962C8B-B14F-4D97-AF65-F5344CB8AC3E}">
        <p14:creationId xmlns:p14="http://schemas.microsoft.com/office/powerpoint/2010/main" val="17025593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light of being created in God’s image, what does Jesus’ prayer for us in John 17 suggest about the nature or quality of our relationships with one another?</a:t>
            </a:r>
          </a:p>
          <a:p>
            <a:endParaRPr lang="en-US" b="0" dirty="0"/>
          </a:p>
          <a:p>
            <a:r>
              <a:rPr lang="en-US" b="0" dirty="0"/>
              <a:t>Unity, harmony, mutuality—we are to experience something profound about the fellowship of the Trinity, and that should be so tangibly expressed in our relationships with one another that the world understands something about God—that is, in fact, a big part of what it means to be his “image”—to reflect what is true of him in his creation.</a:t>
            </a:r>
          </a:p>
          <a:p>
            <a:endParaRPr lang="en-US" b="0" dirty="0"/>
          </a:p>
          <a:p>
            <a:r>
              <a:rPr lang="en-US" b="0" dirty="0"/>
              <a:t>Although God is not dependent on his Creation (us) in order to experience or express love, the Father, Son, and Holy Spirit decided that the joy and glory of their eternity community was too good not to share, and so they created us so that we might share in their fellowship.  We can </a:t>
            </a:r>
            <a:r>
              <a:rPr lang="en-US" b="0" i="1" dirty="0"/>
              <a:t>know God!  </a:t>
            </a:r>
            <a:r>
              <a:rPr lang="en-US" b="0" i="0" dirty="0"/>
              <a:t>And not just know </a:t>
            </a:r>
            <a:r>
              <a:rPr lang="en-US" b="0" i="1" dirty="0"/>
              <a:t>about </a:t>
            </a:r>
            <a:r>
              <a:rPr lang="en-US" b="0" i="0" dirty="0"/>
              <a:t>him.  We can be “one” just as the Father and Son are one:  Jesus in the Father, the Father in Jesus, and us in them.</a:t>
            </a:r>
          </a:p>
          <a:p>
            <a:endParaRPr lang="en-US" b="0" i="0" dirty="0"/>
          </a:p>
          <a:p>
            <a:r>
              <a:rPr lang="en-US" sz="800" b="0" i="0" u="sng" dirty="0"/>
              <a:t>John 14</a:t>
            </a:r>
          </a:p>
          <a:p>
            <a:endParaRPr lang="en-US" sz="800" b="0" i="0" dirty="0"/>
          </a:p>
          <a:p>
            <a:r>
              <a:rPr lang="en-US" sz="800" baseline="30000" dirty="0"/>
              <a:t>1</a:t>
            </a:r>
            <a:r>
              <a:rPr lang="en-US" sz="800" dirty="0"/>
              <a:t> “Do not let your hearts be troubled. You believe in God; believe also in me. </a:t>
            </a:r>
            <a:r>
              <a:rPr lang="en-US" sz="800" baseline="30000" dirty="0"/>
              <a:t>2 </a:t>
            </a:r>
            <a:r>
              <a:rPr lang="en-US" sz="800" dirty="0"/>
              <a:t>My Father’s house has many rooms; if that were not so, would I have told you that I am going there to prepare a place for you? </a:t>
            </a:r>
            <a:r>
              <a:rPr lang="en-US" sz="800" baseline="30000" dirty="0"/>
              <a:t>3 </a:t>
            </a:r>
            <a:r>
              <a:rPr lang="en-US" sz="800" dirty="0"/>
              <a:t>And if I go and prepare a place for you, I will come back and take you to be with me that you also may be where I am. </a:t>
            </a:r>
            <a:r>
              <a:rPr lang="en-US" sz="800" baseline="30000" dirty="0"/>
              <a:t>4 </a:t>
            </a:r>
            <a:r>
              <a:rPr lang="en-US" sz="800" dirty="0"/>
              <a:t>You know the way to the place where I am going.” ... </a:t>
            </a:r>
          </a:p>
          <a:p>
            <a:r>
              <a:rPr lang="en-US" sz="800" baseline="30000" dirty="0"/>
              <a:t>5 </a:t>
            </a:r>
            <a:r>
              <a:rPr lang="en-US" sz="800" dirty="0"/>
              <a:t>Thomas said to him, “Lord, we don’t know where you are going, so how can we know the way?”</a:t>
            </a:r>
          </a:p>
          <a:p>
            <a:r>
              <a:rPr lang="en-US" sz="800" baseline="30000" dirty="0"/>
              <a:t>6 </a:t>
            </a:r>
            <a:r>
              <a:rPr lang="en-US" sz="800" dirty="0"/>
              <a:t>Jesus answered, “I am the way and the truth and the life. No one comes to the Father except through me. </a:t>
            </a:r>
            <a:r>
              <a:rPr lang="en-US" sz="800" baseline="30000" dirty="0"/>
              <a:t>7 </a:t>
            </a:r>
            <a:r>
              <a:rPr lang="en-US" sz="800" dirty="0"/>
              <a:t>If you really know me, you will know my Father as well. From now on, you do know him and have seen him.” ... </a:t>
            </a:r>
          </a:p>
          <a:p>
            <a:r>
              <a:rPr lang="en-US" sz="800" baseline="30000" dirty="0"/>
              <a:t>16 </a:t>
            </a:r>
            <a:r>
              <a:rPr lang="en-US" sz="800" dirty="0"/>
              <a:t>And I will ask the Father, and he will give you another advocate to help you and be with you forever— </a:t>
            </a:r>
            <a:r>
              <a:rPr lang="en-US" sz="800" baseline="30000" dirty="0"/>
              <a:t>17 </a:t>
            </a:r>
            <a:r>
              <a:rPr lang="en-US" sz="800" dirty="0"/>
              <a:t>the Spirit of truth. The world cannot accept him, because it neither sees him nor knows him. But you know him, for he lives with you and will be in you. </a:t>
            </a:r>
            <a:r>
              <a:rPr lang="en-US" sz="800" baseline="30000" dirty="0"/>
              <a:t>18 </a:t>
            </a:r>
            <a:r>
              <a:rPr lang="en-US" sz="800" dirty="0"/>
              <a:t>I will not leave you as orphans; I will come to you. ... </a:t>
            </a:r>
          </a:p>
          <a:p>
            <a:r>
              <a:rPr lang="en-US" sz="800" baseline="30000" dirty="0"/>
              <a:t>23 </a:t>
            </a:r>
            <a:r>
              <a:rPr lang="en-US" sz="800" dirty="0"/>
              <a:t>Jesus replied, “Anyone who loves me will obey my teaching. My Father will love them, and we will come to them and make our home with them. </a:t>
            </a:r>
            <a:endParaRPr lang="en-US" sz="800" b="0" i="0" dirty="0"/>
          </a:p>
        </p:txBody>
      </p:sp>
      <p:sp>
        <p:nvSpPr>
          <p:cNvPr id="4" name="Slide Number Placeholder 3"/>
          <p:cNvSpPr>
            <a:spLocks noGrp="1"/>
          </p:cNvSpPr>
          <p:nvPr>
            <p:ph type="sldNum" sz="quarter" idx="5"/>
          </p:nvPr>
        </p:nvSpPr>
        <p:spPr/>
        <p:txBody>
          <a:bodyPr/>
          <a:lstStyle/>
          <a:p>
            <a:fld id="{92F8A8C3-63C4-8F49-8451-91BF04105FEA}" type="slidenum">
              <a:rPr lang="en-US" smtClean="0"/>
              <a:t>21</a:t>
            </a:fld>
            <a:endParaRPr lang="en-US"/>
          </a:p>
        </p:txBody>
      </p:sp>
    </p:spTree>
    <p:extLst>
      <p:ext uri="{BB962C8B-B14F-4D97-AF65-F5344CB8AC3E}">
        <p14:creationId xmlns:p14="http://schemas.microsoft.com/office/powerpoint/2010/main" val="27398430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immediate application of being made in God’s image, male and female, in Gen 1-2 is the formation of a family:  husband and wife... with children, of course, in the picture (“be fruitful and multiply”).</a:t>
            </a:r>
          </a:p>
        </p:txBody>
      </p:sp>
      <p:sp>
        <p:nvSpPr>
          <p:cNvPr id="4" name="Slide Number Placeholder 3"/>
          <p:cNvSpPr>
            <a:spLocks noGrp="1"/>
          </p:cNvSpPr>
          <p:nvPr>
            <p:ph type="sldNum" sz="quarter" idx="5"/>
          </p:nvPr>
        </p:nvSpPr>
        <p:spPr/>
        <p:txBody>
          <a:bodyPr/>
          <a:lstStyle/>
          <a:p>
            <a:fld id="{92F8A8C3-63C4-8F49-8451-91BF04105FEA}" type="slidenum">
              <a:rPr lang="en-US" smtClean="0"/>
              <a:t>22</a:t>
            </a:fld>
            <a:endParaRPr lang="en-US"/>
          </a:p>
        </p:txBody>
      </p:sp>
    </p:spTree>
    <p:extLst>
      <p:ext uri="{BB962C8B-B14F-4D97-AF65-F5344CB8AC3E}">
        <p14:creationId xmlns:p14="http://schemas.microsoft.com/office/powerpoint/2010/main" val="34788113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Moving out from the family as image-bearers of God—reflections of the Trinity—Jesus’ prayer for us in John 17 was as a church.  The church is to be a redeemed and renewed humanity (Eph. 2:14-18) and the family of God (Eph. 2:19), and we are called to walk in a manner worthy of our calling (cf. Eph. 4:1-16).</a:t>
            </a:r>
          </a:p>
        </p:txBody>
      </p:sp>
      <p:sp>
        <p:nvSpPr>
          <p:cNvPr id="4" name="Slide Number Placeholder 3"/>
          <p:cNvSpPr>
            <a:spLocks noGrp="1"/>
          </p:cNvSpPr>
          <p:nvPr>
            <p:ph type="sldNum" sz="quarter" idx="5"/>
          </p:nvPr>
        </p:nvSpPr>
        <p:spPr/>
        <p:txBody>
          <a:bodyPr/>
          <a:lstStyle/>
          <a:p>
            <a:fld id="{92F8A8C3-63C4-8F49-8451-91BF04105FEA}" type="slidenum">
              <a:rPr lang="en-US" smtClean="0"/>
              <a:t>23</a:t>
            </a:fld>
            <a:endParaRPr lang="en-US"/>
          </a:p>
        </p:txBody>
      </p:sp>
    </p:spTree>
    <p:extLst>
      <p:ext uri="{BB962C8B-B14F-4D97-AF65-F5344CB8AC3E}">
        <p14:creationId xmlns:p14="http://schemas.microsoft.com/office/powerpoint/2010/main" val="37733647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You need to experience God in this way (through the gospel) before you can live out the implications of the Trinity in your daily life in a way that pleases him.</a:t>
            </a:r>
          </a:p>
        </p:txBody>
      </p:sp>
      <p:sp>
        <p:nvSpPr>
          <p:cNvPr id="4" name="Slide Number Placeholder 3"/>
          <p:cNvSpPr>
            <a:spLocks noGrp="1"/>
          </p:cNvSpPr>
          <p:nvPr>
            <p:ph type="sldNum" sz="quarter" idx="5"/>
          </p:nvPr>
        </p:nvSpPr>
        <p:spPr/>
        <p:txBody>
          <a:bodyPr/>
          <a:lstStyle/>
          <a:p>
            <a:fld id="{92F8A8C3-63C4-8F49-8451-91BF04105FEA}" type="slidenum">
              <a:rPr lang="en-US" smtClean="0"/>
              <a:t>24</a:t>
            </a:fld>
            <a:endParaRPr lang="en-US"/>
          </a:p>
        </p:txBody>
      </p:sp>
    </p:spTree>
    <p:extLst>
      <p:ext uri="{BB962C8B-B14F-4D97-AF65-F5344CB8AC3E}">
        <p14:creationId xmlns:p14="http://schemas.microsoft.com/office/powerpoint/2010/main" val="5177574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6/6/20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6/6/20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6/6/20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6/6/20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6/6/20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6/6/20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6/6/20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6/6/20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6/6/20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6/6/20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6/6/20</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6/6/20</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46C22-3DDB-2E43-8BD0-0108B3139F84}"/>
              </a:ext>
            </a:extLst>
          </p:cNvPr>
          <p:cNvSpPr>
            <a:spLocks noGrp="1"/>
          </p:cNvSpPr>
          <p:nvPr>
            <p:ph type="ctrTitle"/>
          </p:nvPr>
        </p:nvSpPr>
        <p:spPr/>
        <p:txBody>
          <a:bodyPr anchor="t" anchorCtr="0"/>
          <a:lstStyle/>
          <a:p>
            <a:r>
              <a:rPr lang="en-US" dirty="0"/>
              <a:t>Knowing God in Daily Life</a:t>
            </a:r>
          </a:p>
        </p:txBody>
      </p:sp>
      <p:sp>
        <p:nvSpPr>
          <p:cNvPr id="3" name="Subtitle 2">
            <a:extLst>
              <a:ext uri="{FF2B5EF4-FFF2-40B4-BE49-F238E27FC236}">
                <a16:creationId xmlns:a16="http://schemas.microsoft.com/office/drawing/2014/main" id="{7D011B31-8DC8-7846-B846-9A988610D77C}"/>
              </a:ext>
            </a:extLst>
          </p:cNvPr>
          <p:cNvSpPr>
            <a:spLocks noGrp="1"/>
          </p:cNvSpPr>
          <p:nvPr>
            <p:ph type="subTitle" idx="1"/>
          </p:nvPr>
        </p:nvSpPr>
        <p:spPr>
          <a:xfrm>
            <a:off x="680322" y="3636695"/>
            <a:ext cx="8144134" cy="1117687"/>
          </a:xfrm>
        </p:spPr>
        <p:txBody>
          <a:bodyPr>
            <a:normAutofit/>
          </a:bodyPr>
          <a:lstStyle/>
          <a:p>
            <a:r>
              <a:rPr lang="en-US" sz="2800" i="1" spc="-30" dirty="0"/>
              <a:t>Living in Light of the Reality of God</a:t>
            </a:r>
          </a:p>
        </p:txBody>
      </p:sp>
      <p:pic>
        <p:nvPicPr>
          <p:cNvPr id="5" name="Picture 4" descr="Praise - Golden Sunset _ 8x10">
            <a:extLst>
              <a:ext uri="{FF2B5EF4-FFF2-40B4-BE49-F238E27FC236}">
                <a16:creationId xmlns:a16="http://schemas.microsoft.com/office/drawing/2014/main" id="{60C0996B-8EF2-EF4F-96B0-D37559061008}"/>
              </a:ext>
            </a:extLst>
          </p:cNvPr>
          <p:cNvPicPr/>
          <p:nvPr/>
        </p:nvPicPr>
        <p:blipFill rotWithShape="1">
          <a:blip r:embed="rId3">
            <a:extLst>
              <a:ext uri="{28A0092B-C50C-407E-A947-70E740481C1C}">
                <a14:useLocalDpi xmlns:a14="http://schemas.microsoft.com/office/drawing/2010/main" val="0"/>
              </a:ext>
            </a:extLst>
          </a:blip>
          <a:srcRect t="52411" b="31629"/>
          <a:stretch/>
        </p:blipFill>
        <p:spPr bwMode="auto">
          <a:xfrm>
            <a:off x="0" y="4263542"/>
            <a:ext cx="12192000" cy="2594457"/>
          </a:xfrm>
          <a:prstGeom prst="rect">
            <a:avLst/>
          </a:prstGeom>
          <a:noFill/>
          <a:ln w="50800">
            <a:noFill/>
            <a:miter lim="800000"/>
            <a:headEnd/>
            <a:tailEnd/>
          </a:ln>
        </p:spPr>
      </p:pic>
      <p:pic>
        <p:nvPicPr>
          <p:cNvPr id="7" name="Picture 6" descr="Praise - Golden Sunset _ 8x10">
            <a:extLst>
              <a:ext uri="{FF2B5EF4-FFF2-40B4-BE49-F238E27FC236}">
                <a16:creationId xmlns:a16="http://schemas.microsoft.com/office/drawing/2014/main" id="{22CFE95B-9680-A146-AA62-61F3B50CADA5}"/>
              </a:ext>
            </a:extLst>
          </p:cNvPr>
          <p:cNvPicPr/>
          <p:nvPr/>
        </p:nvPicPr>
        <p:blipFill rotWithShape="1">
          <a:blip r:embed="rId3">
            <a:extLst>
              <a:ext uri="{28A0092B-C50C-407E-A947-70E740481C1C}">
                <a14:useLocalDpi xmlns:a14="http://schemas.microsoft.com/office/drawing/2010/main" val="0"/>
              </a:ext>
            </a:extLst>
          </a:blip>
          <a:srcRect b="83738"/>
          <a:stretch/>
        </p:blipFill>
        <p:spPr bwMode="auto">
          <a:xfrm>
            <a:off x="0" y="-66564"/>
            <a:ext cx="12192000" cy="2643509"/>
          </a:xfrm>
          <a:prstGeom prst="rect">
            <a:avLst/>
          </a:prstGeom>
          <a:noFill/>
          <a:ln w="50800">
            <a:noFill/>
            <a:miter lim="800000"/>
            <a:headEnd/>
            <a:tailEnd/>
          </a:ln>
        </p:spPr>
      </p:pic>
    </p:spTree>
    <p:extLst>
      <p:ext uri="{BB962C8B-B14F-4D97-AF65-F5344CB8AC3E}">
        <p14:creationId xmlns:p14="http://schemas.microsoft.com/office/powerpoint/2010/main" val="2074027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00387-F7C1-6F43-83A2-85FC889209BB}"/>
              </a:ext>
            </a:extLst>
          </p:cNvPr>
          <p:cNvSpPr>
            <a:spLocks noGrp="1"/>
          </p:cNvSpPr>
          <p:nvPr>
            <p:ph type="title"/>
          </p:nvPr>
        </p:nvSpPr>
        <p:spPr/>
        <p:txBody>
          <a:bodyPr/>
          <a:lstStyle/>
          <a:p>
            <a:r>
              <a:rPr lang="en-US" dirty="0"/>
              <a:t>Course Description</a:t>
            </a:r>
          </a:p>
        </p:txBody>
      </p:sp>
      <p:sp>
        <p:nvSpPr>
          <p:cNvPr id="3" name="Content Placeholder 2">
            <a:extLst>
              <a:ext uri="{FF2B5EF4-FFF2-40B4-BE49-F238E27FC236}">
                <a16:creationId xmlns:a16="http://schemas.microsoft.com/office/drawing/2014/main" id="{D25627F6-E3A3-9140-A93B-D83472622501}"/>
              </a:ext>
            </a:extLst>
          </p:cNvPr>
          <p:cNvSpPr>
            <a:spLocks noGrp="1"/>
          </p:cNvSpPr>
          <p:nvPr>
            <p:ph idx="1"/>
          </p:nvPr>
        </p:nvSpPr>
        <p:spPr/>
        <p:txBody>
          <a:bodyPr>
            <a:normAutofit/>
          </a:bodyPr>
          <a:lstStyle/>
          <a:p>
            <a:r>
              <a:rPr lang="en-US" sz="2600" dirty="0"/>
              <a:t>It’s a lifelong journey to connect the dots between what we know to be true about God in our heads with where the rubber hits the road in our lives. This class will explore how themes from the “doctrine of God” can make a tangible difference in our daily lives.</a:t>
            </a:r>
          </a:p>
          <a:p>
            <a:pPr marL="0" indent="0">
              <a:buNone/>
            </a:pPr>
            <a:endParaRPr lang="en-US" sz="2600" dirty="0"/>
          </a:p>
        </p:txBody>
      </p:sp>
      <p:sp>
        <p:nvSpPr>
          <p:cNvPr id="4" name="TextBox 3">
            <a:extLst>
              <a:ext uri="{FF2B5EF4-FFF2-40B4-BE49-F238E27FC236}">
                <a16:creationId xmlns:a16="http://schemas.microsoft.com/office/drawing/2014/main" id="{4C7DA2D4-273A-DC40-9EE3-9414F55D9283}"/>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2</a:t>
            </a:fld>
            <a:endParaRPr lang="en-US" sz="2200" dirty="0"/>
          </a:p>
        </p:txBody>
      </p:sp>
    </p:spTree>
    <p:extLst>
      <p:ext uri="{BB962C8B-B14F-4D97-AF65-F5344CB8AC3E}">
        <p14:creationId xmlns:p14="http://schemas.microsoft.com/office/powerpoint/2010/main" val="26298919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29FF3-AD67-BD40-9238-CFC4CA51DDDE}"/>
              </a:ext>
            </a:extLst>
          </p:cNvPr>
          <p:cNvSpPr>
            <a:spLocks noGrp="1"/>
          </p:cNvSpPr>
          <p:nvPr>
            <p:ph type="title"/>
          </p:nvPr>
        </p:nvSpPr>
        <p:spPr/>
        <p:txBody>
          <a:bodyPr/>
          <a:lstStyle/>
          <a:p>
            <a:r>
              <a:rPr lang="en-US" dirty="0"/>
              <a:t>Schedule</a:t>
            </a:r>
          </a:p>
        </p:txBody>
      </p:sp>
      <p:sp>
        <p:nvSpPr>
          <p:cNvPr id="3" name="Content Placeholder 2">
            <a:extLst>
              <a:ext uri="{FF2B5EF4-FFF2-40B4-BE49-F238E27FC236}">
                <a16:creationId xmlns:a16="http://schemas.microsoft.com/office/drawing/2014/main" id="{A7125DA7-F7A3-A542-BC98-D02E096E89DA}"/>
              </a:ext>
            </a:extLst>
          </p:cNvPr>
          <p:cNvSpPr>
            <a:spLocks noGrp="1"/>
          </p:cNvSpPr>
          <p:nvPr>
            <p:ph idx="1"/>
          </p:nvPr>
        </p:nvSpPr>
        <p:spPr/>
        <p:txBody>
          <a:bodyPr>
            <a:normAutofit/>
          </a:bodyPr>
          <a:lstStyle/>
          <a:p>
            <a:r>
              <a:rPr lang="en-US" sz="2600" dirty="0">
                <a:solidFill>
                  <a:schemeClr val="bg1"/>
                </a:solidFill>
              </a:rPr>
              <a:t>June 7: </a:t>
            </a:r>
            <a:r>
              <a:rPr lang="en-US" sz="2600" dirty="0"/>
              <a:t>The Trinity &amp; Our Relationships</a:t>
            </a:r>
          </a:p>
          <a:p>
            <a:r>
              <a:rPr lang="en-US" sz="2600" dirty="0">
                <a:solidFill>
                  <a:schemeClr val="bg1"/>
                </a:solidFill>
              </a:rPr>
              <a:t>June 14: </a:t>
            </a:r>
            <a:r>
              <a:rPr lang="en-US" sz="2600" dirty="0"/>
              <a:t>Providence &amp; Peace</a:t>
            </a:r>
          </a:p>
          <a:p>
            <a:r>
              <a:rPr lang="en-US" sz="2600" dirty="0">
                <a:solidFill>
                  <a:schemeClr val="bg1"/>
                </a:solidFill>
              </a:rPr>
              <a:t>June 21: </a:t>
            </a:r>
            <a:r>
              <a:rPr lang="en-US" sz="2600" dirty="0"/>
              <a:t>God’s Glory &amp; Our Purpose</a:t>
            </a:r>
          </a:p>
          <a:p>
            <a:r>
              <a:rPr lang="en-US" sz="2600" dirty="0">
                <a:solidFill>
                  <a:schemeClr val="bg1"/>
                </a:solidFill>
              </a:rPr>
              <a:t>June 28: </a:t>
            </a:r>
            <a:r>
              <a:rPr lang="en-US" sz="2600" dirty="0"/>
              <a:t>God’s Mission &amp; You</a:t>
            </a:r>
          </a:p>
        </p:txBody>
      </p:sp>
      <p:sp>
        <p:nvSpPr>
          <p:cNvPr id="4" name="TextBox 3">
            <a:extLst>
              <a:ext uri="{FF2B5EF4-FFF2-40B4-BE49-F238E27FC236}">
                <a16:creationId xmlns:a16="http://schemas.microsoft.com/office/drawing/2014/main" id="{88BE2C6C-D600-8A4A-AA4F-D8F12F754348}"/>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3</a:t>
            </a:fld>
            <a:endParaRPr lang="en-US" sz="2200" dirty="0"/>
          </a:p>
        </p:txBody>
      </p:sp>
    </p:spTree>
    <p:extLst>
      <p:ext uri="{BB962C8B-B14F-4D97-AF65-F5344CB8AC3E}">
        <p14:creationId xmlns:p14="http://schemas.microsoft.com/office/powerpoint/2010/main" val="6608289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46C22-3DDB-2E43-8BD0-0108B3139F84}"/>
              </a:ext>
            </a:extLst>
          </p:cNvPr>
          <p:cNvSpPr>
            <a:spLocks noGrp="1"/>
          </p:cNvSpPr>
          <p:nvPr>
            <p:ph type="ctrTitle"/>
          </p:nvPr>
        </p:nvSpPr>
        <p:spPr/>
        <p:txBody>
          <a:bodyPr anchor="t" anchorCtr="0"/>
          <a:lstStyle/>
          <a:p>
            <a:r>
              <a:rPr lang="en-US" dirty="0"/>
              <a:t>Knowing God in Daily Life</a:t>
            </a:r>
          </a:p>
        </p:txBody>
      </p:sp>
      <p:sp>
        <p:nvSpPr>
          <p:cNvPr id="3" name="Subtitle 2">
            <a:extLst>
              <a:ext uri="{FF2B5EF4-FFF2-40B4-BE49-F238E27FC236}">
                <a16:creationId xmlns:a16="http://schemas.microsoft.com/office/drawing/2014/main" id="{7D011B31-8DC8-7846-B846-9A988610D77C}"/>
              </a:ext>
            </a:extLst>
          </p:cNvPr>
          <p:cNvSpPr>
            <a:spLocks noGrp="1"/>
          </p:cNvSpPr>
          <p:nvPr>
            <p:ph type="subTitle" idx="1"/>
          </p:nvPr>
        </p:nvSpPr>
        <p:spPr>
          <a:xfrm>
            <a:off x="680322" y="3636695"/>
            <a:ext cx="8144134" cy="1117687"/>
          </a:xfrm>
        </p:spPr>
        <p:txBody>
          <a:bodyPr>
            <a:normAutofit/>
          </a:bodyPr>
          <a:lstStyle/>
          <a:p>
            <a:r>
              <a:rPr lang="en-US" sz="2800" i="1" spc="-30" dirty="0"/>
              <a:t>Lesson 1: The Trinity &amp; Our Relationships</a:t>
            </a:r>
          </a:p>
        </p:txBody>
      </p:sp>
      <p:pic>
        <p:nvPicPr>
          <p:cNvPr id="7" name="Picture 6" descr="Praise - Golden Sunset _ 8x10">
            <a:extLst>
              <a:ext uri="{FF2B5EF4-FFF2-40B4-BE49-F238E27FC236}">
                <a16:creationId xmlns:a16="http://schemas.microsoft.com/office/drawing/2014/main" id="{22CFE95B-9680-A146-AA62-61F3B50CADA5}"/>
              </a:ext>
            </a:extLst>
          </p:cNvPr>
          <p:cNvPicPr/>
          <p:nvPr/>
        </p:nvPicPr>
        <p:blipFill rotWithShape="1">
          <a:blip r:embed="rId3">
            <a:extLst>
              <a:ext uri="{28A0092B-C50C-407E-A947-70E740481C1C}">
                <a14:useLocalDpi xmlns:a14="http://schemas.microsoft.com/office/drawing/2010/main" val="0"/>
              </a:ext>
            </a:extLst>
          </a:blip>
          <a:srcRect b="83738"/>
          <a:stretch/>
        </p:blipFill>
        <p:spPr bwMode="auto">
          <a:xfrm>
            <a:off x="0" y="-66564"/>
            <a:ext cx="12192000" cy="2643509"/>
          </a:xfrm>
          <a:prstGeom prst="rect">
            <a:avLst/>
          </a:prstGeom>
          <a:noFill/>
          <a:ln w="50800">
            <a:noFill/>
            <a:miter lim="800000"/>
            <a:headEnd/>
            <a:tailEnd/>
          </a:ln>
        </p:spPr>
      </p:pic>
      <p:pic>
        <p:nvPicPr>
          <p:cNvPr id="6" name="Picture 5" descr="Praise - Golden Sunset _ 8x10">
            <a:extLst>
              <a:ext uri="{FF2B5EF4-FFF2-40B4-BE49-F238E27FC236}">
                <a16:creationId xmlns:a16="http://schemas.microsoft.com/office/drawing/2014/main" id="{13917E17-E52A-CD4A-81D2-A660FC5A8407}"/>
              </a:ext>
            </a:extLst>
          </p:cNvPr>
          <p:cNvPicPr/>
          <p:nvPr/>
        </p:nvPicPr>
        <p:blipFill rotWithShape="1">
          <a:blip r:embed="rId3">
            <a:extLst>
              <a:ext uri="{28A0092B-C50C-407E-A947-70E740481C1C}">
                <a14:useLocalDpi xmlns:a14="http://schemas.microsoft.com/office/drawing/2010/main" val="0"/>
              </a:ext>
            </a:extLst>
          </a:blip>
          <a:srcRect t="52411" b="31629"/>
          <a:stretch/>
        </p:blipFill>
        <p:spPr bwMode="auto">
          <a:xfrm>
            <a:off x="0" y="4263542"/>
            <a:ext cx="12192000" cy="2594457"/>
          </a:xfrm>
          <a:prstGeom prst="rect">
            <a:avLst/>
          </a:prstGeom>
          <a:noFill/>
          <a:ln w="50800">
            <a:noFill/>
            <a:miter lim="800000"/>
            <a:headEnd/>
            <a:tailEnd/>
          </a:ln>
        </p:spPr>
      </p:pic>
    </p:spTree>
    <p:extLst>
      <p:ext uri="{BB962C8B-B14F-4D97-AF65-F5344CB8AC3E}">
        <p14:creationId xmlns:p14="http://schemas.microsoft.com/office/powerpoint/2010/main" val="1039250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23E9F-6FF3-9F4E-BA9B-4A4438E793D7}"/>
              </a:ext>
            </a:extLst>
          </p:cNvPr>
          <p:cNvSpPr>
            <a:spLocks noGrp="1"/>
          </p:cNvSpPr>
          <p:nvPr>
            <p:ph type="title"/>
          </p:nvPr>
        </p:nvSpPr>
        <p:spPr/>
        <p:txBody>
          <a:bodyPr/>
          <a:lstStyle/>
          <a:p>
            <a:r>
              <a:rPr lang="en-US" dirty="0"/>
              <a:t>Reflecting on the Trinity</a:t>
            </a:r>
          </a:p>
        </p:txBody>
      </p:sp>
      <p:sp>
        <p:nvSpPr>
          <p:cNvPr id="3" name="Text Placeholder 2">
            <a:extLst>
              <a:ext uri="{FF2B5EF4-FFF2-40B4-BE49-F238E27FC236}">
                <a16:creationId xmlns:a16="http://schemas.microsoft.com/office/drawing/2014/main" id="{BDA456D5-8B30-C44E-A532-BD85774D0AC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61564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Mystery!</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9613861" cy="4103684"/>
          </a:xfrm>
        </p:spPr>
        <p:txBody>
          <a:bodyPr>
            <a:normAutofit/>
          </a:bodyPr>
          <a:lstStyle/>
          <a:p>
            <a:pPr marL="0" indent="0">
              <a:buNone/>
            </a:pPr>
            <a:r>
              <a:rPr lang="en-US" sz="2600" dirty="0"/>
              <a:t>Great is the Lord and most worthy of praise;</a:t>
            </a:r>
          </a:p>
          <a:p>
            <a:pPr marL="0" indent="0">
              <a:buNone/>
            </a:pPr>
            <a:r>
              <a:rPr lang="en-US" sz="2600" dirty="0"/>
              <a:t>    his greatness no one can fathom.(Psalm 145:3)</a:t>
            </a:r>
          </a:p>
          <a:p>
            <a:pPr marL="0" indent="0">
              <a:buNone/>
            </a:pPr>
            <a:endParaRPr lang="en-US" sz="2600" dirty="0"/>
          </a:p>
          <a:p>
            <a:pPr marL="0" indent="0">
              <a:buNone/>
            </a:pPr>
            <a:r>
              <a:rPr lang="en-US" sz="2600" dirty="0"/>
              <a:t>Perhaps the greatest example of mystery concerning God:</a:t>
            </a:r>
          </a:p>
          <a:p>
            <a:pPr marL="0" indent="0">
              <a:buNone/>
            </a:pPr>
            <a:endParaRPr lang="en-US" sz="2600" dirty="0"/>
          </a:p>
          <a:p>
            <a:pPr marL="0" indent="0" algn="ctr">
              <a:buNone/>
            </a:pPr>
            <a:r>
              <a:rPr lang="en-US" sz="3600" dirty="0"/>
              <a:t>“Trinity” = “tri-unity” or “three-in-oneness”</a:t>
            </a:r>
          </a:p>
        </p:txBody>
      </p:sp>
      <p:sp>
        <p:nvSpPr>
          <p:cNvPr id="4" name="TextBox 3">
            <a:extLst>
              <a:ext uri="{FF2B5EF4-FFF2-40B4-BE49-F238E27FC236}">
                <a16:creationId xmlns:a16="http://schemas.microsoft.com/office/drawing/2014/main" id="{E4BEBC09-9438-F247-A54D-5E7EAB68F0AB}"/>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6</a:t>
            </a:fld>
            <a:endParaRPr lang="en-US" sz="2200" dirty="0"/>
          </a:p>
        </p:txBody>
      </p:sp>
    </p:spTree>
    <p:extLst>
      <p:ext uri="{BB962C8B-B14F-4D97-AF65-F5344CB8AC3E}">
        <p14:creationId xmlns:p14="http://schemas.microsoft.com/office/powerpoint/2010/main" val="1297057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Brief Scriptural Basis for the Trinity</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2"/>
            <a:ext cx="10902079" cy="4521127"/>
          </a:xfrm>
        </p:spPr>
        <p:txBody>
          <a:bodyPr>
            <a:noAutofit/>
          </a:bodyPr>
          <a:lstStyle/>
          <a:p>
            <a:pPr marL="514350" indent="-514350">
              <a:buFont typeface="+mj-lt"/>
              <a:buAutoNum type="arabicPeriod"/>
            </a:pPr>
            <a:r>
              <a:rPr lang="en-US" sz="3100" dirty="0"/>
              <a:t>The OT </a:t>
            </a:r>
            <a:r>
              <a:rPr lang="en-US" sz="3100" i="1" u="sng" dirty="0"/>
              <a:t>implies</a:t>
            </a:r>
            <a:r>
              <a:rPr lang="en-US" sz="3100" dirty="0"/>
              <a:t> or suggests the Trinity.</a:t>
            </a:r>
          </a:p>
          <a:p>
            <a:pPr marL="0" indent="0">
              <a:buNone/>
            </a:pPr>
            <a:endParaRPr lang="en-US" sz="2600" dirty="0"/>
          </a:p>
          <a:p>
            <a:pPr marL="0" indent="0">
              <a:buNone/>
            </a:pPr>
            <a:r>
              <a:rPr lang="en-US" sz="2200" dirty="0"/>
              <a:t>Then God said, “Let us make mankind in our image, in our likeness... (Gen. 1:26)</a:t>
            </a:r>
          </a:p>
          <a:p>
            <a:pPr marL="0" indent="0">
              <a:buNone/>
            </a:pPr>
            <a:endParaRPr lang="en-US" sz="1000" dirty="0"/>
          </a:p>
          <a:p>
            <a:pPr marL="0" indent="0">
              <a:buNone/>
            </a:pPr>
            <a:r>
              <a:rPr lang="en-US" sz="2200" dirty="0"/>
              <a:t>The angel of the </a:t>
            </a:r>
            <a:r>
              <a:rPr lang="en-US" sz="2200" cap="small" dirty="0"/>
              <a:t>Lord</a:t>
            </a:r>
            <a:r>
              <a:rPr lang="en-US" sz="2200" dirty="0"/>
              <a:t> went up from Gilgal to </a:t>
            </a:r>
            <a:r>
              <a:rPr lang="en-US" sz="2200" dirty="0" err="1"/>
              <a:t>Bokim</a:t>
            </a:r>
            <a:r>
              <a:rPr lang="en-US" sz="2200" dirty="0"/>
              <a:t> and said, “I brought you up out of Egypt and led you into the land I swore to give to your ancestors. I said, ‘I will never break my covenant with you, </a:t>
            </a:r>
            <a:r>
              <a:rPr lang="en-US" sz="2200" baseline="30000" dirty="0"/>
              <a:t>2 </a:t>
            </a:r>
            <a:r>
              <a:rPr lang="en-US" sz="2200" dirty="0"/>
              <a:t>and you shall not make a covenant with the people of this land, but you shall break down their altars.’ Yet you have disobeyed me. Why have you done this? (Judges 2:1-2)</a:t>
            </a:r>
          </a:p>
          <a:p>
            <a:pPr marL="0" indent="0">
              <a:buNone/>
            </a:pPr>
            <a:endParaRPr lang="en-US" sz="1000" dirty="0"/>
          </a:p>
          <a:p>
            <a:pPr marL="0" indent="0">
              <a:buNone/>
            </a:pPr>
            <a:r>
              <a:rPr lang="en-US" sz="2200" dirty="0"/>
              <a:t>Yet they rebelled and grieved his Holy Spirit. So he turned and became their enemy and he himself fought against them. (Isa. 63:10)</a:t>
            </a:r>
          </a:p>
        </p:txBody>
      </p:sp>
      <p:sp>
        <p:nvSpPr>
          <p:cNvPr id="4" name="TextBox 3">
            <a:extLst>
              <a:ext uri="{FF2B5EF4-FFF2-40B4-BE49-F238E27FC236}">
                <a16:creationId xmlns:a16="http://schemas.microsoft.com/office/drawing/2014/main" id="{D2C1B101-FECF-8C44-92EE-EE17DDE27007}"/>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7</a:t>
            </a:fld>
            <a:endParaRPr lang="en-US" sz="2200" dirty="0"/>
          </a:p>
        </p:txBody>
      </p:sp>
    </p:spTree>
    <p:extLst>
      <p:ext uri="{BB962C8B-B14F-4D97-AF65-F5344CB8AC3E}">
        <p14:creationId xmlns:p14="http://schemas.microsoft.com/office/powerpoint/2010/main" val="13645594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Brief Scriptural Basis for the Trinity</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2"/>
            <a:ext cx="11352653" cy="4521128"/>
          </a:xfrm>
        </p:spPr>
        <p:txBody>
          <a:bodyPr>
            <a:normAutofit/>
          </a:bodyPr>
          <a:lstStyle/>
          <a:p>
            <a:pPr marL="514350" indent="-514350">
              <a:buFont typeface="+mj-lt"/>
              <a:buAutoNum type="arabicPeriod"/>
            </a:pPr>
            <a:r>
              <a:rPr lang="en-US" sz="2800" dirty="0"/>
              <a:t>The OT </a:t>
            </a:r>
            <a:r>
              <a:rPr lang="en-US" sz="2800" i="1" u="sng" dirty="0"/>
              <a:t>implies</a:t>
            </a:r>
            <a:r>
              <a:rPr lang="en-US" sz="2800" dirty="0"/>
              <a:t> or suggests the Trinity.</a:t>
            </a:r>
          </a:p>
          <a:p>
            <a:pPr marL="514350" indent="-514350">
              <a:buFont typeface="+mj-lt"/>
              <a:buAutoNum type="arabicPeriod"/>
            </a:pPr>
            <a:r>
              <a:rPr lang="en-US" sz="2800" dirty="0"/>
              <a:t>The NT </a:t>
            </a:r>
            <a:r>
              <a:rPr lang="en-US" sz="2800" i="1" u="sng" dirty="0"/>
              <a:t>explicitly</a:t>
            </a:r>
            <a:r>
              <a:rPr lang="en-US" sz="2800" dirty="0"/>
              <a:t> reveals the Trinity.</a:t>
            </a:r>
          </a:p>
          <a:p>
            <a:pPr marL="0" indent="0">
              <a:buNone/>
            </a:pPr>
            <a:endParaRPr lang="en-US" sz="2600" dirty="0"/>
          </a:p>
          <a:p>
            <a:pPr lvl="1"/>
            <a:r>
              <a:rPr lang="en-US" sz="2600" dirty="0"/>
              <a:t>Passages where all three Persons are listed together (Matt. 3:16-17; Matt. 28:18-20)</a:t>
            </a:r>
          </a:p>
          <a:p>
            <a:pPr lvl="1"/>
            <a:r>
              <a:rPr lang="en-US" sz="2600" dirty="0"/>
              <a:t>Each Person is declared to be God (cf. John 1:1-3, 14; 20:28-31; </a:t>
            </a:r>
            <a:br>
              <a:rPr lang="en-US" sz="2600" dirty="0"/>
            </a:br>
            <a:r>
              <a:rPr lang="en-US" sz="2600" dirty="0"/>
              <a:t>Col. 2:9; Acts 4:3-4 etc.)</a:t>
            </a:r>
          </a:p>
          <a:p>
            <a:pPr lvl="1"/>
            <a:r>
              <a:rPr lang="en-US" sz="2600" dirty="0"/>
              <a:t>But there is only one God! (a short list:  </a:t>
            </a:r>
            <a:r>
              <a:rPr lang="en-US" sz="2600" dirty="0" err="1"/>
              <a:t>Exod</a:t>
            </a:r>
            <a:r>
              <a:rPr lang="en-US" sz="2600" dirty="0"/>
              <a:t> 15:11; </a:t>
            </a:r>
            <a:r>
              <a:rPr lang="en-US" sz="2600" dirty="0" err="1"/>
              <a:t>Deut</a:t>
            </a:r>
            <a:r>
              <a:rPr lang="en-US" sz="2600" dirty="0"/>
              <a:t> 6:4-5; 1 Kings 8:60; Isa 45:5-6, 21-22; 44:6-8; Rom 3:30; 1 Cor 8:6; 1 Tim 2:5; James 2:19, etc.)</a:t>
            </a:r>
          </a:p>
        </p:txBody>
      </p:sp>
      <p:sp>
        <p:nvSpPr>
          <p:cNvPr id="4" name="TextBox 3">
            <a:extLst>
              <a:ext uri="{FF2B5EF4-FFF2-40B4-BE49-F238E27FC236}">
                <a16:creationId xmlns:a16="http://schemas.microsoft.com/office/drawing/2014/main" id="{620C83A5-BCC9-E045-8740-AE600A72435F}"/>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8</a:t>
            </a:fld>
            <a:endParaRPr lang="en-US" sz="2200" dirty="0"/>
          </a:p>
        </p:txBody>
      </p:sp>
    </p:spTree>
    <p:extLst>
      <p:ext uri="{BB962C8B-B14F-4D97-AF65-F5344CB8AC3E}">
        <p14:creationId xmlns:p14="http://schemas.microsoft.com/office/powerpoint/2010/main" val="38911972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The Trinity Summarized</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5923680" cy="4351794"/>
          </a:xfrm>
        </p:spPr>
        <p:txBody>
          <a:bodyPr>
            <a:normAutofit/>
          </a:bodyPr>
          <a:lstStyle/>
          <a:p>
            <a:pPr marL="0" indent="0">
              <a:buNone/>
            </a:pPr>
            <a:r>
              <a:rPr lang="en-US" sz="2600" dirty="0"/>
              <a:t>Westminster Shorter Catechism #6</a:t>
            </a:r>
          </a:p>
          <a:p>
            <a:pPr marL="0" indent="0">
              <a:buNone/>
            </a:pPr>
            <a:r>
              <a:rPr lang="en-US" sz="2600" dirty="0"/>
              <a:t>Q: How many persons are there in the Godhead?</a:t>
            </a:r>
          </a:p>
          <a:p>
            <a:pPr marL="0" indent="0">
              <a:buNone/>
            </a:pPr>
            <a:r>
              <a:rPr lang="en-US" sz="2600" dirty="0"/>
              <a:t>A: There are three persons in the Godhead: the Father, the Son, and the Holy Ghost; and these three are one God, the same in substance, equal in power and glory. </a:t>
            </a:r>
          </a:p>
          <a:p>
            <a:pPr marL="0" indent="0">
              <a:buNone/>
            </a:pPr>
            <a:endParaRPr lang="en-US" sz="2600" dirty="0"/>
          </a:p>
          <a:p>
            <a:pPr marL="0" indent="0">
              <a:buNone/>
            </a:pPr>
            <a:r>
              <a:rPr lang="en-US" sz="2600" dirty="0"/>
              <a:t>How do we make sense of this?</a:t>
            </a:r>
          </a:p>
        </p:txBody>
      </p:sp>
      <p:pic>
        <p:nvPicPr>
          <p:cNvPr id="7" name="Picture 6">
            <a:extLst>
              <a:ext uri="{FF2B5EF4-FFF2-40B4-BE49-F238E27FC236}">
                <a16:creationId xmlns:a16="http://schemas.microsoft.com/office/drawing/2014/main" id="{732EC5BE-462A-4745-8534-1851E6252C53}"/>
              </a:ext>
            </a:extLst>
          </p:cNvPr>
          <p:cNvPicPr>
            <a:picLocks noChangeAspect="1"/>
          </p:cNvPicPr>
          <p:nvPr/>
        </p:nvPicPr>
        <p:blipFill rotWithShape="1">
          <a:blip r:embed="rId3"/>
          <a:srcRect b="8711"/>
          <a:stretch/>
        </p:blipFill>
        <p:spPr>
          <a:xfrm>
            <a:off x="6604001" y="1973017"/>
            <a:ext cx="5588000" cy="4884983"/>
          </a:xfrm>
          <a:prstGeom prst="rect">
            <a:avLst/>
          </a:prstGeom>
        </p:spPr>
      </p:pic>
      <p:sp>
        <p:nvSpPr>
          <p:cNvPr id="8" name="TextBox 7">
            <a:extLst>
              <a:ext uri="{FF2B5EF4-FFF2-40B4-BE49-F238E27FC236}">
                <a16:creationId xmlns:a16="http://schemas.microsoft.com/office/drawing/2014/main" id="{F8C8A1C1-D10D-F84E-AFC1-551854F32B49}"/>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9</a:t>
            </a:fld>
            <a:endParaRPr lang="en-US" sz="2200" dirty="0"/>
          </a:p>
        </p:txBody>
      </p:sp>
    </p:spTree>
    <p:extLst>
      <p:ext uri="{BB962C8B-B14F-4D97-AF65-F5344CB8AC3E}">
        <p14:creationId xmlns:p14="http://schemas.microsoft.com/office/powerpoint/2010/main" val="13310126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t. Patrick's Bad Analogies">
            <a:hlinkClick r:id="" action="ppaction://media"/>
            <a:extLst>
              <a:ext uri="{FF2B5EF4-FFF2-40B4-BE49-F238E27FC236}">
                <a16:creationId xmlns:a16="http://schemas.microsoft.com/office/drawing/2014/main" id="{951F2BAE-9232-704F-84F3-2EBF4CC0752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18" y="0"/>
            <a:ext cx="12200468" cy="6862763"/>
          </a:xfrm>
          <a:prstGeom prst="rect">
            <a:avLst/>
          </a:prstGeom>
        </p:spPr>
      </p:pic>
    </p:spTree>
    <p:extLst>
      <p:ext uri="{BB962C8B-B14F-4D97-AF65-F5344CB8AC3E}">
        <p14:creationId xmlns:p14="http://schemas.microsoft.com/office/powerpoint/2010/main" val="27983882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368D91F-5203-3241-9634-DBAF22D19C0F}"/>
              </a:ext>
            </a:extLst>
          </p:cNvPr>
          <p:cNvPicPr>
            <a:picLocks noChangeAspect="1"/>
          </p:cNvPicPr>
          <p:nvPr/>
        </p:nvPicPr>
        <p:blipFill rotWithShape="1">
          <a:blip r:embed="rId3"/>
          <a:srcRect t="4981" b="5369"/>
          <a:stretch/>
        </p:blipFill>
        <p:spPr>
          <a:xfrm>
            <a:off x="0" y="0"/>
            <a:ext cx="12239528" cy="6858000"/>
          </a:xfrm>
          <a:prstGeom prst="rect">
            <a:avLst/>
          </a:prstGeom>
        </p:spPr>
      </p:pic>
    </p:spTree>
    <p:extLst>
      <p:ext uri="{BB962C8B-B14F-4D97-AF65-F5344CB8AC3E}">
        <p14:creationId xmlns:p14="http://schemas.microsoft.com/office/powerpoint/2010/main" val="21103794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Is it a contradiction?</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0" y="2336873"/>
            <a:ext cx="11511679" cy="4103684"/>
          </a:xfrm>
        </p:spPr>
        <p:txBody>
          <a:bodyPr>
            <a:normAutofit/>
          </a:bodyPr>
          <a:lstStyle/>
          <a:p>
            <a:pPr marL="0" indent="0">
              <a:buNone/>
            </a:pPr>
            <a:r>
              <a:rPr lang="en-US" sz="2800" dirty="0"/>
              <a:t>Webster:  “(a) a proposition, statement, or phrase that asserts or implies both the truth and falsity of something, (b) a statement or phrase whose parts contradict each other. </a:t>
            </a:r>
            <a:r>
              <a:rPr lang="en-US" sz="2800" i="1" dirty="0"/>
              <a:t>&lt;a round square is a contradiction in terms&gt;</a:t>
            </a:r>
            <a:r>
              <a:rPr lang="en-US" sz="2800" dirty="0"/>
              <a:t>”</a:t>
            </a:r>
          </a:p>
          <a:p>
            <a:pPr marL="0" indent="0">
              <a:buNone/>
            </a:pPr>
            <a:endParaRPr lang="en-US" sz="2600" dirty="0"/>
          </a:p>
          <a:p>
            <a:pPr marL="0" indent="0">
              <a:buNone/>
            </a:pPr>
            <a:r>
              <a:rPr lang="en-US" sz="2600" dirty="0"/>
              <a:t>“Trinity” is NOT a contradiction.  It does not say:</a:t>
            </a:r>
          </a:p>
          <a:p>
            <a:r>
              <a:rPr lang="en-US" sz="2800" dirty="0"/>
              <a:t>There is one God and there is not one God (1 God and 3 Gods).</a:t>
            </a:r>
          </a:p>
          <a:p>
            <a:r>
              <a:rPr lang="en-US" sz="2800" dirty="0"/>
              <a:t>God is three Persons and not three Persons (3 Persons and 1 Person).</a:t>
            </a:r>
            <a:endParaRPr lang="en-US" sz="2600" dirty="0"/>
          </a:p>
          <a:p>
            <a:pPr marL="0" indent="0">
              <a:buNone/>
            </a:pPr>
            <a:endParaRPr lang="en-US" sz="2600" dirty="0"/>
          </a:p>
        </p:txBody>
      </p:sp>
      <p:sp>
        <p:nvSpPr>
          <p:cNvPr id="6" name="TextBox 5">
            <a:extLst>
              <a:ext uri="{FF2B5EF4-FFF2-40B4-BE49-F238E27FC236}">
                <a16:creationId xmlns:a16="http://schemas.microsoft.com/office/drawing/2014/main" id="{125F9A49-12BE-D341-9935-FE43E3B3A70B}"/>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12</a:t>
            </a:fld>
            <a:endParaRPr lang="en-US" sz="2200" dirty="0"/>
          </a:p>
        </p:txBody>
      </p:sp>
    </p:spTree>
    <p:extLst>
      <p:ext uri="{BB962C8B-B14F-4D97-AF65-F5344CB8AC3E}">
        <p14:creationId xmlns:p14="http://schemas.microsoft.com/office/powerpoint/2010/main" val="1847908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Is it a contradiction?</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103684"/>
          </a:xfrm>
        </p:spPr>
        <p:txBody>
          <a:bodyPr>
            <a:normAutofit/>
          </a:bodyPr>
          <a:lstStyle/>
          <a:p>
            <a:pPr marL="0" indent="0" hangingPunct="0">
              <a:buNone/>
            </a:pPr>
            <a:r>
              <a:rPr lang="en-US" sz="3200" dirty="0"/>
              <a:t>“[The Church] has never tried to explain the mystery of the Trinity but only sought to formulate the doctrine of the Trinity in such a manner that the errors which endangered it were warded off.”  </a:t>
            </a:r>
          </a:p>
          <a:p>
            <a:pPr marL="0" indent="0" algn="r">
              <a:buNone/>
            </a:pPr>
            <a:r>
              <a:rPr lang="en-US" sz="2600" dirty="0"/>
              <a:t>(Louis </a:t>
            </a:r>
            <a:r>
              <a:rPr lang="en-US" sz="2600" dirty="0" err="1"/>
              <a:t>Berkhof</a:t>
            </a:r>
            <a:r>
              <a:rPr lang="en-US" sz="2600" dirty="0"/>
              <a:t>, </a:t>
            </a:r>
            <a:r>
              <a:rPr lang="en-US" sz="2600" i="1" dirty="0"/>
              <a:t>Systematic Theology</a:t>
            </a:r>
            <a:r>
              <a:rPr lang="en-US" sz="2600" dirty="0"/>
              <a:t>) </a:t>
            </a:r>
          </a:p>
          <a:p>
            <a:pPr marL="0" indent="0">
              <a:buNone/>
            </a:pPr>
            <a:endParaRPr lang="en-US" sz="2600" dirty="0"/>
          </a:p>
        </p:txBody>
      </p:sp>
      <p:sp>
        <p:nvSpPr>
          <p:cNvPr id="4" name="TextBox 3">
            <a:extLst>
              <a:ext uri="{FF2B5EF4-FFF2-40B4-BE49-F238E27FC236}">
                <a16:creationId xmlns:a16="http://schemas.microsoft.com/office/drawing/2014/main" id="{B7599A29-8163-474A-AFD0-AA1840C06D2E}"/>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13</a:t>
            </a:fld>
            <a:endParaRPr lang="en-US" sz="2200" dirty="0"/>
          </a:p>
        </p:txBody>
      </p:sp>
    </p:spTree>
    <p:extLst>
      <p:ext uri="{BB962C8B-B14F-4D97-AF65-F5344CB8AC3E}">
        <p14:creationId xmlns:p14="http://schemas.microsoft.com/office/powerpoint/2010/main" val="551888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What’s the point of having three Persons?</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334860"/>
          </a:xfrm>
        </p:spPr>
        <p:txBody>
          <a:bodyPr>
            <a:normAutofit/>
          </a:bodyPr>
          <a:lstStyle/>
          <a:p>
            <a:r>
              <a:rPr lang="en-US" sz="2600" dirty="0"/>
              <a:t>God is personal and yet not dependent on anything else in Creation.</a:t>
            </a:r>
          </a:p>
          <a:p>
            <a:r>
              <a:rPr lang="en-US" sz="2600" dirty="0"/>
              <a:t>The Persons of the Trinity have different primary functions in relating to the world:</a:t>
            </a:r>
          </a:p>
          <a:p>
            <a:endParaRPr lang="en-US" sz="2600" dirty="0"/>
          </a:p>
          <a:p>
            <a:pPr marL="0" indent="0">
              <a:buNone/>
            </a:pPr>
            <a:r>
              <a:rPr lang="en-US" sz="2600" dirty="0"/>
              <a:t>   CREATION</a:t>
            </a:r>
          </a:p>
          <a:p>
            <a:pPr lvl="1"/>
            <a:r>
              <a:rPr lang="en-US" sz="2600" dirty="0"/>
              <a:t>The Father spoke the words to create the universe (Gen 1).</a:t>
            </a:r>
          </a:p>
          <a:p>
            <a:pPr lvl="1"/>
            <a:r>
              <a:rPr lang="en-US" sz="2600" dirty="0"/>
              <a:t>The Son carried out these creative decrees. (Jn. 1:3; Col. 1:16)</a:t>
            </a:r>
          </a:p>
          <a:p>
            <a:pPr lvl="1"/>
            <a:r>
              <a:rPr lang="en-US" sz="2600" dirty="0"/>
              <a:t>The Spirit sustained/manifested God’s immediate presence in the creation. (Gen. 1:1-3)</a:t>
            </a:r>
          </a:p>
          <a:p>
            <a:pPr lvl="1"/>
            <a:endParaRPr lang="en-US" sz="2600" dirty="0"/>
          </a:p>
          <a:p>
            <a:pPr lvl="1"/>
            <a:endParaRPr lang="en-US" sz="2200" dirty="0"/>
          </a:p>
        </p:txBody>
      </p:sp>
      <p:sp>
        <p:nvSpPr>
          <p:cNvPr id="4" name="TextBox 3">
            <a:extLst>
              <a:ext uri="{FF2B5EF4-FFF2-40B4-BE49-F238E27FC236}">
                <a16:creationId xmlns:a16="http://schemas.microsoft.com/office/drawing/2014/main" id="{04B69DBE-39B5-DD43-99B7-622675FBA7BD}"/>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14</a:t>
            </a:fld>
            <a:endParaRPr lang="en-US" sz="2200" dirty="0"/>
          </a:p>
        </p:txBody>
      </p:sp>
    </p:spTree>
    <p:extLst>
      <p:ext uri="{BB962C8B-B14F-4D97-AF65-F5344CB8AC3E}">
        <p14:creationId xmlns:p14="http://schemas.microsoft.com/office/powerpoint/2010/main" val="25598221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What’s the point of having three Persons?</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334860"/>
          </a:xfrm>
        </p:spPr>
        <p:txBody>
          <a:bodyPr>
            <a:noAutofit/>
          </a:bodyPr>
          <a:lstStyle/>
          <a:p>
            <a:r>
              <a:rPr lang="en-US" sz="2600" dirty="0"/>
              <a:t>God is personal and yet not dependent on anything else in Creation.</a:t>
            </a:r>
          </a:p>
          <a:p>
            <a:r>
              <a:rPr lang="en-US" sz="2600" dirty="0"/>
              <a:t>The Persons of the Trinity have different primary functions in relating to the world:</a:t>
            </a:r>
          </a:p>
          <a:p>
            <a:endParaRPr lang="en-US" sz="2600" dirty="0"/>
          </a:p>
          <a:p>
            <a:pPr marL="0" indent="0">
              <a:buNone/>
            </a:pPr>
            <a:r>
              <a:rPr lang="en-US" sz="2600" dirty="0"/>
              <a:t>   REDEMPTION (Salvation)</a:t>
            </a:r>
          </a:p>
          <a:p>
            <a:pPr lvl="1"/>
            <a:r>
              <a:rPr lang="en-US" sz="2400" dirty="0"/>
              <a:t>The Father planned and sent His Son (John 3:16; Galatians 4:4; Ephesians 1:9-10; etc.).</a:t>
            </a:r>
          </a:p>
          <a:p>
            <a:pPr lvl="1"/>
            <a:r>
              <a:rPr lang="en-US" sz="2400" dirty="0"/>
              <a:t>The Son obeyed the Father and accomplished our redemption. </a:t>
            </a:r>
            <a:br>
              <a:rPr lang="en-US" sz="2400" dirty="0"/>
            </a:br>
            <a:r>
              <a:rPr lang="en-US" sz="2400" dirty="0"/>
              <a:t>(John 6:38; </a:t>
            </a:r>
            <a:r>
              <a:rPr lang="en-US" sz="2400" dirty="0" err="1"/>
              <a:t>Heb</a:t>
            </a:r>
            <a:r>
              <a:rPr lang="en-US" sz="2400" dirty="0"/>
              <a:t> 10:5-7; etc.).</a:t>
            </a:r>
          </a:p>
          <a:p>
            <a:pPr lvl="1"/>
            <a:r>
              <a:rPr lang="en-US" sz="2400" dirty="0"/>
              <a:t>The Spirit was sent by Father &amp; Son to apply Christ’s redemption to us </a:t>
            </a:r>
            <a:br>
              <a:rPr lang="en-US" sz="2400" dirty="0"/>
            </a:br>
            <a:r>
              <a:rPr lang="en-US" sz="2400" dirty="0"/>
              <a:t>(John 14:26; 16:7; John 3:5-8; Rom 8:13; 15:16; 1 Peter 1:2; Acts 1:8).</a:t>
            </a:r>
          </a:p>
        </p:txBody>
      </p:sp>
      <p:sp>
        <p:nvSpPr>
          <p:cNvPr id="4" name="TextBox 3">
            <a:extLst>
              <a:ext uri="{FF2B5EF4-FFF2-40B4-BE49-F238E27FC236}">
                <a16:creationId xmlns:a16="http://schemas.microsoft.com/office/drawing/2014/main" id="{E0149D68-709E-9C4C-B965-741DE5F920B8}"/>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15</a:t>
            </a:fld>
            <a:endParaRPr lang="en-US" sz="2200" dirty="0"/>
          </a:p>
        </p:txBody>
      </p:sp>
    </p:spTree>
    <p:extLst>
      <p:ext uri="{BB962C8B-B14F-4D97-AF65-F5344CB8AC3E}">
        <p14:creationId xmlns:p14="http://schemas.microsoft.com/office/powerpoint/2010/main" val="27612681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Important Point</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334860"/>
          </a:xfrm>
        </p:spPr>
        <p:txBody>
          <a:bodyPr>
            <a:noAutofit/>
          </a:bodyPr>
          <a:lstStyle/>
          <a:p>
            <a:pPr marL="0" indent="0">
              <a:buNone/>
            </a:pPr>
            <a:r>
              <a:rPr lang="en-US" sz="2600" dirty="0"/>
              <a:t>While the Persons of the Trinity are equal in all of their attributes, dignity, and glory, they are:</a:t>
            </a:r>
          </a:p>
          <a:p>
            <a:pPr marL="0" indent="0">
              <a:buNone/>
            </a:pPr>
            <a:endParaRPr lang="en-US" sz="1000" dirty="0"/>
          </a:p>
          <a:p>
            <a:r>
              <a:rPr lang="en-US" sz="2600" dirty="0"/>
              <a:t>Relational</a:t>
            </a:r>
          </a:p>
          <a:p>
            <a:r>
              <a:rPr lang="en-US" sz="2600" dirty="0"/>
              <a:t>Relate to one another differently</a:t>
            </a:r>
          </a:p>
          <a:p>
            <a:r>
              <a:rPr lang="en-US" sz="2600" dirty="0"/>
              <a:t>Complementary in their activities in the world</a:t>
            </a:r>
          </a:p>
          <a:p>
            <a:endParaRPr lang="en-US" sz="2600" dirty="0"/>
          </a:p>
          <a:p>
            <a:pPr marL="0" indent="0">
              <a:buNone/>
            </a:pPr>
            <a:r>
              <a:rPr lang="en-US" sz="3200" dirty="0"/>
              <a:t>How does God being a Trinity increase your appreciation of him and lead you to worship?</a:t>
            </a:r>
          </a:p>
        </p:txBody>
      </p:sp>
      <p:sp>
        <p:nvSpPr>
          <p:cNvPr id="4" name="TextBox 3">
            <a:extLst>
              <a:ext uri="{FF2B5EF4-FFF2-40B4-BE49-F238E27FC236}">
                <a16:creationId xmlns:a16="http://schemas.microsoft.com/office/drawing/2014/main" id="{D5461E32-7E61-3046-A942-4DB02EA97C13}"/>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16</a:t>
            </a:fld>
            <a:endParaRPr lang="en-US" sz="2200" dirty="0"/>
          </a:p>
        </p:txBody>
      </p:sp>
    </p:spTree>
    <p:extLst>
      <p:ext uri="{BB962C8B-B14F-4D97-AF65-F5344CB8AC3E}">
        <p14:creationId xmlns:p14="http://schemas.microsoft.com/office/powerpoint/2010/main" val="681386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23E9F-6FF3-9F4E-BA9B-4A4438E793D7}"/>
              </a:ext>
            </a:extLst>
          </p:cNvPr>
          <p:cNvSpPr>
            <a:spLocks noGrp="1"/>
          </p:cNvSpPr>
          <p:nvPr>
            <p:ph type="title"/>
          </p:nvPr>
        </p:nvSpPr>
        <p:spPr/>
        <p:txBody>
          <a:bodyPr/>
          <a:lstStyle/>
          <a:p>
            <a:r>
              <a:rPr lang="en-US" dirty="0"/>
              <a:t>Applying the Trinity to Daily Life</a:t>
            </a:r>
          </a:p>
        </p:txBody>
      </p:sp>
      <p:sp>
        <p:nvSpPr>
          <p:cNvPr id="3" name="Text Placeholder 2">
            <a:extLst>
              <a:ext uri="{FF2B5EF4-FFF2-40B4-BE49-F238E27FC236}">
                <a16:creationId xmlns:a16="http://schemas.microsoft.com/office/drawing/2014/main" id="{BDA456D5-8B30-C44E-A532-BD85774D0AC4}"/>
              </a:ext>
            </a:extLst>
          </p:cNvPr>
          <p:cNvSpPr>
            <a:spLocks noGrp="1"/>
          </p:cNvSpPr>
          <p:nvPr>
            <p:ph type="body" idx="1"/>
          </p:nvPr>
        </p:nvSpPr>
        <p:spPr/>
        <p:txBody>
          <a:bodyPr>
            <a:normAutofit/>
          </a:bodyPr>
          <a:lstStyle/>
          <a:p>
            <a:r>
              <a:rPr lang="en-US" sz="3600" dirty="0"/>
              <a:t>Relationships</a:t>
            </a:r>
          </a:p>
        </p:txBody>
      </p:sp>
    </p:spTree>
    <p:extLst>
      <p:ext uri="{BB962C8B-B14F-4D97-AF65-F5344CB8AC3E}">
        <p14:creationId xmlns:p14="http://schemas.microsoft.com/office/powerpoint/2010/main" val="3582711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The Trinity is Ultimate Community</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103684"/>
          </a:xfrm>
        </p:spPr>
        <p:txBody>
          <a:bodyPr>
            <a:normAutofit/>
          </a:bodyPr>
          <a:lstStyle/>
          <a:p>
            <a:pPr marL="0" indent="0">
              <a:buNone/>
            </a:pPr>
            <a:r>
              <a:rPr lang="en-US" sz="3200" dirty="0"/>
              <a:t>“Community and friendship are foundational to the universe.  If God were only one this would not be true.  </a:t>
            </a:r>
            <a:br>
              <a:rPr lang="en-US" sz="3200" dirty="0"/>
            </a:br>
            <a:r>
              <a:rPr lang="en-US" sz="3200" dirty="0"/>
              <a:t>If he were dual, in him there would be love.  But because he is Triune, community is the highest form of life in the universe.  God always existed in a lifestyle of community.”  </a:t>
            </a:r>
          </a:p>
          <a:p>
            <a:pPr marL="0" indent="0" algn="r">
              <a:buNone/>
            </a:pPr>
            <a:r>
              <a:rPr lang="en-US" sz="2800" dirty="0"/>
              <a:t>(Redeemer Fellowship Group Handbook)</a:t>
            </a:r>
          </a:p>
        </p:txBody>
      </p:sp>
      <p:sp>
        <p:nvSpPr>
          <p:cNvPr id="4" name="TextBox 3">
            <a:extLst>
              <a:ext uri="{FF2B5EF4-FFF2-40B4-BE49-F238E27FC236}">
                <a16:creationId xmlns:a16="http://schemas.microsoft.com/office/drawing/2014/main" id="{ECE83870-05A3-6D40-B499-14A531F6A3E0}"/>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18</a:t>
            </a:fld>
            <a:endParaRPr lang="en-US" sz="2200" dirty="0"/>
          </a:p>
        </p:txBody>
      </p:sp>
    </p:spTree>
    <p:extLst>
      <p:ext uri="{BB962C8B-B14F-4D97-AF65-F5344CB8AC3E}">
        <p14:creationId xmlns:p14="http://schemas.microsoft.com/office/powerpoint/2010/main" val="25923447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The Trinity is Ultimate Community</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2"/>
            <a:ext cx="10766612" cy="4284061"/>
          </a:xfrm>
        </p:spPr>
        <p:txBody>
          <a:bodyPr>
            <a:normAutofit fontScale="92500"/>
          </a:bodyPr>
          <a:lstStyle/>
          <a:p>
            <a:pPr marL="0" indent="0">
              <a:buNone/>
            </a:pPr>
            <a:r>
              <a:rPr lang="en-US" sz="3200" dirty="0"/>
              <a:t>“Within God’s very nature is a ‘rhythm’ or pattern of continuous giving and receiving—not only love, but also glory, honor, life…each in its fullness.  Think.  God the Father loves and delights in the Son (Matt. 3:17). Jesus receives that love and pleases the Father (John 8:29). Jesus honors the Spirit (Matt. 12:31), and the Spirit glorifies the Father and the Son (John 16:14). Each person in the Trinity loves, honors and glorifies the other and receives love and honor back from the others…there is never any lack.”  </a:t>
            </a:r>
          </a:p>
          <a:p>
            <a:pPr marL="0" indent="0" algn="r">
              <a:buNone/>
            </a:pPr>
            <a:r>
              <a:rPr lang="en-US" sz="2800" dirty="0"/>
              <a:t>(John Samaan, Servants Among the Poor Newsletter)</a:t>
            </a:r>
          </a:p>
        </p:txBody>
      </p:sp>
      <p:sp>
        <p:nvSpPr>
          <p:cNvPr id="4" name="TextBox 3">
            <a:extLst>
              <a:ext uri="{FF2B5EF4-FFF2-40B4-BE49-F238E27FC236}">
                <a16:creationId xmlns:a16="http://schemas.microsoft.com/office/drawing/2014/main" id="{890189E6-41D1-C347-9599-97097418A398}"/>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19</a:t>
            </a:fld>
            <a:endParaRPr lang="en-US" sz="2200" dirty="0"/>
          </a:p>
        </p:txBody>
      </p:sp>
    </p:spTree>
    <p:extLst>
      <p:ext uri="{BB962C8B-B14F-4D97-AF65-F5344CB8AC3E}">
        <p14:creationId xmlns:p14="http://schemas.microsoft.com/office/powerpoint/2010/main" val="2170180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Implications for Us</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103684"/>
          </a:xfrm>
        </p:spPr>
        <p:txBody>
          <a:bodyPr>
            <a:normAutofit/>
          </a:bodyPr>
          <a:lstStyle/>
          <a:p>
            <a:pPr marL="0" indent="0">
              <a:buNone/>
            </a:pPr>
            <a:r>
              <a:rPr lang="en-US" sz="2600" baseline="30000" dirty="0"/>
              <a:t>26</a:t>
            </a:r>
            <a:r>
              <a:rPr lang="en-US" sz="2600" dirty="0"/>
              <a:t> Then God said, “Let us make mankind in our image, in our likeness, so that they may rule over the fish in the sea and the birds in the sky, over the livestock and all the wild animals, and over all the creatures that move along the ground.”</a:t>
            </a:r>
          </a:p>
          <a:p>
            <a:pPr marL="0" indent="0">
              <a:buNone/>
            </a:pPr>
            <a:endParaRPr lang="en-US" sz="2600" dirty="0"/>
          </a:p>
          <a:p>
            <a:pPr marL="0" indent="0">
              <a:buNone/>
            </a:pPr>
            <a:r>
              <a:rPr lang="en-US" sz="2600" baseline="30000" dirty="0"/>
              <a:t>27</a:t>
            </a:r>
            <a:r>
              <a:rPr lang="en-US" sz="2600" dirty="0"/>
              <a:t> So God created mankind in his own image,</a:t>
            </a:r>
          </a:p>
          <a:p>
            <a:pPr marL="0" indent="0">
              <a:buNone/>
            </a:pPr>
            <a:r>
              <a:rPr lang="en-US" sz="2600" dirty="0"/>
              <a:t>    in the image of God he created them;</a:t>
            </a:r>
          </a:p>
          <a:p>
            <a:pPr marL="0" indent="0">
              <a:buNone/>
            </a:pPr>
            <a:r>
              <a:rPr lang="en-US" sz="2600" dirty="0"/>
              <a:t>    male and female he created them.</a:t>
            </a:r>
          </a:p>
          <a:p>
            <a:pPr marL="0" indent="0" algn="r">
              <a:buNone/>
            </a:pPr>
            <a:r>
              <a:rPr lang="en-US" sz="2600" dirty="0"/>
              <a:t>(Genesis 1:26-27)</a:t>
            </a:r>
          </a:p>
        </p:txBody>
      </p:sp>
      <p:sp>
        <p:nvSpPr>
          <p:cNvPr id="4" name="TextBox 3">
            <a:extLst>
              <a:ext uri="{FF2B5EF4-FFF2-40B4-BE49-F238E27FC236}">
                <a16:creationId xmlns:a16="http://schemas.microsoft.com/office/drawing/2014/main" id="{63B17B28-F791-C24B-9F99-334D0806E406}"/>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20</a:t>
            </a:fld>
            <a:endParaRPr lang="en-US" sz="2200" dirty="0"/>
          </a:p>
        </p:txBody>
      </p:sp>
    </p:spTree>
    <p:extLst>
      <p:ext uri="{BB962C8B-B14F-4D97-AF65-F5344CB8AC3E}">
        <p14:creationId xmlns:p14="http://schemas.microsoft.com/office/powerpoint/2010/main" val="4493571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Implications for Us</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334860"/>
          </a:xfrm>
        </p:spPr>
        <p:txBody>
          <a:bodyPr>
            <a:normAutofit/>
          </a:bodyPr>
          <a:lstStyle/>
          <a:p>
            <a:pPr marL="0" indent="0">
              <a:buNone/>
            </a:pPr>
            <a:r>
              <a:rPr lang="en-US" sz="2600" baseline="30000" dirty="0"/>
              <a:t>3</a:t>
            </a:r>
            <a:r>
              <a:rPr lang="en-US" sz="2600" dirty="0"/>
              <a:t> Now this is eternal life: that they know you, the only true God, and Jesus Christ, whom you have sent. ...</a:t>
            </a:r>
          </a:p>
          <a:p>
            <a:pPr marL="0" indent="0">
              <a:buNone/>
            </a:pPr>
            <a:r>
              <a:rPr lang="en-US" sz="2600" baseline="30000" dirty="0"/>
              <a:t>20</a:t>
            </a:r>
            <a:r>
              <a:rPr lang="en-US" sz="2600" dirty="0"/>
              <a:t> “My prayer is not for them alone. I pray also for those who will believe in me through their message, </a:t>
            </a:r>
            <a:r>
              <a:rPr lang="en-US" sz="2600" baseline="30000" dirty="0"/>
              <a:t>21</a:t>
            </a:r>
            <a:r>
              <a:rPr lang="en-US" sz="2600" dirty="0"/>
              <a:t> that all of them may be one, Father, just as you are in me and I am in you. May they also be in us so that the world may believe that you have sent me. </a:t>
            </a:r>
            <a:r>
              <a:rPr lang="en-US" sz="2600" baseline="30000" dirty="0"/>
              <a:t>22</a:t>
            </a:r>
            <a:r>
              <a:rPr lang="en-US" sz="2600" dirty="0"/>
              <a:t> I have given them the glory that you gave me, that they may be one as we are one— </a:t>
            </a:r>
            <a:r>
              <a:rPr lang="en-US" sz="2600" baseline="30000" dirty="0"/>
              <a:t>23</a:t>
            </a:r>
            <a:r>
              <a:rPr lang="en-US" sz="2600" dirty="0"/>
              <a:t> I in them and you in me—so that they may be brought to complete unity. Then the world will know that you sent me and have loved them even as you have loved me.</a:t>
            </a:r>
          </a:p>
          <a:p>
            <a:pPr marL="0" indent="0" algn="r">
              <a:buNone/>
            </a:pPr>
            <a:r>
              <a:rPr lang="en-US" sz="2600" dirty="0"/>
              <a:t>(John 17)</a:t>
            </a:r>
          </a:p>
        </p:txBody>
      </p:sp>
      <p:sp>
        <p:nvSpPr>
          <p:cNvPr id="4" name="TextBox 3">
            <a:extLst>
              <a:ext uri="{FF2B5EF4-FFF2-40B4-BE49-F238E27FC236}">
                <a16:creationId xmlns:a16="http://schemas.microsoft.com/office/drawing/2014/main" id="{BBEA5649-97AE-FF4D-8B4B-E905E2F45B93}"/>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21</a:t>
            </a:fld>
            <a:endParaRPr lang="en-US" sz="2200" dirty="0"/>
          </a:p>
        </p:txBody>
      </p:sp>
    </p:spTree>
    <p:extLst>
      <p:ext uri="{BB962C8B-B14F-4D97-AF65-F5344CB8AC3E}">
        <p14:creationId xmlns:p14="http://schemas.microsoft.com/office/powerpoint/2010/main" val="9178677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Implications for Us</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2"/>
            <a:ext cx="10766612" cy="4317927"/>
          </a:xfrm>
        </p:spPr>
        <p:txBody>
          <a:bodyPr>
            <a:normAutofit/>
          </a:bodyPr>
          <a:lstStyle/>
          <a:p>
            <a:pPr marL="0" indent="0">
              <a:buNone/>
            </a:pPr>
            <a:r>
              <a:rPr lang="en-US" sz="2600" dirty="0"/>
              <a:t>Family</a:t>
            </a:r>
          </a:p>
          <a:p>
            <a:r>
              <a:rPr lang="en-US" sz="2600" dirty="0"/>
              <a:t>What does the interdependent, complementary roles of Father and Son suggest for the relationship between husbands and wives?</a:t>
            </a:r>
          </a:p>
          <a:p>
            <a:r>
              <a:rPr lang="en-US" sz="2600" dirty="0"/>
              <a:t>How does Jesus’ prayer for unity in John 17 inform how we think of our immediate families and the way we relate to one another?  </a:t>
            </a:r>
            <a:br>
              <a:rPr lang="en-US" sz="2600" dirty="0"/>
            </a:br>
            <a:r>
              <a:rPr lang="en-US" sz="2600" dirty="0"/>
              <a:t>How is this experience “missional”? </a:t>
            </a:r>
          </a:p>
          <a:p>
            <a:r>
              <a:rPr lang="en-US" sz="2600" dirty="0"/>
              <a:t>What are some ways in which your family relationships could reflect the unity of the Trinity more fully?  </a:t>
            </a:r>
          </a:p>
          <a:p>
            <a:r>
              <a:rPr lang="en-US" sz="2600" dirty="0"/>
              <a:t>How might you treat your family members in a way that is incompatible with the Trinity?  What would God have you do about it?</a:t>
            </a:r>
          </a:p>
          <a:p>
            <a:endParaRPr lang="en-US" sz="2600" dirty="0"/>
          </a:p>
          <a:p>
            <a:endParaRPr lang="en-US" sz="2600" dirty="0"/>
          </a:p>
        </p:txBody>
      </p:sp>
      <p:sp>
        <p:nvSpPr>
          <p:cNvPr id="4" name="TextBox 3">
            <a:extLst>
              <a:ext uri="{FF2B5EF4-FFF2-40B4-BE49-F238E27FC236}">
                <a16:creationId xmlns:a16="http://schemas.microsoft.com/office/drawing/2014/main" id="{A5519AFB-5150-414F-8533-F8A9EA12414F}"/>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22</a:t>
            </a:fld>
            <a:endParaRPr lang="en-US" sz="2200" dirty="0"/>
          </a:p>
        </p:txBody>
      </p:sp>
    </p:spTree>
    <p:extLst>
      <p:ext uri="{BB962C8B-B14F-4D97-AF65-F5344CB8AC3E}">
        <p14:creationId xmlns:p14="http://schemas.microsoft.com/office/powerpoint/2010/main" val="4030907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Implications for Us</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2"/>
            <a:ext cx="10766612" cy="4317927"/>
          </a:xfrm>
        </p:spPr>
        <p:txBody>
          <a:bodyPr>
            <a:normAutofit/>
          </a:bodyPr>
          <a:lstStyle/>
          <a:p>
            <a:pPr marL="0" indent="0">
              <a:buNone/>
            </a:pPr>
            <a:r>
              <a:rPr lang="en-US" sz="2600" dirty="0"/>
              <a:t>Church</a:t>
            </a:r>
          </a:p>
          <a:p>
            <a:r>
              <a:rPr lang="en-US" sz="2600" dirty="0"/>
              <a:t>How might your thinking need to change about your relationship with Christ’s Church to better reflect God’s intention for what it means to be in fellowship with him and one another? (cf. John 17)</a:t>
            </a:r>
          </a:p>
          <a:p>
            <a:r>
              <a:rPr lang="en-US" sz="2600" dirty="0"/>
              <a:t>What are some ways we can live more fully into this vision that Jesus has for us?</a:t>
            </a:r>
          </a:p>
        </p:txBody>
      </p:sp>
      <p:sp>
        <p:nvSpPr>
          <p:cNvPr id="4" name="TextBox 3">
            <a:extLst>
              <a:ext uri="{FF2B5EF4-FFF2-40B4-BE49-F238E27FC236}">
                <a16:creationId xmlns:a16="http://schemas.microsoft.com/office/drawing/2014/main" id="{700C8936-2CB7-1947-9B4D-CC9B16A8D053}"/>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23</a:t>
            </a:fld>
            <a:endParaRPr lang="en-US" sz="2200" dirty="0"/>
          </a:p>
        </p:txBody>
      </p:sp>
    </p:spTree>
    <p:extLst>
      <p:ext uri="{BB962C8B-B14F-4D97-AF65-F5344CB8AC3E}">
        <p14:creationId xmlns:p14="http://schemas.microsoft.com/office/powerpoint/2010/main" val="7356369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743F9-8EFF-994F-88D8-DCCB34809889}"/>
              </a:ext>
            </a:extLst>
          </p:cNvPr>
          <p:cNvSpPr>
            <a:spLocks noGrp="1"/>
          </p:cNvSpPr>
          <p:nvPr>
            <p:ph type="title"/>
          </p:nvPr>
        </p:nvSpPr>
        <p:spPr/>
        <p:txBody>
          <a:bodyPr/>
          <a:lstStyle/>
          <a:p>
            <a:r>
              <a:rPr lang="en-US" dirty="0"/>
              <a:t>The Great Prerequisite</a:t>
            </a:r>
          </a:p>
        </p:txBody>
      </p:sp>
      <p:sp>
        <p:nvSpPr>
          <p:cNvPr id="3" name="Content Placeholder 2">
            <a:extLst>
              <a:ext uri="{FF2B5EF4-FFF2-40B4-BE49-F238E27FC236}">
                <a16:creationId xmlns:a16="http://schemas.microsoft.com/office/drawing/2014/main" id="{A60CC65E-416D-CD4B-B317-F2D15868B88C}"/>
              </a:ext>
            </a:extLst>
          </p:cNvPr>
          <p:cNvSpPr>
            <a:spLocks noGrp="1"/>
          </p:cNvSpPr>
          <p:nvPr>
            <p:ph idx="1"/>
          </p:nvPr>
        </p:nvSpPr>
        <p:spPr>
          <a:xfrm>
            <a:off x="680321" y="2336873"/>
            <a:ext cx="10766612" cy="4103684"/>
          </a:xfrm>
        </p:spPr>
        <p:txBody>
          <a:bodyPr>
            <a:normAutofit/>
          </a:bodyPr>
          <a:lstStyle/>
          <a:p>
            <a:pPr marL="0" indent="0">
              <a:buNone/>
            </a:pPr>
            <a:r>
              <a:rPr lang="en-US" sz="2600" dirty="0"/>
              <a:t>As an image-bearer of God, each of us is nevertheless “fallen.”  </a:t>
            </a:r>
          </a:p>
          <a:p>
            <a:r>
              <a:rPr lang="en-US" sz="2600" dirty="0"/>
              <a:t>We CANNOT fulfill what it means to reflect his image</a:t>
            </a:r>
          </a:p>
          <a:p>
            <a:r>
              <a:rPr lang="en-US" sz="2600" dirty="0"/>
              <a:t>We CANNOT love and serve one another the way the Trinity does </a:t>
            </a:r>
          </a:p>
          <a:p>
            <a:endParaRPr lang="en-US" sz="2600" dirty="0"/>
          </a:p>
          <a:p>
            <a:pPr marL="0" indent="0">
              <a:buNone/>
            </a:pPr>
            <a:r>
              <a:rPr lang="en-US" sz="2600" dirty="0"/>
              <a:t>But the gospel tells us that God is renewing us in him image.</a:t>
            </a:r>
          </a:p>
          <a:p>
            <a:r>
              <a:rPr lang="en-US" sz="2600" dirty="0"/>
              <a:t>As we experience the Trinity (Father, Son &amp; Holy Spirit) in our lives, he renews and empowers us to live more fully into his design.</a:t>
            </a:r>
          </a:p>
          <a:p>
            <a:r>
              <a:rPr lang="en-US" sz="2600" dirty="0"/>
              <a:t>Jesus prays for us... The Spirit empowers us... The Father pours out his love on us and through us.</a:t>
            </a:r>
          </a:p>
        </p:txBody>
      </p:sp>
      <p:sp>
        <p:nvSpPr>
          <p:cNvPr id="4" name="TextBox 3">
            <a:extLst>
              <a:ext uri="{FF2B5EF4-FFF2-40B4-BE49-F238E27FC236}">
                <a16:creationId xmlns:a16="http://schemas.microsoft.com/office/drawing/2014/main" id="{4B3B7B9F-0D4D-374F-AD0B-9CF0B7FD45E0}"/>
              </a:ext>
            </a:extLst>
          </p:cNvPr>
          <p:cNvSpPr txBox="1"/>
          <p:nvPr/>
        </p:nvSpPr>
        <p:spPr>
          <a:xfrm>
            <a:off x="10588487" y="1113182"/>
            <a:ext cx="1603513" cy="430887"/>
          </a:xfrm>
          <a:prstGeom prst="rect">
            <a:avLst/>
          </a:prstGeom>
          <a:noFill/>
        </p:spPr>
        <p:txBody>
          <a:bodyPr wrap="square" rtlCol="0">
            <a:spAutoFit/>
          </a:bodyPr>
          <a:lstStyle/>
          <a:p>
            <a:pPr algn="ctr"/>
            <a:fld id="{EEDBE6DC-381F-9B4F-B26E-373B65AC52A5}" type="slidenum">
              <a:rPr lang="en-US" sz="2200" smtClean="0"/>
              <a:pPr algn="ctr"/>
              <a:t>24</a:t>
            </a:fld>
            <a:endParaRPr lang="en-US" sz="2200" dirty="0"/>
          </a:p>
        </p:txBody>
      </p:sp>
    </p:spTree>
    <p:extLst>
      <p:ext uri="{BB962C8B-B14F-4D97-AF65-F5344CB8AC3E}">
        <p14:creationId xmlns:p14="http://schemas.microsoft.com/office/powerpoint/2010/main" val="24873478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669</TotalTime>
  <Words>3048</Words>
  <Application>Microsoft Macintosh PowerPoint</Application>
  <PresentationFormat>Widescreen</PresentationFormat>
  <Paragraphs>224</Paragraphs>
  <Slides>24</Slides>
  <Notes>24</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Trebuchet MS</vt:lpstr>
      <vt:lpstr>Wingdings</vt:lpstr>
      <vt:lpstr>Berlin</vt:lpstr>
      <vt:lpstr>Knowing God in Daily Life</vt:lpstr>
      <vt:lpstr>Course Description</vt:lpstr>
      <vt:lpstr>Schedule</vt:lpstr>
      <vt:lpstr>Knowing God in Daily Life</vt:lpstr>
      <vt:lpstr>Reflecting on the Trinity</vt:lpstr>
      <vt:lpstr>Mystery!</vt:lpstr>
      <vt:lpstr>Brief Scriptural Basis for the Trinity</vt:lpstr>
      <vt:lpstr>Brief Scriptural Basis for the Trinity</vt:lpstr>
      <vt:lpstr>The Trinity Summarized</vt:lpstr>
      <vt:lpstr>PowerPoint Presentation</vt:lpstr>
      <vt:lpstr>PowerPoint Presentation</vt:lpstr>
      <vt:lpstr>Is it a contradiction?</vt:lpstr>
      <vt:lpstr>Is it a contradiction?</vt:lpstr>
      <vt:lpstr>What’s the point of having three Persons?</vt:lpstr>
      <vt:lpstr>What’s the point of having three Persons?</vt:lpstr>
      <vt:lpstr>Important Point</vt:lpstr>
      <vt:lpstr>Applying the Trinity to Daily Life</vt:lpstr>
      <vt:lpstr>The Trinity is Ultimate Community</vt:lpstr>
      <vt:lpstr>The Trinity is Ultimate Community</vt:lpstr>
      <vt:lpstr>Implications for Us</vt:lpstr>
      <vt:lpstr>Implications for Us</vt:lpstr>
      <vt:lpstr>Implications for Us</vt:lpstr>
      <vt:lpstr>Implications for Us</vt:lpstr>
      <vt:lpstr>The Great Prerequisite</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Knowing God in Daily Life</dc:title>
  <dc:creator>Steve Sage</dc:creator>
  <cp:lastModifiedBy>Steve Sage</cp:lastModifiedBy>
  <cp:revision>26</cp:revision>
  <cp:lastPrinted>2020-06-07T12:43:02Z</cp:lastPrinted>
  <dcterms:created xsi:type="dcterms:W3CDTF">2020-06-07T01:41:29Z</dcterms:created>
  <dcterms:modified xsi:type="dcterms:W3CDTF">2020-06-07T12:50:46Z</dcterms:modified>
</cp:coreProperties>
</file>