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4"/>
  </p:notesMasterIdLst>
  <p:sldIdLst>
    <p:sldId id="256" r:id="rId2"/>
    <p:sldId id="362" r:id="rId3"/>
    <p:sldId id="368" r:id="rId4"/>
    <p:sldId id="361" r:id="rId5"/>
    <p:sldId id="371" r:id="rId6"/>
    <p:sldId id="363" r:id="rId7"/>
    <p:sldId id="366" r:id="rId8"/>
    <p:sldId id="364" r:id="rId9"/>
    <p:sldId id="367" r:id="rId10"/>
    <p:sldId id="372" r:id="rId11"/>
    <p:sldId id="369" r:id="rId12"/>
    <p:sldId id="370" r:id="rId13"/>
    <p:sldId id="374" r:id="rId14"/>
    <p:sldId id="375" r:id="rId15"/>
    <p:sldId id="376" r:id="rId16"/>
    <p:sldId id="377" r:id="rId17"/>
    <p:sldId id="378" r:id="rId18"/>
    <p:sldId id="379" r:id="rId19"/>
    <p:sldId id="380" r:id="rId20"/>
    <p:sldId id="381" r:id="rId21"/>
    <p:sldId id="382" r:id="rId22"/>
    <p:sldId id="38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122"/>
    <p:restoredTop sz="80495"/>
  </p:normalViewPr>
  <p:slideViewPr>
    <p:cSldViewPr snapToGrid="0" snapToObjects="1">
      <p:cViewPr varScale="1">
        <p:scale>
          <a:sx n="74" d="100"/>
          <a:sy n="74" d="100"/>
        </p:scale>
        <p:origin x="192" y="7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CD6238-108C-F447-BBE6-8FCC5FD96474}" type="datetimeFigureOut">
              <a:rPr lang="en-US" smtClean="0"/>
              <a:t>5/23/20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3515B0-6B9C-7740-BFE3-DAE45419DE63}" type="slidenum">
              <a:rPr lang="en-US" smtClean="0"/>
              <a:t>‹#›</a:t>
            </a:fld>
            <a:endParaRPr lang="en-US"/>
          </a:p>
        </p:txBody>
      </p:sp>
    </p:spTree>
    <p:extLst>
      <p:ext uri="{BB962C8B-B14F-4D97-AF65-F5344CB8AC3E}">
        <p14:creationId xmlns:p14="http://schemas.microsoft.com/office/powerpoint/2010/main" val="2437233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53515B0-6B9C-7740-BFE3-DAE45419DE63}" type="slidenum">
              <a:rPr lang="en-US" smtClean="0"/>
              <a:t>1</a:t>
            </a:fld>
            <a:endParaRPr lang="en-US"/>
          </a:p>
        </p:txBody>
      </p:sp>
    </p:spTree>
    <p:extLst>
      <p:ext uri="{BB962C8B-B14F-4D97-AF65-F5344CB8AC3E}">
        <p14:creationId xmlns:p14="http://schemas.microsoft.com/office/powerpoint/2010/main" val="2557871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none" dirty="0"/>
              <a:t>Way of Life (</a:t>
            </a:r>
            <a:r>
              <a:rPr lang="en-US" sz="1000" u="none" dirty="0" err="1"/>
              <a:t>Deut</a:t>
            </a:r>
            <a:r>
              <a:rPr lang="en-US" sz="1000" u="none" dirty="0"/>
              <a:t> 6): modeling, praying with and for, teachable moments, means of grace</a:t>
            </a:r>
          </a:p>
          <a:p>
            <a:r>
              <a:rPr lang="en-US" sz="1000" u="none" dirty="0"/>
              <a:t>Family Devotions (2 Tim 1-2): Tips, including format &amp; resources</a:t>
            </a:r>
          </a:p>
          <a:p>
            <a:r>
              <a:rPr lang="en-US" sz="1000" u="none" dirty="0"/>
              <a:t>Gospel-Centered Application: Gospel Waltz (repent, believe, obey) for life and as devotions application</a:t>
            </a:r>
          </a:p>
          <a:p>
            <a:r>
              <a:rPr lang="en-US" sz="1000" u="none" dirty="0"/>
              <a:t>Missional:</a:t>
            </a:r>
          </a:p>
          <a:p>
            <a:pPr marL="171450" indent="-171450">
              <a:buFont typeface="Arial" panose="020B0604020202020204" pitchFamily="34" charset="0"/>
              <a:buChar char="•"/>
            </a:pPr>
            <a:r>
              <a:rPr lang="en-US" sz="1000" u="none" dirty="0"/>
              <a:t>Kingdom prayer (Up, In &amp; Out): devotions and family meal—friends &amp; family, missionaries</a:t>
            </a:r>
          </a:p>
          <a:p>
            <a:pPr marL="171450" indent="-171450">
              <a:buFont typeface="Arial" panose="020B0604020202020204" pitchFamily="34" charset="0"/>
              <a:buChar char="•"/>
            </a:pPr>
            <a:r>
              <a:rPr lang="en-US" sz="1000" u="none" dirty="0"/>
              <a:t>Family activities—including lost friends</a:t>
            </a:r>
          </a:p>
          <a:p>
            <a:pPr marL="171450" indent="-171450">
              <a:buFont typeface="Arial" panose="020B0604020202020204" pitchFamily="34" charset="0"/>
              <a:buChar char="•"/>
            </a:pPr>
            <a:r>
              <a:rPr lang="en-US" sz="1000" u="none" dirty="0"/>
              <a:t>Giving</a:t>
            </a:r>
          </a:p>
          <a:p>
            <a:pPr marL="171450" indent="-171450">
              <a:buFont typeface="Arial" panose="020B0604020202020204" pitchFamily="34" charset="0"/>
              <a:buChar char="•"/>
            </a:pPr>
            <a:r>
              <a:rPr lang="en-US" sz="1000" u="none" dirty="0"/>
              <a:t>Mercy &amp; service</a:t>
            </a:r>
          </a:p>
          <a:p>
            <a:pPr marL="171450" indent="-171450">
              <a:buFont typeface="Arial" panose="020B0604020202020204" pitchFamily="34" charset="0"/>
              <a:buChar char="•"/>
            </a:pPr>
            <a:r>
              <a:rPr lang="en-US" sz="1000" u="none" dirty="0"/>
              <a:t>Prayer walking neighborhood</a:t>
            </a:r>
          </a:p>
          <a:p>
            <a:pPr marL="171450" indent="-171450">
              <a:buFont typeface="Arial" panose="020B0604020202020204" pitchFamily="34" charset="0"/>
              <a:buChar char="•"/>
            </a:pPr>
            <a:r>
              <a:rPr lang="en-US" sz="1000" u="none" dirty="0"/>
              <a:t>Modeling &amp; equipping for evangelism</a:t>
            </a:r>
          </a:p>
          <a:p>
            <a:pPr marL="171450" indent="-171450">
              <a:buFont typeface="Arial" panose="020B0604020202020204" pitchFamily="34" charset="0"/>
              <a:buChar char="•"/>
            </a:pPr>
            <a:r>
              <a:rPr lang="en-US" sz="1000" u="none" dirty="0"/>
              <a:t>You modeling being a missional disciple yourself</a:t>
            </a:r>
          </a:p>
          <a:p>
            <a:pPr marL="0" indent="0">
              <a:buFont typeface="Arial" panose="020B0604020202020204" pitchFamily="34" charset="0"/>
              <a:buNone/>
            </a:pPr>
            <a:r>
              <a:rPr lang="en-US" sz="1000" u="none" dirty="0"/>
              <a:t>Modeling:  </a:t>
            </a:r>
            <a:r>
              <a:rPr lang="en-US" sz="1000" i="1" u="sng" dirty="0"/>
              <a:t>You</a:t>
            </a:r>
            <a:r>
              <a:rPr lang="en-US" sz="1000" i="0" u="none" dirty="0"/>
              <a:t> can’t give what you don’t have; you have to model the kind of disciple you seek to make</a:t>
            </a:r>
          </a:p>
          <a:p>
            <a:pPr marL="0" indent="0">
              <a:buFont typeface="Arial" panose="020B0604020202020204" pitchFamily="34" charset="0"/>
              <a:buNone/>
            </a:pPr>
            <a:endParaRPr lang="en-US" sz="1000" i="0" u="none" dirty="0"/>
          </a:p>
          <a:p>
            <a:pPr marL="0" indent="0">
              <a:buFont typeface="Arial" panose="020B0604020202020204" pitchFamily="34" charset="0"/>
              <a:buNone/>
            </a:pPr>
            <a:r>
              <a:rPr lang="en-US" sz="1000" b="1" i="0" u="none" dirty="0"/>
              <a:t>REMEMBER:  Despite our role</a:t>
            </a:r>
            <a:r>
              <a:rPr lang="en-US" sz="1000" i="0" u="none" dirty="0"/>
              <a:t> in providing these shaping influences... </a:t>
            </a:r>
          </a:p>
          <a:p>
            <a:pPr marL="0" indent="0">
              <a:buFont typeface="Arial" panose="020B0604020202020204" pitchFamily="34" charset="0"/>
              <a:buNone/>
            </a:pPr>
            <a:r>
              <a:rPr lang="en-US" sz="1000" i="0" u="none" dirty="0"/>
              <a:t>we stressed at the beginning and throughout that </a:t>
            </a:r>
            <a:r>
              <a:rPr lang="en-US" sz="1000" b="1" i="1" u="sng" dirty="0"/>
              <a:t>God</a:t>
            </a:r>
            <a:r>
              <a:rPr lang="en-US" sz="1000" b="1" i="0" u="none" dirty="0"/>
              <a:t> is the only One who can change the heart of your children</a:t>
            </a:r>
            <a:r>
              <a:rPr lang="en-US" sz="1000" i="0" u="none" dirty="0"/>
              <a:t>; </a:t>
            </a:r>
          </a:p>
          <a:p>
            <a:pPr marL="0" indent="0">
              <a:buFont typeface="Arial" panose="020B0604020202020204" pitchFamily="34" charset="0"/>
              <a:buNone/>
            </a:pPr>
            <a:r>
              <a:rPr lang="en-US" sz="1000" i="0" u="none" dirty="0"/>
              <a:t>we are instruments in his hand, but he is the One who produces fruit and brings transformation in our kids (and our own lives).  </a:t>
            </a:r>
          </a:p>
          <a:p>
            <a:pPr marL="0" indent="0">
              <a:buFont typeface="Arial" panose="020B0604020202020204" pitchFamily="34" charset="0"/>
              <a:buNone/>
            </a:pPr>
            <a:r>
              <a:rPr lang="en-US" sz="1000" i="0" u="none" dirty="0"/>
              <a:t>Hence the need for dependence (prayer) and trust.</a:t>
            </a:r>
            <a:endParaRPr lang="en-US" sz="1000" u="none" dirty="0"/>
          </a:p>
        </p:txBody>
      </p:sp>
      <p:sp>
        <p:nvSpPr>
          <p:cNvPr id="4" name="Slide Number Placeholder 3"/>
          <p:cNvSpPr>
            <a:spLocks noGrp="1"/>
          </p:cNvSpPr>
          <p:nvPr>
            <p:ph type="sldNum" sz="quarter" idx="5"/>
          </p:nvPr>
        </p:nvSpPr>
        <p:spPr/>
        <p:txBody>
          <a:bodyPr/>
          <a:lstStyle/>
          <a:p>
            <a:fld id="{653515B0-6B9C-7740-BFE3-DAE45419DE63}" type="slidenum">
              <a:rPr lang="en-US" smtClean="0"/>
              <a:t>2</a:t>
            </a:fld>
            <a:endParaRPr lang="en-US"/>
          </a:p>
        </p:txBody>
      </p:sp>
    </p:spTree>
    <p:extLst>
      <p:ext uri="{BB962C8B-B14F-4D97-AF65-F5344CB8AC3E}">
        <p14:creationId xmlns:p14="http://schemas.microsoft.com/office/powerpoint/2010/main" val="3628307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u="none" dirty="0"/>
              <a:t>This lesson is taken and adapted from sections from </a:t>
            </a:r>
            <a:r>
              <a:rPr lang="en-US" sz="1000" i="1" u="none" dirty="0"/>
              <a:t>Shepherding a Child’s Heart</a:t>
            </a:r>
            <a:r>
              <a:rPr lang="en-US" sz="1000" i="0" u="none" dirty="0"/>
              <a:t> by </a:t>
            </a:r>
            <a:r>
              <a:rPr lang="en-US" sz="1000" i="0" u="none" dirty="0" err="1"/>
              <a:t>Tedd</a:t>
            </a:r>
            <a:r>
              <a:rPr lang="en-US" sz="1000" i="0" u="none" dirty="0"/>
              <a:t> Tripp.</a:t>
            </a:r>
            <a:endParaRPr lang="en-US" sz="1000" u="none" dirty="0"/>
          </a:p>
        </p:txBody>
      </p:sp>
      <p:sp>
        <p:nvSpPr>
          <p:cNvPr id="4" name="Slide Number Placeholder 3"/>
          <p:cNvSpPr>
            <a:spLocks noGrp="1"/>
          </p:cNvSpPr>
          <p:nvPr>
            <p:ph type="sldNum" sz="quarter" idx="5"/>
          </p:nvPr>
        </p:nvSpPr>
        <p:spPr/>
        <p:txBody>
          <a:bodyPr/>
          <a:lstStyle/>
          <a:p>
            <a:fld id="{653515B0-6B9C-7740-BFE3-DAE45419DE63}" type="slidenum">
              <a:rPr lang="en-US" smtClean="0"/>
              <a:t>3</a:t>
            </a:fld>
            <a:endParaRPr lang="en-US"/>
          </a:p>
        </p:txBody>
      </p:sp>
    </p:spTree>
    <p:extLst>
      <p:ext uri="{BB962C8B-B14F-4D97-AF65-F5344CB8AC3E}">
        <p14:creationId xmlns:p14="http://schemas.microsoft.com/office/powerpoint/2010/main" val="689649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It is not the instruction that has the final result in determining how your child will respond.</a:t>
            </a:r>
          </a:p>
          <a:p>
            <a:r>
              <a:rPr lang="en-US" sz="1000" dirty="0"/>
              <a:t>Two people can respond in two dramatically different ways to the same instruction.</a:t>
            </a:r>
          </a:p>
          <a:p>
            <a:endParaRPr lang="en-US" sz="1000" dirty="0"/>
          </a:p>
          <a:p>
            <a:r>
              <a:rPr lang="en-US" sz="1000" dirty="0"/>
              <a:t>It is the fear of the LORD that makes one wise (</a:t>
            </a:r>
            <a:r>
              <a:rPr lang="en-US" sz="1000" dirty="0" err="1"/>
              <a:t>Prov</a:t>
            </a:r>
            <a:r>
              <a:rPr lang="en-US" sz="1000" dirty="0"/>
              <a:t> 1:1-7), and that wisdom determines how the person responds to correction/instruction.</a:t>
            </a:r>
          </a:p>
          <a:p>
            <a:endParaRPr lang="en-US" sz="1000" dirty="0"/>
          </a:p>
          <a:p>
            <a:r>
              <a:rPr lang="en-US" sz="1000" dirty="0"/>
              <a:t>(Encouragement for parents whose children are struggling:  I know many faithful parents whose kids are not walking with God despite years of trying to nurture them in the faith.  They can feel guilty and question whether they did enough or what they could have done differently.  </a:t>
            </a:r>
          </a:p>
          <a:p>
            <a:pPr marL="171450" indent="-171450">
              <a:buFont typeface="Arial" panose="020B0604020202020204" pitchFamily="34" charset="0"/>
              <a:buChar char="•"/>
            </a:pPr>
            <a:r>
              <a:rPr lang="en-US" sz="1000" dirty="0"/>
              <a:t>Without minimizing our role in being instruments in God’s hands, and </a:t>
            </a:r>
          </a:p>
          <a:p>
            <a:pPr marL="171450" indent="-171450">
              <a:buFont typeface="Arial" panose="020B0604020202020204" pitchFamily="34" charset="0"/>
              <a:buChar char="•"/>
            </a:pPr>
            <a:r>
              <a:rPr lang="en-US" sz="1000" dirty="0"/>
              <a:t>without denying that we may need to reflect, repent, and change some things in our lives and parenting, </a:t>
            </a:r>
          </a:p>
          <a:p>
            <a:pPr marL="171450" indent="-171450">
              <a:buFont typeface="Arial" panose="020B0604020202020204" pitchFamily="34" charset="0"/>
              <a:buChar char="•"/>
            </a:pPr>
            <a:r>
              <a:rPr lang="en-US" sz="1000" dirty="0"/>
              <a:t>it is important to realize that </a:t>
            </a:r>
            <a:r>
              <a:rPr lang="en-US" sz="1000" u="sng" dirty="0"/>
              <a:t>a child’s response to God is ultimately out of your hands</a:t>
            </a:r>
            <a:r>
              <a:rPr lang="en-US" sz="1000" dirty="0"/>
              <a:t>:  </a:t>
            </a:r>
          </a:p>
          <a:p>
            <a:pPr marL="628650" lvl="1" indent="-171450">
              <a:buFont typeface="Arial" panose="020B0604020202020204" pitchFamily="34" charset="0"/>
              <a:buChar char="•"/>
            </a:pPr>
            <a:r>
              <a:rPr lang="en-US" sz="1000" dirty="0"/>
              <a:t>their response is more than the sum of the shaping influences in their lives, good or bad (cf. Joseph)</a:t>
            </a:r>
          </a:p>
          <a:p>
            <a:pPr marL="628650" lvl="1" indent="-171450">
              <a:buFont typeface="Arial" panose="020B0604020202020204" pitchFamily="34" charset="0"/>
              <a:buChar char="•"/>
            </a:pPr>
            <a:r>
              <a:rPr lang="en-US" sz="1000" dirty="0"/>
              <a:t>they make choices about how they will interact with the shaping influences and, ultimately, God himself—they are responsible for their own heart before God</a:t>
            </a:r>
          </a:p>
          <a:p>
            <a:pPr marL="628650" lvl="1" indent="-171450">
              <a:buFont typeface="Arial" panose="020B0604020202020204" pitchFamily="34" charset="0"/>
              <a:buChar char="•"/>
            </a:pPr>
            <a:r>
              <a:rPr lang="en-US" sz="1000" dirty="0"/>
              <a:t>they are spiritually dead apart from God’s saving grace—God must call them, not you)</a:t>
            </a:r>
          </a:p>
          <a:p>
            <a:endParaRPr lang="en-US" sz="1000" dirty="0"/>
          </a:p>
          <a:p>
            <a:r>
              <a:rPr lang="en-US" sz="1000" dirty="0"/>
              <a:t>Key question:  How do we develop the “fear of the Lord”?</a:t>
            </a:r>
          </a:p>
        </p:txBody>
      </p:sp>
      <p:sp>
        <p:nvSpPr>
          <p:cNvPr id="4" name="Slide Number Placeholder 3"/>
          <p:cNvSpPr>
            <a:spLocks noGrp="1"/>
          </p:cNvSpPr>
          <p:nvPr>
            <p:ph type="sldNum" sz="quarter" idx="5"/>
          </p:nvPr>
        </p:nvSpPr>
        <p:spPr/>
        <p:txBody>
          <a:bodyPr/>
          <a:lstStyle/>
          <a:p>
            <a:fld id="{653515B0-6B9C-7740-BFE3-DAE45419DE63}" type="slidenum">
              <a:rPr lang="en-US" smtClean="0"/>
              <a:t>4</a:t>
            </a:fld>
            <a:endParaRPr lang="en-US"/>
          </a:p>
        </p:txBody>
      </p:sp>
    </p:spTree>
    <p:extLst>
      <p:ext uri="{BB962C8B-B14F-4D97-AF65-F5344CB8AC3E}">
        <p14:creationId xmlns:p14="http://schemas.microsoft.com/office/powerpoint/2010/main" val="3471887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Godward orientation = how they respond to God: either responding “toward him” by faith or away from him by suppressing the truth and pursuing counterfeit idols.</a:t>
            </a:r>
          </a:p>
          <a:p>
            <a:endParaRPr lang="en-US" sz="1000" dirty="0"/>
          </a:p>
          <a:p>
            <a:r>
              <a:rPr lang="en-US" sz="1000" dirty="0"/>
              <a:t>Idolatry:  raising a good thing to an ultimate thing that determines our value, success, meaning, and identity.</a:t>
            </a:r>
          </a:p>
          <a:p>
            <a:endParaRPr lang="en-US" sz="1000" dirty="0"/>
          </a:p>
        </p:txBody>
      </p:sp>
      <p:sp>
        <p:nvSpPr>
          <p:cNvPr id="4" name="Slide Number Placeholder 3"/>
          <p:cNvSpPr>
            <a:spLocks noGrp="1"/>
          </p:cNvSpPr>
          <p:nvPr>
            <p:ph type="sldNum" sz="quarter" idx="5"/>
          </p:nvPr>
        </p:nvSpPr>
        <p:spPr/>
        <p:txBody>
          <a:bodyPr/>
          <a:lstStyle/>
          <a:p>
            <a:fld id="{653515B0-6B9C-7740-BFE3-DAE45419DE63}" type="slidenum">
              <a:rPr lang="en-US" smtClean="0"/>
              <a:t>6</a:t>
            </a:fld>
            <a:endParaRPr lang="en-US"/>
          </a:p>
        </p:txBody>
      </p:sp>
    </p:spTree>
    <p:extLst>
      <p:ext uri="{BB962C8B-B14F-4D97-AF65-F5344CB8AC3E}">
        <p14:creationId xmlns:p14="http://schemas.microsoft.com/office/powerpoint/2010/main" val="1156771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Godward orientation = how they respond to God: either responding “toward him” by faith or away from him by suppressing the truth and pursuing counterfeit idols.</a:t>
            </a:r>
          </a:p>
          <a:p>
            <a:endParaRPr lang="en-US" sz="1000" dirty="0"/>
          </a:p>
          <a:p>
            <a:r>
              <a:rPr lang="en-US" sz="1000" dirty="0"/>
              <a:t>We are either worshiping and serving God or idols.</a:t>
            </a:r>
          </a:p>
          <a:p>
            <a:endParaRPr lang="en-US" sz="1000" dirty="0"/>
          </a:p>
          <a:p>
            <a:r>
              <a:rPr lang="en-US" sz="1000" dirty="0"/>
              <a:t>Idols:  </a:t>
            </a:r>
          </a:p>
          <a:p>
            <a:pPr marL="171450" indent="-171450">
              <a:buFont typeface="Arial" panose="020B0604020202020204" pitchFamily="34" charset="0"/>
              <a:buChar char="•"/>
            </a:pPr>
            <a:r>
              <a:rPr lang="en-US" sz="1000" dirty="0"/>
              <a:t>Conformity to the world (peer pressure, acceptance)</a:t>
            </a:r>
          </a:p>
          <a:p>
            <a:pPr marL="171450" indent="-171450">
              <a:buFont typeface="Arial" panose="020B0604020202020204" pitchFamily="34" charset="0"/>
              <a:buChar char="•"/>
            </a:pPr>
            <a:r>
              <a:rPr lang="en-US" sz="1000" dirty="0"/>
              <a:t>Earthy minded (activities that consume their thoughts and time)</a:t>
            </a:r>
          </a:p>
          <a:p>
            <a:pPr marL="171450" indent="-171450">
              <a:buFont typeface="Arial" panose="020B0604020202020204" pitchFamily="34" charset="0"/>
              <a:buChar char="•"/>
            </a:pPr>
            <a:r>
              <a:rPr lang="en-US" sz="1000" dirty="0"/>
              <a:t>Ultimate motives, desires, wants, goals, hopes, and expectations centered around some “thing” other than God</a:t>
            </a:r>
          </a:p>
        </p:txBody>
      </p:sp>
      <p:sp>
        <p:nvSpPr>
          <p:cNvPr id="4" name="Slide Number Placeholder 3"/>
          <p:cNvSpPr>
            <a:spLocks noGrp="1"/>
          </p:cNvSpPr>
          <p:nvPr>
            <p:ph type="sldNum" sz="quarter" idx="5"/>
          </p:nvPr>
        </p:nvSpPr>
        <p:spPr/>
        <p:txBody>
          <a:bodyPr/>
          <a:lstStyle/>
          <a:p>
            <a:fld id="{653515B0-6B9C-7740-BFE3-DAE45419DE63}" type="slidenum">
              <a:rPr lang="en-US" smtClean="0"/>
              <a:t>7</a:t>
            </a:fld>
            <a:endParaRPr lang="en-US"/>
          </a:p>
        </p:txBody>
      </p:sp>
    </p:spTree>
    <p:extLst>
      <p:ext uri="{BB962C8B-B14F-4D97-AF65-F5344CB8AC3E}">
        <p14:creationId xmlns:p14="http://schemas.microsoft.com/office/powerpoint/2010/main" val="19967627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3515B0-6B9C-7740-BFE3-DAE45419DE63}" type="slidenum">
              <a:rPr lang="en-US" smtClean="0"/>
              <a:t>8</a:t>
            </a:fld>
            <a:endParaRPr lang="en-US"/>
          </a:p>
        </p:txBody>
      </p:sp>
    </p:spTree>
    <p:extLst>
      <p:ext uri="{BB962C8B-B14F-4D97-AF65-F5344CB8AC3E}">
        <p14:creationId xmlns:p14="http://schemas.microsoft.com/office/powerpoint/2010/main" val="14353549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t>#2: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1" dirty="0"/>
              <a:t>Pray with spouse</a:t>
            </a:r>
            <a:r>
              <a:rPr lang="en-US" sz="1000" dirty="0"/>
              <a:t> asking God to reveal himself to your children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1" dirty="0"/>
              <a:t>Pray with kids</a:t>
            </a:r>
          </a:p>
          <a:p>
            <a:pPr marL="171450" indent="-171450">
              <a:buFont typeface="Arial" panose="020B0604020202020204" pitchFamily="34" charset="0"/>
              <a:buChar char="•"/>
            </a:pPr>
            <a:r>
              <a:rPr lang="en-US" sz="1000" b="1" dirty="0"/>
              <a:t>Memory verses</a:t>
            </a:r>
            <a:r>
              <a:rPr lang="en-US" sz="1000" dirty="0"/>
              <a:t> when young (and throughout life)</a:t>
            </a:r>
          </a:p>
          <a:p>
            <a:pPr marL="171450" indent="-171450">
              <a:buFont typeface="Arial" panose="020B0604020202020204" pitchFamily="34" charset="0"/>
              <a:buChar char="•"/>
            </a:pPr>
            <a:r>
              <a:rPr lang="en-US" sz="1000" dirty="0"/>
              <a:t>Ask questions re: </a:t>
            </a:r>
            <a:r>
              <a:rPr lang="en-US" sz="1000" b="1" dirty="0"/>
              <a:t>motives</a:t>
            </a:r>
            <a:r>
              <a:rPr lang="en-US" sz="1000" dirty="0"/>
              <a:t>: why’s</a:t>
            </a:r>
          </a:p>
          <a:p>
            <a:pPr marL="171450" indent="-171450">
              <a:buFont typeface="Arial" panose="020B0604020202020204" pitchFamily="34" charset="0"/>
              <a:buChar char="•"/>
            </a:pPr>
            <a:r>
              <a:rPr lang="en-US" sz="1000" dirty="0"/>
              <a:t>Focus on </a:t>
            </a:r>
            <a:r>
              <a:rPr lang="en-US" sz="1000" b="1" dirty="0"/>
              <a:t>response to God’s love </a:t>
            </a:r>
            <a:r>
              <a:rPr lang="en-US" sz="1000" dirty="0"/>
              <a:t>(Gospel Waltz), not guilt trips</a:t>
            </a:r>
          </a:p>
          <a:p>
            <a:pPr marL="171450" indent="-171450">
              <a:buFont typeface="Arial" panose="020B0604020202020204" pitchFamily="34" charset="0"/>
              <a:buChar char="•"/>
            </a:pPr>
            <a:r>
              <a:rPr lang="en-US" sz="1000" dirty="0"/>
              <a:t>Lovingly and compassionately help them </a:t>
            </a:r>
            <a:r>
              <a:rPr lang="en-US" sz="1000" b="1" dirty="0"/>
              <a:t>critique the failure of their idols</a:t>
            </a:r>
          </a:p>
          <a:p>
            <a:pPr marL="171450" indent="-171450">
              <a:buFont typeface="Arial" panose="020B0604020202020204" pitchFamily="34" charset="0"/>
              <a:buChar char="•"/>
            </a:pPr>
            <a:r>
              <a:rPr lang="en-US" sz="1000" b="1" dirty="0"/>
              <a:t>Discipline </a:t>
            </a:r>
            <a:r>
              <a:rPr lang="en-US" sz="1000" dirty="0"/>
              <a:t>in a way that focuses on Godward orientation, not in anger, for correction not punishment</a:t>
            </a:r>
          </a:p>
          <a:p>
            <a:pPr marL="171450" indent="-171450">
              <a:buFont typeface="Arial" panose="020B0604020202020204" pitchFamily="34" charset="0"/>
              <a:buChar char="•"/>
            </a:pPr>
            <a:r>
              <a:rPr lang="en-US" sz="1000" dirty="0"/>
              <a:t>Have </a:t>
            </a:r>
            <a:r>
              <a:rPr lang="en-US" sz="1000" b="1" dirty="0"/>
              <a:t>spiritual goals </a:t>
            </a:r>
            <a:r>
              <a:rPr lang="en-US" sz="1000" dirty="0"/>
              <a:t>for your kids that you are praying and working towards</a:t>
            </a:r>
          </a:p>
          <a:p>
            <a:pPr marL="171450" indent="-171450">
              <a:buFont typeface="Arial" panose="020B0604020202020204" pitchFamily="34" charset="0"/>
              <a:buChar char="•"/>
            </a:pPr>
            <a:endParaRPr lang="en-US" sz="1000" dirty="0"/>
          </a:p>
        </p:txBody>
      </p:sp>
      <p:sp>
        <p:nvSpPr>
          <p:cNvPr id="4" name="Slide Number Placeholder 3"/>
          <p:cNvSpPr>
            <a:spLocks noGrp="1"/>
          </p:cNvSpPr>
          <p:nvPr>
            <p:ph type="sldNum" sz="quarter" idx="5"/>
          </p:nvPr>
        </p:nvSpPr>
        <p:spPr/>
        <p:txBody>
          <a:bodyPr/>
          <a:lstStyle/>
          <a:p>
            <a:fld id="{653515B0-6B9C-7740-BFE3-DAE45419DE63}" type="slidenum">
              <a:rPr lang="en-US" smtClean="0"/>
              <a:t>9</a:t>
            </a:fld>
            <a:endParaRPr lang="en-US"/>
          </a:p>
        </p:txBody>
      </p:sp>
    </p:spTree>
    <p:extLst>
      <p:ext uri="{BB962C8B-B14F-4D97-AF65-F5344CB8AC3E}">
        <p14:creationId xmlns:p14="http://schemas.microsoft.com/office/powerpoint/2010/main" val="1862918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000" dirty="0"/>
              <a:t>Expression of love:</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“Making small talk during a coffee break... I overheard... two fathers... talking about their children...</a:t>
            </a:r>
          </a:p>
          <a:p>
            <a:pPr marL="0" indent="0">
              <a:buFont typeface="Arial" panose="020B0604020202020204" pitchFamily="34" charset="0"/>
              <a:buNone/>
            </a:pPr>
            <a:r>
              <a:rPr lang="en-US" sz="1000" dirty="0"/>
              <a:t>     “I’m too hard on them,” commented Dad #1. “I </a:t>
            </a:r>
            <a:r>
              <a:rPr lang="en-US" sz="1000" dirty="0" err="1"/>
              <a:t>disciplen</a:t>
            </a:r>
            <a:r>
              <a:rPr lang="en-US" sz="1000" dirty="0"/>
              <a:t> them all the time. I really have to; my wife loves them too much to discipline them.”</a:t>
            </a:r>
          </a:p>
          <a:p>
            <a:pPr marL="0" indent="0">
              <a:buFont typeface="Arial" panose="020B0604020202020204" pitchFamily="34" charset="0"/>
              <a:buNone/>
            </a:pPr>
            <a:r>
              <a:rPr lang="en-US" sz="1000" dirty="0"/>
              <a:t>     “I guess you and your wife need to strike some sort of balance,” Dad #2 observed.</a:t>
            </a:r>
          </a:p>
          <a:p>
            <a:pPr marL="0" indent="0">
              <a:buFont typeface="Arial" panose="020B0604020202020204" pitchFamily="34" charset="0"/>
              <a:buNone/>
            </a:pPr>
            <a:r>
              <a:rPr lang="en-US" sz="1000" dirty="0"/>
              <a:t>     “Yes,” continued Dad #1 reflectively. “We need some balance between discipline and love.” </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sym typeface="Wingdings" pitchFamily="2" charset="2"/>
              </a:rPr>
              <a:t> Godly discipline is an expression of love.</a:t>
            </a:r>
          </a:p>
          <a:p>
            <a:pPr marL="0" indent="0">
              <a:buFont typeface="Arial" panose="020B0604020202020204" pitchFamily="34" charset="0"/>
              <a:buNone/>
            </a:pPr>
            <a:endParaRPr lang="en-US" sz="1000" dirty="0">
              <a:sym typeface="Wingdings" pitchFamily="2" charset="2"/>
            </a:endParaRPr>
          </a:p>
          <a:p>
            <a:pPr marL="0" indent="0">
              <a:buFont typeface="Arial" panose="020B0604020202020204" pitchFamily="34" charset="0"/>
              <a:buNone/>
            </a:pPr>
            <a:r>
              <a:rPr lang="en-US" sz="1000" dirty="0" err="1"/>
              <a:t>Prov</a:t>
            </a:r>
            <a:r>
              <a:rPr lang="en-US" sz="1000" dirty="0"/>
              <a:t> 3:11-12:  </a:t>
            </a:r>
            <a:r>
              <a:rPr lang="en-US" sz="1000" baseline="30000" dirty="0"/>
              <a:t>11</a:t>
            </a:r>
            <a:r>
              <a:rPr lang="en-US" sz="1000" dirty="0"/>
              <a:t> My son, do not despise the </a:t>
            </a:r>
            <a:r>
              <a:rPr lang="en-US" sz="1000" cap="small" dirty="0">
                <a:effectLst/>
              </a:rPr>
              <a:t>Lord</a:t>
            </a:r>
            <a:r>
              <a:rPr lang="en-US" sz="1000" dirty="0"/>
              <a:t>’s discipline, and do not resent his rebuke, </a:t>
            </a:r>
            <a:r>
              <a:rPr lang="en-US" sz="1000" baseline="30000" dirty="0"/>
              <a:t>12 </a:t>
            </a:r>
            <a:r>
              <a:rPr lang="en-US" sz="1000" dirty="0"/>
              <a:t>because the </a:t>
            </a:r>
            <a:r>
              <a:rPr lang="en-US" sz="1000" cap="small" dirty="0">
                <a:effectLst/>
              </a:rPr>
              <a:t>Lord</a:t>
            </a:r>
            <a:r>
              <a:rPr lang="en-US" sz="1000" dirty="0"/>
              <a:t> disciplines those he loves, as a father the son he delights in.</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err="1"/>
              <a:t>Prov</a:t>
            </a:r>
            <a:r>
              <a:rPr lang="en-US" sz="1000" dirty="0"/>
              <a:t> 13:24:  Whoever spares the rod hates their children, but the one who loves their children is careful to discipline them.</a:t>
            </a:r>
          </a:p>
          <a:p>
            <a:pPr marL="0" indent="0">
              <a:buFont typeface="Arial" panose="020B0604020202020204" pitchFamily="34" charset="0"/>
              <a:buNone/>
            </a:pPr>
            <a:endParaRPr lang="en-US" sz="100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a:t>Rev 3:19-20: </a:t>
            </a:r>
            <a:r>
              <a:rPr lang="en-US" sz="1000" baseline="30000" dirty="0"/>
              <a:t>19 </a:t>
            </a:r>
            <a:r>
              <a:rPr lang="en-US" sz="1000" dirty="0"/>
              <a:t>Those whom I love I rebuke and discipline. So be earnest and repent. </a:t>
            </a:r>
            <a:r>
              <a:rPr lang="en-US" sz="1000" baseline="30000" dirty="0"/>
              <a:t>20 </a:t>
            </a:r>
            <a:r>
              <a:rPr lang="en-US" sz="1000" dirty="0"/>
              <a:t>Here I am! I stand at the door and knock. If anyone hears my voice and opens the door, I will come in and eat with that person, and they with me.</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err="1"/>
              <a:t>Heb</a:t>
            </a:r>
            <a:r>
              <a:rPr lang="en-US" sz="1000" dirty="0"/>
              <a:t> 12:4-13</a:t>
            </a:r>
          </a:p>
        </p:txBody>
      </p:sp>
      <p:sp>
        <p:nvSpPr>
          <p:cNvPr id="4" name="Slide Number Placeholder 3"/>
          <p:cNvSpPr>
            <a:spLocks noGrp="1"/>
          </p:cNvSpPr>
          <p:nvPr>
            <p:ph type="sldNum" sz="quarter" idx="5"/>
          </p:nvPr>
        </p:nvSpPr>
        <p:spPr/>
        <p:txBody>
          <a:bodyPr/>
          <a:lstStyle/>
          <a:p>
            <a:fld id="{653515B0-6B9C-7740-BFE3-DAE45419DE63}" type="slidenum">
              <a:rPr lang="en-US" smtClean="0"/>
              <a:t>11</a:t>
            </a:fld>
            <a:endParaRPr lang="en-US"/>
          </a:p>
        </p:txBody>
      </p:sp>
    </p:spTree>
    <p:extLst>
      <p:ext uri="{BB962C8B-B14F-4D97-AF65-F5344CB8AC3E}">
        <p14:creationId xmlns:p14="http://schemas.microsoft.com/office/powerpoint/2010/main" val="2417860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653515B0-6B9C-7740-BFE3-DAE45419DE63}" type="slidenum">
              <a:rPr lang="en-US" smtClean="0"/>
              <a:t>12</a:t>
            </a:fld>
            <a:endParaRPr lang="en-US"/>
          </a:p>
        </p:txBody>
      </p:sp>
    </p:spTree>
    <p:extLst>
      <p:ext uri="{BB962C8B-B14F-4D97-AF65-F5344CB8AC3E}">
        <p14:creationId xmlns:p14="http://schemas.microsoft.com/office/powerpoint/2010/main" val="16967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000" dirty="0" err="1"/>
              <a:t>Prov</a:t>
            </a:r>
            <a:r>
              <a:rPr lang="en-US" sz="1000" dirty="0"/>
              <a:t> 20:5:  The purposes of a person’s heart are deep waters, but one who has insight draws them out.</a:t>
            </a:r>
          </a:p>
        </p:txBody>
      </p:sp>
      <p:sp>
        <p:nvSpPr>
          <p:cNvPr id="4" name="Slide Number Placeholder 3"/>
          <p:cNvSpPr>
            <a:spLocks noGrp="1"/>
          </p:cNvSpPr>
          <p:nvPr>
            <p:ph type="sldNum" sz="quarter" idx="5"/>
          </p:nvPr>
        </p:nvSpPr>
        <p:spPr/>
        <p:txBody>
          <a:bodyPr/>
          <a:lstStyle/>
          <a:p>
            <a:fld id="{653515B0-6B9C-7740-BFE3-DAE45419DE63}" type="slidenum">
              <a:rPr lang="en-US" smtClean="0"/>
              <a:t>13</a:t>
            </a:fld>
            <a:endParaRPr lang="en-US"/>
          </a:p>
        </p:txBody>
      </p:sp>
    </p:spTree>
    <p:extLst>
      <p:ext uri="{BB962C8B-B14F-4D97-AF65-F5344CB8AC3E}">
        <p14:creationId xmlns:p14="http://schemas.microsoft.com/office/powerpoint/2010/main" val="1479765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000" i="0" u="sng" dirty="0"/>
              <a:t>Response to Brian Regan video</a:t>
            </a:r>
            <a:r>
              <a:rPr lang="en-US" sz="1000" i="0" dirty="0"/>
              <a:t>:</a:t>
            </a:r>
          </a:p>
          <a:p>
            <a:pPr marL="0" indent="0">
              <a:buFont typeface="Arial" panose="020B0604020202020204" pitchFamily="34" charset="0"/>
              <a:buNone/>
            </a:pPr>
            <a:endParaRPr lang="en-US" sz="1000" i="0" dirty="0"/>
          </a:p>
          <a:p>
            <a:pPr marL="0" indent="0">
              <a:buFont typeface="Arial" panose="020B0604020202020204" pitchFamily="34" charset="0"/>
              <a:buNone/>
            </a:pPr>
            <a:r>
              <a:rPr lang="en-US" sz="1000" i="0" dirty="0"/>
              <a:t>What’s the issue with the dad’s response?  (He doesn’t care to find out what’s going on.  He is inconvenienced and just wants to resolve the immediate crisis.  etc.)</a:t>
            </a:r>
          </a:p>
          <a:p>
            <a:pPr marL="0" indent="0">
              <a:buFont typeface="Arial" panose="020B0604020202020204" pitchFamily="34" charset="0"/>
              <a:buNone/>
            </a:pPr>
            <a:endParaRPr lang="en-US" sz="1000" i="0" dirty="0"/>
          </a:p>
          <a:p>
            <a:pPr marL="0" indent="0">
              <a:buFont typeface="Arial" panose="020B0604020202020204" pitchFamily="34" charset="0"/>
              <a:buNone/>
            </a:pPr>
            <a:r>
              <a:rPr lang="en-US" sz="1000" i="0" u="sng" dirty="0"/>
              <a:t>Unproductive Conversation Dialogue</a:t>
            </a:r>
            <a:r>
              <a:rPr lang="en-US" sz="1000" i="0" dirty="0"/>
              <a:t>:  </a:t>
            </a:r>
            <a:r>
              <a:rPr lang="en-US" sz="1000" i="1" dirty="0"/>
              <a:t>Shepherding a Child’s Heart</a:t>
            </a:r>
            <a:r>
              <a:rPr lang="en-US" sz="1000" dirty="0"/>
              <a:t>, p 80.</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The “Why” </a:t>
            </a:r>
            <a:r>
              <a:rPr lang="en-US" sz="1000" dirty="0" err="1"/>
              <a:t>linke</a:t>
            </a:r>
            <a:r>
              <a:rPr lang="en-US" sz="1000" dirty="0"/>
              <a:t> of questioning never works with children (rarely with adults).</a:t>
            </a:r>
          </a:p>
        </p:txBody>
      </p:sp>
      <p:sp>
        <p:nvSpPr>
          <p:cNvPr id="4" name="Slide Number Placeholder 3"/>
          <p:cNvSpPr>
            <a:spLocks noGrp="1"/>
          </p:cNvSpPr>
          <p:nvPr>
            <p:ph type="sldNum" sz="quarter" idx="5"/>
          </p:nvPr>
        </p:nvSpPr>
        <p:spPr/>
        <p:txBody>
          <a:bodyPr/>
          <a:lstStyle/>
          <a:p>
            <a:fld id="{653515B0-6B9C-7740-BFE3-DAE45419DE63}" type="slidenum">
              <a:rPr lang="en-US" smtClean="0"/>
              <a:t>15</a:t>
            </a:fld>
            <a:endParaRPr lang="en-US"/>
          </a:p>
        </p:txBody>
      </p:sp>
    </p:spTree>
    <p:extLst>
      <p:ext uri="{BB962C8B-B14F-4D97-AF65-F5344CB8AC3E}">
        <p14:creationId xmlns:p14="http://schemas.microsoft.com/office/powerpoint/2010/main" val="3111070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000" i="1" dirty="0"/>
              <a:t>Shepherding a Child’s Heart</a:t>
            </a:r>
            <a:r>
              <a:rPr lang="en-US" sz="1000" dirty="0"/>
              <a:t>, p 80.</a:t>
            </a:r>
          </a:p>
          <a:p>
            <a:pPr marL="0" indent="0">
              <a:buFont typeface="Arial" panose="020B0604020202020204" pitchFamily="34" charset="0"/>
              <a:buNone/>
            </a:pPr>
            <a:endParaRPr lang="en-US" sz="1000" dirty="0"/>
          </a:p>
          <a:p>
            <a:pPr marL="0" indent="0">
              <a:buFont typeface="Arial" panose="020B0604020202020204" pitchFamily="34" charset="0"/>
              <a:buNone/>
            </a:pPr>
            <a:r>
              <a:rPr lang="en-US" sz="1000" dirty="0"/>
              <a:t>Goal:  help him understand himself and speak with clarity about his struggles with sin.</a:t>
            </a:r>
          </a:p>
        </p:txBody>
      </p:sp>
      <p:sp>
        <p:nvSpPr>
          <p:cNvPr id="4" name="Slide Number Placeholder 3"/>
          <p:cNvSpPr>
            <a:spLocks noGrp="1"/>
          </p:cNvSpPr>
          <p:nvPr>
            <p:ph type="sldNum" sz="quarter" idx="5"/>
          </p:nvPr>
        </p:nvSpPr>
        <p:spPr/>
        <p:txBody>
          <a:bodyPr/>
          <a:lstStyle/>
          <a:p>
            <a:fld id="{653515B0-6B9C-7740-BFE3-DAE45419DE63}" type="slidenum">
              <a:rPr lang="en-US" smtClean="0"/>
              <a:t>16</a:t>
            </a:fld>
            <a:endParaRPr lang="en-US"/>
          </a:p>
        </p:txBody>
      </p:sp>
    </p:spTree>
    <p:extLst>
      <p:ext uri="{BB962C8B-B14F-4D97-AF65-F5344CB8AC3E}">
        <p14:creationId xmlns:p14="http://schemas.microsoft.com/office/powerpoint/2010/main" val="2279599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000" dirty="0"/>
          </a:p>
        </p:txBody>
      </p:sp>
      <p:sp>
        <p:nvSpPr>
          <p:cNvPr id="4" name="Slide Number Placeholder 3"/>
          <p:cNvSpPr>
            <a:spLocks noGrp="1"/>
          </p:cNvSpPr>
          <p:nvPr>
            <p:ph type="sldNum" sz="quarter" idx="5"/>
          </p:nvPr>
        </p:nvSpPr>
        <p:spPr/>
        <p:txBody>
          <a:bodyPr/>
          <a:lstStyle/>
          <a:p>
            <a:fld id="{653515B0-6B9C-7740-BFE3-DAE45419DE63}" type="slidenum">
              <a:rPr lang="en-US" smtClean="0"/>
              <a:t>17</a:t>
            </a:fld>
            <a:endParaRPr lang="en-US"/>
          </a:p>
        </p:txBody>
      </p:sp>
    </p:spTree>
    <p:extLst>
      <p:ext uri="{BB962C8B-B14F-4D97-AF65-F5344CB8AC3E}">
        <p14:creationId xmlns:p14="http://schemas.microsoft.com/office/powerpoint/2010/main" val="441706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000" dirty="0"/>
          </a:p>
        </p:txBody>
      </p:sp>
      <p:sp>
        <p:nvSpPr>
          <p:cNvPr id="4" name="Slide Number Placeholder 3"/>
          <p:cNvSpPr>
            <a:spLocks noGrp="1"/>
          </p:cNvSpPr>
          <p:nvPr>
            <p:ph type="sldNum" sz="quarter" idx="5"/>
          </p:nvPr>
        </p:nvSpPr>
        <p:spPr/>
        <p:txBody>
          <a:bodyPr/>
          <a:lstStyle/>
          <a:p>
            <a:fld id="{653515B0-6B9C-7740-BFE3-DAE45419DE63}" type="slidenum">
              <a:rPr lang="en-US" smtClean="0"/>
              <a:t>18</a:t>
            </a:fld>
            <a:endParaRPr lang="en-US"/>
          </a:p>
        </p:txBody>
      </p:sp>
    </p:spTree>
    <p:extLst>
      <p:ext uri="{BB962C8B-B14F-4D97-AF65-F5344CB8AC3E}">
        <p14:creationId xmlns:p14="http://schemas.microsoft.com/office/powerpoint/2010/main" val="2539629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000" dirty="0"/>
          </a:p>
        </p:txBody>
      </p:sp>
      <p:sp>
        <p:nvSpPr>
          <p:cNvPr id="4" name="Slide Number Placeholder 3"/>
          <p:cNvSpPr>
            <a:spLocks noGrp="1"/>
          </p:cNvSpPr>
          <p:nvPr>
            <p:ph type="sldNum" sz="quarter" idx="5"/>
          </p:nvPr>
        </p:nvSpPr>
        <p:spPr/>
        <p:txBody>
          <a:bodyPr/>
          <a:lstStyle/>
          <a:p>
            <a:fld id="{653515B0-6B9C-7740-BFE3-DAE45419DE63}" type="slidenum">
              <a:rPr lang="en-US" smtClean="0"/>
              <a:t>20</a:t>
            </a:fld>
            <a:endParaRPr lang="en-US"/>
          </a:p>
        </p:txBody>
      </p:sp>
    </p:spTree>
    <p:extLst>
      <p:ext uri="{BB962C8B-B14F-4D97-AF65-F5344CB8AC3E}">
        <p14:creationId xmlns:p14="http://schemas.microsoft.com/office/powerpoint/2010/main" val="25234941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000" b="1" dirty="0"/>
              <a:t>On skills:  </a:t>
            </a:r>
            <a:r>
              <a:rPr lang="en-US" sz="1000" dirty="0"/>
              <a:t>“Even if this frenetic activity could be proved beneficial, have you no concern as a Christian parent for the values implied and taught by the coaches and instructors of these activities?  Will your children receive biblical instruction in an accurate self-image, sportsmanship, loyalty, poise, endurance, perseverance, friendship, integrity, rights, competition and respect for authority?” (</a:t>
            </a:r>
            <a:r>
              <a:rPr lang="en-US" sz="1000" i="1" dirty="0" err="1"/>
              <a:t>SaCH</a:t>
            </a:r>
            <a:r>
              <a:rPr lang="en-US" sz="1000" dirty="0"/>
              <a:t>, 42-43).</a:t>
            </a:r>
          </a:p>
        </p:txBody>
      </p:sp>
      <p:sp>
        <p:nvSpPr>
          <p:cNvPr id="4" name="Slide Number Placeholder 3"/>
          <p:cNvSpPr>
            <a:spLocks noGrp="1"/>
          </p:cNvSpPr>
          <p:nvPr>
            <p:ph type="sldNum" sz="quarter" idx="5"/>
          </p:nvPr>
        </p:nvSpPr>
        <p:spPr/>
        <p:txBody>
          <a:bodyPr/>
          <a:lstStyle/>
          <a:p>
            <a:fld id="{653515B0-6B9C-7740-BFE3-DAE45419DE63}" type="slidenum">
              <a:rPr lang="en-US" smtClean="0"/>
              <a:t>21</a:t>
            </a:fld>
            <a:endParaRPr lang="en-US"/>
          </a:p>
        </p:txBody>
      </p:sp>
    </p:spTree>
    <p:extLst>
      <p:ext uri="{BB962C8B-B14F-4D97-AF65-F5344CB8AC3E}">
        <p14:creationId xmlns:p14="http://schemas.microsoft.com/office/powerpoint/2010/main" val="4085029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000" dirty="0"/>
          </a:p>
        </p:txBody>
      </p:sp>
      <p:sp>
        <p:nvSpPr>
          <p:cNvPr id="4" name="Slide Number Placeholder 3"/>
          <p:cNvSpPr>
            <a:spLocks noGrp="1"/>
          </p:cNvSpPr>
          <p:nvPr>
            <p:ph type="sldNum" sz="quarter" idx="5"/>
          </p:nvPr>
        </p:nvSpPr>
        <p:spPr/>
        <p:txBody>
          <a:bodyPr/>
          <a:lstStyle/>
          <a:p>
            <a:fld id="{653515B0-6B9C-7740-BFE3-DAE45419DE63}" type="slidenum">
              <a:rPr lang="en-US" smtClean="0"/>
              <a:t>22</a:t>
            </a:fld>
            <a:endParaRPr lang="en-US"/>
          </a:p>
        </p:txBody>
      </p:sp>
    </p:spTree>
    <p:extLst>
      <p:ext uri="{BB962C8B-B14F-4D97-AF65-F5344CB8AC3E}">
        <p14:creationId xmlns:p14="http://schemas.microsoft.com/office/powerpoint/2010/main" val="4070110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5/23/20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5/23/20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5/23/20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5/23/20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0C9A2-8D90-B24C-AD64-2D90120067EA}"/>
              </a:ext>
            </a:extLst>
          </p:cNvPr>
          <p:cNvSpPr>
            <a:spLocks noGrp="1"/>
          </p:cNvSpPr>
          <p:nvPr>
            <p:ph type="ctrTitle"/>
          </p:nvPr>
        </p:nvSpPr>
        <p:spPr/>
        <p:txBody>
          <a:bodyPr/>
          <a:lstStyle/>
          <a:p>
            <a:r>
              <a:rPr lang="en-US" sz="6600" dirty="0"/>
              <a:t>Family Discipleship</a:t>
            </a:r>
          </a:p>
        </p:txBody>
      </p:sp>
      <p:sp>
        <p:nvSpPr>
          <p:cNvPr id="3" name="Subtitle 2">
            <a:extLst>
              <a:ext uri="{FF2B5EF4-FFF2-40B4-BE49-F238E27FC236}">
                <a16:creationId xmlns:a16="http://schemas.microsoft.com/office/drawing/2014/main" id="{C4BA346E-5846-0E4A-A4A3-C5C101C3B04D}"/>
              </a:ext>
            </a:extLst>
          </p:cNvPr>
          <p:cNvSpPr>
            <a:spLocks noGrp="1"/>
          </p:cNvSpPr>
          <p:nvPr>
            <p:ph type="subTitle" idx="1"/>
          </p:nvPr>
        </p:nvSpPr>
        <p:spPr/>
        <p:txBody>
          <a:bodyPr>
            <a:normAutofit/>
          </a:bodyPr>
          <a:lstStyle/>
          <a:p>
            <a:r>
              <a:rPr lang="en-US" sz="2800" dirty="0"/>
              <a:t>Week 8: Encouraging a Godward Orientation</a:t>
            </a:r>
          </a:p>
          <a:p>
            <a:r>
              <a:rPr lang="en-US" sz="2800" dirty="0"/>
              <a:t>ACE Class | May 24, 2020</a:t>
            </a:r>
          </a:p>
        </p:txBody>
      </p:sp>
      <p:sp>
        <p:nvSpPr>
          <p:cNvPr id="4" name="TextBox 3">
            <a:extLst>
              <a:ext uri="{FF2B5EF4-FFF2-40B4-BE49-F238E27FC236}">
                <a16:creationId xmlns:a16="http://schemas.microsoft.com/office/drawing/2014/main" id="{DC932F7D-23CB-9E45-B718-529F01A411D4}"/>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1</a:t>
            </a:fld>
            <a:r>
              <a:rPr lang="en-US" sz="2200" dirty="0">
                <a:solidFill>
                  <a:schemeClr val="bg1"/>
                </a:solidFill>
              </a:rPr>
              <a:t>)</a:t>
            </a:r>
          </a:p>
        </p:txBody>
      </p:sp>
    </p:spTree>
    <p:extLst>
      <p:ext uri="{BB962C8B-B14F-4D97-AF65-F5344CB8AC3E}">
        <p14:creationId xmlns:p14="http://schemas.microsoft.com/office/powerpoint/2010/main" val="9506900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Review</a:t>
            </a:r>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A focus largely on our role to provide shaping influences</a:t>
            </a:r>
          </a:p>
        </p:txBody>
      </p:sp>
      <p:pic>
        <p:nvPicPr>
          <p:cNvPr id="9" name="Picture 8">
            <a:extLst>
              <a:ext uri="{FF2B5EF4-FFF2-40B4-BE49-F238E27FC236}">
                <a16:creationId xmlns:a16="http://schemas.microsoft.com/office/drawing/2014/main" id="{B2B73F4D-AE2D-4C41-B891-9F4910616E13}"/>
              </a:ext>
            </a:extLst>
          </p:cNvPr>
          <p:cNvPicPr>
            <a:picLocks noChangeAspect="1"/>
          </p:cNvPicPr>
          <p:nvPr/>
        </p:nvPicPr>
        <p:blipFill>
          <a:blip r:embed="rId3"/>
          <a:stretch>
            <a:fillRect/>
          </a:stretch>
        </p:blipFill>
        <p:spPr>
          <a:xfrm>
            <a:off x="4157971" y="2336358"/>
            <a:ext cx="3657600" cy="3657600"/>
          </a:xfrm>
          <a:prstGeom prst="rect">
            <a:avLst/>
          </a:prstGeom>
        </p:spPr>
      </p:pic>
      <p:grpSp>
        <p:nvGrpSpPr>
          <p:cNvPr id="29" name="Group 28">
            <a:extLst>
              <a:ext uri="{FF2B5EF4-FFF2-40B4-BE49-F238E27FC236}">
                <a16:creationId xmlns:a16="http://schemas.microsoft.com/office/drawing/2014/main" id="{833A94D6-4185-8B4C-B650-C77CB69E5433}"/>
              </a:ext>
            </a:extLst>
          </p:cNvPr>
          <p:cNvGrpSpPr/>
          <p:nvPr/>
        </p:nvGrpSpPr>
        <p:grpSpPr>
          <a:xfrm>
            <a:off x="199224" y="3924257"/>
            <a:ext cx="3831771" cy="430887"/>
            <a:chOff x="199224" y="3579705"/>
            <a:chExt cx="3831771" cy="430887"/>
          </a:xfrm>
        </p:grpSpPr>
        <p:sp>
          <p:nvSpPr>
            <p:cNvPr id="11" name="TextBox 10">
              <a:extLst>
                <a:ext uri="{FF2B5EF4-FFF2-40B4-BE49-F238E27FC236}">
                  <a16:creationId xmlns:a16="http://schemas.microsoft.com/office/drawing/2014/main" id="{B296D939-581E-BC49-9457-87EC64DE33CB}"/>
                </a:ext>
              </a:extLst>
            </p:cNvPr>
            <p:cNvSpPr txBox="1"/>
            <p:nvPr/>
          </p:nvSpPr>
          <p:spPr>
            <a:xfrm>
              <a:off x="199224" y="3579705"/>
              <a:ext cx="3525993" cy="430887"/>
            </a:xfrm>
            <a:prstGeom prst="rect">
              <a:avLst/>
            </a:prstGeom>
            <a:noFill/>
          </p:spPr>
          <p:txBody>
            <a:bodyPr wrap="square" rtlCol="0">
              <a:spAutoFit/>
            </a:bodyPr>
            <a:lstStyle/>
            <a:p>
              <a:pPr algn="ctr"/>
              <a:r>
                <a:rPr lang="en-US" sz="2200" dirty="0">
                  <a:solidFill>
                    <a:schemeClr val="tx1">
                      <a:lumMod val="75000"/>
                      <a:lumOff val="25000"/>
                    </a:schemeClr>
                  </a:solidFill>
                </a:rPr>
                <a:t>Discipleship as Way of Life</a:t>
              </a:r>
            </a:p>
          </p:txBody>
        </p:sp>
        <p:cxnSp>
          <p:nvCxnSpPr>
            <p:cNvPr id="19" name="Straight Arrow Connector 18">
              <a:extLst>
                <a:ext uri="{FF2B5EF4-FFF2-40B4-BE49-F238E27FC236}">
                  <a16:creationId xmlns:a16="http://schemas.microsoft.com/office/drawing/2014/main" id="{DC9DED2F-4514-4E44-B659-031B14C9D02A}"/>
                </a:ext>
              </a:extLst>
            </p:cNvPr>
            <p:cNvCxnSpPr>
              <a:cxnSpLocks/>
            </p:cNvCxnSpPr>
            <p:nvPr/>
          </p:nvCxnSpPr>
          <p:spPr>
            <a:xfrm>
              <a:off x="199224" y="4008782"/>
              <a:ext cx="3831771" cy="0"/>
            </a:xfrm>
            <a:prstGeom prst="straightConnector1">
              <a:avLst/>
            </a:prstGeom>
            <a:ln w="254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6C7C1F79-2933-D047-8640-24A0CB9CB9C9}"/>
              </a:ext>
            </a:extLst>
          </p:cNvPr>
          <p:cNvGrpSpPr/>
          <p:nvPr/>
        </p:nvGrpSpPr>
        <p:grpSpPr>
          <a:xfrm>
            <a:off x="282827" y="2529475"/>
            <a:ext cx="3831771" cy="463433"/>
            <a:chOff x="282827" y="2184923"/>
            <a:chExt cx="3831771" cy="463433"/>
          </a:xfrm>
        </p:grpSpPr>
        <p:sp>
          <p:nvSpPr>
            <p:cNvPr id="24" name="TextBox 23">
              <a:extLst>
                <a:ext uri="{FF2B5EF4-FFF2-40B4-BE49-F238E27FC236}">
                  <a16:creationId xmlns:a16="http://schemas.microsoft.com/office/drawing/2014/main" id="{AF9A2EDF-0345-4447-B621-494FA3028F97}"/>
                </a:ext>
              </a:extLst>
            </p:cNvPr>
            <p:cNvSpPr txBox="1"/>
            <p:nvPr/>
          </p:nvSpPr>
          <p:spPr>
            <a:xfrm rot="979272">
              <a:off x="349024" y="2184923"/>
              <a:ext cx="3525993" cy="430887"/>
            </a:xfrm>
            <a:prstGeom prst="rect">
              <a:avLst/>
            </a:prstGeom>
            <a:noFill/>
          </p:spPr>
          <p:txBody>
            <a:bodyPr wrap="square" rtlCol="0">
              <a:spAutoFit/>
            </a:bodyPr>
            <a:lstStyle/>
            <a:p>
              <a:pPr algn="ctr"/>
              <a:r>
                <a:rPr lang="en-US" sz="2200" dirty="0">
                  <a:solidFill>
                    <a:schemeClr val="tx1">
                      <a:lumMod val="75000"/>
                      <a:lumOff val="25000"/>
                    </a:schemeClr>
                  </a:solidFill>
                </a:rPr>
                <a:t>Parents Calling to Disciple</a:t>
              </a:r>
            </a:p>
          </p:txBody>
        </p:sp>
        <p:cxnSp>
          <p:nvCxnSpPr>
            <p:cNvPr id="25" name="Straight Arrow Connector 24">
              <a:extLst>
                <a:ext uri="{FF2B5EF4-FFF2-40B4-BE49-F238E27FC236}">
                  <a16:creationId xmlns:a16="http://schemas.microsoft.com/office/drawing/2014/main" id="{8373D8FB-C259-334C-81FF-590151D592EF}"/>
                </a:ext>
              </a:extLst>
            </p:cNvPr>
            <p:cNvCxnSpPr>
              <a:cxnSpLocks/>
            </p:cNvCxnSpPr>
            <p:nvPr/>
          </p:nvCxnSpPr>
          <p:spPr>
            <a:xfrm rot="979272">
              <a:off x="282827" y="2648356"/>
              <a:ext cx="3831771" cy="0"/>
            </a:xfrm>
            <a:prstGeom prst="straightConnector1">
              <a:avLst/>
            </a:prstGeom>
            <a:ln w="254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B7127595-C339-8F4F-BC1F-BBC249616CB4}"/>
              </a:ext>
            </a:extLst>
          </p:cNvPr>
          <p:cNvGrpSpPr/>
          <p:nvPr/>
        </p:nvGrpSpPr>
        <p:grpSpPr>
          <a:xfrm>
            <a:off x="8010344" y="2499533"/>
            <a:ext cx="3831771" cy="430887"/>
            <a:chOff x="8043745" y="2234491"/>
            <a:chExt cx="3831771" cy="430887"/>
          </a:xfrm>
        </p:grpSpPr>
        <p:sp>
          <p:nvSpPr>
            <p:cNvPr id="27" name="TextBox 26">
              <a:extLst>
                <a:ext uri="{FF2B5EF4-FFF2-40B4-BE49-F238E27FC236}">
                  <a16:creationId xmlns:a16="http://schemas.microsoft.com/office/drawing/2014/main" id="{413EE605-4F3D-AC4C-9603-20FC9FFACF89}"/>
                </a:ext>
              </a:extLst>
            </p:cNvPr>
            <p:cNvSpPr txBox="1"/>
            <p:nvPr/>
          </p:nvSpPr>
          <p:spPr>
            <a:xfrm rot="20700000">
              <a:off x="8083002" y="2234491"/>
              <a:ext cx="3780755" cy="430887"/>
            </a:xfrm>
            <a:prstGeom prst="rect">
              <a:avLst/>
            </a:prstGeom>
            <a:noFill/>
          </p:spPr>
          <p:txBody>
            <a:bodyPr wrap="square" rtlCol="0">
              <a:spAutoFit/>
            </a:bodyPr>
            <a:lstStyle/>
            <a:p>
              <a:pPr algn="ctr"/>
              <a:r>
                <a:rPr lang="en-US" sz="2200" dirty="0">
                  <a:solidFill>
                    <a:schemeClr val="tx1">
                      <a:lumMod val="75000"/>
                      <a:lumOff val="25000"/>
                    </a:schemeClr>
                  </a:solidFill>
                </a:rPr>
                <a:t>Gospel-Centered Application</a:t>
              </a:r>
            </a:p>
          </p:txBody>
        </p:sp>
        <p:cxnSp>
          <p:nvCxnSpPr>
            <p:cNvPr id="28" name="Straight Arrow Connector 27">
              <a:extLst>
                <a:ext uri="{FF2B5EF4-FFF2-40B4-BE49-F238E27FC236}">
                  <a16:creationId xmlns:a16="http://schemas.microsoft.com/office/drawing/2014/main" id="{354FCA02-2795-2F4E-B952-943F792359DD}"/>
                </a:ext>
              </a:extLst>
            </p:cNvPr>
            <p:cNvCxnSpPr>
              <a:cxnSpLocks/>
            </p:cNvCxnSpPr>
            <p:nvPr/>
          </p:nvCxnSpPr>
          <p:spPr>
            <a:xfrm rot="20700000">
              <a:off x="8043745" y="2649686"/>
              <a:ext cx="3831771" cy="0"/>
            </a:xfrm>
            <a:prstGeom prst="straightConnector1">
              <a:avLst/>
            </a:prstGeom>
            <a:ln w="25400">
              <a:solidFill>
                <a:schemeClr val="accent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9F48953F-0928-C24D-8DB0-B59820D39A1B}"/>
              </a:ext>
            </a:extLst>
          </p:cNvPr>
          <p:cNvGrpSpPr/>
          <p:nvPr/>
        </p:nvGrpSpPr>
        <p:grpSpPr>
          <a:xfrm rot="20759117">
            <a:off x="199224" y="5143457"/>
            <a:ext cx="3831771" cy="430887"/>
            <a:chOff x="199224" y="3579705"/>
            <a:chExt cx="3831771" cy="430887"/>
          </a:xfrm>
        </p:grpSpPr>
        <p:sp>
          <p:nvSpPr>
            <p:cNvPr id="33" name="TextBox 32">
              <a:extLst>
                <a:ext uri="{FF2B5EF4-FFF2-40B4-BE49-F238E27FC236}">
                  <a16:creationId xmlns:a16="http://schemas.microsoft.com/office/drawing/2014/main" id="{57ECECFB-2267-2942-8E2F-9AF89D4C927C}"/>
                </a:ext>
              </a:extLst>
            </p:cNvPr>
            <p:cNvSpPr txBox="1"/>
            <p:nvPr/>
          </p:nvSpPr>
          <p:spPr>
            <a:xfrm>
              <a:off x="199224" y="3579705"/>
              <a:ext cx="3525993" cy="430887"/>
            </a:xfrm>
            <a:prstGeom prst="rect">
              <a:avLst/>
            </a:prstGeom>
            <a:noFill/>
          </p:spPr>
          <p:txBody>
            <a:bodyPr wrap="square" rtlCol="0">
              <a:spAutoFit/>
            </a:bodyPr>
            <a:lstStyle/>
            <a:p>
              <a:pPr algn="ctr"/>
              <a:r>
                <a:rPr lang="en-US" sz="2200" dirty="0">
                  <a:solidFill>
                    <a:schemeClr val="tx1">
                      <a:lumMod val="75000"/>
                      <a:lumOff val="25000"/>
                    </a:schemeClr>
                  </a:solidFill>
                </a:rPr>
                <a:t>Family Devotions</a:t>
              </a:r>
            </a:p>
          </p:txBody>
        </p:sp>
        <p:cxnSp>
          <p:nvCxnSpPr>
            <p:cNvPr id="34" name="Straight Arrow Connector 33">
              <a:extLst>
                <a:ext uri="{FF2B5EF4-FFF2-40B4-BE49-F238E27FC236}">
                  <a16:creationId xmlns:a16="http://schemas.microsoft.com/office/drawing/2014/main" id="{4B04CBD2-93D4-3345-882D-E1147CD82622}"/>
                </a:ext>
              </a:extLst>
            </p:cNvPr>
            <p:cNvCxnSpPr>
              <a:cxnSpLocks/>
            </p:cNvCxnSpPr>
            <p:nvPr/>
          </p:nvCxnSpPr>
          <p:spPr>
            <a:xfrm>
              <a:off x="199224" y="4008782"/>
              <a:ext cx="3831771" cy="0"/>
            </a:xfrm>
            <a:prstGeom prst="straightConnector1">
              <a:avLst/>
            </a:prstGeom>
            <a:ln w="25400">
              <a:solidFill>
                <a:schemeClr val="accent2"/>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DE605CA9-1AE7-604F-B434-1AC75D8F12AE}"/>
              </a:ext>
            </a:extLst>
          </p:cNvPr>
          <p:cNvGrpSpPr/>
          <p:nvPr/>
        </p:nvGrpSpPr>
        <p:grpSpPr>
          <a:xfrm rot="856913">
            <a:off x="8040915" y="3801025"/>
            <a:ext cx="3780755" cy="458002"/>
            <a:chOff x="8239993" y="2194528"/>
            <a:chExt cx="3780755" cy="458002"/>
          </a:xfrm>
        </p:grpSpPr>
        <p:sp>
          <p:nvSpPr>
            <p:cNvPr id="36" name="TextBox 35">
              <a:extLst>
                <a:ext uri="{FF2B5EF4-FFF2-40B4-BE49-F238E27FC236}">
                  <a16:creationId xmlns:a16="http://schemas.microsoft.com/office/drawing/2014/main" id="{EBCBBA52-5CBC-DD4B-83A5-D401D9B425CB}"/>
                </a:ext>
              </a:extLst>
            </p:cNvPr>
            <p:cNvSpPr txBox="1"/>
            <p:nvPr/>
          </p:nvSpPr>
          <p:spPr>
            <a:xfrm rot="20700000">
              <a:off x="8239993" y="2194528"/>
              <a:ext cx="3780755" cy="430887"/>
            </a:xfrm>
            <a:prstGeom prst="rect">
              <a:avLst/>
            </a:prstGeom>
            <a:noFill/>
          </p:spPr>
          <p:txBody>
            <a:bodyPr wrap="square" rtlCol="0">
              <a:spAutoFit/>
            </a:bodyPr>
            <a:lstStyle/>
            <a:p>
              <a:pPr algn="ctr"/>
              <a:r>
                <a:rPr lang="en-US" sz="2200" dirty="0">
                  <a:solidFill>
                    <a:schemeClr val="tx1">
                      <a:lumMod val="75000"/>
                      <a:lumOff val="25000"/>
                    </a:schemeClr>
                  </a:solidFill>
                </a:rPr>
                <a:t>Making Missional Disciples</a:t>
              </a:r>
            </a:p>
          </p:txBody>
        </p:sp>
        <p:cxnSp>
          <p:nvCxnSpPr>
            <p:cNvPr id="37" name="Straight Arrow Connector 36">
              <a:extLst>
                <a:ext uri="{FF2B5EF4-FFF2-40B4-BE49-F238E27FC236}">
                  <a16:creationId xmlns:a16="http://schemas.microsoft.com/office/drawing/2014/main" id="{3409A97D-258D-E74E-8D68-D03BBCD4DCCB}"/>
                </a:ext>
              </a:extLst>
            </p:cNvPr>
            <p:cNvCxnSpPr>
              <a:cxnSpLocks/>
            </p:cNvCxnSpPr>
            <p:nvPr/>
          </p:nvCxnSpPr>
          <p:spPr>
            <a:xfrm rot="20743087" flipV="1">
              <a:off x="8290936" y="2606461"/>
              <a:ext cx="3675457" cy="46069"/>
            </a:xfrm>
            <a:prstGeom prst="straightConnector1">
              <a:avLst/>
            </a:prstGeom>
            <a:ln w="25400">
              <a:solidFill>
                <a:schemeClr val="accent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40" name="Group 39">
            <a:extLst>
              <a:ext uri="{FF2B5EF4-FFF2-40B4-BE49-F238E27FC236}">
                <a16:creationId xmlns:a16="http://schemas.microsoft.com/office/drawing/2014/main" id="{6FE4294B-B4F0-F342-8345-34B775333C98}"/>
              </a:ext>
            </a:extLst>
          </p:cNvPr>
          <p:cNvGrpSpPr/>
          <p:nvPr/>
        </p:nvGrpSpPr>
        <p:grpSpPr>
          <a:xfrm rot="1490980">
            <a:off x="8070625" y="5067590"/>
            <a:ext cx="3886193" cy="430887"/>
            <a:chOff x="8083002" y="2234491"/>
            <a:chExt cx="3886193" cy="430887"/>
          </a:xfrm>
        </p:grpSpPr>
        <p:sp>
          <p:nvSpPr>
            <p:cNvPr id="41" name="TextBox 40">
              <a:extLst>
                <a:ext uri="{FF2B5EF4-FFF2-40B4-BE49-F238E27FC236}">
                  <a16:creationId xmlns:a16="http://schemas.microsoft.com/office/drawing/2014/main" id="{7B91ACA4-5038-C640-9BF6-273DB3CB52AD}"/>
                </a:ext>
              </a:extLst>
            </p:cNvPr>
            <p:cNvSpPr txBox="1"/>
            <p:nvPr/>
          </p:nvSpPr>
          <p:spPr>
            <a:xfrm rot="20700000">
              <a:off x="8083002" y="2234491"/>
              <a:ext cx="3780755" cy="430887"/>
            </a:xfrm>
            <a:prstGeom prst="rect">
              <a:avLst/>
            </a:prstGeom>
            <a:noFill/>
          </p:spPr>
          <p:txBody>
            <a:bodyPr wrap="square" rtlCol="0">
              <a:spAutoFit/>
            </a:bodyPr>
            <a:lstStyle/>
            <a:p>
              <a:pPr algn="ctr"/>
              <a:r>
                <a:rPr lang="en-US" sz="2200" dirty="0">
                  <a:solidFill>
                    <a:schemeClr val="tx1">
                      <a:lumMod val="75000"/>
                      <a:lumOff val="25000"/>
                    </a:schemeClr>
                  </a:solidFill>
                </a:rPr>
                <a:t>Modeling Discipleship</a:t>
              </a:r>
            </a:p>
          </p:txBody>
        </p:sp>
        <p:cxnSp>
          <p:nvCxnSpPr>
            <p:cNvPr id="42" name="Straight Arrow Connector 41">
              <a:extLst>
                <a:ext uri="{FF2B5EF4-FFF2-40B4-BE49-F238E27FC236}">
                  <a16:creationId xmlns:a16="http://schemas.microsoft.com/office/drawing/2014/main" id="{61F32B4A-19E0-D545-B934-28FB4A57FA17}"/>
                </a:ext>
              </a:extLst>
            </p:cNvPr>
            <p:cNvCxnSpPr>
              <a:cxnSpLocks/>
            </p:cNvCxnSpPr>
            <p:nvPr/>
          </p:nvCxnSpPr>
          <p:spPr>
            <a:xfrm rot="20700000">
              <a:off x="8137424" y="2649686"/>
              <a:ext cx="3831771" cy="0"/>
            </a:xfrm>
            <a:prstGeom prst="straightConnector1">
              <a:avLst/>
            </a:prstGeom>
            <a:ln w="25400">
              <a:solidFill>
                <a:schemeClr val="accent2"/>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grpSp>
      <p:sp>
        <p:nvSpPr>
          <p:cNvPr id="43" name="Rectangle 42">
            <a:extLst>
              <a:ext uri="{FF2B5EF4-FFF2-40B4-BE49-F238E27FC236}">
                <a16:creationId xmlns:a16="http://schemas.microsoft.com/office/drawing/2014/main" id="{BBA1F973-02B1-E846-8DD5-F812D71AF52A}"/>
              </a:ext>
            </a:extLst>
          </p:cNvPr>
          <p:cNvSpPr/>
          <p:nvPr/>
        </p:nvSpPr>
        <p:spPr>
          <a:xfrm>
            <a:off x="2261037" y="6080014"/>
            <a:ext cx="7617791" cy="584775"/>
          </a:xfrm>
          <a:prstGeom prst="rect">
            <a:avLst/>
          </a:prstGeom>
        </p:spPr>
        <p:txBody>
          <a:bodyPr wrap="none">
            <a:spAutoFit/>
          </a:bodyPr>
          <a:lstStyle/>
          <a:p>
            <a:r>
              <a:rPr lang="en-US" sz="3200" i="1" dirty="0">
                <a:solidFill>
                  <a:schemeClr val="accent1"/>
                </a:solidFill>
              </a:rPr>
              <a:t>What have been some main take-aways?</a:t>
            </a:r>
          </a:p>
        </p:txBody>
      </p:sp>
    </p:spTree>
    <p:extLst>
      <p:ext uri="{BB962C8B-B14F-4D97-AF65-F5344CB8AC3E}">
        <p14:creationId xmlns:p14="http://schemas.microsoft.com/office/powerpoint/2010/main" val="614790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left)">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left)">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right)">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right)">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right)">
                                      <p:cBhvr>
                                        <p:cTn id="32" dur="500"/>
                                        <p:tgtEl>
                                          <p:spTgt spid="4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1BCB4B-0938-AE45-B3CF-C523B271B8AC}"/>
              </a:ext>
            </a:extLst>
          </p:cNvPr>
          <p:cNvPicPr>
            <a:picLocks noChangeAspect="1"/>
          </p:cNvPicPr>
          <p:nvPr/>
        </p:nvPicPr>
        <p:blipFill>
          <a:blip r:embed="rId3"/>
          <a:stretch>
            <a:fillRect/>
          </a:stretch>
        </p:blipFill>
        <p:spPr>
          <a:xfrm rot="725875">
            <a:off x="2618700" y="135225"/>
            <a:ext cx="6922172" cy="6922172"/>
          </a:xfrm>
          <a:prstGeom prst="rect">
            <a:avLst/>
          </a:prstGeom>
        </p:spPr>
      </p:pic>
    </p:spTree>
    <p:extLst>
      <p:ext uri="{BB962C8B-B14F-4D97-AF65-F5344CB8AC3E}">
        <p14:creationId xmlns:p14="http://schemas.microsoft.com/office/powerpoint/2010/main" val="18814254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Importance of a Godward Orientation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5" y="1987826"/>
            <a:ext cx="9752126" cy="4053536"/>
          </a:xfrm>
        </p:spPr>
        <p:txBody>
          <a:bodyPr>
            <a:noAutofit/>
          </a:bodyPr>
          <a:lstStyle/>
          <a:p>
            <a:r>
              <a:rPr lang="en-US" sz="2800" dirty="0"/>
              <a:t>Your shaping doesn’t determine a child’s response to God</a:t>
            </a:r>
          </a:p>
          <a:p>
            <a:r>
              <a:rPr lang="en-US" sz="2800" dirty="0"/>
              <a:t>The child’s Godward orientation determines his or her response to those shaping influences</a:t>
            </a:r>
          </a:p>
          <a:p>
            <a:pPr marL="0" indent="0">
              <a:buNone/>
            </a:pPr>
            <a:endParaRPr lang="en-US" sz="1000" dirty="0"/>
          </a:p>
          <a:p>
            <a:pPr marL="400050" lvl="1" indent="0">
              <a:spcBef>
                <a:spcPts val="400"/>
              </a:spcBef>
              <a:buNone/>
            </a:pPr>
            <a:r>
              <a:rPr lang="en-US" sz="2400" u="sng" dirty="0"/>
              <a:t>Proverbs 9</a:t>
            </a:r>
            <a:r>
              <a:rPr lang="en-US" sz="2400" dirty="0"/>
              <a:t>:</a:t>
            </a:r>
          </a:p>
          <a:p>
            <a:pPr marL="400050" lvl="1" indent="0">
              <a:spcBef>
                <a:spcPts val="400"/>
              </a:spcBef>
              <a:buNone/>
            </a:pPr>
            <a:r>
              <a:rPr lang="en-US" sz="2400" i="1" baseline="30000" dirty="0"/>
              <a:t>7</a:t>
            </a:r>
            <a:r>
              <a:rPr lang="en-US" sz="2400" i="1" dirty="0"/>
              <a:t> Whoever corrects a mocker invites insults;</a:t>
            </a:r>
          </a:p>
          <a:p>
            <a:pPr marL="400050" lvl="1" indent="0">
              <a:spcBef>
                <a:spcPts val="400"/>
              </a:spcBef>
              <a:buNone/>
            </a:pPr>
            <a:r>
              <a:rPr lang="en-US" sz="2400" i="1" dirty="0"/>
              <a:t>    whoever rebukes the wicked incurs abuse.</a:t>
            </a:r>
          </a:p>
          <a:p>
            <a:pPr marL="400050" lvl="1" indent="0">
              <a:spcBef>
                <a:spcPts val="400"/>
              </a:spcBef>
              <a:buNone/>
            </a:pPr>
            <a:r>
              <a:rPr lang="en-US" sz="2400" i="1" baseline="30000" dirty="0"/>
              <a:t>8</a:t>
            </a:r>
            <a:r>
              <a:rPr lang="en-US" sz="2400" i="1" dirty="0"/>
              <a:t> Do not rebuke mockers or they will hate you;</a:t>
            </a:r>
          </a:p>
          <a:p>
            <a:pPr marL="400050" lvl="1" indent="0">
              <a:spcBef>
                <a:spcPts val="400"/>
              </a:spcBef>
              <a:buNone/>
            </a:pPr>
            <a:r>
              <a:rPr lang="en-US" sz="2400" i="1" dirty="0"/>
              <a:t>    rebuke the wise and they will love you.</a:t>
            </a:r>
          </a:p>
          <a:p>
            <a:pPr marL="400050" lvl="1" indent="0">
              <a:spcBef>
                <a:spcPts val="400"/>
              </a:spcBef>
              <a:buNone/>
            </a:pPr>
            <a:r>
              <a:rPr lang="en-US" sz="2400" i="1" baseline="30000" dirty="0"/>
              <a:t>9</a:t>
            </a:r>
            <a:r>
              <a:rPr lang="en-US" sz="2400" i="1" dirty="0"/>
              <a:t> Instruct the wise and they will be wiser still;</a:t>
            </a:r>
          </a:p>
          <a:p>
            <a:pPr marL="400050" lvl="1" indent="0">
              <a:spcBef>
                <a:spcPts val="400"/>
              </a:spcBef>
              <a:buNone/>
            </a:pPr>
            <a:r>
              <a:rPr lang="en-US" sz="2400" i="1" dirty="0"/>
              <a:t>    teach the righteous and they will add to their learning. </a:t>
            </a:r>
          </a:p>
        </p:txBody>
      </p:sp>
      <p:sp>
        <p:nvSpPr>
          <p:cNvPr id="5" name="TextBox 4">
            <a:extLst>
              <a:ext uri="{FF2B5EF4-FFF2-40B4-BE49-F238E27FC236}">
                <a16:creationId xmlns:a16="http://schemas.microsoft.com/office/drawing/2014/main" id="{FC910F63-9D95-694F-9A1A-FC0AE859EB0C}"/>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4</a:t>
            </a:fld>
            <a:r>
              <a:rPr lang="en-US" sz="2200" dirty="0">
                <a:solidFill>
                  <a:schemeClr val="bg1"/>
                </a:solidFill>
              </a:rPr>
              <a:t>)</a:t>
            </a:r>
          </a:p>
        </p:txBody>
      </p:sp>
    </p:spTree>
    <p:extLst>
      <p:ext uri="{BB962C8B-B14F-4D97-AF65-F5344CB8AC3E}">
        <p14:creationId xmlns:p14="http://schemas.microsoft.com/office/powerpoint/2010/main" val="39994003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animEffect transition="in" filter="fade">
                                      <p:cBhvr>
                                        <p:cTn id="15" dur="500"/>
                                        <p:tgtEl>
                                          <p:spTgt spid="3">
                                            <p:txEl>
                                              <p:pRg st="9" end="9"/>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854A-9F2E-934C-B6AF-8A4D31052976}"/>
              </a:ext>
            </a:extLst>
          </p:cNvPr>
          <p:cNvSpPr>
            <a:spLocks noGrp="1"/>
          </p:cNvSpPr>
          <p:nvPr>
            <p:ph type="title"/>
          </p:nvPr>
        </p:nvSpPr>
        <p:spPr/>
        <p:txBody>
          <a:bodyPr/>
          <a:lstStyle/>
          <a:p>
            <a:r>
              <a:rPr lang="en-US" dirty="0"/>
              <a:t>Worship</a:t>
            </a:r>
          </a:p>
        </p:txBody>
      </p:sp>
      <p:sp>
        <p:nvSpPr>
          <p:cNvPr id="3" name="Text Placeholder 2">
            <a:extLst>
              <a:ext uri="{FF2B5EF4-FFF2-40B4-BE49-F238E27FC236}">
                <a16:creationId xmlns:a16="http://schemas.microsoft.com/office/drawing/2014/main" id="{9BC16B5A-207B-7B4C-AEB9-C4D24F76C852}"/>
              </a:ext>
            </a:extLst>
          </p:cNvPr>
          <p:cNvSpPr>
            <a:spLocks noGrp="1"/>
          </p:cNvSpPr>
          <p:nvPr>
            <p:ph type="body" idx="1"/>
          </p:nvPr>
        </p:nvSpPr>
        <p:spPr/>
        <p:txBody>
          <a:bodyPr>
            <a:normAutofit/>
          </a:bodyPr>
          <a:lstStyle/>
          <a:p>
            <a:r>
              <a:rPr lang="en-US" sz="2600" dirty="0"/>
              <a:t>Will they worship God or idols?</a:t>
            </a:r>
          </a:p>
        </p:txBody>
      </p:sp>
    </p:spTree>
    <p:extLst>
      <p:ext uri="{BB962C8B-B14F-4D97-AF65-F5344CB8AC3E}">
        <p14:creationId xmlns:p14="http://schemas.microsoft.com/office/powerpoint/2010/main" val="3459675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Children (all people) are Worshipers</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5" y="1987826"/>
            <a:ext cx="8837726" cy="4053536"/>
          </a:xfrm>
        </p:spPr>
        <p:txBody>
          <a:bodyPr>
            <a:noAutofit/>
          </a:bodyPr>
          <a:lstStyle/>
          <a:p>
            <a:r>
              <a:rPr lang="en-US" sz="2800" dirty="0"/>
              <a:t>Everyone is spiritual; everyone worships something</a:t>
            </a:r>
          </a:p>
          <a:p>
            <a:pPr lvl="1"/>
            <a:r>
              <a:rPr lang="en-US" sz="2600" dirty="0"/>
              <a:t>We either worship God or idols</a:t>
            </a:r>
          </a:p>
          <a:p>
            <a:pPr lvl="1"/>
            <a:r>
              <a:rPr lang="en-US" sz="2600" dirty="0"/>
              <a:t>We filter all of our experiences through this “grid”</a:t>
            </a:r>
          </a:p>
          <a:p>
            <a:r>
              <a:rPr lang="en-US" sz="2800" dirty="0"/>
              <a:t>We either respond to God or suppress the truth</a:t>
            </a:r>
          </a:p>
          <a:p>
            <a:pPr marL="0" indent="0">
              <a:buNone/>
            </a:pPr>
            <a:endParaRPr lang="en-US" sz="1000" dirty="0"/>
          </a:p>
          <a:p>
            <a:pPr marL="400050" lvl="1" indent="0">
              <a:spcBef>
                <a:spcPts val="400"/>
              </a:spcBef>
              <a:buNone/>
            </a:pPr>
            <a:r>
              <a:rPr lang="en-US" sz="2400" u="sng" dirty="0"/>
              <a:t>Romans 1</a:t>
            </a:r>
            <a:r>
              <a:rPr lang="en-US" sz="2400" dirty="0"/>
              <a:t>:</a:t>
            </a:r>
          </a:p>
          <a:p>
            <a:pPr marL="400050" lvl="1" indent="0">
              <a:spcBef>
                <a:spcPts val="400"/>
              </a:spcBef>
              <a:buNone/>
            </a:pPr>
            <a:r>
              <a:rPr lang="en-US" sz="2400" i="1" baseline="30000" dirty="0"/>
              <a:t>18</a:t>
            </a:r>
            <a:r>
              <a:rPr lang="en-US" sz="2400" i="1" dirty="0"/>
              <a:t> The wrath of God is being revealed from heaven against all the godlessness and wickedness of people, who suppress the truth by their wickedness, </a:t>
            </a:r>
            <a:r>
              <a:rPr lang="en-US" sz="2400" i="1" baseline="30000" dirty="0"/>
              <a:t>19</a:t>
            </a:r>
            <a:r>
              <a:rPr lang="en-US" sz="2400" i="1" dirty="0"/>
              <a:t> since what may be known about God is plain to them, because God has made it plain to them.</a:t>
            </a:r>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Key Question: Not IF, but WHAT will they worship?</a:t>
            </a:r>
          </a:p>
        </p:txBody>
      </p:sp>
      <p:sp>
        <p:nvSpPr>
          <p:cNvPr id="5" name="TextBox 4">
            <a:extLst>
              <a:ext uri="{FF2B5EF4-FFF2-40B4-BE49-F238E27FC236}">
                <a16:creationId xmlns:a16="http://schemas.microsoft.com/office/drawing/2014/main" id="{90C2E2A3-2CE7-934A-A1CB-F1335F107D81}"/>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6</a:t>
            </a:fld>
            <a:r>
              <a:rPr lang="en-US" sz="2200" dirty="0">
                <a:solidFill>
                  <a:schemeClr val="bg1"/>
                </a:solidFill>
              </a:rPr>
              <a:t>)</a:t>
            </a:r>
          </a:p>
        </p:txBody>
      </p:sp>
    </p:spTree>
    <p:extLst>
      <p:ext uri="{BB962C8B-B14F-4D97-AF65-F5344CB8AC3E}">
        <p14:creationId xmlns:p14="http://schemas.microsoft.com/office/powerpoint/2010/main" val="33095772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500"/>
                                        <p:tgtEl>
                                          <p:spTgt spid="3">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Children (all people) are Worshipers</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5" y="1987826"/>
            <a:ext cx="8837726" cy="4053536"/>
          </a:xfrm>
        </p:spPr>
        <p:txBody>
          <a:bodyPr>
            <a:noAutofit/>
          </a:bodyPr>
          <a:lstStyle/>
          <a:p>
            <a:r>
              <a:rPr lang="en-US" sz="2800" dirty="0"/>
              <a:t>Everyone is spiritual; everyone worships something</a:t>
            </a:r>
          </a:p>
          <a:p>
            <a:pPr lvl="1"/>
            <a:r>
              <a:rPr lang="en-US" sz="2600" dirty="0"/>
              <a:t>We either worship God or idols</a:t>
            </a:r>
          </a:p>
          <a:p>
            <a:pPr lvl="1"/>
            <a:r>
              <a:rPr lang="en-US" sz="2600" dirty="0"/>
              <a:t>We filter all of our experiences through this “grid”</a:t>
            </a:r>
          </a:p>
          <a:p>
            <a:r>
              <a:rPr lang="en-US" sz="2800" dirty="0"/>
              <a:t>We either respond to God or suppress the truth</a:t>
            </a:r>
          </a:p>
          <a:p>
            <a:r>
              <a:rPr lang="en-US" sz="2800" dirty="0"/>
              <a:t>We may not be conscious of this commitment, </a:t>
            </a:r>
            <a:br>
              <a:rPr lang="en-US" sz="2800" dirty="0"/>
            </a:br>
            <a:r>
              <a:rPr lang="en-US" sz="2800" dirty="0"/>
              <a:t>but we are never neutral</a:t>
            </a:r>
          </a:p>
          <a:p>
            <a:endParaRPr lang="en-US" sz="2800" dirty="0"/>
          </a:p>
          <a:p>
            <a:pPr marL="0" indent="0" algn="ctr">
              <a:buNone/>
            </a:pPr>
            <a:r>
              <a:rPr lang="en-US" sz="3200" i="1" dirty="0"/>
              <a:t>What are common childhood idols?</a:t>
            </a:r>
          </a:p>
          <a:p>
            <a:endParaRPr lang="en-US" sz="2800" dirty="0"/>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Key Question: Not IF, but WHAT will they worship?</a:t>
            </a:r>
          </a:p>
        </p:txBody>
      </p:sp>
      <p:sp>
        <p:nvSpPr>
          <p:cNvPr id="5" name="TextBox 4">
            <a:extLst>
              <a:ext uri="{FF2B5EF4-FFF2-40B4-BE49-F238E27FC236}">
                <a16:creationId xmlns:a16="http://schemas.microsoft.com/office/drawing/2014/main" id="{C148B860-CA1C-B642-B3B3-38AD11A58C61}"/>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7</a:t>
            </a:fld>
            <a:r>
              <a:rPr lang="en-US" sz="2200" dirty="0">
                <a:solidFill>
                  <a:schemeClr val="bg1"/>
                </a:solidFill>
              </a:rPr>
              <a:t>)</a:t>
            </a:r>
          </a:p>
        </p:txBody>
      </p:sp>
    </p:spTree>
    <p:extLst>
      <p:ext uri="{BB962C8B-B14F-4D97-AF65-F5344CB8AC3E}">
        <p14:creationId xmlns:p14="http://schemas.microsoft.com/office/powerpoint/2010/main" val="39997937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Nurturing a Godward Orientation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5" y="1987826"/>
            <a:ext cx="9328056" cy="4053536"/>
          </a:xfrm>
        </p:spPr>
        <p:txBody>
          <a:bodyPr>
            <a:noAutofit/>
          </a:bodyPr>
          <a:lstStyle/>
          <a:p>
            <a:r>
              <a:rPr lang="en-US" sz="2800" dirty="0"/>
              <a:t>Shepherd our kids as a worshiper, pointing them to the One who is worthy of their worship</a:t>
            </a:r>
          </a:p>
          <a:p>
            <a:pPr lvl="1"/>
            <a:r>
              <a:rPr lang="en-US" sz="2600" dirty="0"/>
              <a:t>Again, not “Will they worship?” but </a:t>
            </a:r>
            <a:br>
              <a:rPr lang="en-US" sz="2600" dirty="0"/>
            </a:br>
            <a:r>
              <a:rPr lang="en-US" sz="2600" dirty="0"/>
              <a:t>“Whom will they worship”?</a:t>
            </a:r>
          </a:p>
          <a:p>
            <a:r>
              <a:rPr lang="en-US" sz="2800" dirty="0"/>
              <a:t>Biblical assumption: They will only find true fulfillment and happiness as they love and serve the living God (Psalm 1)</a:t>
            </a:r>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Part of the Parent’s Task</a:t>
            </a:r>
          </a:p>
        </p:txBody>
      </p:sp>
      <p:sp>
        <p:nvSpPr>
          <p:cNvPr id="5" name="TextBox 4">
            <a:extLst>
              <a:ext uri="{FF2B5EF4-FFF2-40B4-BE49-F238E27FC236}">
                <a16:creationId xmlns:a16="http://schemas.microsoft.com/office/drawing/2014/main" id="{D5E4DE69-06B4-064D-9CD0-13E6B719AE44}"/>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8</a:t>
            </a:fld>
            <a:r>
              <a:rPr lang="en-US" sz="2200" dirty="0">
                <a:solidFill>
                  <a:schemeClr val="bg1"/>
                </a:solidFill>
              </a:rPr>
              <a:t>)</a:t>
            </a:r>
          </a:p>
        </p:txBody>
      </p:sp>
    </p:spTree>
    <p:extLst>
      <p:ext uri="{BB962C8B-B14F-4D97-AF65-F5344CB8AC3E}">
        <p14:creationId xmlns:p14="http://schemas.microsoft.com/office/powerpoint/2010/main" val="40918539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Nurturing a Godward Orientation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5" y="1987826"/>
            <a:ext cx="9328056" cy="4053536"/>
          </a:xfrm>
        </p:spPr>
        <p:txBody>
          <a:bodyPr>
            <a:noAutofit/>
          </a:bodyPr>
          <a:lstStyle/>
          <a:p>
            <a:r>
              <a:rPr lang="en-US" sz="2800" dirty="0"/>
              <a:t>Are your kids’ lives and responses organized around God as Father, Shepherd, Lord, Sovereign, King </a:t>
            </a:r>
            <a:r>
              <a:rPr lang="en-US" sz="2800" b="1" u="sng" dirty="0"/>
              <a:t>OR</a:t>
            </a:r>
            <a:r>
              <a:rPr lang="en-US" sz="2800" dirty="0"/>
              <a:t> </a:t>
            </a:r>
            <a:br>
              <a:rPr lang="en-US" sz="2800" dirty="0"/>
            </a:br>
            <a:r>
              <a:rPr lang="en-US" sz="2800" dirty="0"/>
              <a:t>are they living for some sort of pleasure, approval, acceptance from a “false god”?</a:t>
            </a:r>
          </a:p>
          <a:p>
            <a:r>
              <a:rPr lang="en-US" sz="2800" dirty="0"/>
              <a:t>How can you design winsome and attractive ways to challenge the idolatry you may see within your child?</a:t>
            </a:r>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Key Issues</a:t>
            </a:r>
          </a:p>
        </p:txBody>
      </p:sp>
      <p:sp>
        <p:nvSpPr>
          <p:cNvPr id="5" name="TextBox 4">
            <a:extLst>
              <a:ext uri="{FF2B5EF4-FFF2-40B4-BE49-F238E27FC236}">
                <a16:creationId xmlns:a16="http://schemas.microsoft.com/office/drawing/2014/main" id="{1F877AF1-ADD8-8D43-B363-DDE522E4EE27}"/>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9</a:t>
            </a:fld>
            <a:r>
              <a:rPr lang="en-US" sz="2200" dirty="0">
                <a:solidFill>
                  <a:schemeClr val="bg1"/>
                </a:solidFill>
              </a:rPr>
              <a:t>)</a:t>
            </a:r>
          </a:p>
        </p:txBody>
      </p:sp>
    </p:spTree>
    <p:extLst>
      <p:ext uri="{BB962C8B-B14F-4D97-AF65-F5344CB8AC3E}">
        <p14:creationId xmlns:p14="http://schemas.microsoft.com/office/powerpoint/2010/main" val="27625398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854A-9F2E-934C-B6AF-8A4D31052976}"/>
              </a:ext>
            </a:extLst>
          </p:cNvPr>
          <p:cNvSpPr>
            <a:spLocks noGrp="1"/>
          </p:cNvSpPr>
          <p:nvPr>
            <p:ph type="title"/>
          </p:nvPr>
        </p:nvSpPr>
        <p:spPr/>
        <p:txBody>
          <a:bodyPr/>
          <a:lstStyle/>
          <a:p>
            <a:r>
              <a:rPr lang="en-US" dirty="0"/>
              <a:t>Discipline</a:t>
            </a:r>
          </a:p>
        </p:txBody>
      </p:sp>
      <p:sp>
        <p:nvSpPr>
          <p:cNvPr id="3" name="Text Placeholder 2">
            <a:extLst>
              <a:ext uri="{FF2B5EF4-FFF2-40B4-BE49-F238E27FC236}">
                <a16:creationId xmlns:a16="http://schemas.microsoft.com/office/drawing/2014/main" id="{9BC16B5A-207B-7B4C-AEB9-C4D24F76C852}"/>
              </a:ext>
            </a:extLst>
          </p:cNvPr>
          <p:cNvSpPr>
            <a:spLocks noGrp="1"/>
          </p:cNvSpPr>
          <p:nvPr>
            <p:ph type="body" idx="1"/>
          </p:nvPr>
        </p:nvSpPr>
        <p:spPr/>
        <p:txBody>
          <a:bodyPr>
            <a:normAutofit/>
          </a:bodyPr>
          <a:lstStyle/>
          <a:p>
            <a:r>
              <a:rPr lang="en-US" sz="2600" dirty="0"/>
              <a:t>Is it about </a:t>
            </a:r>
            <a:r>
              <a:rPr lang="en-US" sz="2600" i="1" dirty="0"/>
              <a:t>you</a:t>
            </a:r>
            <a:r>
              <a:rPr lang="en-US" sz="2600" dirty="0"/>
              <a:t> or your child’s relationship with God?</a:t>
            </a:r>
          </a:p>
        </p:txBody>
      </p:sp>
    </p:spTree>
    <p:extLst>
      <p:ext uri="{BB962C8B-B14F-4D97-AF65-F5344CB8AC3E}">
        <p14:creationId xmlns:p14="http://schemas.microsoft.com/office/powerpoint/2010/main" val="37160337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Discipline and a Godward Orientation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419165" cy="4053536"/>
          </a:xfrm>
        </p:spPr>
        <p:txBody>
          <a:bodyPr>
            <a:noAutofit/>
          </a:bodyPr>
          <a:lstStyle/>
          <a:p>
            <a:r>
              <a:rPr lang="en-US" sz="2800" dirty="0"/>
              <a:t>Corrective, not punitive</a:t>
            </a:r>
          </a:p>
          <a:p>
            <a:pPr lvl="1"/>
            <a:r>
              <a:rPr lang="en-US" sz="2600" dirty="0"/>
              <a:t>If it’s about you (your frustration, anger, inconvenience), the focus is vengeance/revenge</a:t>
            </a:r>
          </a:p>
          <a:p>
            <a:pPr lvl="1"/>
            <a:r>
              <a:rPr lang="en-US" sz="2600" dirty="0"/>
              <a:t>If it’s about God, the focus is restoration</a:t>
            </a:r>
          </a:p>
          <a:p>
            <a:r>
              <a:rPr lang="en-US" sz="2800" dirty="0"/>
              <a:t>Goal: move a child who has disobeyed God back to the path of obedience</a:t>
            </a:r>
          </a:p>
          <a:p>
            <a:r>
              <a:rPr lang="en-US" sz="2800" dirty="0"/>
              <a:t>An expression of love</a:t>
            </a:r>
          </a:p>
          <a:p>
            <a:r>
              <a:rPr lang="en-US" sz="2800" dirty="0"/>
              <a:t>Key issue:  You are God’s agent in their lives; it isn’t about you, it’s about them and God</a:t>
            </a:r>
          </a:p>
          <a:p>
            <a:pPr marL="0" indent="0">
              <a:buNone/>
            </a:pPr>
            <a:endParaRPr lang="en-US" sz="2800" dirty="0"/>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Key Issues</a:t>
            </a:r>
          </a:p>
        </p:txBody>
      </p:sp>
      <p:sp>
        <p:nvSpPr>
          <p:cNvPr id="5" name="TextBox 4">
            <a:extLst>
              <a:ext uri="{FF2B5EF4-FFF2-40B4-BE49-F238E27FC236}">
                <a16:creationId xmlns:a16="http://schemas.microsoft.com/office/drawing/2014/main" id="{4A01D906-CB0A-ED40-BF1E-7F2E191D6F8D}"/>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11</a:t>
            </a:fld>
            <a:r>
              <a:rPr lang="en-US" sz="2200" dirty="0">
                <a:solidFill>
                  <a:schemeClr val="bg1"/>
                </a:solidFill>
              </a:rPr>
              <a:t>)</a:t>
            </a:r>
          </a:p>
        </p:txBody>
      </p:sp>
    </p:spTree>
    <p:extLst>
      <p:ext uri="{BB962C8B-B14F-4D97-AF65-F5344CB8AC3E}">
        <p14:creationId xmlns:p14="http://schemas.microsoft.com/office/powerpoint/2010/main" val="34283869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Discipline and a Godward Orientation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419165" cy="4053536"/>
          </a:xfrm>
        </p:spPr>
        <p:txBody>
          <a:bodyPr>
            <a:noAutofit/>
          </a:bodyPr>
          <a:lstStyle/>
          <a:p>
            <a:r>
              <a:rPr lang="en-US" sz="2800" dirty="0"/>
              <a:t>If it’s about you</a:t>
            </a:r>
          </a:p>
          <a:p>
            <a:pPr lvl="1"/>
            <a:r>
              <a:rPr lang="en-US" sz="2600" dirty="0"/>
              <a:t>If we’re not irritated, we don’t correct</a:t>
            </a:r>
          </a:p>
          <a:p>
            <a:pPr lvl="1"/>
            <a:r>
              <a:rPr lang="en-US" sz="2600" dirty="0"/>
              <a:t>It’s an expression of us being mad/frustrated/fed up</a:t>
            </a:r>
          </a:p>
          <a:p>
            <a:pPr lvl="1"/>
            <a:r>
              <a:rPr lang="en-US" sz="2600" dirty="0"/>
              <a:t>Results in bitterness, anger, sullenness</a:t>
            </a:r>
          </a:p>
          <a:p>
            <a:r>
              <a:rPr lang="en-US" sz="2800" dirty="0"/>
              <a:t>If it’s about God</a:t>
            </a:r>
          </a:p>
          <a:p>
            <a:pPr lvl="1"/>
            <a:r>
              <a:rPr lang="en-US" sz="2600" dirty="0"/>
              <a:t>We are rescuing our children from danger</a:t>
            </a:r>
          </a:p>
          <a:p>
            <a:pPr lvl="1"/>
            <a:r>
              <a:rPr lang="en-US" sz="2600" dirty="0"/>
              <a:t>We are focused on developing their character</a:t>
            </a:r>
          </a:p>
          <a:p>
            <a:pPr lvl="1"/>
            <a:r>
              <a:rPr lang="en-US" sz="2600" dirty="0"/>
              <a:t>We are helping them respond to God</a:t>
            </a:r>
          </a:p>
          <a:p>
            <a:pPr lvl="1"/>
            <a:r>
              <a:rPr lang="en-US" sz="2600" dirty="0"/>
              <a:t>Designed to produce growth, not pain</a:t>
            </a:r>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Key Issues</a:t>
            </a:r>
          </a:p>
        </p:txBody>
      </p:sp>
      <p:sp>
        <p:nvSpPr>
          <p:cNvPr id="5" name="TextBox 4">
            <a:extLst>
              <a:ext uri="{FF2B5EF4-FFF2-40B4-BE49-F238E27FC236}">
                <a16:creationId xmlns:a16="http://schemas.microsoft.com/office/drawing/2014/main" id="{50631F38-2E8B-B746-AA4E-95D88AE32691}"/>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12</a:t>
            </a:fld>
            <a:r>
              <a:rPr lang="en-US" sz="2200" dirty="0">
                <a:solidFill>
                  <a:schemeClr val="bg1"/>
                </a:solidFill>
              </a:rPr>
              <a:t>)</a:t>
            </a:r>
          </a:p>
        </p:txBody>
      </p:sp>
    </p:spTree>
    <p:extLst>
      <p:ext uri="{BB962C8B-B14F-4D97-AF65-F5344CB8AC3E}">
        <p14:creationId xmlns:p14="http://schemas.microsoft.com/office/powerpoint/2010/main" val="12025791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7" end="7"/>
                                            </p:txEl>
                                          </p:spTgt>
                                        </p:tgtEl>
                                        <p:attrNameLst>
                                          <p:attrName>style.visibility</p:attrName>
                                        </p:attrNameLst>
                                      </p:cBhvr>
                                      <p:to>
                                        <p:strVal val="visible"/>
                                      </p:to>
                                    </p:set>
                                    <p:animEffect transition="in" filter="fade">
                                      <p:cBhvr>
                                        <p:cTn id="16" dur="500"/>
                                        <p:tgtEl>
                                          <p:spTgt spid="3">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animEffect transition="in" filter="fade">
                                      <p:cBhvr>
                                        <p:cTn id="1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Discipline and a Godward Orientation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419165" cy="4053536"/>
          </a:xfrm>
        </p:spPr>
        <p:txBody>
          <a:bodyPr>
            <a:noAutofit/>
          </a:bodyPr>
          <a:lstStyle/>
          <a:p>
            <a:r>
              <a:rPr lang="en-US" sz="2800" dirty="0"/>
              <a:t>Communication: a dialogue, not a monologue</a:t>
            </a:r>
          </a:p>
          <a:p>
            <a:pPr lvl="1"/>
            <a:r>
              <a:rPr lang="en-US" sz="2600" dirty="0"/>
              <a:t>Talking with, not talking to</a:t>
            </a:r>
          </a:p>
          <a:p>
            <a:pPr lvl="1"/>
            <a:r>
              <a:rPr lang="en-US" sz="2600" dirty="0"/>
              <a:t>Goal: understand your child</a:t>
            </a:r>
          </a:p>
          <a:p>
            <a:pPr lvl="1"/>
            <a:r>
              <a:rPr lang="en-US" sz="2600" dirty="0"/>
              <a:t>Not about venting your frustrations; </a:t>
            </a:r>
            <a:br>
              <a:rPr lang="en-US" sz="2600" dirty="0"/>
            </a:br>
            <a:r>
              <a:rPr lang="en-US" sz="2600" dirty="0"/>
              <a:t>about understanding the nature of their struggle</a:t>
            </a:r>
          </a:p>
          <a:p>
            <a:pPr lvl="1"/>
            <a:r>
              <a:rPr lang="en-US" sz="2600" dirty="0"/>
              <a:t>Knowing their struggle will help you know what aspects of the life-giving message of the gospel are appropriate for this conversation</a:t>
            </a:r>
          </a:p>
          <a:p>
            <a:pPr lvl="1"/>
            <a:r>
              <a:rPr lang="en-US" sz="2600" dirty="0"/>
              <a:t>You’re a fellow struggler: offer your experience with temptation to help them understand their own</a:t>
            </a:r>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Key Issues</a:t>
            </a:r>
          </a:p>
        </p:txBody>
      </p:sp>
      <p:sp>
        <p:nvSpPr>
          <p:cNvPr id="5" name="TextBox 4">
            <a:extLst>
              <a:ext uri="{FF2B5EF4-FFF2-40B4-BE49-F238E27FC236}">
                <a16:creationId xmlns:a16="http://schemas.microsoft.com/office/drawing/2014/main" id="{2BEE8092-45E1-994F-8FCE-23302D672660}"/>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13</a:t>
            </a:fld>
            <a:r>
              <a:rPr lang="en-US" sz="2200" dirty="0">
                <a:solidFill>
                  <a:schemeClr val="bg1"/>
                </a:solidFill>
              </a:rPr>
              <a:t>)</a:t>
            </a:r>
          </a:p>
        </p:txBody>
      </p:sp>
    </p:spTree>
    <p:extLst>
      <p:ext uri="{BB962C8B-B14F-4D97-AF65-F5344CB8AC3E}">
        <p14:creationId xmlns:p14="http://schemas.microsoft.com/office/powerpoint/2010/main" val="3644554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Brian Regan - A Good Dad">
            <a:extLst>
              <a:ext uri="{FF2B5EF4-FFF2-40B4-BE49-F238E27FC236}">
                <a16:creationId xmlns:a16="http://schemas.microsoft.com/office/drawing/2014/main" id="{AB8B4B4D-7386-E440-8607-97AD1A578FD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938" y="4763"/>
            <a:ext cx="12192000" cy="6858000"/>
          </a:xfrm>
          <a:prstGeom prst="rect">
            <a:avLst/>
          </a:prstGeom>
        </p:spPr>
      </p:pic>
    </p:spTree>
    <p:extLst>
      <p:ext uri="{BB962C8B-B14F-4D97-AF65-F5344CB8AC3E}">
        <p14:creationId xmlns:p14="http://schemas.microsoft.com/office/powerpoint/2010/main" val="34240355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3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Unproductive Conversation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419165" cy="4053536"/>
          </a:xfrm>
        </p:spPr>
        <p:txBody>
          <a:bodyPr>
            <a:noAutofit/>
          </a:bodyPr>
          <a:lstStyle/>
          <a:p>
            <a:r>
              <a:rPr lang="en-US" sz="2800" dirty="0"/>
              <a:t>MOM: Why did you hit your sister?</a:t>
            </a:r>
          </a:p>
          <a:p>
            <a:r>
              <a:rPr lang="en-US" sz="2800" dirty="0"/>
              <a:t>JUNIOR: [staring at floor] I don’t know.</a:t>
            </a:r>
          </a:p>
          <a:p>
            <a:r>
              <a:rPr lang="en-US" sz="2800" dirty="0"/>
              <a:t>MOM: [exasperated] What do you mean, “I don’t know?”</a:t>
            </a:r>
          </a:p>
          <a:p>
            <a:r>
              <a:rPr lang="en-US" sz="2800" dirty="0"/>
              <a:t>JUNIOR:  I don’t know.</a:t>
            </a:r>
            <a:endParaRPr lang="en-US" sz="2600" dirty="0"/>
          </a:p>
        </p:txBody>
      </p:sp>
      <p:sp>
        <p:nvSpPr>
          <p:cNvPr id="5" name="TextBox 4">
            <a:extLst>
              <a:ext uri="{FF2B5EF4-FFF2-40B4-BE49-F238E27FC236}">
                <a16:creationId xmlns:a16="http://schemas.microsoft.com/office/drawing/2014/main" id="{1DA0731C-5228-FA4B-B88B-14D20231D434}"/>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15</a:t>
            </a:fld>
            <a:r>
              <a:rPr lang="en-US" sz="2200" dirty="0">
                <a:solidFill>
                  <a:schemeClr val="bg1"/>
                </a:solidFill>
              </a:rPr>
              <a:t>)</a:t>
            </a:r>
          </a:p>
        </p:txBody>
      </p:sp>
    </p:spTree>
    <p:extLst>
      <p:ext uri="{BB962C8B-B14F-4D97-AF65-F5344CB8AC3E}">
        <p14:creationId xmlns:p14="http://schemas.microsoft.com/office/powerpoint/2010/main" val="9226422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More Productive Questions</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419165" cy="4053536"/>
          </a:xfrm>
        </p:spPr>
        <p:txBody>
          <a:bodyPr>
            <a:noAutofit/>
          </a:bodyPr>
          <a:lstStyle/>
          <a:p>
            <a:pPr marL="514350" indent="-514350">
              <a:buFont typeface="+mj-lt"/>
              <a:buAutoNum type="arabicPeriod"/>
            </a:pPr>
            <a:r>
              <a:rPr lang="en-US" sz="2800" dirty="0"/>
              <a:t>What were you feeling when you hit your sister?</a:t>
            </a:r>
          </a:p>
          <a:p>
            <a:pPr marL="514350" indent="-514350">
              <a:buFont typeface="+mj-lt"/>
              <a:buAutoNum type="arabicPeriod"/>
            </a:pPr>
            <a:r>
              <a:rPr lang="en-US" sz="2800" dirty="0"/>
              <a:t>What did your sister do to make you mad?</a:t>
            </a:r>
          </a:p>
          <a:p>
            <a:pPr marL="514350" indent="-514350">
              <a:buFont typeface="+mj-lt"/>
              <a:buAutoNum type="arabicPeriod"/>
            </a:pPr>
            <a:r>
              <a:rPr lang="en-US" sz="2800" dirty="0"/>
              <a:t>Help me understand how hitting her seemed to make things better.</a:t>
            </a:r>
          </a:p>
          <a:p>
            <a:pPr marL="514350" indent="-514350">
              <a:buFont typeface="+mj-lt"/>
              <a:buAutoNum type="arabicPeriod"/>
            </a:pPr>
            <a:r>
              <a:rPr lang="en-US" sz="2800" dirty="0"/>
              <a:t>What was the problem with what she was doing to you?</a:t>
            </a:r>
            <a:r>
              <a:rPr lang="en-US" sz="2600" dirty="0"/>
              <a:t> (don’t deny they may have been sinned against)</a:t>
            </a:r>
          </a:p>
          <a:p>
            <a:pPr marL="514350" indent="-514350">
              <a:buFont typeface="+mj-lt"/>
              <a:buAutoNum type="arabicPeriod"/>
            </a:pPr>
            <a:r>
              <a:rPr lang="en-US" sz="2600" dirty="0"/>
              <a:t>In what other ways could you have responded?</a:t>
            </a:r>
          </a:p>
          <a:p>
            <a:pPr marL="514350" indent="-514350">
              <a:buFont typeface="+mj-lt"/>
              <a:buAutoNum type="arabicPeriod"/>
            </a:pPr>
            <a:r>
              <a:rPr lang="en-US" sz="2600" dirty="0"/>
              <a:t>How do you think your response reflected trust or lack of trust in God’s ability to provide for you?</a:t>
            </a:r>
            <a:endParaRPr lang="en-US" sz="2800" dirty="0"/>
          </a:p>
        </p:txBody>
      </p:sp>
      <p:sp>
        <p:nvSpPr>
          <p:cNvPr id="4" name="TextBox 3">
            <a:extLst>
              <a:ext uri="{FF2B5EF4-FFF2-40B4-BE49-F238E27FC236}">
                <a16:creationId xmlns:a16="http://schemas.microsoft.com/office/drawing/2014/main" id="{440E8803-1054-7242-959B-76F4D4349DFE}"/>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16</a:t>
            </a:fld>
            <a:r>
              <a:rPr lang="en-US" sz="2200" dirty="0">
                <a:solidFill>
                  <a:schemeClr val="bg1"/>
                </a:solidFill>
              </a:rPr>
              <a:t>)</a:t>
            </a:r>
          </a:p>
        </p:txBody>
      </p:sp>
    </p:spTree>
    <p:extLst>
      <p:ext uri="{BB962C8B-B14F-4D97-AF65-F5344CB8AC3E}">
        <p14:creationId xmlns:p14="http://schemas.microsoft.com/office/powerpoint/2010/main" val="22606019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Types of Communication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419165" cy="4053536"/>
          </a:xfrm>
        </p:spPr>
        <p:txBody>
          <a:bodyPr>
            <a:noAutofit/>
          </a:bodyPr>
          <a:lstStyle/>
          <a:p>
            <a:r>
              <a:rPr lang="en-US" sz="2800" dirty="0"/>
              <a:t>Not simply:</a:t>
            </a:r>
          </a:p>
          <a:p>
            <a:pPr lvl="1"/>
            <a:r>
              <a:rPr lang="en-US" sz="2600" dirty="0"/>
              <a:t>Rules</a:t>
            </a:r>
          </a:p>
          <a:p>
            <a:pPr lvl="1"/>
            <a:r>
              <a:rPr lang="en-US" sz="2600" dirty="0"/>
              <a:t>Correction</a:t>
            </a:r>
          </a:p>
          <a:p>
            <a:pPr lvl="1"/>
            <a:r>
              <a:rPr lang="en-US" sz="2600" dirty="0"/>
              <a:t>Discipline</a:t>
            </a:r>
          </a:p>
          <a:p>
            <a:endParaRPr lang="en-US" sz="2800" dirty="0"/>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How to respond</a:t>
            </a:r>
          </a:p>
        </p:txBody>
      </p:sp>
      <p:sp>
        <p:nvSpPr>
          <p:cNvPr id="5" name="TextBox 4">
            <a:extLst>
              <a:ext uri="{FF2B5EF4-FFF2-40B4-BE49-F238E27FC236}">
                <a16:creationId xmlns:a16="http://schemas.microsoft.com/office/drawing/2014/main" id="{0BC4DA52-ECB7-5B40-8FD2-C3BC9319F36D}"/>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17</a:t>
            </a:fld>
            <a:r>
              <a:rPr lang="en-US" sz="2200" dirty="0">
                <a:solidFill>
                  <a:schemeClr val="bg1"/>
                </a:solidFill>
              </a:rPr>
              <a:t>)</a:t>
            </a:r>
          </a:p>
        </p:txBody>
      </p:sp>
    </p:spTree>
    <p:extLst>
      <p:ext uri="{BB962C8B-B14F-4D97-AF65-F5344CB8AC3E}">
        <p14:creationId xmlns:p14="http://schemas.microsoft.com/office/powerpoint/2010/main" val="3966883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Types of Communication</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419165" cy="4053536"/>
          </a:xfrm>
        </p:spPr>
        <p:txBody>
          <a:bodyPr>
            <a:noAutofit/>
          </a:bodyPr>
          <a:lstStyle/>
          <a:p>
            <a:r>
              <a:rPr lang="en-US" sz="2800" dirty="0"/>
              <a:t>Rules</a:t>
            </a:r>
          </a:p>
          <a:p>
            <a:r>
              <a:rPr lang="en-US" sz="2800" dirty="0"/>
              <a:t>Correction</a:t>
            </a:r>
          </a:p>
          <a:p>
            <a:r>
              <a:rPr lang="en-US" sz="2800" u="sng" dirty="0"/>
              <a:t>Discipline          </a:t>
            </a:r>
            <a:r>
              <a:rPr lang="en-US" sz="2800" u="sng" dirty="0">
                <a:solidFill>
                  <a:schemeClr val="bg1"/>
                </a:solidFill>
              </a:rPr>
              <a:t>.</a:t>
            </a:r>
          </a:p>
          <a:p>
            <a:pPr lvl="1"/>
            <a:r>
              <a:rPr lang="en-US" sz="2200" dirty="0"/>
              <a:t>Encouragement</a:t>
            </a:r>
          </a:p>
          <a:p>
            <a:pPr lvl="1"/>
            <a:r>
              <a:rPr lang="en-US" sz="2200" dirty="0"/>
              <a:t>Correction</a:t>
            </a:r>
          </a:p>
          <a:p>
            <a:pPr lvl="1"/>
            <a:r>
              <a:rPr lang="en-US" sz="2200" dirty="0"/>
              <a:t>Rebuke</a:t>
            </a:r>
          </a:p>
          <a:p>
            <a:pPr lvl="1"/>
            <a:r>
              <a:rPr lang="en-US" sz="2200" dirty="0"/>
              <a:t>Entreaty</a:t>
            </a:r>
          </a:p>
          <a:p>
            <a:pPr lvl="1"/>
            <a:r>
              <a:rPr lang="en-US" sz="2200" dirty="0"/>
              <a:t>Warning</a:t>
            </a:r>
          </a:p>
          <a:p>
            <a:pPr lvl="1"/>
            <a:r>
              <a:rPr lang="en-US" sz="2200" dirty="0"/>
              <a:t>Teaching</a:t>
            </a:r>
          </a:p>
          <a:p>
            <a:pPr lvl="1"/>
            <a:r>
              <a:rPr lang="en-US" sz="2200" dirty="0"/>
              <a:t>Prayer</a:t>
            </a:r>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How to respond</a:t>
            </a:r>
          </a:p>
        </p:txBody>
      </p:sp>
      <p:sp>
        <p:nvSpPr>
          <p:cNvPr id="5" name="TextBox 4">
            <a:extLst>
              <a:ext uri="{FF2B5EF4-FFF2-40B4-BE49-F238E27FC236}">
                <a16:creationId xmlns:a16="http://schemas.microsoft.com/office/drawing/2014/main" id="{DDA747BC-3D9F-B640-9876-EA18D451948C}"/>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18</a:t>
            </a:fld>
            <a:r>
              <a:rPr lang="en-US" sz="2200" dirty="0">
                <a:solidFill>
                  <a:schemeClr val="bg1"/>
                </a:solidFill>
              </a:rPr>
              <a:t>)</a:t>
            </a:r>
          </a:p>
        </p:txBody>
      </p:sp>
    </p:spTree>
    <p:extLst>
      <p:ext uri="{BB962C8B-B14F-4D97-AF65-F5344CB8AC3E}">
        <p14:creationId xmlns:p14="http://schemas.microsoft.com/office/powerpoint/2010/main" val="2401773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854A-9F2E-934C-B6AF-8A4D31052976}"/>
              </a:ext>
            </a:extLst>
          </p:cNvPr>
          <p:cNvSpPr>
            <a:spLocks noGrp="1"/>
          </p:cNvSpPr>
          <p:nvPr>
            <p:ph type="title"/>
          </p:nvPr>
        </p:nvSpPr>
        <p:spPr/>
        <p:txBody>
          <a:bodyPr/>
          <a:lstStyle/>
          <a:p>
            <a:r>
              <a:rPr lang="en-US" dirty="0"/>
              <a:t>Goals for Your Kids</a:t>
            </a:r>
          </a:p>
        </p:txBody>
      </p:sp>
      <p:sp>
        <p:nvSpPr>
          <p:cNvPr id="3" name="Text Placeholder 2">
            <a:extLst>
              <a:ext uri="{FF2B5EF4-FFF2-40B4-BE49-F238E27FC236}">
                <a16:creationId xmlns:a16="http://schemas.microsoft.com/office/drawing/2014/main" id="{9BC16B5A-207B-7B4C-AEB9-C4D24F76C852}"/>
              </a:ext>
            </a:extLst>
          </p:cNvPr>
          <p:cNvSpPr>
            <a:spLocks noGrp="1"/>
          </p:cNvSpPr>
          <p:nvPr>
            <p:ph type="body" idx="1"/>
          </p:nvPr>
        </p:nvSpPr>
        <p:spPr/>
        <p:txBody>
          <a:bodyPr>
            <a:normAutofit lnSpcReduction="10000"/>
          </a:bodyPr>
          <a:lstStyle/>
          <a:p>
            <a:r>
              <a:rPr lang="en-US" sz="2600" dirty="0"/>
              <a:t>Are you reinforcing your kids’ idols or intentionally seeking to point them to God?</a:t>
            </a:r>
          </a:p>
        </p:txBody>
      </p:sp>
    </p:spTree>
    <p:extLst>
      <p:ext uri="{BB962C8B-B14F-4D97-AF65-F5344CB8AC3E}">
        <p14:creationId xmlns:p14="http://schemas.microsoft.com/office/powerpoint/2010/main" val="17697594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Goals</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419165" cy="4053536"/>
          </a:xfrm>
        </p:spPr>
        <p:txBody>
          <a:bodyPr>
            <a:noAutofit/>
          </a:bodyPr>
          <a:lstStyle/>
          <a:p>
            <a:r>
              <a:rPr lang="en-US" sz="2800" dirty="0"/>
              <a:t>Many parents have not thought through short- and long-term goals for their kids</a:t>
            </a:r>
          </a:p>
          <a:p>
            <a:pPr lvl="1"/>
            <a:r>
              <a:rPr lang="en-US" sz="2600" dirty="0"/>
              <a:t>Character goals</a:t>
            </a:r>
          </a:p>
          <a:p>
            <a:pPr lvl="1"/>
            <a:r>
              <a:rPr lang="en-US" sz="2600" dirty="0"/>
              <a:t>How to encourage a child’s strengths</a:t>
            </a:r>
          </a:p>
          <a:p>
            <a:pPr lvl="1"/>
            <a:r>
              <a:rPr lang="en-US" sz="2600" dirty="0"/>
              <a:t>How to develop a child’s weaknesses/struggles</a:t>
            </a:r>
          </a:p>
          <a:p>
            <a:r>
              <a:rPr lang="en-US" sz="2800" dirty="0"/>
              <a:t>If they have thought through goals, they’re not always biblical—sometimes they reinforce idolatry</a:t>
            </a:r>
          </a:p>
          <a:p>
            <a:pPr lvl="1"/>
            <a:endParaRPr lang="en-US" sz="2800" dirty="0"/>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Do you have any?</a:t>
            </a:r>
          </a:p>
        </p:txBody>
      </p:sp>
      <p:sp>
        <p:nvSpPr>
          <p:cNvPr id="5" name="TextBox 4">
            <a:extLst>
              <a:ext uri="{FF2B5EF4-FFF2-40B4-BE49-F238E27FC236}">
                <a16:creationId xmlns:a16="http://schemas.microsoft.com/office/drawing/2014/main" id="{36AF1179-72C8-FA4F-88A8-1BEBE141661C}"/>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20</a:t>
            </a:fld>
            <a:r>
              <a:rPr lang="en-US" sz="2200" dirty="0">
                <a:solidFill>
                  <a:schemeClr val="bg1"/>
                </a:solidFill>
              </a:rPr>
              <a:t>)</a:t>
            </a:r>
          </a:p>
        </p:txBody>
      </p:sp>
    </p:spTree>
    <p:extLst>
      <p:ext uri="{BB962C8B-B14F-4D97-AF65-F5344CB8AC3E}">
        <p14:creationId xmlns:p14="http://schemas.microsoft.com/office/powerpoint/2010/main" val="13113260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Unbiblical Goals</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812387" cy="4053536"/>
          </a:xfrm>
        </p:spPr>
        <p:txBody>
          <a:bodyPr>
            <a:noAutofit/>
          </a:bodyPr>
          <a:lstStyle/>
          <a:p>
            <a:r>
              <a:rPr lang="en-US" sz="2800" dirty="0"/>
              <a:t>Skills (sports, music, dance, other activities)</a:t>
            </a:r>
          </a:p>
          <a:p>
            <a:r>
              <a:rPr lang="en-US" sz="2800" dirty="0"/>
              <a:t>Psychological adjustment (pop psych self-esteem)</a:t>
            </a:r>
          </a:p>
          <a:p>
            <a:r>
              <a:rPr lang="en-US" sz="2800" dirty="0"/>
              <a:t>“Saved” children (just getting them to pray a prayer)</a:t>
            </a:r>
          </a:p>
          <a:p>
            <a:r>
              <a:rPr lang="en-US" sz="2800" dirty="0"/>
              <a:t>Family worship (legalistic, disconnected from rest of life)</a:t>
            </a:r>
          </a:p>
          <a:p>
            <a:r>
              <a:rPr lang="en-US" sz="2800" dirty="0"/>
              <a:t>Well-behaved children (over-focus on behavior, manners)</a:t>
            </a:r>
          </a:p>
          <a:p>
            <a:r>
              <a:rPr lang="en-US" sz="2800" dirty="0"/>
              <a:t>Good education</a:t>
            </a:r>
          </a:p>
          <a:p>
            <a:r>
              <a:rPr lang="en-US" sz="2800" dirty="0"/>
              <a:t>Control (personal convenience, public appearance)</a:t>
            </a:r>
          </a:p>
          <a:p>
            <a:endParaRPr lang="en-US" sz="2800" dirty="0"/>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Good things made ultimate: idolatry</a:t>
            </a:r>
          </a:p>
        </p:txBody>
      </p:sp>
      <p:sp>
        <p:nvSpPr>
          <p:cNvPr id="5" name="TextBox 4">
            <a:extLst>
              <a:ext uri="{FF2B5EF4-FFF2-40B4-BE49-F238E27FC236}">
                <a16:creationId xmlns:a16="http://schemas.microsoft.com/office/drawing/2014/main" id="{3B9EFB15-FA62-FF4D-A04E-CF8AE0C13777}"/>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21</a:t>
            </a:fld>
            <a:r>
              <a:rPr lang="en-US" sz="2200" dirty="0">
                <a:solidFill>
                  <a:schemeClr val="bg1"/>
                </a:solidFill>
              </a:rPr>
              <a:t>)</a:t>
            </a:r>
          </a:p>
        </p:txBody>
      </p:sp>
    </p:spTree>
    <p:extLst>
      <p:ext uri="{BB962C8B-B14F-4D97-AF65-F5344CB8AC3E}">
        <p14:creationId xmlns:p14="http://schemas.microsoft.com/office/powerpoint/2010/main" val="3738794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8D50C-A11C-CF4E-A418-C499F973416B}"/>
              </a:ext>
            </a:extLst>
          </p:cNvPr>
          <p:cNvSpPr>
            <a:spLocks noGrp="1"/>
          </p:cNvSpPr>
          <p:nvPr>
            <p:ph type="title"/>
          </p:nvPr>
        </p:nvSpPr>
        <p:spPr>
          <a:xfrm>
            <a:off x="677334" y="609600"/>
            <a:ext cx="8596668" cy="1126435"/>
          </a:xfrm>
        </p:spPr>
        <p:txBody>
          <a:bodyPr>
            <a:normAutofit/>
          </a:bodyPr>
          <a:lstStyle/>
          <a:p>
            <a:r>
              <a:rPr lang="en-US" dirty="0"/>
              <a:t>God-honoring Goals</a:t>
            </a:r>
          </a:p>
        </p:txBody>
      </p:sp>
      <p:sp>
        <p:nvSpPr>
          <p:cNvPr id="3" name="Content Placeholder 2">
            <a:extLst>
              <a:ext uri="{FF2B5EF4-FFF2-40B4-BE49-F238E27FC236}">
                <a16:creationId xmlns:a16="http://schemas.microsoft.com/office/drawing/2014/main" id="{CBFF4480-08D5-6B4F-838C-5C330CCA1371}"/>
              </a:ext>
            </a:extLst>
          </p:cNvPr>
          <p:cNvSpPr>
            <a:spLocks noGrp="1"/>
          </p:cNvSpPr>
          <p:nvPr>
            <p:ph idx="1"/>
          </p:nvPr>
        </p:nvSpPr>
        <p:spPr>
          <a:xfrm>
            <a:off x="677334" y="1987826"/>
            <a:ext cx="9519089" cy="4053536"/>
          </a:xfrm>
        </p:spPr>
        <p:txBody>
          <a:bodyPr>
            <a:noAutofit/>
          </a:bodyPr>
          <a:lstStyle/>
          <a:p>
            <a:r>
              <a:rPr lang="en-US" sz="2800" dirty="0"/>
              <a:t>Family motto:  “Mankind’s chief end is to glorify God and enjoy him forever.”</a:t>
            </a:r>
          </a:p>
          <a:p>
            <a:r>
              <a:rPr lang="en-US" sz="2800" dirty="0"/>
              <a:t>Equip them to function in a post-Christian culture</a:t>
            </a:r>
          </a:p>
          <a:p>
            <a:r>
              <a:rPr lang="en-US" sz="2800" dirty="0"/>
              <a:t>Disabusing them of the idolatry of materialism, etc.</a:t>
            </a:r>
          </a:p>
          <a:p>
            <a:r>
              <a:rPr lang="en-US" sz="2800" dirty="0"/>
              <a:t>Reworking skills, psychological adjustment, being “saved,” family worship, behaving well, good education etc. from a gospel-centered foundation</a:t>
            </a:r>
          </a:p>
          <a:p>
            <a:r>
              <a:rPr lang="en-US" sz="2800" dirty="0"/>
              <a:t>Lifestyle of Up, In, Out</a:t>
            </a:r>
          </a:p>
          <a:p>
            <a:r>
              <a:rPr lang="en-US" sz="2800" dirty="0"/>
              <a:t>What else?</a:t>
            </a:r>
          </a:p>
        </p:txBody>
      </p:sp>
      <p:sp>
        <p:nvSpPr>
          <p:cNvPr id="4" name="Text Placeholder 2">
            <a:extLst>
              <a:ext uri="{FF2B5EF4-FFF2-40B4-BE49-F238E27FC236}">
                <a16:creationId xmlns:a16="http://schemas.microsoft.com/office/drawing/2014/main" id="{28CBDD83-ED3F-0F40-B859-116537D05C8F}"/>
              </a:ext>
            </a:extLst>
          </p:cNvPr>
          <p:cNvSpPr txBox="1">
            <a:spLocks/>
          </p:cNvSpPr>
          <p:nvPr/>
        </p:nvSpPr>
        <p:spPr>
          <a:xfrm>
            <a:off x="677334" y="1172817"/>
            <a:ext cx="8596668" cy="563218"/>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i="1" dirty="0">
                <a:solidFill>
                  <a:schemeClr val="bg1">
                    <a:lumMod val="50000"/>
                  </a:schemeClr>
                </a:solidFill>
              </a:rPr>
              <a:t>Encouraging a faithful Godward Orientation</a:t>
            </a:r>
          </a:p>
        </p:txBody>
      </p:sp>
      <p:sp>
        <p:nvSpPr>
          <p:cNvPr id="5" name="TextBox 4">
            <a:extLst>
              <a:ext uri="{FF2B5EF4-FFF2-40B4-BE49-F238E27FC236}">
                <a16:creationId xmlns:a16="http://schemas.microsoft.com/office/drawing/2014/main" id="{92E1B9E5-9329-AD43-9E20-58E46616B0D7}"/>
              </a:ext>
            </a:extLst>
          </p:cNvPr>
          <p:cNvSpPr txBox="1"/>
          <p:nvPr/>
        </p:nvSpPr>
        <p:spPr>
          <a:xfrm>
            <a:off x="11214340" y="6107502"/>
            <a:ext cx="828136" cy="430887"/>
          </a:xfrm>
          <a:prstGeom prst="rect">
            <a:avLst/>
          </a:prstGeom>
          <a:noFill/>
        </p:spPr>
        <p:txBody>
          <a:bodyPr wrap="square" rtlCol="0">
            <a:spAutoFit/>
          </a:bodyPr>
          <a:lstStyle/>
          <a:p>
            <a:pPr algn="ctr"/>
            <a:r>
              <a:rPr lang="en-US" sz="2200" dirty="0">
                <a:solidFill>
                  <a:schemeClr val="bg1"/>
                </a:solidFill>
              </a:rPr>
              <a:t>(</a:t>
            </a:r>
            <a:fld id="{E96E13C7-FC75-AB42-9BD6-DB0C8BABDFC2}" type="slidenum">
              <a:rPr lang="en-US" sz="2200" smtClean="0">
                <a:solidFill>
                  <a:schemeClr val="bg1"/>
                </a:solidFill>
              </a:rPr>
              <a:pPr algn="ctr"/>
              <a:t>22</a:t>
            </a:fld>
            <a:r>
              <a:rPr lang="en-US" sz="2200" dirty="0">
                <a:solidFill>
                  <a:schemeClr val="bg1"/>
                </a:solidFill>
              </a:rPr>
              <a:t>)</a:t>
            </a:r>
          </a:p>
        </p:txBody>
      </p:sp>
    </p:spTree>
    <p:extLst>
      <p:ext uri="{BB962C8B-B14F-4D97-AF65-F5344CB8AC3E}">
        <p14:creationId xmlns:p14="http://schemas.microsoft.com/office/powerpoint/2010/main" val="219837497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2918</TotalTime>
  <Words>1996</Words>
  <Application>Microsoft Macintosh PowerPoint</Application>
  <PresentationFormat>Widescreen</PresentationFormat>
  <Paragraphs>251</Paragraphs>
  <Slides>22</Slides>
  <Notes>18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Arial</vt:lpstr>
      <vt:lpstr>Calibri</vt:lpstr>
      <vt:lpstr>Trebuchet MS</vt:lpstr>
      <vt:lpstr>Wingdings</vt:lpstr>
      <vt:lpstr>Wingdings 3</vt:lpstr>
      <vt:lpstr>Facet</vt:lpstr>
      <vt:lpstr>Family Discipleship</vt:lpstr>
      <vt:lpstr>Review</vt:lpstr>
      <vt:lpstr>PowerPoint Presentation</vt:lpstr>
      <vt:lpstr>Importance of a Godward Orientation</vt:lpstr>
      <vt:lpstr>Worship</vt:lpstr>
      <vt:lpstr>Children (all people) are Worshipers</vt:lpstr>
      <vt:lpstr>Children (all people) are Worshipers</vt:lpstr>
      <vt:lpstr>Nurturing a Godward Orientation</vt:lpstr>
      <vt:lpstr>Nurturing a Godward Orientation</vt:lpstr>
      <vt:lpstr>Discipline</vt:lpstr>
      <vt:lpstr>Discipline and a Godward Orientation</vt:lpstr>
      <vt:lpstr>Discipline and a Godward Orientation</vt:lpstr>
      <vt:lpstr>Discipline and a Godward Orientation</vt:lpstr>
      <vt:lpstr>PowerPoint Presentation</vt:lpstr>
      <vt:lpstr>Unproductive Conversation</vt:lpstr>
      <vt:lpstr>More Productive Questions</vt:lpstr>
      <vt:lpstr>Types of Communication</vt:lpstr>
      <vt:lpstr>Types of Communication</vt:lpstr>
      <vt:lpstr>Goals for Your Kids</vt:lpstr>
      <vt:lpstr>Goals</vt:lpstr>
      <vt:lpstr>Unbiblical Goals</vt:lpstr>
      <vt:lpstr>God-honoring Goals</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Discipleship</dc:title>
  <dc:creator>Steve Sage</dc:creator>
  <cp:lastModifiedBy>Steve Sage</cp:lastModifiedBy>
  <cp:revision>192</cp:revision>
  <cp:lastPrinted>2020-04-26T15:03:23Z</cp:lastPrinted>
  <dcterms:created xsi:type="dcterms:W3CDTF">2020-03-29T10:39:59Z</dcterms:created>
  <dcterms:modified xsi:type="dcterms:W3CDTF">2020-05-24T13:39:52Z</dcterms:modified>
</cp:coreProperties>
</file>