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Radley"/>
      <p:regular r:id="rId18"/>
      <p:italic r:id="rId19"/>
    </p:embeddedFont>
    <p:embeddedFont>
      <p:font typeface="Libre Baskerville"/>
      <p:regular r:id="rId20"/>
      <p:bold r:id="rId21"/>
      <p:italic r:id="rId22"/>
    </p:embeddedFont>
    <p:embeddedFont>
      <p:font typeface="Quattrocen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dley-italic.fntdata"/><Relationship Id="rId18" Type="http://schemas.openxmlformats.org/officeDocument/2006/relationships/font" Target="fonts/Radle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2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476180"/>
            <a:ext cx="9144000" cy="3766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b="0" i="0" lang="es-MX" sz="1350" u="none" cap="none" strike="noStrike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                                                                                             </a:t>
            </a:r>
            <a:r>
              <a:rPr b="1" i="0" lang="es-MX" sz="135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b="0" i="0" lang="es-MX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MX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590" y="3230697"/>
            <a:ext cx="9355733" cy="378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2008816" y="384702"/>
            <a:ext cx="5140990" cy="13423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3"/>
              <a:buFont typeface="Arial"/>
              <a:buNone/>
            </a:pPr>
            <a:r>
              <a:rPr b="1" lang="es-MX" sz="499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2008816" y="1579226"/>
            <a:ext cx="5140990" cy="7079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98"/>
              <a:buFont typeface="Arial"/>
              <a:buNone/>
            </a:pPr>
            <a:r>
              <a:rPr lang="es-MX" sz="4498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irán con nosotros</a:t>
            </a:r>
            <a:endParaRPr/>
          </a:p>
        </p:txBody>
      </p:sp>
      <p:sp>
        <p:nvSpPr>
          <p:cNvPr id="159" name="Google Shape;159;p26"/>
          <p:cNvSpPr txBox="1"/>
          <p:nvPr>
            <p:ph idx="11" type="ftr"/>
          </p:nvPr>
        </p:nvSpPr>
        <p:spPr>
          <a:xfrm>
            <a:off x="2770536" y="2150305"/>
            <a:ext cx="4207715" cy="273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49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0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2008763" y="2561715"/>
            <a:ext cx="5141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1799"/>
              <a:buFont typeface="Arial"/>
              <a:buNone/>
            </a:pPr>
            <a:r>
              <a:rPr lang="es-MX" sz="1799">
                <a:solidFill>
                  <a:srgbClr val="FFD579"/>
                </a:solidFill>
                <a:latin typeface="Calibri"/>
                <a:ea typeface="Calibri"/>
                <a:cs typeface="Calibri"/>
                <a:sym typeface="Calibri"/>
              </a:rPr>
              <a:t>DIVISIÓN INTERAMERICANA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257" y="2973019"/>
            <a:ext cx="449200" cy="4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 b="0" l="8161" r="2950" t="0"/>
          <a:stretch/>
        </p:blipFill>
        <p:spPr>
          <a:xfrm>
            <a:off x="3577879" y="1845156"/>
            <a:ext cx="4937390" cy="39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/>
          <p:nvPr/>
        </p:nvSpPr>
        <p:spPr>
          <a:xfrm>
            <a:off x="457201" y="235973"/>
            <a:ext cx="3510116" cy="3982065"/>
          </a:xfrm>
          <a:prstGeom prst="roundRect">
            <a:avLst>
              <a:gd fmla="val 16667" name="adj"/>
            </a:avLst>
          </a:prstGeom>
          <a:solidFill>
            <a:srgbClr val="FF7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641349" y="698951"/>
            <a:ext cx="314181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los salones de los niños son cómodos, si la maestra es amable, si ellos sienten que en ese lugar son amados, ellos se encargarán de traer a sus padres no creyentes al redil del señor.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 b="0" l="6529" r="3171" t="0"/>
          <a:stretch/>
        </p:blipFill>
        <p:spPr>
          <a:xfrm>
            <a:off x="14747" y="604680"/>
            <a:ext cx="6313051" cy="4939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/>
          <p:nvPr/>
        </p:nvSpPr>
        <p:spPr>
          <a:xfrm>
            <a:off x="396997" y="908231"/>
            <a:ext cx="5463914" cy="4939679"/>
          </a:xfrm>
          <a:prstGeom prst="rect">
            <a:avLst/>
          </a:prstGeom>
          <a:solidFill>
            <a:srgbClr val="C55A11">
              <a:alpha val="5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5831351" y="1135527"/>
            <a:ext cx="308047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niño que crece estudiando la Palabra tendrá gracia ante Dios y ante los hombres. 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5993707" y="3377977"/>
            <a:ext cx="284438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Invertir en los niños es invertir en lo mejor que tenemos en nuestras congregaciones.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/>
          <p:cNvPicPr preferRelativeResize="0"/>
          <p:nvPr/>
        </p:nvPicPr>
        <p:blipFill rotWithShape="1">
          <a:blip r:embed="rId3">
            <a:alphaModFix/>
          </a:blip>
          <a:srcRect b="0" l="13013" r="6592" t="0"/>
          <a:stretch/>
        </p:blipFill>
        <p:spPr>
          <a:xfrm>
            <a:off x="-29497" y="29496"/>
            <a:ext cx="9232491" cy="645979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/>
          <p:nvPr/>
        </p:nvSpPr>
        <p:spPr>
          <a:xfrm>
            <a:off x="1765089" y="2688392"/>
            <a:ext cx="5613817" cy="1481216"/>
          </a:xfrm>
          <a:prstGeom prst="frame">
            <a:avLst>
              <a:gd fmla="val 163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2639205" y="2147223"/>
            <a:ext cx="38655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Digamos junto a Moisés:</a:t>
            </a:r>
            <a:endParaRPr/>
          </a:p>
        </p:txBody>
      </p:sp>
      <p:sp>
        <p:nvSpPr>
          <p:cNvPr id="271" name="Google Shape;271;p37"/>
          <p:cNvSpPr txBox="1"/>
          <p:nvPr/>
        </p:nvSpPr>
        <p:spPr>
          <a:xfrm>
            <a:off x="3643076" y="4272196"/>
            <a:ext cx="18578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Maranata.</a:t>
            </a:r>
            <a:endParaRPr/>
          </a:p>
        </p:txBody>
      </p:sp>
      <p:sp>
        <p:nvSpPr>
          <p:cNvPr id="272" name="Google Shape;272;p37"/>
          <p:cNvSpPr txBox="1"/>
          <p:nvPr/>
        </p:nvSpPr>
        <p:spPr>
          <a:xfrm>
            <a:off x="1804438" y="2883199"/>
            <a:ext cx="553511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“Nuestros niños irán con nosotros hacia la Tierra Prometida”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2029805" y="1589798"/>
            <a:ext cx="5643797" cy="2855627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3581285" y="2063811"/>
            <a:ext cx="254083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rgbClr val="62BFDC"/>
                </a:solidFill>
                <a:latin typeface="Bell MT"/>
                <a:ea typeface="Bell MT"/>
                <a:cs typeface="Bell MT"/>
                <a:sym typeface="Bell MT"/>
              </a:rPr>
              <a:t>NUESTROS NIÑOS</a:t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4031927" y="2652464"/>
            <a:ext cx="163955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500">
                <a:solidFill>
                  <a:srgbClr val="89CFE5"/>
                </a:solidFill>
                <a:latin typeface="Bell MT"/>
                <a:ea typeface="Bell MT"/>
                <a:cs typeface="Bell MT"/>
                <a:sym typeface="Bell MT"/>
              </a:rPr>
              <a:t>IRÁN</a:t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3716198" y="3605306"/>
            <a:ext cx="227475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rgbClr val="62BFDC"/>
                </a:solidFill>
                <a:latin typeface="Bell MT"/>
                <a:ea typeface="Bell MT"/>
                <a:cs typeface="Bell MT"/>
                <a:sym typeface="Bell MT"/>
              </a:rPr>
              <a:t>CON NOSOTROS</a:t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-1" y="0"/>
            <a:ext cx="828339" cy="6893512"/>
          </a:xfrm>
          <a:prstGeom prst="rect">
            <a:avLst/>
          </a:prstGeom>
          <a:solidFill>
            <a:srgbClr val="F2E9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954" y="215154"/>
            <a:ext cx="543094" cy="50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194141" y="6122315"/>
            <a:ext cx="426720" cy="64633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1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138718" y="5983815"/>
            <a:ext cx="56214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123493" y="1665954"/>
            <a:ext cx="5463915" cy="2686987"/>
          </a:xfrm>
          <a:prstGeom prst="frame">
            <a:avLst>
              <a:gd fmla="val 785" name="adj1"/>
            </a:avLst>
          </a:prstGeom>
          <a:solidFill>
            <a:srgbClr val="62BF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5">
            <a:alphaModFix/>
          </a:blip>
          <a:srcRect b="0" l="0" r="0" t="42170"/>
          <a:stretch/>
        </p:blipFill>
        <p:spPr>
          <a:xfrm>
            <a:off x="749956" y="5197151"/>
            <a:ext cx="2412055" cy="166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4262501" y="4015683"/>
            <a:ext cx="130952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Por:  Israel Leito</a:t>
            </a:r>
            <a:endParaRPr sz="135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4915" y="-19436"/>
            <a:ext cx="7109086" cy="654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b="0" l="0" r="33575" t="0"/>
          <a:stretch/>
        </p:blipFill>
        <p:spPr>
          <a:xfrm>
            <a:off x="-85081" y="-161365"/>
            <a:ext cx="5151934" cy="668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2034915" y="1652666"/>
            <a:ext cx="5194092" cy="3552668"/>
          </a:xfrm>
          <a:prstGeom prst="rect">
            <a:avLst/>
          </a:prstGeom>
          <a:solidFill>
            <a:srgbClr val="262626">
              <a:alpha val="74901"/>
            </a:srgbClr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2473378" y="2471045"/>
            <a:ext cx="431716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"Los niños son el recurso más importante del mundo y la mejor esperanza para el futuro"</a:t>
            </a:r>
            <a:endParaRPr/>
          </a:p>
        </p:txBody>
      </p:sp>
      <p:cxnSp>
        <p:nvCxnSpPr>
          <p:cNvPr id="186" name="Google Shape;186;p28"/>
          <p:cNvCxnSpPr/>
          <p:nvPr/>
        </p:nvCxnSpPr>
        <p:spPr>
          <a:xfrm>
            <a:off x="2473378" y="1970270"/>
            <a:ext cx="431716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28"/>
          <p:cNvCxnSpPr/>
          <p:nvPr/>
        </p:nvCxnSpPr>
        <p:spPr>
          <a:xfrm>
            <a:off x="2473378" y="4839013"/>
            <a:ext cx="431716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" name="Google Shape;188;p28"/>
          <p:cNvCxnSpPr/>
          <p:nvPr/>
        </p:nvCxnSpPr>
        <p:spPr>
          <a:xfrm flipH="1" rot="10800000">
            <a:off x="6901710" y="2159519"/>
            <a:ext cx="13117" cy="249398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28"/>
          <p:cNvCxnSpPr/>
          <p:nvPr/>
        </p:nvCxnSpPr>
        <p:spPr>
          <a:xfrm flipH="1" rot="10800000">
            <a:off x="2362212" y="2182004"/>
            <a:ext cx="13117" cy="249398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28"/>
          <p:cNvSpPr txBox="1"/>
          <p:nvPr/>
        </p:nvSpPr>
        <p:spPr>
          <a:xfrm>
            <a:off x="3870536" y="4302805"/>
            <a:ext cx="129618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>
                <a:solidFill>
                  <a:srgbClr val="F2E953"/>
                </a:solidFill>
                <a:latin typeface="Calibri"/>
                <a:ea typeface="Calibri"/>
                <a:cs typeface="Calibri"/>
                <a:sym typeface="Calibri"/>
              </a:rPr>
              <a:t>John F. kennedy</a:t>
            </a:r>
            <a:endParaRPr sz="1350">
              <a:solidFill>
                <a:srgbClr val="F2E9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8" y="247426"/>
            <a:ext cx="9147008" cy="60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3008" y="2776928"/>
            <a:ext cx="9144000" cy="1304144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2740214" y="2978875"/>
            <a:ext cx="36665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"VAYAN A ADORAR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  SEÑOR SU DIOS"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8152"/>
            <a:ext cx="9143999" cy="254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 rotWithShape="1">
          <a:blip r:embed="rId4">
            <a:alphaModFix/>
          </a:blip>
          <a:srcRect b="55658" l="0" r="0" t="-712"/>
          <a:stretch/>
        </p:blipFill>
        <p:spPr>
          <a:xfrm>
            <a:off x="-1" y="1569634"/>
            <a:ext cx="9144000" cy="26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3196300"/>
            <a:ext cx="9143999" cy="322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5400000">
            <a:off x="-1278736" y="1296885"/>
            <a:ext cx="8437360" cy="5879892"/>
          </a:xfrm>
          <a:prstGeom prst="rtTriangle">
            <a:avLst/>
          </a:prstGeom>
          <a:solidFill>
            <a:schemeClr val="dk1">
              <a:alpha val="4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30"/>
          <p:cNvCxnSpPr/>
          <p:nvPr/>
        </p:nvCxnSpPr>
        <p:spPr>
          <a:xfrm>
            <a:off x="236095" y="209278"/>
            <a:ext cx="7470723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30"/>
          <p:cNvCxnSpPr/>
          <p:nvPr/>
        </p:nvCxnSpPr>
        <p:spPr>
          <a:xfrm flipH="1" rot="10800000">
            <a:off x="236095" y="308823"/>
            <a:ext cx="5083539" cy="443896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30"/>
          <p:cNvCxnSpPr/>
          <p:nvPr/>
        </p:nvCxnSpPr>
        <p:spPr>
          <a:xfrm>
            <a:off x="148030" y="323578"/>
            <a:ext cx="4683" cy="439047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30"/>
          <p:cNvSpPr txBox="1"/>
          <p:nvPr/>
        </p:nvSpPr>
        <p:spPr>
          <a:xfrm>
            <a:off x="301679" y="308822"/>
            <a:ext cx="403610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5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“HEMOS DE IR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300742" y="903825"/>
            <a:ext cx="37915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 NUESTROS NIÑOS Y CON NUESTROS VIEJOS, CON</a:t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300741" y="1546550"/>
            <a:ext cx="28471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NUESTROS HIJOS Y CON NUESTRAS HIJAS; CON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300740" y="2170512"/>
            <a:ext cx="22400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NUESTRAS OVEJAS Y CON NUESTRAS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300739" y="2775564"/>
            <a:ext cx="177914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VACAS HEMOS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300740" y="3136573"/>
            <a:ext cx="89097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IR.”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 b="0" l="4764" r="8341" t="0"/>
          <a:stretch/>
        </p:blipFill>
        <p:spPr>
          <a:xfrm>
            <a:off x="-129290" y="-1"/>
            <a:ext cx="7500654" cy="648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b="0" l="20042" r="3309" t="0"/>
          <a:stretch/>
        </p:blipFill>
        <p:spPr>
          <a:xfrm>
            <a:off x="4937760" y="0"/>
            <a:ext cx="4206239" cy="36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5">
            <a:alphaModFix/>
          </a:blip>
          <a:srcRect b="0" l="3381" r="5787" t="0"/>
          <a:stretch/>
        </p:blipFill>
        <p:spPr>
          <a:xfrm>
            <a:off x="5464885" y="3611691"/>
            <a:ext cx="3679115" cy="286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/>
          <p:nvPr/>
        </p:nvSpPr>
        <p:spPr>
          <a:xfrm>
            <a:off x="2203554" y="1491053"/>
            <a:ext cx="4407109" cy="3875895"/>
          </a:xfrm>
          <a:prstGeom prst="ellipse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2844384" y="1943240"/>
            <a:ext cx="3170420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“Nuestros Niños”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3018644" y="2716827"/>
            <a:ext cx="3260361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Ellos son los primeros que deben estar entre los que saldrán a rendir culto al Dios del cielo.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1696" y="0"/>
            <a:ext cx="9855696" cy="64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/>
          <p:nvPr/>
        </p:nvSpPr>
        <p:spPr>
          <a:xfrm>
            <a:off x="-1" y="3426190"/>
            <a:ext cx="9144000" cy="2197933"/>
          </a:xfrm>
          <a:prstGeom prst="rect">
            <a:avLst/>
          </a:prstGeom>
          <a:solidFill>
            <a:srgbClr val="68445D">
              <a:alpha val="6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1545858" y="3793792"/>
            <a:ext cx="65094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DONDE ESTÉN NUESTROS NIÑOS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0768" y="4525156"/>
            <a:ext cx="8139658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ALLÍ ESTARÁN NUESTROS ADULTOS TAMBIÉN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32"/>
          <p:cNvCxnSpPr/>
          <p:nvPr/>
        </p:nvCxnSpPr>
        <p:spPr>
          <a:xfrm flipH="1" rot="10800000">
            <a:off x="2979295" y="3613905"/>
            <a:ext cx="3361544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32"/>
          <p:cNvCxnSpPr/>
          <p:nvPr/>
        </p:nvCxnSpPr>
        <p:spPr>
          <a:xfrm flipH="1" rot="10800000">
            <a:off x="730768" y="5291303"/>
            <a:ext cx="8060961" cy="35636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b="0" l="12825" r="6925" t="7824"/>
          <a:stretch/>
        </p:blipFill>
        <p:spPr>
          <a:xfrm>
            <a:off x="-44246" y="0"/>
            <a:ext cx="9217743" cy="648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/>
        </p:nvSpPr>
        <p:spPr>
          <a:xfrm>
            <a:off x="550889" y="1936543"/>
            <a:ext cx="4238469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En muchas iglesias nos damos el lujo de presumir preciosos arreglos florales, y notables avances tecnológicos, relegando a un segundo plano el alimento espiritual de nuestra niñez.</a:t>
            </a:r>
            <a:endParaRPr/>
          </a:p>
        </p:txBody>
      </p:sp>
      <p:cxnSp>
        <p:nvCxnSpPr>
          <p:cNvPr id="241" name="Google Shape;241;p33"/>
          <p:cNvCxnSpPr/>
          <p:nvPr/>
        </p:nvCxnSpPr>
        <p:spPr>
          <a:xfrm>
            <a:off x="550889" y="1784706"/>
            <a:ext cx="4006363" cy="4037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33"/>
          <p:cNvCxnSpPr/>
          <p:nvPr/>
        </p:nvCxnSpPr>
        <p:spPr>
          <a:xfrm>
            <a:off x="550889" y="5048823"/>
            <a:ext cx="4006363" cy="2462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y, brother, child"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640" y="589935"/>
            <a:ext cx="7929146" cy="5212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/>
        </p:nvSpPr>
        <p:spPr>
          <a:xfrm>
            <a:off x="253093" y="1911506"/>
            <a:ext cx="3985376" cy="30008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rgbClr val="FF7E79"/>
                </a:solidFill>
                <a:latin typeface="Bell MT"/>
                <a:ea typeface="Bell MT"/>
                <a:cs typeface="Bell MT"/>
                <a:sym typeface="Bell MT"/>
              </a:rPr>
              <a:t>NO debemos permitir que haya en nuestras iglesias </a:t>
            </a:r>
            <a:r>
              <a:rPr i="1" lang="es-MX" sz="2700">
                <a:solidFill>
                  <a:srgbClr val="FF7E79"/>
                </a:solidFill>
                <a:latin typeface="Bell MT"/>
                <a:ea typeface="Bell MT"/>
                <a:cs typeface="Bell MT"/>
                <a:sym typeface="Bell MT"/>
              </a:rPr>
              <a:t>un solo niño</a:t>
            </a:r>
            <a:r>
              <a:rPr lang="es-MX" sz="2700">
                <a:solidFill>
                  <a:srgbClr val="FF7E79"/>
                </a:solidFill>
                <a:latin typeface="Bell MT"/>
                <a:ea typeface="Bell MT"/>
                <a:cs typeface="Bell MT"/>
                <a:sym typeface="Bell MT"/>
              </a:rPr>
              <a:t> que no esté recibiendo el alimento espiritual apropiado según su desarrollo físico y emocional..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