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9" r:id="rId12"/>
    <p:sldId id="270" r:id="rId13"/>
    <p:sldId id="317" r:id="rId14"/>
    <p:sldId id="318" r:id="rId15"/>
    <p:sldId id="319" r:id="rId16"/>
    <p:sldId id="320" r:id="rId17"/>
    <p:sldId id="321" r:id="rId18"/>
    <p:sldId id="322" r:id="rId19"/>
    <p:sldId id="323" r:id="rId20"/>
    <p:sldId id="282" r:id="rId21"/>
    <p:sldId id="283" r:id="rId22"/>
    <p:sldId id="284" r:id="rId23"/>
    <p:sldId id="285" r:id="rId24"/>
    <p:sldId id="287" r:id="rId25"/>
    <p:sldId id="289" r:id="rId26"/>
    <p:sldId id="291" r:id="rId27"/>
    <p:sldId id="292" r:id="rId28"/>
    <p:sldId id="294" r:id="rId29"/>
    <p:sldId id="295" r:id="rId30"/>
    <p:sldId id="296" r:id="rId31"/>
    <p:sldId id="297" r:id="rId32"/>
    <p:sldId id="298" r:id="rId33"/>
    <p:sldId id="299" r:id="rId34"/>
    <p:sldId id="300" r:id="rId35"/>
    <p:sldId id="301" r:id="rId36"/>
    <p:sldId id="302" r:id="rId37"/>
    <p:sldId id="303" r:id="rId38"/>
    <p:sldId id="306" r:id="rId39"/>
    <p:sldId id="307" r:id="rId40"/>
    <p:sldId id="308" r:id="rId41"/>
    <p:sldId id="311" r:id="rId42"/>
    <p:sldId id="312" r:id="rId43"/>
    <p:sldId id="313" r:id="rId44"/>
    <p:sldId id="314" r:id="rId45"/>
    <p:sldId id="316" r:id="rId4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3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72BE4E7-4411-6147-A6BF-C635CD828612}" type="datetimeFigureOut">
              <a:rPr lang="es-ES" smtClean="0"/>
              <a:t>24/02/17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144141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072BE4E7-4411-6147-A6BF-C635CD828612}" type="datetimeFigureOut">
              <a:rPr lang="es-ES" smtClean="0"/>
              <a:t>24/02/17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62970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072BE4E7-4411-6147-A6BF-C635CD828612}" type="datetimeFigureOut">
              <a:rPr lang="es-ES" smtClean="0"/>
              <a:t>24/02/17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303341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sub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1250156" y="1241227"/>
            <a:ext cx="7358063" cy="2196703"/>
          </a:xfrm>
          <a:prstGeom prst="rect">
            <a:avLst/>
          </a:prstGeom>
        </p:spPr>
        <p:txBody>
          <a:bodyPr anchor="b"/>
          <a:lstStyle>
            <a:lvl1pPr>
              <a:tabLst>
                <a:tab pos="1044736" algn="l"/>
              </a:tabLst>
              <a:defRPr sz="6600"/>
            </a:lvl1pPr>
          </a:lstStyle>
          <a:p>
            <a:pPr lvl="0">
              <a:defRPr sz="1800">
                <a:solidFill>
                  <a:srgbClr val="000000"/>
                </a:solidFill>
                <a:effectLst/>
              </a:defRPr>
            </a:pPr>
            <a:r>
              <a:rPr sz="6600">
                <a:solidFill>
                  <a:srgbClr val="363929"/>
                </a:solidFill>
                <a:effectLst>
                  <a:outerShdw blurRad="25400" dist="25400" dir="2700000" rotWithShape="0">
                    <a:srgbClr val="FFFFFF">
                      <a:alpha val="50000"/>
                    </a:srgbClr>
                  </a:outerShdw>
                </a:effectLst>
              </a:rPr>
              <a:t>Texto del título</a:t>
            </a:r>
          </a:p>
        </p:txBody>
      </p:sp>
      <p:sp>
        <p:nvSpPr>
          <p:cNvPr id="6" name="Shape 6"/>
          <p:cNvSpPr>
            <a:spLocks noGrp="1"/>
          </p:cNvSpPr>
          <p:nvPr>
            <p:ph type="body" idx="1"/>
          </p:nvPr>
        </p:nvSpPr>
        <p:spPr>
          <a:xfrm>
            <a:off x="1250156" y="3536156"/>
            <a:ext cx="7358063" cy="1089422"/>
          </a:xfrm>
          <a:prstGeom prst="rect">
            <a:avLst/>
          </a:prstGeom>
        </p:spPr>
        <p:txBody>
          <a:bodyPr anchor="t"/>
          <a:lstStyle>
            <a:lvl1pPr marL="0" indent="0" algn="ctr">
              <a:spcBef>
                <a:spcPts val="0"/>
              </a:spcBef>
              <a:buSzTx/>
              <a:buNone/>
              <a:defRPr sz="3000">
                <a:effectLst>
                  <a:outerShdw blurRad="25400" dist="25400" dir="2700000" rotWithShape="0">
                    <a:srgbClr val="FFFFFF">
                      <a:alpha val="50000"/>
                    </a:srgbClr>
                  </a:outerShdw>
                </a:effectLst>
              </a:defRPr>
            </a:lvl1pPr>
            <a:lvl2pPr marL="0" indent="160729" algn="ctr">
              <a:spcBef>
                <a:spcPts val="0"/>
              </a:spcBef>
              <a:buSzTx/>
              <a:buNone/>
              <a:defRPr sz="3000">
                <a:effectLst>
                  <a:outerShdw blurRad="25400" dist="25400" dir="2700000" rotWithShape="0">
                    <a:srgbClr val="FFFFFF">
                      <a:alpha val="50000"/>
                    </a:srgbClr>
                  </a:outerShdw>
                </a:effectLst>
              </a:defRPr>
            </a:lvl2pPr>
            <a:lvl3pPr marL="0" indent="321457" algn="ctr">
              <a:spcBef>
                <a:spcPts val="0"/>
              </a:spcBef>
              <a:buSzTx/>
              <a:buNone/>
              <a:defRPr sz="3000">
                <a:effectLst>
                  <a:outerShdw blurRad="25400" dist="25400" dir="2700000" rotWithShape="0">
                    <a:srgbClr val="FFFFFF">
                      <a:alpha val="50000"/>
                    </a:srgbClr>
                  </a:outerShdw>
                </a:effectLst>
              </a:defRPr>
            </a:lvl3pPr>
            <a:lvl4pPr marL="0" indent="482186" algn="ctr">
              <a:spcBef>
                <a:spcPts val="0"/>
              </a:spcBef>
              <a:buSzTx/>
              <a:buNone/>
              <a:defRPr sz="3000">
                <a:effectLst>
                  <a:outerShdw blurRad="25400" dist="25400" dir="2700000" rotWithShape="0">
                    <a:srgbClr val="FFFFFF">
                      <a:alpha val="50000"/>
                    </a:srgbClr>
                  </a:outerShdw>
                </a:effectLst>
              </a:defRPr>
            </a:lvl4pPr>
            <a:lvl5pPr marL="0" indent="642915" algn="ctr">
              <a:spcBef>
                <a:spcPts val="0"/>
              </a:spcBef>
              <a:buSzTx/>
              <a:buNone/>
              <a:defRPr sz="3000">
                <a:effectLst>
                  <a:outerShdw blurRad="25400" dist="25400" dir="2700000" rotWithShape="0">
                    <a:srgbClr val="FFFFFF">
                      <a:alpha val="50000"/>
                    </a:srgbClr>
                  </a:outerShdw>
                </a:effectLst>
              </a:defRPr>
            </a:lvl5pPr>
          </a:lstStyle>
          <a:p>
            <a:pPr lvl="0">
              <a:defRPr sz="1800">
                <a:solidFill>
                  <a:srgbClr val="000000"/>
                </a:solidFill>
                <a:effectLst/>
              </a:defRPr>
            </a:pPr>
            <a:r>
              <a:rPr sz="3000">
                <a:solidFill>
                  <a:srgbClr val="363929"/>
                </a:solidFill>
                <a:effectLst>
                  <a:outerShdw blurRad="25400" dist="25400" dir="2700000" rotWithShape="0">
                    <a:srgbClr val="FFFFFF">
                      <a:alpha val="50000"/>
                    </a:srgbClr>
                  </a:outerShdw>
                </a:effectLst>
              </a:rPr>
              <a:t>Nivel de texto 1</a:t>
            </a:r>
          </a:p>
          <a:p>
            <a:pPr lvl="1">
              <a:defRPr sz="1800">
                <a:solidFill>
                  <a:srgbClr val="000000"/>
                </a:solidFill>
                <a:effectLst/>
              </a:defRPr>
            </a:pPr>
            <a:r>
              <a:rPr sz="3000">
                <a:solidFill>
                  <a:srgbClr val="363929"/>
                </a:solidFill>
                <a:effectLst>
                  <a:outerShdw blurRad="25400" dist="25400" dir="2700000" rotWithShape="0">
                    <a:srgbClr val="FFFFFF">
                      <a:alpha val="50000"/>
                    </a:srgbClr>
                  </a:outerShdw>
                </a:effectLst>
              </a:rPr>
              <a:t>Nivel de texto 2</a:t>
            </a:r>
          </a:p>
          <a:p>
            <a:pPr lvl="2">
              <a:defRPr sz="1800">
                <a:solidFill>
                  <a:srgbClr val="000000"/>
                </a:solidFill>
                <a:effectLst/>
              </a:defRPr>
            </a:pPr>
            <a:r>
              <a:rPr sz="3000">
                <a:solidFill>
                  <a:srgbClr val="363929"/>
                </a:solidFill>
                <a:effectLst>
                  <a:outerShdw blurRad="25400" dist="25400" dir="2700000" rotWithShape="0">
                    <a:srgbClr val="FFFFFF">
                      <a:alpha val="50000"/>
                    </a:srgbClr>
                  </a:outerShdw>
                </a:effectLst>
              </a:rPr>
              <a:t>Nivel de texto 3</a:t>
            </a:r>
          </a:p>
          <a:p>
            <a:pPr lvl="3">
              <a:defRPr sz="1800">
                <a:solidFill>
                  <a:srgbClr val="000000"/>
                </a:solidFill>
                <a:effectLst/>
              </a:defRPr>
            </a:pPr>
            <a:r>
              <a:rPr sz="3000">
                <a:solidFill>
                  <a:srgbClr val="363929"/>
                </a:solidFill>
                <a:effectLst>
                  <a:outerShdw blurRad="25400" dist="25400" dir="2700000" rotWithShape="0">
                    <a:srgbClr val="FFFFFF">
                      <a:alpha val="50000"/>
                    </a:srgbClr>
                  </a:outerShdw>
                </a:effectLst>
              </a:rPr>
              <a:t>Nivel de texto 4</a:t>
            </a:r>
          </a:p>
          <a:p>
            <a:pPr lvl="4">
              <a:defRPr sz="1800">
                <a:solidFill>
                  <a:srgbClr val="000000"/>
                </a:solidFill>
                <a:effectLst/>
              </a:defRPr>
            </a:pPr>
            <a:r>
              <a:rPr sz="3000">
                <a:solidFill>
                  <a:srgbClr val="363929"/>
                </a:solidFill>
                <a:effectLst>
                  <a:outerShdw blurRad="25400" dist="25400" dir="2700000" rotWithShape="0">
                    <a:srgbClr val="FFFFFF">
                      <a:alpha val="50000"/>
                    </a:srgbClr>
                  </a:outerShdw>
                </a:effectLst>
              </a:rPr>
              <a:t>Nivel de texto 5</a:t>
            </a:r>
          </a:p>
        </p:txBody>
      </p:sp>
    </p:spTree>
    <p:extLst>
      <p:ext uri="{BB962C8B-B14F-4D97-AF65-F5344CB8AC3E}">
        <p14:creationId xmlns:p14="http://schemas.microsoft.com/office/powerpoint/2010/main" val="3186370087"/>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ítulo (centr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562696" y="2518172"/>
            <a:ext cx="6732984" cy="1821656"/>
          </a:xfrm>
          <a:prstGeom prst="rect">
            <a:avLst/>
          </a:prstGeom>
        </p:spPr>
        <p:txBody>
          <a:bodyPr/>
          <a:lstStyle>
            <a:lvl1pPr>
              <a:tabLst>
                <a:tab pos="1044736" algn="l"/>
              </a:tabLst>
            </a:lvl1pPr>
          </a:lstStyle>
          <a:p>
            <a:pPr lvl="0">
              <a:defRPr sz="1800">
                <a:solidFill>
                  <a:srgbClr val="000000"/>
                </a:solidFill>
                <a:effectLst/>
              </a:defRPr>
            </a:pPr>
            <a:r>
              <a:rPr sz="4800">
                <a:solidFill>
                  <a:srgbClr val="363929"/>
                </a:solidFill>
                <a:effectLst>
                  <a:outerShdw blurRad="25400" dist="25400" dir="2700000" rotWithShape="0">
                    <a:srgbClr val="FFFFFF">
                      <a:alpha val="50000"/>
                    </a:srgbClr>
                  </a:outerShdw>
                </a:effectLst>
              </a:rPr>
              <a:t>Texto del título</a:t>
            </a:r>
          </a:p>
        </p:txBody>
      </p:sp>
    </p:spTree>
    <p:extLst>
      <p:ext uri="{BB962C8B-B14F-4D97-AF65-F5344CB8AC3E}">
        <p14:creationId xmlns:p14="http://schemas.microsoft.com/office/powerpoint/2010/main" val="4095316803"/>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072BE4E7-4411-6147-A6BF-C635CD828612}" type="datetimeFigureOut">
              <a:rPr lang="es-ES" smtClean="0"/>
              <a:t>24/02/17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290490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p>
            <a:fld id="{072BE4E7-4411-6147-A6BF-C635CD828612}" type="datetimeFigureOut">
              <a:rPr lang="es-ES" smtClean="0"/>
              <a:t>24/02/17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71747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4"/>
          <p:cNvSpPr>
            <a:spLocks noGrp="1"/>
          </p:cNvSpPr>
          <p:nvPr>
            <p:ph type="dt" sz="half" idx="10"/>
          </p:nvPr>
        </p:nvSpPr>
        <p:spPr/>
        <p:txBody>
          <a:bodyPr/>
          <a:lstStyle/>
          <a:p>
            <a:fld id="{072BE4E7-4411-6147-A6BF-C635CD828612}" type="datetimeFigureOut">
              <a:rPr lang="es-ES" smtClean="0"/>
              <a:t>24/02/17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62686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6"/>
          <p:cNvSpPr>
            <a:spLocks noGrp="1"/>
          </p:cNvSpPr>
          <p:nvPr>
            <p:ph type="dt" sz="half" idx="10"/>
          </p:nvPr>
        </p:nvSpPr>
        <p:spPr/>
        <p:txBody>
          <a:bodyPr/>
          <a:lstStyle/>
          <a:p>
            <a:fld id="{072BE4E7-4411-6147-A6BF-C635CD828612}" type="datetimeFigureOut">
              <a:rPr lang="es-ES" smtClean="0"/>
              <a:t>24/02/17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3106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fecha 2"/>
          <p:cNvSpPr>
            <a:spLocks noGrp="1"/>
          </p:cNvSpPr>
          <p:nvPr>
            <p:ph type="dt" sz="half" idx="10"/>
          </p:nvPr>
        </p:nvSpPr>
        <p:spPr/>
        <p:txBody>
          <a:bodyPr/>
          <a:lstStyle/>
          <a:p>
            <a:fld id="{072BE4E7-4411-6147-A6BF-C635CD828612}" type="datetimeFigureOut">
              <a:rPr lang="es-ES" smtClean="0"/>
              <a:t>24/02/17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169380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72BE4E7-4411-6147-A6BF-C635CD828612}" type="datetimeFigureOut">
              <a:rPr lang="es-ES" smtClean="0"/>
              <a:t>24/02/17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252312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072BE4E7-4411-6147-A6BF-C635CD828612}" type="datetimeFigureOut">
              <a:rPr lang="es-ES" smtClean="0"/>
              <a:t>24/02/17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139878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072BE4E7-4411-6147-A6BF-C635CD828612}" type="datetimeFigureOut">
              <a:rPr lang="es-ES" smtClean="0"/>
              <a:t>24/02/17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79D5A9-5624-6A4D-A5AB-A2A0FFC6EAAC}" type="slidenum">
              <a:rPr lang="es-ES" smtClean="0"/>
              <a:t>‹Nr.›</a:t>
            </a:fld>
            <a:endParaRPr lang="es-ES"/>
          </a:p>
        </p:txBody>
      </p:sp>
    </p:spTree>
    <p:extLst>
      <p:ext uri="{BB962C8B-B14F-4D97-AF65-F5344CB8AC3E}">
        <p14:creationId xmlns:p14="http://schemas.microsoft.com/office/powerpoint/2010/main" val="29014505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BE4E7-4411-6147-A6BF-C635CD828612}" type="datetimeFigureOut">
              <a:rPr lang="es-ES" smtClean="0"/>
              <a:t>24/02/17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9D5A9-5624-6A4D-A5AB-A2A0FFC6EAAC}" type="slidenum">
              <a:rPr lang="es-ES" smtClean="0"/>
              <a:t>‹Nr.›</a:t>
            </a:fld>
            <a:endParaRPr lang="es-ES"/>
          </a:p>
        </p:txBody>
      </p:sp>
    </p:spTree>
    <p:extLst>
      <p:ext uri="{BB962C8B-B14F-4D97-AF65-F5344CB8AC3E}">
        <p14:creationId xmlns:p14="http://schemas.microsoft.com/office/powerpoint/2010/main" val="742583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228846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404664"/>
            <a:ext cx="6048672" cy="7063471"/>
          </a:xfrm>
          <a:prstGeom prst="rect">
            <a:avLst/>
          </a:prstGeom>
        </p:spPr>
        <p:txBody>
          <a:bodyPr wrap="square">
            <a:spAutoFit/>
          </a:bodyPr>
          <a:lstStyle/>
          <a:p>
            <a:r>
              <a:rPr lang="es-ES" sz="2400" b="1" i="1" dirty="0" smtClean="0"/>
              <a:t>La agenda de planificación. </a:t>
            </a:r>
            <a:r>
              <a:rPr lang="es-ES" sz="2400" dirty="0" smtClean="0"/>
              <a:t>La agenda para la asamblea de planificación anual de la reunión administrativa debe incluir los siguientes </a:t>
            </a:r>
            <a:r>
              <a:rPr lang="pt-BR" sz="2400" dirty="0" err="1" smtClean="0"/>
              <a:t>ítems</a:t>
            </a:r>
            <a:r>
              <a:rPr lang="pt-BR" sz="2400" dirty="0" smtClean="0"/>
              <a:t>:</a:t>
            </a:r>
            <a:endParaRPr lang="pt-BR" sz="2400" dirty="0" smtClean="0"/>
          </a:p>
          <a:p>
            <a:pPr>
              <a:buFont typeface="Arial" pitchFamily="34" charset="0"/>
              <a:buChar char="•"/>
            </a:pPr>
            <a:r>
              <a:rPr lang="pt-BR" sz="2400" i="1" dirty="0" err="1" smtClean="0"/>
              <a:t>Evaluación</a:t>
            </a:r>
            <a:r>
              <a:rPr lang="pt-BR" sz="2400" i="1" dirty="0" smtClean="0"/>
              <a:t>.</a:t>
            </a:r>
          </a:p>
          <a:p>
            <a:pPr>
              <a:buFont typeface="Arial" pitchFamily="34" charset="0"/>
              <a:buChar char="•"/>
            </a:pPr>
            <a:endParaRPr lang="pt-BR" sz="500" i="1" dirty="0" smtClean="0"/>
          </a:p>
          <a:p>
            <a:pPr>
              <a:buFont typeface="Arial" pitchFamily="34" charset="0"/>
              <a:buChar char="•"/>
            </a:pPr>
            <a:r>
              <a:rPr lang="pt-BR" sz="2400" i="1" dirty="0" err="1" smtClean="0"/>
              <a:t>Ministerio</a:t>
            </a:r>
            <a:r>
              <a:rPr lang="pt-BR" sz="2400" i="1" dirty="0" smtClean="0"/>
              <a:t> de </a:t>
            </a:r>
            <a:r>
              <a:rPr lang="pt-BR" sz="2400" i="1" dirty="0" err="1" smtClean="0"/>
              <a:t>la</a:t>
            </a:r>
            <a:r>
              <a:rPr lang="pt-BR" sz="2400" i="1" dirty="0" smtClean="0"/>
              <a:t> </a:t>
            </a:r>
            <a:r>
              <a:rPr lang="pt-BR" sz="2400" i="1" dirty="0" err="1" smtClean="0"/>
              <a:t>oración</a:t>
            </a:r>
            <a:r>
              <a:rPr lang="pt-BR" sz="2400" i="1" dirty="0" smtClean="0"/>
              <a:t>.</a:t>
            </a:r>
          </a:p>
          <a:p>
            <a:pPr>
              <a:buFont typeface="Arial" pitchFamily="34" charset="0"/>
              <a:buChar char="•"/>
            </a:pPr>
            <a:endParaRPr lang="pt-BR" sz="500" i="1" dirty="0" smtClean="0"/>
          </a:p>
          <a:p>
            <a:pPr>
              <a:buFont typeface="Arial" pitchFamily="34" charset="0"/>
              <a:buChar char="•"/>
            </a:pPr>
            <a:r>
              <a:rPr lang="pt-BR" sz="2400" i="1" dirty="0" smtClean="0"/>
              <a:t>Evangelismo.</a:t>
            </a:r>
          </a:p>
          <a:p>
            <a:pPr>
              <a:buFont typeface="Arial" pitchFamily="34" charset="0"/>
              <a:buChar char="•"/>
            </a:pPr>
            <a:endParaRPr lang="pt-BR" sz="500" i="1" dirty="0" smtClean="0"/>
          </a:p>
          <a:p>
            <a:pPr>
              <a:buFont typeface="Arial" pitchFamily="34" charset="0"/>
              <a:buChar char="•"/>
            </a:pPr>
            <a:r>
              <a:rPr lang="pt-BR" sz="2400" i="1" dirty="0" smtClean="0"/>
              <a:t>Discipulado.</a:t>
            </a:r>
          </a:p>
          <a:p>
            <a:pPr>
              <a:buFont typeface="Arial" pitchFamily="34" charset="0"/>
              <a:buChar char="•"/>
            </a:pPr>
            <a:endParaRPr lang="pt-BR" sz="500" i="1" dirty="0" smtClean="0"/>
          </a:p>
          <a:p>
            <a:pPr>
              <a:buFont typeface="Arial" pitchFamily="34" charset="0"/>
              <a:buChar char="•"/>
            </a:pPr>
            <a:r>
              <a:rPr lang="pt-BR" sz="2400" i="1" dirty="0" err="1" smtClean="0"/>
              <a:t>Fortalecimiento</a:t>
            </a:r>
            <a:r>
              <a:rPr lang="pt-BR" sz="2400" i="1" dirty="0" smtClean="0"/>
              <a:t>. </a:t>
            </a:r>
          </a:p>
          <a:p>
            <a:pPr>
              <a:buFont typeface="Arial" pitchFamily="34" charset="0"/>
              <a:buChar char="•"/>
            </a:pPr>
            <a:endParaRPr lang="pt-BR" sz="500" i="1" dirty="0" smtClean="0"/>
          </a:p>
          <a:p>
            <a:pPr>
              <a:buFont typeface="Arial" pitchFamily="34" charset="0"/>
              <a:buChar char="•"/>
            </a:pPr>
            <a:r>
              <a:rPr lang="pt-BR" sz="2400" i="1" dirty="0" err="1" smtClean="0"/>
              <a:t>Niños</a:t>
            </a:r>
            <a:r>
              <a:rPr lang="pt-BR" sz="2400" i="1" dirty="0" smtClean="0"/>
              <a:t> y </a:t>
            </a:r>
            <a:r>
              <a:rPr lang="pt-BR" sz="2400" i="1" dirty="0" err="1" smtClean="0"/>
              <a:t>jóvenes</a:t>
            </a:r>
            <a:r>
              <a:rPr lang="pt-BR" sz="2400" i="1" dirty="0" smtClean="0"/>
              <a:t>.</a:t>
            </a:r>
          </a:p>
          <a:p>
            <a:pPr>
              <a:buFont typeface="Arial" pitchFamily="34" charset="0"/>
              <a:buChar char="•"/>
            </a:pPr>
            <a:endParaRPr lang="pt-BR" sz="500" i="1" dirty="0" smtClean="0"/>
          </a:p>
          <a:p>
            <a:pPr>
              <a:buFont typeface="Arial" pitchFamily="34" charset="0"/>
              <a:buChar char="•"/>
            </a:pPr>
            <a:r>
              <a:rPr lang="pt-BR" sz="2400" i="1" dirty="0" err="1" smtClean="0"/>
              <a:t>Instalaciones</a:t>
            </a:r>
            <a:r>
              <a:rPr lang="pt-BR" sz="2400" i="1" dirty="0" smtClean="0"/>
              <a:t>.</a:t>
            </a:r>
          </a:p>
          <a:p>
            <a:pPr>
              <a:buFont typeface="Arial" pitchFamily="34" charset="0"/>
              <a:buChar char="•"/>
            </a:pPr>
            <a:endParaRPr lang="pt-BR" sz="500" i="1" dirty="0" smtClean="0"/>
          </a:p>
          <a:p>
            <a:pPr>
              <a:buFont typeface="Arial" pitchFamily="34" charset="0"/>
              <a:buChar char="•"/>
            </a:pPr>
            <a:r>
              <a:rPr lang="es-ES" sz="2400" i="1" dirty="0" smtClean="0"/>
              <a:t>Campañas. </a:t>
            </a:r>
          </a:p>
          <a:p>
            <a:pPr>
              <a:buFont typeface="Arial" pitchFamily="34" charset="0"/>
              <a:buChar char="•"/>
            </a:pPr>
            <a:endParaRPr lang="es-ES" sz="500" i="1" dirty="0" smtClean="0"/>
          </a:p>
          <a:p>
            <a:pPr>
              <a:buFont typeface="Arial" pitchFamily="34" charset="0"/>
              <a:buChar char="•"/>
            </a:pPr>
            <a:r>
              <a:rPr lang="pt-BR" sz="2400" i="1" dirty="0" smtClean="0"/>
              <a:t>Cronograma.</a:t>
            </a:r>
          </a:p>
          <a:p>
            <a:pPr>
              <a:buFont typeface="Arial" pitchFamily="34" charset="0"/>
              <a:buChar char="•"/>
            </a:pPr>
            <a:endParaRPr lang="pt-BR" sz="500" i="1" dirty="0" smtClean="0"/>
          </a:p>
          <a:p>
            <a:pPr>
              <a:buFont typeface="Arial" pitchFamily="34" charset="0"/>
              <a:buChar char="•"/>
            </a:pPr>
            <a:r>
              <a:rPr lang="pt-BR" sz="2400" i="1" dirty="0" err="1" smtClean="0"/>
              <a:t>Implicaciones</a:t>
            </a:r>
            <a:r>
              <a:rPr lang="pt-BR" sz="2400" i="1" dirty="0" smtClean="0"/>
              <a:t> </a:t>
            </a:r>
            <a:r>
              <a:rPr lang="pt-BR" sz="2400" i="1" dirty="0" err="1" smtClean="0"/>
              <a:t>financieras</a:t>
            </a:r>
            <a:r>
              <a:rPr lang="pt-BR" sz="2400" i="1" dirty="0" smtClean="0"/>
              <a:t>.</a:t>
            </a:r>
          </a:p>
          <a:p>
            <a:pPr>
              <a:buFont typeface="Arial" pitchFamily="34" charset="0"/>
              <a:buChar char="•"/>
            </a:pPr>
            <a:r>
              <a:rPr lang="pt-BR" sz="2400" i="1" dirty="0" err="1" smtClean="0"/>
              <a:t>Entrenamiento</a:t>
            </a:r>
            <a:r>
              <a:rPr lang="pt-BR" sz="2400" i="1" dirty="0" smtClean="0"/>
              <a:t> lideres grupos </a:t>
            </a:r>
            <a:r>
              <a:rPr lang="pt-BR" sz="2400" i="1" dirty="0" err="1" smtClean="0"/>
              <a:t>peque</a:t>
            </a:r>
            <a:r>
              <a:rPr lang="pt-BR" sz="2400" i="1" dirty="0" err="1" smtClean="0"/>
              <a:t>ńos</a:t>
            </a:r>
            <a:r>
              <a:rPr lang="pt-BR" sz="2400" i="1" dirty="0" smtClean="0"/>
              <a:t> </a:t>
            </a:r>
            <a:endParaRPr lang="pt-BR" sz="2400" i="1" dirty="0" smtClean="0"/>
          </a:p>
          <a:p>
            <a:endParaRPr lang="pt-BR" sz="2400" i="1" dirty="0" smtClean="0"/>
          </a:p>
          <a:p>
            <a:endParaRPr lang="pt-BR" sz="2400" dirty="0"/>
          </a:p>
        </p:txBody>
      </p:sp>
    </p:spTree>
    <p:extLst>
      <p:ext uri="{BB962C8B-B14F-4D97-AF65-F5344CB8AC3E}">
        <p14:creationId xmlns:p14="http://schemas.microsoft.com/office/powerpoint/2010/main" val="411700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smtClean="0">
                <a:solidFill>
                  <a:schemeClr val="bg1"/>
                </a:solidFill>
                <a:latin typeface="VAG Round" pitchFamily="82" charset="0"/>
              </a:rPr>
              <a:t>Liderazgo para la excelencia JA</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500034" y="2332037"/>
            <a:ext cx="8229600" cy="4311673"/>
          </a:xfrm>
        </p:spPr>
        <p:txBody>
          <a:bodyPr>
            <a:normAutofit fontScale="40000" lnSpcReduction="20000"/>
          </a:bodyPr>
          <a:lstStyle/>
          <a:p>
            <a:pPr>
              <a:buNone/>
            </a:pPr>
            <a:r>
              <a:rPr lang="es-ES_tradnl" sz="6000" b="1" dirty="0" smtClean="0">
                <a:solidFill>
                  <a:schemeClr val="bg1"/>
                </a:solidFill>
              </a:rPr>
              <a:t>VOTO:</a:t>
            </a:r>
          </a:p>
          <a:p>
            <a:r>
              <a:rPr lang="es-ES_tradnl" sz="6000" b="1" dirty="0" smtClean="0">
                <a:solidFill>
                  <a:schemeClr val="bg1"/>
                </a:solidFill>
              </a:rPr>
              <a:t>“Deuteronomio 28:1.13. </a:t>
            </a:r>
            <a:r>
              <a:rPr lang="es-CO" sz="6000" b="1" dirty="0" smtClean="0">
                <a:solidFill>
                  <a:schemeClr val="bg1"/>
                </a:solidFill>
              </a:rPr>
              <a:t>Acontecerá </a:t>
            </a:r>
            <a:r>
              <a:rPr lang="es-CO" sz="6000" b="1" dirty="0">
                <a:solidFill>
                  <a:schemeClr val="bg1"/>
                </a:solidFill>
              </a:rPr>
              <a:t>que si oyeres atentamente la voz de Jehová tu Dios, para guardar y poner por obra todos sus mandamientos que yo te prescribo hoy, también Jehová tu Dios te exaltará sobre todas las naciones de la </a:t>
            </a:r>
            <a:r>
              <a:rPr lang="es-CO" sz="6000" b="1" dirty="0" smtClean="0">
                <a:solidFill>
                  <a:schemeClr val="bg1"/>
                </a:solidFill>
              </a:rPr>
              <a:t>tierra, </a:t>
            </a:r>
            <a:r>
              <a:rPr lang="es-CO" sz="6000" b="1" dirty="0">
                <a:solidFill>
                  <a:srgbClr val="FFFFFF"/>
                </a:solidFill>
              </a:rPr>
              <a:t>Te </a:t>
            </a:r>
            <a:r>
              <a:rPr lang="es-CO" sz="8000" b="1" dirty="0">
                <a:solidFill>
                  <a:srgbClr val="FFFFFF"/>
                </a:solidFill>
              </a:rPr>
              <a:t>pondrá Jehová por cabeza, y no por cola; y estarás encima solamente, y no estarás debajo, </a:t>
            </a:r>
            <a:r>
              <a:rPr lang="es-CO" sz="6000" b="1" dirty="0">
                <a:solidFill>
                  <a:schemeClr val="bg1"/>
                </a:solidFill>
              </a:rPr>
              <a:t>si obedecieres los mandamientos de Jehová tu Dios, que yo te ordeno hoy, para que los guardes y </a:t>
            </a:r>
            <a:r>
              <a:rPr lang="es-CO" sz="6000" b="1" dirty="0" smtClean="0">
                <a:solidFill>
                  <a:schemeClr val="bg1"/>
                </a:solidFill>
              </a:rPr>
              <a:t>cumplas.</a:t>
            </a:r>
            <a:endParaRPr lang="es-CO" sz="6000" b="1" dirty="0">
              <a:solidFill>
                <a:schemeClr val="bg1"/>
              </a:solidFill>
            </a:endParaRPr>
          </a:p>
          <a:p>
            <a:endParaRPr lang="es-CO" dirty="0"/>
          </a:p>
          <a:p>
            <a:pPr>
              <a:buNone/>
            </a:pPr>
            <a:endParaRPr lang="es-CO" b="1" dirty="0">
              <a:solidFill>
                <a:schemeClr val="bg1"/>
              </a:solidFill>
            </a:endParaRPr>
          </a:p>
        </p:txBody>
      </p:sp>
    </p:spTree>
    <p:extLst>
      <p:ext uri="{BB962C8B-B14F-4D97-AF65-F5344CB8AC3E}">
        <p14:creationId xmlns:p14="http://schemas.microsoft.com/office/powerpoint/2010/main" val="13627618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smtClean="0">
                <a:solidFill>
                  <a:schemeClr val="bg1"/>
                </a:solidFill>
                <a:latin typeface="VAG Round" pitchFamily="82" charset="0"/>
              </a:rPr>
              <a:t>Liderazgo para la excelencia JA</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914400" y="2332037"/>
            <a:ext cx="7443814" cy="2954351"/>
          </a:xfrm>
        </p:spPr>
        <p:txBody>
          <a:bodyPr/>
          <a:lstStyle/>
          <a:p>
            <a:pPr>
              <a:buNone/>
            </a:pPr>
            <a:r>
              <a:rPr lang="es-ES_tradnl" b="1" dirty="0" smtClean="0">
                <a:solidFill>
                  <a:schemeClr val="bg1"/>
                </a:solidFill>
              </a:rPr>
              <a:t>VOTO:</a:t>
            </a:r>
          </a:p>
          <a:p>
            <a:pPr>
              <a:buNone/>
            </a:pPr>
            <a:r>
              <a:rPr lang="es-ES_tradnl" b="1" dirty="0" smtClean="0">
                <a:solidFill>
                  <a:schemeClr val="bg1"/>
                </a:solidFill>
              </a:rPr>
              <a:t>Los ancianos de la iglesia Adventista </a:t>
            </a:r>
            <a:r>
              <a:rPr lang="es-ES_tradnl" sz="4000" b="1" dirty="0" smtClean="0">
                <a:solidFill>
                  <a:schemeClr val="bg1"/>
                </a:solidFill>
              </a:rPr>
              <a:t>del ORIENTE </a:t>
            </a:r>
            <a:r>
              <a:rPr lang="es-ES_tradnl" b="1" dirty="0" smtClean="0">
                <a:solidFill>
                  <a:schemeClr val="bg1"/>
                </a:solidFill>
              </a:rPr>
              <a:t>deben ser los mejores cristianos diligentes y consagrados de todo Colombia.  </a:t>
            </a:r>
            <a:endParaRPr lang="es-CO" b="1" dirty="0">
              <a:solidFill>
                <a:schemeClr val="bg1"/>
              </a:solidFill>
            </a:endParaRPr>
          </a:p>
        </p:txBody>
      </p:sp>
    </p:spTree>
    <p:extLst>
      <p:ext uri="{BB962C8B-B14F-4D97-AF65-F5344CB8AC3E}">
        <p14:creationId xmlns:p14="http://schemas.microsoft.com/office/powerpoint/2010/main" val="7835784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xfrm>
            <a:off x="1123147" y="288685"/>
            <a:ext cx="7028075" cy="1383780"/>
          </a:xfrm>
          <a:prstGeom prst="rect">
            <a:avLst/>
          </a:prstGeom>
        </p:spPr>
        <p:txBody>
          <a:bodyPr/>
          <a:lstStyle>
            <a:lvl1pPr>
              <a:tabLst>
                <a:tab pos="1485900" algn="l"/>
              </a:tabLst>
            </a:lvl1pPr>
          </a:lstStyle>
          <a:p>
            <a:pPr lvl="0">
              <a:defRPr sz="1800">
                <a:solidFill>
                  <a:srgbClr val="000000"/>
                </a:solidFill>
                <a:effectLst/>
              </a:defRPr>
            </a:pPr>
            <a:r>
              <a:rPr sz="4800" dirty="0">
                <a:solidFill>
                  <a:srgbClr val="363929"/>
                </a:solidFill>
                <a:effectLst>
                  <a:outerShdw blurRad="25400" dist="25400" dir="2700000" rotWithShape="0">
                    <a:srgbClr val="FFFFFF">
                      <a:alpha val="50000"/>
                    </a:srgbClr>
                  </a:outerShdw>
                </a:effectLst>
              </a:rPr>
              <a:t>Liderazgo espiritual </a:t>
            </a:r>
          </a:p>
        </p:txBody>
      </p:sp>
      <p:sp>
        <p:nvSpPr>
          <p:cNvPr id="44" name="Shape 44"/>
          <p:cNvSpPr>
            <a:spLocks noGrp="1"/>
          </p:cNvSpPr>
          <p:nvPr>
            <p:ph type="body" idx="1"/>
          </p:nvPr>
        </p:nvSpPr>
        <p:spPr>
          <a:xfrm>
            <a:off x="1123147" y="5223730"/>
            <a:ext cx="7358063" cy="1089422"/>
          </a:xfrm>
          <a:prstGeom prst="rect">
            <a:avLst/>
          </a:prstGeom>
        </p:spPr>
        <p:txBody>
          <a:bodyPr/>
          <a:lstStyle/>
          <a:p>
            <a:pPr lvl="0">
              <a:defRPr sz="1800">
                <a:solidFill>
                  <a:srgbClr val="000000"/>
                </a:solidFill>
                <a:effectLst/>
              </a:defRPr>
            </a:pPr>
            <a:r>
              <a:rPr sz="2800" dirty="0">
                <a:solidFill>
                  <a:srgbClr val="363929"/>
                </a:solidFill>
              </a:rPr>
              <a:t>Mover a la gente hacia la agenda de Dios </a:t>
            </a:r>
          </a:p>
        </p:txBody>
      </p:sp>
      <p:pic>
        <p:nvPicPr>
          <p:cNvPr id="2" name="Imagen 1"/>
          <p:cNvPicPr>
            <a:picLocks noChangeAspect="1"/>
          </p:cNvPicPr>
          <p:nvPr/>
        </p:nvPicPr>
        <p:blipFill>
          <a:blip r:embed="rId2"/>
          <a:stretch>
            <a:fillRect/>
          </a:stretch>
        </p:blipFill>
        <p:spPr>
          <a:xfrm>
            <a:off x="2926080" y="2112371"/>
            <a:ext cx="3513306" cy="2640177"/>
          </a:xfrm>
          <a:prstGeom prst="rect">
            <a:avLst/>
          </a:prstGeom>
        </p:spPr>
      </p:pic>
    </p:spTree>
    <p:extLst>
      <p:ext uri="{BB962C8B-B14F-4D97-AF65-F5344CB8AC3E}">
        <p14:creationId xmlns:p14="http://schemas.microsoft.com/office/powerpoint/2010/main" val="1073889186"/>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xfrm>
            <a:off x="1250156" y="1241227"/>
            <a:ext cx="7358063" cy="4481476"/>
          </a:xfrm>
          <a:prstGeom prst="rect">
            <a:avLst/>
          </a:prstGeom>
        </p:spPr>
        <p:txBody>
          <a:bodyPr>
            <a:noAutofit/>
          </a:bodyPr>
          <a:lstStyle/>
          <a:p>
            <a:pPr defTabSz="131798">
              <a:tabLst>
                <a:tab pos="428610" algn="l"/>
              </a:tabLst>
              <a:defRPr sz="1800">
                <a:solidFill>
                  <a:srgbClr val="000000"/>
                </a:solidFill>
                <a:effectLst/>
              </a:defRPr>
            </a:pPr>
            <a:r>
              <a:rPr sz="4400" b="1" dirty="0" smtClean="0">
                <a:solidFill>
                  <a:srgbClr val="363929"/>
                </a:solidFill>
                <a:effectLst>
                  <a:outerShdw blurRad="10414" dist="10414" dir="2700000" rotWithShape="0">
                    <a:srgbClr val="FFFFFF">
                      <a:alpha val="50000"/>
                    </a:srgbClr>
                  </a:outerShdw>
                </a:effectLst>
              </a:rPr>
              <a:t>Liderazgo</a:t>
            </a:r>
            <a:r>
              <a:rPr lang="en-US" sz="4400" b="1" dirty="0" smtClean="0">
                <a:solidFill>
                  <a:srgbClr val="363929"/>
                </a:solidFill>
                <a:effectLst>
                  <a:outerShdw blurRad="10414" dist="10414" dir="2700000" rotWithShape="0">
                    <a:srgbClr val="FFFFFF">
                      <a:alpha val="50000"/>
                    </a:srgbClr>
                  </a:outerShdw>
                </a:effectLst>
              </a:rPr>
              <a:t>:</a:t>
            </a:r>
            <a:endParaRPr sz="4400" b="1" dirty="0">
              <a:solidFill>
                <a:srgbClr val="363929"/>
              </a:solidFill>
              <a:effectLst>
                <a:outerShdw blurRad="10414" dist="10414" dir="2700000" rotWithShape="0">
                  <a:srgbClr val="FFFFFF">
                    <a:alpha val="50000"/>
                  </a:srgbClr>
                </a:outerShdw>
              </a:effectLst>
            </a:endParaRPr>
          </a:p>
          <a:p>
            <a:pPr defTabSz="131798">
              <a:tabLst>
                <a:tab pos="428610" algn="l"/>
              </a:tabLst>
              <a:defRPr sz="1800">
                <a:solidFill>
                  <a:srgbClr val="000000"/>
                </a:solidFill>
                <a:effectLst/>
              </a:defRPr>
            </a:pPr>
            <a:r>
              <a:rPr sz="4400" b="1" dirty="0">
                <a:solidFill>
                  <a:srgbClr val="363929"/>
                </a:solidFill>
                <a:effectLst>
                  <a:outerShdw blurRad="10414" dist="10414" dir="2700000" rotWithShape="0">
                    <a:srgbClr val="FFFFFF">
                      <a:alpha val="50000"/>
                    </a:srgbClr>
                  </a:outerShdw>
                </a:effectLst>
              </a:rPr>
              <a:t>Liderazgo es la habilidad de establecer relaciones con las personas para que se involucren en diferentes actividades que  sirvan a Dios y la iglesia  </a:t>
            </a:r>
          </a:p>
        </p:txBody>
      </p:sp>
    </p:spTree>
    <p:extLst>
      <p:ext uri="{BB962C8B-B14F-4D97-AF65-F5344CB8AC3E}">
        <p14:creationId xmlns:p14="http://schemas.microsoft.com/office/powerpoint/2010/main" val="1702893273"/>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xfrm>
            <a:off x="1562696" y="205405"/>
            <a:ext cx="6732984" cy="6307997"/>
          </a:xfrm>
          <a:prstGeom prst="rect">
            <a:avLst/>
          </a:prstGeom>
        </p:spPr>
        <p:txBody>
          <a:bodyPr/>
          <a:lstStyle/>
          <a:p>
            <a:pPr defTabSz="234664">
              <a:tabLst>
                <a:tab pos="758996" algn="l"/>
              </a:tabLst>
              <a:defRPr sz="1800">
                <a:solidFill>
                  <a:srgbClr val="000000"/>
                </a:solidFill>
                <a:effectLst/>
              </a:defRPr>
            </a:pPr>
            <a:r>
              <a:rPr sz="3500" dirty="0" smtClean="0">
                <a:solidFill>
                  <a:srgbClr val="363929"/>
                </a:solidFill>
                <a:effectLst>
                  <a:outerShdw blurRad="18542" dist="18542" dir="2700000" rotWithShape="0">
                    <a:srgbClr val="FFFFFF">
                      <a:alpha val="50000"/>
                    </a:srgbClr>
                  </a:outerShdw>
                </a:effectLst>
              </a:rPr>
              <a:t>Hay </a:t>
            </a:r>
            <a:r>
              <a:rPr sz="3500" dirty="0">
                <a:solidFill>
                  <a:srgbClr val="363929"/>
                </a:solidFill>
                <a:effectLst>
                  <a:outerShdw blurRad="18542" dist="18542" dir="2700000" rotWithShape="0">
                    <a:srgbClr val="FFFFFF">
                      <a:alpha val="50000"/>
                    </a:srgbClr>
                  </a:outerShdw>
                </a:effectLst>
              </a:rPr>
              <a:t>5 cosas que los líderes lideran</a:t>
            </a:r>
          </a:p>
          <a:p>
            <a:pPr defTabSz="234664">
              <a:tabLst>
                <a:tab pos="758996" algn="l"/>
              </a:tabLst>
              <a:defRPr sz="1800">
                <a:solidFill>
                  <a:srgbClr val="000000"/>
                </a:solidFill>
                <a:effectLst/>
              </a:defRPr>
            </a:pPr>
            <a:r>
              <a:rPr sz="3500" dirty="0">
                <a:solidFill>
                  <a:srgbClr val="363929"/>
                </a:solidFill>
                <a:effectLst>
                  <a:outerShdw blurRad="18542" dist="18542" dir="2700000" rotWithShape="0">
                    <a:srgbClr val="FFFFFF">
                      <a:alpha val="50000"/>
                    </a:srgbClr>
                  </a:outerShdw>
                </a:effectLst>
              </a:rPr>
              <a:t>- </a:t>
            </a:r>
            <a:r>
              <a:rPr sz="3500" b="1" dirty="0">
                <a:solidFill>
                  <a:srgbClr val="363929"/>
                </a:solidFill>
                <a:effectLst>
                  <a:outerShdw blurRad="18542" dist="18542" dir="2700000" rotWithShape="0">
                    <a:srgbClr val="FFFFFF">
                      <a:alpha val="50000"/>
                    </a:srgbClr>
                  </a:outerShdw>
                </a:effectLst>
              </a:rPr>
              <a:t>la gente </a:t>
            </a:r>
          </a:p>
          <a:p>
            <a:pPr defTabSz="234664">
              <a:tabLst>
                <a:tab pos="758996" algn="l"/>
              </a:tabLst>
              <a:defRPr sz="1800">
                <a:solidFill>
                  <a:srgbClr val="000000"/>
                </a:solidFill>
                <a:effectLst/>
              </a:defRPr>
            </a:pPr>
            <a:r>
              <a:rPr sz="3500" b="1" dirty="0">
                <a:solidFill>
                  <a:srgbClr val="363929"/>
                </a:solidFill>
                <a:effectLst>
                  <a:outerShdw blurRad="18542" dist="18542" dir="2700000" rotWithShape="0">
                    <a:srgbClr val="FFFFFF">
                      <a:alpha val="50000"/>
                    </a:srgbClr>
                  </a:outerShdw>
                </a:effectLst>
              </a:rPr>
              <a:t>La misión </a:t>
            </a:r>
          </a:p>
          <a:p>
            <a:pPr defTabSz="234664">
              <a:tabLst>
                <a:tab pos="758996" algn="l"/>
              </a:tabLst>
              <a:defRPr sz="1800">
                <a:solidFill>
                  <a:srgbClr val="000000"/>
                </a:solidFill>
                <a:effectLst/>
              </a:defRPr>
            </a:pPr>
            <a:r>
              <a:rPr sz="3500" b="1" dirty="0">
                <a:solidFill>
                  <a:srgbClr val="363929"/>
                </a:solidFill>
                <a:effectLst>
                  <a:outerShdw blurRad="18542" dist="18542" dir="2700000" rotWithShape="0">
                    <a:srgbClr val="FFFFFF">
                      <a:alpha val="50000"/>
                    </a:srgbClr>
                  </a:outerShdw>
                </a:effectLst>
              </a:rPr>
              <a:t>Recursos </a:t>
            </a:r>
          </a:p>
          <a:p>
            <a:pPr defTabSz="234664">
              <a:tabLst>
                <a:tab pos="758996" algn="l"/>
              </a:tabLst>
              <a:defRPr sz="1800">
                <a:solidFill>
                  <a:srgbClr val="000000"/>
                </a:solidFill>
                <a:effectLst/>
              </a:defRPr>
            </a:pPr>
            <a:r>
              <a:rPr sz="3500" b="1" dirty="0">
                <a:solidFill>
                  <a:srgbClr val="363929"/>
                </a:solidFill>
                <a:effectLst>
                  <a:outerShdw blurRad="18542" dist="18542" dir="2700000" rotWithShape="0">
                    <a:srgbClr val="FFFFFF">
                      <a:alpha val="50000"/>
                    </a:srgbClr>
                  </a:outerShdw>
                </a:effectLst>
              </a:rPr>
              <a:t>Visión </a:t>
            </a:r>
          </a:p>
          <a:p>
            <a:pPr defTabSz="234664">
              <a:tabLst>
                <a:tab pos="758996" algn="l"/>
              </a:tabLst>
              <a:defRPr sz="1800">
                <a:solidFill>
                  <a:srgbClr val="000000"/>
                </a:solidFill>
                <a:effectLst/>
              </a:defRPr>
            </a:pPr>
            <a:r>
              <a:rPr sz="3500" b="1" dirty="0">
                <a:solidFill>
                  <a:srgbClr val="363929"/>
                </a:solidFill>
                <a:effectLst>
                  <a:outerShdw blurRad="18542" dist="18542" dir="2700000" rotWithShape="0">
                    <a:srgbClr val="FFFFFF">
                      <a:alpha val="50000"/>
                    </a:srgbClr>
                  </a:outerShdw>
                </a:effectLst>
              </a:rPr>
              <a:t>Cultura</a:t>
            </a:r>
          </a:p>
          <a:p>
            <a:pPr defTabSz="234664">
              <a:tabLst>
                <a:tab pos="758996" algn="l"/>
              </a:tabLst>
              <a:defRPr sz="1800">
                <a:solidFill>
                  <a:srgbClr val="000000"/>
                </a:solidFill>
                <a:effectLst/>
              </a:defRPr>
            </a:pPr>
            <a:r>
              <a:rPr sz="3500" b="1" dirty="0">
                <a:solidFill>
                  <a:srgbClr val="363929"/>
                </a:solidFill>
                <a:effectLst>
                  <a:outerShdw blurRad="18542" dist="18542" dir="2700000" rotWithShape="0">
                    <a:srgbClr val="FFFFFF">
                      <a:alpha val="50000"/>
                    </a:srgbClr>
                  </a:outerShdw>
                </a:effectLst>
              </a:rPr>
              <a:t>El espíritu de la organización </a:t>
            </a:r>
          </a:p>
          <a:p>
            <a:pPr defTabSz="234664">
              <a:tabLst>
                <a:tab pos="758996" algn="l"/>
              </a:tabLst>
              <a:defRPr sz="1800">
                <a:solidFill>
                  <a:srgbClr val="000000"/>
                </a:solidFill>
                <a:effectLst/>
              </a:defRPr>
            </a:pPr>
            <a:endParaRPr sz="3500" b="1" dirty="0">
              <a:solidFill>
                <a:srgbClr val="363929"/>
              </a:solidFill>
              <a:effectLst>
                <a:outerShdw blurRad="18542" dist="18542" dir="2700000" rotWithShape="0">
                  <a:srgbClr val="FFFFFF">
                    <a:alpha val="50000"/>
                  </a:srgbClr>
                </a:outerShdw>
              </a:effectLst>
            </a:endParaRPr>
          </a:p>
        </p:txBody>
      </p:sp>
    </p:spTree>
    <p:extLst>
      <p:ext uri="{BB962C8B-B14F-4D97-AF65-F5344CB8AC3E}">
        <p14:creationId xmlns:p14="http://schemas.microsoft.com/office/powerpoint/2010/main" val="1336239636"/>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xfrm>
            <a:off x="1250156" y="-1098352"/>
            <a:ext cx="7358063" cy="2196703"/>
          </a:xfrm>
          <a:prstGeom prst="rect">
            <a:avLst/>
          </a:prstGeom>
        </p:spPr>
        <p:txBody>
          <a:bodyPr/>
          <a:lstStyle>
            <a:lvl1pPr>
              <a:tabLst>
                <a:tab pos="1485900" algn="l"/>
              </a:tabLst>
            </a:lvl1pPr>
          </a:lstStyle>
          <a:p>
            <a:pPr lvl="0">
              <a:defRPr sz="1800">
                <a:solidFill>
                  <a:srgbClr val="000000"/>
                </a:solidFill>
                <a:effectLst/>
              </a:defRPr>
            </a:pPr>
            <a:r>
              <a:rPr>
                <a:solidFill>
                  <a:srgbClr val="363929"/>
                </a:solidFill>
                <a:effectLst>
                  <a:outerShdw blurRad="25400" dist="25400" dir="2700000" rotWithShape="0">
                    <a:srgbClr val="FFFFFF">
                      <a:alpha val="50000"/>
                    </a:srgbClr>
                  </a:outerShdw>
                </a:effectLst>
              </a:rPr>
              <a:t>La agenda de Dios</a:t>
            </a:r>
          </a:p>
        </p:txBody>
      </p:sp>
      <p:sp>
        <p:nvSpPr>
          <p:cNvPr id="49" name="Shape 49"/>
          <p:cNvSpPr>
            <a:spLocks noGrp="1"/>
          </p:cNvSpPr>
          <p:nvPr>
            <p:ph type="body" idx="1"/>
          </p:nvPr>
        </p:nvSpPr>
        <p:spPr>
          <a:xfrm>
            <a:off x="993182" y="1435671"/>
            <a:ext cx="7157636" cy="5618592"/>
          </a:xfrm>
          <a:prstGeom prst="rect">
            <a:avLst/>
          </a:prstGeom>
        </p:spPr>
        <p:txBody>
          <a:bodyPr/>
          <a:lstStyle/>
          <a:p>
            <a:pPr defTabSz="298955">
              <a:defRPr sz="1800">
                <a:solidFill>
                  <a:srgbClr val="000000"/>
                </a:solidFill>
                <a:effectLst/>
              </a:defRPr>
            </a:pPr>
            <a:r>
              <a:rPr sz="2700" dirty="0">
                <a:solidFill>
                  <a:srgbClr val="363929"/>
                </a:solidFill>
                <a:effectLst>
                  <a:outerShdw blurRad="23622" dist="23622" dir="2700000" rotWithShape="0">
                    <a:srgbClr val="FFFFFF">
                      <a:alpha val="50000"/>
                    </a:srgbClr>
                  </a:outerShdw>
                </a:effectLst>
              </a:rPr>
              <a:t>1</a:t>
            </a:r>
            <a:r>
              <a:rPr sz="2700" b="1" dirty="0">
                <a:solidFill>
                  <a:srgbClr val="363929"/>
                </a:solidFill>
                <a:effectLst>
                  <a:outerShdw blurRad="23622" dist="23622" dir="2700000" rotWithShape="0">
                    <a:srgbClr val="FFFFFF">
                      <a:alpha val="50000"/>
                    </a:srgbClr>
                  </a:outerShdw>
                </a:effectLst>
              </a:rPr>
              <a:t>. Su misión</a:t>
            </a:r>
            <a:r>
              <a:rPr sz="2700" dirty="0">
                <a:solidFill>
                  <a:srgbClr val="363929"/>
                </a:solidFill>
                <a:effectLst>
                  <a:outerShdw blurRad="23622" dist="23622" dir="2700000" rotWithShape="0">
                    <a:srgbClr val="FFFFFF">
                      <a:alpha val="50000"/>
                    </a:srgbClr>
                  </a:outerShdw>
                </a:effectLst>
              </a:rPr>
              <a:t>. Predicar su salvación, hacer discípulos y restauración imagen de Dios apoc. 14:6-12</a:t>
            </a:r>
          </a:p>
          <a:p>
            <a:pPr defTabSz="298955">
              <a:defRPr sz="1800">
                <a:solidFill>
                  <a:srgbClr val="000000"/>
                </a:solidFill>
                <a:effectLst/>
              </a:defRPr>
            </a:pPr>
            <a:r>
              <a:rPr sz="2700" dirty="0">
                <a:solidFill>
                  <a:srgbClr val="363929"/>
                </a:solidFill>
                <a:effectLst>
                  <a:outerShdw blurRad="23622" dist="23622" dir="2700000" rotWithShape="0">
                    <a:srgbClr val="FFFFFF">
                      <a:alpha val="50000"/>
                    </a:srgbClr>
                  </a:outerShdw>
                </a:effectLst>
              </a:rPr>
              <a:t>2</a:t>
            </a:r>
            <a:r>
              <a:rPr sz="2700" b="1" dirty="0">
                <a:solidFill>
                  <a:srgbClr val="363929"/>
                </a:solidFill>
                <a:effectLst>
                  <a:outerShdw blurRad="23622" dist="23622" dir="2700000" rotWithShape="0">
                    <a:srgbClr val="FFFFFF">
                      <a:alpha val="50000"/>
                    </a:srgbClr>
                  </a:outerShdw>
                </a:effectLst>
              </a:rPr>
              <a:t>. Su visión</a:t>
            </a:r>
            <a:r>
              <a:rPr sz="2700" dirty="0">
                <a:solidFill>
                  <a:srgbClr val="363929"/>
                </a:solidFill>
                <a:effectLst>
                  <a:outerShdw blurRad="23622" dist="23622" dir="2700000" rotWithShape="0">
                    <a:srgbClr val="FFFFFF">
                      <a:alpha val="50000"/>
                    </a:srgbClr>
                  </a:outerShdw>
                </a:effectLst>
              </a:rPr>
              <a:t>:  como debe lucir, apoc 20-22 restaurado del,pecado y al lado,de Cristo,por,la,eternidad </a:t>
            </a:r>
          </a:p>
          <a:p>
            <a:pPr defTabSz="298955">
              <a:defRPr sz="1800">
                <a:solidFill>
                  <a:srgbClr val="000000"/>
                </a:solidFill>
                <a:effectLst/>
              </a:defRPr>
            </a:pPr>
            <a:r>
              <a:rPr sz="2700" dirty="0">
                <a:solidFill>
                  <a:srgbClr val="363929"/>
                </a:solidFill>
                <a:effectLst>
                  <a:outerShdw blurRad="23622" dist="23622" dir="2700000" rotWithShape="0">
                    <a:srgbClr val="FFFFFF">
                      <a:alpha val="50000"/>
                    </a:srgbClr>
                  </a:outerShdw>
                </a:effectLst>
              </a:rPr>
              <a:t>3.  </a:t>
            </a:r>
            <a:r>
              <a:rPr sz="2700" b="1" dirty="0">
                <a:solidFill>
                  <a:srgbClr val="363929"/>
                </a:solidFill>
                <a:effectLst>
                  <a:outerShdw blurRad="23622" dist="23622" dir="2700000" rotWithShape="0">
                    <a:srgbClr val="FFFFFF">
                      <a:alpha val="50000"/>
                    </a:srgbClr>
                  </a:outerShdw>
                </a:effectLst>
              </a:rPr>
              <a:t>Su agenda</a:t>
            </a:r>
            <a:r>
              <a:rPr sz="2700" dirty="0">
                <a:solidFill>
                  <a:srgbClr val="363929"/>
                </a:solidFill>
                <a:effectLst>
                  <a:outerShdw blurRad="23622" dist="23622" dir="2700000" rotWithShape="0">
                    <a:srgbClr val="FFFFFF">
                      <a:alpha val="50000"/>
                    </a:srgbClr>
                  </a:outerShdw>
                </a:effectLst>
              </a:rPr>
              <a:t>. Daniel 8:14  motivar a vencer paso a paso </a:t>
            </a:r>
          </a:p>
          <a:p>
            <a:pPr defTabSz="298955">
              <a:defRPr sz="1800">
                <a:solidFill>
                  <a:srgbClr val="000000"/>
                </a:solidFill>
                <a:effectLst/>
              </a:defRPr>
            </a:pPr>
            <a:r>
              <a:rPr sz="2700" b="1" dirty="0">
                <a:solidFill>
                  <a:srgbClr val="363929"/>
                </a:solidFill>
                <a:effectLst>
                  <a:outerShdw blurRad="23622" dist="23622" dir="2700000" rotWithShape="0">
                    <a:srgbClr val="FFFFFF">
                      <a:alpha val="50000"/>
                    </a:srgbClr>
                  </a:outerShdw>
                </a:effectLst>
              </a:rPr>
              <a:t>4.  Su mensaje</a:t>
            </a:r>
            <a:r>
              <a:rPr sz="2700" dirty="0">
                <a:solidFill>
                  <a:srgbClr val="363929"/>
                </a:solidFill>
                <a:effectLst>
                  <a:outerShdw blurRad="23622" dist="23622" dir="2700000" rotWithShape="0">
                    <a:srgbClr val="FFFFFF">
                      <a:alpha val="50000"/>
                    </a:srgbClr>
                  </a:outerShdw>
                </a:effectLst>
              </a:rPr>
              <a:t>: llamar a la salvación en Cristo. Mensaje de amor </a:t>
            </a:r>
          </a:p>
          <a:p>
            <a:pPr defTabSz="298955">
              <a:defRPr sz="1800">
                <a:solidFill>
                  <a:srgbClr val="000000"/>
                </a:solidFill>
                <a:effectLst/>
              </a:defRPr>
            </a:pPr>
            <a:endParaRPr sz="2700" dirty="0">
              <a:solidFill>
                <a:srgbClr val="363929"/>
              </a:solidFill>
              <a:effectLst>
                <a:outerShdw blurRad="23622" dist="23622" dir="2700000" rotWithShape="0">
                  <a:srgbClr val="FFFFFF">
                    <a:alpha val="50000"/>
                  </a:srgbClr>
                </a:outerShdw>
              </a:effectLst>
            </a:endParaRPr>
          </a:p>
          <a:p>
            <a:pPr defTabSz="298955">
              <a:defRPr sz="1800">
                <a:solidFill>
                  <a:srgbClr val="000000"/>
                </a:solidFill>
                <a:effectLst/>
              </a:defRPr>
            </a:pPr>
            <a:r>
              <a:rPr sz="2700" dirty="0">
                <a:solidFill>
                  <a:srgbClr val="363929"/>
                </a:solidFill>
                <a:effectLst>
                  <a:outerShdw blurRad="23622" dist="23622" dir="2700000" rotWithShape="0">
                    <a:srgbClr val="FFFFFF">
                      <a:alpha val="50000"/>
                    </a:srgbClr>
                  </a:outerShdw>
                </a:effectLst>
              </a:rPr>
              <a:t> </a:t>
            </a:r>
          </a:p>
        </p:txBody>
      </p:sp>
    </p:spTree>
    <p:extLst>
      <p:ext uri="{BB962C8B-B14F-4D97-AF65-F5344CB8AC3E}">
        <p14:creationId xmlns:p14="http://schemas.microsoft.com/office/powerpoint/2010/main" val="1383302722"/>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1250156" y="-1098352"/>
            <a:ext cx="7358063" cy="2196703"/>
          </a:xfrm>
          <a:prstGeom prst="rect">
            <a:avLst/>
          </a:prstGeom>
        </p:spPr>
        <p:txBody>
          <a:bodyPr>
            <a:normAutofit/>
          </a:bodyPr>
          <a:lstStyle>
            <a:lvl1pPr>
              <a:tabLst>
                <a:tab pos="1485900" algn="l"/>
              </a:tabLst>
            </a:lvl1pPr>
          </a:lstStyle>
          <a:p>
            <a:pPr lvl="0">
              <a:defRPr sz="1800">
                <a:solidFill>
                  <a:srgbClr val="000000"/>
                </a:solidFill>
                <a:effectLst/>
              </a:defRPr>
            </a:pPr>
            <a:r>
              <a:rPr sz="4000" dirty="0">
                <a:solidFill>
                  <a:srgbClr val="363929"/>
                </a:solidFill>
                <a:effectLst>
                  <a:outerShdw blurRad="25400" dist="25400" dir="2700000" rotWithShape="0">
                    <a:srgbClr val="FFFFFF">
                      <a:alpha val="50000"/>
                    </a:srgbClr>
                  </a:outerShdw>
                </a:effectLst>
              </a:rPr>
              <a:t>La agenda de Dios</a:t>
            </a:r>
          </a:p>
        </p:txBody>
      </p:sp>
      <p:sp>
        <p:nvSpPr>
          <p:cNvPr id="52" name="Shape 52"/>
          <p:cNvSpPr>
            <a:spLocks noGrp="1"/>
          </p:cNvSpPr>
          <p:nvPr>
            <p:ph type="body" idx="1"/>
          </p:nvPr>
        </p:nvSpPr>
        <p:spPr>
          <a:xfrm>
            <a:off x="875403" y="1681938"/>
            <a:ext cx="7157635" cy="5618592"/>
          </a:xfrm>
          <a:prstGeom prst="rect">
            <a:avLst/>
          </a:prstGeom>
        </p:spPr>
        <p:txBody>
          <a:bodyPr>
            <a:normAutofit/>
          </a:bodyPr>
          <a:lstStyle/>
          <a:p>
            <a:pPr marL="742950" lvl="0" indent="-742950" algn="l">
              <a:buAutoNum type="arabicPeriod" startAt="5"/>
              <a:defRPr sz="1800">
                <a:solidFill>
                  <a:srgbClr val="000000"/>
                </a:solidFill>
                <a:effectLst/>
              </a:defRPr>
            </a:pPr>
            <a:r>
              <a:rPr sz="3600" dirty="0" smtClean="0">
                <a:solidFill>
                  <a:srgbClr val="363929"/>
                </a:solidFill>
              </a:rPr>
              <a:t>Su </a:t>
            </a:r>
            <a:r>
              <a:rPr sz="3600" dirty="0">
                <a:solidFill>
                  <a:srgbClr val="363929"/>
                </a:solidFill>
              </a:rPr>
              <a:t>organización  apoca 14:6-</a:t>
            </a:r>
            <a:r>
              <a:rPr sz="3600" dirty="0" smtClean="0">
                <a:solidFill>
                  <a:srgbClr val="363929"/>
                </a:solidFill>
              </a:rPr>
              <a:t>12</a:t>
            </a:r>
            <a:endParaRPr lang="en-US" sz="3600" dirty="0">
              <a:solidFill>
                <a:srgbClr val="363929"/>
              </a:solidFill>
            </a:endParaRPr>
          </a:p>
          <a:p>
            <a:pPr marL="742950" lvl="0" indent="-742950" algn="l">
              <a:buAutoNum type="arabicPeriod" startAt="5"/>
              <a:defRPr sz="1800">
                <a:solidFill>
                  <a:srgbClr val="000000"/>
                </a:solidFill>
                <a:effectLst/>
              </a:defRPr>
            </a:pPr>
            <a:r>
              <a:rPr lang="en-US" sz="3600" dirty="0" smtClean="0">
                <a:solidFill>
                  <a:srgbClr val="363929"/>
                </a:solidFill>
              </a:rPr>
              <a:t>S</a:t>
            </a:r>
            <a:r>
              <a:rPr sz="3600" dirty="0" smtClean="0">
                <a:solidFill>
                  <a:srgbClr val="363929"/>
                </a:solidFill>
              </a:rPr>
              <a:t>u </a:t>
            </a:r>
            <a:r>
              <a:rPr sz="3600" dirty="0">
                <a:solidFill>
                  <a:srgbClr val="363929"/>
                </a:solidFill>
              </a:rPr>
              <a:t>personal. Apoc. 2-3 </a:t>
            </a:r>
            <a:endParaRPr lang="en-US" sz="3600" dirty="0" smtClean="0">
              <a:solidFill>
                <a:srgbClr val="363929"/>
              </a:solidFill>
            </a:endParaRPr>
          </a:p>
          <a:p>
            <a:pPr marL="742950" lvl="0" indent="-742950" algn="l">
              <a:buAutoNum type="arabicPeriod" startAt="5"/>
              <a:defRPr sz="1800">
                <a:solidFill>
                  <a:srgbClr val="000000"/>
                </a:solidFill>
                <a:effectLst/>
              </a:defRPr>
            </a:pPr>
            <a:r>
              <a:rPr sz="3600" dirty="0" smtClean="0">
                <a:solidFill>
                  <a:srgbClr val="363929"/>
                </a:solidFill>
              </a:rPr>
              <a:t>Su </a:t>
            </a:r>
            <a:r>
              <a:rPr sz="3600" dirty="0">
                <a:solidFill>
                  <a:srgbClr val="363929"/>
                </a:solidFill>
              </a:rPr>
              <a:t>cultura. Apoc 3:</a:t>
            </a:r>
            <a:r>
              <a:rPr sz="3600" dirty="0" smtClean="0">
                <a:solidFill>
                  <a:srgbClr val="363929"/>
                </a:solidFill>
              </a:rPr>
              <a:t>20</a:t>
            </a:r>
            <a:endParaRPr lang="en-US" sz="3600" dirty="0">
              <a:solidFill>
                <a:srgbClr val="363929"/>
              </a:solidFill>
            </a:endParaRPr>
          </a:p>
          <a:p>
            <a:pPr marL="742950" lvl="0" indent="-742950" algn="l">
              <a:buAutoNum type="arabicPeriod" startAt="5"/>
              <a:defRPr sz="1800">
                <a:solidFill>
                  <a:srgbClr val="000000"/>
                </a:solidFill>
                <a:effectLst/>
              </a:defRPr>
            </a:pPr>
            <a:r>
              <a:rPr sz="3600" dirty="0" smtClean="0">
                <a:solidFill>
                  <a:srgbClr val="363929"/>
                </a:solidFill>
              </a:rPr>
              <a:t>Su </a:t>
            </a:r>
            <a:r>
              <a:rPr sz="3600" dirty="0">
                <a:solidFill>
                  <a:srgbClr val="363929"/>
                </a:solidFill>
              </a:rPr>
              <a:t>espíritu. Apoc 3:</a:t>
            </a:r>
            <a:r>
              <a:rPr sz="3600" dirty="0" smtClean="0">
                <a:solidFill>
                  <a:srgbClr val="363929"/>
                </a:solidFill>
              </a:rPr>
              <a:t>21</a:t>
            </a:r>
            <a:endParaRPr lang="en-US" sz="3600" dirty="0" smtClean="0">
              <a:solidFill>
                <a:srgbClr val="363929"/>
              </a:solidFill>
            </a:endParaRPr>
          </a:p>
          <a:p>
            <a:pPr marL="742950" lvl="0" indent="-742950" algn="l">
              <a:buAutoNum type="arabicPeriod" startAt="5"/>
              <a:defRPr sz="1800">
                <a:solidFill>
                  <a:srgbClr val="000000"/>
                </a:solidFill>
                <a:effectLst/>
              </a:defRPr>
            </a:pPr>
            <a:r>
              <a:rPr lang="en-US" sz="3600" dirty="0" smtClean="0">
                <a:solidFill>
                  <a:srgbClr val="363929"/>
                </a:solidFill>
              </a:rPr>
              <a:t> </a:t>
            </a:r>
            <a:r>
              <a:rPr sz="3600" dirty="0" smtClean="0">
                <a:solidFill>
                  <a:srgbClr val="363929"/>
                </a:solidFill>
              </a:rPr>
              <a:t>Sus </a:t>
            </a:r>
            <a:r>
              <a:rPr sz="3600" dirty="0">
                <a:solidFill>
                  <a:srgbClr val="363929"/>
                </a:solidFill>
              </a:rPr>
              <a:t>recursos. Hechos 2 El Espíritu Santo, no son el dinero.  Los recurso a disposición de la agenda.  </a:t>
            </a:r>
          </a:p>
        </p:txBody>
      </p:sp>
    </p:spTree>
    <p:extLst>
      <p:ext uri="{BB962C8B-B14F-4D97-AF65-F5344CB8AC3E}">
        <p14:creationId xmlns:p14="http://schemas.microsoft.com/office/powerpoint/2010/main" val="4240242092"/>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992918" y="378823"/>
            <a:ext cx="7358063" cy="1074904"/>
          </a:xfrm>
          <a:prstGeom prst="rect">
            <a:avLst/>
          </a:prstGeom>
        </p:spPr>
        <p:txBody>
          <a:bodyPr/>
          <a:lstStyle>
            <a:lvl1pPr>
              <a:tabLst>
                <a:tab pos="1485900" algn="l"/>
              </a:tabLst>
            </a:lvl1pPr>
          </a:lstStyle>
          <a:p>
            <a:pPr lvl="0">
              <a:defRPr sz="1800">
                <a:solidFill>
                  <a:srgbClr val="000000"/>
                </a:solidFill>
                <a:effectLst/>
              </a:defRPr>
            </a:pPr>
            <a:r>
              <a:rPr sz="4800" dirty="0">
                <a:solidFill>
                  <a:srgbClr val="363929"/>
                </a:solidFill>
                <a:effectLst>
                  <a:outerShdw blurRad="25400" dist="25400" dir="2700000" rotWithShape="0">
                    <a:srgbClr val="FFFFFF">
                      <a:alpha val="50000"/>
                    </a:srgbClr>
                  </a:outerShdw>
                </a:effectLst>
              </a:rPr>
              <a:t>Ingredientes liderazo</a:t>
            </a:r>
          </a:p>
        </p:txBody>
      </p:sp>
      <p:sp>
        <p:nvSpPr>
          <p:cNvPr id="55" name="Shape 55"/>
          <p:cNvSpPr>
            <a:spLocks noGrp="1"/>
          </p:cNvSpPr>
          <p:nvPr>
            <p:ph type="body" idx="1"/>
          </p:nvPr>
        </p:nvSpPr>
        <p:spPr>
          <a:xfrm>
            <a:off x="1250156" y="1673294"/>
            <a:ext cx="7358063" cy="1089422"/>
          </a:xfrm>
          <a:prstGeom prst="rect">
            <a:avLst/>
          </a:prstGeom>
        </p:spPr>
        <p:txBody>
          <a:bodyPr>
            <a:noAutofit/>
          </a:bodyPr>
          <a:lstStyle/>
          <a:p>
            <a:pPr lvl="0">
              <a:buBlip>
                <a:blip r:embed="rId2"/>
              </a:buBlip>
              <a:defRPr sz="1800">
                <a:solidFill>
                  <a:srgbClr val="000000"/>
                </a:solidFill>
              </a:defRPr>
            </a:pPr>
            <a:r>
              <a:rPr sz="4000" dirty="0">
                <a:solidFill>
                  <a:srgbClr val="363929"/>
                </a:solidFill>
              </a:rPr>
              <a:t>1. Los frutos del Espíritu Santo </a:t>
            </a:r>
          </a:p>
          <a:p>
            <a:pPr lvl="0">
              <a:buBlip>
                <a:blip r:embed="rId2"/>
              </a:buBlip>
              <a:defRPr sz="1800">
                <a:solidFill>
                  <a:srgbClr val="000000"/>
                </a:solidFill>
              </a:defRPr>
            </a:pPr>
            <a:r>
              <a:rPr sz="4000" dirty="0">
                <a:solidFill>
                  <a:srgbClr val="363929"/>
                </a:solidFill>
              </a:rPr>
              <a:t>2.  Un carácter espiritual la ley de Dios</a:t>
            </a:r>
          </a:p>
          <a:p>
            <a:pPr lvl="0">
              <a:buBlip>
                <a:blip r:embed="rId2"/>
              </a:buBlip>
              <a:defRPr sz="1800">
                <a:solidFill>
                  <a:srgbClr val="000000"/>
                </a:solidFill>
              </a:defRPr>
            </a:pPr>
            <a:r>
              <a:rPr sz="4000" dirty="0">
                <a:solidFill>
                  <a:srgbClr val="363929"/>
                </a:solidFill>
              </a:rPr>
              <a:t>3.   Nuestra motivación espiritual,  el amor de Cristo. </a:t>
            </a:r>
          </a:p>
          <a:p>
            <a:pPr lvl="0">
              <a:buBlip>
                <a:blip r:embed="rId2"/>
              </a:buBlip>
              <a:defRPr sz="1800">
                <a:solidFill>
                  <a:srgbClr val="000000"/>
                </a:solidFill>
              </a:defRPr>
            </a:pPr>
            <a:r>
              <a:rPr sz="4000" dirty="0">
                <a:solidFill>
                  <a:srgbClr val="363929"/>
                </a:solidFill>
              </a:rPr>
              <a:t>4.  Nuestra competencia.  Efesios 6:6  -12. </a:t>
            </a:r>
          </a:p>
        </p:txBody>
      </p:sp>
    </p:spTree>
    <p:extLst>
      <p:ext uri="{BB962C8B-B14F-4D97-AF65-F5344CB8AC3E}">
        <p14:creationId xmlns:p14="http://schemas.microsoft.com/office/powerpoint/2010/main" val="3915418943"/>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1008996" y="225050"/>
            <a:ext cx="7358063" cy="1364254"/>
          </a:xfrm>
          <a:prstGeom prst="rect">
            <a:avLst/>
          </a:prstGeom>
        </p:spPr>
        <p:txBody>
          <a:bodyPr>
            <a:normAutofit fontScale="90000"/>
          </a:bodyPr>
          <a:lstStyle>
            <a:lvl1pPr defTabSz="402336">
              <a:tabLst>
                <a:tab pos="1308100" algn="l"/>
              </a:tabLst>
              <a:defRPr sz="5984">
                <a:effectLst>
                  <a:outerShdw blurRad="22352" dist="22352" dir="2700000" rotWithShape="0">
                    <a:srgbClr val="FFFFFF">
                      <a:alpha val="50000"/>
                    </a:srgbClr>
                  </a:outerShdw>
                </a:effectLst>
              </a:defRPr>
            </a:lvl1pPr>
          </a:lstStyle>
          <a:p>
            <a:pPr lvl="0">
              <a:defRPr sz="1800">
                <a:solidFill>
                  <a:srgbClr val="000000"/>
                </a:solidFill>
                <a:effectLst/>
              </a:defRPr>
            </a:pPr>
            <a:r>
              <a:rPr sz="4200" dirty="0">
                <a:solidFill>
                  <a:srgbClr val="363929"/>
                </a:solidFill>
              </a:rPr>
              <a:t>Asegurarse de actuar siempre de la voluntad de Dios</a:t>
            </a:r>
          </a:p>
        </p:txBody>
      </p:sp>
      <p:sp>
        <p:nvSpPr>
          <p:cNvPr id="58" name="Shape 58"/>
          <p:cNvSpPr>
            <a:spLocks noGrp="1"/>
          </p:cNvSpPr>
          <p:nvPr>
            <p:ph type="body" idx="1"/>
          </p:nvPr>
        </p:nvSpPr>
        <p:spPr>
          <a:xfrm>
            <a:off x="1008995" y="1651482"/>
            <a:ext cx="7544161" cy="4842821"/>
          </a:xfrm>
          <a:prstGeom prst="rect">
            <a:avLst/>
          </a:prstGeom>
        </p:spPr>
        <p:txBody>
          <a:bodyPr>
            <a:noAutofit/>
          </a:bodyPr>
          <a:lstStyle/>
          <a:p>
            <a:pPr marL="257255" indent="-257255" defTabSz="215376">
              <a:spcBef>
                <a:spcPts val="2320"/>
              </a:spcBef>
              <a:buBlip>
                <a:blip r:embed="rId2"/>
              </a:buBlip>
              <a:defRPr sz="1800">
                <a:solidFill>
                  <a:srgbClr val="000000"/>
                </a:solidFill>
              </a:defRPr>
            </a:pPr>
            <a:r>
              <a:rPr sz="2400" dirty="0">
                <a:solidFill>
                  <a:srgbClr val="363929"/>
                </a:solidFill>
              </a:rPr>
              <a:t>Sepa que tiene la autoridad de Dios  y la aprobación de su líder, la aprobación Divina de debe buscar, que Dios respalde. </a:t>
            </a:r>
          </a:p>
          <a:p>
            <a:pPr marL="257255" indent="-257255" defTabSz="215376">
              <a:spcBef>
                <a:spcPts val="2320"/>
              </a:spcBef>
              <a:buBlip>
                <a:blip r:embed="rId2"/>
              </a:buBlip>
              <a:defRPr sz="1800">
                <a:solidFill>
                  <a:srgbClr val="000000"/>
                </a:solidFill>
              </a:defRPr>
            </a:pPr>
            <a:r>
              <a:rPr sz="2400" dirty="0">
                <a:solidFill>
                  <a:srgbClr val="363929"/>
                </a:solidFill>
              </a:rPr>
              <a:t>En la planeación es muy importante él involucrar el mayor número de personas, u la planeación lo más importante es el proceso que los planes mismos</a:t>
            </a:r>
          </a:p>
          <a:p>
            <a:pPr marL="257255" indent="-257255" defTabSz="215376">
              <a:spcBef>
                <a:spcPts val="2320"/>
              </a:spcBef>
              <a:buBlip>
                <a:blip r:embed="rId2"/>
              </a:buBlip>
              <a:defRPr sz="1800">
                <a:solidFill>
                  <a:srgbClr val="000000"/>
                </a:solidFill>
              </a:defRPr>
            </a:pPr>
            <a:r>
              <a:rPr sz="2400" dirty="0">
                <a:solidFill>
                  <a:srgbClr val="363929"/>
                </a:solidFill>
              </a:rPr>
              <a:t>2reyes 6 a 5. El profeta estaba allí, pero no se le ocurrió a el, la idea vino del,equipo, y además aunque tenía la aprobación  de Dios no significa que no resisten problemas, el,hacha se le cayó, </a:t>
            </a:r>
          </a:p>
          <a:p>
            <a:pPr marL="257255" indent="-257255" defTabSz="215376">
              <a:spcBef>
                <a:spcPts val="2320"/>
              </a:spcBef>
              <a:buBlip>
                <a:blip r:embed="rId2"/>
              </a:buBlip>
              <a:defRPr sz="1800">
                <a:solidFill>
                  <a:srgbClr val="000000"/>
                </a:solidFill>
              </a:defRPr>
            </a:pPr>
            <a:r>
              <a:rPr sz="2400" dirty="0">
                <a:solidFill>
                  <a:srgbClr val="363929"/>
                </a:solidFill>
              </a:rPr>
              <a:t>Involucraste en el plan y programa y acompañe. </a:t>
            </a:r>
          </a:p>
        </p:txBody>
      </p:sp>
    </p:spTree>
    <p:extLst>
      <p:ext uri="{BB962C8B-B14F-4D97-AF65-F5344CB8AC3E}">
        <p14:creationId xmlns:p14="http://schemas.microsoft.com/office/powerpoint/2010/main" val="66225482"/>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86050" y="857232"/>
            <a:ext cx="5715040" cy="4524315"/>
          </a:xfrm>
          <a:prstGeom prst="rect">
            <a:avLst/>
          </a:prstGeom>
        </p:spPr>
        <p:txBody>
          <a:bodyPr wrap="square">
            <a:spAutoFit/>
          </a:bodyPr>
          <a:lstStyle/>
          <a:p>
            <a:pPr algn="just"/>
            <a:r>
              <a:rPr lang="pt-BR" sz="2400" b="1" dirty="0" smtClean="0"/>
              <a:t>El equipo </a:t>
            </a:r>
            <a:r>
              <a:rPr lang="pt-BR" sz="2400" b="1" dirty="0" err="1" smtClean="0"/>
              <a:t>pastor-anciano</a:t>
            </a:r>
            <a:endParaRPr lang="pt-BR" sz="2400" b="1" dirty="0" smtClean="0"/>
          </a:p>
          <a:p>
            <a:pPr algn="just"/>
            <a:endParaRPr lang="pt-BR" sz="2400" b="1" dirty="0" smtClean="0"/>
          </a:p>
          <a:p>
            <a:pPr algn="just"/>
            <a:r>
              <a:rPr lang="es-ES" sz="2400" dirty="0" smtClean="0"/>
              <a:t>Pastores y ancianos son socios en el ministerio.</a:t>
            </a:r>
          </a:p>
          <a:p>
            <a:pPr algn="just"/>
            <a:r>
              <a:rPr lang="es-ES" sz="2400" dirty="0" smtClean="0"/>
              <a:t>Los pastores son nombrados por la Asociación /Misión </a:t>
            </a:r>
            <a:r>
              <a:rPr lang="pt-BR" sz="2400" dirty="0" smtClean="0"/>
              <a:t>Local. </a:t>
            </a:r>
            <a:r>
              <a:rPr lang="es-ES" sz="2400" dirty="0" smtClean="0"/>
              <a:t>Los ancianos son nombrados por la congregación y a ella le prestan cuentas. Ambos actúan como líderes de la congregación al coordinar las actividades de la iglesia.</a:t>
            </a:r>
          </a:p>
          <a:p>
            <a:pPr algn="just"/>
            <a:r>
              <a:rPr lang="es-ES" sz="2400" dirty="0" smtClean="0"/>
              <a:t>De esta forma, los intereses y el trabajo del pastor y del anciano, </a:t>
            </a:r>
            <a:r>
              <a:rPr lang="pt-BR" sz="2400" dirty="0" err="1" smtClean="0"/>
              <a:t>coinciden</a:t>
            </a:r>
            <a:r>
              <a:rPr lang="pt-BR" sz="2400" dirty="0" smtClean="0"/>
              <a:t>.</a:t>
            </a:r>
            <a:endParaRPr lang="pt-BR" sz="2400" dirty="0"/>
          </a:p>
        </p:txBody>
      </p:sp>
    </p:spTree>
    <p:extLst>
      <p:ext uri="{BB962C8B-B14F-4D97-AF65-F5344CB8AC3E}">
        <p14:creationId xmlns:p14="http://schemas.microsoft.com/office/powerpoint/2010/main" val="3924238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pic>
        <p:nvPicPr>
          <p:cNvPr id="5" name="Picture 3"/>
          <p:cNvPicPr>
            <a:picLocks noChangeAspect="1" noChangeArrowheads="1"/>
          </p:cNvPicPr>
          <p:nvPr/>
        </p:nvPicPr>
        <p:blipFill>
          <a:blip r:embed="rId3"/>
          <a:srcRect/>
          <a:stretch>
            <a:fillRect/>
          </a:stretch>
        </p:blipFill>
        <p:spPr bwMode="auto">
          <a:xfrm>
            <a:off x="0" y="0"/>
            <a:ext cx="2767028" cy="2600052"/>
          </a:xfrm>
          <a:prstGeom prst="rect">
            <a:avLst/>
          </a:prstGeom>
          <a:noFill/>
          <a:ln w="9525">
            <a:noFill/>
            <a:miter lim="800000"/>
            <a:headEnd/>
            <a:tailEnd/>
          </a:ln>
          <a:effectLst/>
        </p:spPr>
      </p:pic>
      <p:sp>
        <p:nvSpPr>
          <p:cNvPr id="6" name="2 Marcador de contenido"/>
          <p:cNvSpPr txBox="1">
            <a:spLocks/>
          </p:cNvSpPr>
          <p:nvPr/>
        </p:nvSpPr>
        <p:spPr>
          <a:xfrm>
            <a:off x="0" y="2857496"/>
            <a:ext cx="8643966" cy="2954351"/>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3200" b="1" i="0" u="none" strike="noStrike" kern="1200" cap="none" spc="0" normalizeH="0" baseline="0" noProof="0" dirty="0" smtClean="0">
                <a:ln>
                  <a:noFill/>
                </a:ln>
                <a:solidFill>
                  <a:schemeClr val="bg1"/>
                </a:solidFill>
                <a:effectLst/>
                <a:uLnTx/>
                <a:uFillTx/>
                <a:latin typeface="+mn-lt"/>
                <a:ea typeface="+mn-ea"/>
                <a:cs typeface="+mn-cs"/>
              </a:rPr>
              <a:t>  Contesta</a:t>
            </a:r>
            <a:r>
              <a:rPr kumimoji="0" lang="es-ES_tradnl" sz="3200" b="1" i="0" u="none" strike="noStrike" kern="1200" cap="none" spc="0" normalizeH="0" noProof="0" dirty="0" smtClean="0">
                <a:ln>
                  <a:noFill/>
                </a:ln>
                <a:solidFill>
                  <a:schemeClr val="bg1"/>
                </a:solidFill>
                <a:effectLst/>
                <a:uLnTx/>
                <a:uFillTx/>
                <a:latin typeface="+mn-lt"/>
                <a:ea typeface="+mn-ea"/>
                <a:cs typeface="+mn-cs"/>
              </a:rPr>
              <a:t> las preguntas tales como:</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lang="es-ES_tradnl" sz="3200" b="1" dirty="0" smtClean="0">
                <a:solidFill>
                  <a:schemeClr val="bg1"/>
                </a:solidFill>
              </a:rPr>
              <a:t>Que desea Dios que seamos</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ES_tradnl" sz="3200" b="1" i="0" u="none" strike="noStrike" kern="1200" cap="none" spc="0" normalizeH="0" noProof="0" dirty="0" smtClean="0">
                <a:ln>
                  <a:noFill/>
                </a:ln>
                <a:solidFill>
                  <a:schemeClr val="bg1"/>
                </a:solidFill>
                <a:effectLst/>
                <a:uLnTx/>
                <a:uFillTx/>
                <a:latin typeface="+mn-lt"/>
                <a:ea typeface="+mn-ea"/>
                <a:cs typeface="+mn-cs"/>
              </a:rPr>
              <a:t>Qué quiere Dios para que seamos </a:t>
            </a:r>
            <a:r>
              <a:rPr lang="es-ES_tradnl" sz="3200" b="1" dirty="0" smtClean="0">
                <a:solidFill>
                  <a:schemeClr val="bg1"/>
                </a:solidFill>
              </a:rPr>
              <a:t>y tengamos las mejores</a:t>
            </a:r>
            <a:r>
              <a:rPr kumimoji="0" lang="es-ES_tradnl" sz="3200" b="1" i="0" u="none" strike="noStrike" kern="1200" cap="none" spc="0" normalizeH="0" noProof="0" dirty="0" smtClean="0">
                <a:ln>
                  <a:noFill/>
                </a:ln>
                <a:solidFill>
                  <a:schemeClr val="bg1"/>
                </a:solidFill>
                <a:effectLst/>
                <a:uLnTx/>
                <a:uFillTx/>
                <a:latin typeface="+mn-lt"/>
                <a:ea typeface="+mn-ea"/>
                <a:cs typeface="+mn-cs"/>
              </a:rPr>
              <a:t> congregaciones del mundo?</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lang="es-ES_tradnl" sz="3200" b="1" dirty="0" smtClean="0">
                <a:solidFill>
                  <a:schemeClr val="bg1"/>
                </a:solidFill>
              </a:rPr>
              <a:t>Cuáles son nuestras fortalezas.  Oportunidades,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ES_tradnl" sz="3200" b="1" i="0" u="none" strike="noStrike" kern="1200" cap="none" spc="0" normalizeH="0" noProof="0" dirty="0" smtClean="0">
                <a:ln>
                  <a:noFill/>
                </a:ln>
                <a:solidFill>
                  <a:schemeClr val="bg1"/>
                </a:solidFill>
                <a:effectLst/>
                <a:uLnTx/>
                <a:uFillTx/>
                <a:latin typeface="+mn-lt"/>
                <a:ea typeface="+mn-ea"/>
                <a:cs typeface="+mn-cs"/>
              </a:rPr>
              <a:t>Cuál es nuestra misión.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ES_tradnl" sz="3200" b="1" i="0" u="none" strike="noStrike" kern="1200" cap="none" spc="0" normalizeH="0" noProof="0" dirty="0" smtClean="0">
                <a:ln>
                  <a:noFill/>
                </a:ln>
                <a:solidFill>
                  <a:schemeClr val="bg1"/>
                </a:solidFill>
                <a:effectLst/>
                <a:uLnTx/>
                <a:uFillTx/>
                <a:latin typeface="+mn-lt"/>
                <a:ea typeface="+mn-ea"/>
                <a:cs typeface="+mn-cs"/>
              </a:rPr>
              <a:t>Cuales son nuestras metas   para este próximo año.</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CO" sz="3200" b="1"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1 Título"/>
          <p:cNvSpPr txBox="1">
            <a:spLocks/>
          </p:cNvSpPr>
          <p:nvPr/>
        </p:nvSpPr>
        <p:spPr>
          <a:xfrm>
            <a:off x="1571604" y="64291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0" i="0" u="none" strike="noStrike" kern="1200" cap="none" spc="0" normalizeH="0" baseline="0" noProof="0" dirty="0" smtClean="0">
                <a:ln>
                  <a:noFill/>
                </a:ln>
                <a:solidFill>
                  <a:schemeClr val="bg1"/>
                </a:solidFill>
                <a:effectLst/>
                <a:uLnTx/>
                <a:uFillTx/>
                <a:latin typeface="VAG Round" pitchFamily="82" charset="0"/>
                <a:ea typeface="+mj-ea"/>
                <a:cs typeface="+mj-cs"/>
              </a:rPr>
              <a:t>Cuatro fases del liderazgo</a:t>
            </a:r>
            <a:endParaRPr kumimoji="0" lang="es-CO" sz="3600" b="0" i="0" u="none" strike="noStrike" kern="1200" cap="none" spc="0" normalizeH="0" baseline="0" noProof="0" dirty="0" smtClean="0">
              <a:ln>
                <a:noFill/>
              </a:ln>
              <a:solidFill>
                <a:schemeClr val="bg1"/>
              </a:solidFill>
              <a:effectLst/>
              <a:uLnTx/>
              <a:uFillTx/>
              <a:latin typeface="VAG Round" pitchFamily="82" charset="0"/>
              <a:ea typeface="+mj-ea"/>
              <a:cs typeface="+mj-cs"/>
            </a:endParaRPr>
          </a:p>
        </p:txBody>
      </p:sp>
    </p:spTree>
    <p:extLst>
      <p:ext uri="{BB962C8B-B14F-4D97-AF65-F5344CB8AC3E}">
        <p14:creationId xmlns:p14="http://schemas.microsoft.com/office/powerpoint/2010/main" val="31584776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3" name="2 Marcador de contenido"/>
          <p:cNvSpPr>
            <a:spLocks noGrp="1"/>
          </p:cNvSpPr>
          <p:nvPr>
            <p:ph idx="1"/>
          </p:nvPr>
        </p:nvSpPr>
        <p:spPr>
          <a:xfrm>
            <a:off x="0" y="1928802"/>
            <a:ext cx="900115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pic>
        <p:nvPicPr>
          <p:cNvPr id="5" name="Picture 3"/>
          <p:cNvPicPr>
            <a:picLocks noChangeAspect="1" noChangeArrowheads="1"/>
          </p:cNvPicPr>
          <p:nvPr/>
        </p:nvPicPr>
        <p:blipFill>
          <a:blip r:embed="rId3"/>
          <a:srcRect/>
          <a:stretch>
            <a:fillRect/>
          </a:stretch>
        </p:blipFill>
        <p:spPr bwMode="auto">
          <a:xfrm>
            <a:off x="7500958" y="5314108"/>
            <a:ext cx="1643042" cy="1543892"/>
          </a:xfrm>
          <a:prstGeom prst="rect">
            <a:avLst/>
          </a:prstGeom>
          <a:noFill/>
          <a:ln w="9525">
            <a:noFill/>
            <a:miter lim="800000"/>
            <a:headEnd/>
            <a:tailEnd/>
          </a:ln>
          <a:effectLst/>
        </p:spPr>
      </p:pic>
      <p:sp>
        <p:nvSpPr>
          <p:cNvPr id="7" name="1 Título"/>
          <p:cNvSpPr txBox="1">
            <a:spLocks/>
          </p:cNvSpPr>
          <p:nvPr/>
        </p:nvSpPr>
        <p:spPr>
          <a:xfrm>
            <a:off x="1700250" y="92867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bg1"/>
                </a:solidFill>
                <a:effectLst/>
                <a:uLnTx/>
                <a:uFillTx/>
                <a:latin typeface="VAG Round" pitchFamily="82" charset="0"/>
                <a:ea typeface="+mj-ea"/>
                <a:cs typeface="+mj-cs"/>
              </a:rPr>
              <a:t>Cuatro fases del liderazgo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3600" b="0" i="0" u="none" strike="noStrike" kern="1200" cap="none" spc="0" normalizeH="0" baseline="0" noProof="0" dirty="0" smtClean="0">
              <a:ln>
                <a:noFill/>
              </a:ln>
              <a:solidFill>
                <a:schemeClr val="bg1"/>
              </a:solidFill>
              <a:effectLst/>
              <a:uLnTx/>
              <a:uFillTx/>
              <a:latin typeface="VAG Round" pitchFamily="82" charset="0"/>
              <a:ea typeface="+mj-ea"/>
              <a:cs typeface="+mj-cs"/>
            </a:endParaRPr>
          </a:p>
        </p:txBody>
      </p:sp>
      <p:sp>
        <p:nvSpPr>
          <p:cNvPr id="8" name="7 Rectángulo"/>
          <p:cNvSpPr/>
          <p:nvPr/>
        </p:nvSpPr>
        <p:spPr>
          <a:xfrm>
            <a:off x="500034" y="2143116"/>
            <a:ext cx="8643966" cy="5109091"/>
          </a:xfrm>
          <a:prstGeom prst="rect">
            <a:avLst/>
          </a:prstGeom>
          <a:noFill/>
        </p:spPr>
        <p:txBody>
          <a:bodyPr wrap="square" lIns="91440" tIns="45720" rIns="91440" bIns="45720">
            <a:spAutoFit/>
          </a:bodyPr>
          <a:lstStyle/>
          <a:p>
            <a:pPr marL="914400" indent="-914400">
              <a:buAutoNum type="arabicPeriod"/>
            </a:pP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Propósito 	   </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Metas,</a:t>
            </a:r>
          </a:p>
          <a:p>
            <a:pPr marL="4572000" lvl="8" indent="-914400"/>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Indicadores  Éxito</a:t>
            </a: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Planificando: “</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Crece”</a:t>
            </a:r>
          </a:p>
          <a:p>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Ejecución:</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Motivación</a:t>
            </a:r>
          </a:p>
          <a:p>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Supervisión</a:t>
            </a:r>
          </a:p>
          <a:p>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Producto: </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Evaluación</a:t>
            </a:r>
          </a:p>
          <a:p>
            <a:pPr algn="ctr"/>
            <a:endPar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4"/>
          <p:cNvPicPr>
            <a:picLocks noChangeAspect="1" noChangeArrowheads="1"/>
          </p:cNvPicPr>
          <p:nvPr/>
        </p:nvPicPr>
        <p:blipFill>
          <a:blip r:embed="rId4"/>
          <a:srcRect/>
          <a:stretch>
            <a:fillRect/>
          </a:stretch>
        </p:blipFill>
        <p:spPr bwMode="auto">
          <a:xfrm>
            <a:off x="0" y="0"/>
            <a:ext cx="1428776" cy="2143163"/>
          </a:xfrm>
          <a:prstGeom prst="rect">
            <a:avLst/>
          </a:prstGeom>
          <a:noFill/>
          <a:ln w="9525">
            <a:noFill/>
            <a:miter lim="800000"/>
            <a:headEnd/>
            <a:tailEnd/>
          </a:ln>
          <a:effectLst/>
        </p:spPr>
      </p:pic>
      <p:sp>
        <p:nvSpPr>
          <p:cNvPr id="10" name="9 Cerrar llave"/>
          <p:cNvSpPr/>
          <p:nvPr/>
        </p:nvSpPr>
        <p:spPr>
          <a:xfrm flipH="1">
            <a:off x="4714876" y="2285992"/>
            <a:ext cx="214315" cy="1000132"/>
          </a:xfrm>
          <a:prstGeom prst="rightBrace">
            <a:avLst/>
          </a:prstGeom>
          <a:solidFill>
            <a:srgbClr val="00206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10 Cerrar llave"/>
          <p:cNvSpPr/>
          <p:nvPr/>
        </p:nvSpPr>
        <p:spPr>
          <a:xfrm flipH="1">
            <a:off x="4786314" y="4286256"/>
            <a:ext cx="214315" cy="1000132"/>
          </a:xfrm>
          <a:prstGeom prst="rightBrace">
            <a:avLst/>
          </a:prstGeom>
          <a:solidFill>
            <a:srgbClr val="00206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1828242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smtClean="0">
                <a:solidFill>
                  <a:schemeClr val="bg1"/>
                </a:solidFill>
                <a:latin typeface="VAG Round" pitchFamily="82" charset="0"/>
              </a:rPr>
              <a:t>1.  PROPÓSITO</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s-ES_tradnl" sz="3200" b="1" i="0" u="none" strike="noStrike" kern="1200" cap="none" spc="0" normalizeH="0" baseline="0" noProof="0" dirty="0" smtClean="0">
                <a:ln>
                  <a:noFill/>
                </a:ln>
                <a:solidFill>
                  <a:schemeClr val="bg1"/>
                </a:solidFill>
                <a:effectLst/>
                <a:uLnTx/>
                <a:uFillTx/>
                <a:latin typeface="+mn-lt"/>
                <a:ea typeface="+mn-ea"/>
                <a:cs typeface="+mn-cs"/>
              </a:rPr>
              <a:t>  La</a:t>
            </a:r>
            <a:r>
              <a:rPr kumimoji="0" lang="es-ES_tradnl" sz="3200" b="1" i="0" u="none" strike="noStrike" kern="1200" cap="none" spc="0" normalizeH="0" noProof="0" dirty="0" smtClean="0">
                <a:ln>
                  <a:noFill/>
                </a:ln>
                <a:solidFill>
                  <a:schemeClr val="bg1"/>
                </a:solidFill>
                <a:effectLst/>
                <a:uLnTx/>
                <a:uFillTx/>
                <a:latin typeface="+mn-lt"/>
                <a:ea typeface="+mn-ea"/>
                <a:cs typeface="+mn-cs"/>
              </a:rPr>
              <a:t> acción sin visión es ciega.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lang="es-ES_tradnl" sz="3200" b="1" dirty="0" smtClean="0">
                <a:solidFill>
                  <a:schemeClr val="bg1"/>
                </a:solidFill>
              </a:rPr>
              <a:t>  Es ver de antemano un final exitoso,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s-ES_tradnl" sz="3200" b="1" i="0" u="none" strike="noStrike" kern="1200" cap="none" spc="0" normalizeH="0" noProof="0" dirty="0" smtClean="0">
                <a:ln>
                  <a:noFill/>
                </a:ln>
                <a:solidFill>
                  <a:schemeClr val="bg1"/>
                </a:solidFill>
                <a:effectLst/>
                <a:uLnTx/>
                <a:uFillTx/>
                <a:latin typeface="+mn-lt"/>
                <a:ea typeface="+mn-ea"/>
                <a:cs typeface="+mn-cs"/>
              </a:rPr>
              <a:t>  Debe estar resumido en no más de 20 palabras.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s-ES_tradnl" sz="3200" b="1" i="0" u="none" strike="noStrike" kern="1200" cap="none" spc="0" normalizeH="0" noProof="0" dirty="0" smtClean="0">
                <a:ln>
                  <a:noFill/>
                </a:ln>
                <a:solidFill>
                  <a:schemeClr val="bg1"/>
                </a:solidFill>
                <a:effectLst/>
                <a:uLnTx/>
                <a:uFillTx/>
                <a:latin typeface="+mn-lt"/>
                <a:ea typeface="+mn-ea"/>
                <a:cs typeface="+mn-cs"/>
              </a:rPr>
              <a:t>  Debe ser suficientemente amplio y claro.</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CO" sz="3200" b="1"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7" name="Picture 4"/>
          <p:cNvPicPr>
            <a:picLocks noChangeAspect="1" noChangeArrowheads="1"/>
          </p:cNvPicPr>
          <p:nvPr/>
        </p:nvPicPr>
        <p:blipFill>
          <a:blip r:embed="rId3"/>
          <a:srcRect/>
          <a:stretch>
            <a:fillRect/>
          </a:stretch>
        </p:blipFill>
        <p:spPr bwMode="auto">
          <a:xfrm>
            <a:off x="0" y="0"/>
            <a:ext cx="2928926" cy="3009102"/>
          </a:xfrm>
          <a:prstGeom prst="rect">
            <a:avLst/>
          </a:prstGeom>
          <a:noFill/>
          <a:ln w="9525">
            <a:noFill/>
            <a:miter lim="800000"/>
            <a:headEnd/>
            <a:tailEnd/>
          </a:ln>
          <a:effectLst/>
        </p:spPr>
      </p:pic>
    </p:spTree>
    <p:extLst>
      <p:ext uri="{BB962C8B-B14F-4D97-AF65-F5344CB8AC3E}">
        <p14:creationId xmlns:p14="http://schemas.microsoft.com/office/powerpoint/2010/main" val="27124498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smtClean="0">
                <a:solidFill>
                  <a:schemeClr val="bg1"/>
                </a:solidFill>
                <a:latin typeface="VAG Round" pitchFamily="82" charset="0"/>
              </a:rPr>
              <a:t>1.  PROPÓSITO</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s-ES_tradnl" sz="3200" b="1" i="0" u="none" strike="noStrike" kern="1200" cap="none" spc="0" normalizeH="0" baseline="0" noProof="0" dirty="0" smtClean="0">
                <a:ln>
                  <a:noFill/>
                </a:ln>
                <a:solidFill>
                  <a:schemeClr val="bg1"/>
                </a:solidFill>
                <a:effectLst/>
                <a:uLnTx/>
                <a:uFillTx/>
                <a:latin typeface="+mn-lt"/>
                <a:ea typeface="+mn-ea"/>
                <a:cs typeface="+mn-cs"/>
              </a:rPr>
              <a:t>  Debe resumir nuestro sueño</a:t>
            </a:r>
            <a:r>
              <a:rPr kumimoji="0" lang="es-ES_tradnl" sz="3200" b="1" i="0" u="none" strike="noStrike" kern="1200" cap="none" spc="0" normalizeH="0" noProof="0" dirty="0" smtClean="0">
                <a:ln>
                  <a:noFill/>
                </a:ln>
                <a:solidFill>
                  <a:schemeClr val="bg1"/>
                </a:solidFill>
                <a:effectLst/>
                <a:uLnTx/>
                <a:uFillTx/>
                <a:latin typeface="+mn-lt"/>
                <a:ea typeface="+mn-ea"/>
                <a:cs typeface="+mn-cs"/>
              </a:rPr>
              <a:t> con y para y por la </a:t>
            </a:r>
            <a:r>
              <a:rPr kumimoji="0" lang="es-ES_tradnl" sz="3200" b="1" i="0" u="none" strike="noStrike" kern="1200" cap="none" spc="0" normalizeH="0" noProof="0" dirty="0" err="1" smtClean="0">
                <a:ln>
                  <a:noFill/>
                </a:ln>
                <a:solidFill>
                  <a:schemeClr val="bg1"/>
                </a:solidFill>
                <a:effectLst/>
                <a:uLnTx/>
                <a:uFillTx/>
                <a:latin typeface="+mn-lt"/>
                <a:ea typeface="+mn-ea"/>
                <a:cs typeface="+mn-cs"/>
              </a:rPr>
              <a:t>feligresia</a:t>
            </a:r>
            <a:r>
              <a:rPr kumimoji="0" lang="es-ES_tradnl" sz="3200" b="1" i="0" u="none" strike="noStrike" kern="1200" cap="none" spc="0" normalizeH="0" noProof="0" dirty="0" smtClean="0">
                <a:ln>
                  <a:noFill/>
                </a:ln>
                <a:solidFill>
                  <a:schemeClr val="bg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_tradnl" sz="3200" b="1" i="0" u="none" strike="noStrike" kern="1200" cap="none" spc="0" normalizeH="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lang="es-ES_tradnl" sz="4800" b="1" baseline="30000" dirty="0" smtClean="0">
                <a:solidFill>
                  <a:schemeClr val="bg1"/>
                </a:solidFill>
              </a:rPr>
              <a:t>Debe tener indicadores de éxito bien específicos.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s-ES_tradnl" sz="4800" b="1" i="0" u="none" strike="noStrike" kern="1200" cap="none" spc="0" normalizeH="0" baseline="30000" noProof="0" dirty="0">
                <a:ln>
                  <a:noFill/>
                </a:ln>
                <a:solidFill>
                  <a:schemeClr val="bg1"/>
                </a:solidFill>
                <a:effectLst/>
                <a:uLnTx/>
                <a:uFillTx/>
                <a:latin typeface="+mn-lt"/>
                <a:ea typeface="+mn-ea"/>
                <a:cs typeface="+mn-cs"/>
              </a:rPr>
              <a:t> </a:t>
            </a:r>
            <a:r>
              <a:rPr kumimoji="0" lang="es-ES_tradnl" sz="4800" b="1" i="0" u="none" strike="noStrike" kern="1200" cap="none" spc="0" normalizeH="0" baseline="30000" noProof="0" dirty="0" smtClean="0">
                <a:ln>
                  <a:noFill/>
                </a:ln>
                <a:solidFill>
                  <a:schemeClr val="bg1"/>
                </a:solidFill>
                <a:effectLst/>
                <a:uLnTx/>
                <a:uFillTx/>
                <a:latin typeface="+mn-lt"/>
                <a:ea typeface="+mn-ea"/>
                <a:cs typeface="+mn-cs"/>
              </a:rPr>
              <a:t>Deben estar resumidos en metas, y cada meta puede tener varios indicadores de éxito.</a:t>
            </a:r>
            <a:endParaRPr kumimoji="0" lang="es-CO" sz="4800" b="1"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7" name="Picture 4"/>
          <p:cNvPicPr>
            <a:picLocks noChangeAspect="1" noChangeArrowheads="1"/>
          </p:cNvPicPr>
          <p:nvPr/>
        </p:nvPicPr>
        <p:blipFill>
          <a:blip r:embed="rId3"/>
          <a:srcRect/>
          <a:stretch>
            <a:fillRect/>
          </a:stretch>
        </p:blipFill>
        <p:spPr bwMode="auto">
          <a:xfrm>
            <a:off x="0" y="0"/>
            <a:ext cx="2928926" cy="3009102"/>
          </a:xfrm>
          <a:prstGeom prst="rect">
            <a:avLst/>
          </a:prstGeom>
          <a:noFill/>
          <a:ln w="9525">
            <a:noFill/>
            <a:miter lim="800000"/>
            <a:headEnd/>
            <a:tailEnd/>
          </a:ln>
          <a:effectLst/>
        </p:spPr>
      </p:pic>
    </p:spTree>
    <p:extLst>
      <p:ext uri="{BB962C8B-B14F-4D97-AF65-F5344CB8AC3E}">
        <p14:creationId xmlns:p14="http://schemas.microsoft.com/office/powerpoint/2010/main" val="1375637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anchor="ctr"/>
          <a:lstStyle/>
          <a:p>
            <a:pPr algn="ctr"/>
            <a:endParaRPr lang="es-ES_tradnl"/>
          </a:p>
        </p:txBody>
      </p:sp>
      <p:pic>
        <p:nvPicPr>
          <p:cNvPr id="109572" name="Picture 4" descr="DOFA"/>
          <p:cNvPicPr>
            <a:picLocks noChangeAspect="1" noChangeArrowheads="1"/>
          </p:cNvPicPr>
          <p:nvPr/>
        </p:nvPicPr>
        <p:blipFill>
          <a:blip r:embed="rId2"/>
          <a:srcRect/>
          <a:stretch>
            <a:fillRect/>
          </a:stretch>
        </p:blipFill>
        <p:spPr bwMode="auto">
          <a:xfrm>
            <a:off x="142844" y="919163"/>
            <a:ext cx="8715436" cy="5678487"/>
          </a:xfrm>
          <a:prstGeom prst="rect">
            <a:avLst/>
          </a:prstGeom>
          <a:noFill/>
        </p:spPr>
      </p:pic>
      <p:sp>
        <p:nvSpPr>
          <p:cNvPr id="109575" name="Text Box 7"/>
          <p:cNvSpPr txBox="1">
            <a:spLocks noChangeArrowheads="1"/>
          </p:cNvSpPr>
          <p:nvPr/>
        </p:nvSpPr>
        <p:spPr bwMode="auto">
          <a:xfrm>
            <a:off x="1539875" y="731541"/>
            <a:ext cx="6645119"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es-ES_tradnl" sz="2400" dirty="0">
                <a:solidFill>
                  <a:srgbClr val="000099"/>
                </a:solidFill>
                <a:latin typeface="Arial Black" pitchFamily="34" charset="0"/>
              </a:rPr>
              <a:t>FORMATO DE </a:t>
            </a:r>
            <a:r>
              <a:rPr lang="es-ES_tradnl" sz="2400" dirty="0" smtClean="0">
                <a:solidFill>
                  <a:srgbClr val="000099"/>
                </a:solidFill>
                <a:latin typeface="Arial Black" pitchFamily="34" charset="0"/>
              </a:rPr>
              <a:t>TRABAJO DEL ANCIANO</a:t>
            </a:r>
            <a:endParaRPr lang="es-ES_tradnl" sz="2400" dirty="0">
              <a:solidFill>
                <a:srgbClr val="000099"/>
              </a:solidFill>
              <a:latin typeface="Arial Black" pitchFamily="34" charset="0"/>
            </a:endParaRPr>
          </a:p>
        </p:txBody>
      </p:sp>
    </p:spTree>
    <p:extLst>
      <p:ext uri="{BB962C8B-B14F-4D97-AF65-F5344CB8AC3E}">
        <p14:creationId xmlns:p14="http://schemas.microsoft.com/office/powerpoint/2010/main" val="23446779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smtClean="0">
                <a:solidFill>
                  <a:schemeClr val="bg1"/>
                </a:solidFill>
                <a:latin typeface="VAG Round" pitchFamily="82" charset="0"/>
              </a:rPr>
              <a:t>METAS</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7 CuadroTexto"/>
          <p:cNvSpPr txBox="1"/>
          <p:nvPr/>
        </p:nvSpPr>
        <p:spPr>
          <a:xfrm>
            <a:off x="2357422" y="2428868"/>
            <a:ext cx="5214974" cy="369332"/>
          </a:xfrm>
          <a:prstGeom prst="rect">
            <a:avLst/>
          </a:prstGeom>
          <a:noFill/>
        </p:spPr>
        <p:txBody>
          <a:bodyPr wrap="square" rtlCol="0">
            <a:spAutoFit/>
          </a:bodyPr>
          <a:lstStyle/>
          <a:p>
            <a:endParaRPr lang="es-CO" dirty="0"/>
          </a:p>
        </p:txBody>
      </p:sp>
      <p:pic>
        <p:nvPicPr>
          <p:cNvPr id="10" name="Picture 3"/>
          <p:cNvPicPr>
            <a:picLocks noChangeAspect="1" noChangeArrowheads="1"/>
          </p:cNvPicPr>
          <p:nvPr/>
        </p:nvPicPr>
        <p:blipFill>
          <a:blip r:embed="rId3" cstate="print"/>
          <a:srcRect/>
          <a:stretch>
            <a:fillRect/>
          </a:stretch>
        </p:blipFill>
        <p:spPr bwMode="auto">
          <a:xfrm>
            <a:off x="0" y="0"/>
            <a:ext cx="2714612" cy="2052318"/>
          </a:xfrm>
          <a:prstGeom prst="rect">
            <a:avLst/>
          </a:prstGeom>
          <a:noFill/>
          <a:ln w="9525">
            <a:noFill/>
            <a:miter lim="800000"/>
            <a:headEnd/>
            <a:tailEnd/>
          </a:ln>
          <a:effectLst/>
        </p:spPr>
      </p:pic>
      <p:sp>
        <p:nvSpPr>
          <p:cNvPr id="11" name="10 Rectángulo"/>
          <p:cNvSpPr/>
          <p:nvPr/>
        </p:nvSpPr>
        <p:spPr>
          <a:xfrm>
            <a:off x="324114" y="2094181"/>
            <a:ext cx="8143932" cy="4524315"/>
          </a:xfrm>
          <a:prstGeom prst="rect">
            <a:avLst/>
          </a:prstGeom>
        </p:spPr>
        <p:txBody>
          <a:bodyPr wrap="square">
            <a:spAutoFit/>
          </a:bodyPr>
          <a:lstStyle/>
          <a:p>
            <a:r>
              <a:rPr lang="es-CR" sz="3200" b="1" dirty="0" smtClean="0">
                <a:solidFill>
                  <a:schemeClr val="bg1"/>
                </a:solidFill>
              </a:rPr>
              <a:t>Bautizar este año 20 personas</a:t>
            </a:r>
          </a:p>
          <a:p>
            <a:r>
              <a:rPr lang="es-CR" sz="3200" b="1" dirty="0" smtClean="0">
                <a:solidFill>
                  <a:schemeClr val="bg1"/>
                </a:solidFill>
              </a:rPr>
              <a:t>Teener 50 personas estudiando la Biblia.</a:t>
            </a:r>
          </a:p>
          <a:p>
            <a:r>
              <a:rPr lang="es-CR" sz="3200" b="1" dirty="0" smtClean="0">
                <a:solidFill>
                  <a:schemeClr val="bg1"/>
                </a:solidFill>
              </a:rPr>
              <a:t>Formar 20 parejas  misioneras</a:t>
            </a:r>
          </a:p>
          <a:p>
            <a:r>
              <a:rPr lang="es-CR" sz="3200" b="1" dirty="0" smtClean="0">
                <a:solidFill>
                  <a:schemeClr val="bg1"/>
                </a:solidFill>
              </a:rPr>
              <a:t>Terner y mantener 12 grupos pequéños</a:t>
            </a:r>
          </a:p>
          <a:p>
            <a:r>
              <a:rPr lang="es-CR" sz="3200" b="1" dirty="0" smtClean="0">
                <a:solidFill>
                  <a:schemeClr val="bg1"/>
                </a:solidFill>
              </a:rPr>
              <a:t>Realizar una visita a todos los hogares y  orar por los integrantes.</a:t>
            </a:r>
          </a:p>
          <a:p>
            <a:r>
              <a:rPr lang="es-CR" sz="3200" b="1" dirty="0" smtClean="0">
                <a:solidFill>
                  <a:schemeClr val="bg1"/>
                </a:solidFill>
              </a:rPr>
              <a:t>Formar  un  club de esposo y apoyarles   en fortalecer los lazos y erientació para educación de los hijos.</a:t>
            </a:r>
            <a:endParaRPr lang="es-CO" sz="3200" b="1" dirty="0"/>
          </a:p>
        </p:txBody>
      </p:sp>
    </p:spTree>
    <p:extLst>
      <p:ext uri="{BB962C8B-B14F-4D97-AF65-F5344CB8AC3E}">
        <p14:creationId xmlns:p14="http://schemas.microsoft.com/office/powerpoint/2010/main" val="17566799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smtClean="0">
                <a:solidFill>
                  <a:schemeClr val="bg1"/>
                </a:solidFill>
                <a:latin typeface="VAG Round" pitchFamily="82" charset="0"/>
              </a:rPr>
              <a:t>Indicadores de Éxito</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7 CuadroTexto"/>
          <p:cNvSpPr txBox="1"/>
          <p:nvPr/>
        </p:nvSpPr>
        <p:spPr>
          <a:xfrm>
            <a:off x="2357422" y="2428868"/>
            <a:ext cx="5214974" cy="369332"/>
          </a:xfrm>
          <a:prstGeom prst="rect">
            <a:avLst/>
          </a:prstGeom>
          <a:noFill/>
        </p:spPr>
        <p:txBody>
          <a:bodyPr wrap="square" rtlCol="0">
            <a:spAutoFit/>
          </a:bodyPr>
          <a:lstStyle/>
          <a:p>
            <a:endParaRPr lang="es-CO" dirty="0"/>
          </a:p>
        </p:txBody>
      </p:sp>
      <p:sp>
        <p:nvSpPr>
          <p:cNvPr id="9" name="8 CuadroTexto"/>
          <p:cNvSpPr txBox="1"/>
          <p:nvPr/>
        </p:nvSpPr>
        <p:spPr>
          <a:xfrm>
            <a:off x="500034" y="2000240"/>
            <a:ext cx="7929618" cy="923330"/>
          </a:xfrm>
          <a:prstGeom prst="rect">
            <a:avLst/>
          </a:prstGeom>
          <a:noFill/>
        </p:spPr>
        <p:txBody>
          <a:bodyPr wrap="square" rtlCol="0">
            <a:spAutoFit/>
          </a:bodyPr>
          <a:lstStyle/>
          <a:p>
            <a:pPr lvl="0">
              <a:defRPr/>
            </a:pPr>
            <a:endParaRPr lang="es-ES_tradnl" b="1" dirty="0">
              <a:solidFill>
                <a:schemeClr val="bg1"/>
              </a:solidFill>
            </a:endParaRPr>
          </a:p>
          <a:p>
            <a:pPr lvl="0">
              <a:defRPr/>
            </a:pPr>
            <a:r>
              <a:rPr lang="es-CO" dirty="0"/>
              <a:t/>
            </a:r>
            <a:br>
              <a:rPr lang="es-CO" dirty="0"/>
            </a:br>
            <a:endParaRPr lang="es-CO" dirty="0"/>
          </a:p>
        </p:txBody>
      </p:sp>
      <p:sp>
        <p:nvSpPr>
          <p:cNvPr id="11" name="10 CuadroTexto"/>
          <p:cNvSpPr txBox="1"/>
          <p:nvPr/>
        </p:nvSpPr>
        <p:spPr>
          <a:xfrm>
            <a:off x="428596" y="2285992"/>
            <a:ext cx="8358246" cy="3416320"/>
          </a:xfrm>
          <a:prstGeom prst="rect">
            <a:avLst/>
          </a:prstGeom>
          <a:noFill/>
        </p:spPr>
        <p:txBody>
          <a:bodyPr wrap="square" rtlCol="0">
            <a:spAutoFit/>
          </a:bodyPr>
          <a:lstStyle/>
          <a:p>
            <a:pPr>
              <a:buFont typeface="Wingdings" pitchFamily="2" charset="2"/>
              <a:buChar char="Ø"/>
            </a:pPr>
            <a:r>
              <a:rPr lang="es-ES_tradnl" sz="2400" b="1" dirty="0">
                <a:solidFill>
                  <a:schemeClr val="bg1"/>
                </a:solidFill>
              </a:rPr>
              <a:t> </a:t>
            </a:r>
            <a:r>
              <a:rPr lang="es-ES_tradnl" sz="2400" b="1" dirty="0" smtClean="0">
                <a:solidFill>
                  <a:schemeClr val="bg1"/>
                </a:solidFill>
              </a:rPr>
              <a:t>Cantidad,  calidad.</a:t>
            </a:r>
          </a:p>
          <a:p>
            <a:pPr>
              <a:buFont typeface="Wingdings" pitchFamily="2" charset="2"/>
              <a:buChar char="Ø"/>
            </a:pPr>
            <a:r>
              <a:rPr lang="es-ES_tradnl" sz="2400" b="1" dirty="0" smtClean="0">
                <a:solidFill>
                  <a:schemeClr val="bg1"/>
                </a:solidFill>
              </a:rPr>
              <a:t> Fortalecer  los clubes con 40 de Guías mayores y 30  conquistadores. </a:t>
            </a:r>
          </a:p>
          <a:p>
            <a:pPr>
              <a:buFont typeface="Wingdings" pitchFamily="2" charset="2"/>
              <a:buChar char="Ø"/>
            </a:pPr>
            <a:r>
              <a:rPr lang="es-ES_tradnl" sz="2400" b="1" dirty="0" smtClean="0">
                <a:solidFill>
                  <a:schemeClr val="bg1"/>
                </a:solidFill>
              </a:rPr>
              <a:t>Instruir y orientar los nuevos directores.</a:t>
            </a:r>
          </a:p>
          <a:p>
            <a:pPr>
              <a:buFont typeface="Wingdings" pitchFamily="2" charset="2"/>
              <a:buChar char="Ø"/>
            </a:pPr>
            <a:r>
              <a:rPr lang="es-ES_tradnl" sz="2400" b="1" dirty="0" smtClean="0">
                <a:solidFill>
                  <a:schemeClr val="bg1"/>
                </a:solidFill>
              </a:rPr>
              <a:t> Animar y Fortalecer la vida devocional y espiritual de los miembros de la iglesias aumentado en un 60%. De personas que realicen su devocional diario. </a:t>
            </a:r>
          </a:p>
          <a:p>
            <a:pPr>
              <a:buFont typeface="Wingdings" pitchFamily="2" charset="2"/>
              <a:buChar char="Ø"/>
            </a:pPr>
            <a:r>
              <a:rPr lang="es-ES_tradnl" sz="2400" b="1" dirty="0" smtClean="0">
                <a:solidFill>
                  <a:schemeClr val="bg1"/>
                </a:solidFill>
              </a:rPr>
              <a:t>Revitalizar los cultos de oración y tener un incremento en la asistencia del 50%.</a:t>
            </a:r>
            <a:endParaRPr lang="es-ES_tradnl" sz="2800" b="1" dirty="0" smtClean="0">
              <a:solidFill>
                <a:schemeClr val="bg1"/>
              </a:solidFill>
            </a:endParaRPr>
          </a:p>
        </p:txBody>
      </p:sp>
      <p:pic>
        <p:nvPicPr>
          <p:cNvPr id="10" name="Picture 2"/>
          <p:cNvPicPr>
            <a:picLocks noChangeAspect="1" noChangeArrowheads="1"/>
          </p:cNvPicPr>
          <p:nvPr/>
        </p:nvPicPr>
        <p:blipFill>
          <a:blip r:embed="rId3"/>
          <a:srcRect/>
          <a:stretch>
            <a:fillRect/>
          </a:stretch>
        </p:blipFill>
        <p:spPr bwMode="auto">
          <a:xfrm>
            <a:off x="0" y="-37588"/>
            <a:ext cx="3000364" cy="2247373"/>
          </a:xfrm>
          <a:prstGeom prst="rect">
            <a:avLst/>
          </a:prstGeom>
          <a:noFill/>
          <a:ln w="9525">
            <a:noFill/>
            <a:miter lim="800000"/>
            <a:headEnd/>
            <a:tailEnd/>
          </a:ln>
          <a:effectLst/>
        </p:spPr>
      </p:pic>
    </p:spTree>
    <p:extLst>
      <p:ext uri="{BB962C8B-B14F-4D97-AF65-F5344CB8AC3E}">
        <p14:creationId xmlns:p14="http://schemas.microsoft.com/office/powerpoint/2010/main" val="36882196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Indicadores de éxito </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14013468"/>
              </p:ext>
            </p:extLst>
          </p:nvPr>
        </p:nvGraphicFramePr>
        <p:xfrm>
          <a:off x="385762" y="1600200"/>
          <a:ext cx="8329642" cy="4516120"/>
        </p:xfrm>
        <a:graphic>
          <a:graphicData uri="http://schemas.openxmlformats.org/drawingml/2006/table">
            <a:tbl>
              <a:tblPr firstRow="1" bandRow="1">
                <a:tableStyleId>{073A0DAA-6AF3-43AB-8588-CEC1D06C72B9}</a:tableStyleId>
              </a:tblPr>
              <a:tblGrid>
                <a:gridCol w="1257280"/>
                <a:gridCol w="2857520"/>
                <a:gridCol w="1928826"/>
                <a:gridCol w="2286016"/>
              </a:tblGrid>
              <a:tr h="370840">
                <a:tc>
                  <a:txBody>
                    <a:bodyPr/>
                    <a:lstStyle/>
                    <a:p>
                      <a:r>
                        <a:rPr lang="es-CO" dirty="0" smtClean="0"/>
                        <a:t>NUMERAL</a:t>
                      </a:r>
                      <a:endParaRPr lang="es-CO" dirty="0"/>
                    </a:p>
                  </a:txBody>
                  <a:tcPr/>
                </a:tc>
                <a:tc>
                  <a:txBody>
                    <a:bodyPr/>
                    <a:lstStyle/>
                    <a:p>
                      <a:r>
                        <a:rPr lang="es-CO" dirty="0" smtClean="0"/>
                        <a:t>ACTIVIDAD</a:t>
                      </a:r>
                      <a:endParaRPr lang="es-CO" dirty="0"/>
                    </a:p>
                  </a:txBody>
                  <a:tcPr/>
                </a:tc>
                <a:tc>
                  <a:txBody>
                    <a:bodyPr/>
                    <a:lstStyle/>
                    <a:p>
                      <a:r>
                        <a:rPr lang="es-CO" dirty="0" smtClean="0"/>
                        <a:t>CANTIDAD HOY </a:t>
                      </a:r>
                      <a:endParaRPr lang="es-CO" dirty="0"/>
                    </a:p>
                  </a:txBody>
                  <a:tcPr/>
                </a:tc>
                <a:tc>
                  <a:txBody>
                    <a:bodyPr/>
                    <a:lstStyle/>
                    <a:p>
                      <a:r>
                        <a:rPr lang="es-CO" dirty="0" smtClean="0"/>
                        <a:t>OBJETIVOS</a:t>
                      </a:r>
                      <a:r>
                        <a:rPr lang="es-CO" baseline="0" dirty="0" smtClean="0"/>
                        <a:t> A 2009</a:t>
                      </a:r>
                      <a:endParaRPr lang="es-CO" dirty="0"/>
                    </a:p>
                  </a:txBody>
                  <a:tcPr/>
                </a:tc>
              </a:tr>
              <a:tr h="370840">
                <a:tc>
                  <a:txBody>
                    <a:bodyPr/>
                    <a:lstStyle/>
                    <a:p>
                      <a:r>
                        <a:rPr lang="es-CO" dirty="0" smtClean="0"/>
                        <a:t>1</a:t>
                      </a:r>
                      <a:endParaRPr lang="es-CO" dirty="0"/>
                    </a:p>
                  </a:txBody>
                  <a:tcPr/>
                </a:tc>
                <a:tc>
                  <a:txBody>
                    <a:bodyPr/>
                    <a:lstStyle/>
                    <a:p>
                      <a:r>
                        <a:rPr lang="es-CO" dirty="0" smtClean="0"/>
                        <a:t>Asisten a</a:t>
                      </a:r>
                      <a:r>
                        <a:rPr lang="es-CO" baseline="0" dirty="0" smtClean="0"/>
                        <a:t> los cultos </a:t>
                      </a:r>
                      <a:r>
                        <a:rPr lang="es-CO" dirty="0" smtClean="0"/>
                        <a:t>semanalmente</a:t>
                      </a:r>
                      <a:endParaRPr lang="es-CO" dirty="0"/>
                    </a:p>
                  </a:txBody>
                  <a:tcPr/>
                </a:tc>
                <a:tc>
                  <a:txBody>
                    <a:bodyPr/>
                    <a:lstStyle/>
                    <a:p>
                      <a:r>
                        <a:rPr lang="es-CO" dirty="0" smtClean="0"/>
                        <a:t>20</a:t>
                      </a:r>
                      <a:endParaRPr lang="es-CO" dirty="0"/>
                    </a:p>
                  </a:txBody>
                  <a:tcPr/>
                </a:tc>
                <a:tc>
                  <a:txBody>
                    <a:bodyPr/>
                    <a:lstStyle/>
                    <a:p>
                      <a:r>
                        <a:rPr lang="es-CO" dirty="0" smtClean="0"/>
                        <a:t>30</a:t>
                      </a:r>
                      <a:endParaRPr lang="es-CO" dirty="0"/>
                    </a:p>
                  </a:txBody>
                  <a:tcPr/>
                </a:tc>
              </a:tr>
              <a:tr h="370840">
                <a:tc>
                  <a:txBody>
                    <a:bodyPr/>
                    <a:lstStyle/>
                    <a:p>
                      <a:r>
                        <a:rPr lang="es-CO" dirty="0" smtClean="0"/>
                        <a:t>2</a:t>
                      </a:r>
                      <a:endParaRPr lang="es-CO" dirty="0"/>
                    </a:p>
                  </a:txBody>
                  <a:tcPr/>
                </a:tc>
                <a:tc>
                  <a:txBody>
                    <a:bodyPr/>
                    <a:lstStyle/>
                    <a:p>
                      <a:r>
                        <a:rPr lang="es-CO" dirty="0" smtClean="0"/>
                        <a:t>Jóvenes</a:t>
                      </a:r>
                      <a:r>
                        <a:rPr lang="es-CO" baseline="0" dirty="0" smtClean="0"/>
                        <a:t> Adventistas </a:t>
                      </a:r>
                      <a:endParaRPr lang="es-CO" dirty="0"/>
                    </a:p>
                  </a:txBody>
                  <a:tcPr/>
                </a:tc>
                <a:tc>
                  <a:txBody>
                    <a:bodyPr/>
                    <a:lstStyle/>
                    <a:p>
                      <a:r>
                        <a:rPr lang="es-CO" dirty="0" smtClean="0"/>
                        <a:t>30</a:t>
                      </a:r>
                      <a:endParaRPr lang="es-CO" dirty="0"/>
                    </a:p>
                  </a:txBody>
                  <a:tcPr/>
                </a:tc>
                <a:tc>
                  <a:txBody>
                    <a:bodyPr/>
                    <a:lstStyle/>
                    <a:p>
                      <a:r>
                        <a:rPr lang="es-CO" dirty="0" smtClean="0"/>
                        <a:t>40</a:t>
                      </a:r>
                      <a:endParaRPr lang="es-CO" dirty="0"/>
                    </a:p>
                  </a:txBody>
                  <a:tcPr/>
                </a:tc>
              </a:tr>
              <a:tr h="370840">
                <a:tc>
                  <a:txBody>
                    <a:bodyPr/>
                    <a:lstStyle/>
                    <a:p>
                      <a:r>
                        <a:rPr lang="es-CO" dirty="0" smtClean="0"/>
                        <a:t>3.</a:t>
                      </a:r>
                      <a:endParaRPr lang="es-CO" dirty="0"/>
                    </a:p>
                  </a:txBody>
                  <a:tcPr/>
                </a:tc>
                <a:tc>
                  <a:txBody>
                    <a:bodyPr/>
                    <a:lstStyle/>
                    <a:p>
                      <a:r>
                        <a:rPr lang="es-CO" dirty="0" smtClean="0"/>
                        <a:t>Visitas o amigos</a:t>
                      </a:r>
                      <a:endParaRPr lang="es-CO" dirty="0"/>
                    </a:p>
                  </a:txBody>
                  <a:tcPr/>
                </a:tc>
                <a:tc>
                  <a:txBody>
                    <a:bodyPr/>
                    <a:lstStyle/>
                    <a:p>
                      <a:r>
                        <a:rPr lang="es-CO" dirty="0" smtClean="0"/>
                        <a:t>2</a:t>
                      </a:r>
                      <a:endParaRPr lang="es-CO" dirty="0"/>
                    </a:p>
                  </a:txBody>
                  <a:tcPr/>
                </a:tc>
                <a:tc>
                  <a:txBody>
                    <a:bodyPr/>
                    <a:lstStyle/>
                    <a:p>
                      <a:r>
                        <a:rPr lang="es-CO" dirty="0" smtClean="0"/>
                        <a:t>10</a:t>
                      </a:r>
                      <a:endParaRPr lang="es-CO" dirty="0"/>
                    </a:p>
                  </a:txBody>
                  <a:tcPr/>
                </a:tc>
              </a:tr>
              <a:tr h="370840">
                <a:tc>
                  <a:txBody>
                    <a:bodyPr/>
                    <a:lstStyle/>
                    <a:p>
                      <a:r>
                        <a:rPr lang="es-CO" dirty="0" smtClean="0"/>
                        <a:t>4.</a:t>
                      </a:r>
                      <a:endParaRPr lang="es-CO" dirty="0"/>
                    </a:p>
                  </a:txBody>
                  <a:tcPr/>
                </a:tc>
                <a:tc>
                  <a:txBody>
                    <a:bodyPr/>
                    <a:lstStyle/>
                    <a:p>
                      <a:r>
                        <a:rPr lang="es-CO" dirty="0" smtClean="0"/>
                        <a:t>Tienen</a:t>
                      </a:r>
                      <a:r>
                        <a:rPr lang="es-CO" baseline="0" dirty="0" smtClean="0"/>
                        <a:t> una vida devocional diaria</a:t>
                      </a:r>
                      <a:endParaRPr lang="es-CO" dirty="0"/>
                    </a:p>
                  </a:txBody>
                  <a:tcPr/>
                </a:tc>
                <a:tc>
                  <a:txBody>
                    <a:bodyPr/>
                    <a:lstStyle/>
                    <a:p>
                      <a:r>
                        <a:rPr lang="es-CO" dirty="0" smtClean="0"/>
                        <a:t>5</a:t>
                      </a:r>
                      <a:endParaRPr lang="es-CO" dirty="0"/>
                    </a:p>
                  </a:txBody>
                  <a:tcPr/>
                </a:tc>
                <a:tc>
                  <a:txBody>
                    <a:bodyPr/>
                    <a:lstStyle/>
                    <a:p>
                      <a:r>
                        <a:rPr lang="es-CO" dirty="0" smtClean="0"/>
                        <a:t>30</a:t>
                      </a:r>
                      <a:endParaRPr lang="es-CO" dirty="0"/>
                    </a:p>
                  </a:txBody>
                  <a:tcPr/>
                </a:tc>
              </a:tr>
              <a:tr h="370840">
                <a:tc>
                  <a:txBody>
                    <a:bodyPr/>
                    <a:lstStyle/>
                    <a:p>
                      <a:r>
                        <a:rPr lang="es-CO" dirty="0" smtClean="0"/>
                        <a:t>5.</a:t>
                      </a:r>
                      <a:endParaRPr lang="es-CO" dirty="0"/>
                    </a:p>
                  </a:txBody>
                  <a:tcPr/>
                </a:tc>
                <a:tc>
                  <a:txBody>
                    <a:bodyPr/>
                    <a:lstStyle/>
                    <a:p>
                      <a:r>
                        <a:rPr lang="es-CO" dirty="0" smtClean="0"/>
                        <a:t>Realizan</a:t>
                      </a:r>
                      <a:r>
                        <a:rPr lang="es-CO" baseline="0" dirty="0" smtClean="0"/>
                        <a:t> obra misionera</a:t>
                      </a:r>
                      <a:endParaRPr lang="es-CO" dirty="0"/>
                    </a:p>
                  </a:txBody>
                  <a:tcPr/>
                </a:tc>
                <a:tc>
                  <a:txBody>
                    <a:bodyPr/>
                    <a:lstStyle/>
                    <a:p>
                      <a:r>
                        <a:rPr lang="es-CO" dirty="0" smtClean="0"/>
                        <a:t>2</a:t>
                      </a:r>
                      <a:endParaRPr lang="es-CO" dirty="0"/>
                    </a:p>
                  </a:txBody>
                  <a:tcPr/>
                </a:tc>
                <a:tc>
                  <a:txBody>
                    <a:bodyPr/>
                    <a:lstStyle/>
                    <a:p>
                      <a:r>
                        <a:rPr lang="es-CO" dirty="0" smtClean="0"/>
                        <a:t>10</a:t>
                      </a:r>
                      <a:endParaRPr lang="es-CO" dirty="0"/>
                    </a:p>
                  </a:txBody>
                  <a:tcPr/>
                </a:tc>
              </a:tr>
              <a:tr h="370840">
                <a:tc>
                  <a:txBody>
                    <a:bodyPr/>
                    <a:lstStyle/>
                    <a:p>
                      <a:r>
                        <a:rPr lang="es-CO" dirty="0" smtClean="0"/>
                        <a:t>6.</a:t>
                      </a:r>
                      <a:endParaRPr lang="es-CO" dirty="0"/>
                    </a:p>
                  </a:txBody>
                  <a:tcPr/>
                </a:tc>
                <a:tc>
                  <a:txBody>
                    <a:bodyPr/>
                    <a:lstStyle/>
                    <a:p>
                      <a:r>
                        <a:rPr lang="es-CO" dirty="0" smtClean="0"/>
                        <a:t>Ganar</a:t>
                      </a:r>
                      <a:r>
                        <a:rPr lang="es-CO" baseline="0" dirty="0" smtClean="0"/>
                        <a:t> 20 nuevas personas</a:t>
                      </a:r>
                      <a:endParaRPr lang="es-CO" dirty="0"/>
                    </a:p>
                  </a:txBody>
                  <a:tcPr/>
                </a:tc>
                <a:tc>
                  <a:txBody>
                    <a:bodyPr/>
                    <a:lstStyle/>
                    <a:p>
                      <a:r>
                        <a:rPr lang="es-CO" dirty="0" smtClean="0"/>
                        <a:t>2</a:t>
                      </a:r>
                      <a:endParaRPr lang="es-CO" dirty="0"/>
                    </a:p>
                  </a:txBody>
                  <a:tcPr/>
                </a:tc>
                <a:tc>
                  <a:txBody>
                    <a:bodyPr/>
                    <a:lstStyle/>
                    <a:p>
                      <a:r>
                        <a:rPr lang="es-CO" dirty="0" smtClean="0"/>
                        <a:t>5</a:t>
                      </a:r>
                      <a:endParaRPr lang="es-CO" dirty="0"/>
                    </a:p>
                  </a:txBody>
                  <a:tcPr/>
                </a:tc>
              </a:tr>
              <a:tr h="370840">
                <a:tc>
                  <a:txBody>
                    <a:bodyPr/>
                    <a:lstStyle/>
                    <a:p>
                      <a:r>
                        <a:rPr lang="es-CO" dirty="0" smtClean="0"/>
                        <a:t>7.</a:t>
                      </a:r>
                      <a:endParaRPr lang="es-CO" dirty="0"/>
                    </a:p>
                  </a:txBody>
                  <a:tcPr/>
                </a:tc>
                <a:tc>
                  <a:txBody>
                    <a:bodyPr/>
                    <a:lstStyle/>
                    <a:p>
                      <a:r>
                        <a:rPr lang="es-CO" dirty="0" smtClean="0"/>
                        <a:t>Participan en actividades de servicio</a:t>
                      </a:r>
                      <a:endParaRPr lang="es-CO" dirty="0"/>
                    </a:p>
                  </a:txBody>
                  <a:tcPr/>
                </a:tc>
                <a:tc>
                  <a:txBody>
                    <a:bodyPr/>
                    <a:lstStyle/>
                    <a:p>
                      <a:r>
                        <a:rPr lang="es-CO" dirty="0" smtClean="0"/>
                        <a:t>10</a:t>
                      </a:r>
                      <a:endParaRPr lang="es-CO" dirty="0"/>
                    </a:p>
                  </a:txBody>
                  <a:tcPr/>
                </a:tc>
                <a:tc>
                  <a:txBody>
                    <a:bodyPr/>
                    <a:lstStyle/>
                    <a:p>
                      <a:r>
                        <a:rPr lang="es-CO" dirty="0" smtClean="0"/>
                        <a:t>20</a:t>
                      </a:r>
                      <a:endParaRPr lang="es-CO" dirty="0"/>
                    </a:p>
                  </a:txBody>
                  <a:tcPr/>
                </a:tc>
              </a:tr>
              <a:tr h="370840">
                <a:tc>
                  <a:txBody>
                    <a:bodyPr/>
                    <a:lstStyle/>
                    <a:p>
                      <a:r>
                        <a:rPr lang="es-CO" dirty="0" smtClean="0"/>
                        <a:t>8.</a:t>
                      </a:r>
                      <a:endParaRPr lang="es-CO" dirty="0"/>
                    </a:p>
                  </a:txBody>
                  <a:tcPr/>
                </a:tc>
                <a:tc>
                  <a:txBody>
                    <a:bodyPr/>
                    <a:lstStyle/>
                    <a:p>
                      <a:r>
                        <a:rPr lang="es-CO" dirty="0" smtClean="0"/>
                        <a:t>Fomentar</a:t>
                      </a:r>
                      <a:r>
                        <a:rPr lang="es-CO" baseline="0" dirty="0" smtClean="0"/>
                        <a:t>  la vida devocional</a:t>
                      </a:r>
                      <a:endParaRPr lang="es-CO" dirty="0"/>
                    </a:p>
                  </a:txBody>
                  <a:tcPr/>
                </a:tc>
                <a:tc>
                  <a:txBody>
                    <a:bodyPr/>
                    <a:lstStyle/>
                    <a:p>
                      <a:r>
                        <a:rPr lang="es-CO" dirty="0" smtClean="0"/>
                        <a:t>5</a:t>
                      </a:r>
                      <a:endParaRPr lang="es-CO" dirty="0"/>
                    </a:p>
                  </a:txBody>
                  <a:tcPr/>
                </a:tc>
                <a:tc>
                  <a:txBody>
                    <a:bodyPr/>
                    <a:lstStyle/>
                    <a:p>
                      <a:r>
                        <a:rPr lang="es-CO" dirty="0" smtClean="0"/>
                        <a:t>10</a:t>
                      </a:r>
                      <a:endParaRPr lang="es-CO" dirty="0"/>
                    </a:p>
                  </a:txBody>
                  <a:tcPr/>
                </a:tc>
              </a:tr>
              <a:tr h="370840">
                <a:tc>
                  <a:txBody>
                    <a:bodyPr/>
                    <a:lstStyle/>
                    <a:p>
                      <a:r>
                        <a:rPr lang="es-CO" dirty="0" smtClean="0"/>
                        <a:t>9.</a:t>
                      </a:r>
                      <a:endParaRPr lang="es-CO" dirty="0"/>
                    </a:p>
                  </a:txBody>
                  <a:tcPr/>
                </a:tc>
                <a:tc>
                  <a:txBody>
                    <a:bodyPr/>
                    <a:lstStyle/>
                    <a:p>
                      <a:r>
                        <a:rPr lang="es-CO" dirty="0" smtClean="0"/>
                        <a:t>Grupos</a:t>
                      </a:r>
                      <a:r>
                        <a:rPr lang="es-CO" baseline="0" dirty="0" smtClean="0"/>
                        <a:t> pequéños</a:t>
                      </a:r>
                      <a:endParaRPr lang="es-CO" dirty="0"/>
                    </a:p>
                  </a:txBody>
                  <a:tcPr/>
                </a:tc>
                <a:tc>
                  <a:txBody>
                    <a:bodyPr/>
                    <a:lstStyle/>
                    <a:p>
                      <a:r>
                        <a:rPr lang="es-CO" dirty="0" smtClean="0"/>
                        <a:t>8</a:t>
                      </a:r>
                      <a:endParaRPr lang="es-CO" dirty="0"/>
                    </a:p>
                  </a:txBody>
                  <a:tcPr/>
                </a:tc>
                <a:tc>
                  <a:txBody>
                    <a:bodyPr/>
                    <a:lstStyle/>
                    <a:p>
                      <a:r>
                        <a:rPr lang="es-CO" dirty="0" smtClean="0"/>
                        <a:t>15</a:t>
                      </a:r>
                      <a:endParaRPr lang="es-CO" dirty="0"/>
                    </a:p>
                  </a:txBody>
                  <a:tcPr/>
                </a:tc>
              </a:tr>
            </a:tbl>
          </a:graphicData>
        </a:graphic>
      </p:graphicFrame>
    </p:spTree>
    <p:extLst>
      <p:ext uri="{BB962C8B-B14F-4D97-AF65-F5344CB8AC3E}">
        <p14:creationId xmlns:p14="http://schemas.microsoft.com/office/powerpoint/2010/main" val="2850874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3" name="2 Marcador de contenido"/>
          <p:cNvSpPr>
            <a:spLocks noGrp="1"/>
          </p:cNvSpPr>
          <p:nvPr>
            <p:ph idx="1"/>
          </p:nvPr>
        </p:nvSpPr>
        <p:spPr>
          <a:xfrm>
            <a:off x="0" y="1928802"/>
            <a:ext cx="900115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pic>
        <p:nvPicPr>
          <p:cNvPr id="5" name="Picture 3"/>
          <p:cNvPicPr>
            <a:picLocks noChangeAspect="1" noChangeArrowheads="1"/>
          </p:cNvPicPr>
          <p:nvPr/>
        </p:nvPicPr>
        <p:blipFill>
          <a:blip r:embed="rId3"/>
          <a:srcRect/>
          <a:stretch>
            <a:fillRect/>
          </a:stretch>
        </p:blipFill>
        <p:spPr bwMode="auto">
          <a:xfrm>
            <a:off x="7500958" y="5314108"/>
            <a:ext cx="1643042" cy="1543892"/>
          </a:xfrm>
          <a:prstGeom prst="rect">
            <a:avLst/>
          </a:prstGeom>
          <a:noFill/>
          <a:ln w="9525">
            <a:noFill/>
            <a:miter lim="800000"/>
            <a:headEnd/>
            <a:tailEnd/>
          </a:ln>
          <a:effectLst/>
        </p:spPr>
      </p:pic>
      <p:sp>
        <p:nvSpPr>
          <p:cNvPr id="7" name="1 Título"/>
          <p:cNvSpPr txBox="1">
            <a:spLocks/>
          </p:cNvSpPr>
          <p:nvPr/>
        </p:nvSpPr>
        <p:spPr>
          <a:xfrm>
            <a:off x="1700250" y="92867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bg1"/>
                </a:solidFill>
                <a:effectLst/>
                <a:uLnTx/>
                <a:uFillTx/>
                <a:latin typeface="VAG Round" pitchFamily="82" charset="0"/>
                <a:ea typeface="+mj-ea"/>
                <a:cs typeface="+mj-cs"/>
              </a:rPr>
              <a:t>Cuatro fases del liderazgo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3600" b="0" i="0" u="none" strike="noStrike" kern="1200" cap="none" spc="0" normalizeH="0" baseline="0" noProof="0" dirty="0" smtClean="0">
              <a:ln>
                <a:noFill/>
              </a:ln>
              <a:solidFill>
                <a:schemeClr val="bg1"/>
              </a:solidFill>
              <a:effectLst/>
              <a:uLnTx/>
              <a:uFillTx/>
              <a:latin typeface="VAG Round" pitchFamily="82" charset="0"/>
              <a:ea typeface="+mj-ea"/>
              <a:cs typeface="+mj-cs"/>
            </a:endParaRPr>
          </a:p>
        </p:txBody>
      </p:sp>
      <p:sp>
        <p:nvSpPr>
          <p:cNvPr id="8" name="7 Rectángulo"/>
          <p:cNvSpPr/>
          <p:nvPr/>
        </p:nvSpPr>
        <p:spPr>
          <a:xfrm>
            <a:off x="500034" y="2143116"/>
            <a:ext cx="8643966" cy="5109091"/>
          </a:xfrm>
          <a:prstGeom prst="rect">
            <a:avLst/>
          </a:prstGeom>
          <a:noFill/>
        </p:spPr>
        <p:txBody>
          <a:bodyPr wrap="square" lIns="91440" tIns="45720" rIns="91440" bIns="45720">
            <a:spAutoFit/>
          </a:bodyPr>
          <a:lstStyle/>
          <a:p>
            <a:pPr marL="914400" indent="-914400">
              <a:buAutoNum type="arabicPeriod"/>
            </a:pP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Propósito 	   </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Metas,</a:t>
            </a:r>
          </a:p>
          <a:p>
            <a:pPr marL="4572000" lvl="8" indent="-914400"/>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Indicadores  Éxito</a:t>
            </a: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Planificando: “</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Crece”</a:t>
            </a:r>
          </a:p>
          <a:p>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Ejecución:</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Motivación</a:t>
            </a:r>
          </a:p>
          <a:p>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Supervisión</a:t>
            </a:r>
          </a:p>
          <a:p>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Producto: </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Evaluación</a:t>
            </a:r>
          </a:p>
          <a:p>
            <a:pPr algn="ctr"/>
            <a:endPar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4"/>
          <p:cNvPicPr>
            <a:picLocks noChangeAspect="1" noChangeArrowheads="1"/>
          </p:cNvPicPr>
          <p:nvPr/>
        </p:nvPicPr>
        <p:blipFill>
          <a:blip r:embed="rId4"/>
          <a:srcRect/>
          <a:stretch>
            <a:fillRect/>
          </a:stretch>
        </p:blipFill>
        <p:spPr bwMode="auto">
          <a:xfrm>
            <a:off x="0" y="0"/>
            <a:ext cx="1428776" cy="2143163"/>
          </a:xfrm>
          <a:prstGeom prst="rect">
            <a:avLst/>
          </a:prstGeom>
          <a:noFill/>
          <a:ln w="9525">
            <a:noFill/>
            <a:miter lim="800000"/>
            <a:headEnd/>
            <a:tailEnd/>
          </a:ln>
          <a:effectLst/>
        </p:spPr>
      </p:pic>
      <p:sp>
        <p:nvSpPr>
          <p:cNvPr id="10" name="9 Cerrar llave"/>
          <p:cNvSpPr/>
          <p:nvPr/>
        </p:nvSpPr>
        <p:spPr>
          <a:xfrm flipH="1">
            <a:off x="4714876" y="2285992"/>
            <a:ext cx="214315" cy="1000132"/>
          </a:xfrm>
          <a:prstGeom prst="rightBrace">
            <a:avLst/>
          </a:prstGeom>
          <a:solidFill>
            <a:srgbClr val="00206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10 Cerrar llave"/>
          <p:cNvSpPr/>
          <p:nvPr/>
        </p:nvSpPr>
        <p:spPr>
          <a:xfrm flipH="1">
            <a:off x="4786314" y="4286256"/>
            <a:ext cx="214315" cy="1000132"/>
          </a:xfrm>
          <a:prstGeom prst="rightBrace">
            <a:avLst/>
          </a:prstGeom>
          <a:solidFill>
            <a:srgbClr val="00206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40369488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a:solidFill>
                  <a:schemeClr val="bg1"/>
                </a:solidFill>
                <a:latin typeface="VAG Round" pitchFamily="82" charset="0"/>
              </a:rPr>
              <a:t>2</a:t>
            </a:r>
            <a:r>
              <a:rPr lang="es-ES_tradnl" sz="3600" dirty="0" smtClean="0">
                <a:solidFill>
                  <a:schemeClr val="bg1"/>
                </a:solidFill>
                <a:latin typeface="VAG Round" pitchFamily="82" charset="0"/>
              </a:rPr>
              <a:t>.  PLANES</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CO" sz="3200" b="1"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 name="Picture 3"/>
          <p:cNvPicPr>
            <a:picLocks noChangeAspect="1" noChangeArrowheads="1"/>
          </p:cNvPicPr>
          <p:nvPr/>
        </p:nvPicPr>
        <p:blipFill>
          <a:blip r:embed="rId3"/>
          <a:srcRect/>
          <a:stretch>
            <a:fillRect/>
          </a:stretch>
        </p:blipFill>
        <p:spPr bwMode="auto">
          <a:xfrm>
            <a:off x="6715108" y="3841903"/>
            <a:ext cx="2428892" cy="3016097"/>
          </a:xfrm>
          <a:prstGeom prst="rect">
            <a:avLst/>
          </a:prstGeom>
          <a:noFill/>
          <a:ln w="9525">
            <a:noFill/>
            <a:miter lim="800000"/>
            <a:headEnd/>
            <a:tailEnd/>
          </a:ln>
          <a:effectLst/>
        </p:spPr>
      </p:pic>
      <p:sp>
        <p:nvSpPr>
          <p:cNvPr id="9" name="8 CuadroTexto"/>
          <p:cNvSpPr txBox="1"/>
          <p:nvPr/>
        </p:nvSpPr>
        <p:spPr>
          <a:xfrm>
            <a:off x="500034" y="1714488"/>
            <a:ext cx="7929618" cy="3416320"/>
          </a:xfrm>
          <a:prstGeom prst="rect">
            <a:avLst/>
          </a:prstGeom>
          <a:noFill/>
        </p:spPr>
        <p:txBody>
          <a:bodyPr wrap="square" rtlCol="0">
            <a:spAutoFit/>
          </a:bodyPr>
          <a:lstStyle/>
          <a:p>
            <a:pPr lvl="0">
              <a:defRPr/>
            </a:pPr>
            <a:endParaRPr lang="es-ES_tradnl" b="1" dirty="0">
              <a:solidFill>
                <a:schemeClr val="bg1"/>
              </a:solidFill>
            </a:endParaRPr>
          </a:p>
          <a:p>
            <a:pPr lvl="0">
              <a:defRPr/>
            </a:pPr>
            <a:r>
              <a:rPr lang="es-CO" sz="3600" b="1" dirty="0" smtClean="0">
                <a:solidFill>
                  <a:schemeClr val="bg1"/>
                </a:solidFill>
              </a:rPr>
              <a:t>Es el tiempo para diseñar los procesos, actividades y eventos  que nos ayudarán a cumplir nuestros propósitos.</a:t>
            </a:r>
          </a:p>
          <a:p>
            <a:pPr lvl="0">
              <a:defRPr/>
            </a:pPr>
            <a:r>
              <a:rPr lang="es-CO" sz="3600" b="1" dirty="0" smtClean="0"/>
              <a:t>  </a:t>
            </a:r>
            <a:r>
              <a:rPr lang="es-CO" dirty="0"/>
              <a:t/>
            </a:r>
            <a:br>
              <a:rPr lang="es-CO" dirty="0"/>
            </a:br>
            <a:endParaRPr lang="es-CO" dirty="0"/>
          </a:p>
        </p:txBody>
      </p:sp>
    </p:spTree>
    <p:extLst>
      <p:ext uri="{BB962C8B-B14F-4D97-AF65-F5344CB8AC3E}">
        <p14:creationId xmlns:p14="http://schemas.microsoft.com/office/powerpoint/2010/main" val="5028720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857488" y="500042"/>
            <a:ext cx="5786478" cy="6571029"/>
          </a:xfrm>
          <a:prstGeom prst="rect">
            <a:avLst/>
          </a:prstGeom>
        </p:spPr>
        <p:txBody>
          <a:bodyPr wrap="square">
            <a:spAutoFit/>
          </a:bodyPr>
          <a:lstStyle/>
          <a:p>
            <a:pPr algn="just"/>
            <a:r>
              <a:rPr lang="pt-BR" sz="2400" b="1" i="1" dirty="0" err="1" smtClean="0"/>
              <a:t>Entrenar</a:t>
            </a:r>
            <a:r>
              <a:rPr lang="pt-BR" sz="2400" b="1" i="1" dirty="0" smtClean="0"/>
              <a:t>. </a:t>
            </a:r>
            <a:r>
              <a:rPr lang="pt-BR" sz="2400" dirty="0" smtClean="0"/>
              <a:t>L</a:t>
            </a:r>
            <a:r>
              <a:rPr lang="es-ES" sz="2400" dirty="0" smtClean="0"/>
              <a:t>os ancianos  deben estar entrenados sobre:</a:t>
            </a:r>
            <a:endParaRPr lang="pt-BR" sz="2400" b="1" i="1" dirty="0" smtClean="0"/>
          </a:p>
          <a:p>
            <a:pPr algn="just"/>
            <a:endParaRPr lang="pt-BR" sz="800" b="1" i="1" dirty="0" smtClean="0"/>
          </a:p>
          <a:p>
            <a:pPr algn="just"/>
            <a:endParaRPr lang="pt-BR" sz="800" b="1" i="1" dirty="0" smtClean="0"/>
          </a:p>
          <a:p>
            <a:r>
              <a:rPr lang="es-ES" sz="2400" dirty="0" smtClean="0"/>
              <a:t>• Organización y administración de la iglesia.</a:t>
            </a:r>
          </a:p>
          <a:p>
            <a:endParaRPr lang="es-ES" sz="500" dirty="0" smtClean="0"/>
          </a:p>
          <a:p>
            <a:r>
              <a:rPr lang="es-ES" sz="2400" dirty="0" smtClean="0"/>
              <a:t>• Comprensión e identificación de los dones espirituales.</a:t>
            </a:r>
          </a:p>
          <a:p>
            <a:endParaRPr lang="es-ES" sz="500" dirty="0" smtClean="0"/>
          </a:p>
          <a:p>
            <a:r>
              <a:rPr lang="pt-BR" sz="2400" dirty="0" smtClean="0"/>
              <a:t>• </a:t>
            </a:r>
            <a:r>
              <a:rPr lang="pt-BR" sz="2400" dirty="0" err="1" smtClean="0"/>
              <a:t>Crecimiento</a:t>
            </a:r>
            <a:r>
              <a:rPr lang="pt-BR" sz="2400" dirty="0" smtClean="0"/>
              <a:t> de </a:t>
            </a:r>
            <a:r>
              <a:rPr lang="pt-BR" sz="2400" dirty="0" err="1" smtClean="0"/>
              <a:t>la</a:t>
            </a:r>
            <a:r>
              <a:rPr lang="pt-BR" sz="2400" dirty="0" smtClean="0"/>
              <a:t> </a:t>
            </a:r>
            <a:r>
              <a:rPr lang="pt-BR" sz="2400" dirty="0" err="1" smtClean="0"/>
              <a:t>iglesia</a:t>
            </a:r>
            <a:r>
              <a:rPr lang="pt-BR" sz="2400" dirty="0" smtClean="0"/>
              <a:t>.</a:t>
            </a:r>
          </a:p>
          <a:p>
            <a:endParaRPr lang="pt-BR" sz="500" dirty="0" smtClean="0"/>
          </a:p>
          <a:p>
            <a:r>
              <a:rPr lang="es-ES" sz="2400" dirty="0" smtClean="0"/>
              <a:t>• Atención a los nuevos conversos.</a:t>
            </a:r>
          </a:p>
          <a:p>
            <a:endParaRPr lang="es-ES" sz="500" dirty="0" smtClean="0"/>
          </a:p>
          <a:p>
            <a:endParaRPr lang="es-ES" sz="500" dirty="0" smtClean="0"/>
          </a:p>
          <a:p>
            <a:r>
              <a:rPr lang="pt-BR" sz="2400" dirty="0" smtClean="0"/>
              <a:t>• </a:t>
            </a:r>
            <a:r>
              <a:rPr lang="pt-BR" sz="2400" dirty="0" err="1" smtClean="0"/>
              <a:t>Liderazgo</a:t>
            </a:r>
            <a:r>
              <a:rPr lang="pt-BR" sz="2400" dirty="0" smtClean="0"/>
              <a:t> </a:t>
            </a:r>
            <a:r>
              <a:rPr lang="pt-BR" sz="2400" dirty="0" err="1" smtClean="0"/>
              <a:t>en</a:t>
            </a:r>
            <a:r>
              <a:rPr lang="pt-BR" sz="2400" dirty="0" smtClean="0"/>
              <a:t> </a:t>
            </a:r>
            <a:r>
              <a:rPr lang="pt-BR" sz="2400" dirty="0" err="1" smtClean="0"/>
              <a:t>el</a:t>
            </a:r>
            <a:r>
              <a:rPr lang="pt-BR" sz="2400" dirty="0" smtClean="0"/>
              <a:t> culto.</a:t>
            </a:r>
          </a:p>
          <a:p>
            <a:endParaRPr lang="pt-BR" sz="500" dirty="0" smtClean="0"/>
          </a:p>
          <a:p>
            <a:r>
              <a:rPr lang="pt-BR" sz="2400" dirty="0" smtClean="0"/>
              <a:t>• </a:t>
            </a:r>
            <a:r>
              <a:rPr lang="pt-BR" sz="2400" dirty="0" err="1" smtClean="0"/>
              <a:t>Predicación</a:t>
            </a:r>
            <a:r>
              <a:rPr lang="pt-BR" sz="2400" dirty="0" smtClean="0"/>
              <a:t>.</a:t>
            </a:r>
          </a:p>
          <a:p>
            <a:endParaRPr lang="pt-BR" sz="500" dirty="0" smtClean="0"/>
          </a:p>
          <a:p>
            <a:r>
              <a:rPr lang="pt-BR" sz="2400" dirty="0" smtClean="0"/>
              <a:t>• </a:t>
            </a:r>
            <a:r>
              <a:rPr lang="pt-BR" sz="2400" dirty="0" err="1" smtClean="0"/>
              <a:t>Visitación</a:t>
            </a:r>
            <a:r>
              <a:rPr lang="pt-BR" sz="2400" dirty="0" smtClean="0"/>
              <a:t>.</a:t>
            </a:r>
          </a:p>
          <a:p>
            <a:endParaRPr lang="pt-BR" sz="500" dirty="0" smtClean="0"/>
          </a:p>
          <a:p>
            <a:r>
              <a:rPr lang="es-ES" sz="2400" dirty="0" smtClean="0"/>
              <a:t>• Actuación y liderazgo en las comisiones</a:t>
            </a:r>
            <a:r>
              <a:rPr lang="es-ES" sz="2400" dirty="0" smtClean="0"/>
              <a:t>.</a:t>
            </a:r>
          </a:p>
          <a:p>
            <a:pPr marL="342900" indent="-342900">
              <a:buFont typeface="Wingdings" charset="2"/>
              <a:buChar char="§"/>
            </a:pPr>
            <a:r>
              <a:rPr lang="es-ES" sz="2400" dirty="0" smtClean="0"/>
              <a:t>El anciano promueve y ejemplifica la fidelidad como buen mayordomo.</a:t>
            </a:r>
            <a:endParaRPr lang="es-ES" sz="2400" dirty="0" smtClean="0"/>
          </a:p>
          <a:p>
            <a:endParaRPr lang="es-ES" sz="500" dirty="0" smtClean="0"/>
          </a:p>
          <a:p>
            <a:r>
              <a:rPr lang="pt-BR" sz="2400" dirty="0" smtClean="0"/>
              <a:t>• Equipo pastor-</a:t>
            </a:r>
            <a:r>
              <a:rPr lang="pt-BR" sz="2400" dirty="0" err="1" smtClean="0"/>
              <a:t>anciano</a:t>
            </a:r>
            <a:r>
              <a:rPr lang="pt-BR" sz="2400" dirty="0" smtClean="0"/>
              <a:t>.</a:t>
            </a:r>
          </a:p>
          <a:p>
            <a:endParaRPr lang="pt-BR" sz="2400" b="1" dirty="0"/>
          </a:p>
        </p:txBody>
      </p:sp>
    </p:spTree>
    <p:extLst>
      <p:ext uri="{BB962C8B-B14F-4D97-AF65-F5344CB8AC3E}">
        <p14:creationId xmlns:p14="http://schemas.microsoft.com/office/powerpoint/2010/main" val="1698129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a:solidFill>
                  <a:schemeClr val="bg1"/>
                </a:solidFill>
                <a:latin typeface="VAG Round" pitchFamily="82" charset="0"/>
              </a:rPr>
              <a:t>2</a:t>
            </a:r>
            <a:r>
              <a:rPr lang="es-ES_tradnl" sz="3600" dirty="0" smtClean="0">
                <a:solidFill>
                  <a:schemeClr val="bg1"/>
                </a:solidFill>
                <a:latin typeface="VAG Round" pitchFamily="82" charset="0"/>
              </a:rPr>
              <a:t>.  PLANES</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CO" sz="3200" b="1"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 name="Picture 3"/>
          <p:cNvPicPr>
            <a:picLocks noChangeAspect="1" noChangeArrowheads="1"/>
          </p:cNvPicPr>
          <p:nvPr/>
        </p:nvPicPr>
        <p:blipFill>
          <a:blip r:embed="rId3"/>
          <a:srcRect/>
          <a:stretch>
            <a:fillRect/>
          </a:stretch>
        </p:blipFill>
        <p:spPr bwMode="auto">
          <a:xfrm>
            <a:off x="6715108" y="3841903"/>
            <a:ext cx="2428892" cy="3016097"/>
          </a:xfrm>
          <a:prstGeom prst="rect">
            <a:avLst/>
          </a:prstGeom>
          <a:noFill/>
          <a:ln w="9525">
            <a:noFill/>
            <a:miter lim="800000"/>
            <a:headEnd/>
            <a:tailEnd/>
          </a:ln>
          <a:effectLst/>
        </p:spPr>
      </p:pic>
      <p:sp>
        <p:nvSpPr>
          <p:cNvPr id="9" name="8 CuadroTexto"/>
          <p:cNvSpPr txBox="1"/>
          <p:nvPr/>
        </p:nvSpPr>
        <p:spPr>
          <a:xfrm>
            <a:off x="500034" y="1714488"/>
            <a:ext cx="6429420" cy="5632311"/>
          </a:xfrm>
          <a:prstGeom prst="rect">
            <a:avLst/>
          </a:prstGeom>
          <a:noFill/>
        </p:spPr>
        <p:txBody>
          <a:bodyPr wrap="square" rtlCol="0">
            <a:spAutoFit/>
          </a:bodyPr>
          <a:lstStyle/>
          <a:p>
            <a:pPr lvl="0">
              <a:defRPr/>
            </a:pPr>
            <a:endParaRPr lang="es-ES_tradnl" b="1" dirty="0">
              <a:solidFill>
                <a:schemeClr val="bg1"/>
              </a:solidFill>
            </a:endParaRPr>
          </a:p>
          <a:p>
            <a:pPr lvl="0">
              <a:defRPr/>
            </a:pPr>
            <a:r>
              <a:rPr lang="es-ES_tradnl" sz="3600" b="1" dirty="0" smtClean="0">
                <a:solidFill>
                  <a:schemeClr val="bg1"/>
                </a:solidFill>
              </a:rPr>
              <a:t>Debe tener un plan definido para poner todas sus buenas ideas en acción.</a:t>
            </a:r>
          </a:p>
          <a:p>
            <a:pPr lvl="0">
              <a:defRPr/>
            </a:pPr>
            <a:r>
              <a:rPr lang="es-ES_tradnl" sz="3600" b="1" dirty="0" smtClean="0">
                <a:solidFill>
                  <a:schemeClr val="bg1"/>
                </a:solidFill>
              </a:rPr>
              <a:t>Deben ser planes estratégicos y operacionales en un cronograma</a:t>
            </a:r>
          </a:p>
          <a:p>
            <a:pPr lvl="0">
              <a:defRPr/>
            </a:pPr>
            <a:endParaRPr lang="es-CO" sz="3600" b="1" dirty="0" smtClean="0"/>
          </a:p>
          <a:p>
            <a:pPr lvl="0">
              <a:defRPr/>
            </a:pPr>
            <a:r>
              <a:rPr lang="es-CO" sz="3600" b="1" dirty="0" smtClean="0"/>
              <a:t>  </a:t>
            </a:r>
            <a:r>
              <a:rPr lang="es-CO" dirty="0"/>
              <a:t/>
            </a:r>
            <a:br>
              <a:rPr lang="es-CO" dirty="0"/>
            </a:br>
            <a:endParaRPr lang="es-CO" dirty="0"/>
          </a:p>
        </p:txBody>
      </p:sp>
    </p:spTree>
    <p:extLst>
      <p:ext uri="{BB962C8B-B14F-4D97-AF65-F5344CB8AC3E}">
        <p14:creationId xmlns:p14="http://schemas.microsoft.com/office/powerpoint/2010/main" val="41478331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a:solidFill>
                  <a:schemeClr val="bg1"/>
                </a:solidFill>
                <a:latin typeface="VAG Round" pitchFamily="82" charset="0"/>
              </a:rPr>
              <a:t>2</a:t>
            </a:r>
            <a:r>
              <a:rPr lang="es-ES_tradnl" sz="3600" dirty="0" smtClean="0">
                <a:solidFill>
                  <a:schemeClr val="bg1"/>
                </a:solidFill>
                <a:latin typeface="VAG Round" pitchFamily="82" charset="0"/>
              </a:rPr>
              <a:t>.  PLANES</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CO" sz="3200" b="1"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 name="Picture 3"/>
          <p:cNvPicPr>
            <a:picLocks noChangeAspect="1" noChangeArrowheads="1"/>
          </p:cNvPicPr>
          <p:nvPr/>
        </p:nvPicPr>
        <p:blipFill>
          <a:blip r:embed="rId3"/>
          <a:srcRect/>
          <a:stretch>
            <a:fillRect/>
          </a:stretch>
        </p:blipFill>
        <p:spPr bwMode="auto">
          <a:xfrm>
            <a:off x="6715108" y="3841903"/>
            <a:ext cx="2428892" cy="3016097"/>
          </a:xfrm>
          <a:prstGeom prst="rect">
            <a:avLst/>
          </a:prstGeom>
          <a:noFill/>
          <a:ln w="9525">
            <a:noFill/>
            <a:miter lim="800000"/>
            <a:headEnd/>
            <a:tailEnd/>
          </a:ln>
          <a:effectLst/>
        </p:spPr>
      </p:pic>
      <p:sp>
        <p:nvSpPr>
          <p:cNvPr id="9" name="8 CuadroTexto"/>
          <p:cNvSpPr txBox="1"/>
          <p:nvPr/>
        </p:nvSpPr>
        <p:spPr>
          <a:xfrm>
            <a:off x="500034" y="1714488"/>
            <a:ext cx="6429420" cy="5632311"/>
          </a:xfrm>
          <a:prstGeom prst="rect">
            <a:avLst/>
          </a:prstGeom>
          <a:noFill/>
        </p:spPr>
        <p:txBody>
          <a:bodyPr wrap="square" rtlCol="0">
            <a:spAutoFit/>
          </a:bodyPr>
          <a:lstStyle/>
          <a:p>
            <a:pPr lvl="0">
              <a:defRPr/>
            </a:pPr>
            <a:endParaRPr lang="es-ES_tradnl" b="1" dirty="0">
              <a:solidFill>
                <a:schemeClr val="bg1"/>
              </a:solidFill>
            </a:endParaRPr>
          </a:p>
          <a:p>
            <a:pPr lvl="0">
              <a:defRPr/>
            </a:pPr>
            <a:r>
              <a:rPr lang="es-ES_tradnl" sz="3600" b="1" dirty="0" smtClean="0">
                <a:solidFill>
                  <a:schemeClr val="bg1"/>
                </a:solidFill>
              </a:rPr>
              <a:t>Debe tener un plan definido para poner todas sus buenas ideas en acción.</a:t>
            </a:r>
          </a:p>
          <a:p>
            <a:pPr lvl="0">
              <a:defRPr/>
            </a:pPr>
            <a:r>
              <a:rPr lang="es-ES_tradnl" sz="3600" b="1" dirty="0" smtClean="0">
                <a:solidFill>
                  <a:schemeClr val="bg1"/>
                </a:solidFill>
              </a:rPr>
              <a:t>Deben ser planes estratégicos y operacionales en un cronograma</a:t>
            </a:r>
          </a:p>
          <a:p>
            <a:pPr lvl="0">
              <a:defRPr/>
            </a:pPr>
            <a:endParaRPr lang="es-CO" sz="3600" b="1" dirty="0" smtClean="0"/>
          </a:p>
          <a:p>
            <a:pPr lvl="0">
              <a:defRPr/>
            </a:pPr>
            <a:r>
              <a:rPr lang="es-CO" sz="3600" b="1" dirty="0" smtClean="0"/>
              <a:t>  </a:t>
            </a:r>
            <a:r>
              <a:rPr lang="es-CO" dirty="0"/>
              <a:t/>
            </a:r>
            <a:br>
              <a:rPr lang="es-CO" dirty="0"/>
            </a:br>
            <a:endParaRPr lang="es-CO" dirty="0"/>
          </a:p>
        </p:txBody>
      </p:sp>
    </p:spTree>
    <p:extLst>
      <p:ext uri="{BB962C8B-B14F-4D97-AF65-F5344CB8AC3E}">
        <p14:creationId xmlns:p14="http://schemas.microsoft.com/office/powerpoint/2010/main" val="23309373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a:solidFill>
                  <a:schemeClr val="bg1"/>
                </a:solidFill>
                <a:latin typeface="VAG Round" pitchFamily="82" charset="0"/>
              </a:rPr>
              <a:t>2</a:t>
            </a:r>
            <a:r>
              <a:rPr lang="es-ES_tradnl" sz="3600" dirty="0" smtClean="0">
                <a:solidFill>
                  <a:schemeClr val="bg1"/>
                </a:solidFill>
                <a:latin typeface="VAG Round" pitchFamily="82" charset="0"/>
              </a:rPr>
              <a:t>.  PLANES</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CO" sz="3200" b="1"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8 CuadroTexto"/>
          <p:cNvSpPr txBox="1"/>
          <p:nvPr/>
        </p:nvSpPr>
        <p:spPr>
          <a:xfrm>
            <a:off x="500034" y="1714488"/>
            <a:ext cx="7929618" cy="923330"/>
          </a:xfrm>
          <a:prstGeom prst="rect">
            <a:avLst/>
          </a:prstGeom>
          <a:noFill/>
        </p:spPr>
        <p:txBody>
          <a:bodyPr wrap="square" rtlCol="0">
            <a:spAutoFit/>
          </a:bodyPr>
          <a:lstStyle/>
          <a:p>
            <a:pPr lvl="0">
              <a:defRPr/>
            </a:pPr>
            <a:endParaRPr lang="es-ES_tradnl" b="1" dirty="0">
              <a:solidFill>
                <a:schemeClr val="bg1"/>
              </a:solidFill>
            </a:endParaRPr>
          </a:p>
          <a:p>
            <a:pPr marL="742950" lvl="0" indent="-742950">
              <a:buAutoNum type="arabicPeriod"/>
              <a:defRPr/>
            </a:pPr>
            <a:r>
              <a:rPr lang="es-CO" dirty="0"/>
              <a:t/>
            </a:r>
            <a:br>
              <a:rPr lang="es-CO" dirty="0"/>
            </a:br>
            <a:endParaRPr lang="es-CO" dirty="0"/>
          </a:p>
        </p:txBody>
      </p:sp>
      <p:sp>
        <p:nvSpPr>
          <p:cNvPr id="11" name="10 CuadroTexto"/>
          <p:cNvSpPr txBox="1"/>
          <p:nvPr/>
        </p:nvSpPr>
        <p:spPr>
          <a:xfrm>
            <a:off x="357158" y="2071678"/>
            <a:ext cx="6500858" cy="4524315"/>
          </a:xfrm>
          <a:prstGeom prst="rect">
            <a:avLst/>
          </a:prstGeom>
          <a:noFill/>
        </p:spPr>
        <p:txBody>
          <a:bodyPr wrap="square" rtlCol="0">
            <a:spAutoFit/>
          </a:bodyPr>
          <a:lstStyle/>
          <a:p>
            <a:pPr lvl="0">
              <a:defRPr/>
            </a:pPr>
            <a:r>
              <a:rPr lang="es-ES_tradnl" sz="3600" b="1" dirty="0" smtClean="0">
                <a:solidFill>
                  <a:schemeClr val="bg1"/>
                </a:solidFill>
              </a:rPr>
              <a:t>Lluvia de ideas:</a:t>
            </a:r>
          </a:p>
          <a:p>
            <a:pPr lvl="0">
              <a:defRPr/>
            </a:pPr>
            <a:endParaRPr lang="es-ES_tradnl" sz="3600" b="1" dirty="0" smtClean="0">
              <a:solidFill>
                <a:schemeClr val="bg1"/>
              </a:solidFill>
            </a:endParaRPr>
          </a:p>
          <a:p>
            <a:pPr lvl="0">
              <a:defRPr/>
            </a:pPr>
            <a:r>
              <a:rPr lang="es-ES_tradnl" sz="3600" b="1" dirty="0" smtClean="0">
                <a:solidFill>
                  <a:schemeClr val="bg1"/>
                </a:solidFill>
              </a:rPr>
              <a:t>Reunirse la directiva, junto con algunos invitados, con materiales de ayuda y así obtener ideas para conseguir  las metas y lograr el propósito.</a:t>
            </a:r>
          </a:p>
        </p:txBody>
      </p:sp>
    </p:spTree>
    <p:extLst>
      <p:ext uri="{BB962C8B-B14F-4D97-AF65-F5344CB8AC3E}">
        <p14:creationId xmlns:p14="http://schemas.microsoft.com/office/powerpoint/2010/main" val="22037197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71472" y="571480"/>
          <a:ext cx="8001056" cy="5643600"/>
        </p:xfrm>
        <a:graphic>
          <a:graphicData uri="http://schemas.openxmlformats.org/drawingml/2006/table">
            <a:tbl>
              <a:tblPr firstRow="1" bandRow="1">
                <a:tableStyleId>{93296810-A885-4BE3-A3E7-6D5BEEA58F35}</a:tableStyleId>
              </a:tblPr>
              <a:tblGrid>
                <a:gridCol w="4000528"/>
                <a:gridCol w="4000528"/>
              </a:tblGrid>
              <a:tr h="705450">
                <a:tc>
                  <a:txBody>
                    <a:bodyPr/>
                    <a:lstStyle/>
                    <a:p>
                      <a:pPr algn="ctr"/>
                      <a:r>
                        <a:rPr lang="es-CO" dirty="0" smtClean="0"/>
                        <a:t>LLUVIA DE IDEAS</a:t>
                      </a:r>
                      <a:endParaRPr lang="es-CO" dirty="0"/>
                    </a:p>
                  </a:txBody>
                  <a:tcPr/>
                </a:tc>
                <a:tc>
                  <a:txBody>
                    <a:bodyPr/>
                    <a:lstStyle/>
                    <a:p>
                      <a:pPr algn="ctr"/>
                      <a:r>
                        <a:rPr lang="es-CO" dirty="0" smtClean="0"/>
                        <a:t>META Y PROPÓSITO</a:t>
                      </a:r>
                      <a:endParaRPr lang="es-CO" dirty="0"/>
                    </a:p>
                  </a:txBody>
                  <a:tcPr/>
                </a:tc>
              </a:tr>
              <a:tr h="705450">
                <a:tc>
                  <a:txBody>
                    <a:bodyPr/>
                    <a:lstStyle/>
                    <a:p>
                      <a:r>
                        <a:rPr lang="es-CO" dirty="0" smtClean="0"/>
                        <a:t>1.</a:t>
                      </a:r>
                      <a:endParaRPr lang="es-CO" dirty="0"/>
                    </a:p>
                  </a:txBody>
                  <a:tcPr/>
                </a:tc>
                <a:tc>
                  <a:txBody>
                    <a:bodyPr/>
                    <a:lstStyle/>
                    <a:p>
                      <a:endParaRPr lang="es-CO"/>
                    </a:p>
                  </a:txBody>
                  <a:tcPr/>
                </a:tc>
              </a:tr>
              <a:tr h="705450">
                <a:tc>
                  <a:txBody>
                    <a:bodyPr/>
                    <a:lstStyle/>
                    <a:p>
                      <a:r>
                        <a:rPr lang="es-CO" dirty="0" smtClean="0"/>
                        <a:t>2.</a:t>
                      </a:r>
                      <a:endParaRPr lang="es-CO" dirty="0"/>
                    </a:p>
                  </a:txBody>
                  <a:tcPr/>
                </a:tc>
                <a:tc>
                  <a:txBody>
                    <a:bodyPr/>
                    <a:lstStyle/>
                    <a:p>
                      <a:endParaRPr lang="es-CO"/>
                    </a:p>
                  </a:txBody>
                  <a:tcPr/>
                </a:tc>
              </a:tr>
              <a:tr h="705450">
                <a:tc>
                  <a:txBody>
                    <a:bodyPr/>
                    <a:lstStyle/>
                    <a:p>
                      <a:r>
                        <a:rPr lang="es-CO" dirty="0" smtClean="0"/>
                        <a:t>3.</a:t>
                      </a:r>
                      <a:endParaRPr lang="es-CO" dirty="0"/>
                    </a:p>
                  </a:txBody>
                  <a:tcPr/>
                </a:tc>
                <a:tc>
                  <a:txBody>
                    <a:bodyPr/>
                    <a:lstStyle/>
                    <a:p>
                      <a:endParaRPr lang="es-CO"/>
                    </a:p>
                  </a:txBody>
                  <a:tcPr/>
                </a:tc>
              </a:tr>
              <a:tr h="705450">
                <a:tc>
                  <a:txBody>
                    <a:bodyPr/>
                    <a:lstStyle/>
                    <a:p>
                      <a:r>
                        <a:rPr lang="es-CO" dirty="0" smtClean="0"/>
                        <a:t>4.</a:t>
                      </a:r>
                      <a:endParaRPr lang="es-CO" dirty="0"/>
                    </a:p>
                  </a:txBody>
                  <a:tcPr/>
                </a:tc>
                <a:tc>
                  <a:txBody>
                    <a:bodyPr/>
                    <a:lstStyle/>
                    <a:p>
                      <a:endParaRPr lang="es-CO"/>
                    </a:p>
                  </a:txBody>
                  <a:tcPr/>
                </a:tc>
              </a:tr>
              <a:tr h="705450">
                <a:tc>
                  <a:txBody>
                    <a:bodyPr/>
                    <a:lstStyle/>
                    <a:p>
                      <a:r>
                        <a:rPr lang="es-CO" dirty="0" smtClean="0"/>
                        <a:t>5.</a:t>
                      </a:r>
                      <a:endParaRPr lang="es-CO" dirty="0"/>
                    </a:p>
                  </a:txBody>
                  <a:tcPr/>
                </a:tc>
                <a:tc>
                  <a:txBody>
                    <a:bodyPr/>
                    <a:lstStyle/>
                    <a:p>
                      <a:endParaRPr lang="es-CO"/>
                    </a:p>
                  </a:txBody>
                  <a:tcPr/>
                </a:tc>
              </a:tr>
              <a:tr h="705450">
                <a:tc>
                  <a:txBody>
                    <a:bodyPr/>
                    <a:lstStyle/>
                    <a:p>
                      <a:r>
                        <a:rPr lang="es-CO" dirty="0" smtClean="0"/>
                        <a:t>6.</a:t>
                      </a:r>
                      <a:endParaRPr lang="es-CO" dirty="0"/>
                    </a:p>
                  </a:txBody>
                  <a:tcPr/>
                </a:tc>
                <a:tc>
                  <a:txBody>
                    <a:bodyPr/>
                    <a:lstStyle/>
                    <a:p>
                      <a:endParaRPr lang="es-CO"/>
                    </a:p>
                  </a:txBody>
                  <a:tcPr/>
                </a:tc>
              </a:tr>
              <a:tr h="705450">
                <a:tc>
                  <a:txBody>
                    <a:bodyPr/>
                    <a:lstStyle/>
                    <a:p>
                      <a:r>
                        <a:rPr lang="es-CO" dirty="0" smtClean="0"/>
                        <a:t>7.</a:t>
                      </a:r>
                      <a:endParaRPr lang="es-CO" dirty="0"/>
                    </a:p>
                  </a:txBody>
                  <a:tcPr/>
                </a:tc>
                <a:tc>
                  <a:txBody>
                    <a:bodyPr/>
                    <a:lstStyle/>
                    <a:p>
                      <a:endParaRPr lang="es-CO" dirty="0"/>
                    </a:p>
                  </a:txBody>
                  <a:tcPr/>
                </a:tc>
              </a:tr>
            </a:tbl>
          </a:graphicData>
        </a:graphic>
      </p:graphicFrame>
    </p:spTree>
    <p:extLst>
      <p:ext uri="{BB962C8B-B14F-4D97-AF65-F5344CB8AC3E}">
        <p14:creationId xmlns:p14="http://schemas.microsoft.com/office/powerpoint/2010/main" val="2628494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642920"/>
          <a:ext cx="8429685" cy="5786480"/>
        </p:xfrm>
        <a:graphic>
          <a:graphicData uri="http://schemas.openxmlformats.org/drawingml/2006/table">
            <a:tbl>
              <a:tblPr firstRow="1" bandRow="1">
                <a:tableStyleId>{5C22544A-7EE6-4342-B048-85BDC9FD1C3A}</a:tableStyleId>
              </a:tblPr>
              <a:tblGrid>
                <a:gridCol w="1685937"/>
                <a:gridCol w="1685937"/>
                <a:gridCol w="1685937"/>
                <a:gridCol w="1685937"/>
                <a:gridCol w="1685937"/>
              </a:tblGrid>
              <a:tr h="723310">
                <a:tc>
                  <a:txBody>
                    <a:bodyPr/>
                    <a:lstStyle/>
                    <a:p>
                      <a:r>
                        <a:rPr lang="es-CO" sz="1600" dirty="0" smtClean="0"/>
                        <a:t>ACTIVIDADES DE COMUNIÓN</a:t>
                      </a:r>
                      <a:endParaRPr lang="es-CO" sz="1600" dirty="0"/>
                    </a:p>
                  </a:txBody>
                  <a:tcPr/>
                </a:tc>
                <a:tc>
                  <a:txBody>
                    <a:bodyPr/>
                    <a:lstStyle/>
                    <a:p>
                      <a:r>
                        <a:rPr lang="es-CO" sz="1600" dirty="0" smtClean="0"/>
                        <a:t>ACTIVIDADES</a:t>
                      </a:r>
                      <a:r>
                        <a:rPr lang="es-CO" sz="1600" baseline="0" dirty="0" smtClean="0"/>
                        <a:t> DE RETENCIÓN</a:t>
                      </a:r>
                      <a:endParaRPr lang="es-CO" sz="1600" dirty="0"/>
                    </a:p>
                  </a:txBody>
                  <a:tcPr/>
                </a:tc>
                <a:tc>
                  <a:txBody>
                    <a:bodyPr/>
                    <a:lstStyle/>
                    <a:p>
                      <a:pPr algn="ctr"/>
                      <a:r>
                        <a:rPr lang="es-CO" sz="1600" dirty="0" smtClean="0"/>
                        <a:t>ACTIVIDADES</a:t>
                      </a:r>
                      <a:r>
                        <a:rPr lang="es-CO" sz="1600" baseline="0" dirty="0" smtClean="0"/>
                        <a:t> DE CRECIMIENTO</a:t>
                      </a:r>
                      <a:endParaRPr lang="es-CO" sz="1600" dirty="0"/>
                    </a:p>
                  </a:txBody>
                  <a:tcPr/>
                </a:tc>
                <a:tc>
                  <a:txBody>
                    <a:bodyPr/>
                    <a:lstStyle/>
                    <a:p>
                      <a:pPr algn="ctr"/>
                      <a:r>
                        <a:rPr lang="es-CO" sz="1600" dirty="0" smtClean="0"/>
                        <a:t>ACTVIDADES</a:t>
                      </a:r>
                      <a:r>
                        <a:rPr lang="es-CO" sz="1600" baseline="0" dirty="0" smtClean="0"/>
                        <a:t> DE EVANGELISMO</a:t>
                      </a:r>
                      <a:endParaRPr lang="es-CO" sz="1600" dirty="0"/>
                    </a:p>
                  </a:txBody>
                  <a:tcPr/>
                </a:tc>
                <a:tc>
                  <a:txBody>
                    <a:bodyPr/>
                    <a:lstStyle/>
                    <a:p>
                      <a:pPr algn="ctr"/>
                      <a:r>
                        <a:rPr lang="es-CO" sz="1600" dirty="0" smtClean="0"/>
                        <a:t>ACTIVIDADES DE EDUCACIÓN</a:t>
                      </a:r>
                      <a:endParaRPr lang="es-CO" sz="1600" dirty="0"/>
                    </a:p>
                  </a:txBody>
                  <a:tcPr/>
                </a:tc>
              </a:tr>
              <a:tr h="723310">
                <a:tc>
                  <a:txBody>
                    <a:bodyPr/>
                    <a:lstStyle/>
                    <a:p>
                      <a:r>
                        <a:rPr lang="es-CO" dirty="0" smtClean="0"/>
                        <a:t>1</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723310">
                <a:tc>
                  <a:txBody>
                    <a:bodyPr/>
                    <a:lstStyle/>
                    <a:p>
                      <a:r>
                        <a:rPr lang="es-CO" dirty="0" smtClean="0"/>
                        <a:t>2</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723310">
                <a:tc>
                  <a:txBody>
                    <a:bodyPr/>
                    <a:lstStyle/>
                    <a:p>
                      <a:r>
                        <a:rPr lang="es-CO" dirty="0" smtClean="0"/>
                        <a:t>3</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723310">
                <a:tc>
                  <a:txBody>
                    <a:bodyPr/>
                    <a:lstStyle/>
                    <a:p>
                      <a:r>
                        <a:rPr lang="es-CO" dirty="0" smtClean="0"/>
                        <a:t>4</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723310">
                <a:tc>
                  <a:txBody>
                    <a:bodyPr/>
                    <a:lstStyle/>
                    <a:p>
                      <a:r>
                        <a:rPr lang="es-CO" dirty="0" smtClean="0"/>
                        <a:t>5</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723310">
                <a:tc>
                  <a:txBody>
                    <a:bodyPr/>
                    <a:lstStyle/>
                    <a:p>
                      <a:r>
                        <a:rPr lang="es-CO" dirty="0" smtClean="0"/>
                        <a:t>6</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723310">
                <a:tc>
                  <a:txBody>
                    <a:bodyPr/>
                    <a:lstStyle/>
                    <a:p>
                      <a:r>
                        <a:rPr lang="es-CO" dirty="0" smtClean="0"/>
                        <a:t>7</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a:p>
                  </a:txBody>
                  <a:tcPr/>
                </a:tc>
              </a:tr>
            </a:tbl>
          </a:graphicData>
        </a:graphic>
      </p:graphicFrame>
    </p:spTree>
    <p:extLst>
      <p:ext uri="{BB962C8B-B14F-4D97-AF65-F5344CB8AC3E}">
        <p14:creationId xmlns:p14="http://schemas.microsoft.com/office/powerpoint/2010/main" val="4288672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magenes Scaneadas\Planificador.jpg"/>
          <p:cNvPicPr>
            <a:picLocks noChangeAspect="1" noChangeArrowheads="1"/>
          </p:cNvPicPr>
          <p:nvPr/>
        </p:nvPicPr>
        <p:blipFill>
          <a:blip r:embed="rId2" cstate="print"/>
          <a:srcRect/>
          <a:stretch>
            <a:fillRect/>
          </a:stretch>
        </p:blipFill>
        <p:spPr bwMode="auto">
          <a:xfrm rot="5400000">
            <a:off x="928669" y="-1357329"/>
            <a:ext cx="6857999" cy="9572659"/>
          </a:xfrm>
          <a:prstGeom prst="rect">
            <a:avLst/>
          </a:prstGeom>
          <a:noFill/>
        </p:spPr>
      </p:pic>
    </p:spTree>
    <p:extLst>
      <p:ext uri="{BB962C8B-B14F-4D97-AF65-F5344CB8AC3E}">
        <p14:creationId xmlns:p14="http://schemas.microsoft.com/office/powerpoint/2010/main" val="2970067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Planes</a:t>
            </a:r>
            <a:endParaRPr lang="es-CO" dirty="0"/>
          </a:p>
        </p:txBody>
      </p:sp>
      <p:graphicFrame>
        <p:nvGraphicFramePr>
          <p:cNvPr id="4" name="3 Marcador de contenido"/>
          <p:cNvGraphicFramePr>
            <a:graphicFrameLocks noGrp="1"/>
          </p:cNvGraphicFramePr>
          <p:nvPr>
            <p:ph idx="1"/>
          </p:nvPr>
        </p:nvGraphicFramePr>
        <p:xfrm>
          <a:off x="357159" y="1571612"/>
          <a:ext cx="8644000" cy="4286281"/>
        </p:xfrm>
        <a:graphic>
          <a:graphicData uri="http://schemas.openxmlformats.org/drawingml/2006/table">
            <a:tbl>
              <a:tblPr firstRow="1" bandRow="1">
                <a:tableStyleId>{5C22544A-7EE6-4342-B048-85BDC9FD1C3A}</a:tableStyleId>
              </a:tblPr>
              <a:tblGrid>
                <a:gridCol w="1234857"/>
                <a:gridCol w="1234857"/>
                <a:gridCol w="1327040"/>
                <a:gridCol w="1200564"/>
                <a:gridCol w="1275600"/>
                <a:gridCol w="1228071"/>
                <a:gridCol w="1143011"/>
              </a:tblGrid>
              <a:tr h="460145">
                <a:tc>
                  <a:txBody>
                    <a:bodyPr/>
                    <a:lstStyle/>
                    <a:p>
                      <a:r>
                        <a:rPr lang="es-ES_tradnl" dirty="0" smtClean="0"/>
                        <a:t>ACTIVID</a:t>
                      </a:r>
                      <a:endParaRPr lang="es-CO" dirty="0"/>
                    </a:p>
                  </a:txBody>
                  <a:tcPr/>
                </a:tc>
                <a:tc>
                  <a:txBody>
                    <a:bodyPr/>
                    <a:lstStyle/>
                    <a:p>
                      <a:r>
                        <a:rPr lang="es-ES_tradnl" dirty="0" smtClean="0"/>
                        <a:t>ENERO</a:t>
                      </a:r>
                      <a:endParaRPr lang="es-CO" dirty="0"/>
                    </a:p>
                  </a:txBody>
                  <a:tcPr/>
                </a:tc>
                <a:tc>
                  <a:txBody>
                    <a:bodyPr/>
                    <a:lstStyle/>
                    <a:p>
                      <a:r>
                        <a:rPr lang="es-ES_tradnl" dirty="0" smtClean="0"/>
                        <a:t>FEBRERO</a:t>
                      </a:r>
                      <a:endParaRPr lang="es-CO" dirty="0"/>
                    </a:p>
                  </a:txBody>
                  <a:tcPr/>
                </a:tc>
                <a:tc>
                  <a:txBody>
                    <a:bodyPr/>
                    <a:lstStyle/>
                    <a:p>
                      <a:r>
                        <a:rPr lang="es-ES_tradnl" dirty="0" smtClean="0"/>
                        <a:t>MARZO</a:t>
                      </a:r>
                      <a:endParaRPr lang="es-CO" dirty="0"/>
                    </a:p>
                  </a:txBody>
                  <a:tcPr/>
                </a:tc>
                <a:tc>
                  <a:txBody>
                    <a:bodyPr/>
                    <a:lstStyle/>
                    <a:p>
                      <a:r>
                        <a:rPr lang="es-ES_tradnl" dirty="0" smtClean="0"/>
                        <a:t>ABRIL</a:t>
                      </a:r>
                      <a:endParaRPr lang="es-CO" dirty="0"/>
                    </a:p>
                  </a:txBody>
                  <a:tcPr/>
                </a:tc>
                <a:tc>
                  <a:txBody>
                    <a:bodyPr/>
                    <a:lstStyle/>
                    <a:p>
                      <a:r>
                        <a:rPr lang="es-ES_tradnl" dirty="0" smtClean="0"/>
                        <a:t>MAYO</a:t>
                      </a:r>
                      <a:endParaRPr lang="es-CO" dirty="0"/>
                    </a:p>
                  </a:txBody>
                  <a:tcPr/>
                </a:tc>
                <a:tc>
                  <a:txBody>
                    <a:bodyPr/>
                    <a:lstStyle/>
                    <a:p>
                      <a:r>
                        <a:rPr lang="es-ES_tradnl" dirty="0" smtClean="0"/>
                        <a:t>JUNIO</a:t>
                      </a:r>
                      <a:endParaRPr lang="es-CO" dirty="0"/>
                    </a:p>
                  </a:txBody>
                  <a:tcPr/>
                </a:tc>
              </a:tr>
              <a:tr h="907683">
                <a:tc>
                  <a:txBody>
                    <a:bodyPr/>
                    <a:lstStyle/>
                    <a:p>
                      <a:r>
                        <a:rPr lang="es-CO" sz="1400" dirty="0" smtClean="0"/>
                        <a:t>Retiro Espiritual</a:t>
                      </a:r>
                      <a:endParaRPr lang="es-CO" sz="1400" dirty="0"/>
                    </a:p>
                  </a:txBody>
                  <a:tcPr/>
                </a:tc>
                <a:tc>
                  <a:txBody>
                    <a:bodyPr/>
                    <a:lstStyle/>
                    <a:p>
                      <a:endParaRPr lang="es-CO" dirty="0"/>
                    </a:p>
                  </a:txBody>
                  <a:tcPr/>
                </a:tc>
                <a:tc>
                  <a:txBody>
                    <a:bodyPr/>
                    <a:lstStyle/>
                    <a:p>
                      <a:r>
                        <a:rPr lang="es-CO" sz="1400" dirty="0" smtClean="0"/>
                        <a:t>Reunión planeación</a:t>
                      </a:r>
                      <a:endParaRPr lang="es-CO" sz="1400" dirty="0"/>
                    </a:p>
                  </a:txBody>
                  <a:tcPr/>
                </a:tc>
                <a:tc>
                  <a:txBody>
                    <a:bodyPr/>
                    <a:lstStyle/>
                    <a:p>
                      <a:r>
                        <a:rPr lang="es-CO" sz="1400" dirty="0" smtClean="0"/>
                        <a:t>Reunión camisones</a:t>
                      </a:r>
                      <a:endParaRPr lang="es-CO" sz="1400" dirty="0"/>
                    </a:p>
                  </a:txBody>
                  <a:tcPr/>
                </a:tc>
                <a:tc>
                  <a:txBody>
                    <a:bodyPr/>
                    <a:lstStyle/>
                    <a:p>
                      <a:r>
                        <a:rPr lang="es-CO" sz="1400" dirty="0" smtClean="0"/>
                        <a:t>Realización</a:t>
                      </a:r>
                    </a:p>
                    <a:p>
                      <a:r>
                        <a:rPr lang="es-CO" sz="1400" baseline="0" dirty="0" smtClean="0"/>
                        <a:t>Supervisión programa</a:t>
                      </a:r>
                      <a:endParaRPr lang="es-CO" sz="1400" dirty="0"/>
                    </a:p>
                  </a:txBody>
                  <a:tcPr/>
                </a:tc>
                <a:tc>
                  <a:txBody>
                    <a:bodyPr/>
                    <a:lstStyle/>
                    <a:p>
                      <a:endParaRPr lang="es-CO" sz="1400" dirty="0"/>
                    </a:p>
                  </a:txBody>
                  <a:tcPr/>
                </a:tc>
                <a:tc>
                  <a:txBody>
                    <a:bodyPr/>
                    <a:lstStyle/>
                    <a:p>
                      <a:endParaRPr lang="es-CO" sz="1400" dirty="0"/>
                    </a:p>
                  </a:txBody>
                  <a:tcPr/>
                </a:tc>
              </a:tr>
              <a:tr h="642942">
                <a:tc>
                  <a:txBody>
                    <a:bodyPr/>
                    <a:lstStyle/>
                    <a:p>
                      <a:r>
                        <a:rPr lang="es-ES_tradnl" sz="1400" dirty="0" smtClean="0"/>
                        <a:t>Ayuno</a:t>
                      </a:r>
                      <a:r>
                        <a:rPr lang="es-ES_tradnl" sz="1400" baseline="0" dirty="0" smtClean="0"/>
                        <a:t> juvenil</a:t>
                      </a:r>
                      <a:endParaRPr lang="es-CO" sz="1400" dirty="0"/>
                    </a:p>
                  </a:txBody>
                  <a:tcPr/>
                </a:tc>
                <a:tc>
                  <a:txBody>
                    <a:bodyPr/>
                    <a:lstStyle/>
                    <a:p>
                      <a:endParaRPr lang="es-CO" dirty="0"/>
                    </a:p>
                  </a:txBody>
                  <a:tcPr/>
                </a:tc>
                <a:tc>
                  <a:txBody>
                    <a:bodyPr/>
                    <a:lstStyle/>
                    <a:p>
                      <a:endParaRPr lang="es-CO" sz="1400"/>
                    </a:p>
                  </a:txBody>
                  <a:tcPr/>
                </a:tc>
                <a:tc>
                  <a:txBody>
                    <a:bodyPr/>
                    <a:lstStyle/>
                    <a:p>
                      <a:endParaRPr lang="es-CO" sz="1400" dirty="0"/>
                    </a:p>
                  </a:txBody>
                  <a:tcPr/>
                </a:tc>
                <a:tc>
                  <a:txBody>
                    <a:bodyPr/>
                    <a:lstStyle/>
                    <a:p>
                      <a:endParaRPr lang="es-CO" sz="1400" dirty="0"/>
                    </a:p>
                  </a:txBody>
                  <a:tcPr/>
                </a:tc>
                <a:tc>
                  <a:txBody>
                    <a:bodyPr/>
                    <a:lstStyle/>
                    <a:p>
                      <a:r>
                        <a:rPr lang="es-CO" sz="1400" dirty="0" smtClean="0"/>
                        <a:t>Reunión</a:t>
                      </a:r>
                      <a:r>
                        <a:rPr lang="es-CO" sz="1400" baseline="0" dirty="0" smtClean="0"/>
                        <a:t> planeación</a:t>
                      </a:r>
                      <a:endParaRPr lang="es-CO" sz="1400" dirty="0"/>
                    </a:p>
                  </a:txBody>
                  <a:tcPr/>
                </a:tc>
                <a:tc>
                  <a:txBody>
                    <a:bodyPr/>
                    <a:lstStyle/>
                    <a:p>
                      <a:r>
                        <a:rPr lang="es-CO" sz="1400" dirty="0" smtClean="0"/>
                        <a:t>Reunión</a:t>
                      </a:r>
                      <a:r>
                        <a:rPr lang="es-CO" sz="1400" baseline="0" dirty="0" smtClean="0"/>
                        <a:t> comisiones</a:t>
                      </a:r>
                      <a:endParaRPr lang="es-CO" sz="1400" dirty="0"/>
                    </a:p>
                  </a:txBody>
                  <a:tcPr/>
                </a:tc>
              </a:tr>
              <a:tr h="907683">
                <a:tc>
                  <a:txBody>
                    <a:bodyPr/>
                    <a:lstStyle/>
                    <a:p>
                      <a:r>
                        <a:rPr lang="es-ES_tradnl" sz="1400" dirty="0" smtClean="0"/>
                        <a:t>Concurso</a:t>
                      </a:r>
                      <a:r>
                        <a:rPr lang="es-ES_tradnl" sz="1400" baseline="0" dirty="0" smtClean="0"/>
                        <a:t> bíblico</a:t>
                      </a:r>
                      <a:endParaRPr lang="es-CO" sz="1400" dirty="0"/>
                    </a:p>
                  </a:txBody>
                  <a:tcPr/>
                </a:tc>
                <a:tc>
                  <a:txBody>
                    <a:bodyPr/>
                    <a:lstStyle/>
                    <a:p>
                      <a:r>
                        <a:rPr lang="es-CO" sz="1400" dirty="0" smtClean="0"/>
                        <a:t>Reunión</a:t>
                      </a:r>
                      <a:r>
                        <a:rPr lang="es-CO" sz="1400" baseline="0" dirty="0" smtClean="0"/>
                        <a:t> coordinación</a:t>
                      </a:r>
                      <a:endParaRPr lang="es-CO" sz="1400" dirty="0"/>
                    </a:p>
                  </a:txBody>
                  <a:tcPr/>
                </a:tc>
                <a:tc>
                  <a:txBody>
                    <a:bodyPr/>
                    <a:lstStyle/>
                    <a:p>
                      <a:r>
                        <a:rPr lang="es-CO" sz="1400" dirty="0" smtClean="0"/>
                        <a:t>Lanzamiento</a:t>
                      </a:r>
                      <a:endParaRPr lang="es-CO" sz="1400" dirty="0"/>
                    </a:p>
                  </a:txBody>
                  <a:tcPr/>
                </a:tc>
                <a:tc>
                  <a:txBody>
                    <a:bodyPr/>
                    <a:lstStyle/>
                    <a:p>
                      <a:r>
                        <a:rPr lang="es-CO" sz="1400" dirty="0" smtClean="0"/>
                        <a:t>Supervisión</a:t>
                      </a:r>
                      <a:endParaRPr lang="es-CO" sz="1400" dirty="0"/>
                    </a:p>
                  </a:txBody>
                  <a:tcPr/>
                </a:tc>
                <a:tc>
                  <a:txBody>
                    <a:bodyPr/>
                    <a:lstStyle/>
                    <a:p>
                      <a:endParaRPr lang="es-CO" sz="1400" dirty="0"/>
                    </a:p>
                  </a:txBody>
                  <a:tcPr/>
                </a:tc>
                <a:tc>
                  <a:txBody>
                    <a:bodyPr/>
                    <a:lstStyle/>
                    <a:p>
                      <a:endParaRPr lang="es-CO" sz="1400" dirty="0"/>
                    </a:p>
                  </a:txBody>
                  <a:tcPr/>
                </a:tc>
                <a:tc>
                  <a:txBody>
                    <a:bodyPr/>
                    <a:lstStyle/>
                    <a:p>
                      <a:endParaRPr lang="es-CO" sz="1400"/>
                    </a:p>
                  </a:txBody>
                  <a:tcPr/>
                </a:tc>
              </a:tr>
              <a:tr h="907683">
                <a:tc>
                  <a:txBody>
                    <a:bodyPr/>
                    <a:lstStyle/>
                    <a:p>
                      <a:r>
                        <a:rPr lang="es-ES_tradnl" sz="1400" dirty="0" smtClean="0"/>
                        <a:t>Cómo</a:t>
                      </a:r>
                      <a:r>
                        <a:rPr lang="es-ES_tradnl" sz="1400" baseline="0" dirty="0" smtClean="0"/>
                        <a:t> estudiar la Biblia</a:t>
                      </a:r>
                      <a:endParaRPr lang="es-CO" sz="1400" dirty="0"/>
                    </a:p>
                  </a:txBody>
                  <a:tcPr/>
                </a:tc>
                <a:tc>
                  <a:txBody>
                    <a:bodyPr/>
                    <a:lstStyle/>
                    <a:p>
                      <a:endParaRPr lang="es-CO"/>
                    </a:p>
                  </a:txBody>
                  <a:tcPr/>
                </a:tc>
                <a:tc>
                  <a:txBody>
                    <a:bodyPr/>
                    <a:lstStyle/>
                    <a:p>
                      <a:endParaRPr lang="es-CO" sz="1400" dirty="0"/>
                    </a:p>
                  </a:txBody>
                  <a:tcPr/>
                </a:tc>
                <a:tc>
                  <a:txBody>
                    <a:bodyPr/>
                    <a:lstStyle/>
                    <a:p>
                      <a:endParaRPr lang="es-CO" sz="1400" dirty="0"/>
                    </a:p>
                  </a:txBody>
                  <a:tcPr/>
                </a:tc>
                <a:tc>
                  <a:txBody>
                    <a:bodyPr/>
                    <a:lstStyle/>
                    <a:p>
                      <a:r>
                        <a:rPr lang="es-CO" sz="1400" dirty="0" smtClean="0"/>
                        <a:t>Entrega</a:t>
                      </a:r>
                      <a:r>
                        <a:rPr lang="es-CO" sz="1400" baseline="0" dirty="0" smtClean="0"/>
                        <a:t> materiales.</a:t>
                      </a:r>
                    </a:p>
                    <a:p>
                      <a:r>
                        <a:rPr lang="es-CO" sz="1400" baseline="0" dirty="0" smtClean="0"/>
                        <a:t>Supervisión</a:t>
                      </a:r>
                      <a:endParaRPr lang="es-CO" sz="1400" dirty="0"/>
                    </a:p>
                  </a:txBody>
                  <a:tcPr/>
                </a:tc>
                <a:tc>
                  <a:txBody>
                    <a:bodyPr/>
                    <a:lstStyle/>
                    <a:p>
                      <a:r>
                        <a:rPr lang="es-CO" sz="1400" dirty="0" smtClean="0"/>
                        <a:t>4. De mayo Grupo 2.</a:t>
                      </a:r>
                      <a:endParaRPr lang="es-CO" sz="1400" dirty="0"/>
                    </a:p>
                  </a:txBody>
                  <a:tcPr/>
                </a:tc>
                <a:tc>
                  <a:txBody>
                    <a:bodyPr/>
                    <a:lstStyle/>
                    <a:p>
                      <a:endParaRPr lang="es-CO" sz="1400" dirty="0"/>
                    </a:p>
                  </a:txBody>
                  <a:tcPr/>
                </a:tc>
              </a:tr>
              <a:tr h="460145">
                <a:tc>
                  <a:txBody>
                    <a:bodyPr/>
                    <a:lstStyle/>
                    <a:p>
                      <a:endParaRPr lang="es-CO" sz="1400" dirty="0"/>
                    </a:p>
                  </a:txBody>
                  <a:tcPr/>
                </a:tc>
                <a:tc>
                  <a:txBody>
                    <a:bodyPr/>
                    <a:lstStyle/>
                    <a:p>
                      <a:endParaRPr lang="es-CO"/>
                    </a:p>
                  </a:txBody>
                  <a:tcPr/>
                </a:tc>
                <a:tc>
                  <a:txBody>
                    <a:bodyPr/>
                    <a:lstStyle/>
                    <a:p>
                      <a:endParaRPr lang="es-CO" sz="1400"/>
                    </a:p>
                  </a:txBody>
                  <a:tcPr/>
                </a:tc>
                <a:tc>
                  <a:txBody>
                    <a:bodyPr/>
                    <a:lstStyle/>
                    <a:p>
                      <a:endParaRPr lang="es-CO" sz="1400" dirty="0"/>
                    </a:p>
                  </a:txBody>
                  <a:tcPr/>
                </a:tc>
                <a:tc>
                  <a:txBody>
                    <a:bodyPr/>
                    <a:lstStyle/>
                    <a:p>
                      <a:endParaRPr lang="es-CO" sz="1400" dirty="0"/>
                    </a:p>
                  </a:txBody>
                  <a:tcPr/>
                </a:tc>
                <a:tc>
                  <a:txBody>
                    <a:bodyPr/>
                    <a:lstStyle/>
                    <a:p>
                      <a:endParaRPr lang="es-CO" sz="1400" dirty="0"/>
                    </a:p>
                  </a:txBody>
                  <a:tcPr/>
                </a:tc>
                <a:tc>
                  <a:txBody>
                    <a:bodyPr/>
                    <a:lstStyle/>
                    <a:p>
                      <a:endParaRPr lang="es-CO" sz="1400" dirty="0"/>
                    </a:p>
                  </a:txBody>
                  <a:tcPr/>
                </a:tc>
              </a:tr>
            </a:tbl>
          </a:graphicData>
        </a:graphic>
      </p:graphicFrame>
    </p:spTree>
    <p:extLst>
      <p:ext uri="{BB962C8B-B14F-4D97-AF65-F5344CB8AC3E}">
        <p14:creationId xmlns:p14="http://schemas.microsoft.com/office/powerpoint/2010/main" val="2618228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3074" name="Picture 2" descr="H:\Imagenes Scaneadas\Presupuesto.jpg"/>
          <p:cNvPicPr>
            <a:picLocks noChangeAspect="1" noChangeArrowheads="1"/>
          </p:cNvPicPr>
          <p:nvPr/>
        </p:nvPicPr>
        <p:blipFill>
          <a:blip r:embed="rId2"/>
          <a:srcRect/>
          <a:stretch>
            <a:fillRect/>
          </a:stretch>
        </p:blipFill>
        <p:spPr bwMode="auto">
          <a:xfrm>
            <a:off x="71406" y="0"/>
            <a:ext cx="9072594" cy="6858000"/>
          </a:xfrm>
          <a:prstGeom prst="rect">
            <a:avLst/>
          </a:prstGeom>
          <a:noFill/>
        </p:spPr>
      </p:pic>
    </p:spTree>
    <p:extLst>
      <p:ext uri="{BB962C8B-B14F-4D97-AF65-F5344CB8AC3E}">
        <p14:creationId xmlns:p14="http://schemas.microsoft.com/office/powerpoint/2010/main" val="3768005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smtClean="0">
                <a:solidFill>
                  <a:schemeClr val="bg1"/>
                </a:solidFill>
                <a:latin typeface="VAG Round" pitchFamily="82" charset="0"/>
              </a:rPr>
              <a:t>3.ejecución  </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CO" sz="3200" b="1"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8 CuadroTexto"/>
          <p:cNvSpPr txBox="1"/>
          <p:nvPr/>
        </p:nvSpPr>
        <p:spPr>
          <a:xfrm>
            <a:off x="357158" y="2071678"/>
            <a:ext cx="6500858" cy="3970318"/>
          </a:xfrm>
          <a:prstGeom prst="rect">
            <a:avLst/>
          </a:prstGeom>
          <a:noFill/>
        </p:spPr>
        <p:txBody>
          <a:bodyPr wrap="square" rtlCol="0">
            <a:spAutoFit/>
          </a:bodyPr>
          <a:lstStyle/>
          <a:p>
            <a:pPr lvl="0">
              <a:defRPr/>
            </a:pPr>
            <a:r>
              <a:rPr lang="es-ES_tradnl" sz="3600" b="1" dirty="0" smtClean="0">
                <a:solidFill>
                  <a:schemeClr val="bg1"/>
                </a:solidFill>
              </a:rPr>
              <a:t>Tener buenas ideas no es suficiente , esta área tiene  que ver con la ejecución de los planes  ya estudiados y aprobados.</a:t>
            </a:r>
          </a:p>
          <a:p>
            <a:pPr lvl="0">
              <a:defRPr/>
            </a:pPr>
            <a:r>
              <a:rPr lang="es-ES_tradnl" sz="3600" b="1" dirty="0" smtClean="0">
                <a:solidFill>
                  <a:schemeClr val="bg1"/>
                </a:solidFill>
              </a:rPr>
              <a:t>Es la oportunidad de hacer lo s cambios</a:t>
            </a:r>
            <a:endParaRPr lang="es-ES_tradnl" sz="3600" b="1" dirty="0">
              <a:solidFill>
                <a:schemeClr val="bg1"/>
              </a:solidFill>
            </a:endParaRPr>
          </a:p>
        </p:txBody>
      </p:sp>
      <p:pic>
        <p:nvPicPr>
          <p:cNvPr id="10" name="Picture 4" descr="http://www.icretcreatividad.com/archivos/creatividad.jpg"/>
          <p:cNvPicPr>
            <a:picLocks noChangeAspect="1" noChangeArrowheads="1"/>
          </p:cNvPicPr>
          <p:nvPr/>
        </p:nvPicPr>
        <p:blipFill>
          <a:blip r:embed="rId3"/>
          <a:srcRect/>
          <a:stretch>
            <a:fillRect/>
          </a:stretch>
        </p:blipFill>
        <p:spPr bwMode="auto">
          <a:xfrm>
            <a:off x="6787577" y="3500438"/>
            <a:ext cx="2356423" cy="3357562"/>
          </a:xfrm>
          <a:prstGeom prst="rect">
            <a:avLst/>
          </a:prstGeom>
          <a:noFill/>
        </p:spPr>
      </p:pic>
    </p:spTree>
    <p:extLst>
      <p:ext uri="{BB962C8B-B14F-4D97-AF65-F5344CB8AC3E}">
        <p14:creationId xmlns:p14="http://schemas.microsoft.com/office/powerpoint/2010/main" val="33179746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smtClean="0">
                <a:solidFill>
                  <a:schemeClr val="bg1"/>
                </a:solidFill>
                <a:latin typeface="VAG Round" pitchFamily="82" charset="0"/>
              </a:rPr>
              <a:t>3. Ejecución  </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CO" sz="3200" b="1"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8 CuadroTexto"/>
          <p:cNvSpPr txBox="1"/>
          <p:nvPr/>
        </p:nvSpPr>
        <p:spPr>
          <a:xfrm>
            <a:off x="357158" y="1785927"/>
            <a:ext cx="6715172" cy="4524315"/>
          </a:xfrm>
          <a:prstGeom prst="rect">
            <a:avLst/>
          </a:prstGeom>
          <a:noFill/>
        </p:spPr>
        <p:txBody>
          <a:bodyPr wrap="square" rtlCol="0">
            <a:spAutoFit/>
          </a:bodyPr>
          <a:lstStyle/>
          <a:p>
            <a:pPr marL="457200" lvl="0" indent="-457200">
              <a:buAutoNum type="arabicPeriod"/>
              <a:defRPr/>
            </a:pPr>
            <a:r>
              <a:rPr lang="es-ES_tradnl" sz="2400" b="1" dirty="0" smtClean="0">
                <a:solidFill>
                  <a:schemeClr val="bg1"/>
                </a:solidFill>
              </a:rPr>
              <a:t>Las  personas que ejecutan el cambio deben  creer que el cambio es la mejor solución, deben estar convencidas que vale la pena el esfuerzo.</a:t>
            </a:r>
          </a:p>
          <a:p>
            <a:pPr marL="457200" lvl="0" indent="-457200">
              <a:defRPr/>
            </a:pPr>
            <a:endParaRPr lang="es-ES_tradnl" sz="2400" b="1" dirty="0" smtClean="0">
              <a:solidFill>
                <a:schemeClr val="bg1"/>
              </a:solidFill>
            </a:endParaRPr>
          </a:p>
          <a:p>
            <a:pPr marL="457200" lvl="0" indent="-457200">
              <a:buAutoNum type="arabicPeriod" startAt="2"/>
              <a:defRPr/>
            </a:pPr>
            <a:r>
              <a:rPr lang="es-ES_tradnl" sz="2400" b="1" dirty="0" smtClean="0">
                <a:solidFill>
                  <a:schemeClr val="bg1"/>
                </a:solidFill>
              </a:rPr>
              <a:t>Deben tener sentido de propiedad y compromiso hacia el cambio.</a:t>
            </a:r>
          </a:p>
          <a:p>
            <a:pPr marL="457200" lvl="0" indent="-457200">
              <a:defRPr/>
            </a:pPr>
            <a:endParaRPr lang="es-ES_tradnl" sz="2400" b="1" dirty="0" smtClean="0">
              <a:solidFill>
                <a:schemeClr val="bg1"/>
              </a:solidFill>
            </a:endParaRPr>
          </a:p>
          <a:p>
            <a:pPr lvl="0">
              <a:defRPr/>
            </a:pPr>
            <a:r>
              <a:rPr lang="es-ES_tradnl" sz="2400" b="1" dirty="0" smtClean="0">
                <a:solidFill>
                  <a:schemeClr val="bg1"/>
                </a:solidFill>
              </a:rPr>
              <a:t>3. Debe sentir pasión por verlo triunfar.</a:t>
            </a:r>
          </a:p>
          <a:p>
            <a:pPr lvl="0">
              <a:defRPr/>
            </a:pPr>
            <a:endParaRPr lang="es-ES_tradnl" sz="2400" b="1" dirty="0" smtClean="0">
              <a:solidFill>
                <a:schemeClr val="bg1"/>
              </a:solidFill>
            </a:endParaRPr>
          </a:p>
          <a:p>
            <a:pPr lvl="0">
              <a:defRPr/>
            </a:pPr>
            <a:r>
              <a:rPr lang="es-ES_tradnl" sz="2400" b="1" dirty="0" smtClean="0">
                <a:solidFill>
                  <a:schemeClr val="bg1"/>
                </a:solidFill>
              </a:rPr>
              <a:t>4.  Supervisar y hacer seguimiento al cambio</a:t>
            </a:r>
          </a:p>
        </p:txBody>
      </p:sp>
      <p:pic>
        <p:nvPicPr>
          <p:cNvPr id="10" name="Picture 4" descr="http://www.icretcreatividad.com/archivos/creatividad.jpg"/>
          <p:cNvPicPr>
            <a:picLocks noChangeAspect="1" noChangeArrowheads="1"/>
          </p:cNvPicPr>
          <p:nvPr/>
        </p:nvPicPr>
        <p:blipFill>
          <a:blip r:embed="rId3"/>
          <a:srcRect/>
          <a:stretch>
            <a:fillRect/>
          </a:stretch>
        </p:blipFill>
        <p:spPr bwMode="auto">
          <a:xfrm>
            <a:off x="6787577" y="3500438"/>
            <a:ext cx="2356423" cy="3357562"/>
          </a:xfrm>
          <a:prstGeom prst="rect">
            <a:avLst/>
          </a:prstGeom>
          <a:noFill/>
        </p:spPr>
      </p:pic>
    </p:spTree>
    <p:extLst>
      <p:ext uri="{BB962C8B-B14F-4D97-AF65-F5344CB8AC3E}">
        <p14:creationId xmlns:p14="http://schemas.microsoft.com/office/powerpoint/2010/main" val="34727627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43174" y="1357298"/>
            <a:ext cx="6143668" cy="3785652"/>
          </a:xfrm>
          <a:prstGeom prst="rect">
            <a:avLst/>
          </a:prstGeom>
        </p:spPr>
        <p:txBody>
          <a:bodyPr wrap="square">
            <a:spAutoFit/>
          </a:bodyPr>
          <a:lstStyle/>
          <a:p>
            <a:pPr algn="just"/>
            <a:r>
              <a:rPr lang="es-ES" sz="2400" b="1" i="1" dirty="0" smtClean="0"/>
              <a:t>Delegar.  </a:t>
            </a:r>
            <a:r>
              <a:rPr lang="es-ES" sz="2400" dirty="0" smtClean="0"/>
              <a:t>Compartir y delegar responsabilidades son parte integral de la estructura de la iglesia y parte del propósito de los dones espirituales en la iglesia. Cuantas más responsabilidades y autoridad sean compartidas, mayor será el éxito de la iglesia en servir a sus </a:t>
            </a:r>
            <a:r>
              <a:rPr lang="pt-BR" sz="2400" dirty="0" smtClean="0"/>
              <a:t>propósitos.</a:t>
            </a:r>
          </a:p>
          <a:p>
            <a:pPr algn="just"/>
            <a:endParaRPr lang="pt-BR" sz="2400" dirty="0" smtClean="0"/>
          </a:p>
          <a:p>
            <a:pPr algn="just"/>
            <a:endParaRPr lang="pt-BR" sz="2400" dirty="0" smtClean="0"/>
          </a:p>
          <a:p>
            <a:pPr algn="just"/>
            <a:r>
              <a:rPr lang="pt-BR" sz="2400" b="1" i="1" dirty="0" err="1" smtClean="0"/>
              <a:t>Comunidad</a:t>
            </a:r>
            <a:r>
              <a:rPr lang="pt-BR" sz="2400" b="1" i="1" dirty="0" smtClean="0"/>
              <a:t>.  </a:t>
            </a:r>
            <a:r>
              <a:rPr lang="es-ES" sz="2400" dirty="0" smtClean="0"/>
              <a:t>Los equipos requieren una buena comunicación.</a:t>
            </a:r>
            <a:endParaRPr lang="pt-BR" sz="2400" b="1" dirty="0"/>
          </a:p>
        </p:txBody>
      </p:sp>
    </p:spTree>
    <p:extLst>
      <p:ext uri="{BB962C8B-B14F-4D97-AF65-F5344CB8AC3E}">
        <p14:creationId xmlns:p14="http://schemas.microsoft.com/office/powerpoint/2010/main" val="968306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PROGRAMADOR SEMANAL"/>
          <p:cNvPicPr>
            <a:picLocks noChangeAspect="1" noChangeArrowheads="1"/>
          </p:cNvPicPr>
          <p:nvPr/>
        </p:nvPicPr>
        <p:blipFill>
          <a:blip r:embed="rId2"/>
          <a:srcRect/>
          <a:stretch>
            <a:fillRect/>
          </a:stretch>
        </p:blipFill>
        <p:spPr bwMode="auto">
          <a:xfrm>
            <a:off x="468313" y="404813"/>
            <a:ext cx="8239125" cy="6119812"/>
          </a:xfrm>
          <a:prstGeom prst="rect">
            <a:avLst/>
          </a:prstGeom>
          <a:noFill/>
        </p:spPr>
      </p:pic>
    </p:spTree>
    <p:extLst>
      <p:ext uri="{BB962C8B-B14F-4D97-AF65-F5344CB8AC3E}">
        <p14:creationId xmlns:p14="http://schemas.microsoft.com/office/powerpoint/2010/main" val="41705005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FORMATO DE DELEGACIÓN"/>
          <p:cNvPicPr>
            <a:picLocks noChangeAspect="1" noChangeArrowheads="1"/>
          </p:cNvPicPr>
          <p:nvPr/>
        </p:nvPicPr>
        <p:blipFill>
          <a:blip r:embed="rId2"/>
          <a:srcRect/>
          <a:stretch>
            <a:fillRect/>
          </a:stretch>
        </p:blipFill>
        <p:spPr bwMode="auto">
          <a:xfrm>
            <a:off x="323850" y="476250"/>
            <a:ext cx="8172450" cy="5905500"/>
          </a:xfrm>
          <a:prstGeom prst="rect">
            <a:avLst/>
          </a:prstGeom>
          <a:noFill/>
        </p:spPr>
      </p:pic>
    </p:spTree>
    <p:extLst>
      <p:ext uri="{BB962C8B-B14F-4D97-AF65-F5344CB8AC3E}">
        <p14:creationId xmlns:p14="http://schemas.microsoft.com/office/powerpoint/2010/main" val="2907093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3" name="2 Marcador de contenido"/>
          <p:cNvSpPr>
            <a:spLocks noGrp="1"/>
          </p:cNvSpPr>
          <p:nvPr>
            <p:ph idx="1"/>
          </p:nvPr>
        </p:nvSpPr>
        <p:spPr>
          <a:xfrm>
            <a:off x="0" y="1928802"/>
            <a:ext cx="900115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pic>
        <p:nvPicPr>
          <p:cNvPr id="5" name="Picture 3"/>
          <p:cNvPicPr>
            <a:picLocks noChangeAspect="1" noChangeArrowheads="1"/>
          </p:cNvPicPr>
          <p:nvPr/>
        </p:nvPicPr>
        <p:blipFill>
          <a:blip r:embed="rId3"/>
          <a:srcRect/>
          <a:stretch>
            <a:fillRect/>
          </a:stretch>
        </p:blipFill>
        <p:spPr bwMode="auto">
          <a:xfrm>
            <a:off x="7500958" y="5314108"/>
            <a:ext cx="1643042" cy="1543892"/>
          </a:xfrm>
          <a:prstGeom prst="rect">
            <a:avLst/>
          </a:prstGeom>
          <a:noFill/>
          <a:ln w="9525">
            <a:noFill/>
            <a:miter lim="800000"/>
            <a:headEnd/>
            <a:tailEnd/>
          </a:ln>
          <a:effectLst/>
        </p:spPr>
      </p:pic>
      <p:sp>
        <p:nvSpPr>
          <p:cNvPr id="7" name="1 Título"/>
          <p:cNvSpPr txBox="1">
            <a:spLocks/>
          </p:cNvSpPr>
          <p:nvPr/>
        </p:nvSpPr>
        <p:spPr>
          <a:xfrm>
            <a:off x="1700250" y="92867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bg1"/>
                </a:solidFill>
                <a:effectLst/>
                <a:uLnTx/>
                <a:uFillTx/>
                <a:latin typeface="VAG Round" pitchFamily="82" charset="0"/>
                <a:ea typeface="+mj-ea"/>
                <a:cs typeface="+mj-cs"/>
              </a:rPr>
              <a:t>Cuatro fases del liderazgo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CO" sz="3600" b="0" i="0" u="none" strike="noStrike" kern="1200" cap="none" spc="0" normalizeH="0" baseline="0" noProof="0" dirty="0" smtClean="0">
              <a:ln>
                <a:noFill/>
              </a:ln>
              <a:solidFill>
                <a:schemeClr val="bg1"/>
              </a:solidFill>
              <a:effectLst/>
              <a:uLnTx/>
              <a:uFillTx/>
              <a:latin typeface="VAG Round" pitchFamily="82" charset="0"/>
              <a:ea typeface="+mj-ea"/>
              <a:cs typeface="+mj-cs"/>
            </a:endParaRPr>
          </a:p>
        </p:txBody>
      </p:sp>
      <p:sp>
        <p:nvSpPr>
          <p:cNvPr id="8" name="7 Rectángulo"/>
          <p:cNvSpPr/>
          <p:nvPr/>
        </p:nvSpPr>
        <p:spPr>
          <a:xfrm>
            <a:off x="500034" y="2143116"/>
            <a:ext cx="8643966" cy="5109091"/>
          </a:xfrm>
          <a:prstGeom prst="rect">
            <a:avLst/>
          </a:prstGeom>
          <a:noFill/>
        </p:spPr>
        <p:txBody>
          <a:bodyPr wrap="square" lIns="91440" tIns="45720" rIns="91440" bIns="45720">
            <a:spAutoFit/>
          </a:bodyPr>
          <a:lstStyle/>
          <a:p>
            <a:pPr marL="914400" indent="-914400">
              <a:buAutoNum type="arabicPeriod"/>
            </a:pP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Propósito 	    </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Metas,</a:t>
            </a:r>
          </a:p>
          <a:p>
            <a:pPr marL="4572000" lvl="8" indent="-914400"/>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Indicadores  Éxito</a:t>
            </a: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Planificando: “</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Crece”</a:t>
            </a:r>
          </a:p>
          <a:p>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Ejecución:</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Motivación</a:t>
            </a:r>
          </a:p>
          <a:p>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supervisión</a:t>
            </a:r>
          </a:p>
          <a:p>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Producto: </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Evaluación</a:t>
            </a:r>
          </a:p>
          <a:p>
            <a:pPr algn="ctr"/>
            <a:endPar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4"/>
          <p:cNvPicPr>
            <a:picLocks noChangeAspect="1" noChangeArrowheads="1"/>
          </p:cNvPicPr>
          <p:nvPr/>
        </p:nvPicPr>
        <p:blipFill>
          <a:blip r:embed="rId4"/>
          <a:srcRect/>
          <a:stretch>
            <a:fillRect/>
          </a:stretch>
        </p:blipFill>
        <p:spPr bwMode="auto">
          <a:xfrm>
            <a:off x="0" y="0"/>
            <a:ext cx="1428776" cy="2143163"/>
          </a:xfrm>
          <a:prstGeom prst="rect">
            <a:avLst/>
          </a:prstGeom>
          <a:noFill/>
          <a:ln w="9525">
            <a:noFill/>
            <a:miter lim="800000"/>
            <a:headEnd/>
            <a:tailEnd/>
          </a:ln>
          <a:effectLst/>
        </p:spPr>
      </p:pic>
      <p:sp>
        <p:nvSpPr>
          <p:cNvPr id="10" name="9 Cerrar llave"/>
          <p:cNvSpPr/>
          <p:nvPr/>
        </p:nvSpPr>
        <p:spPr>
          <a:xfrm flipH="1">
            <a:off x="4714876" y="2285992"/>
            <a:ext cx="214315" cy="1000132"/>
          </a:xfrm>
          <a:prstGeom prst="rightBrace">
            <a:avLst/>
          </a:prstGeom>
          <a:solidFill>
            <a:srgbClr val="00206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10 Cerrar llave"/>
          <p:cNvSpPr/>
          <p:nvPr/>
        </p:nvSpPr>
        <p:spPr>
          <a:xfrm flipH="1">
            <a:off x="4786314" y="4286256"/>
            <a:ext cx="214315" cy="1000132"/>
          </a:xfrm>
          <a:prstGeom prst="rightBrace">
            <a:avLst/>
          </a:prstGeom>
          <a:solidFill>
            <a:srgbClr val="00206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410705407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8401080" cy="1143000"/>
          </a:xfrm>
        </p:spPr>
        <p:txBody>
          <a:bodyPr>
            <a:normAutofit fontScale="90000"/>
          </a:bodyPr>
          <a:lstStyle/>
          <a:p>
            <a:r>
              <a:rPr lang="es-ES_tradnl" b="1" dirty="0" smtClean="0"/>
              <a:t>El tablero del auto es den algún beneficio para el conductor</a:t>
            </a:r>
            <a:endParaRPr lang="es-CO" b="1" dirty="0"/>
          </a:p>
        </p:txBody>
      </p:sp>
      <p:pic>
        <p:nvPicPr>
          <p:cNvPr id="8196" name="Picture 4" descr="http://memimage.cardomain.net/member_images/7/web/751000-751999/751162_29_full.jpg"/>
          <p:cNvPicPr>
            <a:picLocks noChangeAspect="1" noChangeArrowheads="1"/>
          </p:cNvPicPr>
          <p:nvPr/>
        </p:nvPicPr>
        <p:blipFill>
          <a:blip r:embed="rId2"/>
          <a:srcRect/>
          <a:stretch>
            <a:fillRect/>
          </a:stretch>
        </p:blipFill>
        <p:spPr bwMode="auto">
          <a:xfrm>
            <a:off x="500034" y="1643050"/>
            <a:ext cx="7715304" cy="4786346"/>
          </a:xfrm>
          <a:prstGeom prst="rect">
            <a:avLst/>
          </a:prstGeom>
          <a:noFill/>
        </p:spPr>
      </p:pic>
    </p:spTree>
    <p:extLst>
      <p:ext uri="{BB962C8B-B14F-4D97-AF65-F5344CB8AC3E}">
        <p14:creationId xmlns:p14="http://schemas.microsoft.com/office/powerpoint/2010/main" val="1071620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arvajal\Temas Juveniles\fondos Jovenes\Fondos Jóvenes\Jovenes16.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Título"/>
          <p:cNvSpPr>
            <a:spLocks noGrp="1"/>
          </p:cNvSpPr>
          <p:nvPr>
            <p:ph type="title"/>
          </p:nvPr>
        </p:nvSpPr>
        <p:spPr>
          <a:xfrm>
            <a:off x="1485936" y="571488"/>
            <a:ext cx="8229600" cy="1143000"/>
          </a:xfrm>
        </p:spPr>
        <p:txBody>
          <a:bodyPr>
            <a:normAutofit/>
          </a:bodyPr>
          <a:lstStyle/>
          <a:p>
            <a:r>
              <a:rPr lang="es-ES_tradnl" sz="3600" dirty="0" smtClean="0">
                <a:solidFill>
                  <a:schemeClr val="bg1"/>
                </a:solidFill>
                <a:latin typeface="VAG Round" pitchFamily="82" charset="0"/>
              </a:rPr>
              <a:t>4.PRODUCTOS-  Evaluación.   </a:t>
            </a:r>
            <a:endParaRPr lang="es-CO" sz="3600" dirty="0">
              <a:solidFill>
                <a:schemeClr val="bg1"/>
              </a:solidFill>
              <a:latin typeface="VAG Round" pitchFamily="82" charset="0"/>
            </a:endParaRPr>
          </a:p>
        </p:txBody>
      </p:sp>
      <p:sp>
        <p:nvSpPr>
          <p:cNvPr id="3" name="2 Marcador de contenido"/>
          <p:cNvSpPr>
            <a:spLocks noGrp="1"/>
          </p:cNvSpPr>
          <p:nvPr>
            <p:ph idx="1"/>
          </p:nvPr>
        </p:nvSpPr>
        <p:spPr>
          <a:xfrm>
            <a:off x="0" y="1928802"/>
            <a:ext cx="8643966" cy="2954351"/>
          </a:xfrm>
        </p:spPr>
        <p:txBody>
          <a:bodyPr>
            <a:normAutofit/>
          </a:bodyPr>
          <a:lstStyle/>
          <a:p>
            <a:pPr>
              <a:buNone/>
            </a:pPr>
            <a:r>
              <a:rPr lang="es-ES_tradnl" b="1" dirty="0" smtClean="0">
                <a:solidFill>
                  <a:schemeClr val="bg1"/>
                </a:solidFill>
              </a:rPr>
              <a:t>  </a:t>
            </a:r>
            <a:endParaRPr lang="es-CO" b="1" baseline="30000" dirty="0">
              <a:solidFill>
                <a:schemeClr val="bg1"/>
              </a:solidFill>
            </a:endParaRPr>
          </a:p>
          <a:p>
            <a:pPr>
              <a:buNone/>
            </a:pPr>
            <a:endParaRPr lang="es-CO" b="1" dirty="0">
              <a:solidFill>
                <a:schemeClr val="bg1"/>
              </a:solidFill>
            </a:endParaRPr>
          </a:p>
        </p:txBody>
      </p:sp>
      <p:sp>
        <p:nvSpPr>
          <p:cNvPr id="6" name="2 Marcador de contenido"/>
          <p:cNvSpPr txBox="1">
            <a:spLocks/>
          </p:cNvSpPr>
          <p:nvPr/>
        </p:nvSpPr>
        <p:spPr>
          <a:xfrm>
            <a:off x="0" y="3071810"/>
            <a:ext cx="8643966" cy="3286148"/>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CO" sz="3200" b="1"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8 CuadroTexto"/>
          <p:cNvSpPr txBox="1"/>
          <p:nvPr/>
        </p:nvSpPr>
        <p:spPr>
          <a:xfrm>
            <a:off x="571472" y="2714620"/>
            <a:ext cx="8215370" cy="3539430"/>
          </a:xfrm>
          <a:prstGeom prst="rect">
            <a:avLst/>
          </a:prstGeom>
          <a:noFill/>
        </p:spPr>
        <p:txBody>
          <a:bodyPr wrap="square" rtlCol="0">
            <a:spAutoFit/>
          </a:bodyPr>
          <a:lstStyle/>
          <a:p>
            <a:pPr marL="457200" lvl="0" indent="-457200">
              <a:defRPr/>
            </a:pPr>
            <a:r>
              <a:rPr lang="es-ES_tradnl" sz="2400" b="1" dirty="0" smtClean="0">
                <a:solidFill>
                  <a:schemeClr val="bg1"/>
                </a:solidFill>
              </a:rPr>
              <a:t>¿</a:t>
            </a:r>
            <a:r>
              <a:rPr lang="es-ES_tradnl" sz="3200" b="1" dirty="0" smtClean="0">
                <a:solidFill>
                  <a:schemeClr val="bg1"/>
                </a:solidFill>
              </a:rPr>
              <a:t>Qué diferencia hicimos en  la iglesia?</a:t>
            </a:r>
          </a:p>
          <a:p>
            <a:pPr marL="457200" lvl="0" indent="-457200">
              <a:defRPr/>
            </a:pPr>
            <a:r>
              <a:rPr lang="es-ES_tradnl" sz="3200" b="1" dirty="0" smtClean="0">
                <a:solidFill>
                  <a:schemeClr val="bg1"/>
                </a:solidFill>
              </a:rPr>
              <a:t>¿Alcanzamos los propósitos y las metas propuestas?</a:t>
            </a:r>
          </a:p>
          <a:p>
            <a:pPr marL="457200" lvl="0" indent="-457200">
              <a:defRPr/>
            </a:pPr>
            <a:r>
              <a:rPr lang="es-ES_tradnl" sz="3200" b="1" dirty="0" smtClean="0">
                <a:solidFill>
                  <a:schemeClr val="bg1"/>
                </a:solidFill>
              </a:rPr>
              <a:t>¿Debemos continuar haciendo lo mismo?</a:t>
            </a:r>
          </a:p>
          <a:p>
            <a:pPr marL="457200" lvl="0" indent="-457200">
              <a:defRPr/>
            </a:pPr>
            <a:r>
              <a:rPr lang="es-ES_tradnl" sz="3200" b="1" dirty="0" smtClean="0">
                <a:solidFill>
                  <a:schemeClr val="bg1"/>
                </a:solidFill>
              </a:rPr>
              <a:t>¿Qué cosas buenas pasaron como resultado del esfuerzo que hicimos? </a:t>
            </a:r>
          </a:p>
        </p:txBody>
      </p:sp>
      <p:pic>
        <p:nvPicPr>
          <p:cNvPr id="8" name="Picture 2" descr="http://www.idh.cl/Portals/0/idh004.jpg"/>
          <p:cNvPicPr>
            <a:picLocks noChangeAspect="1" noChangeArrowheads="1"/>
          </p:cNvPicPr>
          <p:nvPr/>
        </p:nvPicPr>
        <p:blipFill>
          <a:blip r:embed="rId3"/>
          <a:srcRect/>
          <a:stretch>
            <a:fillRect/>
          </a:stretch>
        </p:blipFill>
        <p:spPr bwMode="auto">
          <a:xfrm>
            <a:off x="0" y="0"/>
            <a:ext cx="2765949" cy="2571744"/>
          </a:xfrm>
          <a:prstGeom prst="rect">
            <a:avLst/>
          </a:prstGeom>
          <a:noFill/>
        </p:spPr>
      </p:pic>
    </p:spTree>
    <p:extLst>
      <p:ext uri="{BB962C8B-B14F-4D97-AF65-F5344CB8AC3E}">
        <p14:creationId xmlns:p14="http://schemas.microsoft.com/office/powerpoint/2010/main" val="40240322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Evaluación de un programa</a:t>
            </a:r>
            <a:endParaRPr lang="es-CO"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57224265"/>
              </p:ext>
            </p:extLst>
          </p:nvPr>
        </p:nvGraphicFramePr>
        <p:xfrm>
          <a:off x="500034" y="1528758"/>
          <a:ext cx="8358246" cy="4543448"/>
        </p:xfrm>
        <a:graphic>
          <a:graphicData uri="http://schemas.openxmlformats.org/drawingml/2006/table">
            <a:tbl>
              <a:tblPr firstRow="1" bandRow="1">
                <a:tableStyleId>{72833802-FEF1-4C79-8D5D-14CF1EAF98D9}</a:tableStyleId>
              </a:tblPr>
              <a:tblGrid>
                <a:gridCol w="4471990"/>
                <a:gridCol w="857256"/>
                <a:gridCol w="785818"/>
                <a:gridCol w="785818"/>
                <a:gridCol w="600108"/>
                <a:gridCol w="857256"/>
              </a:tblGrid>
              <a:tr h="567931">
                <a:tc>
                  <a:txBody>
                    <a:bodyPr/>
                    <a:lstStyle/>
                    <a:p>
                      <a:r>
                        <a:rPr lang="es-CO" dirty="0" smtClean="0"/>
                        <a:t>CLASE</a:t>
                      </a:r>
                      <a:r>
                        <a:rPr lang="es-CO" baseline="0" dirty="0" smtClean="0"/>
                        <a:t>  DE ESCUELA SABÁTICA</a:t>
                      </a:r>
                      <a:endParaRPr lang="es-CO" dirty="0"/>
                    </a:p>
                  </a:txBody>
                  <a:tcPr/>
                </a:tc>
                <a:tc>
                  <a:txBody>
                    <a:bodyPr/>
                    <a:lstStyle/>
                    <a:p>
                      <a:r>
                        <a:rPr lang="es-CO" sz="1000" dirty="0" smtClean="0"/>
                        <a:t>1</a:t>
                      </a:r>
                    </a:p>
                    <a:p>
                      <a:r>
                        <a:rPr lang="es-CO" sz="1000" dirty="0" smtClean="0"/>
                        <a:t>Pésimo</a:t>
                      </a:r>
                      <a:endParaRPr lang="es-CO" sz="1000" dirty="0"/>
                    </a:p>
                  </a:txBody>
                  <a:tcPr/>
                </a:tc>
                <a:tc>
                  <a:txBody>
                    <a:bodyPr/>
                    <a:lstStyle/>
                    <a:p>
                      <a:r>
                        <a:rPr lang="es-CO" sz="1000" dirty="0" smtClean="0"/>
                        <a:t>2</a:t>
                      </a:r>
                    </a:p>
                    <a:p>
                      <a:r>
                        <a:rPr lang="es-CO" sz="1000" dirty="0" smtClean="0"/>
                        <a:t>Malo</a:t>
                      </a:r>
                    </a:p>
                  </a:txBody>
                  <a:tcPr/>
                </a:tc>
                <a:tc>
                  <a:txBody>
                    <a:bodyPr/>
                    <a:lstStyle/>
                    <a:p>
                      <a:r>
                        <a:rPr lang="es-CO" sz="1000" dirty="0" smtClean="0"/>
                        <a:t>3</a:t>
                      </a:r>
                    </a:p>
                    <a:p>
                      <a:r>
                        <a:rPr lang="es-CO" sz="1000" dirty="0" smtClean="0"/>
                        <a:t>Regular</a:t>
                      </a:r>
                      <a:endParaRPr lang="es-CO" sz="1000" dirty="0"/>
                    </a:p>
                  </a:txBody>
                  <a:tcPr/>
                </a:tc>
                <a:tc>
                  <a:txBody>
                    <a:bodyPr/>
                    <a:lstStyle/>
                    <a:p>
                      <a:r>
                        <a:rPr lang="es-CO" sz="1000" dirty="0" smtClean="0"/>
                        <a:t>4</a:t>
                      </a:r>
                    </a:p>
                    <a:p>
                      <a:r>
                        <a:rPr lang="es-CO" sz="1000" dirty="0" smtClean="0"/>
                        <a:t>Bueno</a:t>
                      </a:r>
                      <a:endParaRPr lang="es-CO" sz="1000" dirty="0"/>
                    </a:p>
                  </a:txBody>
                  <a:tcPr/>
                </a:tc>
                <a:tc>
                  <a:txBody>
                    <a:bodyPr/>
                    <a:lstStyle/>
                    <a:p>
                      <a:r>
                        <a:rPr lang="es-CO" sz="1000" dirty="0" smtClean="0"/>
                        <a:t>5. Excelente</a:t>
                      </a:r>
                      <a:endParaRPr lang="es-CO" sz="1000" dirty="0"/>
                    </a:p>
                  </a:txBody>
                  <a:tcPr/>
                </a:tc>
              </a:tr>
              <a:tr h="567931">
                <a:tc>
                  <a:txBody>
                    <a:bodyPr/>
                    <a:lstStyle/>
                    <a:p>
                      <a:r>
                        <a:rPr lang="es-CO" dirty="0" smtClean="0"/>
                        <a:t>A.  El</a:t>
                      </a:r>
                      <a:r>
                        <a:rPr lang="es-CO" baseline="0" dirty="0" smtClean="0"/>
                        <a:t> instructor</a:t>
                      </a:r>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r>
              <a:tr h="567931">
                <a:tc>
                  <a:txBody>
                    <a:bodyPr/>
                    <a:lstStyle/>
                    <a:p>
                      <a:r>
                        <a:rPr lang="es-CO" dirty="0" smtClean="0"/>
                        <a:t>B.  El lugar</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567931">
                <a:tc>
                  <a:txBody>
                    <a:bodyPr/>
                    <a:lstStyle/>
                    <a:p>
                      <a:r>
                        <a:rPr lang="es-CO" dirty="0" smtClean="0"/>
                        <a:t>3.  La preparación y la clase</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567931">
                <a:tc>
                  <a:txBody>
                    <a:bodyPr/>
                    <a:lstStyle/>
                    <a:p>
                      <a:r>
                        <a:rPr lang="es-CO" dirty="0" smtClean="0"/>
                        <a:t>4.  La</a:t>
                      </a:r>
                      <a:r>
                        <a:rPr lang="es-CO" baseline="0" dirty="0" smtClean="0"/>
                        <a:t> asistencia.</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567931">
                <a:tc>
                  <a:txBody>
                    <a:bodyPr/>
                    <a:lstStyle/>
                    <a:p>
                      <a:r>
                        <a:rPr lang="es-CO" dirty="0" smtClean="0"/>
                        <a:t>5.  La programación y el estudio</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567931">
                <a:tc>
                  <a:txBody>
                    <a:bodyPr/>
                    <a:lstStyle/>
                    <a:p>
                      <a:pPr marL="342900" indent="-342900">
                        <a:buAutoNum type="arabicPeriod" startAt="6"/>
                      </a:pPr>
                      <a:r>
                        <a:rPr lang="es-CO" dirty="0" smtClean="0"/>
                        <a:t>Visitación.</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r>
              <a:tr h="567931">
                <a:tc>
                  <a:txBody>
                    <a:bodyPr/>
                    <a:lstStyle/>
                    <a:p>
                      <a:r>
                        <a:rPr lang="es-CO" dirty="0" smtClean="0"/>
                        <a:t>7.  Recibió</a:t>
                      </a:r>
                      <a:r>
                        <a:rPr lang="es-CO" baseline="0" dirty="0" smtClean="0"/>
                        <a:t> ánimo y ayuda espiritual.</a:t>
                      </a:r>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a:p>
                  </a:txBody>
                  <a:tcPr/>
                </a:tc>
              </a:tr>
            </a:tbl>
          </a:graphicData>
        </a:graphic>
      </p:graphicFrame>
    </p:spTree>
    <p:extLst>
      <p:ext uri="{BB962C8B-B14F-4D97-AF65-F5344CB8AC3E}">
        <p14:creationId xmlns:p14="http://schemas.microsoft.com/office/powerpoint/2010/main" val="423305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04796" y="285728"/>
            <a:ext cx="6143668" cy="5970865"/>
          </a:xfrm>
          <a:prstGeom prst="rect">
            <a:avLst/>
          </a:prstGeom>
        </p:spPr>
        <p:txBody>
          <a:bodyPr wrap="square">
            <a:spAutoFit/>
          </a:bodyPr>
          <a:lstStyle/>
          <a:p>
            <a:pPr algn="just"/>
            <a:r>
              <a:rPr lang="pt-BR" sz="2000" dirty="0" err="1" smtClean="0"/>
              <a:t>Cuatro</a:t>
            </a:r>
            <a:r>
              <a:rPr lang="pt-BR" sz="2000" dirty="0" smtClean="0"/>
              <a:t> </a:t>
            </a:r>
            <a:r>
              <a:rPr lang="es-ES" sz="2000" dirty="0" smtClean="0"/>
              <a:t>responsabilidades del anciano en el equipo </a:t>
            </a:r>
            <a:r>
              <a:rPr lang="es-ES" sz="2000" dirty="0" err="1" smtClean="0"/>
              <a:t>pastor‑anciano</a:t>
            </a:r>
            <a:r>
              <a:rPr lang="es-ES" sz="2000" dirty="0" smtClean="0"/>
              <a:t> son:</a:t>
            </a:r>
          </a:p>
          <a:p>
            <a:pPr algn="just"/>
            <a:endParaRPr lang="es-ES" sz="2000" dirty="0" smtClean="0"/>
          </a:p>
          <a:p>
            <a:pPr algn="just"/>
            <a:r>
              <a:rPr lang="es-ES" sz="2000" b="1" i="1" dirty="0" smtClean="0"/>
              <a:t>1. Encontrar tiempo para trabajar</a:t>
            </a:r>
            <a:r>
              <a:rPr lang="es-ES" sz="2000" i="1" dirty="0" smtClean="0"/>
              <a:t>. E</a:t>
            </a:r>
            <a:r>
              <a:rPr lang="es-ES" sz="2000" dirty="0" smtClean="0"/>
              <a:t>l trabajo del anciano va mucho más allá de las responsabilidades durante el sábado por la mañana. </a:t>
            </a:r>
          </a:p>
          <a:p>
            <a:pPr algn="just"/>
            <a:endParaRPr lang="pt-BR" sz="1400" dirty="0" smtClean="0"/>
          </a:p>
          <a:p>
            <a:r>
              <a:rPr lang="es-ES" sz="2000" b="1" i="1" dirty="0" smtClean="0"/>
              <a:t>2. Maximizar los puntos fuertes del pastor. </a:t>
            </a:r>
            <a:r>
              <a:rPr lang="es-ES" sz="2000" dirty="0" smtClean="0"/>
              <a:t>Los</a:t>
            </a:r>
            <a:r>
              <a:rPr lang="es-ES" sz="2000" b="1" dirty="0" smtClean="0"/>
              <a:t> </a:t>
            </a:r>
            <a:r>
              <a:rPr lang="es-ES" sz="2000" dirty="0" smtClean="0"/>
              <a:t>ancianos deben cooperar con sus pastores en la identificación de puntos fuertes y ayudarlos a organizar la iglesia para sacar provecho de esas fortalezas.</a:t>
            </a:r>
          </a:p>
          <a:p>
            <a:endParaRPr lang="es-ES" sz="1400" dirty="0" smtClean="0"/>
          </a:p>
          <a:p>
            <a:r>
              <a:rPr lang="pt-BR" sz="2000" b="1" i="1" dirty="0" smtClean="0"/>
              <a:t>3. Compensar.  </a:t>
            </a:r>
            <a:r>
              <a:rPr lang="pt-BR" sz="2000" i="1" dirty="0" err="1" smtClean="0"/>
              <a:t>Los</a:t>
            </a:r>
            <a:r>
              <a:rPr lang="pt-BR" sz="2000" b="1" i="1" dirty="0" smtClean="0"/>
              <a:t> </a:t>
            </a:r>
            <a:r>
              <a:rPr lang="pt-BR" sz="2000" dirty="0" err="1" smtClean="0"/>
              <a:t>Papeles</a:t>
            </a:r>
            <a:r>
              <a:rPr lang="pt-BR" sz="2000" dirty="0" smtClean="0"/>
              <a:t> </a:t>
            </a:r>
            <a:r>
              <a:rPr lang="es-ES" sz="2000" dirty="0" smtClean="0"/>
              <a:t>más naturales y significativos de los ancianos. Donde el pastor es deficiente, el anciano puede ser dotado en esa determinada área </a:t>
            </a:r>
            <a:r>
              <a:rPr lang="pt-BR" sz="2000" dirty="0" smtClean="0"/>
              <a:t>para </a:t>
            </a:r>
            <a:r>
              <a:rPr lang="pt-BR" sz="2000" dirty="0" err="1" smtClean="0"/>
              <a:t>el</a:t>
            </a:r>
            <a:r>
              <a:rPr lang="pt-BR" sz="2000" dirty="0" smtClean="0"/>
              <a:t> </a:t>
            </a:r>
            <a:r>
              <a:rPr lang="pt-BR" sz="2000" dirty="0" err="1" smtClean="0"/>
              <a:t>servicio</a:t>
            </a:r>
            <a:r>
              <a:rPr lang="pt-BR" sz="2000" dirty="0" smtClean="0"/>
              <a:t>.</a:t>
            </a:r>
          </a:p>
          <a:p>
            <a:endParaRPr lang="pt-BR" sz="1400" b="1" dirty="0" smtClean="0"/>
          </a:p>
          <a:p>
            <a:r>
              <a:rPr lang="es-ES" sz="2000" i="1" dirty="0" smtClean="0"/>
              <a:t>4. </a:t>
            </a:r>
            <a:r>
              <a:rPr lang="es-ES" sz="2000" b="1" i="1" dirty="0" smtClean="0"/>
              <a:t>Fortalecer a la familia pastoral. </a:t>
            </a:r>
            <a:r>
              <a:rPr lang="es-ES" sz="2000" dirty="0" smtClean="0"/>
              <a:t>Los pastores y su familia necesitan que los ancianos los acepten y aprecien como ellos son, sin </a:t>
            </a:r>
            <a:r>
              <a:rPr lang="pt-BR" sz="2000" dirty="0" err="1" smtClean="0"/>
              <a:t>miedo</a:t>
            </a:r>
            <a:r>
              <a:rPr lang="pt-BR" sz="2000" dirty="0" smtClean="0"/>
              <a:t> </a:t>
            </a:r>
            <a:r>
              <a:rPr lang="pt-BR" sz="2000" dirty="0" err="1" smtClean="0"/>
              <a:t>ni</a:t>
            </a:r>
            <a:r>
              <a:rPr lang="pt-BR" sz="2000" dirty="0" smtClean="0"/>
              <a:t> </a:t>
            </a:r>
            <a:r>
              <a:rPr lang="pt-BR" sz="2000" dirty="0" err="1" smtClean="0"/>
              <a:t>arrogancia</a:t>
            </a:r>
            <a:r>
              <a:rPr lang="pt-BR" sz="2000" dirty="0" smtClean="0"/>
              <a:t>.</a:t>
            </a:r>
            <a:endParaRPr lang="pt-BR" sz="2000" b="1" dirty="0"/>
          </a:p>
        </p:txBody>
      </p:sp>
    </p:spTree>
    <p:extLst>
      <p:ext uri="{BB962C8B-B14F-4D97-AF65-F5344CB8AC3E}">
        <p14:creationId xmlns:p14="http://schemas.microsoft.com/office/powerpoint/2010/main" val="284791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tângulo 3"/>
          <p:cNvSpPr/>
          <p:nvPr/>
        </p:nvSpPr>
        <p:spPr>
          <a:xfrm>
            <a:off x="2857488" y="439895"/>
            <a:ext cx="6000792" cy="6063198"/>
          </a:xfrm>
          <a:prstGeom prst="rect">
            <a:avLst/>
          </a:prstGeom>
        </p:spPr>
        <p:txBody>
          <a:bodyPr wrap="square">
            <a:spAutoFit/>
          </a:bodyPr>
          <a:lstStyle/>
          <a:p>
            <a:pPr algn="ctr"/>
            <a:r>
              <a:rPr lang="es-ES" sz="2000" b="1" dirty="0" smtClean="0"/>
              <a:t>Estas son algunas formas como los ancianos pueden ministrar a sus pastores.</a:t>
            </a:r>
          </a:p>
          <a:p>
            <a:endParaRPr lang="es-ES" sz="800" dirty="0" smtClean="0"/>
          </a:p>
          <a:p>
            <a:pPr>
              <a:buFont typeface="Arial" pitchFamily="34" charset="0"/>
              <a:buChar char="•"/>
            </a:pPr>
            <a:r>
              <a:rPr lang="es-ES" sz="2000" dirty="0" smtClean="0"/>
              <a:t>Aceptar su humanidad. </a:t>
            </a:r>
          </a:p>
          <a:p>
            <a:pPr>
              <a:buFont typeface="Arial" pitchFamily="34" charset="0"/>
              <a:buChar char="•"/>
            </a:pPr>
            <a:r>
              <a:rPr lang="es-ES" sz="2000" dirty="0" smtClean="0"/>
              <a:t>Sea un ministro del ánimo. </a:t>
            </a:r>
          </a:p>
          <a:p>
            <a:pPr>
              <a:buFont typeface="Arial" pitchFamily="34" charset="0"/>
              <a:buChar char="•"/>
            </a:pPr>
            <a:r>
              <a:rPr lang="es-ES" sz="2000" dirty="0" smtClean="0"/>
              <a:t>Sea un oyente. </a:t>
            </a:r>
          </a:p>
          <a:p>
            <a:pPr>
              <a:buFont typeface="Arial" pitchFamily="34" charset="0"/>
              <a:buChar char="•"/>
            </a:pPr>
            <a:r>
              <a:rPr lang="es-ES" sz="2000" dirty="0" smtClean="0"/>
              <a:t>Apóyelos. </a:t>
            </a:r>
          </a:p>
          <a:p>
            <a:pPr>
              <a:buFont typeface="Arial" pitchFamily="34" charset="0"/>
              <a:buChar char="•"/>
            </a:pPr>
            <a:r>
              <a:rPr lang="es-ES" sz="2000" dirty="0" smtClean="0"/>
              <a:t>Planifique un día anual del pastor. </a:t>
            </a:r>
          </a:p>
          <a:p>
            <a:pPr>
              <a:buFont typeface="Arial" pitchFamily="34" charset="0"/>
              <a:buChar char="•"/>
            </a:pPr>
            <a:r>
              <a:rPr lang="es-ES" sz="2000" dirty="0" smtClean="0"/>
              <a:t>Ore por el pastor. </a:t>
            </a:r>
          </a:p>
          <a:p>
            <a:pPr>
              <a:buFont typeface="Arial" pitchFamily="34" charset="0"/>
              <a:buChar char="•"/>
            </a:pPr>
            <a:r>
              <a:rPr lang="es-ES" sz="2000" dirty="0" smtClean="0"/>
              <a:t>Solucione los conflictos en la congregación.</a:t>
            </a:r>
          </a:p>
          <a:p>
            <a:pPr>
              <a:buFont typeface="Arial" pitchFamily="34" charset="0"/>
              <a:buChar char="•"/>
            </a:pPr>
            <a:r>
              <a:rPr lang="pt-BR" sz="2000" dirty="0" smtClean="0"/>
              <a:t>Incentive </a:t>
            </a:r>
            <a:r>
              <a:rPr lang="pt-BR" sz="2000" dirty="0" err="1" smtClean="0"/>
              <a:t>la</a:t>
            </a:r>
            <a:r>
              <a:rPr lang="pt-BR" sz="2000" dirty="0" smtClean="0"/>
              <a:t> </a:t>
            </a:r>
            <a:r>
              <a:rPr lang="pt-BR" sz="2000" dirty="0" err="1" smtClean="0"/>
              <a:t>renovación</a:t>
            </a:r>
            <a:r>
              <a:rPr lang="pt-BR" sz="2000" dirty="0" smtClean="0"/>
              <a:t> pastoral.</a:t>
            </a:r>
          </a:p>
          <a:p>
            <a:pPr>
              <a:buFont typeface="Arial" pitchFamily="34" charset="0"/>
              <a:buChar char="•"/>
            </a:pPr>
            <a:r>
              <a:rPr lang="es-ES" sz="2000" dirty="0" smtClean="0"/>
              <a:t>Incentive a la familia y el tiempo de recreación.</a:t>
            </a:r>
          </a:p>
          <a:p>
            <a:pPr>
              <a:buFont typeface="Arial" pitchFamily="34" charset="0"/>
              <a:buChar char="•"/>
            </a:pPr>
            <a:r>
              <a:rPr lang="es-ES" sz="2000" dirty="0" smtClean="0"/>
              <a:t>Incentive el uso de consejeros anónimos.</a:t>
            </a:r>
          </a:p>
          <a:p>
            <a:pPr>
              <a:buFont typeface="Arial" pitchFamily="34" charset="0"/>
              <a:buChar char="•"/>
            </a:pPr>
            <a:r>
              <a:rPr lang="it-IT" sz="2000" dirty="0" smtClean="0"/>
              <a:t>Incentive a la familia del pastor.</a:t>
            </a:r>
          </a:p>
          <a:p>
            <a:pPr>
              <a:buFont typeface="Arial" pitchFamily="34" charset="0"/>
              <a:buChar char="•"/>
            </a:pPr>
            <a:r>
              <a:rPr lang="es-ES" sz="2000" dirty="0" smtClean="0"/>
              <a:t>Ministrar a los hijos del pastor, sin idolatrarlos cuando aciertan ni criticarlos cuando se equivocan.</a:t>
            </a:r>
          </a:p>
          <a:p>
            <a:pPr>
              <a:buFont typeface="Arial" pitchFamily="34" charset="0"/>
              <a:buChar char="•"/>
            </a:pPr>
            <a:r>
              <a:rPr lang="es-ES" sz="2000" dirty="0" smtClean="0"/>
              <a:t>Dé especial atención a la nueva familia pastoral.</a:t>
            </a:r>
          </a:p>
          <a:p>
            <a:pPr>
              <a:buFont typeface="Arial" pitchFamily="34" charset="0"/>
              <a:buChar char="•"/>
            </a:pPr>
            <a:r>
              <a:rPr lang="es-ES" sz="2000" dirty="0" smtClean="0"/>
              <a:t>Encuentre formas para que los miembros saluden a la nueva familia pastoral y ayúdela a establecerse.</a:t>
            </a:r>
          </a:p>
          <a:p>
            <a:endParaRPr lang="pt-BR" sz="2000" dirty="0"/>
          </a:p>
        </p:txBody>
      </p:sp>
    </p:spTree>
    <p:extLst>
      <p:ext uri="{BB962C8B-B14F-4D97-AF65-F5344CB8AC3E}">
        <p14:creationId xmlns:p14="http://schemas.microsoft.com/office/powerpoint/2010/main" val="104490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86050" y="785794"/>
            <a:ext cx="5715040" cy="4154984"/>
          </a:xfrm>
          <a:prstGeom prst="rect">
            <a:avLst/>
          </a:prstGeom>
        </p:spPr>
        <p:txBody>
          <a:bodyPr wrap="square">
            <a:spAutoFit/>
          </a:bodyPr>
          <a:lstStyle/>
          <a:p>
            <a:pPr algn="just"/>
            <a:r>
              <a:rPr lang="pt-BR" sz="2400" b="1" dirty="0" smtClean="0"/>
              <a:t>PLANIFICACIÓN DE LA IGLESIA</a:t>
            </a:r>
          </a:p>
          <a:p>
            <a:pPr algn="just"/>
            <a:endParaRPr lang="pt-BR" sz="2400" b="1" dirty="0" smtClean="0"/>
          </a:p>
          <a:p>
            <a:pPr algn="just"/>
            <a:r>
              <a:rPr lang="pt-BR" sz="2400" b="1" dirty="0" err="1" smtClean="0"/>
              <a:t>Planificación</a:t>
            </a:r>
            <a:r>
              <a:rPr lang="pt-BR" sz="2400" b="1" dirty="0" smtClean="0"/>
              <a:t> bíblica.</a:t>
            </a:r>
          </a:p>
          <a:p>
            <a:pPr algn="just"/>
            <a:endParaRPr lang="pt-BR" sz="2400" b="1" dirty="0" smtClean="0"/>
          </a:p>
          <a:p>
            <a:pPr algn="just"/>
            <a:r>
              <a:rPr lang="es-ES" sz="2400" dirty="0" smtClean="0"/>
              <a:t>“La obra de Dios en esta tierra no podrá nunca terminarse antes que los hombres y mujeres abarcados por el total de  miembros de nuestra iglesia se unan a la obra y aúnen sus esfuerzos con los de los pastores y dirigentes de las iglesias” (Elena de White, </a:t>
            </a:r>
            <a:r>
              <a:rPr lang="es-ES" sz="2400" i="1" dirty="0" smtClean="0"/>
              <a:t>Servicio </a:t>
            </a:r>
            <a:r>
              <a:rPr lang="pt-BR" sz="2400" i="1" dirty="0" err="1" smtClean="0"/>
              <a:t>cristiano</a:t>
            </a:r>
            <a:r>
              <a:rPr lang="pt-BR" sz="2400" i="1" dirty="0" smtClean="0"/>
              <a:t>, p. 87).</a:t>
            </a:r>
            <a:endParaRPr lang="pt-BR" sz="2400" dirty="0"/>
          </a:p>
        </p:txBody>
      </p:sp>
    </p:spTree>
    <p:extLst>
      <p:ext uri="{BB962C8B-B14F-4D97-AF65-F5344CB8AC3E}">
        <p14:creationId xmlns:p14="http://schemas.microsoft.com/office/powerpoint/2010/main" val="214837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548680"/>
            <a:ext cx="6192688" cy="6001643"/>
          </a:xfrm>
          <a:prstGeom prst="rect">
            <a:avLst/>
          </a:prstGeom>
        </p:spPr>
        <p:txBody>
          <a:bodyPr wrap="square">
            <a:spAutoFit/>
          </a:bodyPr>
          <a:lstStyle/>
          <a:p>
            <a:pPr algn="just"/>
            <a:r>
              <a:rPr lang="pt-BR" sz="2400" dirty="0" smtClean="0"/>
              <a:t>La </a:t>
            </a:r>
            <a:r>
              <a:rPr lang="pt-BR" sz="2400" dirty="0" err="1" smtClean="0"/>
              <a:t>planificación</a:t>
            </a:r>
            <a:r>
              <a:rPr lang="pt-BR" sz="2400" dirty="0" smtClean="0"/>
              <a:t> de </a:t>
            </a:r>
            <a:r>
              <a:rPr lang="pt-BR" sz="2400" dirty="0" err="1" smtClean="0"/>
              <a:t>la</a:t>
            </a:r>
            <a:r>
              <a:rPr lang="pt-BR" sz="2400" dirty="0" smtClean="0"/>
              <a:t> </a:t>
            </a:r>
            <a:r>
              <a:rPr lang="es-ES" sz="2400" dirty="0" smtClean="0"/>
              <a:t>iglesia debe centrarse en lo siguiente:</a:t>
            </a:r>
          </a:p>
          <a:p>
            <a:pPr algn="just"/>
            <a:endParaRPr lang="es-ES" sz="2400" dirty="0" smtClean="0"/>
          </a:p>
          <a:p>
            <a:pPr algn="just"/>
            <a:r>
              <a:rPr lang="es-ES" sz="2400" b="1" i="1" dirty="0" smtClean="0"/>
              <a:t>Estudiar los dones espirituales. </a:t>
            </a:r>
            <a:r>
              <a:rPr lang="es-ES" sz="2400" dirty="0" smtClean="0"/>
              <a:t>Los dones espirituales nunca deben ser vistos por los líderes de la iglesia como meramente un medio de hacer que los miembros trabajen, sino como una forma de capacitarlos, por medio del Espíritu Santo.</a:t>
            </a:r>
          </a:p>
          <a:p>
            <a:pPr algn="just"/>
            <a:endParaRPr lang="es-ES" sz="2400" dirty="0" smtClean="0"/>
          </a:p>
          <a:p>
            <a:r>
              <a:rPr lang="pt-BR" sz="2400" b="1" i="1" dirty="0" smtClean="0"/>
              <a:t>Identificar </a:t>
            </a:r>
            <a:r>
              <a:rPr lang="pt-BR" sz="2400" b="1" i="1" dirty="0" err="1" smtClean="0"/>
              <a:t>los</a:t>
            </a:r>
            <a:r>
              <a:rPr lang="pt-BR" sz="2400" b="1" i="1" dirty="0" smtClean="0"/>
              <a:t> </a:t>
            </a:r>
            <a:r>
              <a:rPr lang="pt-BR" sz="2400" b="1" i="1" dirty="0" err="1" smtClean="0"/>
              <a:t>dones</a:t>
            </a:r>
            <a:r>
              <a:rPr lang="pt-BR" sz="2400" b="1" i="1" dirty="0" smtClean="0"/>
              <a:t> </a:t>
            </a:r>
            <a:r>
              <a:rPr lang="pt-BR" sz="2400" b="1" i="1" dirty="0" err="1" smtClean="0"/>
              <a:t>espirituales</a:t>
            </a:r>
            <a:r>
              <a:rPr lang="pt-BR" sz="2400" b="1" i="1" dirty="0" smtClean="0"/>
              <a:t>. </a:t>
            </a:r>
            <a:r>
              <a:rPr lang="es-ES" sz="2400" dirty="0" smtClean="0"/>
              <a:t>Organice la iglesia alrededor de los ministerios, usando esos dones </a:t>
            </a:r>
            <a:r>
              <a:rPr lang="pt-BR" sz="2400" dirty="0" smtClean="0"/>
              <a:t>aparentes.</a:t>
            </a:r>
          </a:p>
          <a:p>
            <a:endParaRPr lang="pt-BR" sz="2400" dirty="0" smtClean="0"/>
          </a:p>
          <a:p>
            <a:r>
              <a:rPr lang="es-ES" sz="2400" b="1" i="1" dirty="0" smtClean="0"/>
              <a:t>Entrene a los miembros en el ministerio que eligieron.</a:t>
            </a:r>
            <a:endParaRPr lang="pt-BR" sz="2400" b="1" dirty="0"/>
          </a:p>
        </p:txBody>
      </p:sp>
    </p:spTree>
    <p:extLst>
      <p:ext uri="{BB962C8B-B14F-4D97-AF65-F5344CB8AC3E}">
        <p14:creationId xmlns:p14="http://schemas.microsoft.com/office/powerpoint/2010/main" val="265063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99792" y="1124744"/>
            <a:ext cx="6120680" cy="4524315"/>
          </a:xfrm>
          <a:prstGeom prst="rect">
            <a:avLst/>
          </a:prstGeom>
        </p:spPr>
        <p:txBody>
          <a:bodyPr wrap="square">
            <a:spAutoFit/>
          </a:bodyPr>
          <a:lstStyle/>
          <a:p>
            <a:pPr algn="just"/>
            <a:r>
              <a:rPr lang="pt-BR" sz="2400" b="1" i="1" dirty="0" smtClean="0"/>
              <a:t>Planifique </a:t>
            </a:r>
            <a:r>
              <a:rPr lang="pt-BR" sz="2400" b="1" i="1" dirty="0" err="1" smtClean="0"/>
              <a:t>con</a:t>
            </a:r>
            <a:r>
              <a:rPr lang="pt-BR" sz="2400" b="1" i="1" dirty="0" smtClean="0"/>
              <a:t> </a:t>
            </a:r>
            <a:r>
              <a:rPr lang="pt-BR" sz="2400" b="1" i="1" dirty="0" err="1" smtClean="0"/>
              <a:t>oración</a:t>
            </a:r>
            <a:r>
              <a:rPr lang="pt-BR" sz="2400" b="1" i="1" dirty="0" smtClean="0"/>
              <a:t>.</a:t>
            </a:r>
          </a:p>
          <a:p>
            <a:pPr algn="just"/>
            <a:r>
              <a:rPr lang="pt-BR" sz="2400" dirty="0" err="1" smtClean="0"/>
              <a:t>Es</a:t>
            </a:r>
            <a:r>
              <a:rPr lang="pt-BR" sz="2400" dirty="0" smtClean="0"/>
              <a:t> equivocado realizar </a:t>
            </a:r>
            <a:r>
              <a:rPr lang="es-ES" sz="2400" dirty="0" smtClean="0"/>
              <a:t>planes y, recién entonces, pedirle al Cielo que los bendiga, visto que fueron elaborados sin la dirección divina. El modelo bíblico claramente ilustra los beneficios y la bendición de la planificación </a:t>
            </a:r>
            <a:r>
              <a:rPr lang="pt-BR" sz="2400" dirty="0" smtClean="0"/>
              <a:t>realizada </a:t>
            </a:r>
            <a:r>
              <a:rPr lang="pt-BR" sz="2400" dirty="0" err="1" smtClean="0"/>
              <a:t>con</a:t>
            </a:r>
            <a:r>
              <a:rPr lang="pt-BR" sz="2400" dirty="0" smtClean="0"/>
              <a:t> </a:t>
            </a:r>
            <a:r>
              <a:rPr lang="pt-BR" sz="2400" dirty="0" err="1" smtClean="0"/>
              <a:t>oración</a:t>
            </a:r>
            <a:r>
              <a:rPr lang="pt-BR" sz="2400" dirty="0" smtClean="0"/>
              <a:t>.</a:t>
            </a:r>
          </a:p>
          <a:p>
            <a:pPr algn="just"/>
            <a:endParaRPr lang="es-ES" sz="2400" b="1" i="1" dirty="0" smtClean="0"/>
          </a:p>
          <a:p>
            <a:pPr algn="just"/>
            <a:r>
              <a:rPr lang="es-ES" sz="2400" b="1" i="1" dirty="0" smtClean="0"/>
              <a:t>Realicen planes anuales. </a:t>
            </a:r>
          </a:p>
          <a:p>
            <a:pPr algn="just"/>
            <a:r>
              <a:rPr lang="es-ES" sz="2400" dirty="0" smtClean="0"/>
              <a:t>Planificar objetivos anuales y establecer metas mediante la oración y la guía de Dios es obra de toda la </a:t>
            </a:r>
            <a:r>
              <a:rPr lang="pt-BR" sz="2400" dirty="0" err="1" smtClean="0"/>
              <a:t>iglesia</a:t>
            </a:r>
            <a:r>
              <a:rPr lang="pt-BR" sz="2400" dirty="0" smtClean="0"/>
              <a:t>.</a:t>
            </a:r>
            <a:endParaRPr lang="pt-BR" sz="2400" dirty="0"/>
          </a:p>
        </p:txBody>
      </p:sp>
    </p:spTree>
    <p:extLst>
      <p:ext uri="{BB962C8B-B14F-4D97-AF65-F5344CB8AC3E}">
        <p14:creationId xmlns:p14="http://schemas.microsoft.com/office/powerpoint/2010/main" val="13632719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766</TotalTime>
  <Words>1981</Words>
  <Application>Microsoft Macintosh PowerPoint</Application>
  <PresentationFormat>Presentación en pantalla (4:3)</PresentationFormat>
  <Paragraphs>346</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Liderazgo para la excelencia JA</vt:lpstr>
      <vt:lpstr>Liderazgo para la excelencia JA</vt:lpstr>
      <vt:lpstr>Liderazgo espiritual </vt:lpstr>
      <vt:lpstr>Liderazgo: Liderazgo es la habilidad de establecer relaciones con las personas para que se involucren en diferentes actividades que  sirvan a Dios y la iglesia  </vt:lpstr>
      <vt:lpstr>Hay 5 cosas que los líderes lideran - la gente  La misión  Recursos  Visión  Cultura El espíritu de la organización  </vt:lpstr>
      <vt:lpstr>La agenda de Dios</vt:lpstr>
      <vt:lpstr>La agenda de Dios</vt:lpstr>
      <vt:lpstr>Ingredientes liderazo</vt:lpstr>
      <vt:lpstr>Asegurarse de actuar siempre de la voluntad de Dios</vt:lpstr>
      <vt:lpstr>Presentación de PowerPoint</vt:lpstr>
      <vt:lpstr>Presentación de PowerPoint</vt:lpstr>
      <vt:lpstr>1.  PROPÓSITO</vt:lpstr>
      <vt:lpstr>1.  PROPÓSITO</vt:lpstr>
      <vt:lpstr>Presentación de PowerPoint</vt:lpstr>
      <vt:lpstr>METAS</vt:lpstr>
      <vt:lpstr>Indicadores de Éxito</vt:lpstr>
      <vt:lpstr>Indicadores de éxito </vt:lpstr>
      <vt:lpstr>Presentación de PowerPoint</vt:lpstr>
      <vt:lpstr>2.  PLANES</vt:lpstr>
      <vt:lpstr>2.  PLANES</vt:lpstr>
      <vt:lpstr>2.  PLANES</vt:lpstr>
      <vt:lpstr>2.  PLANES</vt:lpstr>
      <vt:lpstr>Presentación de PowerPoint</vt:lpstr>
      <vt:lpstr>Presentación de PowerPoint</vt:lpstr>
      <vt:lpstr>Presentación de PowerPoint</vt:lpstr>
      <vt:lpstr>Planes</vt:lpstr>
      <vt:lpstr>Presentación de PowerPoint</vt:lpstr>
      <vt:lpstr>3.ejecución  </vt:lpstr>
      <vt:lpstr>3. Ejecución  </vt:lpstr>
      <vt:lpstr>Presentación de PowerPoint</vt:lpstr>
      <vt:lpstr>Presentación de PowerPoint</vt:lpstr>
      <vt:lpstr>Presentación de PowerPoint</vt:lpstr>
      <vt:lpstr>El tablero del auto es den algún beneficio para el conductor</vt:lpstr>
      <vt:lpstr>4.PRODUCTOS-  Evaluación.   </vt:lpstr>
      <vt:lpstr>Evaluación de un programa</vt:lpstr>
    </vt:vector>
  </TitlesOfParts>
  <Company>Iglesia Adventista 7 dia seccción asociación del Oriente Colombiano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  Carvajal </dc:creator>
  <cp:lastModifiedBy>Roberto  Carvajal </cp:lastModifiedBy>
  <cp:revision>10</cp:revision>
  <dcterms:created xsi:type="dcterms:W3CDTF">2017-02-24T15:13:12Z</dcterms:created>
  <dcterms:modified xsi:type="dcterms:W3CDTF">2017-02-25T13:17:11Z</dcterms:modified>
</cp:coreProperties>
</file>