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13716000" cx="24384000"/>
  <p:notesSz cx="6858000" cy="9144000"/>
  <p:embeddedFontLst>
    <p:embeddedFont>
      <p:font typeface="Permanent Marker"/>
      <p:regular r:id="rId29"/>
    </p:embeddedFont>
    <p:embeddedFont>
      <p:font typeface="Helvetica Neue"/>
      <p:regular r:id="rId30"/>
      <p:bold r:id="rId31"/>
      <p:italic r:id="rId32"/>
      <p:boldItalic r:id="rId33"/>
    </p:embeddedFont>
    <p:embeddedFont>
      <p:font typeface="Helvetica Neue Ligh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8" roundtripDataSignature="AMtx7mjbi1hwYNTJVKau/jkFitDMmmZu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ermanentMarker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35" Type="http://schemas.openxmlformats.org/officeDocument/2006/relationships/font" Target="fonts/HelveticaNeueLight-bold.fntdata"/><Relationship Id="rId12" Type="http://schemas.openxmlformats.org/officeDocument/2006/relationships/slide" Target="slides/slide8.xml"/><Relationship Id="rId34" Type="http://schemas.openxmlformats.org/officeDocument/2006/relationships/font" Target="fonts/HelveticaNeueLight-regular.fntdata"/><Relationship Id="rId15" Type="http://schemas.openxmlformats.org/officeDocument/2006/relationships/slide" Target="slides/slide11.xml"/><Relationship Id="rId37" Type="http://schemas.openxmlformats.org/officeDocument/2006/relationships/font" Target="fonts/HelveticaNeueLight-bold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Light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sz="100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sz="50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ción">
  <p:cSld name="Secció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1600"/>
              <a:buFont typeface="Arial"/>
              <a:buNone/>
              <a:defRPr sz="11600">
                <a:solidFill>
                  <a:srgbClr val="00FF00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título">
  <p:cSld name="Sólo título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6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/>
          <p:nvPr>
            <p:ph type="title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37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rial"/>
              <a:buNone/>
              <a:defRPr sz="5500"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laración">
  <p:cSld name="Declaració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/>
          <p:nvPr>
            <p:ph idx="1" type="body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cho (grande)">
  <p:cSld name="Hecho (grande)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9"/>
          <p:cNvSpPr txBox="1"/>
          <p:nvPr>
            <p:ph idx="1" type="body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rial"/>
              <a:buNone/>
              <a:defRPr sz="22400">
                <a:solidFill>
                  <a:srgbClr val="00E8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9"/>
          <p:cNvSpPr txBox="1"/>
          <p:nvPr>
            <p:ph idx="2" type="body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400"/>
              <a:buFont typeface="Arial"/>
              <a:buNone/>
              <a:defRPr sz="4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/>
          <p:nvPr>
            <p:ph idx="1" type="body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400"/>
              <a:buFont typeface="Arial"/>
              <a:buNone/>
              <a:defRPr sz="4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2" type="body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Arial"/>
              <a:buNone/>
              <a:defRPr sz="8400">
                <a:solidFill>
                  <a:srgbClr val="FF00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40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>
  <p:cSld name="3 foto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1"/>
          <p:cNvSpPr/>
          <p:nvPr>
            <p:ph idx="2" type="pic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41"/>
          <p:cNvSpPr/>
          <p:nvPr>
            <p:ph idx="3" type="pic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41"/>
          <p:cNvSpPr/>
          <p:nvPr>
            <p:ph idx="4" type="pic"/>
          </p:nvPr>
        </p:nvSpPr>
        <p:spPr>
          <a:xfrm>
            <a:off x="-1" y="-2258501"/>
            <a:ext cx="12166602" cy="18233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41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/>
          <p:nvPr>
            <p:ph idx="2" type="pic"/>
          </p:nvPr>
        </p:nvSpPr>
        <p:spPr>
          <a:xfrm>
            <a:off x="0" y="-1270000"/>
            <a:ext cx="24384001" cy="16256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42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3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>
  <p:cSld name="Foto (horizont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7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E023"/>
              </a:buClr>
              <a:buSzPts val="6400"/>
              <a:buFont typeface="Arial"/>
              <a:buNone/>
              <a:defRPr sz="6400" cap="none">
                <a:solidFill>
                  <a:srgbClr val="A9E0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 sz="180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>
  <p:cSld name="Título y subtítulo">
    <p:bg>
      <p:bgPr>
        <a:solidFill>
          <a:srgbClr val="C2463A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3096369" y="3994150"/>
            <a:ext cx="196215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9400"/>
              <a:buFont typeface="Georgia"/>
              <a:buNone/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11600"/>
              <a:buFont typeface="Arial"/>
              <a:buNone/>
              <a:defRPr sz="11600">
                <a:solidFill>
                  <a:srgbClr val="00E8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00"/>
              <a:buFont typeface="Arial"/>
              <a:buNone/>
              <a:defRPr sz="35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2" type="body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">
  <p:cSld name="Título y foto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/>
          <p:nvPr>
            <p:ph idx="2" type="pic"/>
          </p:nvPr>
        </p:nvSpPr>
        <p:spPr>
          <a:xfrm>
            <a:off x="0" y="-762000"/>
            <a:ext cx="24384001" cy="15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31"/>
          <p:cNvSpPr txBox="1"/>
          <p:nvPr>
            <p:ph idx="1" type="body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500"/>
              <a:buFont typeface="Arial"/>
              <a:buNone/>
              <a:defRPr sz="35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rial"/>
              <a:buNone/>
              <a:defRPr sz="116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3" type="body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rial"/>
              <a:buNone/>
              <a:defRPr sz="6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foto alternativa">
  <p:cSld name="Título y foto alternativa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/>
          <p:nvPr>
            <p:ph idx="2" type="pic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2"/>
          <p:cNvSpPr txBox="1"/>
          <p:nvPr>
            <p:ph type="title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1" type="body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 txBox="1"/>
          <p:nvPr>
            <p:ph idx="1" type="body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3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/>
          <p:nvPr>
            <p:ph idx="2" type="pic"/>
          </p:nvPr>
        </p:nvSpPr>
        <p:spPr>
          <a:xfrm>
            <a:off x="12204700" y="-2277533"/>
            <a:ext cx="12192000" cy="18271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34"/>
          <p:cNvSpPr txBox="1"/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1" type="body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3" type="body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rial"/>
              <a:buNone/>
              <a:defRPr sz="54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sz="22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"/>
              <a:buNone/>
              <a:defRPr b="0" i="0" sz="8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33400" lvl="2" marL="1371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33400" lvl="3" marL="1828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33400" lvl="4" marL="22860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33400" lvl="5" marL="2743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33400" lvl="6" marL="3200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33400" lvl="7" marL="3657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33400" lvl="8" marL="4114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t/>
            </a:r>
            <a:endParaRPr b="1" sz="10000" cap="non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Helvetica Neue"/>
              <a:buNone/>
            </a:pPr>
            <a:r>
              <a:t/>
            </a:r>
            <a:endParaRPr b="1" sz="5000" cap="non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ortada_SeminarioCMP.jpg"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B3B3B"/>
            </a:gs>
            <a:gs pos="100000">
              <a:srgbClr val="216FBB"/>
            </a:gs>
          </a:gsLst>
          <a:lin ang="5400000" scaled="0"/>
        </a:gra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82" name="Google Shape;182;p10"/>
          <p:cNvPicPr preferRelativeResize="0"/>
          <p:nvPr/>
        </p:nvPicPr>
        <p:blipFill rotWithShape="1">
          <a:blip r:embed="rId3">
            <a:alphaModFix/>
          </a:blip>
          <a:srcRect b="11742" l="15203" r="12700" t="4847"/>
          <a:stretch/>
        </p:blipFill>
        <p:spPr>
          <a:xfrm>
            <a:off x="8525325" y="1093352"/>
            <a:ext cx="15806830" cy="1039165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/>
          <p:nvPr/>
        </p:nvSpPr>
        <p:spPr>
          <a:xfrm>
            <a:off x="2258379" y="8073141"/>
            <a:ext cx="20138175" cy="4698125"/>
          </a:xfrm>
          <a:prstGeom prst="rect">
            <a:avLst/>
          </a:prstGeom>
          <a:solidFill>
            <a:srgbClr val="AD2B24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34375"/>
              </a:lnSpc>
              <a:spcBef>
                <a:spcPts val="0"/>
              </a:spcBef>
              <a:spcAft>
                <a:spcPts val="0"/>
              </a:spcAft>
              <a:buClr>
                <a:srgbClr val="8A21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A2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0"/>
          <p:cNvSpPr txBox="1"/>
          <p:nvPr>
            <p:ph type="title"/>
          </p:nvPr>
        </p:nvSpPr>
        <p:spPr>
          <a:xfrm>
            <a:off x="1405466" y="7620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4"/>
              <a:buFont typeface="Helvetica Neue"/>
              <a:buNone/>
            </a:pPr>
            <a:r>
              <a:rPr lang="en-US" sz="95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Siempre rodeado de paz</a:t>
            </a:r>
            <a:endParaRPr/>
          </a:p>
        </p:txBody>
      </p:sp>
      <p:sp>
        <p:nvSpPr>
          <p:cNvPr id="185" name="Google Shape;185;p10"/>
          <p:cNvSpPr txBox="1"/>
          <p:nvPr>
            <p:ph idx="2" type="body"/>
          </p:nvPr>
        </p:nvSpPr>
        <p:spPr>
          <a:xfrm>
            <a:off x="2739924" y="8587438"/>
            <a:ext cx="19446020" cy="36695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36"/>
              <a:buFont typeface="Helvetica Neue Light"/>
              <a:buNone/>
            </a:pPr>
            <a:r>
              <a:rPr lang="en-US" sz="4636">
                <a:latin typeface="Helvetica Neue Light"/>
                <a:ea typeface="Helvetica Neue Light"/>
                <a:cs typeface="Helvetica Neue Light"/>
                <a:sym typeface="Helvetica Neue Light"/>
              </a:rPr>
              <a:t>La hermosura de su rostro, la amabilidad de su carácter, sobre todo el amor expresado en su mirada y su tono, atraían a él a todos aquellos que no se habían endurecidos por la incredulidad. De no haber sido por el espíritu tierno y lleno de bondad que se manifestaba en todas sus miradas y palabras, no habría atraído las grandes multitudes que atraía.</a:t>
            </a:r>
            <a:endParaRPr/>
          </a:p>
        </p:txBody>
      </p:sp>
      <p:sp>
        <p:nvSpPr>
          <p:cNvPr id="186" name="Google Shape;186;p10"/>
          <p:cNvSpPr txBox="1"/>
          <p:nvPr/>
        </p:nvSpPr>
        <p:spPr>
          <a:xfrm>
            <a:off x="1536120" y="3212517"/>
            <a:ext cx="7668586" cy="39675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2"/>
              <a:buFont typeface="Helvetica Neue Light"/>
              <a:buNone/>
            </a:pPr>
            <a:r>
              <a:t/>
            </a:r>
            <a:endParaRPr b="0" i="0" sz="832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0"/>
              <a:buFont typeface="Helvetica Neue Light"/>
              <a:buNone/>
            </a:pPr>
            <a:r>
              <a:rPr b="0" i="0" lang="en-US" sz="395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tierna compasión caía con un toque sanador sobre los corazones cansados y atribulados. Aun en medio de la turbulencia de enemigos airados, estaba rodeado por una atmósfera de paz.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34A5E"/>
            </a:gs>
            <a:gs pos="100000">
              <a:srgbClr val="2470B1"/>
            </a:gs>
          </a:gsLst>
          <a:lin ang="5400000" scaled="0"/>
        </a:gra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91" name="Google Shape;19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4950" y="7776316"/>
            <a:ext cx="10310367" cy="5952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92" name="Google Shape;19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6759" y="4442576"/>
            <a:ext cx="7131549" cy="296818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>
            <p:ph type="title"/>
          </p:nvPr>
        </p:nvSpPr>
        <p:spPr>
          <a:xfrm>
            <a:off x="2599464" y="8468336"/>
            <a:ext cx="19185071" cy="3965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31"/>
              <a:buFont typeface="Helvetica Neue Light"/>
              <a:buNone/>
            </a:pPr>
            <a:r>
              <a:rPr lang="en-US" sz="6231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lang="en-US" sz="78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cielo se acercaba</a:t>
            </a:r>
            <a:r>
              <a:rPr lang="en-US" sz="6231">
                <a:latin typeface="Helvetica Neue Light"/>
                <a:ea typeface="Helvetica Neue Light"/>
                <a:cs typeface="Helvetica Neue Light"/>
                <a:sym typeface="Helvetica Neue Light"/>
              </a:rPr>
              <a:t>. Ellos </a:t>
            </a:r>
            <a:r>
              <a:rPr lang="en-US" sz="78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anhelaban permanecer en su presencia</a:t>
            </a:r>
            <a:r>
              <a:rPr lang="en-US" sz="6231">
                <a:latin typeface="Helvetica Neue Light"/>
                <a:ea typeface="Helvetica Neue Light"/>
                <a:cs typeface="Helvetica Neue Light"/>
                <a:sym typeface="Helvetica Neue Light"/>
              </a:rPr>
              <a:t>, y que </a:t>
            </a:r>
            <a:r>
              <a:rPr lang="en-US" sz="78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pudiera acompañarlos continuamente el consuelo </a:t>
            </a:r>
            <a:r>
              <a:rPr lang="en-US" sz="6231">
                <a:latin typeface="Helvetica Neue Light"/>
                <a:ea typeface="Helvetica Neue Light"/>
                <a:cs typeface="Helvetica Neue Light"/>
                <a:sym typeface="Helvetica Neue Light"/>
              </a:rPr>
              <a:t>de su </a:t>
            </a:r>
            <a:r>
              <a:rPr lang="en-US" sz="7812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amor.</a:t>
            </a:r>
            <a:endParaRPr/>
          </a:p>
        </p:txBody>
      </p:sp>
      <p:sp>
        <p:nvSpPr>
          <p:cNvPr id="194" name="Google Shape;194;p11"/>
          <p:cNvSpPr txBox="1"/>
          <p:nvPr/>
        </p:nvSpPr>
        <p:spPr>
          <a:xfrm>
            <a:off x="8406610" y="2409375"/>
            <a:ext cx="12583046" cy="456231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27"/>
              <a:buFont typeface="Helvetica Neue Light"/>
              <a:buNone/>
            </a:pP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afligidos 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venían a él sentían 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vinculaba 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interés 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los de ellos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un amigo fiel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tierno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deseaban conocer más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verdades </a:t>
            </a:r>
            <a:r>
              <a:rPr b="0" i="0" lang="en-US" sz="542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80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enseñaba.</a:t>
            </a:r>
            <a:endParaRPr/>
          </a:p>
        </p:txBody>
      </p:sp>
      <p:pic>
        <p:nvPicPr>
          <p:cNvPr descr="Imagen" id="195" name="Google Shape;19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4588" y="1196122"/>
            <a:ext cx="5365491" cy="7632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83D42"/>
            </a:gs>
            <a:gs pos="100000">
              <a:srgbClr val="236CB5"/>
            </a:gs>
          </a:gsLst>
          <a:lin ang="7345569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/>
          <p:nvPr/>
        </p:nvSpPr>
        <p:spPr>
          <a:xfrm>
            <a:off x="2159000" y="6226722"/>
            <a:ext cx="13608314" cy="4915827"/>
          </a:xfrm>
          <a:prstGeom prst="rect">
            <a:avLst/>
          </a:prstGeom>
          <a:solidFill>
            <a:srgbClr val="608F29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 txBox="1"/>
          <p:nvPr>
            <p:ph type="title"/>
          </p:nvPr>
        </p:nvSpPr>
        <p:spPr>
          <a:xfrm>
            <a:off x="6180678" y="440275"/>
            <a:ext cx="15765000" cy="1770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36"/>
              <a:buFont typeface="Helvetica Neue"/>
              <a:buNone/>
            </a:pPr>
            <a:r>
              <a:rPr lang="en-US" sz="9636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vida era armoniosa</a:t>
            </a:r>
            <a:endParaRPr/>
          </a:p>
        </p:txBody>
      </p:sp>
      <p:sp>
        <p:nvSpPr>
          <p:cNvPr id="202" name="Google Shape;202;p12"/>
          <p:cNvSpPr txBox="1"/>
          <p:nvPr>
            <p:ph idx="2" type="body"/>
          </p:nvPr>
        </p:nvSpPr>
        <p:spPr>
          <a:xfrm>
            <a:off x="2644377" y="2743200"/>
            <a:ext cx="19722507" cy="37354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910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Times New Roman"/>
              <a:buNone/>
            </a:pP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La vida</a:t>
            </a:r>
            <a:r>
              <a:rPr lang="en-US" sz="5600"/>
              <a:t> de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Jesús </a:t>
            </a:r>
            <a:r>
              <a:rPr lang="en-US" sz="5600"/>
              <a:t>de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Nazaret fue diferente </a:t>
            </a:r>
            <a:r>
              <a:rPr lang="en-US" sz="5200"/>
              <a:t>de la de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todos</a:t>
            </a:r>
            <a:r>
              <a:rPr lang="en-US" sz="5900"/>
              <a:t> los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demás hombres. Su vida entera estuvo caracterizada</a:t>
            </a:r>
            <a:r>
              <a:rPr lang="en-US" sz="5400"/>
              <a:t> por la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bondad desinteresada </a:t>
            </a:r>
            <a:r>
              <a:rPr lang="en-US" sz="5100"/>
              <a:t>y la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belleza</a:t>
            </a:r>
            <a:r>
              <a:rPr lang="en-US" sz="5100"/>
              <a:t> de la </a:t>
            </a:r>
            <a:r>
              <a:rPr i="1" lang="en-US" sz="6700">
                <a:latin typeface="Times New Roman"/>
                <a:ea typeface="Times New Roman"/>
                <a:cs typeface="Times New Roman"/>
                <a:sym typeface="Times New Roman"/>
              </a:rPr>
              <a:t>santidad.</a:t>
            </a:r>
            <a:endParaRPr/>
          </a:p>
        </p:txBody>
      </p:sp>
      <p:pic>
        <p:nvPicPr>
          <p:cNvPr descr="Imagen" id="203" name="Google Shape;20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164" y="4278667"/>
            <a:ext cx="16208738" cy="9358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/>
        </p:nvSpPr>
        <p:spPr>
          <a:xfrm>
            <a:off x="1574256" y="6503359"/>
            <a:ext cx="14169461" cy="46193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16184" lvl="0" marL="916184" marR="0" rtl="0" algn="l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20"/>
              <a:buFont typeface="Helvetica Neue"/>
              <a:buChar char="•"/>
            </a:pP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su seno se encontraba el amor más puro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libre de toda mancha de egoísmo y pecado.</a:t>
            </a:r>
            <a:endParaRPr/>
          </a:p>
          <a:p>
            <a:pPr indent="-916184" lvl="0" marL="916184" marR="0" rtl="0" algn="l">
              <a:lnSpc>
                <a:spcPct val="88888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3420"/>
              <a:buFont typeface="Helvetica Neue"/>
              <a:buChar char="•"/>
            </a:pP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vida fue perfectamente armoniosa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-916184" lvl="0" marL="916184" marR="0" rtl="0" algn="l">
              <a:lnSpc>
                <a:spcPct val="88888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3420"/>
              <a:buFont typeface="Helvetica Neue"/>
              <a:buChar char="•"/>
            </a:pP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Él</a:t>
            </a:r>
            <a:r>
              <a:rPr b="0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370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el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único 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verdadero modelo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bondad 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perfección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-916184" lvl="0" marL="916184" marR="0" rtl="0" algn="l">
              <a:lnSpc>
                <a:spcPct val="88888"/>
              </a:lnSpc>
              <a:spcBef>
                <a:spcPts val="1300"/>
              </a:spcBef>
              <a:spcAft>
                <a:spcPts val="0"/>
              </a:spcAft>
              <a:buClr>
                <a:srgbClr val="FFFFFF"/>
              </a:buClr>
              <a:buSzPts val="3420"/>
              <a:buFont typeface="Helvetica Neue"/>
              <a:buChar char="•"/>
            </a:pP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Desde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comienzo </a:t>
            </a:r>
            <a:r>
              <a:rPr b="0" i="0" lang="en-US" sz="273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su ministerio los 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hombres comenzaron </a:t>
            </a:r>
            <a:r>
              <a:rPr b="0" i="0" lang="en-US" sz="36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</a:t>
            </a:r>
            <a:r>
              <a:rPr b="1" i="0" lang="en-US" sz="4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comprender más claramente el carácter de Dios.</a:t>
            </a:r>
            <a:endParaRPr/>
          </a:p>
        </p:txBody>
      </p:sp>
      <p:pic>
        <p:nvPicPr>
          <p:cNvPr descr="Imagen" id="205" name="Google Shape;20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57042" y="6276654"/>
            <a:ext cx="8609250" cy="7106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271B7"/>
            </a:gs>
            <a:gs pos="100000">
              <a:srgbClr val="393D42"/>
            </a:gs>
          </a:gsLst>
          <a:lin ang="9684119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10" name="Google Shape;210;p13"/>
          <p:cNvPicPr preferRelativeResize="0"/>
          <p:nvPr/>
        </p:nvPicPr>
        <p:blipFill rotWithShape="1">
          <a:blip r:embed="rId3">
            <a:alphaModFix/>
          </a:blip>
          <a:srcRect b="32583" l="1152" r="1152" t="0"/>
          <a:stretch/>
        </p:blipFill>
        <p:spPr>
          <a:xfrm>
            <a:off x="11704066" y="905943"/>
            <a:ext cx="12118002" cy="1140352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1457855" y="8912927"/>
            <a:ext cx="21468289" cy="3517224"/>
          </a:xfrm>
          <a:prstGeom prst="roundRect">
            <a:avLst>
              <a:gd fmla="val 23661" name="adj"/>
            </a:avLst>
          </a:prstGeom>
          <a:solidFill>
            <a:srgbClr val="7DC7BF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Imagen" id="212" name="Google Shape;21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911" y="2514371"/>
            <a:ext cx="11446382" cy="66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3"/>
          <p:cNvSpPr txBox="1"/>
          <p:nvPr/>
        </p:nvSpPr>
        <p:spPr>
          <a:xfrm>
            <a:off x="600838" y="517054"/>
            <a:ext cx="8860825" cy="48027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92"/>
              <a:buFont typeface="Helvetica Neue Light"/>
              <a:buNone/>
            </a:pPr>
            <a:r>
              <a:rPr b="0" i="0" lang="en-US" sz="5092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Hasta el tiempo de la primera venida de Cristo, los hombres adoraron a dioses crueles y despóticos. Incluso la mente judía fue alcanzada por el temor y no el amor.</a:t>
            </a:r>
            <a:endParaRPr/>
          </a:p>
        </p:txBody>
      </p:sp>
      <p:sp>
        <p:nvSpPr>
          <p:cNvPr id="214" name="Google Shape;214;p13"/>
          <p:cNvSpPr txBox="1"/>
          <p:nvPr>
            <p:ph idx="2" type="body"/>
          </p:nvPr>
        </p:nvSpPr>
        <p:spPr>
          <a:xfrm>
            <a:off x="2030036" y="9189515"/>
            <a:ext cx="19631051" cy="36413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40"/>
              <a:buFont typeface="Helvetica Neue Light"/>
              <a:buNone/>
            </a:pPr>
            <a:r>
              <a:rPr b="0" i="0" lang="en-US" sz="594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Mientras estuvo en la tierra, Cristo tenía la misión de revelar a los hombres que Dios no era un déspota sino un Padre celestial, lleno de amor y misericordia hacia sus hijos.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84049"/>
            </a:gs>
            <a:gs pos="100000">
              <a:srgbClr val="246FAF"/>
            </a:gs>
          </a:gsLst>
          <a:lin ang="5400000" scaled="0"/>
        </a:gra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/>
          <p:nvPr>
            <p:ph type="title"/>
          </p:nvPr>
        </p:nvSpPr>
        <p:spPr>
          <a:xfrm>
            <a:off x="1270000" y="1473137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4"/>
              <a:buFont typeface="Helvetica Neue"/>
              <a:buNone/>
            </a:pPr>
            <a:r>
              <a:rPr lang="en-US" sz="9504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carecía de calor y alegría</a:t>
            </a:r>
            <a:endParaRPr/>
          </a:p>
        </p:txBody>
      </p:sp>
      <p:sp>
        <p:nvSpPr>
          <p:cNvPr id="220" name="Google Shape;220;p14"/>
          <p:cNvSpPr txBox="1"/>
          <p:nvPr>
            <p:ph idx="2" type="body"/>
          </p:nvPr>
        </p:nvSpPr>
        <p:spPr>
          <a:xfrm>
            <a:off x="5301477" y="8503336"/>
            <a:ext cx="17721487" cy="32200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70"/>
              <a:buFont typeface="Helvetica Neue"/>
              <a:buNone/>
            </a:pPr>
            <a:r>
              <a:rPr lang="en-US" sz="6270">
                <a:latin typeface="Helvetica Neue"/>
                <a:ea typeface="Helvetica Neue"/>
                <a:cs typeface="Helvetica Neue"/>
                <a:sym typeface="Helvetica Neue"/>
              </a:rPr>
              <a:t>Piensan que carecía de calor y alegría, que era austero, severo y triste. Para muchos toda la vida religiosa se presenta bajo este aspecto sombrío.</a:t>
            </a:r>
            <a:endParaRPr/>
          </a:p>
        </p:txBody>
      </p:sp>
      <p:pic>
        <p:nvPicPr>
          <p:cNvPr descr="Imagen" id="221" name="Google Shape;2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105" y="1104435"/>
            <a:ext cx="5211013" cy="1150713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4"/>
          <p:cNvSpPr txBox="1"/>
          <p:nvPr/>
        </p:nvSpPr>
        <p:spPr>
          <a:xfrm>
            <a:off x="5568487" y="4942162"/>
            <a:ext cx="14450020" cy="26552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72"/>
              <a:buFont typeface="Helvetica Neue"/>
              <a:buNone/>
            </a:pPr>
            <a:r>
              <a:rPr b="0" i="0" lang="en-US" sz="60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Hay muchos que albergan ideas erróneas sobre la vida y el carácter de Cristo.</a:t>
            </a:r>
            <a:endParaRPr/>
          </a:p>
        </p:txBody>
      </p:sp>
      <p:pic>
        <p:nvPicPr>
          <p:cNvPr descr="Imagen" id="223" name="Google Shape;22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2595" y="3719288"/>
            <a:ext cx="4203077" cy="2484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24" name="Google Shape;22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45927" y="5615821"/>
            <a:ext cx="4203078" cy="248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7434F"/>
            </a:gs>
            <a:gs pos="100000">
              <a:srgbClr val="266CA9"/>
            </a:gs>
          </a:gsLst>
          <a:lin ang="12969897" scaled="0"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229" name="Google Shape;229;p15"/>
          <p:cNvPicPr preferRelativeResize="0"/>
          <p:nvPr/>
        </p:nvPicPr>
        <p:blipFill rotWithShape="1">
          <a:blip r:embed="rId3">
            <a:alphaModFix/>
          </a:blip>
          <a:srcRect b="18687" l="0" r="0" t="58214"/>
          <a:stretch/>
        </p:blipFill>
        <p:spPr>
          <a:xfrm>
            <a:off x="0" y="5785312"/>
            <a:ext cx="24384000" cy="788564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/>
          <p:nvPr>
            <p:ph type="title"/>
          </p:nvPr>
        </p:nvSpPr>
        <p:spPr>
          <a:xfrm>
            <a:off x="3249295" y="870804"/>
            <a:ext cx="17885410" cy="140137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51"/>
              <a:buFont typeface="Helvetica Neue"/>
              <a:buNone/>
            </a:pPr>
            <a:r>
              <a:rPr lang="en-US" sz="805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Posibilidades infinitas</a:t>
            </a:r>
            <a:r>
              <a:rPr lang="en-US" sz="5551"/>
              <a:t> en </a:t>
            </a:r>
            <a:r>
              <a:rPr lang="en-US" sz="805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cada ser humano</a:t>
            </a:r>
            <a:endParaRPr/>
          </a:p>
        </p:txBody>
      </p:sp>
      <p:sp>
        <p:nvSpPr>
          <p:cNvPr id="231" name="Google Shape;231;p15"/>
          <p:cNvSpPr txBox="1"/>
          <p:nvPr/>
        </p:nvSpPr>
        <p:spPr>
          <a:xfrm>
            <a:off x="956931" y="2744721"/>
            <a:ext cx="21823959" cy="460282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 Light"/>
              <a:buNone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cada ser humano percibía posibilidades infinitas. Veía a los hombres según podrían ser transfigurados por su gracia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en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“la luz de Jehová nuestro Dios”.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Salmos 90:17.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E3033"/>
            </a:gs>
            <a:gs pos="100000">
              <a:srgbClr val="266AA5"/>
            </a:gs>
          </a:gsLst>
          <a:lin ang="366974" scaled="0"/>
        </a:gra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/>
          <p:nvPr>
            <p:ph idx="2" type="body"/>
          </p:nvPr>
        </p:nvSpPr>
        <p:spPr>
          <a:xfrm>
            <a:off x="1683146" y="7586133"/>
            <a:ext cx="21525709" cy="427967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192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En su presencia, las </a:t>
            </a:r>
            <a:r>
              <a:rPr b="1" lang="en-US" sz="5200">
                <a:latin typeface="Helvetica Neue"/>
                <a:ea typeface="Helvetica Neue"/>
                <a:cs typeface="Helvetica Neue"/>
                <a:sym typeface="Helvetica Neue"/>
              </a:rPr>
              <a:t>almas despreciadas</a:t>
            </a: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lang="en-US" sz="5200">
                <a:latin typeface="Helvetica Neue"/>
                <a:ea typeface="Helvetica Neue"/>
                <a:cs typeface="Helvetica Neue"/>
                <a:sym typeface="Helvetica Neue"/>
              </a:rPr>
              <a:t>caídas se percataban</a:t>
            </a: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 de que aún </a:t>
            </a:r>
            <a:r>
              <a:rPr b="1" lang="en-US" sz="5200">
                <a:latin typeface="Helvetica Neue"/>
                <a:ea typeface="Helvetica Neue"/>
                <a:cs typeface="Helvetica Neue"/>
                <a:sym typeface="Helvetica Neue"/>
              </a:rPr>
              <a:t>eran seres humanos</a:t>
            </a: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, y </a:t>
            </a:r>
            <a:r>
              <a:rPr b="1" lang="en-US" sz="5200">
                <a:latin typeface="Helvetica Neue"/>
                <a:ea typeface="Helvetica Neue"/>
                <a:cs typeface="Helvetica Neue"/>
                <a:sym typeface="Helvetica Neue"/>
              </a:rPr>
              <a:t>anhelaban demostrar </a:t>
            </a: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que eran dignas de su consideración. En más de un corazón que parecía muerto a todos los asuntos espirituales, se despertaron nuevos impulsos. A más de uno que había perdido la esperanza se presentó la posibilidad de una nueva vida.</a:t>
            </a:r>
            <a:endParaRPr/>
          </a:p>
        </p:txBody>
      </p:sp>
      <p:sp>
        <p:nvSpPr>
          <p:cNvPr id="237" name="Google Shape;237;p16"/>
          <p:cNvSpPr txBox="1"/>
          <p:nvPr/>
        </p:nvSpPr>
        <p:spPr>
          <a:xfrm>
            <a:off x="2855714" y="1902010"/>
            <a:ext cx="17782183" cy="349441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48"/>
              <a:buFont typeface="Helvetica Neue Light"/>
              <a:buNone/>
            </a:pPr>
            <a:r>
              <a:rPr b="0" i="0" lang="en-US" sz="51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1" i="0" lang="en-US" sz="584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mirarlos con esperanza</a:t>
            </a:r>
            <a:r>
              <a:rPr b="0" i="0" lang="en-US" sz="51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84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inspiraba esperanza</a:t>
            </a:r>
            <a:r>
              <a:rPr b="0" i="0" lang="en-US" sz="51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Al </a:t>
            </a:r>
            <a:r>
              <a:rPr b="1" i="0" lang="en-US" sz="584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saludarlos con confianza</a:t>
            </a:r>
            <a:r>
              <a:rPr b="0" i="0" lang="en-US" sz="51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b="1" i="0" lang="en-US" sz="584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inspiraba confianza</a:t>
            </a:r>
            <a:r>
              <a:rPr b="0" i="0" lang="en-US" sz="5148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Al revelar en sí mismo el verdadero ideal del hombre, despertaba el deseo y la fe de obtenerlo.</a:t>
            </a:r>
            <a:endParaRPr/>
          </a:p>
        </p:txBody>
      </p:sp>
      <p:pic>
        <p:nvPicPr>
          <p:cNvPr descr="Imagen" id="238" name="Google Shape;2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05395" y="3041955"/>
            <a:ext cx="4203078" cy="24843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39" name="Google Shape;23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28" y="129421"/>
            <a:ext cx="4203078" cy="248435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6"/>
          <p:cNvSpPr txBox="1"/>
          <p:nvPr/>
        </p:nvSpPr>
        <p:spPr>
          <a:xfrm>
            <a:off x="16299209" y="12079891"/>
            <a:ext cx="6009581" cy="100394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77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 Light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—La Educación, 80 (1903).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75F93"/>
            </a:gs>
            <a:gs pos="100000">
              <a:srgbClr val="26262A"/>
            </a:gs>
          </a:gsLst>
          <a:lin ang="5400000" scaled="0"/>
        </a:gra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/>
          <p:nvPr/>
        </p:nvSpPr>
        <p:spPr>
          <a:xfrm>
            <a:off x="1237680" y="8911664"/>
            <a:ext cx="21908639" cy="3215056"/>
          </a:xfrm>
          <a:prstGeom prst="roundRect">
            <a:avLst>
              <a:gd fmla="val 25885" name="adj"/>
            </a:avLst>
          </a:prstGeom>
          <a:solidFill>
            <a:srgbClr val="7A9D0C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6" name="Google Shape;246;p17"/>
          <p:cNvSpPr txBox="1"/>
          <p:nvPr>
            <p:ph type="title"/>
          </p:nvPr>
        </p:nvSpPr>
        <p:spPr>
          <a:xfrm>
            <a:off x="3609955" y="1112008"/>
            <a:ext cx="17164091" cy="12237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60"/>
              <a:buFont typeface="Helvetica Neue"/>
              <a:buNone/>
            </a:pPr>
            <a:r>
              <a:rPr lang="en-US" sz="726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corazón era un manantial de vida</a:t>
            </a:r>
            <a:endParaRPr/>
          </a:p>
        </p:txBody>
      </p:sp>
      <p:sp>
        <p:nvSpPr>
          <p:cNvPr id="247" name="Google Shape;247;p17"/>
          <p:cNvSpPr txBox="1"/>
          <p:nvPr>
            <p:ph idx="2" type="body"/>
          </p:nvPr>
        </p:nvSpPr>
        <p:spPr>
          <a:xfrm>
            <a:off x="1369097" y="9069685"/>
            <a:ext cx="21645806" cy="33030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18"/>
              <a:buFont typeface="Arial"/>
              <a:buNone/>
            </a:pPr>
            <a:r>
              <a:rPr b="0" i="0" lang="en-US" sz="481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Pero aunque su vida era abnegada y ensombrecida por dolores y afanes, su espíritu no quedaba abrumado por ellos. En su rostro no se veía una expresión de amargura o dolor, sino siempre de paz y serenidad. Su corazón era un manantial de vida, y donde quiera iba, llevaba descanso y paz, gozo y alegría.</a:t>
            </a:r>
            <a:endParaRPr/>
          </a:p>
        </p:txBody>
      </p:sp>
      <p:sp>
        <p:nvSpPr>
          <p:cNvPr id="248" name="Google Shape;248;p17"/>
          <p:cNvSpPr txBox="1"/>
          <p:nvPr/>
        </p:nvSpPr>
        <p:spPr>
          <a:xfrm>
            <a:off x="16985788" y="12471730"/>
            <a:ext cx="5537928" cy="85169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—El Camino a Cristo, 121, 122 (1892).</a:t>
            </a:r>
            <a:endParaRPr/>
          </a:p>
        </p:txBody>
      </p:sp>
      <p:sp>
        <p:nvSpPr>
          <p:cNvPr id="249" name="Google Shape;249;p17"/>
          <p:cNvSpPr txBox="1"/>
          <p:nvPr/>
        </p:nvSpPr>
        <p:spPr>
          <a:xfrm>
            <a:off x="3121685" y="3882171"/>
            <a:ext cx="18377697" cy="45724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904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Times New Roman"/>
              <a:buNone/>
            </a:pPr>
            <a:r>
              <a:rPr b="0" i="1" lang="en-US" sz="7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dice a menudo que Jesús lloraba, pero que nunca se supo que haya sonreído</a:t>
            </a:r>
            <a:r>
              <a:rPr b="0" i="0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Nuestro Salvador fue a la verdad un varón de dolores experimentado en quebranto, porque abrió su corazón a todas las miserias de los hombres.</a:t>
            </a:r>
            <a:endParaRPr/>
          </a:p>
        </p:txBody>
      </p:sp>
      <p:pic>
        <p:nvPicPr>
          <p:cNvPr descr="Imagen" id="250" name="Google Shape;2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97897" y="6890385"/>
            <a:ext cx="2835940" cy="167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51" name="Google Shape;25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728" y="2618621"/>
            <a:ext cx="4203078" cy="248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256" name="Google Shape;256;p18"/>
          <p:cNvPicPr preferRelativeResize="0"/>
          <p:nvPr/>
        </p:nvPicPr>
        <p:blipFill rotWithShape="1">
          <a:blip r:embed="rId3">
            <a:alphaModFix/>
          </a:blip>
          <a:srcRect b="18687" l="0" r="0" t="58214"/>
          <a:stretch/>
        </p:blipFill>
        <p:spPr>
          <a:xfrm>
            <a:off x="0" y="5785312"/>
            <a:ext cx="24384000" cy="788564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8"/>
          <p:cNvSpPr txBox="1"/>
          <p:nvPr>
            <p:ph type="title"/>
          </p:nvPr>
        </p:nvSpPr>
        <p:spPr>
          <a:xfrm>
            <a:off x="1269999" y="674241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0"/>
              <a:buFont typeface="Helvetica Neue"/>
              <a:buNone/>
            </a:pPr>
            <a:r>
              <a:rPr lang="en-US" sz="7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Tacto para tratar con mentes prejuiciadas</a:t>
            </a:r>
            <a:endParaRPr/>
          </a:p>
        </p:txBody>
      </p:sp>
      <p:sp>
        <p:nvSpPr>
          <p:cNvPr id="258" name="Google Shape;258;p18"/>
          <p:cNvSpPr txBox="1"/>
          <p:nvPr>
            <p:ph idx="2" type="body"/>
          </p:nvPr>
        </p:nvSpPr>
        <p:spPr>
          <a:xfrm>
            <a:off x="1666256" y="2920151"/>
            <a:ext cx="21051488" cy="327869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700"/>
              <a:buFont typeface="Helvetica Neue Light"/>
              <a:buNone/>
            </a:pPr>
            <a:r>
              <a:rPr lang="en-US">
                <a:solidFill>
                  <a:srgbClr val="FEFEFE"/>
                </a:solidFill>
              </a:rPr>
              <a:t>Variaba sus mensajes de misericordia para adaptarlos a su auditorio. Sabía “hablar palabras al cansado” </a:t>
            </a:r>
            <a:r>
              <a:rPr lang="en-US" sz="3600">
                <a:solidFill>
                  <a:srgbClr val="FEFEFE"/>
                </a:solidFill>
              </a:rPr>
              <a:t>(Isaías 50:4)</a:t>
            </a:r>
            <a:r>
              <a:rPr lang="en-US">
                <a:solidFill>
                  <a:srgbClr val="FEFEFE"/>
                </a:solidFill>
              </a:rPr>
              <a:t> porque la gracia se derramaba de sus labios, con el propósito de inculcar a los hombres los tesoros de la verdad de la manera más atrayente.</a:t>
            </a:r>
            <a:endParaRPr/>
          </a:p>
        </p:txBody>
      </p:sp>
      <p:sp>
        <p:nvSpPr>
          <p:cNvPr id="259" name="Google Shape;259;p18"/>
          <p:cNvSpPr txBox="1"/>
          <p:nvPr/>
        </p:nvSpPr>
        <p:spPr>
          <a:xfrm>
            <a:off x="14923023" y="12692457"/>
            <a:ext cx="7271818" cy="523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 Light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Deseado de Todas las Gentes, 219 (1898).</a:t>
            </a:r>
            <a:endParaRPr/>
          </a:p>
        </p:txBody>
      </p:sp>
      <p:sp>
        <p:nvSpPr>
          <p:cNvPr id="260" name="Google Shape;260;p18"/>
          <p:cNvSpPr txBox="1"/>
          <p:nvPr/>
        </p:nvSpPr>
        <p:spPr>
          <a:xfrm>
            <a:off x="1814062" y="9448800"/>
            <a:ext cx="20402528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222"/>
              </a:buClr>
              <a:buSzPts val="4700"/>
              <a:buFont typeface="Helvetica Neue Light"/>
              <a:buNone/>
            </a:pPr>
            <a:r>
              <a:rPr b="0" i="0" lang="en-US" sz="4700" u="none" cap="none" strike="noStrike">
                <a:solidFill>
                  <a:srgbClr val="21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Tenía tacto para tratar con los espíritus llenos de prejuicios, y los sorprendía con ilustraciones que conquistaban su atención.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"/>
          <p:cNvSpPr/>
          <p:nvPr/>
        </p:nvSpPr>
        <p:spPr>
          <a:xfrm>
            <a:off x="2921000" y="4025389"/>
            <a:ext cx="17265116" cy="3963467"/>
          </a:xfrm>
          <a:prstGeom prst="rect">
            <a:avLst/>
          </a:prstGeom>
          <a:solidFill>
            <a:srgbClr val="608F29"/>
          </a:solidFill>
          <a:ln>
            <a:noFill/>
          </a:ln>
          <a:effectLst>
            <a:outerShdw blurRad="190500" rotWithShape="0" dir="5400000" dist="8455">
              <a:srgbClr val="D5D5D5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9"/>
          <p:cNvSpPr txBox="1"/>
          <p:nvPr>
            <p:ph type="title"/>
          </p:nvPr>
        </p:nvSpPr>
        <p:spPr>
          <a:xfrm>
            <a:off x="3457677" y="1205843"/>
            <a:ext cx="17468647" cy="124548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40"/>
              <a:buFont typeface="Helvetica Neue"/>
              <a:buNone/>
            </a:pPr>
            <a:r>
              <a:rPr lang="en-US" sz="624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Llegó hasta las profundidades de la miseria humana</a:t>
            </a:r>
            <a:endParaRPr/>
          </a:p>
        </p:txBody>
      </p:sp>
      <p:sp>
        <p:nvSpPr>
          <p:cNvPr id="267" name="Google Shape;267;p19"/>
          <p:cNvSpPr txBox="1"/>
          <p:nvPr>
            <p:ph idx="2" type="body"/>
          </p:nvPr>
        </p:nvSpPr>
        <p:spPr>
          <a:xfrm>
            <a:off x="3248108" y="4536556"/>
            <a:ext cx="16208738" cy="294113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04"/>
              <a:buFont typeface="Helvetica Neue Light"/>
              <a:buNone/>
            </a:pPr>
            <a:r>
              <a:rPr lang="en-US" sz="6204">
                <a:latin typeface="Helvetica Neue Light"/>
                <a:ea typeface="Helvetica Neue Light"/>
                <a:cs typeface="Helvetica Neue Light"/>
                <a:sym typeface="Helvetica Neue Light"/>
              </a:rPr>
              <a:t>Recorrió toda senda en la que se extravían </a:t>
            </a:r>
            <a:r>
              <a:rPr lang="en-US" sz="4324"/>
              <a:t>las</a:t>
            </a:r>
            <a:r>
              <a:rPr lang="en-US" sz="6204">
                <a:latin typeface="Helvetica Neue Light"/>
                <a:ea typeface="Helvetica Neue Light"/>
                <a:cs typeface="Helvetica Neue Light"/>
                <a:sym typeface="Helvetica Neue Light"/>
              </a:rPr>
              <a:t> almas. Llegó hasta las mismas profundidades de la miseria y la angustia humanas.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16154400" y="12090399"/>
            <a:ext cx="5496785" cy="5448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24"/>
              <a:buFont typeface="Helvetica Neue Light"/>
              <a:buNone/>
            </a:pPr>
            <a:r>
              <a:rPr b="0" i="0" lang="en-US" sz="2924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50, 1897.</a:t>
            </a:r>
            <a:endParaRPr/>
          </a:p>
        </p:txBody>
      </p:sp>
      <p:pic>
        <p:nvPicPr>
          <p:cNvPr descr="Imagen" id="269" name="Google Shape;26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164" y="4278667"/>
            <a:ext cx="16208738" cy="935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2640419" y="614846"/>
            <a:ext cx="8064798" cy="12864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2"/>
          <p:cNvGrpSpPr/>
          <p:nvPr/>
        </p:nvGrpSpPr>
        <p:grpSpPr>
          <a:xfrm>
            <a:off x="14263341" y="1913228"/>
            <a:ext cx="8164516" cy="5158920"/>
            <a:chOff x="0" y="0"/>
            <a:chExt cx="8164515" cy="5158918"/>
          </a:xfrm>
        </p:grpSpPr>
        <p:pic>
          <p:nvPicPr>
            <p:cNvPr descr="Imagen" id="98" name="Google Shape;98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99" name="Google Shape;99;p2"/>
            <p:cNvPicPr preferRelativeResize="0"/>
            <p:nvPr/>
          </p:nvPicPr>
          <p:blipFill rotWithShape="1">
            <a:blip r:embed="rId5">
              <a:alphaModFix/>
            </a:blip>
            <a:srcRect b="0" l="632" r="631" t="0"/>
            <a:stretch/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100" name="Google Shape;100;p2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pic>
        <p:nvPicPr>
          <p:cNvPr descr="Galería de imágenes" id="102" name="Google Shape;102;p2"/>
          <p:cNvPicPr preferRelativeResize="0"/>
          <p:nvPr/>
        </p:nvPicPr>
        <p:blipFill rotWithShape="1">
          <a:blip r:embed="rId6">
            <a:alphaModFix/>
          </a:blip>
          <a:srcRect b="1766" l="0" r="0" t="1767"/>
          <a:stretch/>
        </p:blipFill>
        <p:spPr>
          <a:xfrm>
            <a:off x="6984139" y="6221457"/>
            <a:ext cx="13616122" cy="793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/>
          <p:nvPr/>
        </p:nvSpPr>
        <p:spPr>
          <a:xfrm>
            <a:off x="2170004" y="10443107"/>
            <a:ext cx="20043992" cy="2488970"/>
          </a:xfrm>
          <a:prstGeom prst="roundRect">
            <a:avLst>
              <a:gd fmla="val 30591" name="adj"/>
            </a:avLst>
          </a:prstGeom>
          <a:solidFill>
            <a:srgbClr val="7A9D0C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5" name="Google Shape;275;p20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00"/>
              <a:buFont typeface="Helvetica Neue"/>
              <a:buNone/>
            </a:pPr>
            <a:r>
              <a:rPr lang="en-US" sz="7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Combate el poder de Satanás sobre la mente</a:t>
            </a:r>
            <a:endParaRPr/>
          </a:p>
        </p:txBody>
      </p:sp>
      <p:sp>
        <p:nvSpPr>
          <p:cNvPr id="276" name="Google Shape;276;p20"/>
          <p:cNvSpPr txBox="1"/>
          <p:nvPr>
            <p:ph idx="2" type="body"/>
          </p:nvPr>
        </p:nvSpPr>
        <p:spPr>
          <a:xfrm>
            <a:off x="2791282" y="4628479"/>
            <a:ext cx="20499092" cy="509549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19387" lvl="0" marL="919387" rtl="0" algn="l">
              <a:lnSpc>
                <a:spcPct val="1265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39"/>
              <a:buFont typeface="Helvetica Neue"/>
              <a:buChar char="•"/>
            </a:pP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Se</a:t>
            </a:r>
            <a:r>
              <a:rPr b="1" lang="en-US" sz="4977"/>
              <a:t> comprometió a venir a esta tierra</a:t>
            </a: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-919387" lvl="0" marL="919387" rtl="0" algn="l">
              <a:lnSpc>
                <a:spcPct val="1424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39"/>
              <a:buFont typeface="Helvetica Neue"/>
              <a:buChar char="•"/>
            </a:pP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Pone a un lado su manto real</a:t>
            </a:r>
            <a:endParaRPr/>
          </a:p>
          <a:p>
            <a:pPr indent="-1034311" lvl="0" marL="1034311" rtl="0" algn="l">
              <a:lnSpc>
                <a:spcPct val="1265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82"/>
              <a:buFont typeface="Helvetica Neue"/>
              <a:buChar char="•"/>
            </a:pPr>
            <a:r>
              <a:rPr b="1" lang="en-US" sz="4977"/>
              <a:t>Se quita</a:t>
            </a: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lang="en-US" sz="4977"/>
              <a:t>corona real</a:t>
            </a: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endParaRPr/>
          </a:p>
          <a:p>
            <a:pPr indent="-1034311" lvl="0" marL="1034311" rtl="0" algn="l">
              <a:lnSpc>
                <a:spcPct val="1265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82"/>
              <a:buFont typeface="Helvetica Neue"/>
              <a:buChar char="•"/>
            </a:pPr>
            <a:r>
              <a:rPr b="1" lang="en-US" sz="4977"/>
              <a:t>Abandona su alto mando</a:t>
            </a:r>
            <a:endParaRPr b="1" sz="4977"/>
          </a:p>
          <a:p>
            <a:pPr indent="-1034311" lvl="0" marL="1034311" rtl="0" algn="l">
              <a:lnSpc>
                <a:spcPct val="1265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82"/>
              <a:buFont typeface="Helvetica Neue"/>
              <a:buChar char="•"/>
            </a:pPr>
            <a:r>
              <a:rPr b="1" lang="en-US" sz="4977"/>
              <a:t>Desciende</a:t>
            </a: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 del trono de gloria como Comandante supremo de todo el cielo</a:t>
            </a:r>
            <a:endParaRPr/>
          </a:p>
          <a:p>
            <a:pPr indent="-1034311" lvl="0" marL="1034311" rtl="0" algn="l">
              <a:lnSpc>
                <a:spcPct val="12658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82"/>
              <a:buFont typeface="Helvetica Neue"/>
              <a:buChar char="•"/>
            </a:pPr>
            <a:r>
              <a:rPr b="1" lang="en-US" sz="4977"/>
              <a:t>Viste</a:t>
            </a:r>
            <a:r>
              <a:rPr lang="en-US" sz="4424">
                <a:latin typeface="Helvetica Neue"/>
                <a:ea typeface="Helvetica Neue"/>
                <a:cs typeface="Helvetica Neue"/>
                <a:sym typeface="Helvetica Neue"/>
              </a:rPr>
              <a:t> su divinidad con humanidad</a:t>
            </a:r>
            <a:endParaRPr/>
          </a:p>
        </p:txBody>
      </p:sp>
      <p:sp>
        <p:nvSpPr>
          <p:cNvPr id="277" name="Google Shape;277;p20"/>
          <p:cNvSpPr txBox="1"/>
          <p:nvPr/>
        </p:nvSpPr>
        <p:spPr>
          <a:xfrm>
            <a:off x="3296466" y="3225472"/>
            <a:ext cx="18032106" cy="12052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6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44"/>
              <a:buFont typeface="Times New Roman"/>
              <a:buNone/>
            </a:pPr>
            <a:r>
              <a:rPr b="0" i="1" lang="en-US" sz="4144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Cristo] vio el poder—el poder engañoso—de Satanás </a:t>
            </a:r>
            <a:r>
              <a:rPr b="1" i="1" lang="en-US" sz="4662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sobre las mentes humanas</a:t>
            </a:r>
            <a:endParaRPr/>
          </a:p>
        </p:txBody>
      </p:sp>
      <p:sp>
        <p:nvSpPr>
          <p:cNvPr id="278" name="Google Shape;278;p20"/>
          <p:cNvSpPr txBox="1"/>
          <p:nvPr/>
        </p:nvSpPr>
        <p:spPr>
          <a:xfrm>
            <a:off x="2168180" y="10836079"/>
            <a:ext cx="20288680" cy="20613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264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84"/>
              <a:buFont typeface="Helvetica Neue"/>
              <a:buNone/>
            </a:pPr>
            <a:r>
              <a:rPr b="0" i="0" lang="en-US" sz="358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eso vino a esta tierra. </a:t>
            </a:r>
            <a:r>
              <a:rPr b="1" i="0" lang="en-US" sz="40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Vino directamente</a:t>
            </a:r>
            <a:r>
              <a:rPr b="0" i="0" lang="en-US" sz="358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nuestro mundo para tomar sobre sí la naturaleza del hombre, para pasar por todas las pruebas, todas las aflicciones y tentaciones que asaltan al hombre.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19519"/>
            </a:gs>
            <a:gs pos="100000">
              <a:srgbClr val="0B0B0B"/>
            </a:gs>
          </a:gsLst>
          <a:lin ang="5677679" scaled="0"/>
        </a:gra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1795407" y="1253066"/>
            <a:ext cx="21113206" cy="259536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100"/>
              <a:buFont typeface="Helvetica Neue Light"/>
              <a:buNone/>
            </a:pPr>
            <a:r>
              <a:rPr lang="en-US" sz="5100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la naturaleza humana, como nuestro sustituto y garantía, se aferró de la misma esperanza que tenemos el privilegio de asir, y eso es poder infinito. Mediante él, nuestro Salvador venció las tentaciones del enemigo y obtuvo la victoria.</a:t>
            </a:r>
            <a:endParaRPr/>
          </a:p>
        </p:txBody>
      </p:sp>
      <p:sp>
        <p:nvSpPr>
          <p:cNvPr id="284" name="Google Shape;284;p21"/>
          <p:cNvSpPr txBox="1"/>
          <p:nvPr>
            <p:ph idx="2" type="body"/>
          </p:nvPr>
        </p:nvSpPr>
        <p:spPr>
          <a:xfrm>
            <a:off x="15280944" y="12327466"/>
            <a:ext cx="7530175" cy="71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Helvetica Neue Light"/>
              <a:buNone/>
            </a:pPr>
            <a:r>
              <a:rPr lang="en-US" sz="3400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Hebreos 6:19.—Manuscrito 18, 1895.</a:t>
            </a:r>
            <a:endParaRPr/>
          </a:p>
        </p:txBody>
      </p:sp>
      <p:sp>
        <p:nvSpPr>
          <p:cNvPr id="285" name="Google Shape;285;p21"/>
          <p:cNvSpPr txBox="1"/>
          <p:nvPr/>
        </p:nvSpPr>
        <p:spPr>
          <a:xfrm>
            <a:off x="1543897" y="8842137"/>
            <a:ext cx="21296206" cy="419769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700"/>
              <a:buFont typeface="Helvetica Neue Light"/>
              <a:buNone/>
            </a:pPr>
            <a:r>
              <a:rPr b="0" i="0" lang="en-US" sz="4700" u="none" cap="none" strike="noStrike">
                <a:solidFill>
                  <a:srgbClr val="D5D5D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cuanto él lo recorrió antes de nosotros, conoce todo obstáculo, conoce cada dificultad que todo ser humano debe enfrentar. Conoce esto, y por consiguiente, cuando en ocasión de su bautismo ofreció su pedido al cielo, esa oración se abrió paso directamente a través de la sombra infernal que Satanás ha arrojado sobre el sendero de ustedes, sobre mi sendero, y la fe penetró “hasta dentro del velo”. 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2097682" y="4363657"/>
            <a:ext cx="20846456" cy="30717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8900"/>
              <a:buFont typeface="Times New Roman"/>
              <a:buNone/>
            </a:pPr>
            <a:r>
              <a:rPr b="0" i="1" lang="en-US" sz="89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¿Para quiénes?</a:t>
            </a:r>
            <a:r>
              <a:rPr b="0" i="0" lang="en-US" sz="69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6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nosotros.</a:t>
            </a:r>
            <a:endParaRPr b="0" i="0" sz="56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8600"/>
              <a:buFont typeface="Times New Roman"/>
              <a:buNone/>
            </a:pPr>
            <a:r>
              <a:rPr b="0" i="1" lang="en-US" sz="8600" u="none" cap="none" strike="noStrike">
                <a:solidFill>
                  <a:srgbClr val="D5D5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¿Para qué?</a:t>
            </a:r>
            <a:r>
              <a:rPr b="0" i="0" lang="en-US" sz="69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900" u="none" cap="none" strike="noStrike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que ninguno de los miembros de la familia humana necesite tropezar en el camino que conduce a la vida eterna.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/>
          <p:nvPr/>
        </p:nvSpPr>
        <p:spPr>
          <a:xfrm>
            <a:off x="1356819" y="4910829"/>
            <a:ext cx="21908639" cy="3215056"/>
          </a:xfrm>
          <a:prstGeom prst="roundRect">
            <a:avLst>
              <a:gd fmla="val 25885" name="adj"/>
            </a:avLst>
          </a:prstGeom>
          <a:solidFill>
            <a:srgbClr val="7A9D0C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2" name="Google Shape;292;p22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conocimiento divino puede llegar a ser nuestro</a:t>
            </a:r>
            <a:endParaRPr/>
          </a:p>
        </p:txBody>
      </p:sp>
      <p:sp>
        <p:nvSpPr>
          <p:cNvPr id="293" name="Google Shape;293;p22"/>
          <p:cNvSpPr txBox="1"/>
          <p:nvPr>
            <p:ph idx="2" type="body"/>
          </p:nvPr>
        </p:nvSpPr>
        <p:spPr>
          <a:xfrm>
            <a:off x="1275688" y="9662763"/>
            <a:ext cx="22070902" cy="328728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</a:pPr>
            <a:r>
              <a:rPr lang="en-US" sz="4200">
                <a:latin typeface="Helvetica Neue Light"/>
                <a:ea typeface="Helvetica Neue Light"/>
                <a:cs typeface="Helvetica Neue Light"/>
                <a:sym typeface="Helvetica Neue Light"/>
              </a:rPr>
              <a:t>Las entretejerán tan plenamente en su propia vida y práctica que las ideas y los principios que Cristo presentó en sus lecciones aparecerán en su enseñanza. La verdad florecerá y llevará los frutos más nobles. Y el propio corazón del obrero se encenderá; sí, arderá con la vivificante vida espiritual que infunden en las mentes de otros.</a:t>
            </a:r>
            <a:endParaRPr/>
          </a:p>
        </p:txBody>
      </p:sp>
      <p:sp>
        <p:nvSpPr>
          <p:cNvPr id="294" name="Google Shape;294;p22"/>
          <p:cNvSpPr txBox="1"/>
          <p:nvPr/>
        </p:nvSpPr>
        <p:spPr>
          <a:xfrm>
            <a:off x="15089641" y="12591185"/>
            <a:ext cx="7725257" cy="6250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86"/>
              <a:buFont typeface="Helvetica Neue Light"/>
              <a:buNone/>
            </a:pPr>
            <a:r>
              <a:rPr b="0" i="0" lang="en-US" sz="348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104, 1898.</a:t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2325555" y="4924605"/>
            <a:ext cx="21000260" cy="31875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217169" lvl="0" marL="217170" marR="0" rtl="0" algn="l">
              <a:lnSpc>
                <a:spcPct val="12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1"/>
              <a:buFont typeface="Helvetica Neue"/>
              <a:buChar char="•"/>
            </a:pPr>
            <a:r>
              <a:rPr b="1" i="0" lang="en-US" sz="398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forma en que Cristo enseñaba.</a:t>
            </a:r>
            <a:endParaRPr/>
          </a:p>
          <a:p>
            <a:pPr indent="-217169" lvl="0" marL="217170" marR="0" rtl="0" algn="l">
              <a:lnSpc>
                <a:spcPct val="12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1"/>
              <a:buFont typeface="Helvetica Neue"/>
              <a:buChar char="•"/>
            </a:pPr>
            <a:r>
              <a:rPr b="1" i="0" lang="en-US" sz="398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 comprender sus lecciones.</a:t>
            </a:r>
            <a:endParaRPr/>
          </a:p>
          <a:p>
            <a:pPr indent="-217169" lvl="0" marL="217170" marR="0" rtl="0" algn="l">
              <a:lnSpc>
                <a:spcPct val="12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1"/>
              <a:buFont typeface="Helvetica Neue"/>
              <a:buChar char="•"/>
            </a:pPr>
            <a:r>
              <a:rPr b="1" i="0" lang="en-US" sz="398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hay uno en veinte que conozca la belleza y la real esencia del ministerio de Cristo.</a:t>
            </a:r>
            <a:endParaRPr/>
          </a:p>
          <a:p>
            <a:pPr indent="-217169" lvl="0" marL="217170" marR="0" rtl="0" algn="l">
              <a:lnSpc>
                <a:spcPct val="12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1"/>
              <a:buFont typeface="Helvetica Neue"/>
              <a:buChar char="•"/>
            </a:pPr>
            <a:r>
              <a:rPr b="1" i="0" lang="en-US" sz="398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 de descubrirlo.</a:t>
            </a:r>
            <a:endParaRPr/>
          </a:p>
          <a:p>
            <a:pPr indent="-217169" lvl="0" marL="217170" marR="0" rtl="0" algn="l">
              <a:lnSpc>
                <a:spcPct val="1203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91"/>
              <a:buFont typeface="Helvetica Neue"/>
              <a:buChar char="•"/>
            </a:pPr>
            <a:r>
              <a:rPr b="1" i="0" lang="en-US" sz="398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Entonces llegarán a ser participantes del rico fruto de sus enseñanzas.</a:t>
            </a:r>
            <a:endParaRPr/>
          </a:p>
        </p:txBody>
      </p:sp>
      <p:sp>
        <p:nvSpPr>
          <p:cNvPr id="296" name="Google Shape;296;p22"/>
          <p:cNvSpPr txBox="1"/>
          <p:nvPr/>
        </p:nvSpPr>
        <p:spPr>
          <a:xfrm>
            <a:off x="5339688" y="3143429"/>
            <a:ext cx="12243286" cy="8047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Times New Roman"/>
              <a:buNone/>
            </a:pPr>
            <a:r>
              <a:rPr b="1" i="1" lang="en-US" sz="4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ministro debe estudiar cuidadosamente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F3B"/>
            </a:gs>
            <a:gs pos="100000">
              <a:srgbClr val="038DF2"/>
            </a:gs>
          </a:gsLst>
          <a:lin ang="5400000" scaled="0"/>
        </a:gra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301" name="Google Shape;301;p23"/>
          <p:cNvPicPr preferRelativeResize="0"/>
          <p:nvPr/>
        </p:nvPicPr>
        <p:blipFill rotWithShape="1">
          <a:blip r:embed="rId3">
            <a:alphaModFix/>
          </a:blip>
          <a:srcRect b="0" l="0" r="0" t="10412"/>
          <a:stretch/>
        </p:blipFill>
        <p:spPr>
          <a:xfrm>
            <a:off x="1949693" y="4263306"/>
            <a:ext cx="6787409" cy="608060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3"/>
          <p:cNvSpPr/>
          <p:nvPr/>
        </p:nvSpPr>
        <p:spPr>
          <a:xfrm>
            <a:off x="1005905" y="10026937"/>
            <a:ext cx="21908641" cy="2046567"/>
          </a:xfrm>
          <a:prstGeom prst="roundRect">
            <a:avLst>
              <a:gd fmla="val 40664" name="adj"/>
            </a:avLst>
          </a:prstGeom>
          <a:solidFill>
            <a:srgbClr val="2D353D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3" name="Google Shape;303;p23"/>
          <p:cNvSpPr txBox="1"/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00"/>
              <a:buFont typeface="Helvetica Neue"/>
              <a:buNone/>
            </a:pPr>
            <a:r>
              <a:rPr lang="en-US" sz="8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contacto con mentes diferentes</a:t>
            </a:r>
            <a:endParaRPr/>
          </a:p>
        </p:txBody>
      </p:sp>
      <p:sp>
        <p:nvSpPr>
          <p:cNvPr id="304" name="Google Shape;304;p23"/>
          <p:cNvSpPr txBox="1"/>
          <p:nvPr>
            <p:ph idx="2" type="body"/>
          </p:nvPr>
        </p:nvSpPr>
        <p:spPr>
          <a:xfrm>
            <a:off x="2638501" y="3682432"/>
            <a:ext cx="19106998" cy="122804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20"/>
              <a:buFont typeface="Times New Roman"/>
              <a:buNone/>
            </a:pPr>
            <a:r>
              <a:rPr i="1" lang="en-US" sz="3920">
                <a:latin typeface="Times New Roman"/>
                <a:ea typeface="Times New Roman"/>
                <a:cs typeface="Times New Roman"/>
                <a:sym typeface="Times New Roman"/>
              </a:rPr>
              <a:t>Todos los que profesan ser hijos de Dios deben recordar que como misioneros tendrán que tratar con toda clase de personas:</a:t>
            </a:r>
            <a:endParaRPr/>
          </a:p>
        </p:txBody>
      </p:sp>
      <p:sp>
        <p:nvSpPr>
          <p:cNvPr id="305" name="Google Shape;305;p23"/>
          <p:cNvSpPr txBox="1"/>
          <p:nvPr/>
        </p:nvSpPr>
        <p:spPr>
          <a:xfrm>
            <a:off x="17170400" y="12242800"/>
            <a:ext cx="6434204" cy="6650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81"/>
              <a:buFont typeface="Helvetica Neue Light"/>
              <a:buNone/>
            </a:pPr>
            <a:r>
              <a:rPr b="0" i="0" lang="en-US" sz="2881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396 (1905).</a:t>
            </a:r>
            <a:endParaRPr/>
          </a:p>
        </p:txBody>
      </p:sp>
      <p:sp>
        <p:nvSpPr>
          <p:cNvPr id="306" name="Google Shape;306;p23"/>
          <p:cNvSpPr txBox="1"/>
          <p:nvPr/>
        </p:nvSpPr>
        <p:spPr>
          <a:xfrm>
            <a:off x="8075316" y="5292330"/>
            <a:ext cx="8233368" cy="435275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755650" lvl="0" marL="755650" marR="0" rtl="0" algn="l">
              <a:lnSpc>
                <a:spcPct val="1407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8"/>
              <a:buFont typeface="Helvetica Neue Light"/>
              <a:buChar char="•"/>
            </a:pPr>
            <a:r>
              <a:rPr b="0" i="0" lang="en-US" sz="47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Refinadas y toscas</a:t>
            </a:r>
            <a:endParaRPr/>
          </a:p>
          <a:p>
            <a:pPr indent="-755650" lvl="0" marL="755650" marR="0" rtl="0" algn="l">
              <a:lnSpc>
                <a:spcPct val="1407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8"/>
              <a:buFont typeface="Helvetica Neue Light"/>
              <a:buChar char="•"/>
            </a:pPr>
            <a:r>
              <a:rPr b="0" i="0" lang="en-US" sz="47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Humildes y soberbias</a:t>
            </a:r>
            <a:endParaRPr/>
          </a:p>
          <a:p>
            <a:pPr indent="-755650" lvl="0" marL="755650" marR="0" rtl="0" algn="l">
              <a:lnSpc>
                <a:spcPct val="1407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8"/>
              <a:buFont typeface="Helvetica Neue Light"/>
              <a:buChar char="•"/>
            </a:pPr>
            <a:r>
              <a:rPr b="0" i="0" lang="en-US" sz="47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Religiosas y escépticas</a:t>
            </a:r>
            <a:endParaRPr/>
          </a:p>
          <a:p>
            <a:pPr indent="-755650" lvl="0" marL="755650" marR="0" rtl="0" algn="l">
              <a:lnSpc>
                <a:spcPct val="1407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8"/>
              <a:buFont typeface="Helvetica Neue Light"/>
              <a:buChar char="•"/>
            </a:pPr>
            <a:r>
              <a:rPr b="0" i="0" lang="en-US" sz="47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Educadas e ignorantes</a:t>
            </a:r>
            <a:endParaRPr/>
          </a:p>
          <a:p>
            <a:pPr indent="-755650" lvl="0" marL="755650" marR="0" rtl="0" algn="l">
              <a:lnSpc>
                <a:spcPct val="14075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8"/>
              <a:buFont typeface="Helvetica Neue Light"/>
              <a:buChar char="•"/>
            </a:pPr>
            <a:r>
              <a:rPr b="0" i="0" lang="en-US" sz="476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Ricas y pobres. </a:t>
            </a:r>
            <a:endParaRPr/>
          </a:p>
        </p:txBody>
      </p:sp>
      <p:sp>
        <p:nvSpPr>
          <p:cNvPr id="307" name="Google Shape;307;p23"/>
          <p:cNvSpPr txBox="1"/>
          <p:nvPr/>
        </p:nvSpPr>
        <p:spPr>
          <a:xfrm>
            <a:off x="1480710" y="10213099"/>
            <a:ext cx="20959032" cy="16742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16"/>
              <a:buFont typeface="Helvetica Neue Light"/>
              <a:buNone/>
            </a:pPr>
            <a:r>
              <a:rPr b="0" i="0" lang="en-US" sz="341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es posible tratar a todas estas mentalidades del mismo modo; y no obstante, todas necesitan bondad y solidaridad. Mediante el trato mutuo, nuestro intelecto ha de recibir pulimento y refinamiento. Dependemos unos de otros, unidos como estamos por los vínculos de la fraternidad humana.</a:t>
            </a:r>
            <a:endParaRPr/>
          </a:p>
        </p:txBody>
      </p:sp>
      <p:pic>
        <p:nvPicPr>
          <p:cNvPr descr="Imagen" id="308" name="Google Shape;30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31794" y="7160728"/>
            <a:ext cx="4203078" cy="248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13" name="Google Shape;31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7037" y="-51547"/>
            <a:ext cx="10619239" cy="1381909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/>
          <p:nvPr/>
        </p:nvSpPr>
        <p:spPr>
          <a:xfrm>
            <a:off x="802705" y="7927204"/>
            <a:ext cx="22306074" cy="4212320"/>
          </a:xfrm>
          <a:prstGeom prst="roundRect">
            <a:avLst>
              <a:gd fmla="val 20115" name="adj"/>
            </a:avLst>
          </a:prstGeom>
          <a:solidFill>
            <a:srgbClr val="2D353D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5" name="Google Shape;315;p24"/>
          <p:cNvSpPr txBox="1"/>
          <p:nvPr>
            <p:ph type="title"/>
          </p:nvPr>
        </p:nvSpPr>
        <p:spPr>
          <a:xfrm>
            <a:off x="2428399" y="1705099"/>
            <a:ext cx="19527203" cy="13922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719"/>
              <a:buFont typeface="Helvetica Neue"/>
              <a:buNone/>
            </a:pPr>
            <a:r>
              <a:rPr lang="en-US" sz="7719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ha de llegar a ser una con la de Cristo</a:t>
            </a:r>
            <a:endParaRPr/>
          </a:p>
        </p:txBody>
      </p:sp>
      <p:sp>
        <p:nvSpPr>
          <p:cNvPr id="316" name="Google Shape;316;p24"/>
          <p:cNvSpPr txBox="1"/>
          <p:nvPr>
            <p:ph idx="2" type="body"/>
          </p:nvPr>
        </p:nvSpPr>
        <p:spPr>
          <a:xfrm>
            <a:off x="1197155" y="7874000"/>
            <a:ext cx="21517174" cy="431872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l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corazón se une con su corazón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voluntad se fusiona con su voluntad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mente llega a ser una con su mente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pensamientos se sujetan a él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;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vivimos su vida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. Esto es lo que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significa estar vestidos con el manto de su justicia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. Entonces, cuando el Señor nos contempla,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él ve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 no el vestido de hojas de higuera, no la desnudez y deformidad del pecado, sino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su propia ropa de justicia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, que </a:t>
            </a:r>
            <a:r>
              <a:rPr b="1" lang="en-US" sz="4599">
                <a:latin typeface="Helvetica Neue"/>
                <a:ea typeface="Helvetica Neue"/>
                <a:cs typeface="Helvetica Neue"/>
                <a:sym typeface="Helvetica Neue"/>
              </a:rPr>
              <a:t>es la perfecta obediencia a la ley de Jehová</a:t>
            </a:r>
            <a:r>
              <a:rPr lang="en-US" sz="3284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317" name="Google Shape;317;p24"/>
          <p:cNvSpPr txBox="1"/>
          <p:nvPr/>
        </p:nvSpPr>
        <p:spPr>
          <a:xfrm>
            <a:off x="13560009" y="12785504"/>
            <a:ext cx="7153048" cy="461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—Palabras de Vida del Gran Maestro, 253, 254 (1900).</a:t>
            </a:r>
            <a:endParaRPr/>
          </a:p>
        </p:txBody>
      </p:sp>
      <p:sp>
        <p:nvSpPr>
          <p:cNvPr id="318" name="Google Shape;318;p24"/>
          <p:cNvSpPr txBox="1"/>
          <p:nvPr/>
        </p:nvSpPr>
        <p:spPr>
          <a:xfrm>
            <a:off x="354049" y="5689599"/>
            <a:ext cx="10514050" cy="7672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Times New Roman"/>
              <a:buNone/>
            </a:pPr>
            <a:r>
              <a:rPr b="0" i="1" lang="en-US" sz="4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nos sometemos a Cristo,</a:t>
            </a:r>
            <a:endParaRPr/>
          </a:p>
        </p:txBody>
      </p:sp>
      <p:sp>
        <p:nvSpPr>
          <p:cNvPr id="319" name="Google Shape;319;p24"/>
          <p:cNvSpPr/>
          <p:nvPr/>
        </p:nvSpPr>
        <p:spPr>
          <a:xfrm>
            <a:off x="1991834" y="6365618"/>
            <a:ext cx="1406060" cy="1508272"/>
          </a:xfrm>
          <a:custGeom>
            <a:rect b="b" l="l" r="r" t="t"/>
            <a:pathLst>
              <a:path extrusionOk="0" h="21600" w="20796">
                <a:moveTo>
                  <a:pt x="20796" y="21600"/>
                </a:moveTo>
                <a:cubicBezTo>
                  <a:pt x="6103" y="21402"/>
                  <a:pt x="-804" y="14202"/>
                  <a:pt x="74" y="0"/>
                </a:cubicBezTo>
              </a:path>
            </a:pathLst>
          </a:custGeom>
          <a:noFill/>
          <a:ln cap="flat" cmpd="sng" w="12700">
            <a:solidFill>
              <a:srgbClr val="F8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9292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2176958" y="1418897"/>
            <a:ext cx="8003184" cy="286014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850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26"/>
              <a:buFont typeface="Helvetica Neue"/>
              <a:buNone/>
            </a:pPr>
            <a:r>
              <a:rPr b="0" lang="en-US" sz="5226"/>
              <a:t>La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personalidad </a:t>
            </a:r>
            <a:r>
              <a:rPr b="0" lang="en-US" sz="5226"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desarrollo</a:t>
            </a:r>
            <a:endParaRPr/>
          </a:p>
        </p:txBody>
      </p:sp>
      <p:grpSp>
        <p:nvGrpSpPr>
          <p:cNvPr id="108" name="Google Shape;108;p3"/>
          <p:cNvGrpSpPr/>
          <p:nvPr/>
        </p:nvGrpSpPr>
        <p:grpSpPr>
          <a:xfrm>
            <a:off x="10947962" y="2443837"/>
            <a:ext cx="13371977" cy="10531086"/>
            <a:chOff x="0" y="0"/>
            <a:chExt cx="13371975" cy="10531085"/>
          </a:xfrm>
        </p:grpSpPr>
        <p:pic>
          <p:nvPicPr>
            <p:cNvPr descr="Galería de imágenes" id="109" name="Google Shape;109;p3"/>
            <p:cNvPicPr preferRelativeResize="0"/>
            <p:nvPr/>
          </p:nvPicPr>
          <p:blipFill rotWithShape="1">
            <a:blip r:embed="rId4">
              <a:alphaModFix/>
            </a:blip>
            <a:srcRect b="0" l="1570" r="1569" t="0"/>
            <a:stretch/>
          </p:blipFill>
          <p:spPr>
            <a:xfrm>
              <a:off x="0" y="176841"/>
              <a:ext cx="13371975" cy="10354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"/>
            <p:cNvSpPr txBox="1"/>
            <p:nvPr/>
          </p:nvSpPr>
          <p:spPr>
            <a:xfrm>
              <a:off x="2245042" y="920392"/>
              <a:ext cx="363173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Influencias prenatales</a:t>
              </a: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661294" y="69849"/>
              <a:ext cx="1489773" cy="7136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16</a:t>
              </a:r>
              <a:endParaRPr/>
            </a:p>
            <a:p>
              <a:pPr indent="0" lvl="0" marL="0" marR="0" rtl="0" algn="l">
                <a:lnSpc>
                  <a:spcPct val="330882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17</a:t>
              </a:r>
              <a:endParaRPr/>
            </a:p>
            <a:p>
              <a:pPr indent="0" lvl="0" marL="0" marR="0" rtl="0" algn="l">
                <a:lnSpc>
                  <a:spcPct val="267647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18</a:t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2094267" y="3504485"/>
              <a:ext cx="4480671" cy="1452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Herencia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ambiente</a:t>
              </a:r>
              <a:endParaRPr/>
            </a:p>
          </p:txBody>
        </p:sp>
        <p:sp>
          <p:nvSpPr>
            <p:cNvPr id="113" name="Google Shape;113;p3"/>
            <p:cNvSpPr txBox="1"/>
            <p:nvPr/>
          </p:nvSpPr>
          <p:spPr>
            <a:xfrm>
              <a:off x="1971347" y="6122776"/>
              <a:ext cx="4179121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seguridad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en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hogar</a:t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8266467" y="98389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 los 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padres</a:t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8266467" y="354294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atmósfera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del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hogar</a:t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8266467" y="5814972"/>
              <a:ext cx="417912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Cristo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trata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con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las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mentes</a:t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5395033" y="8522627"/>
              <a:ext cx="3769944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escuela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maestro</a:t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6917507" y="0"/>
              <a:ext cx="1489774" cy="7276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19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20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21</a:t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3836294" y="7653019"/>
              <a:ext cx="1758457" cy="191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22</a:t>
              </a:r>
              <a:endParaRPr/>
            </a:p>
          </p:txBody>
        </p:sp>
      </p:grpSp>
      <p:pic>
        <p:nvPicPr>
          <p:cNvPr descr="Galería de imágenes" id="120" name="Google Shape;120;p3"/>
          <p:cNvPicPr preferRelativeResize="0"/>
          <p:nvPr/>
        </p:nvPicPr>
        <p:blipFill rotWithShape="1">
          <a:blip r:embed="rId5">
            <a:alphaModFix/>
          </a:blip>
          <a:srcRect b="1766" l="0" r="0" t="1767"/>
          <a:stretch/>
        </p:blipFill>
        <p:spPr>
          <a:xfrm>
            <a:off x="335383" y="7202541"/>
            <a:ext cx="11686334" cy="680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15655627" y="1266497"/>
            <a:ext cx="3956646" cy="144935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92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31"/>
              <a:buFont typeface="Helvetica Neue"/>
              <a:buNone/>
            </a:pPr>
            <a:r>
              <a:rPr b="0" i="0" lang="en-US" sz="623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Contenido: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C66C8"/>
            </a:gs>
            <a:gs pos="100000">
              <a:srgbClr val="2E85A1"/>
            </a:gs>
          </a:gsLst>
          <a:lin ang="5400000" scaled="0"/>
        </a:gra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26" name="Google Shape;126;p4"/>
          <p:cNvPicPr preferRelativeResize="0"/>
          <p:nvPr/>
        </p:nvPicPr>
        <p:blipFill rotWithShape="1">
          <a:blip r:embed="rId3">
            <a:alphaModFix/>
          </a:blip>
          <a:srcRect b="32583" l="1152" r="1152" t="0"/>
          <a:stretch/>
        </p:blipFill>
        <p:spPr>
          <a:xfrm>
            <a:off x="8300466" y="211676"/>
            <a:ext cx="12118002" cy="11403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10412"/>
          <a:stretch/>
        </p:blipFill>
        <p:spPr>
          <a:xfrm>
            <a:off x="6741827" y="4902701"/>
            <a:ext cx="6787408" cy="608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/>
          <p:nvPr/>
        </p:nvSpPr>
        <p:spPr>
          <a:xfrm>
            <a:off x="1043684" y="10487727"/>
            <a:ext cx="22059566" cy="1811562"/>
          </a:xfrm>
          <a:prstGeom prst="roundRect">
            <a:avLst>
              <a:gd fmla="val 45940" name="adj"/>
            </a:avLst>
          </a:prstGeom>
          <a:solidFill>
            <a:srgbClr val="7DC7BF"/>
          </a:solidFill>
          <a:ln>
            <a:noFill/>
          </a:ln>
          <a:effectLst>
            <a:outerShdw blurRad="190500" rotWithShape="0" dir="5400000" dist="8455">
              <a:srgbClr val="DCDEE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397410" y="10764573"/>
            <a:ext cx="15352113" cy="156267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Cristo trata </a:t>
            </a:r>
            <a:r>
              <a:rPr b="0" i="0" lang="en-US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las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1503511" y="2697559"/>
            <a:ext cx="7289736" cy="156267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839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21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170BA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70" y="5489519"/>
            <a:ext cx="7298127" cy="7444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0164" y="4278667"/>
            <a:ext cx="16208738" cy="93581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>
            <p:ph type="title"/>
          </p:nvPr>
        </p:nvSpPr>
        <p:spPr>
          <a:xfrm>
            <a:off x="4985907" y="899467"/>
            <a:ext cx="15648584" cy="103925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72"/>
              <a:buFont typeface="Helvetica Neue"/>
              <a:buNone/>
            </a:pPr>
            <a:r>
              <a:rPr lang="en-US" sz="607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enseñanzas de Cristo son una guía</a:t>
            </a:r>
            <a:endParaRPr/>
          </a:p>
        </p:txBody>
      </p:sp>
      <p:sp>
        <p:nvSpPr>
          <p:cNvPr id="138" name="Google Shape;138;p5"/>
          <p:cNvSpPr txBox="1"/>
          <p:nvPr>
            <p:ph idx="2" type="body"/>
          </p:nvPr>
        </p:nvSpPr>
        <p:spPr>
          <a:xfrm>
            <a:off x="17709653" y="9079904"/>
            <a:ext cx="5803239" cy="32168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56"/>
              <a:buFont typeface="Arial"/>
              <a:buNone/>
            </a:pPr>
            <a:r>
              <a:rPr lang="en-US" sz="4656"/>
              <a:t>La enseñanza de Cristo, igual que su amor, abarca el mundo.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2520719" y="2951199"/>
            <a:ext cx="19342562" cy="31246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Nunca podrá haber una circunstancia de la vida, una crisis de la experiencia humana que no haya sido prevista en su enseñanza, y para la cual sus principios no tengan una lección.</a:t>
            </a:r>
            <a:endParaRPr/>
          </a:p>
        </p:txBody>
      </p:sp>
      <p:sp>
        <p:nvSpPr>
          <p:cNvPr id="140" name="Google Shape;140;p5"/>
          <p:cNvSpPr txBox="1"/>
          <p:nvPr/>
        </p:nvSpPr>
        <p:spPr>
          <a:xfrm>
            <a:off x="8373784" y="6591670"/>
            <a:ext cx="5482129" cy="30132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Helvetica Neue"/>
              <a:buNone/>
            </a:pPr>
            <a:r>
              <a:rPr b="0" i="0" lang="en-US" sz="384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palabras del Príncipe de los maestros serán una guía para sus colaboradores, hasta el fin.</a:t>
            </a:r>
            <a:endParaRPr/>
          </a:p>
        </p:txBody>
      </p:sp>
      <p:pic>
        <p:nvPicPr>
          <p:cNvPr descr="Imagen" id="141" name="Google Shape;14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3261" y="5615821"/>
            <a:ext cx="4203078" cy="24843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42" name="Google Shape;14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1928" y="9446128"/>
            <a:ext cx="4203078" cy="248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C7F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4322564" y="1199174"/>
            <a:ext cx="15125832" cy="1045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72"/>
              <a:buFont typeface="Helvetica Neue"/>
              <a:buNone/>
            </a:pPr>
            <a:r>
              <a:rPr lang="en-US" sz="607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identificó con los intereses de sus oyentes</a:t>
            </a:r>
            <a:endParaRPr/>
          </a:p>
        </p:txBody>
      </p:sp>
      <p:sp>
        <p:nvSpPr>
          <p:cNvPr id="148" name="Google Shape;148;p6"/>
          <p:cNvSpPr txBox="1"/>
          <p:nvPr>
            <p:ph idx="2" type="body"/>
          </p:nvPr>
        </p:nvSpPr>
        <p:spPr>
          <a:xfrm>
            <a:off x="1470621" y="3897758"/>
            <a:ext cx="12568106" cy="807650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2136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50"/>
              <a:buFont typeface="Helvetica Neue Light"/>
              <a:buNone/>
            </a:pP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[Cristo] </a:t>
            </a:r>
            <a:r>
              <a:rPr lang="en-US"/>
              <a:t>enseñaba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de tal manera </a:t>
            </a:r>
            <a:r>
              <a:rPr lang="en-US" sz="4319"/>
              <a:t>que las 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personas sentían que </a:t>
            </a:r>
            <a:r>
              <a:rPr lang="en-US"/>
              <a:t>él se identificaba 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con los </a:t>
            </a:r>
            <a:r>
              <a:rPr lang="en-US"/>
              <a:t>intereses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y la </a:t>
            </a:r>
            <a:r>
              <a:rPr lang="en-US"/>
              <a:t>felicidad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de ellos.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50"/>
              <a:buFont typeface="Helvetica Neue Light"/>
              <a:buNone/>
            </a:pP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Tan </a:t>
            </a:r>
            <a:r>
              <a:rPr lang="en-US"/>
              <a:t>directa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era su </a:t>
            </a:r>
            <a:r>
              <a:rPr lang="en-US"/>
              <a:t>enseñanza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, tan </a:t>
            </a:r>
            <a:r>
              <a:rPr lang="en-US"/>
              <a:t>adecuadas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sus </a:t>
            </a:r>
            <a:r>
              <a:rPr lang="en-US"/>
              <a:t>ilustraciones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, y sus palabras tan </a:t>
            </a:r>
            <a:r>
              <a:rPr lang="en-US"/>
              <a:t>impregnadas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lang="en-US"/>
              <a:t>bondad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lang="en-US"/>
              <a:t>alegría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, que sus oyentes se </a:t>
            </a:r>
            <a:r>
              <a:rPr lang="en-US"/>
              <a:t>quedaban embelesados</a:t>
            </a:r>
            <a:r>
              <a:rPr lang="en-US" sz="585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149" name="Google Shape;149;p6"/>
          <p:cNvPicPr preferRelativeResize="0"/>
          <p:nvPr/>
        </p:nvPicPr>
        <p:blipFill rotWithShape="1">
          <a:blip r:embed="rId3">
            <a:alphaModFix/>
          </a:blip>
          <a:srcRect b="4364" l="8611" r="730" t="26725"/>
          <a:stretch/>
        </p:blipFill>
        <p:spPr>
          <a:xfrm>
            <a:off x="13313706" y="3925292"/>
            <a:ext cx="11340957" cy="9828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C7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58648" y="3264799"/>
            <a:ext cx="5973270" cy="569626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/>
          <p:nvPr/>
        </p:nvSpPr>
        <p:spPr>
          <a:xfrm>
            <a:off x="14751820" y="8536251"/>
            <a:ext cx="8803019" cy="3700927"/>
          </a:xfrm>
          <a:prstGeom prst="rect">
            <a:avLst/>
          </a:prstGeom>
          <a:solidFill>
            <a:srgbClr val="7914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21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A2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601133" y="7713133"/>
            <a:ext cx="9525927" cy="4938647"/>
          </a:xfrm>
          <a:prstGeom prst="rect">
            <a:avLst/>
          </a:prstGeom>
          <a:solidFill>
            <a:srgbClr val="7914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21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A2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 txBox="1"/>
          <p:nvPr>
            <p:ph type="title"/>
          </p:nvPr>
        </p:nvSpPr>
        <p:spPr>
          <a:xfrm>
            <a:off x="4114595" y="1405081"/>
            <a:ext cx="16154809" cy="115180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 sz="6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 lo más recóndito de la mente humana</a:t>
            </a:r>
            <a:endParaRPr/>
          </a:p>
        </p:txBody>
      </p:sp>
      <p:sp>
        <p:nvSpPr>
          <p:cNvPr id="158" name="Google Shape;158;p7"/>
          <p:cNvSpPr txBox="1"/>
          <p:nvPr>
            <p:ph idx="2" type="body"/>
          </p:nvPr>
        </p:nvSpPr>
        <p:spPr>
          <a:xfrm>
            <a:off x="772384" y="8410733"/>
            <a:ext cx="9183425" cy="39519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3"/>
              <a:buFont typeface="Helvetica Neue Light"/>
              <a:buNone/>
            </a:pP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Aquel que </a:t>
            </a:r>
            <a:r>
              <a:rPr b="1" lang="en-US" sz="4346">
                <a:latin typeface="Helvetica Neue"/>
                <a:ea typeface="Helvetica Neue"/>
                <a:cs typeface="Helvetica Neue"/>
                <a:sym typeface="Helvetica Neue"/>
              </a:rPr>
              <a:t>pagó un precio infinito</a:t>
            </a: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 para </a:t>
            </a:r>
            <a:r>
              <a:rPr b="1" lang="en-US" sz="4346">
                <a:latin typeface="Helvetica Neue"/>
                <a:ea typeface="Helvetica Neue"/>
                <a:cs typeface="Helvetica Neue"/>
                <a:sym typeface="Helvetica Neue"/>
              </a:rPr>
              <a:t>redimir</a:t>
            </a: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 a la humanidad </a:t>
            </a:r>
            <a:r>
              <a:rPr b="1" lang="en-US" sz="4346">
                <a:latin typeface="Helvetica Neue"/>
                <a:ea typeface="Helvetica Neue"/>
                <a:cs typeface="Helvetica Neue"/>
                <a:sym typeface="Helvetica Neue"/>
              </a:rPr>
              <a:t>lee con inequívoca precisión</a:t>
            </a: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 todas las </a:t>
            </a:r>
            <a:r>
              <a:rPr b="1" lang="en-US" sz="4346">
                <a:latin typeface="Helvetica Neue"/>
                <a:ea typeface="Helvetica Neue"/>
                <a:cs typeface="Helvetica Neue"/>
                <a:sym typeface="Helvetica Neue"/>
              </a:rPr>
              <a:t>maquinaciones ocultas</a:t>
            </a: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1" lang="en-US" sz="4346">
                <a:latin typeface="Helvetica Neue"/>
                <a:ea typeface="Helvetica Neue"/>
                <a:cs typeface="Helvetica Neue"/>
                <a:sym typeface="Helvetica Neue"/>
              </a:rPr>
              <a:t>mente humana</a:t>
            </a:r>
            <a:r>
              <a:rPr lang="en-US" sz="3443">
                <a:latin typeface="Helvetica Neue Light"/>
                <a:ea typeface="Helvetica Neue Light"/>
                <a:cs typeface="Helvetica Neue Light"/>
                <a:sym typeface="Helvetica Neue Light"/>
              </a:rPr>
              <a:t> y sabe exactamente cómo tratar con cada individuo.</a:t>
            </a:r>
            <a:endParaRPr/>
          </a:p>
        </p:txBody>
      </p:sp>
      <p:sp>
        <p:nvSpPr>
          <p:cNvPr id="159" name="Google Shape;159;p7"/>
          <p:cNvSpPr txBox="1"/>
          <p:nvPr/>
        </p:nvSpPr>
        <p:spPr>
          <a:xfrm>
            <a:off x="12732165" y="12699912"/>
            <a:ext cx="9353957" cy="609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—Testimonios para los Ministros, 189, 190 (1895). </a:t>
            </a:r>
            <a:endParaRPr/>
          </a:p>
        </p:txBody>
      </p:sp>
      <p:pic>
        <p:nvPicPr>
          <p:cNvPr descr="Imagen" id="160" name="Google Shape;16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5510" y="4179864"/>
            <a:ext cx="7344500" cy="434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 rot="-12057">
            <a:off x="15159348" y="8850659"/>
            <a:ext cx="7806305" cy="355686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69"/>
              <a:buFont typeface="Helvetica Neue Light"/>
              <a:buNone/>
            </a:pPr>
            <a:r>
              <a:rPr b="0" i="0" lang="en-US" sz="5069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al tratar con los hombres, manifiesta los mismos principios que se revelan en el mundo natural.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4C7F"/>
            </a:gs>
            <a:gs pos="100000">
              <a:srgbClr val="393D41"/>
            </a:gs>
          </a:gsLst>
          <a:lin ang="5400000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/>
          <p:nvPr>
            <p:ph type="title"/>
          </p:nvPr>
        </p:nvSpPr>
        <p:spPr>
          <a:xfrm>
            <a:off x="2710853" y="709237"/>
            <a:ext cx="18962295" cy="135197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35"/>
              <a:buFont typeface="Helvetica Neue"/>
              <a:buNone/>
            </a:pPr>
            <a:r>
              <a:rPr lang="en-US" sz="633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Actúa mediante la tranquila y constante acción de leyes</a:t>
            </a:r>
            <a:endParaRPr/>
          </a:p>
        </p:txBody>
      </p:sp>
      <p:sp>
        <p:nvSpPr>
          <p:cNvPr id="167" name="Google Shape;167;p8"/>
          <p:cNvSpPr txBox="1"/>
          <p:nvPr>
            <p:ph idx="2" type="body"/>
          </p:nvPr>
        </p:nvSpPr>
        <p:spPr>
          <a:xfrm>
            <a:off x="1899675" y="3810623"/>
            <a:ext cx="13516704" cy="375299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5"/>
              <a:buFont typeface="Helvetica Neue Light"/>
              <a:buNone/>
            </a:pPr>
            <a:r>
              <a:rPr lang="en-US" sz="5005">
                <a:latin typeface="Helvetica Neue Light"/>
                <a:ea typeface="Helvetica Neue Light"/>
                <a:cs typeface="Helvetica Neue Light"/>
                <a:sym typeface="Helvetica Neue Light"/>
              </a:rPr>
              <a:t>Dios trabaja por medio de la </a:t>
            </a:r>
            <a:r>
              <a:rPr b="1" lang="en-US" sz="5851">
                <a:latin typeface="Helvetica Neue"/>
                <a:ea typeface="Helvetica Neue"/>
                <a:cs typeface="Helvetica Neue"/>
                <a:sym typeface="Helvetica Neue"/>
              </a:rPr>
              <a:t>operación</a:t>
            </a:r>
            <a:r>
              <a:rPr lang="en-US" sz="5005">
                <a:latin typeface="Helvetica Neue Light"/>
                <a:ea typeface="Helvetica Neue Light"/>
                <a:cs typeface="Helvetica Neue Light"/>
                <a:sym typeface="Helvetica Neue Light"/>
              </a:rPr>
              <a:t> tranquila y regular de las </a:t>
            </a:r>
            <a:r>
              <a:rPr b="1" lang="en-US" sz="6314">
                <a:latin typeface="Helvetica Neue"/>
                <a:ea typeface="Helvetica Neue"/>
                <a:cs typeface="Helvetica Neue"/>
                <a:sym typeface="Helvetica Neue"/>
              </a:rPr>
              <a:t>leyes</a:t>
            </a:r>
            <a:r>
              <a:rPr lang="en-US" sz="5005">
                <a:latin typeface="Helvetica Neue Light"/>
                <a:ea typeface="Helvetica Neue Light"/>
                <a:cs typeface="Helvetica Neue Light"/>
                <a:sym typeface="Helvetica Neue Light"/>
              </a:rPr>
              <a:t> que él ha </a:t>
            </a:r>
            <a:r>
              <a:rPr b="1" lang="en-US" sz="6314">
                <a:latin typeface="Helvetica Neue"/>
                <a:ea typeface="Helvetica Neue"/>
                <a:cs typeface="Helvetica Neue"/>
                <a:sym typeface="Helvetica Neue"/>
              </a:rPr>
              <a:t>establecido</a:t>
            </a:r>
            <a:r>
              <a:rPr lang="en-US" sz="5005">
                <a:latin typeface="Helvetica Neue Light"/>
                <a:ea typeface="Helvetica Neue Light"/>
                <a:cs typeface="Helvetica Neue Light"/>
                <a:sym typeface="Helvetica Neue Light"/>
              </a:rPr>
              <a:t>. Así ocurre en las cosas espirituales.</a:t>
            </a:r>
            <a:endParaRPr/>
          </a:p>
        </p:txBody>
      </p:sp>
      <p:pic>
        <p:nvPicPr>
          <p:cNvPr descr="Imagen"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37037" y="13574"/>
            <a:ext cx="10619239" cy="13819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/>
        </p:nvSpPr>
        <p:spPr>
          <a:xfrm>
            <a:off x="2021375" y="8601824"/>
            <a:ext cx="12012036" cy="40291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90"/>
              <a:buFont typeface="Helvetica Neue Light"/>
              <a:buNone/>
            </a:pPr>
            <a:r>
              <a:rPr b="0" i="0" lang="en-US" sz="42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Satanás está tratando constantemente de producir efectos por medio de rudas y violentas embestidas; pero Jesús encontraba acceso a las mentes por el camino de sus asociaciones más familiares.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272B8"/>
            </a:gs>
            <a:gs pos="100000">
              <a:srgbClr val="354858"/>
            </a:gs>
          </a:gsLst>
          <a:lin ang="5400000" scaled="0"/>
        </a:gra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>
            <a:off x="330199" y="7543800"/>
            <a:ext cx="9525928" cy="4938647"/>
          </a:xfrm>
          <a:prstGeom prst="rect">
            <a:avLst/>
          </a:prstGeom>
          <a:solidFill>
            <a:srgbClr val="7914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21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A2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 txBox="1"/>
          <p:nvPr>
            <p:ph idx="2" type="body"/>
          </p:nvPr>
        </p:nvSpPr>
        <p:spPr>
          <a:xfrm>
            <a:off x="707951" y="8181021"/>
            <a:ext cx="8770424" cy="36642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95"/>
              <a:buFont typeface="Helvetica Neue Light"/>
              <a:buNone/>
            </a:pPr>
            <a:r>
              <a:rPr lang="en-US" sz="5395">
                <a:latin typeface="Helvetica Neue Light"/>
                <a:ea typeface="Helvetica Neue Light"/>
                <a:cs typeface="Helvetica Neue Light"/>
                <a:sym typeface="Helvetica Neue Light"/>
              </a:rPr>
              <a:t>Cuando tenía solamente doce años</a:t>
            </a:r>
            <a:r>
              <a:rPr lang="en-US" sz="4565"/>
              <a:t> de </a:t>
            </a:r>
            <a:r>
              <a:rPr lang="en-US" sz="5395">
                <a:latin typeface="Helvetica Neue Light"/>
                <a:ea typeface="Helvetica Neue Light"/>
                <a:cs typeface="Helvetica Neue Light"/>
                <a:sym typeface="Helvetica Neue Light"/>
              </a:rPr>
              <a:t>edad, asombró </a:t>
            </a:r>
            <a:r>
              <a:rPr lang="en-US" sz="4565"/>
              <a:t>a los </a:t>
            </a:r>
            <a:r>
              <a:rPr lang="en-US" sz="5395">
                <a:latin typeface="Helvetica Neue Light"/>
                <a:ea typeface="Helvetica Neue Light"/>
                <a:cs typeface="Helvetica Neue Light"/>
                <a:sym typeface="Helvetica Neue Light"/>
              </a:rPr>
              <a:t>doctores </a:t>
            </a:r>
            <a:r>
              <a:rPr lang="en-US" sz="4565"/>
              <a:t>de la </a:t>
            </a:r>
            <a:r>
              <a:rPr lang="en-US" sz="5395">
                <a:latin typeface="Helvetica Neue Light"/>
                <a:ea typeface="Helvetica Neue Light"/>
                <a:cs typeface="Helvetica Neue Light"/>
                <a:sym typeface="Helvetica Neue Light"/>
              </a:rPr>
              <a:t>ley por sus preguntas</a:t>
            </a:r>
            <a:r>
              <a:rPr lang="en-US" sz="4066"/>
              <a:t> en el </a:t>
            </a:r>
            <a:r>
              <a:rPr lang="en-US" sz="5395">
                <a:latin typeface="Helvetica Neue Light"/>
                <a:ea typeface="Helvetica Neue Light"/>
                <a:cs typeface="Helvetica Neue Light"/>
                <a:sym typeface="Helvetica Neue Light"/>
              </a:rPr>
              <a:t>templo.</a:t>
            </a:r>
            <a:endParaRPr/>
          </a:p>
        </p:txBody>
      </p:sp>
      <p:sp>
        <p:nvSpPr>
          <p:cNvPr id="176" name="Google Shape;176;p9"/>
          <p:cNvSpPr txBox="1"/>
          <p:nvPr/>
        </p:nvSpPr>
        <p:spPr>
          <a:xfrm>
            <a:off x="1946895" y="1523112"/>
            <a:ext cx="19997357" cy="496846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952500" lvl="0" marL="952500" marR="0" rtl="0" algn="l">
              <a:lnSpc>
                <a:spcPct val="9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Char char="•"/>
            </a:pP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Él perturbaba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tan poco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como era posible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tren habitual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pensamiento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gente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por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acciones abruptas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prescriptas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4900" u="none" cap="none" strike="noStrik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952500" lvl="0" marL="952500" marR="0" rtl="0" algn="l">
              <a:lnSpc>
                <a:spcPct val="923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Char char="•"/>
            </a:pP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Honraba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hombre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su confianza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 así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colocaba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el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puesto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correspondía a su honor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Introducía verdades antiguas con una luz nueva y preciosa.</a:t>
            </a:r>
            <a:endParaRPr/>
          </a:p>
        </p:txBody>
      </p:sp>
      <p:pic>
        <p:nvPicPr>
          <p:cNvPr descr="Imagen" id="177" name="Google Shape;1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8001" y="5367577"/>
            <a:ext cx="10734665" cy="7925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