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6"/>
  </p:notes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271" r:id="rId14"/>
    <p:sldId id="279" r:id="rId15"/>
    <p:sldId id="272" r:id="rId16"/>
    <p:sldId id="273" r:id="rId17"/>
    <p:sldId id="275" r:id="rId18"/>
    <p:sldId id="274" r:id="rId19"/>
    <p:sldId id="282" r:id="rId20"/>
    <p:sldId id="276" r:id="rId21"/>
    <p:sldId id="280" r:id="rId22"/>
    <p:sldId id="277" r:id="rId23"/>
    <p:sldId id="281"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1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37"/>
    <p:restoredTop sz="76667"/>
  </p:normalViewPr>
  <p:slideViewPr>
    <p:cSldViewPr snapToGrid="0" snapToObjects="1">
      <p:cViewPr>
        <p:scale>
          <a:sx n="45" d="100"/>
          <a:sy n="45" d="100"/>
        </p:scale>
        <p:origin x="-2946" y="-546"/>
      </p:cViewPr>
      <p:guideLst>
        <p:guide orient="horz" pos="2160"/>
        <p:guide pos="2880"/>
      </p:guideLst>
    </p:cSldViewPr>
  </p:slideViewPr>
  <p:notesTextViewPr>
    <p:cViewPr>
      <p:scale>
        <a:sx n="1" d="1"/>
        <a:sy n="1" d="1"/>
      </p:scale>
      <p:origin x="0" y="0"/>
    </p:cViewPr>
  </p:notesTextViewPr>
  <p:notesViewPr>
    <p:cSldViewPr snapToGrid="0" snapToObjects="1">
      <p:cViewPr varScale="1">
        <p:scale>
          <a:sx n="99" d="100"/>
          <a:sy n="99" d="100"/>
        </p:scale>
        <p:origin x="4360"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9582C-AD35-8C41-845A-3F0420AFFF82}" type="datetimeFigureOut">
              <a:rPr lang="en-US" smtClean="0"/>
              <a:t>2/7/2018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0CA45F-3E6B-FD44-9F8A-9D3BC1F0D9A8}" type="slidenum">
              <a:rPr lang="en-US" smtClean="0"/>
              <a:t>‹Nº›</a:t>
            </a:fld>
            <a:endParaRPr lang="en-US"/>
          </a:p>
        </p:txBody>
      </p:sp>
    </p:spTree>
    <p:extLst>
      <p:ext uri="{BB962C8B-B14F-4D97-AF65-F5344CB8AC3E}">
        <p14:creationId xmlns:p14="http://schemas.microsoft.com/office/powerpoint/2010/main" val="342645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46313" y="463550"/>
            <a:ext cx="1638300" cy="1228725"/>
          </a:xfrm>
        </p:spPr>
      </p:sp>
      <p:sp>
        <p:nvSpPr>
          <p:cNvPr id="3" name="Notes Placeholder 2"/>
          <p:cNvSpPr>
            <a:spLocks noGrp="1"/>
          </p:cNvSpPr>
          <p:nvPr>
            <p:ph type="body" idx="1"/>
          </p:nvPr>
        </p:nvSpPr>
        <p:spPr>
          <a:xfrm>
            <a:off x="685800" y="974767"/>
            <a:ext cx="5486400" cy="3600450"/>
          </a:xfrm>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a:t>
            </a:fld>
            <a:endParaRPr lang="en-US"/>
          </a:p>
        </p:txBody>
      </p:sp>
    </p:spTree>
    <p:extLst>
      <p:ext uri="{BB962C8B-B14F-4D97-AF65-F5344CB8AC3E}">
        <p14:creationId xmlns:p14="http://schemas.microsoft.com/office/powerpoint/2010/main" val="1434807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Dios hace también algo más que simpatizar. Dios provee ayuda práctica a corto plazo. En el caso de Elías, esta ayuda es un mensajero celestial que prepara “un panecillo cocido sobre carbones calientes y un jarro de agua” (versículo 6). Dios también nos provee ayuda a ti y a mí. La ayuda puede estar representada por un amigo, por un consejero o un miembro de la familia; alguien cuyas acciones y palabras te muestran que Dios está contigo y se preocupa por ti.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10</a:t>
            </a:fld>
            <a:endParaRPr lang="en-US"/>
          </a:p>
        </p:txBody>
      </p:sp>
    </p:spTree>
    <p:extLst>
      <p:ext uri="{BB962C8B-B14F-4D97-AF65-F5344CB8AC3E}">
        <p14:creationId xmlns:p14="http://schemas.microsoft.com/office/powerpoint/2010/main" val="8333383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Dios también provee descanso.  Él sabía que todo ese correr y correr había cansado mucho a Elías. Dios sabía también que más que estar cansado físicamente, su profeta estaba agotado emocionalmente y llevaba encima una tremenda carga de culpabilidad. Dios borra totalmente la pizarra y le provee descanso a Elías, el cual finalmente puede descansar y recuperar sus fuerzas.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11</a:t>
            </a:fld>
            <a:endParaRPr lang="en-US"/>
          </a:p>
        </p:txBody>
      </p:sp>
    </p:spTree>
    <p:extLst>
      <p:ext uri="{BB962C8B-B14F-4D97-AF65-F5344CB8AC3E}">
        <p14:creationId xmlns:p14="http://schemas.microsoft.com/office/powerpoint/2010/main" val="28479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Dios no apresura el proceso de sanidad. Dios le concede tiempo a Elías para que se recupere. La recuperación toma tiempo. Necesitamos esos momentos a solas con Dios.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12</a:t>
            </a:fld>
            <a:endParaRPr lang="en-US"/>
          </a:p>
        </p:txBody>
      </p:sp>
    </p:spTree>
    <p:extLst>
      <p:ext uri="{BB962C8B-B14F-4D97-AF65-F5344CB8AC3E}">
        <p14:creationId xmlns:p14="http://schemas.microsoft.com/office/powerpoint/2010/main" val="911749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Dios entiende que la vida en este mundo pecaminoso nos puede causar y de hecho nos causa depresión. Dios entiende nuestro primer impulso de correr y huir del dolor.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13</a:t>
            </a:fld>
            <a:endParaRPr lang="en-US"/>
          </a:p>
        </p:txBody>
      </p:sp>
    </p:spTree>
    <p:extLst>
      <p:ext uri="{BB962C8B-B14F-4D97-AF65-F5344CB8AC3E}">
        <p14:creationId xmlns:p14="http://schemas.microsoft.com/office/powerpoint/2010/main" val="693622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Dios desea </a:t>
            </a:r>
            <a:r>
              <a:rPr lang="es-MX" sz="1200" i="1" kern="1200" dirty="0" smtClean="0">
                <a:solidFill>
                  <a:schemeClr val="tx1"/>
                </a:solidFill>
                <a:effectLst/>
                <a:latin typeface="+mn-lt"/>
                <a:ea typeface="+mn-ea"/>
                <a:cs typeface="+mn-cs"/>
              </a:rPr>
              <a:t>dirigir</a:t>
            </a:r>
            <a:r>
              <a:rPr lang="es-MX" sz="1200" kern="1200" dirty="0" smtClean="0">
                <a:solidFill>
                  <a:schemeClr val="tx1"/>
                </a:solidFill>
                <a:effectLst/>
                <a:latin typeface="+mn-lt"/>
                <a:ea typeface="+mn-ea"/>
                <a:cs typeface="+mn-cs"/>
              </a:rPr>
              <a:t> esa carrera </a:t>
            </a:r>
            <a:r>
              <a:rPr lang="es-MX" sz="1200" i="1" kern="1200" dirty="0" smtClean="0">
                <a:solidFill>
                  <a:schemeClr val="tx1"/>
                </a:solidFill>
                <a:effectLst/>
                <a:latin typeface="+mn-lt"/>
                <a:ea typeface="+mn-ea"/>
                <a:cs typeface="+mn-cs"/>
              </a:rPr>
              <a:t>en otra dirección. </a:t>
            </a:r>
            <a:r>
              <a:rPr lang="es-MX" sz="1200" kern="1200" dirty="0" smtClean="0">
                <a:solidFill>
                  <a:schemeClr val="tx1"/>
                </a:solidFill>
                <a:effectLst/>
                <a:latin typeface="+mn-lt"/>
                <a:ea typeface="+mn-ea"/>
                <a:cs typeface="+mn-cs"/>
              </a:rPr>
              <a:t>En lugar de </a:t>
            </a:r>
            <a:r>
              <a:rPr lang="es-MX" sz="1200" kern="1200" dirty="0" err="1" smtClean="0">
                <a:solidFill>
                  <a:schemeClr val="tx1"/>
                </a:solidFill>
                <a:effectLst/>
                <a:latin typeface="+mn-lt"/>
                <a:ea typeface="+mn-ea"/>
                <a:cs typeface="+mn-cs"/>
              </a:rPr>
              <a:t>Sali</a:t>
            </a:r>
            <a:r>
              <a:rPr lang="es-MX" sz="1200" kern="1200" dirty="0" smtClean="0">
                <a:solidFill>
                  <a:schemeClr val="tx1"/>
                </a:solidFill>
                <a:effectLst/>
                <a:latin typeface="+mn-lt"/>
                <a:ea typeface="+mn-ea"/>
                <a:cs typeface="+mn-cs"/>
              </a:rPr>
              <a:t> huyendo, Dios desea que corramos hacia él. Y ahí, delante de su presencia, Dios desea enseñarnos a escuchar su “suave murmullo” (versículo 12 NIV).</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14</a:t>
            </a:fld>
            <a:endParaRPr lang="en-US"/>
          </a:p>
        </p:txBody>
      </p:sp>
    </p:spTree>
    <p:extLst>
      <p:ext uri="{BB962C8B-B14F-4D97-AF65-F5344CB8AC3E}">
        <p14:creationId xmlns:p14="http://schemas.microsoft.com/office/powerpoint/2010/main" val="11754829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266700"/>
            <a:ext cx="4114800" cy="3086100"/>
          </a:xfrm>
        </p:spPr>
      </p:sp>
      <p:sp>
        <p:nvSpPr>
          <p:cNvPr id="3" name="Notes Placeholder 2"/>
          <p:cNvSpPr>
            <a:spLocks noGrp="1"/>
          </p:cNvSpPr>
          <p:nvPr>
            <p:ph type="body" idx="1"/>
          </p:nvPr>
        </p:nvSpPr>
        <p:spPr>
          <a:xfrm>
            <a:off x="685800" y="3421755"/>
            <a:ext cx="5486400" cy="3600450"/>
          </a:xfrm>
        </p:spPr>
        <p:txBody>
          <a:bodyPr/>
          <a:lstStyle/>
          <a:p>
            <a:r>
              <a:rPr lang="es-MX" sz="1200" kern="1200" dirty="0" smtClean="0">
                <a:solidFill>
                  <a:schemeClr val="tx1"/>
                </a:solidFill>
                <a:effectLst/>
                <a:latin typeface="+mn-lt"/>
                <a:ea typeface="+mn-ea"/>
                <a:cs typeface="+mn-cs"/>
              </a:rPr>
              <a:t>Pero vayamos de vuelta a Elías. El profeta se encuentra todavía debajo del arbusto. En el versículo seis vimos que Elías comió del alimento que le trajo el ángel y que luego se volvió a dormir. No sabemos cuánto durmió después de ello. Entonces el ángel lo despierta y le sirve todavía un segundo alimento. Pero esta vez ocurre algo muy especial. “El ángel del </a:t>
            </a:r>
            <a:r>
              <a:rPr lang="es-MX" sz="1200" kern="1200" cap="small" dirty="0" smtClean="0">
                <a:solidFill>
                  <a:schemeClr val="tx1"/>
                </a:solidFill>
                <a:effectLst/>
                <a:latin typeface="+mn-lt"/>
                <a:ea typeface="+mn-ea"/>
                <a:cs typeface="+mn-cs"/>
              </a:rPr>
              <a:t>Señor</a:t>
            </a:r>
            <a:r>
              <a:rPr lang="es-MX" sz="1200" kern="1200" dirty="0" smtClean="0">
                <a:solidFill>
                  <a:schemeClr val="tx1"/>
                </a:solidFill>
                <a:effectLst/>
                <a:latin typeface="+mn-lt"/>
                <a:ea typeface="+mn-ea"/>
                <a:cs typeface="+mn-cs"/>
              </a:rPr>
              <a:t> regresó y, tocándolo, le dijo: «Levántate y come, porque te espera un largo viaje». </a:t>
            </a:r>
            <a:r>
              <a:rPr lang="es-MX" sz="1200" kern="1200" baseline="30000" dirty="0" smtClean="0">
                <a:solidFill>
                  <a:schemeClr val="tx1"/>
                </a:solidFill>
                <a:effectLst/>
                <a:latin typeface="+mn-lt"/>
                <a:ea typeface="+mn-ea"/>
                <a:cs typeface="+mn-cs"/>
              </a:rPr>
              <a:t>8 </a:t>
            </a:r>
            <a:r>
              <a:rPr lang="es-MX" sz="1200" kern="1200" dirty="0" smtClean="0">
                <a:solidFill>
                  <a:schemeClr val="tx1"/>
                </a:solidFill>
                <a:effectLst/>
                <a:latin typeface="+mn-lt"/>
                <a:ea typeface="+mn-ea"/>
                <a:cs typeface="+mn-cs"/>
              </a:rPr>
              <a:t>Elías se levantó, y comió y bebió. Una vez fortalecido por aquella comida, viajó cuarenta días y cuarenta noches hasta que llegó a Horeb, el monte de Dios” (versículos 7 y 8 NVI).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Elías no tenía energía para levantarse por él mismo y emprender la jornada para encontrarse con Dios. Sin embargo, cuando llegó el tiempo apropiado, fue </a:t>
            </a:r>
            <a:r>
              <a:rPr lang="es-MX" sz="1200" i="1" kern="1200" dirty="0" smtClean="0">
                <a:solidFill>
                  <a:schemeClr val="tx1"/>
                </a:solidFill>
                <a:effectLst/>
                <a:latin typeface="+mn-lt"/>
                <a:ea typeface="+mn-ea"/>
                <a:cs typeface="+mn-cs"/>
              </a:rPr>
              <a:t>Dios </a:t>
            </a:r>
            <a:r>
              <a:rPr lang="es-MX" sz="1200" kern="1200" dirty="0" smtClean="0">
                <a:solidFill>
                  <a:schemeClr val="tx1"/>
                </a:solidFill>
                <a:effectLst/>
                <a:latin typeface="+mn-lt"/>
                <a:ea typeface="+mn-ea"/>
                <a:cs typeface="+mn-cs"/>
              </a:rPr>
              <a:t>mismo el que le proveyó de energía para ese encuentro crucial.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15</a:t>
            </a:fld>
            <a:endParaRPr lang="en-US"/>
          </a:p>
        </p:txBody>
      </p:sp>
    </p:spTree>
    <p:extLst>
      <p:ext uri="{BB962C8B-B14F-4D97-AF65-F5344CB8AC3E}">
        <p14:creationId xmlns:p14="http://schemas.microsoft.com/office/powerpoint/2010/main" val="15360711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Mientras Elías se encontraba debajo de aquel arbusto y solamente deseaba la muerte, creía realmente que ya habían quedado en el pasado sus mejores días. Pero Dios ve las cosas en forma diferente. Dios sabía que había todavía mejores días delante de Elías.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16</a:t>
            </a:fld>
            <a:endParaRPr lang="en-US"/>
          </a:p>
        </p:txBody>
      </p:sp>
    </p:spTree>
    <p:extLst>
      <p:ext uri="{BB962C8B-B14F-4D97-AF65-F5344CB8AC3E}">
        <p14:creationId xmlns:p14="http://schemas.microsoft.com/office/powerpoint/2010/main" val="1640443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Dios sabía de antemano acerca de Eliseo, el sucesor, el cual estaría tan cerca de Elías como si fuera su hijo. Dios sabía que, por fe, Elías volvería a clamar porque descendiera nuevamente fuego del cielo. Ciertamente no habría para Elías una muerte desesperada debajo de un arbusto, sino más bien un carro de fuego que lo trasladaría al cielo, y sin tener que experimentar la muerte.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17</a:t>
            </a:fld>
            <a:endParaRPr lang="en-US"/>
          </a:p>
        </p:txBody>
      </p:sp>
    </p:spTree>
    <p:extLst>
      <p:ext uri="{BB962C8B-B14F-4D97-AF65-F5344CB8AC3E}">
        <p14:creationId xmlns:p14="http://schemas.microsoft.com/office/powerpoint/2010/main" val="2505827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r>
              <a:rPr lang="es-MX" sz="1200" kern="1200" dirty="0" smtClean="0">
                <a:solidFill>
                  <a:schemeClr val="tx1"/>
                </a:solidFill>
                <a:effectLst/>
                <a:latin typeface="+mn-lt"/>
                <a:ea typeface="+mn-ea"/>
                <a:cs typeface="+mn-cs"/>
              </a:rPr>
              <a:t>“Es en el momento de mayor debilidad cuando Satanás asalta al alma con sus más fieras tentaciones. Así fue como esperó prevalecer contra el Hijo de Dios; porque por este método había obtenido muchas victorias sobre los hombres. . .Así también fue con Elías.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18</a:t>
            </a:fld>
            <a:endParaRPr lang="en-US"/>
          </a:p>
        </p:txBody>
      </p:sp>
    </p:spTree>
    <p:extLst>
      <p:ext uri="{BB962C8B-B14F-4D97-AF65-F5344CB8AC3E}">
        <p14:creationId xmlns:p14="http://schemas.microsoft.com/office/powerpoint/2010/main" val="3292004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r>
              <a:rPr lang="es-MX" sz="1200" kern="1200" dirty="0" smtClean="0">
                <a:solidFill>
                  <a:schemeClr val="tx1"/>
                </a:solidFill>
                <a:effectLst/>
                <a:latin typeface="+mn-lt"/>
                <a:ea typeface="+mn-ea"/>
                <a:cs typeface="+mn-cs"/>
              </a:rPr>
              <a:t>“Y así sucede hoy. Cuando estamos rodeados de dudas y las circunstancias nos dejan perplejos, o nos afligen la pobreza y la angustia, Satanás procura hacer vacilar nuestra confianza en Jehová. Entonces es cuando despliega delante de nosotros nuestros errores y nos tienta a desconfiar de Dios, a poner en duda su amor. Así espera desalentar al alma, y separarnos de Dios.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19</a:t>
            </a:fld>
            <a:endParaRPr lang="en-US"/>
          </a:p>
        </p:txBody>
      </p:sp>
    </p:spTree>
    <p:extLst>
      <p:ext uri="{BB962C8B-B14F-4D97-AF65-F5344CB8AC3E}">
        <p14:creationId xmlns:p14="http://schemas.microsoft.com/office/powerpoint/2010/main" val="3400039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2</a:t>
            </a:fld>
            <a:endParaRPr lang="en-US"/>
          </a:p>
        </p:txBody>
      </p:sp>
    </p:spTree>
    <p:extLst>
      <p:ext uri="{BB962C8B-B14F-4D97-AF65-F5344CB8AC3E}">
        <p14:creationId xmlns:p14="http://schemas.microsoft.com/office/powerpoint/2010/main" val="4096708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“El abatimiento puede hacer vacilar la fe más heroica y debilitar la voluntad más firme. Pero Dios comprende, y sigue manifestando compasión y amor. Lee los motivos y los propósitos del corazón. Aguardar con paciencia, confiar cuando todo parece sombrío, es la lección que necesitan aprender los dirigentes de la obra de Dios. </a:t>
            </a:r>
            <a:endParaRPr lang="en-US" dirty="0"/>
          </a:p>
        </p:txBody>
      </p:sp>
      <p:sp>
        <p:nvSpPr>
          <p:cNvPr id="4" name="Slide Number Placeholder 3"/>
          <p:cNvSpPr>
            <a:spLocks noGrp="1"/>
          </p:cNvSpPr>
          <p:nvPr>
            <p:ph type="sldNum" sz="quarter" idx="10"/>
          </p:nvPr>
        </p:nvSpPr>
        <p:spPr/>
        <p:txBody>
          <a:bodyPr/>
          <a:lstStyle/>
          <a:p>
            <a:fld id="{020CA45F-3E6B-FD44-9F8A-9D3BC1F0D9A8}" type="slidenum">
              <a:rPr lang="en-US" smtClean="0"/>
              <a:t>20</a:t>
            </a:fld>
            <a:endParaRPr lang="en-US"/>
          </a:p>
        </p:txBody>
      </p:sp>
    </p:spTree>
    <p:extLst>
      <p:ext uri="{BB962C8B-B14F-4D97-AF65-F5344CB8AC3E}">
        <p14:creationId xmlns:p14="http://schemas.microsoft.com/office/powerpoint/2010/main" val="9537523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El Cielo no los desamparará en el día de su adversidad. No hay nada que parezca más impotente que el alma que siente su insignificancia y confía plenamente en Dios, y en realidad no hay nada que sea más invencible” (Elena G. White, </a:t>
            </a:r>
            <a:r>
              <a:rPr lang="es-MX" sz="1200" i="1" kern="1200" dirty="0" smtClean="0">
                <a:solidFill>
                  <a:schemeClr val="tx1"/>
                </a:solidFill>
                <a:effectLst/>
                <a:latin typeface="+mn-lt"/>
                <a:ea typeface="+mn-ea"/>
                <a:cs typeface="+mn-cs"/>
              </a:rPr>
              <a:t>Profetas y reyes</a:t>
            </a:r>
            <a:r>
              <a:rPr lang="es-MX" sz="1200" kern="1200" dirty="0" smtClean="0">
                <a:solidFill>
                  <a:schemeClr val="tx1"/>
                </a:solidFill>
                <a:effectLst/>
                <a:latin typeface="+mn-lt"/>
                <a:ea typeface="+mn-ea"/>
                <a:cs typeface="+mn-cs"/>
              </a:rPr>
              <a:t>, pp. 128, 129).</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21</a:t>
            </a:fld>
            <a:endParaRPr lang="en-US"/>
          </a:p>
        </p:txBody>
      </p:sp>
    </p:spTree>
    <p:extLst>
      <p:ext uri="{BB962C8B-B14F-4D97-AF65-F5344CB8AC3E}">
        <p14:creationId xmlns:p14="http://schemas.microsoft.com/office/powerpoint/2010/main" val="8976035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Si eres un Elías huyendo a toda carrera de Dios, o haciendo cosas que sabes que no van a resolver los problemas de base; o un Elías recostado debajo de un arbusto, sintiéndose un fracasado, todavía hay esperanza para ti. </a:t>
            </a:r>
            <a:endParaRPr lang="en-US" dirty="0"/>
          </a:p>
        </p:txBody>
      </p:sp>
      <p:sp>
        <p:nvSpPr>
          <p:cNvPr id="4" name="Slide Number Placeholder 3"/>
          <p:cNvSpPr>
            <a:spLocks noGrp="1"/>
          </p:cNvSpPr>
          <p:nvPr>
            <p:ph type="sldNum" sz="quarter" idx="10"/>
          </p:nvPr>
        </p:nvSpPr>
        <p:spPr/>
        <p:txBody>
          <a:bodyPr/>
          <a:lstStyle/>
          <a:p>
            <a:fld id="{020CA45F-3E6B-FD44-9F8A-9D3BC1F0D9A8}" type="slidenum">
              <a:rPr lang="en-US" smtClean="0"/>
              <a:t>22</a:t>
            </a:fld>
            <a:endParaRPr lang="en-US"/>
          </a:p>
        </p:txBody>
      </p:sp>
    </p:spTree>
    <p:extLst>
      <p:ext uri="{BB962C8B-B14F-4D97-AF65-F5344CB8AC3E}">
        <p14:creationId xmlns:p14="http://schemas.microsoft.com/office/powerpoint/2010/main" val="20978627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Dios ve las cosas en forma diferente. Dios lo comprende. Dios desea liberarte de la culpa. Dios desea trabajar a través de otros para proveerte ayuda práctica y nunca va a fallar en darte la energía para encontrarte con él nuevamente.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23</a:t>
            </a:fld>
            <a:endParaRPr lang="en-US"/>
          </a:p>
        </p:txBody>
      </p:sp>
    </p:spTree>
    <p:extLst>
      <p:ext uri="{BB962C8B-B14F-4D97-AF65-F5344CB8AC3E}">
        <p14:creationId xmlns:p14="http://schemas.microsoft.com/office/powerpoint/2010/main" val="13931934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r>
              <a:rPr lang="es-MX" sz="1200" kern="1200" dirty="0" smtClean="0">
                <a:solidFill>
                  <a:schemeClr val="tx1"/>
                </a:solidFill>
                <a:effectLst/>
                <a:latin typeface="+mn-lt"/>
                <a:ea typeface="+mn-ea"/>
                <a:cs typeface="+mn-cs"/>
              </a:rPr>
              <a:t>Tus mejores días están todavía por venir al escuchar y seguir fielmente ese suave murmullo. Dios te comprende y está listo para bendecirte hoy. ¿Estás listo para recibir su bendición?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24</a:t>
            </a:fld>
            <a:endParaRPr lang="en-US"/>
          </a:p>
        </p:txBody>
      </p:sp>
    </p:spTree>
    <p:extLst>
      <p:ext uri="{BB962C8B-B14F-4D97-AF65-F5344CB8AC3E}">
        <p14:creationId xmlns:p14="http://schemas.microsoft.com/office/powerpoint/2010/main" val="1387270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3</a:t>
            </a:fld>
            <a:endParaRPr lang="en-US"/>
          </a:p>
        </p:txBody>
      </p:sp>
    </p:spTree>
    <p:extLst>
      <p:ext uri="{BB962C8B-B14F-4D97-AF65-F5344CB8AC3E}">
        <p14:creationId xmlns:p14="http://schemas.microsoft.com/office/powerpoint/2010/main" val="506143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smtClean="0">
                <a:solidFill>
                  <a:schemeClr val="tx1"/>
                </a:solidFill>
                <a:effectLst/>
                <a:latin typeface="+mn-lt"/>
                <a:ea typeface="+mn-ea"/>
                <a:cs typeface="+mn-cs"/>
              </a:rPr>
              <a:t>Comienzo de la depresión</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Elías se encontraba completamente exhausto, tanto emocional como físicamente, después de aquella gran experiencia en el Monte Carmelo. Ya había caído en un profundo sueño cuando lo encontró el mensajero de la reina Jezabel. Este rudo despertar, con la amenaza de muerte por parte de la reina, fue el gran detonante; fue el gatillo que disparó su rápido descenso hacia una profunda y oscura depresión.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4</a:t>
            </a:fld>
            <a:endParaRPr lang="en-US"/>
          </a:p>
        </p:txBody>
      </p:sp>
    </p:spTree>
    <p:extLst>
      <p:ext uri="{BB962C8B-B14F-4D97-AF65-F5344CB8AC3E}">
        <p14:creationId xmlns:p14="http://schemas.microsoft.com/office/powerpoint/2010/main" val="2010319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5</a:t>
            </a:fld>
            <a:endParaRPr lang="en-US"/>
          </a:p>
        </p:txBody>
      </p:sp>
    </p:spTree>
    <p:extLst>
      <p:ext uri="{BB962C8B-B14F-4D97-AF65-F5344CB8AC3E}">
        <p14:creationId xmlns:p14="http://schemas.microsoft.com/office/powerpoint/2010/main" val="2109849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6</a:t>
            </a:fld>
            <a:endParaRPr lang="en-US"/>
          </a:p>
        </p:txBody>
      </p:sp>
    </p:spTree>
    <p:extLst>
      <p:ext uri="{BB962C8B-B14F-4D97-AF65-F5344CB8AC3E}">
        <p14:creationId xmlns:p14="http://schemas.microsoft.com/office/powerpoint/2010/main" val="1776611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7</a:t>
            </a:fld>
            <a:endParaRPr lang="en-US"/>
          </a:p>
        </p:txBody>
      </p:sp>
    </p:spTree>
    <p:extLst>
      <p:ext uri="{BB962C8B-B14F-4D97-AF65-F5344CB8AC3E}">
        <p14:creationId xmlns:p14="http://schemas.microsoft.com/office/powerpoint/2010/main" val="432050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8</a:t>
            </a:fld>
            <a:endParaRPr lang="en-US"/>
          </a:p>
        </p:txBody>
      </p:sp>
    </p:spTree>
    <p:extLst>
      <p:ext uri="{BB962C8B-B14F-4D97-AF65-F5344CB8AC3E}">
        <p14:creationId xmlns:p14="http://schemas.microsoft.com/office/powerpoint/2010/main" val="102068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MX" sz="1200" b="1" kern="1200" dirty="0" smtClean="0">
                <a:solidFill>
                  <a:schemeClr val="tx1"/>
                </a:solidFill>
                <a:effectLst/>
                <a:latin typeface="+mn-lt"/>
                <a:ea typeface="+mn-ea"/>
                <a:cs typeface="+mn-cs"/>
              </a:rPr>
              <a:t>Dios nos comprende</a:t>
            </a:r>
            <a:endParaRPr lang="en-US" sz="1200" kern="120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9</a:t>
            </a:fld>
            <a:endParaRPr lang="en-US"/>
          </a:p>
        </p:txBody>
      </p:sp>
    </p:spTree>
    <p:extLst>
      <p:ext uri="{BB962C8B-B14F-4D97-AF65-F5344CB8AC3E}">
        <p14:creationId xmlns:p14="http://schemas.microsoft.com/office/powerpoint/2010/main" val="1770119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938E0A-B699-9347-BC58-DBA538F7F148}"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938E0A-B699-9347-BC58-DBA538F7F148}" type="datetimeFigureOut">
              <a:rPr lang="en-US" smtClean="0"/>
              <a:t>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4938E0A-B699-9347-BC58-DBA538F7F148}" type="datetimeFigureOut">
              <a:rPr lang="en-US" smtClean="0"/>
              <a:t>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CDCB23-2225-F24E-8325-228C0811ACDA}" type="slidenum">
              <a:rPr lang="en-US" smtClean="0"/>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4938E0A-B699-9347-BC58-DBA538F7F148}" type="datetimeFigureOut">
              <a:rPr lang="en-US" smtClean="0"/>
              <a:t>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CDCB23-2225-F24E-8325-228C0811ACDA}"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38E0A-B699-9347-BC58-DBA538F7F148}" type="datetimeFigureOut">
              <a:rPr lang="en-US" smtClean="0"/>
              <a:t>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CDCB23-2225-F24E-8325-228C0811ACDA}" type="slidenum">
              <a:rPr lang="en-US" smtClean="0"/>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38E0A-B699-9347-BC58-DBA538F7F148}" type="datetimeFigureOut">
              <a:rPr lang="en-US" smtClean="0"/>
              <a:t>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38E0A-B699-9347-BC58-DBA538F7F148}" type="datetimeFigureOut">
              <a:rPr lang="en-US" smtClean="0"/>
              <a:t>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938E0A-B699-9347-BC58-DBA538F7F148}" type="datetimeFigureOut">
              <a:rPr lang="en-US" smtClean="0"/>
              <a:t>2/7/2018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DCB23-2225-F24E-8325-228C0811ACDA}" type="slidenum">
              <a:rPr lang="en-US" smtClean="0"/>
              <a:t>‹Nº›</a:t>
            </a:fld>
            <a:endParaRPr lang="en-US"/>
          </a:p>
        </p:txBody>
      </p:sp>
    </p:spTree>
    <p:extLst>
      <p:ext uri="{BB962C8B-B14F-4D97-AF65-F5344CB8AC3E}">
        <p14:creationId xmlns:p14="http://schemas.microsoft.com/office/powerpoint/2010/main" val="1208152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9620"/>
            <a:ext cx="9144000" cy="6974212"/>
          </a:xfrm>
        </p:spPr>
      </p:pic>
      <p:sp>
        <p:nvSpPr>
          <p:cNvPr id="2" name="Title 1"/>
          <p:cNvSpPr>
            <a:spLocks noGrp="1"/>
          </p:cNvSpPr>
          <p:nvPr>
            <p:ph type="title"/>
          </p:nvPr>
        </p:nvSpPr>
        <p:spPr>
          <a:xfrm>
            <a:off x="1006020" y="1028461"/>
            <a:ext cx="7886700" cy="1325563"/>
          </a:xfrm>
        </p:spPr>
        <p:txBody>
          <a:bodyPr>
            <a:normAutofit/>
          </a:bodyPr>
          <a:lstStyle/>
          <a:p>
            <a:pPr algn="ctr"/>
            <a:r>
              <a:rPr lang="es-MX" sz="6000" b="1" i="1" dirty="0"/>
              <a:t>DIOS NOS </a:t>
            </a:r>
            <a:r>
              <a:rPr lang="es-MX" sz="6000" b="1" i="1" dirty="0" smtClean="0"/>
              <a:t>COMPRENDE</a:t>
            </a:r>
            <a:r>
              <a:rPr lang="en-US" sz="5400" b="1" dirty="0" smtClean="0">
                <a:solidFill>
                  <a:schemeClr val="bg1"/>
                </a:solidFill>
                <a:latin typeface="Avenir Next" charset="0"/>
                <a:ea typeface="Avenir Next" charset="0"/>
                <a:cs typeface="Avenir Next" charset="0"/>
              </a:rPr>
              <a:t/>
            </a:r>
            <a:br>
              <a:rPr lang="en-US" sz="5400" b="1" dirty="0" smtClean="0">
                <a:solidFill>
                  <a:schemeClr val="bg1"/>
                </a:solidFill>
                <a:latin typeface="Avenir Next" charset="0"/>
                <a:ea typeface="Avenir Next" charset="0"/>
                <a:cs typeface="Avenir Next" charset="0"/>
              </a:rPr>
            </a:br>
            <a:r>
              <a:rPr lang="en-US" sz="1000" b="1" dirty="0" smtClean="0">
                <a:latin typeface="Avenir Next" charset="0"/>
                <a:ea typeface="Avenir Next" charset="0"/>
                <a:cs typeface="Avenir Next" charset="0"/>
              </a:rPr>
              <a:t>BY CHANTAL KLINGBEIL</a:t>
            </a:r>
            <a:br>
              <a:rPr lang="en-US" sz="1000" b="1" dirty="0" smtClean="0">
                <a:latin typeface="Avenir Next" charset="0"/>
                <a:ea typeface="Avenir Next" charset="0"/>
                <a:cs typeface="Avenir Next" charset="0"/>
              </a:rPr>
            </a:br>
            <a:endParaRPr lang="en-US" sz="1000" b="1" dirty="0">
              <a:latin typeface="Avenir Next" charset="0"/>
              <a:ea typeface="Avenir Next" charset="0"/>
              <a:cs typeface="Avenir Next" charset="0"/>
            </a:endParaRPr>
          </a:p>
        </p:txBody>
      </p:sp>
      <p:sp>
        <p:nvSpPr>
          <p:cNvPr id="5" name="TextBox 4"/>
          <p:cNvSpPr txBox="1"/>
          <p:nvPr/>
        </p:nvSpPr>
        <p:spPr>
          <a:xfrm>
            <a:off x="1794932" y="5145643"/>
            <a:ext cx="7488423" cy="523220"/>
          </a:xfrm>
          <a:prstGeom prst="rect">
            <a:avLst/>
          </a:prstGeom>
          <a:noFill/>
        </p:spPr>
        <p:txBody>
          <a:bodyPr wrap="square" rtlCol="0">
            <a:spAutoFit/>
          </a:bodyPr>
          <a:lstStyle/>
          <a:p>
            <a:pPr algn="ctr"/>
            <a:r>
              <a:rPr lang="es-MX" sz="2800" b="1" dirty="0" smtClean="0">
                <a:solidFill>
                  <a:schemeClr val="accent2">
                    <a:lumMod val="60000"/>
                    <a:lumOff val="40000"/>
                  </a:schemeClr>
                </a:solidFill>
              </a:rPr>
              <a:t>DÍA INTERNACIONAL DE ORACIÓN DE LA MUJER </a:t>
            </a:r>
            <a:endParaRPr lang="en-US" sz="2800" dirty="0">
              <a:solidFill>
                <a:schemeClr val="accent2">
                  <a:lumMod val="60000"/>
                  <a:lumOff val="40000"/>
                </a:schemeClr>
              </a:solidFill>
            </a:endParaRPr>
          </a:p>
        </p:txBody>
      </p:sp>
      <p:sp>
        <p:nvSpPr>
          <p:cNvPr id="6" name="TextBox 5"/>
          <p:cNvSpPr txBox="1"/>
          <p:nvPr/>
        </p:nvSpPr>
        <p:spPr>
          <a:xfrm>
            <a:off x="5113867" y="6366498"/>
            <a:ext cx="3510473" cy="400110"/>
          </a:xfrm>
          <a:prstGeom prst="rect">
            <a:avLst/>
          </a:prstGeom>
          <a:noFill/>
        </p:spPr>
        <p:txBody>
          <a:bodyPr wrap="square" rtlCol="0">
            <a:spAutoFit/>
          </a:bodyPr>
          <a:lstStyle/>
          <a:p>
            <a:pPr algn="ctr"/>
            <a:r>
              <a:rPr lang="es-MX" sz="1000" dirty="0"/>
              <a:t>Preparado por el Departamento de Ministerio de la Mujer de la</a:t>
            </a:r>
            <a:endParaRPr lang="en-US" sz="1000" dirty="0"/>
          </a:p>
          <a:p>
            <a:pPr algn="ctr"/>
            <a:r>
              <a:rPr lang="es-MX" sz="1000" dirty="0"/>
              <a:t>Asociación General de los Adventistas del Séptimo Día </a:t>
            </a:r>
            <a:endParaRPr lang="en-US" sz="1000" dirty="0"/>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89800" y="6379896"/>
            <a:ext cx="648832" cy="453878"/>
          </a:xfrm>
          <a:prstGeom prst="rect">
            <a:avLst/>
          </a:prstGeom>
        </p:spPr>
      </p:pic>
    </p:spTree>
    <p:extLst>
      <p:ext uri="{BB962C8B-B14F-4D97-AF65-F5344CB8AC3E}">
        <p14:creationId xmlns:p14="http://schemas.microsoft.com/office/powerpoint/2010/main" val="9668154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28650" y="2280356"/>
            <a:ext cx="8149590" cy="3072106"/>
          </a:xfrm>
        </p:spPr>
        <p:txBody>
          <a:bodyPr>
            <a:noAutofit/>
          </a:bodyPr>
          <a:lstStyle/>
          <a:p>
            <a:pPr algn="just"/>
            <a:r>
              <a:rPr lang="es-MX" sz="3200" dirty="0"/>
              <a:t>Dios hace también algo más que simpatizar. Dios provee ayuda práctica a corto plazo. En el caso de Elías, esta ayuda es un mensajero celestial que prepara “</a:t>
            </a:r>
            <a:r>
              <a:rPr lang="es-MX" sz="3200" u="sng" dirty="0">
                <a:solidFill>
                  <a:schemeClr val="accent2"/>
                </a:solidFill>
              </a:rPr>
              <a:t>un panecillo cocido sobre carbones calientes y un jarro de agua</a:t>
            </a:r>
            <a:r>
              <a:rPr lang="es-MX" sz="3200" dirty="0"/>
              <a:t>” (versículo 6). </a:t>
            </a:r>
            <a:endParaRPr lang="en-US" sz="3200" dirty="0"/>
          </a:p>
        </p:txBody>
      </p:sp>
    </p:spTree>
    <p:extLst>
      <p:ext uri="{BB962C8B-B14F-4D97-AF65-F5344CB8AC3E}">
        <p14:creationId xmlns:p14="http://schemas.microsoft.com/office/powerpoint/2010/main" val="14869405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598135" y="2000349"/>
            <a:ext cx="8107387" cy="3435692"/>
          </a:xfrm>
        </p:spPr>
        <p:txBody>
          <a:bodyPr/>
          <a:lstStyle/>
          <a:p>
            <a:pPr marL="0" indent="0" algn="just">
              <a:buNone/>
            </a:pPr>
            <a:r>
              <a:rPr lang="es-MX" sz="3200" b="1" dirty="0">
                <a:solidFill>
                  <a:schemeClr val="accent2"/>
                </a:solidFill>
              </a:rPr>
              <a:t>Dios también provee descanso.  </a:t>
            </a:r>
            <a:r>
              <a:rPr lang="es-MX" dirty="0"/>
              <a:t>Él sabía que todo ese correr y correr había cansado mucho a Elías. Dios sabía también que más que estar cansado físicamente, su profeta estaba agotado emocionalmente y llevaba encima una tremenda carga de culpabilidad. Dios borra totalmente la pizarra y le provee descanso a Elías, el cual finalmente </a:t>
            </a:r>
            <a:r>
              <a:rPr lang="es-MX" b="1" dirty="0">
                <a:solidFill>
                  <a:schemeClr val="accent2"/>
                </a:solidFill>
              </a:rPr>
              <a:t>puede descansar y recuperar sus fuerzas. </a:t>
            </a:r>
            <a:endParaRPr lang="en-US" b="1" dirty="0">
              <a:solidFill>
                <a:schemeClr val="accent2"/>
              </a:solidFill>
            </a:endParaRPr>
          </a:p>
        </p:txBody>
      </p:sp>
    </p:spTree>
    <p:extLst>
      <p:ext uri="{BB962C8B-B14F-4D97-AF65-F5344CB8AC3E}">
        <p14:creationId xmlns:p14="http://schemas.microsoft.com/office/powerpoint/2010/main" val="7423547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237456" y="520776"/>
            <a:ext cx="7906544" cy="1325563"/>
          </a:xfrm>
        </p:spPr>
        <p:txBody>
          <a:bodyPr>
            <a:normAutofit/>
          </a:bodyPr>
          <a:lstStyle/>
          <a:p>
            <a:r>
              <a:rPr lang="es-MX" b="1" dirty="0"/>
              <a:t>El proceso de sanidad lleva tiempo</a:t>
            </a:r>
            <a:endParaRPr lang="en-US" dirty="0"/>
          </a:p>
        </p:txBody>
      </p:sp>
      <p:sp>
        <p:nvSpPr>
          <p:cNvPr id="3" name="Content Placeholder 2"/>
          <p:cNvSpPr>
            <a:spLocks noGrp="1"/>
          </p:cNvSpPr>
          <p:nvPr>
            <p:ph idx="1"/>
          </p:nvPr>
        </p:nvSpPr>
        <p:spPr>
          <a:xfrm>
            <a:off x="1433689" y="2698016"/>
            <a:ext cx="7439856" cy="3070605"/>
          </a:xfrm>
        </p:spPr>
        <p:txBody>
          <a:bodyPr>
            <a:noAutofit/>
          </a:bodyPr>
          <a:lstStyle/>
          <a:p>
            <a:pPr marL="0" indent="0" algn="just">
              <a:lnSpc>
                <a:spcPct val="100000"/>
              </a:lnSpc>
              <a:buNone/>
            </a:pPr>
            <a:r>
              <a:rPr lang="es-MX" sz="2400" dirty="0"/>
              <a:t>Aun después de haber gustado de esa comida de ángeles, Elías no recupera instantáneamente la normalidad. Dios se acuerda que somos polvo (Salmo 103: 14). Dios no apresura el proceso de sanidad. </a:t>
            </a:r>
            <a:endParaRPr lang="es-MX" sz="2400" dirty="0" smtClean="0"/>
          </a:p>
          <a:p>
            <a:pPr marL="0" indent="0" algn="just">
              <a:lnSpc>
                <a:spcPct val="100000"/>
              </a:lnSpc>
              <a:buNone/>
            </a:pPr>
            <a:r>
              <a:rPr lang="es-MX" b="1" dirty="0" smtClean="0">
                <a:solidFill>
                  <a:schemeClr val="accent2"/>
                </a:solidFill>
              </a:rPr>
              <a:t>Dios </a:t>
            </a:r>
            <a:r>
              <a:rPr lang="es-MX" b="1" dirty="0">
                <a:solidFill>
                  <a:schemeClr val="accent2"/>
                </a:solidFill>
              </a:rPr>
              <a:t>le concede tiempo a Elías para que se recupere. La recuperación toma tiempo. Necesitamos esos momentos a solas con Dios. </a:t>
            </a:r>
            <a:endParaRPr lang="en-US" b="1" dirty="0">
              <a:solidFill>
                <a:schemeClr val="accent2"/>
              </a:solidFill>
            </a:endParaRPr>
          </a:p>
        </p:txBody>
      </p:sp>
    </p:spTree>
    <p:extLst>
      <p:ext uri="{BB962C8B-B14F-4D97-AF65-F5344CB8AC3E}">
        <p14:creationId xmlns:p14="http://schemas.microsoft.com/office/powerpoint/2010/main" val="20246013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1030310" y="2880505"/>
            <a:ext cx="7100815" cy="2465022"/>
          </a:xfrm>
        </p:spPr>
        <p:txBody>
          <a:bodyPr/>
          <a:lstStyle/>
          <a:p>
            <a:pPr marL="0" indent="0" algn="just">
              <a:lnSpc>
                <a:spcPct val="100000"/>
              </a:lnSpc>
              <a:buNone/>
            </a:pPr>
            <a:r>
              <a:rPr lang="es-MX" dirty="0"/>
              <a:t>Dios entiende que la vida en este mundo pecaminoso nos puede causar y de hecho nos causa depresión. </a:t>
            </a:r>
            <a:r>
              <a:rPr lang="es-MX" b="1" dirty="0">
                <a:solidFill>
                  <a:schemeClr val="accent2">
                    <a:lumMod val="75000"/>
                  </a:schemeClr>
                </a:solidFill>
              </a:rPr>
              <a:t>Dios entiende nuestro primer impulso de correr y huir del dolor.</a:t>
            </a:r>
            <a:endParaRPr lang="en-US" sz="3200" b="1" dirty="0">
              <a:solidFill>
                <a:schemeClr val="accent2">
                  <a:lumMod val="75000"/>
                </a:schemeClr>
              </a:solidFill>
            </a:endParaRPr>
          </a:p>
        </p:txBody>
      </p:sp>
    </p:spTree>
    <p:extLst>
      <p:ext uri="{BB962C8B-B14F-4D97-AF65-F5344CB8AC3E}">
        <p14:creationId xmlns:p14="http://schemas.microsoft.com/office/powerpoint/2010/main" val="5968388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656786" y="3041986"/>
            <a:ext cx="7886700" cy="2746375"/>
          </a:xfrm>
        </p:spPr>
        <p:txBody>
          <a:bodyPr>
            <a:normAutofit/>
          </a:bodyPr>
          <a:lstStyle/>
          <a:p>
            <a:pPr marL="0" indent="0">
              <a:buNone/>
            </a:pPr>
            <a:r>
              <a:rPr lang="es-MX" sz="3200" dirty="0"/>
              <a:t>Dios desea </a:t>
            </a:r>
            <a:r>
              <a:rPr lang="es-MX" sz="3200" i="1" dirty="0"/>
              <a:t>dirigir</a:t>
            </a:r>
            <a:r>
              <a:rPr lang="es-MX" sz="3200" dirty="0"/>
              <a:t> esa carrera </a:t>
            </a:r>
            <a:r>
              <a:rPr lang="es-MX" sz="3200" i="1" dirty="0"/>
              <a:t>en otra dirección. </a:t>
            </a:r>
            <a:r>
              <a:rPr lang="es-MX" sz="3200" dirty="0"/>
              <a:t>En lugar de </a:t>
            </a:r>
            <a:r>
              <a:rPr lang="es-MX" sz="3200" dirty="0" err="1"/>
              <a:t>Sali</a:t>
            </a:r>
            <a:r>
              <a:rPr lang="es-MX" sz="3200" dirty="0"/>
              <a:t> huyendo, Dios desea que corramos hacia él. Y ahí, delante de su presencia, Dios desea enseñarnos a escuchar su “</a:t>
            </a:r>
            <a:r>
              <a:rPr lang="es-MX" sz="3200" b="1" u="sng" dirty="0">
                <a:solidFill>
                  <a:schemeClr val="accent2">
                    <a:lumMod val="75000"/>
                  </a:schemeClr>
                </a:solidFill>
              </a:rPr>
              <a:t>suave murmullo</a:t>
            </a:r>
            <a:r>
              <a:rPr lang="es-MX" sz="3200" dirty="0"/>
              <a:t>” (versículo 12 NIV).</a:t>
            </a:r>
            <a:endParaRPr lang="en-US" sz="3200" dirty="0"/>
          </a:p>
        </p:txBody>
      </p:sp>
    </p:spTree>
    <p:extLst>
      <p:ext uri="{BB962C8B-B14F-4D97-AF65-F5344CB8AC3E}">
        <p14:creationId xmlns:p14="http://schemas.microsoft.com/office/powerpoint/2010/main" val="1730336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758421" y="651434"/>
            <a:ext cx="7886700" cy="1325563"/>
          </a:xfrm>
        </p:spPr>
        <p:txBody>
          <a:bodyPr>
            <a:normAutofit/>
          </a:bodyPr>
          <a:lstStyle/>
          <a:p>
            <a:pPr algn="ctr"/>
            <a:r>
              <a:rPr lang="es-MX" b="1" dirty="0"/>
              <a:t>El resto de la historia</a:t>
            </a:r>
            <a:endParaRPr lang="en-US" dirty="0"/>
          </a:p>
        </p:txBody>
      </p:sp>
      <p:sp>
        <p:nvSpPr>
          <p:cNvPr id="3" name="Content Placeholder 2"/>
          <p:cNvSpPr>
            <a:spLocks noGrp="1"/>
          </p:cNvSpPr>
          <p:nvPr>
            <p:ph idx="1"/>
          </p:nvPr>
        </p:nvSpPr>
        <p:spPr>
          <a:xfrm>
            <a:off x="2178756" y="2508006"/>
            <a:ext cx="6759183" cy="3084000"/>
          </a:xfrm>
        </p:spPr>
        <p:txBody>
          <a:bodyPr>
            <a:normAutofit/>
          </a:bodyPr>
          <a:lstStyle/>
          <a:p>
            <a:pPr marL="0" indent="0" algn="just">
              <a:buNone/>
            </a:pPr>
            <a:r>
              <a:rPr lang="es-MX" dirty="0" smtClean="0"/>
              <a:t>“</a:t>
            </a:r>
            <a:r>
              <a:rPr lang="es-MX" dirty="0"/>
              <a:t>El ángel del </a:t>
            </a:r>
            <a:r>
              <a:rPr lang="es-MX" cap="small" dirty="0"/>
              <a:t>Señor</a:t>
            </a:r>
            <a:r>
              <a:rPr lang="es-MX" dirty="0"/>
              <a:t> regresó y, tocándolo, le dijo: «Levántate y come, porque te espera un largo viaje». </a:t>
            </a:r>
            <a:r>
              <a:rPr lang="es-MX" baseline="30000" dirty="0"/>
              <a:t>8 </a:t>
            </a:r>
            <a:r>
              <a:rPr lang="es-MX" dirty="0"/>
              <a:t>Elías se levantó, y comió y bebió. Una vez fortalecido por aquella comida, viajó cuarenta días y cuarenta noches hasta que llegó a Horeb, el monte de Dios” (versículos 7 y 8 NVI). </a:t>
            </a:r>
            <a:endParaRPr lang="en-US" dirty="0"/>
          </a:p>
        </p:txBody>
      </p:sp>
    </p:spTree>
    <p:extLst>
      <p:ext uri="{BB962C8B-B14F-4D97-AF65-F5344CB8AC3E}">
        <p14:creationId xmlns:p14="http://schemas.microsoft.com/office/powerpoint/2010/main" val="1748569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526611" y="3148387"/>
            <a:ext cx="8149590" cy="2999593"/>
          </a:xfrm>
        </p:spPr>
        <p:txBody>
          <a:bodyPr>
            <a:normAutofit/>
          </a:bodyPr>
          <a:lstStyle/>
          <a:p>
            <a:pPr marL="0" indent="0" algn="just">
              <a:lnSpc>
                <a:spcPct val="100000"/>
              </a:lnSpc>
              <a:buNone/>
            </a:pPr>
            <a:r>
              <a:rPr lang="es-MX" dirty="0"/>
              <a:t>Mientras Elías se encontraba debajo de aquel arbusto y solamente deseaba la muerte, creía realmente que ya habían quedado en el pasado sus mejores días. Pero Dios ve las cosas en forma diferente. Dios sabía que había todavía mejores días delante de Elías. </a:t>
            </a:r>
            <a:endParaRPr lang="en-US" b="1" dirty="0">
              <a:solidFill>
                <a:schemeClr val="accent4">
                  <a:lumMod val="50000"/>
                </a:schemeClr>
              </a:solidFill>
            </a:endParaRPr>
          </a:p>
        </p:txBody>
      </p:sp>
    </p:spTree>
    <p:extLst>
      <p:ext uri="{BB962C8B-B14F-4D97-AF65-F5344CB8AC3E}">
        <p14:creationId xmlns:p14="http://schemas.microsoft.com/office/powerpoint/2010/main" val="10637682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736354" y="2555376"/>
            <a:ext cx="7671289" cy="3280947"/>
          </a:xfrm>
        </p:spPr>
        <p:txBody>
          <a:bodyPr>
            <a:normAutofit lnSpcReduction="10000"/>
          </a:bodyPr>
          <a:lstStyle/>
          <a:p>
            <a:pPr marL="0" indent="0" algn="just">
              <a:lnSpc>
                <a:spcPct val="100000"/>
              </a:lnSpc>
              <a:buNone/>
            </a:pPr>
            <a:r>
              <a:rPr lang="es-MX" dirty="0"/>
              <a:t>Dios sabía de antemano acerca de Eliseo, el sucesor, el cual estaría tan cerca de Elías como si fuera su hijo. Dios sabía que, por fe, Elías volvería a clamar porque descendiera nuevamente fuego del cielo. Ciertamente no habría para Elías una muerte desesperada debajo de un arbusto, sino más bien un carro de fuego que lo trasladaría al cielo, y sin tener que experimentar la muerte.</a:t>
            </a:r>
            <a:endParaRPr lang="en-US" dirty="0"/>
          </a:p>
        </p:txBody>
      </p:sp>
    </p:spTree>
    <p:extLst>
      <p:ext uri="{BB962C8B-B14F-4D97-AF65-F5344CB8AC3E}">
        <p14:creationId xmlns:p14="http://schemas.microsoft.com/office/powerpoint/2010/main" val="16230532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705924" y="2975018"/>
            <a:ext cx="7886700" cy="3126202"/>
          </a:xfrm>
        </p:spPr>
        <p:txBody>
          <a:bodyPr>
            <a:normAutofit/>
          </a:bodyPr>
          <a:lstStyle/>
          <a:p>
            <a:pPr marL="0" indent="0" algn="just">
              <a:buNone/>
            </a:pPr>
            <a:r>
              <a:rPr lang="es-MX" dirty="0" smtClean="0"/>
              <a:t>“</a:t>
            </a:r>
            <a:r>
              <a:rPr lang="es-MX" dirty="0"/>
              <a:t>Es en el momento de mayor debilidad cuando Satanás asalta al alma con sus más fieras tentaciones. Así fue como esperó prevalecer contra el Hijo de Dios; porque por este método había obtenido muchas victorias sobre los hombres. . </a:t>
            </a:r>
            <a:r>
              <a:rPr lang="es-MX" dirty="0" smtClean="0"/>
              <a:t>.</a:t>
            </a:r>
          </a:p>
          <a:p>
            <a:pPr marL="0" indent="0" algn="just">
              <a:buNone/>
            </a:pPr>
            <a:r>
              <a:rPr lang="es-MX" dirty="0" smtClean="0"/>
              <a:t>Así </a:t>
            </a:r>
            <a:r>
              <a:rPr lang="es-MX" dirty="0"/>
              <a:t>también fue con Elías. </a:t>
            </a:r>
            <a:endParaRPr lang="en-US" dirty="0"/>
          </a:p>
          <a:p>
            <a:pPr marL="0" indent="0" algn="just">
              <a:buNone/>
            </a:pPr>
            <a:endParaRPr lang="en-US" dirty="0"/>
          </a:p>
        </p:txBody>
      </p:sp>
    </p:spTree>
    <p:extLst>
      <p:ext uri="{BB962C8B-B14F-4D97-AF65-F5344CB8AC3E}">
        <p14:creationId xmlns:p14="http://schemas.microsoft.com/office/powerpoint/2010/main" val="9511122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705924" y="2975018"/>
            <a:ext cx="7886700" cy="3126202"/>
          </a:xfrm>
        </p:spPr>
        <p:txBody>
          <a:bodyPr>
            <a:normAutofit lnSpcReduction="10000"/>
          </a:bodyPr>
          <a:lstStyle/>
          <a:p>
            <a:pPr marL="0" indent="0" algn="just">
              <a:buNone/>
            </a:pPr>
            <a:r>
              <a:rPr lang="es-MX" dirty="0"/>
              <a:t>“Y así sucede hoy. Cuando estamos rodeados de dudas y las circunstancias nos dejan perplejos, o nos afligen la pobreza y la angustia, Satanás procura hacer vacilar nuestra confianza en Jehová. Entonces es cuando despliega delante de nosotros nuestros errores y nos tienta a desconfiar de Dios, a poner en duda su amor. Así espera desalentar al alma, y separarnos de Dios. </a:t>
            </a:r>
            <a:endParaRPr lang="en-US" dirty="0"/>
          </a:p>
        </p:txBody>
      </p:sp>
    </p:spTree>
    <p:extLst>
      <p:ext uri="{BB962C8B-B14F-4D97-AF65-F5344CB8AC3E}">
        <p14:creationId xmlns:p14="http://schemas.microsoft.com/office/powerpoint/2010/main" val="31456371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619161" y="3026616"/>
            <a:ext cx="7905676" cy="3035518"/>
          </a:xfrm>
        </p:spPr>
        <p:txBody>
          <a:bodyPr>
            <a:noAutofit/>
          </a:bodyPr>
          <a:lstStyle/>
          <a:p>
            <a:pPr marL="0" indent="0" algn="ctr">
              <a:buNone/>
            </a:pPr>
            <a:r>
              <a:rPr lang="es-MX" sz="4400" dirty="0" smtClean="0">
                <a:latin typeface="Aharoni" panose="02010803020104030203" pitchFamily="2" charset="-79"/>
                <a:cs typeface="Aharoni" panose="02010803020104030203" pitchFamily="2" charset="-79"/>
              </a:rPr>
              <a:t>ELÍAS</a:t>
            </a:r>
            <a:r>
              <a:rPr lang="es-MX" sz="4400" dirty="0" smtClean="0"/>
              <a:t> SABÍA BIEN LO QUE ERA LA ORACIÓN. SABÍA CÓMO PEDIR, SABÍA CÓMO PERSISTIR Y SABÍA TAMBIÉN CÓMO ESPERAR. </a:t>
            </a:r>
            <a:endParaRPr lang="en-US" sz="4400" dirty="0"/>
          </a:p>
        </p:txBody>
      </p:sp>
    </p:spTree>
    <p:extLst>
      <p:ext uri="{BB962C8B-B14F-4D97-AF65-F5344CB8AC3E}">
        <p14:creationId xmlns:p14="http://schemas.microsoft.com/office/powerpoint/2010/main" val="5897640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9144001" cy="6857999"/>
          </a:xfrm>
          <a:prstGeom prst="rect">
            <a:avLst/>
          </a:prstGeom>
        </p:spPr>
      </p:pic>
      <p:sp>
        <p:nvSpPr>
          <p:cNvPr id="3" name="Content Placeholder 2"/>
          <p:cNvSpPr>
            <a:spLocks noGrp="1"/>
          </p:cNvSpPr>
          <p:nvPr>
            <p:ph idx="1"/>
          </p:nvPr>
        </p:nvSpPr>
        <p:spPr>
          <a:xfrm>
            <a:off x="628649" y="2201332"/>
            <a:ext cx="8120239" cy="4244623"/>
          </a:xfrm>
        </p:spPr>
        <p:txBody>
          <a:bodyPr>
            <a:noAutofit/>
          </a:bodyPr>
          <a:lstStyle/>
          <a:p>
            <a:pPr marL="0" indent="0" algn="just">
              <a:lnSpc>
                <a:spcPct val="100000"/>
              </a:lnSpc>
              <a:buNone/>
            </a:pPr>
            <a:r>
              <a:rPr lang="es-MX" sz="3200" dirty="0"/>
              <a:t>“El abatimiento puede hacer vacilar la fe más heroica y debilitar la voluntad más firme. Pero Dios comprende, y sigue manifestando compasión y amor. Lee los motivos y los propósitos del corazón. </a:t>
            </a:r>
            <a:r>
              <a:rPr lang="es-MX" sz="3200" b="1" dirty="0">
                <a:solidFill>
                  <a:schemeClr val="accent2">
                    <a:lumMod val="75000"/>
                  </a:schemeClr>
                </a:solidFill>
              </a:rPr>
              <a:t>Aguardar con paciencia, confiar cuando todo parece sombrío, es la lección que necesitan aprender los dirigentes de la obra de Dios. </a:t>
            </a:r>
            <a:endParaRPr lang="en-US" sz="3200" b="1" dirty="0">
              <a:solidFill>
                <a:schemeClr val="accent2">
                  <a:lumMod val="75000"/>
                </a:schemeClr>
              </a:solidFill>
            </a:endParaRPr>
          </a:p>
        </p:txBody>
      </p:sp>
    </p:spTree>
    <p:extLst>
      <p:ext uri="{BB962C8B-B14F-4D97-AF65-F5344CB8AC3E}">
        <p14:creationId xmlns:p14="http://schemas.microsoft.com/office/powerpoint/2010/main" val="13184196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93045" y="2460978"/>
            <a:ext cx="7886700" cy="3978461"/>
          </a:xfrm>
        </p:spPr>
        <p:txBody>
          <a:bodyPr>
            <a:normAutofit/>
          </a:bodyPr>
          <a:lstStyle/>
          <a:p>
            <a:pPr marL="0" indent="0" algn="just">
              <a:buNone/>
            </a:pPr>
            <a:r>
              <a:rPr lang="es-MX" dirty="0"/>
              <a:t>El Cielo no los desamparará en el día de su adversidad. No hay nada que parezca más impotente que el alma que </a:t>
            </a:r>
            <a:r>
              <a:rPr lang="es-MX" b="1" dirty="0">
                <a:solidFill>
                  <a:schemeClr val="accent2">
                    <a:lumMod val="75000"/>
                  </a:schemeClr>
                </a:solidFill>
              </a:rPr>
              <a:t>siente su insignificancia y confía plenamente en Dios</a:t>
            </a:r>
            <a:r>
              <a:rPr lang="es-MX" dirty="0"/>
              <a:t>, y en realidad no hay nada que sea más invencible</a:t>
            </a:r>
            <a:r>
              <a:rPr lang="es-MX" dirty="0" smtClean="0"/>
              <a:t>”</a:t>
            </a:r>
          </a:p>
          <a:p>
            <a:pPr marL="0" indent="0" algn="just">
              <a:buNone/>
            </a:pPr>
            <a:endParaRPr lang="es-MX" dirty="0" smtClean="0"/>
          </a:p>
          <a:p>
            <a:pPr marL="0" indent="0" algn="ctr">
              <a:buNone/>
            </a:pPr>
            <a:r>
              <a:rPr lang="es-MX" dirty="0" smtClean="0"/>
              <a:t> </a:t>
            </a:r>
            <a:r>
              <a:rPr lang="es-MX" dirty="0"/>
              <a:t>(Elena G. White, </a:t>
            </a:r>
            <a:r>
              <a:rPr lang="es-MX" i="1" dirty="0"/>
              <a:t>Profetas y reyes</a:t>
            </a:r>
            <a:r>
              <a:rPr lang="es-MX" dirty="0"/>
              <a:t>, pp. 128, 129).</a:t>
            </a:r>
            <a:endParaRPr lang="en-US" dirty="0"/>
          </a:p>
        </p:txBody>
      </p:sp>
    </p:spTree>
    <p:extLst>
      <p:ext uri="{BB962C8B-B14F-4D97-AF65-F5344CB8AC3E}">
        <p14:creationId xmlns:p14="http://schemas.microsoft.com/office/powerpoint/2010/main" val="6324481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28650" y="2460977"/>
            <a:ext cx="7886700" cy="3668331"/>
          </a:xfrm>
        </p:spPr>
        <p:txBody>
          <a:bodyPr>
            <a:normAutofit/>
          </a:bodyPr>
          <a:lstStyle/>
          <a:p>
            <a:pPr marL="0" indent="0" algn="just">
              <a:lnSpc>
                <a:spcPct val="100000"/>
              </a:lnSpc>
              <a:buNone/>
            </a:pPr>
            <a:r>
              <a:rPr lang="es-MX" sz="3600" dirty="0"/>
              <a:t>Si eres un Elías huyendo a toda carrera de Dios, o haciendo cosas que sabes que no van a resolver los problemas de base; o un Elías recostado debajo de un arbusto, sintiéndose un fracasado, </a:t>
            </a:r>
            <a:r>
              <a:rPr lang="es-MX" sz="3600" b="1" dirty="0">
                <a:solidFill>
                  <a:schemeClr val="accent2">
                    <a:lumMod val="75000"/>
                  </a:schemeClr>
                </a:solidFill>
              </a:rPr>
              <a:t>todavía hay esperanza para ti</a:t>
            </a:r>
            <a:r>
              <a:rPr lang="es-MX" sz="3600" dirty="0"/>
              <a:t>. </a:t>
            </a:r>
            <a:endParaRPr lang="en-US" sz="3600" b="1" dirty="0">
              <a:solidFill>
                <a:schemeClr val="accent4">
                  <a:lumMod val="50000"/>
                </a:schemeClr>
              </a:solidFill>
            </a:endParaRPr>
          </a:p>
        </p:txBody>
      </p:sp>
    </p:spTree>
    <p:extLst>
      <p:ext uri="{BB962C8B-B14F-4D97-AF65-F5344CB8AC3E}">
        <p14:creationId xmlns:p14="http://schemas.microsoft.com/office/powerpoint/2010/main" val="9426869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84919" y="2821232"/>
            <a:ext cx="7886700" cy="2906225"/>
          </a:xfrm>
        </p:spPr>
        <p:txBody>
          <a:bodyPr>
            <a:noAutofit/>
          </a:bodyPr>
          <a:lstStyle/>
          <a:p>
            <a:pPr marL="0" indent="0" algn="just">
              <a:lnSpc>
                <a:spcPct val="100000"/>
              </a:lnSpc>
              <a:buNone/>
            </a:pPr>
            <a:r>
              <a:rPr lang="es-MX" sz="3200" b="1" dirty="0">
                <a:solidFill>
                  <a:schemeClr val="accent2">
                    <a:lumMod val="75000"/>
                  </a:schemeClr>
                </a:solidFill>
              </a:rPr>
              <a:t>Dios ve las cosas en forma diferente. </a:t>
            </a:r>
            <a:r>
              <a:rPr lang="es-MX" sz="3200" dirty="0"/>
              <a:t>Dios lo comprende. Dios desea liberarte de la culpa. Dios desea trabajar a través de otros para proveerte ayuda práctica y nunca va a fallar en darte la energía para encontrarte con él nuevamente. </a:t>
            </a:r>
            <a:endParaRPr lang="en-US" sz="3200" b="1" dirty="0">
              <a:solidFill>
                <a:schemeClr val="accent4">
                  <a:lumMod val="50000"/>
                </a:schemeClr>
              </a:solidFill>
            </a:endParaRPr>
          </a:p>
        </p:txBody>
      </p:sp>
    </p:spTree>
    <p:extLst>
      <p:ext uri="{BB962C8B-B14F-4D97-AF65-F5344CB8AC3E}">
        <p14:creationId xmlns:p14="http://schemas.microsoft.com/office/powerpoint/2010/main" val="9134332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837287" y="2630312"/>
            <a:ext cx="7629085" cy="2562578"/>
          </a:xfrm>
        </p:spPr>
        <p:txBody>
          <a:bodyPr>
            <a:normAutofit/>
          </a:bodyPr>
          <a:lstStyle/>
          <a:p>
            <a:pPr marL="0" indent="0" algn="just">
              <a:buNone/>
            </a:pPr>
            <a:r>
              <a:rPr lang="es-MX" sz="3200" dirty="0"/>
              <a:t>Tus mejores días están todavía por venir al escuchar y seguir fielmente ese suave murmullo. Dios te comprende y está listo para bendecirte hoy. </a:t>
            </a:r>
            <a:endParaRPr lang="es-MX" sz="3200" dirty="0" smtClean="0"/>
          </a:p>
          <a:p>
            <a:pPr marL="0" indent="0" algn="just">
              <a:buNone/>
            </a:pPr>
            <a:r>
              <a:rPr lang="es-MX" sz="3600" b="1" dirty="0" smtClean="0">
                <a:solidFill>
                  <a:schemeClr val="accent2">
                    <a:lumMod val="75000"/>
                  </a:schemeClr>
                </a:solidFill>
              </a:rPr>
              <a:t>¿</a:t>
            </a:r>
            <a:r>
              <a:rPr lang="es-MX" sz="3600" b="1" dirty="0">
                <a:solidFill>
                  <a:schemeClr val="accent2">
                    <a:lumMod val="75000"/>
                  </a:schemeClr>
                </a:solidFill>
              </a:rPr>
              <a:t>Estás listo para recibir su bendición? </a:t>
            </a:r>
            <a:endParaRPr lang="en-US" sz="3600" b="1" dirty="0">
              <a:solidFill>
                <a:schemeClr val="accent2">
                  <a:lumMod val="75000"/>
                </a:schemeClr>
              </a:solidFill>
            </a:endParaRPr>
          </a:p>
        </p:txBody>
      </p:sp>
    </p:spTree>
    <p:extLst>
      <p:ext uri="{BB962C8B-B14F-4D97-AF65-F5344CB8AC3E}">
        <p14:creationId xmlns:p14="http://schemas.microsoft.com/office/powerpoint/2010/main" val="17529064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3219720" y="1877096"/>
            <a:ext cx="5543898" cy="3103808"/>
          </a:xfrm>
        </p:spPr>
        <p:txBody>
          <a:bodyPr>
            <a:noAutofit/>
          </a:bodyPr>
          <a:lstStyle/>
          <a:p>
            <a:pPr marL="0" indent="0" algn="ctr">
              <a:buNone/>
            </a:pPr>
            <a:r>
              <a:rPr lang="es-MX" sz="3200" dirty="0"/>
              <a:t>Tal vez no todos podemos identificarnos de esa manera con Elías, el gran guerrero de oración, pero pienso que, en algún momento de nuestra vida, todos podemos identificarnos con Elías </a:t>
            </a:r>
            <a:r>
              <a:rPr lang="es-MX" sz="3200" i="1" dirty="0"/>
              <a:t>después</a:t>
            </a:r>
            <a:r>
              <a:rPr lang="es-MX" sz="3200" dirty="0"/>
              <a:t> de ese gran día y esa experiencia en el Monte Carmelo.  </a:t>
            </a:r>
            <a:endParaRPr lang="en-US" sz="3200" dirty="0"/>
          </a:p>
        </p:txBody>
      </p:sp>
    </p:spTree>
    <p:extLst>
      <p:ext uri="{BB962C8B-B14F-4D97-AF65-F5344CB8AC3E}">
        <p14:creationId xmlns:p14="http://schemas.microsoft.com/office/powerpoint/2010/main" val="1528096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79162" y="533401"/>
            <a:ext cx="7886700" cy="1325563"/>
          </a:xfrm>
        </p:spPr>
        <p:txBody>
          <a:bodyPr>
            <a:normAutofit/>
          </a:bodyPr>
          <a:lstStyle/>
          <a:p>
            <a:pPr algn="r"/>
            <a:r>
              <a:rPr lang="es-MX" b="1" dirty="0"/>
              <a:t>Comienzo de la depresión</a:t>
            </a:r>
            <a:endParaRPr lang="en-US" dirty="0"/>
          </a:p>
        </p:txBody>
      </p:sp>
      <p:sp>
        <p:nvSpPr>
          <p:cNvPr id="3" name="Content Placeholder 2"/>
          <p:cNvSpPr>
            <a:spLocks noGrp="1"/>
          </p:cNvSpPr>
          <p:nvPr>
            <p:ph idx="1"/>
          </p:nvPr>
        </p:nvSpPr>
        <p:spPr>
          <a:xfrm>
            <a:off x="2859112" y="2102556"/>
            <a:ext cx="6014672" cy="4332111"/>
          </a:xfrm>
        </p:spPr>
        <p:txBody>
          <a:bodyPr>
            <a:noAutofit/>
          </a:bodyPr>
          <a:lstStyle/>
          <a:p>
            <a:pPr marL="0" indent="0">
              <a:buNone/>
            </a:pPr>
            <a:r>
              <a:rPr lang="es-MX" b="1" dirty="0">
                <a:latin typeface="Aharoni" panose="02010803020104030203" pitchFamily="2" charset="-79"/>
                <a:cs typeface="Aharoni" panose="02010803020104030203" pitchFamily="2" charset="-79"/>
              </a:rPr>
              <a:t>Elías</a:t>
            </a:r>
            <a:r>
              <a:rPr lang="es-MX" dirty="0"/>
              <a:t> se encontraba completamente exhausto, tanto emocional como físicamente, después de aquella gran experiencia en el Monte Carmelo. Ya había caído en un profundo sueño cuando lo encontró el mensajero de la reina Jezabel. Este rudo despertar, con la amenaza de muerte por parte de la reina, fue el gran detonante; fue el gatillo que disparó su rápido descenso hacia una profunda y oscura depresión. </a:t>
            </a:r>
            <a:endParaRPr lang="en-US" dirty="0"/>
          </a:p>
        </p:txBody>
      </p:sp>
    </p:spTree>
    <p:extLst>
      <p:ext uri="{BB962C8B-B14F-4D97-AF65-F5344CB8AC3E}">
        <p14:creationId xmlns:p14="http://schemas.microsoft.com/office/powerpoint/2010/main" val="968554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628649" y="2590136"/>
            <a:ext cx="7886700" cy="3325242"/>
          </a:xfrm>
        </p:spPr>
        <p:txBody>
          <a:bodyPr>
            <a:noAutofit/>
          </a:bodyPr>
          <a:lstStyle/>
          <a:p>
            <a:pPr marL="0" indent="0" algn="just">
              <a:lnSpc>
                <a:spcPct val="100000"/>
              </a:lnSpc>
              <a:buNone/>
            </a:pPr>
            <a:r>
              <a:rPr lang="es-MX" dirty="0"/>
              <a:t>Así que Elías corre. Elías corrió y corrió fuertemente y por mucho tiempo. Corrió a lo largo de 150 kilómetros, todo el camino hasta llegar a </a:t>
            </a:r>
            <a:r>
              <a:rPr lang="es-MX" dirty="0" err="1"/>
              <a:t>Berseba</a:t>
            </a:r>
            <a:r>
              <a:rPr lang="es-MX" dirty="0"/>
              <a:t> y todavía un día más de camino rumbo al desierto. </a:t>
            </a:r>
            <a:r>
              <a:rPr lang="es-MX" sz="3200" dirty="0">
                <a:solidFill>
                  <a:schemeClr val="accent2">
                    <a:lumMod val="75000"/>
                  </a:schemeClr>
                </a:solidFill>
              </a:rPr>
              <a:t>Pero finalmente Elías, como sucede con nosotros algunas veces, llega al punto en el que ya no puede correr </a:t>
            </a:r>
            <a:r>
              <a:rPr lang="es-MX" sz="3200" dirty="0" smtClean="0">
                <a:solidFill>
                  <a:schemeClr val="accent2">
                    <a:lumMod val="75000"/>
                  </a:schemeClr>
                </a:solidFill>
              </a:rPr>
              <a:t>más.</a:t>
            </a:r>
            <a:endParaRPr lang="en-US" sz="3200" b="1" dirty="0">
              <a:solidFill>
                <a:schemeClr val="accent2">
                  <a:lumMod val="75000"/>
                </a:schemeClr>
              </a:solidFill>
            </a:endParaRPr>
          </a:p>
        </p:txBody>
      </p:sp>
    </p:spTree>
    <p:extLst>
      <p:ext uri="{BB962C8B-B14F-4D97-AF65-F5344CB8AC3E}">
        <p14:creationId xmlns:p14="http://schemas.microsoft.com/office/powerpoint/2010/main" val="571084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
            <a:ext cx="9144001" cy="6857999"/>
          </a:xfrm>
          <a:prstGeom prst="rect">
            <a:avLst/>
          </a:prstGeom>
        </p:spPr>
      </p:pic>
      <p:sp>
        <p:nvSpPr>
          <p:cNvPr id="3" name="Content Placeholder 2"/>
          <p:cNvSpPr>
            <a:spLocks noGrp="1"/>
          </p:cNvSpPr>
          <p:nvPr>
            <p:ph idx="1"/>
          </p:nvPr>
        </p:nvSpPr>
        <p:spPr>
          <a:xfrm>
            <a:off x="633406" y="2826611"/>
            <a:ext cx="7886700" cy="2802648"/>
          </a:xfrm>
        </p:spPr>
        <p:txBody>
          <a:bodyPr/>
          <a:lstStyle/>
          <a:p>
            <a:pPr marL="0" indent="0" algn="just">
              <a:buNone/>
            </a:pPr>
            <a:r>
              <a:rPr lang="es-MX" sz="3200" dirty="0"/>
              <a:t>Leamos esta oración en 1 Reyes 19:4: “…y caminó todo un día por el desierto. Llegó adonde había un arbusto, y se sentó a su sombra con ganas de morirse. </a:t>
            </a:r>
            <a:r>
              <a:rPr lang="es-MX" sz="3200" dirty="0">
                <a:solidFill>
                  <a:schemeClr val="accent2">
                    <a:lumMod val="75000"/>
                  </a:schemeClr>
                </a:solidFill>
              </a:rPr>
              <a:t>“¡Estoy harto, </a:t>
            </a:r>
            <a:r>
              <a:rPr lang="es-MX" sz="3200" cap="small" dirty="0">
                <a:solidFill>
                  <a:schemeClr val="accent2">
                    <a:lumMod val="75000"/>
                  </a:schemeClr>
                </a:solidFill>
              </a:rPr>
              <a:t>Señor</a:t>
            </a:r>
            <a:r>
              <a:rPr lang="es-MX" sz="3200" dirty="0">
                <a:solidFill>
                  <a:schemeClr val="accent2">
                    <a:lumMod val="75000"/>
                  </a:schemeClr>
                </a:solidFill>
              </a:rPr>
              <a:t>! —protestó—. Quítame la vida, pues </a:t>
            </a:r>
            <a:r>
              <a:rPr lang="es-MX" dirty="0">
                <a:solidFill>
                  <a:schemeClr val="accent2">
                    <a:lumMod val="75000"/>
                  </a:schemeClr>
                </a:solidFill>
              </a:rPr>
              <a:t>no soy mejor que mis antepasados!” </a:t>
            </a:r>
            <a:endParaRPr lang="en-US" dirty="0">
              <a:solidFill>
                <a:schemeClr val="accent2">
                  <a:lumMod val="75000"/>
                </a:schemeClr>
              </a:solidFill>
            </a:endParaRPr>
          </a:p>
        </p:txBody>
      </p:sp>
    </p:spTree>
    <p:extLst>
      <p:ext uri="{BB962C8B-B14F-4D97-AF65-F5344CB8AC3E}">
        <p14:creationId xmlns:p14="http://schemas.microsoft.com/office/powerpoint/2010/main" val="1109848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2030569" y="448013"/>
            <a:ext cx="7113431" cy="1325563"/>
          </a:xfrm>
        </p:spPr>
        <p:txBody>
          <a:bodyPr>
            <a:normAutofit/>
          </a:bodyPr>
          <a:lstStyle/>
          <a:p>
            <a:r>
              <a:rPr lang="es-MX" b="1" dirty="0"/>
              <a:t>¿Puedes identificarte con ello? </a:t>
            </a:r>
            <a:endParaRPr lang="en-US" dirty="0"/>
          </a:p>
        </p:txBody>
      </p:sp>
      <p:sp>
        <p:nvSpPr>
          <p:cNvPr id="3" name="Content Placeholder 2"/>
          <p:cNvSpPr>
            <a:spLocks noGrp="1"/>
          </p:cNvSpPr>
          <p:nvPr>
            <p:ph idx="1"/>
          </p:nvPr>
        </p:nvSpPr>
        <p:spPr>
          <a:xfrm>
            <a:off x="3418308" y="2358143"/>
            <a:ext cx="5424420" cy="2473501"/>
          </a:xfrm>
        </p:spPr>
        <p:txBody>
          <a:bodyPr>
            <a:normAutofit lnSpcReduction="10000"/>
          </a:bodyPr>
          <a:lstStyle/>
          <a:p>
            <a:pPr marL="0" indent="0">
              <a:buNone/>
            </a:pPr>
            <a:r>
              <a:rPr lang="es-MX" sz="3200" b="1" dirty="0">
                <a:solidFill>
                  <a:schemeClr val="accent4">
                    <a:lumMod val="50000"/>
                  </a:schemeClr>
                </a:solidFill>
              </a:rPr>
              <a:t>¿Te puedes identificar con la oración de desesperación de Elías? </a:t>
            </a:r>
            <a:r>
              <a:rPr lang="es-MX" dirty="0"/>
              <a:t>¿Te has sentido alguna vez tan cansada, tan atrapada, tan falta ya de opciones, que ya no querías seguir adelante?  </a:t>
            </a:r>
            <a:endParaRPr lang="en-US" dirty="0"/>
          </a:p>
        </p:txBody>
      </p:sp>
    </p:spTree>
    <p:extLst>
      <p:ext uri="{BB962C8B-B14F-4D97-AF65-F5344CB8AC3E}">
        <p14:creationId xmlns:p14="http://schemas.microsoft.com/office/powerpoint/2010/main" val="1831178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28650" y="2601492"/>
            <a:ext cx="8262131" cy="2479089"/>
          </a:xfrm>
        </p:spPr>
        <p:txBody>
          <a:bodyPr>
            <a:noAutofit/>
          </a:bodyPr>
          <a:lstStyle/>
          <a:p>
            <a:pPr marL="0" indent="0">
              <a:buNone/>
            </a:pPr>
            <a:r>
              <a:rPr lang="es-MX" sz="3200" b="1" dirty="0"/>
              <a:t>Si te ha ocurrido así, entonces, tienes entonces buena compañía. Muchos gigantes espirituales y hasta grandes guerreros de oración se han sentido también de esa manera. ¡Con todo y eso, hay buenas nuevas! </a:t>
            </a:r>
            <a:r>
              <a:rPr lang="es-MX" sz="3200" b="1" dirty="0">
                <a:solidFill>
                  <a:schemeClr val="accent4">
                    <a:lumMod val="50000"/>
                  </a:schemeClr>
                </a:solidFill>
              </a:rPr>
              <a:t>Dios sabía bien como tratar con Elías y Dios sabe también cómo tratar tu caso. </a:t>
            </a:r>
            <a:endParaRPr lang="en-US" sz="3200" b="1" dirty="0">
              <a:solidFill>
                <a:schemeClr val="accent4">
                  <a:lumMod val="50000"/>
                </a:schemeClr>
              </a:solidFill>
            </a:endParaRPr>
          </a:p>
        </p:txBody>
      </p:sp>
    </p:spTree>
    <p:extLst>
      <p:ext uri="{BB962C8B-B14F-4D97-AF65-F5344CB8AC3E}">
        <p14:creationId xmlns:p14="http://schemas.microsoft.com/office/powerpoint/2010/main" val="3173194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2532845" y="587354"/>
            <a:ext cx="4850088" cy="1325563"/>
          </a:xfrm>
        </p:spPr>
        <p:txBody>
          <a:bodyPr>
            <a:normAutofit/>
          </a:bodyPr>
          <a:lstStyle/>
          <a:p>
            <a:r>
              <a:rPr lang="es-MX" b="1" dirty="0"/>
              <a:t>Dios nos comprende</a:t>
            </a:r>
            <a:endParaRPr lang="en-US" dirty="0"/>
          </a:p>
        </p:txBody>
      </p:sp>
      <p:sp>
        <p:nvSpPr>
          <p:cNvPr id="3" name="Content Placeholder 2"/>
          <p:cNvSpPr>
            <a:spLocks noGrp="1"/>
          </p:cNvSpPr>
          <p:nvPr>
            <p:ph idx="1"/>
          </p:nvPr>
        </p:nvSpPr>
        <p:spPr>
          <a:xfrm>
            <a:off x="2935111" y="1912917"/>
            <a:ext cx="5541602" cy="3858997"/>
          </a:xfrm>
        </p:spPr>
        <p:txBody>
          <a:bodyPr>
            <a:noAutofit/>
          </a:bodyPr>
          <a:lstStyle/>
          <a:p>
            <a:pPr marL="0" indent="0" algn="ctr">
              <a:buNone/>
            </a:pPr>
            <a:r>
              <a:rPr lang="es-MX" dirty="0"/>
              <a:t>Consideremos esta maravillosa cita: “Quizás no tengamos al instante alguna prueba notable de que el rostro de nuestro Redentor se inclina hacia nosotros con compasión y amor; y sin embargo es así. Tal vez no sintamos su toque manifiesto, mas su mano se extiende sobre nosotros con amor y piadosa ternura”. </a:t>
            </a:r>
            <a:endParaRPr lang="es-MX" dirty="0" smtClean="0"/>
          </a:p>
          <a:p>
            <a:pPr marL="0" indent="0" algn="ctr">
              <a:buNone/>
            </a:pPr>
            <a:r>
              <a:rPr lang="es-MX" dirty="0" smtClean="0"/>
              <a:t>(</a:t>
            </a:r>
            <a:r>
              <a:rPr lang="es-MX" dirty="0"/>
              <a:t>Elena G. White, pp. 97). </a:t>
            </a:r>
            <a:endParaRPr lang="en-US" dirty="0"/>
          </a:p>
        </p:txBody>
      </p:sp>
    </p:spTree>
    <p:extLst>
      <p:ext uri="{BB962C8B-B14F-4D97-AF65-F5344CB8AC3E}">
        <p14:creationId xmlns:p14="http://schemas.microsoft.com/office/powerpoint/2010/main" val="986369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1383</TotalTime>
  <Words>2196</Words>
  <Application>Microsoft Office PowerPoint</Application>
  <PresentationFormat>Presentación en pantalla (4:3)</PresentationFormat>
  <Paragraphs>85</Paragraphs>
  <Slides>24</Slides>
  <Notes>24</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Office Theme</vt:lpstr>
      <vt:lpstr>DIOS NOS COMPRENDE BY CHANTAL KLINGBEIL </vt:lpstr>
      <vt:lpstr>Presentación de PowerPoint</vt:lpstr>
      <vt:lpstr>Presentación de PowerPoint</vt:lpstr>
      <vt:lpstr>Comienzo de la depresión</vt:lpstr>
      <vt:lpstr>Presentación de PowerPoint</vt:lpstr>
      <vt:lpstr>Presentación de PowerPoint</vt:lpstr>
      <vt:lpstr>¿Puedes identificarte con ello? </vt:lpstr>
      <vt:lpstr>Presentación de PowerPoint</vt:lpstr>
      <vt:lpstr>Dios nos comprende</vt:lpstr>
      <vt:lpstr>Presentación de PowerPoint</vt:lpstr>
      <vt:lpstr>Presentación de PowerPoint</vt:lpstr>
      <vt:lpstr>El proceso de sanidad lleva tiempo</vt:lpstr>
      <vt:lpstr>Presentación de PowerPoint</vt:lpstr>
      <vt:lpstr>Presentación de PowerPoint</vt:lpstr>
      <vt:lpstr>El resto de la historia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Come Near To Me</dc:title>
  <dc:creator>Arrais, Raquel</dc:creator>
  <cp:lastModifiedBy>UNION 1</cp:lastModifiedBy>
  <cp:revision>31</cp:revision>
  <dcterms:created xsi:type="dcterms:W3CDTF">2017-10-16T19:42:52Z</dcterms:created>
  <dcterms:modified xsi:type="dcterms:W3CDTF">2018-02-07T14:01:04Z</dcterms:modified>
</cp:coreProperties>
</file>