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302" r:id="rId4"/>
    <p:sldId id="341" r:id="rId5"/>
    <p:sldId id="304" r:id="rId6"/>
    <p:sldId id="305" r:id="rId7"/>
    <p:sldId id="306" r:id="rId8"/>
    <p:sldId id="307" r:id="rId9"/>
    <p:sldId id="260" r:id="rId10"/>
    <p:sldId id="308" r:id="rId11"/>
    <p:sldId id="265" r:id="rId12"/>
    <p:sldId id="261" r:id="rId13"/>
    <p:sldId id="262" r:id="rId14"/>
    <p:sldId id="266" r:id="rId15"/>
    <p:sldId id="267" r:id="rId16"/>
    <p:sldId id="309" r:id="rId17"/>
    <p:sldId id="310" r:id="rId18"/>
    <p:sldId id="315" r:id="rId19"/>
    <p:sldId id="316" r:id="rId20"/>
    <p:sldId id="314" r:id="rId21"/>
    <p:sldId id="321" r:id="rId22"/>
    <p:sldId id="322" r:id="rId23"/>
    <p:sldId id="323" r:id="rId24"/>
    <p:sldId id="324" r:id="rId25"/>
    <p:sldId id="342" r:id="rId26"/>
    <p:sldId id="343" r:id="rId27"/>
    <p:sldId id="325" r:id="rId28"/>
    <p:sldId id="347" r:id="rId29"/>
    <p:sldId id="326" r:id="rId30"/>
    <p:sldId id="344" r:id="rId31"/>
    <p:sldId id="327" r:id="rId32"/>
    <p:sldId id="329" r:id="rId33"/>
    <p:sldId id="330" r:id="rId34"/>
    <p:sldId id="331" r:id="rId35"/>
    <p:sldId id="333" r:id="rId36"/>
    <p:sldId id="317" r:id="rId37"/>
    <p:sldId id="311" r:id="rId38"/>
    <p:sldId id="299" r:id="rId39"/>
    <p:sldId id="303" r:id="rId40"/>
    <p:sldId id="300" r:id="rId41"/>
    <p:sldId id="335" r:id="rId42"/>
    <p:sldId id="301" r:id="rId43"/>
    <p:sldId id="334" r:id="rId44"/>
    <p:sldId id="337" r:id="rId45"/>
    <p:sldId id="346" r:id="rId46"/>
    <p:sldId id="338" r:id="rId47"/>
    <p:sldId id="348" r:id="rId48"/>
    <p:sldId id="345" r:id="rId49"/>
    <p:sldId id="340" r:id="rId50"/>
    <p:sldId id="339" r:id="rId5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5DF3"/>
    <a:srgbClr val="FFD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6"/>
    <p:restoredTop sz="94621"/>
  </p:normalViewPr>
  <p:slideViewPr>
    <p:cSldViewPr snapToGrid="0" snapToObjects="1">
      <p:cViewPr varScale="1">
        <p:scale>
          <a:sx n="119" d="100"/>
          <a:sy n="119" d="100"/>
        </p:scale>
        <p:origin x="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86DD-E533-E24C-BE94-47E9F7F260D9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83C20-1E63-584E-8211-55D0A2644E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811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842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24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05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063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8435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593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764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062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52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289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889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25479-A8D4-9B4A-B8F8-15BB44276DA3}" type="datetimeFigureOut">
              <a:rPr lang="es-ES_tradnl" smtClean="0"/>
              <a:t>28/7/20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6C24A-91DB-4B4C-8A8B-EE43524ECB2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587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microsoft.com/office/2007/relationships/hdphoto" Target="../media/hdphoto2.wdp"/><Relationship Id="rId5" Type="http://schemas.openxmlformats.org/officeDocument/2006/relationships/image" Target="../media/image47.tiff"/><Relationship Id="rId6" Type="http://schemas.openxmlformats.org/officeDocument/2006/relationships/image" Target="../media/image48.tiff"/><Relationship Id="rId7" Type="http://schemas.openxmlformats.org/officeDocument/2006/relationships/image" Target="../media/image49.tiff"/><Relationship Id="rId8" Type="http://schemas.openxmlformats.org/officeDocument/2006/relationships/image" Target="../media/image50.png"/><Relationship Id="rId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52.tiff"/><Relationship Id="rId5" Type="http://schemas.openxmlformats.org/officeDocument/2006/relationships/image" Target="../media/image53.tiff"/><Relationship Id="rId6" Type="http://schemas.openxmlformats.org/officeDocument/2006/relationships/image" Target="../media/image54.tiff"/><Relationship Id="rId7" Type="http://schemas.openxmlformats.org/officeDocument/2006/relationships/image" Target="../media/image5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microsoft.com/office/2007/relationships/hdphoto" Target="../media/hdphoto6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tiff"/><Relationship Id="rId5" Type="http://schemas.openxmlformats.org/officeDocument/2006/relationships/image" Target="../media/image66.tiff"/><Relationship Id="rId6" Type="http://schemas.openxmlformats.org/officeDocument/2006/relationships/image" Target="../media/image67.tiff"/><Relationship Id="rId7" Type="http://schemas.openxmlformats.org/officeDocument/2006/relationships/image" Target="../media/image68.tiff"/><Relationship Id="rId8" Type="http://schemas.openxmlformats.org/officeDocument/2006/relationships/image" Target="../media/image69.tiff"/><Relationship Id="rId9" Type="http://schemas.openxmlformats.org/officeDocument/2006/relationships/image" Target="../media/image7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22589" cy="695395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78267" y="139700"/>
            <a:ext cx="44133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0" dirty="0" smtClean="0">
                <a:latin typeface="Avenir Next Condensed" charset="0"/>
                <a:ea typeface="Avenir Next Condensed" charset="0"/>
                <a:cs typeface="Avenir Next Condensed" charset="0"/>
              </a:rPr>
              <a:t>Creación de</a:t>
            </a:r>
          </a:p>
          <a:p>
            <a:r>
              <a:rPr lang="es-ES_tradnl" sz="8000" dirty="0" smtClean="0">
                <a:latin typeface="Avenir Next Condensed" charset="0"/>
                <a:ea typeface="Avenir Next Condensed" charset="0"/>
                <a:cs typeface="Avenir Next Condensed" charset="0"/>
              </a:rPr>
              <a:t>Contenido </a:t>
            </a:r>
          </a:p>
          <a:p>
            <a:r>
              <a:rPr lang="es-ES_tradnl" sz="8000" dirty="0" smtClean="0">
                <a:latin typeface="Avenir Next Condensed" charset="0"/>
                <a:ea typeface="Avenir Next Condensed" charset="0"/>
                <a:cs typeface="Avenir Next Condensed" charset="0"/>
              </a:rPr>
              <a:t>Digital</a:t>
            </a:r>
            <a:endParaRPr lang="es-ES_tradnl" sz="8000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589" y="-1"/>
            <a:ext cx="1769411" cy="68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094"/>
            <a:ext cx="12192000" cy="816061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4800" y="-241300"/>
            <a:ext cx="558152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500" dirty="0" smtClean="0">
                <a:latin typeface="Baskerville" charset="0"/>
                <a:ea typeface="Baskerville" charset="0"/>
                <a:cs typeface="Baskerville" charset="0"/>
              </a:rPr>
              <a:t>Públicos </a:t>
            </a:r>
          </a:p>
          <a:p>
            <a:r>
              <a:rPr lang="es-ES_tradnl" sz="11500" dirty="0" smtClean="0">
                <a:latin typeface="Baskerville" charset="0"/>
                <a:ea typeface="Baskerville" charset="0"/>
                <a:cs typeface="Baskerville" charset="0"/>
              </a:rPr>
              <a:t>exigentes</a:t>
            </a:r>
            <a:endParaRPr lang="es-ES_tradnl" sz="11500" dirty="0"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348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400"/>
            <a:ext cx="12192000" cy="62904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650" y="-229277"/>
            <a:ext cx="12687300" cy="845887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35300" y="-229277"/>
            <a:ext cx="646202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600" dirty="0" smtClean="0">
                <a:latin typeface="Baskerville" charset="0"/>
                <a:ea typeface="Baskerville" charset="0"/>
                <a:cs typeface="Baskerville" charset="0"/>
              </a:rPr>
              <a:t>Adapta</a:t>
            </a:r>
            <a:endParaRPr lang="es-ES_tradnl" sz="16600" dirty="0"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0"/>
            <a:ext cx="12192000" cy="671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12192000" cy="682518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1178"/>
            <a:ext cx="12344400" cy="822867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-291178"/>
            <a:ext cx="12344400" cy="822867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6096000" y="368741"/>
            <a:ext cx="512832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0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Explora:</a:t>
            </a:r>
            <a:endParaRPr lang="es-ES_tradnl" sz="60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s-ES_tradnl" sz="6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Técnicas</a:t>
            </a:r>
          </a:p>
          <a:p>
            <a:r>
              <a:rPr lang="es-ES_tradnl" sz="6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Herramientas</a:t>
            </a:r>
          </a:p>
          <a:p>
            <a:r>
              <a:rPr lang="es-ES_tradnl" sz="6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Redes</a:t>
            </a:r>
          </a:p>
        </p:txBody>
      </p:sp>
    </p:spTree>
    <p:extLst>
      <p:ext uri="{BB962C8B-B14F-4D97-AF65-F5344CB8AC3E}">
        <p14:creationId xmlns:p14="http://schemas.microsoft.com/office/powerpoint/2010/main" val="730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"/>
            <a:ext cx="12192000" cy="70993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501" y="3657601"/>
            <a:ext cx="3289300" cy="19939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60400" y="342900"/>
            <a:ext cx="111125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2198404" y="590709"/>
            <a:ext cx="82798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600" dirty="0" smtClean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rPr>
              <a:t>Identifica</a:t>
            </a:r>
            <a:endParaRPr lang="es-ES_tradnl" sz="6000" dirty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790" y="3657601"/>
            <a:ext cx="3579783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0" y="-584123"/>
            <a:ext cx="12395200" cy="826762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5754" y="3849335"/>
            <a:ext cx="80938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9900" dirty="0" smtClean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rPr>
              <a:t>Invierte</a:t>
            </a:r>
            <a:endParaRPr lang="es-ES_tradnl" sz="6600" dirty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2476"/>
            <a:ext cx="12331700" cy="821947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-472476"/>
            <a:ext cx="12344400" cy="8228678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1849734" y="4036024"/>
            <a:ext cx="864493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9900" dirty="0" smtClean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rPr>
              <a:t>Produce</a:t>
            </a:r>
            <a:endParaRPr lang="es-ES_tradnl" sz="6600" dirty="0">
              <a:solidFill>
                <a:schemeClr val="bg1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5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3995" y="6329567"/>
            <a:ext cx="11213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atin typeface="Courier" charset="0"/>
                <a:ea typeface="Courier" charset="0"/>
                <a:cs typeface="Courier" charset="0"/>
              </a:rPr>
              <a:t>REVISAR LA </a:t>
            </a:r>
            <a:r>
              <a:rPr lang="es-ES_tradnl" b="1" dirty="0" err="1" smtClean="0">
                <a:latin typeface="Courier" charset="0"/>
                <a:ea typeface="Courier" charset="0"/>
                <a:cs typeface="Courier" charset="0"/>
              </a:rPr>
              <a:t>ORTOGRAFíA</a:t>
            </a:r>
            <a:r>
              <a:rPr lang="es-ES_tradnl" b="1" dirty="0" smtClean="0">
                <a:latin typeface="Courier" charset="0"/>
                <a:ea typeface="Courier" charset="0"/>
                <a:cs typeface="Courier" charset="0"/>
              </a:rPr>
              <a:t> Y LA CORRECTA ESCRITURA DE LOS MENSAJES ANTES DE ENVIARLOS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363" y="0"/>
            <a:ext cx="9409919" cy="62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4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12" y="-1"/>
            <a:ext cx="10199068" cy="680481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631697" y="6343153"/>
            <a:ext cx="884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latin typeface="Courier" charset="0"/>
                <a:ea typeface="Courier" charset="0"/>
                <a:cs typeface="Courier" charset="0"/>
              </a:rPr>
              <a:t>CORROBORAR  LA INFORMACIÓN ANTES DE COMPARTIRLA</a:t>
            </a:r>
          </a:p>
        </p:txBody>
      </p:sp>
    </p:spTree>
    <p:extLst>
      <p:ext uri="{BB962C8B-B14F-4D97-AF65-F5344CB8AC3E}">
        <p14:creationId xmlns:p14="http://schemas.microsoft.com/office/powerpoint/2010/main" val="7103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812137" y="2959099"/>
            <a:ext cx="5087763" cy="3594101"/>
          </a:xfrm>
          <a:prstGeom prst="rect">
            <a:avLst/>
          </a:prstGeom>
          <a:solidFill>
            <a:srgbClr val="FFD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157337" y="114300"/>
            <a:ext cx="4935434" cy="33401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0" y="336782"/>
            <a:ext cx="5367163" cy="35560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064" y="3289299"/>
            <a:ext cx="5719939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98916" y="2183116"/>
            <a:ext cx="400782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chemeClr val="bg1"/>
                </a:solidFill>
                <a:latin typeface="Apple Symbols" charset="0"/>
                <a:ea typeface="Apple Symbols" charset="0"/>
                <a:cs typeface="Apple Symbols" charset="0"/>
              </a:rPr>
              <a:t>MENSAJES CORTOS DE </a:t>
            </a:r>
          </a:p>
          <a:p>
            <a:pPr algn="ctr"/>
            <a:r>
              <a:rPr lang="es-ES_tradnl" sz="3200" b="1" dirty="0" smtClean="0">
                <a:solidFill>
                  <a:schemeClr val="bg1"/>
                </a:solidFill>
                <a:latin typeface="Apple Symbols" charset="0"/>
                <a:ea typeface="Apple Symbols" charset="0"/>
                <a:cs typeface="Apple Symbols" charset="0"/>
              </a:rPr>
              <a:t>TEXTO O AUDIO, </a:t>
            </a:r>
          </a:p>
          <a:p>
            <a:pPr algn="ctr"/>
            <a:r>
              <a:rPr lang="es-ES_tradnl" sz="3200" b="1" dirty="0" smtClean="0">
                <a:solidFill>
                  <a:schemeClr val="bg1"/>
                </a:solidFill>
                <a:latin typeface="Apple Symbols" charset="0"/>
                <a:ea typeface="Apple Symbols" charset="0"/>
                <a:cs typeface="Apple Symbols" charset="0"/>
              </a:rPr>
              <a:t>EVITAR ENVIAR </a:t>
            </a:r>
          </a:p>
          <a:p>
            <a:pPr algn="ctr"/>
            <a:r>
              <a:rPr lang="es-ES_tradnl" sz="3200" b="1" dirty="0" smtClean="0">
                <a:solidFill>
                  <a:schemeClr val="bg1"/>
                </a:solidFill>
                <a:latin typeface="Apple Symbols" charset="0"/>
                <a:ea typeface="Apple Symbols" charset="0"/>
                <a:cs typeface="Apple Symbols" charset="0"/>
              </a:rPr>
              <a:t>MUCHOS MENAJES AL DÍA</a:t>
            </a:r>
          </a:p>
        </p:txBody>
      </p:sp>
    </p:spTree>
    <p:extLst>
      <p:ext uri="{BB962C8B-B14F-4D97-AF65-F5344CB8AC3E}">
        <p14:creationId xmlns:p14="http://schemas.microsoft.com/office/powerpoint/2010/main" val="8337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78283" y="6285430"/>
            <a:ext cx="5554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latin typeface="Courier" charset="0"/>
                <a:ea typeface="Courier" charset="0"/>
                <a:cs typeface="Courier" charset="0"/>
              </a:rPr>
              <a:t>GRAN POTENCIAL DE ALCANCE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60" y="-1"/>
            <a:ext cx="9387254" cy="62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46227" y="6396335"/>
            <a:ext cx="903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latin typeface="Courier" charset="0"/>
                <a:ea typeface="Courier" charset="0"/>
                <a:cs typeface="Courier" charset="0"/>
              </a:rPr>
              <a:t>DEFINIR IDENTIDAD GRAFICA, TIPOGRAFIA, COLORES,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748" y="241301"/>
            <a:ext cx="5982199" cy="59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03342" y="450166"/>
            <a:ext cx="23599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DEFINIR TIPOS</a:t>
            </a:r>
          </a:p>
          <a:p>
            <a:pPr algn="ctr"/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 DE CONTENIDOS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1" y="548640"/>
            <a:ext cx="8500472" cy="566245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350720" y="2382691"/>
            <a:ext cx="191430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VIDEOS, </a:t>
            </a:r>
          </a:p>
          <a:p>
            <a:pPr algn="ctr"/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AUDIOS</a:t>
            </a:r>
          </a:p>
          <a:p>
            <a:pPr algn="ctr"/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BANNERS, </a:t>
            </a:r>
          </a:p>
          <a:p>
            <a:pPr algn="ctr"/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PIEZAS</a:t>
            </a:r>
          </a:p>
          <a:p>
            <a:pPr algn="ctr"/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 DE DISEÑO, </a:t>
            </a:r>
          </a:p>
          <a:p>
            <a:pPr algn="ctr"/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ARTICULOS</a:t>
            </a:r>
          </a:p>
          <a:p>
            <a:pPr algn="ctr"/>
            <a:r>
              <a:rPr lang="es-ES_tradnl" sz="2800" b="1" dirty="0">
                <a:latin typeface="Apple Symbols" charset="0"/>
                <a:ea typeface="Apple Symbols" charset="0"/>
                <a:cs typeface="Apple Symbols" charset="0"/>
              </a:rPr>
              <a:t> </a:t>
            </a:r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DE BLOG.</a:t>
            </a:r>
          </a:p>
          <a:p>
            <a:pPr algn="ctr"/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E.T.C. 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304608" y="6457279"/>
            <a:ext cx="8847857" cy="281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255485" y="274320"/>
            <a:ext cx="8847857" cy="281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9103342" y="274320"/>
            <a:ext cx="49123" cy="621109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280046" y="257756"/>
            <a:ext cx="49123" cy="62110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0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22572" y="6334780"/>
            <a:ext cx="4523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latin typeface="Apple Symbols" charset="0"/>
                <a:ea typeface="Apple Symbols" charset="0"/>
                <a:cs typeface="Apple Symbols" charset="0"/>
              </a:rPr>
              <a:t>CRONOGRAMA </a:t>
            </a:r>
            <a:r>
              <a:rPr lang="es-ES_tradnl" sz="2800" b="1" smtClean="0">
                <a:latin typeface="Apple Symbols" charset="0"/>
                <a:ea typeface="Apple Symbols" charset="0"/>
                <a:cs typeface="Apple Symbols" charset="0"/>
              </a:rPr>
              <a:t>DE PUBLICACIÓNES</a:t>
            </a:r>
            <a:endParaRPr lang="es-ES_tradnl" sz="2800" b="1" dirty="0" smtClean="0">
              <a:latin typeface="Apple Symbols" charset="0"/>
              <a:ea typeface="Apple Symbols" charset="0"/>
              <a:cs typeface="Apple Symbols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33"/>
          <a:stretch/>
        </p:blipFill>
        <p:spPr>
          <a:xfrm>
            <a:off x="2610729" y="281354"/>
            <a:ext cx="6547683" cy="59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90" y="553452"/>
            <a:ext cx="11685567" cy="60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5400"/>
            <a:ext cx="12192000" cy="425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09347" y="6150114"/>
            <a:ext cx="6801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>
                <a:latin typeface="Courier" charset="0"/>
                <a:ea typeface="Courier" charset="0"/>
                <a:cs typeface="Courier" charset="0"/>
              </a:rPr>
              <a:t>ANALISIS DE LOS DATOS DE LAS </a:t>
            </a:r>
            <a:r>
              <a:rPr lang="es-ES_tradnl" sz="2000" b="1" smtClean="0">
                <a:latin typeface="Courier" charset="0"/>
                <a:ea typeface="Courier" charset="0"/>
                <a:cs typeface="Courier" charset="0"/>
              </a:rPr>
              <a:t>PUBLICACIONES,</a:t>
            </a:r>
          </a:p>
          <a:p>
            <a:r>
              <a:rPr lang="es-ES_tradnl" sz="2000" b="1" dirty="0" smtClean="0">
                <a:latin typeface="Courier" charset="0"/>
                <a:ea typeface="Courier" charset="0"/>
                <a:cs typeface="Courier" charset="0"/>
              </a:rPr>
              <a:t> PUBLICOS, HORARIOS DE MAYOR INTERACCIÓN.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22" y="0"/>
            <a:ext cx="9122712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ercial Vamos Castores!!! Comunicación Efectiv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7" y="0"/>
            <a:ext cx="1219482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5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54189" y="5360609"/>
            <a:ext cx="818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>
                <a:latin typeface="Courier" charset="0"/>
                <a:ea typeface="Courier" charset="0"/>
                <a:cs typeface="Courier" charset="0"/>
              </a:rPr>
              <a:t>PAGO DE PUBLICIDAD PARA CIERTOS CONTENIDOS Y EVENTOS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06" y="433167"/>
            <a:ext cx="9448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9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79500" y="495300"/>
            <a:ext cx="9131371" cy="6162675"/>
          </a:xfrm>
          <a:prstGeom prst="rect">
            <a:avLst/>
          </a:prstGeom>
          <a:solidFill>
            <a:srgbClr val="FFD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254000"/>
            <a:ext cx="9122712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2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ro-Moment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15" y="68173"/>
            <a:ext cx="12076447" cy="679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04686" y="5832361"/>
            <a:ext cx="5416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6</a:t>
            </a:r>
            <a:r>
              <a:rPr lang="es-ES_tradnl" sz="4000" b="1" dirty="0" smtClean="0">
                <a:latin typeface="Courier" charset="0"/>
                <a:ea typeface="Courier" charset="0"/>
                <a:cs typeface="Courier" charset="0"/>
              </a:rPr>
              <a:t> VECES </a:t>
            </a:r>
            <a:r>
              <a:rPr lang="es-ES_tradnl" sz="4000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+</a:t>
            </a:r>
            <a:r>
              <a:rPr lang="es-ES_tradnl" sz="4000" b="1" dirty="0" smtClean="0">
                <a:latin typeface="Courier" charset="0"/>
                <a:ea typeface="Courier" charset="0"/>
                <a:cs typeface="Courier" charset="0"/>
              </a:rPr>
              <a:t> ALCANCE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0" y="424766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5897" y="3160987"/>
            <a:ext cx="350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 smtClean="0">
                <a:latin typeface="Courier" charset="0"/>
                <a:ea typeface="Courier" charset="0"/>
                <a:cs typeface="Courier" charset="0"/>
              </a:rPr>
              <a:t>NO</a:t>
            </a:r>
            <a:r>
              <a:rPr lang="es-ES_tradnl" sz="2000" b="1" dirty="0" smtClean="0">
                <a:latin typeface="Courier" charset="0"/>
                <a:ea typeface="Courier" charset="0"/>
                <a:cs typeface="Courier" charset="0"/>
              </a:rPr>
              <a:t> SATURAR CON LIFES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821042"/>
            <a:ext cx="82677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6437" y="5885989"/>
            <a:ext cx="11245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 smtClean="0">
                <a:latin typeface="Courier" charset="0"/>
                <a:ea typeface="Courier" charset="0"/>
                <a:cs typeface="Courier" charset="0"/>
              </a:rPr>
              <a:t>NO SOLO SERMONES O MEDITACIONES, BUSCAR VARIAR LOS FORMATOS </a:t>
            </a:r>
          </a:p>
          <a:p>
            <a:pPr algn="ctr"/>
            <a:r>
              <a:rPr lang="es-ES_tradnl" sz="2400" b="1" dirty="0" smtClean="0">
                <a:latin typeface="Courier" charset="0"/>
                <a:ea typeface="Courier" charset="0"/>
                <a:cs typeface="Courier" charset="0"/>
              </a:rPr>
              <a:t>O TIPOS DE CONTENIDOS PARA NO INFOXICAR LA AUDIENCIA.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247" y="0"/>
            <a:ext cx="8823765" cy="58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6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58273" y="6027003"/>
            <a:ext cx="8111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 smtClean="0">
                <a:latin typeface="Courier" charset="0"/>
                <a:ea typeface="Courier" charset="0"/>
                <a:cs typeface="Courier" charset="0"/>
              </a:rPr>
              <a:t>CREAR O UNIRSE A GRUPOS </a:t>
            </a:r>
            <a:r>
              <a:rPr lang="es-ES_tradnl" sz="2400" b="1" smtClean="0">
                <a:latin typeface="Courier" charset="0"/>
                <a:ea typeface="Courier" charset="0"/>
                <a:cs typeface="Courier" charset="0"/>
              </a:rPr>
              <a:t>DE BUENA</a:t>
            </a:r>
          </a:p>
          <a:p>
            <a:pPr algn="ctr"/>
            <a:r>
              <a:rPr lang="es-ES_tradnl" sz="2400" b="1" dirty="0" smtClean="0">
                <a:latin typeface="Courier" charset="0"/>
                <a:ea typeface="Courier" charset="0"/>
                <a:cs typeface="Courier" charset="0"/>
              </a:rPr>
              <a:t> INTERACCIÓN PARA POTENCIALIZAR  EL ALCANCE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71" y="0"/>
            <a:ext cx="10455520" cy="59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8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66" y="464234"/>
            <a:ext cx="6628147" cy="44242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5086" y="393894"/>
            <a:ext cx="6850104" cy="45579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7305198" y="3612998"/>
            <a:ext cx="453040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 smtClean="0">
                <a:latin typeface="Apple Symbols" charset="0"/>
                <a:ea typeface="Apple Symbols" charset="0"/>
                <a:cs typeface="Apple Symbols" charset="0"/>
              </a:rPr>
              <a:t>USAR CONTENIDO QUE SE PROPIO O</a:t>
            </a:r>
          </a:p>
          <a:p>
            <a:pPr algn="ctr"/>
            <a:r>
              <a:rPr lang="es-ES_tradnl" sz="2400" dirty="0" smtClean="0">
                <a:latin typeface="Apple Symbols" charset="0"/>
                <a:ea typeface="Apple Symbols" charset="0"/>
                <a:cs typeface="Apple Symbols" charset="0"/>
              </a:rPr>
              <a:t>ESTAR SEGURO QUE ES LIBRE DE </a:t>
            </a:r>
          </a:p>
          <a:p>
            <a:pPr algn="ctr"/>
            <a:r>
              <a:rPr lang="es-ES_tradnl" sz="2400" b="1" u="sng" dirty="0" smtClean="0">
                <a:latin typeface="Apple Symbols" charset="0"/>
                <a:ea typeface="Apple Symbols" charset="0"/>
                <a:cs typeface="Apple Symbols" charset="0"/>
              </a:rPr>
              <a:t>DERECHOS </a:t>
            </a:r>
            <a:r>
              <a:rPr lang="es-ES_tradnl" sz="2400" dirty="0" smtClean="0">
                <a:latin typeface="Apple Symbols" charset="0"/>
                <a:ea typeface="Apple Symbols" charset="0"/>
                <a:cs typeface="Apple Symbols" charset="0"/>
              </a:rPr>
              <a:t>DE AUTOR, </a:t>
            </a:r>
          </a:p>
          <a:p>
            <a:pPr algn="ctr"/>
            <a:r>
              <a:rPr lang="es-ES_tradnl" sz="2400" dirty="0" smtClean="0">
                <a:latin typeface="Apple Symbols" charset="0"/>
                <a:ea typeface="Apple Symbols" charset="0"/>
                <a:cs typeface="Apple Symbols" charset="0"/>
              </a:rPr>
              <a:t>PARA EVITAR </a:t>
            </a:r>
          </a:p>
          <a:p>
            <a:pPr algn="ctr"/>
            <a:r>
              <a:rPr lang="es-ES_tradnl" sz="2400" dirty="0" smtClean="0">
                <a:latin typeface="Apple Symbols" charset="0"/>
                <a:ea typeface="Apple Symbols" charset="0"/>
                <a:cs typeface="Apple Symbols" charset="0"/>
              </a:rPr>
              <a:t>SANCIOENS Y PROBLEMAS</a:t>
            </a:r>
          </a:p>
          <a:p>
            <a:pPr algn="ctr"/>
            <a:r>
              <a:rPr lang="es-ES_tradnl" sz="2400" dirty="0" smtClean="0">
                <a:latin typeface="Apple Symbols" charset="0"/>
                <a:ea typeface="Apple Symbols" charset="0"/>
                <a:cs typeface="Apple Symbols" charset="0"/>
              </a:rPr>
              <a:t>EN LAS TRANSMISIONES.</a:t>
            </a:r>
          </a:p>
          <a:p>
            <a:pPr algn="ctr"/>
            <a:r>
              <a:rPr lang="es-ES_tradnl" sz="2400" dirty="0" smtClean="0">
                <a:latin typeface="Apple Symbols" charset="0"/>
                <a:ea typeface="Apple Symbols" charset="0"/>
                <a:cs typeface="Apple Symbols" charset="0"/>
              </a:rPr>
              <a:t>(esto aplica para todas las plataformas)</a:t>
            </a:r>
            <a:endParaRPr lang="es-ES_tradnl" sz="2400" dirty="0">
              <a:latin typeface="Apple Symbols" charset="0"/>
              <a:ea typeface="Apple Symbols" charset="0"/>
              <a:cs typeface="Apple Symbol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60149" y="3013501"/>
            <a:ext cx="4793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latin typeface="Courier" charset="0"/>
                <a:ea typeface="Courier" charset="0"/>
                <a:cs typeface="Courier" charset="0"/>
              </a:rPr>
              <a:t>NO SATURAR A </a:t>
            </a:r>
            <a:r>
              <a:rPr lang="es-ES_tradnl" sz="2400" b="1" smtClean="0">
                <a:latin typeface="Courier" charset="0"/>
                <a:ea typeface="Courier" charset="0"/>
                <a:cs typeface="Courier" charset="0"/>
              </a:rPr>
              <a:t>LAS PERSONAS</a:t>
            </a:r>
          </a:p>
          <a:p>
            <a:r>
              <a:rPr lang="es-ES_tradnl" sz="2400" b="1" dirty="0" smtClean="0">
                <a:latin typeface="Courier" charset="0"/>
                <a:ea typeface="Courier" charset="0"/>
                <a:cs typeface="Courier" charset="0"/>
              </a:rPr>
              <a:t> O HERMANOS CON MENSAJES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68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7433"/>
            <a:ext cx="12293600" cy="819573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73788" y="0"/>
            <a:ext cx="408182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600" dirty="0" smtClean="0">
                <a:latin typeface="Baskerville" charset="0"/>
                <a:ea typeface="Baskerville" charset="0"/>
                <a:cs typeface="Baskerville" charset="0"/>
              </a:rPr>
              <a:t>Trabaja</a:t>
            </a:r>
          </a:p>
          <a:p>
            <a:r>
              <a:rPr lang="es-ES_tradnl" sz="9600" dirty="0" smtClean="0">
                <a:latin typeface="Baskerville" charset="0"/>
                <a:ea typeface="Baskerville" charset="0"/>
                <a:cs typeface="Baskerville" charset="0"/>
              </a:rPr>
              <a:t>En Red</a:t>
            </a:r>
            <a:endParaRPr lang="es-ES_tradnl" sz="4400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14700" y="-1104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6956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99953"/>
            <a:ext cx="12578392" cy="8384397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0" y="-1173192"/>
            <a:ext cx="12679992" cy="8816196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2342356" y="320270"/>
            <a:ext cx="8338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</a:rPr>
              <a:t>PRINCIPIOS</a:t>
            </a:r>
            <a:r>
              <a:rPr lang="es-ES_tradnl" sz="3200" dirty="0" smtClean="0">
                <a:solidFill>
                  <a:schemeClr val="bg1"/>
                </a:solidFill>
              </a:rPr>
              <a:t> DE </a:t>
            </a:r>
            <a:r>
              <a:rPr lang="es-ES_tradnl" sz="3200" b="1" dirty="0" smtClean="0">
                <a:solidFill>
                  <a:schemeClr val="bg1"/>
                </a:solidFill>
              </a:rPr>
              <a:t>CONTENIDO</a:t>
            </a:r>
            <a:r>
              <a:rPr lang="es-ES_tradnl" sz="3200" dirty="0" smtClean="0">
                <a:solidFill>
                  <a:schemeClr val="bg1"/>
                </a:solidFill>
              </a:rPr>
              <a:t> EN REDES SOCIALES</a:t>
            </a:r>
            <a:endParaRPr lang="es-ES_tradnl" sz="3200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634798" y="1445765"/>
            <a:ext cx="381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Imágenes/ Videos / Textos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054600" y="3445548"/>
            <a:ext cx="45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Imágenes/ Videos cortos / Hashtag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008579" y="4472579"/>
            <a:ext cx="390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Videos / Enlaces a la web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884607" y="5649618"/>
            <a:ext cx="379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Video / Enlaces a páginas</a:t>
            </a:r>
            <a:endParaRPr lang="es-ES_tradnl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52" y="1162895"/>
            <a:ext cx="798232" cy="7982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645" y="1972572"/>
            <a:ext cx="1340690" cy="134069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274334" y="2442979"/>
            <a:ext cx="445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Imágenes/ textos enlazados / Hashtag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126" y="3213378"/>
            <a:ext cx="833671" cy="83367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107" y="5352814"/>
            <a:ext cx="1231900" cy="85059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67" l="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653" y="4247682"/>
            <a:ext cx="1000261" cy="10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9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" b="99361" l="160" r="99840">
                        <a14:foregroundMark x1="92652" y1="64856" x2="92652" y2="648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118" y="1638435"/>
            <a:ext cx="4525946" cy="4525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lipse 5"/>
          <p:cNvSpPr/>
          <p:nvPr/>
        </p:nvSpPr>
        <p:spPr>
          <a:xfrm>
            <a:off x="8726054" y="5430928"/>
            <a:ext cx="1369779" cy="12600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887" y="1577712"/>
            <a:ext cx="1597019" cy="15970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356" y="917253"/>
            <a:ext cx="1216663" cy="12760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6084" y="4871596"/>
            <a:ext cx="1808862" cy="156868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054" y="5430928"/>
            <a:ext cx="1260059" cy="1260059"/>
          </a:xfrm>
          <a:prstGeom prst="rect">
            <a:avLst/>
          </a:prstGeom>
        </p:spPr>
      </p:pic>
      <p:sp>
        <p:nvSpPr>
          <p:cNvPr id="14" name="Triángulo 13"/>
          <p:cNvSpPr/>
          <p:nvPr/>
        </p:nvSpPr>
        <p:spPr>
          <a:xfrm rot="5400000">
            <a:off x="9259455" y="5850028"/>
            <a:ext cx="518879" cy="43784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uadroTexto 14"/>
          <p:cNvSpPr txBox="1"/>
          <p:nvPr/>
        </p:nvSpPr>
        <p:spPr>
          <a:xfrm>
            <a:off x="5354534" y="3599447"/>
            <a:ext cx="1287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WEB</a:t>
            </a:r>
            <a:endParaRPr lang="es-ES_tradnl" sz="4800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3248128" y="2713128"/>
            <a:ext cx="1772272" cy="68261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6769818" y="1951128"/>
            <a:ext cx="1636916" cy="12189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6815770" y="4618902"/>
            <a:ext cx="1910284" cy="10370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3509308" y="4541468"/>
            <a:ext cx="1587292" cy="7137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1456848" y="146874"/>
            <a:ext cx="9348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 smtClean="0">
                <a:latin typeface="American Typewriter" charset="0"/>
                <a:ea typeface="American Typewriter" charset="0"/>
                <a:cs typeface="American Typewriter" charset="0"/>
              </a:rPr>
              <a:t>Todas las plataformas </a:t>
            </a:r>
            <a:r>
              <a:rPr lang="es-ES_tradnl" sz="4000" dirty="0" err="1" smtClean="0">
                <a:latin typeface="American Typewriter" charset="0"/>
                <a:ea typeface="American Typewriter" charset="0"/>
                <a:cs typeface="American Typewriter" charset="0"/>
              </a:rPr>
              <a:t>redireccionan</a:t>
            </a:r>
            <a:endParaRPr lang="es-ES_tradnl" sz="4000" dirty="0" smtClean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800" y="-729673"/>
            <a:ext cx="12369800" cy="81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58851"/>
              </p:ext>
            </p:extLst>
          </p:nvPr>
        </p:nvGraphicFramePr>
        <p:xfrm>
          <a:off x="1475468" y="1373290"/>
          <a:ext cx="9289716" cy="4919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429"/>
                <a:gridCol w="2322429"/>
                <a:gridCol w="2322429"/>
                <a:gridCol w="2322429"/>
              </a:tblGrid>
              <a:tr h="442791"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50%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30%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10%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!0%</a:t>
                      </a:r>
                      <a:endParaRPr lang="es-ES_tradnl" dirty="0"/>
                    </a:p>
                  </a:txBody>
                  <a:tcPr/>
                </a:tc>
              </a:tr>
              <a:tr h="1746901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Se</a:t>
                      </a:r>
                      <a:r>
                        <a:rPr lang="es-ES_tradnl" baseline="0" dirty="0" smtClean="0"/>
                        <a:t> debe hablar</a:t>
                      </a:r>
                    </a:p>
                    <a:p>
                      <a:r>
                        <a:rPr lang="es-ES_tradnl" baseline="0" dirty="0" smtClean="0"/>
                        <a:t>Exclusivamente del la actividad  principal o entidad a promover.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Publicaciones asociadas a la actividad o</a:t>
                      </a:r>
                      <a:r>
                        <a:rPr lang="es-ES_tradnl" baseline="0" dirty="0" smtClean="0"/>
                        <a:t> entidad.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Consejos</a:t>
                      </a:r>
                      <a:r>
                        <a:rPr lang="es-ES_tradnl" baseline="0" dirty="0" smtClean="0"/>
                        <a:t> o ayudas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Publicaciones que</a:t>
                      </a:r>
                      <a:r>
                        <a:rPr lang="es-ES_tradnl" baseline="0" dirty="0" smtClean="0"/>
                        <a:t> aparentemente no tengan mucho que ver con la actividad o entidad.</a:t>
                      </a:r>
                      <a:endParaRPr lang="es-ES_tradnl" dirty="0"/>
                    </a:p>
                  </a:txBody>
                  <a:tcPr/>
                </a:tc>
              </a:tr>
              <a:tr h="2729534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Ejemplo:</a:t>
                      </a:r>
                    </a:p>
                    <a:p>
                      <a:r>
                        <a:rPr lang="es-ES_tradnl" dirty="0" smtClean="0"/>
                        <a:t>Objetivo, Noticias</a:t>
                      </a:r>
                      <a:r>
                        <a:rPr lang="es-ES_tradnl" baseline="0" dirty="0" smtClean="0"/>
                        <a:t> relevantes, sermones,</a:t>
                      </a:r>
                    </a:p>
                    <a:p>
                      <a:r>
                        <a:rPr lang="es-ES_tradnl" baseline="0" dirty="0" smtClean="0"/>
                        <a:t>Música, Promesas, invitados,</a:t>
                      </a:r>
                    </a:p>
                    <a:p>
                      <a:r>
                        <a:rPr lang="es-ES_tradnl" baseline="0" dirty="0" smtClean="0"/>
                        <a:t> Gestión.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Convenios, testimonios,  estadísticas de</a:t>
                      </a:r>
                      <a:r>
                        <a:rPr lang="es-ES_tradnl" baseline="0" dirty="0" smtClean="0"/>
                        <a:t> </a:t>
                      </a:r>
                      <a:r>
                        <a:rPr lang="es-ES_tradnl" dirty="0" smtClean="0"/>
                        <a:t>temas relacionados. Y vincular los contenidos a temas de actualidad.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Consejos de Salud, para la familia, para las finanzas, crecimiento</a:t>
                      </a:r>
                      <a:r>
                        <a:rPr lang="es-ES_tradnl" baseline="0" dirty="0" smtClean="0"/>
                        <a:t> personal.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Fechas</a:t>
                      </a:r>
                      <a:r>
                        <a:rPr lang="es-ES_tradnl" baseline="0" dirty="0" smtClean="0"/>
                        <a:t> especiales, cumpleaños, condolencias,  notas de interés mundial.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58349" y="379299"/>
            <a:ext cx="8123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b="1" dirty="0">
                <a:solidFill>
                  <a:srgbClr val="00B050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Manejo de marca en Redes Sociales</a:t>
            </a:r>
          </a:p>
        </p:txBody>
      </p:sp>
    </p:spTree>
    <p:extLst>
      <p:ext uri="{BB962C8B-B14F-4D97-AF65-F5344CB8AC3E}">
        <p14:creationId xmlns:p14="http://schemas.microsoft.com/office/powerpoint/2010/main" val="12463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100" y="-817033"/>
            <a:ext cx="12484100" cy="832273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94489" y="300789"/>
            <a:ext cx="7726795" cy="754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Relevante</a:t>
            </a:r>
          </a:p>
          <a:p>
            <a:endParaRPr lang="es-ES_tradnl" sz="4400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s-ES_tradnl" sz="4400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Que responda a </a:t>
            </a:r>
            <a:r>
              <a:rPr lang="es-ES_tradnl" sz="4400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necesidades</a:t>
            </a:r>
          </a:p>
          <a:p>
            <a:endParaRPr lang="es-ES_tradnl" sz="4400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s-ES_tradnl" sz="4400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Coherente</a:t>
            </a:r>
            <a:endParaRPr lang="es-ES_tradnl" sz="4400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endParaRPr lang="es-ES_tradnl" sz="4400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s-ES_tradnl" sz="4400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Lenguaje entendible</a:t>
            </a:r>
          </a:p>
          <a:p>
            <a:endParaRPr lang="es-ES_tradnl" sz="4400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es-ES_tradnl" sz="4400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Contenido de valor</a:t>
            </a:r>
          </a:p>
          <a:p>
            <a:endParaRPr lang="es-ES_tradnl" sz="4400" dirty="0" smtClean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endParaRPr lang="es-ES_tradnl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6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700" y="0"/>
            <a:ext cx="10287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121106" y="6228834"/>
            <a:ext cx="5698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</a:rPr>
              <a:t>https://</a:t>
            </a:r>
            <a:r>
              <a:rPr lang="es-ES_tradnl" sz="2000" b="1" dirty="0" err="1" smtClean="0">
                <a:solidFill>
                  <a:schemeClr val="bg1"/>
                </a:solidFill>
              </a:rPr>
              <a:t>www.facebook.com</a:t>
            </a:r>
            <a:r>
              <a:rPr lang="es-ES_tradnl" sz="2000" b="1" dirty="0" smtClean="0">
                <a:solidFill>
                  <a:schemeClr val="bg1"/>
                </a:solidFill>
              </a:rPr>
              <a:t>/</a:t>
            </a:r>
            <a:r>
              <a:rPr lang="es-ES_tradnl" sz="2000" b="1" dirty="0" err="1" smtClean="0">
                <a:solidFill>
                  <a:schemeClr val="bg1"/>
                </a:solidFill>
              </a:rPr>
              <a:t>ads</a:t>
            </a:r>
            <a:r>
              <a:rPr lang="es-ES_tradnl" sz="2000" b="1" dirty="0" smtClean="0">
                <a:solidFill>
                  <a:schemeClr val="bg1"/>
                </a:solidFill>
              </a:rPr>
              <a:t>/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tools</a:t>
            </a:r>
            <a:r>
              <a:rPr lang="es-ES_tradnl" sz="2000" b="1" dirty="0" smtClean="0">
                <a:solidFill>
                  <a:schemeClr val="bg1"/>
                </a:solidFill>
              </a:rPr>
              <a:t>/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text_overlay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841500" y="609600"/>
            <a:ext cx="1207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7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80</a:t>
            </a:r>
            <a:endParaRPr lang="es-ES_tradnl" sz="7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17182" y="609600"/>
            <a:ext cx="1220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720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20</a:t>
            </a:r>
            <a:endParaRPr lang="es-ES_tradnl" sz="7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H="1">
            <a:off x="3048882" y="790664"/>
            <a:ext cx="368300" cy="8382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6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485616"/>
            <a:ext cx="12001500" cy="57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47" y="830754"/>
            <a:ext cx="11186870" cy="59430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44637" y="245976"/>
            <a:ext cx="4493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smtClean="0">
                <a:latin typeface="Al Bayan Plain" charset="-78"/>
                <a:ea typeface="Al Bayan Plain" charset="-78"/>
                <a:cs typeface="Al Bayan Plain" charset="-78"/>
              </a:rPr>
              <a:t>ANSWERTHEPUBLIC.COM</a:t>
            </a:r>
            <a:endParaRPr lang="es-ES_tradnl" sz="3200"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79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800"/>
            <a:ext cx="12192000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932487"/>
            <a:ext cx="11671300" cy="496005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318000" y="347712"/>
            <a:ext cx="2559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>
                <a:latin typeface="Al Bayan Plain" charset="-78"/>
                <a:ea typeface="Al Bayan Plain" charset="-78"/>
                <a:cs typeface="Al Bayan Plain" charset="-78"/>
              </a:rPr>
              <a:t>RITETAG.COM</a:t>
            </a:r>
            <a:endParaRPr lang="es-ES_tradnl" sz="3200" dirty="0"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29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8043"/>
            <a:ext cx="12192000" cy="517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59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95" y="589548"/>
            <a:ext cx="1010332" cy="17913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970" y="866807"/>
            <a:ext cx="2457312" cy="12368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125" y="681169"/>
            <a:ext cx="3021772" cy="1699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43" y="3124429"/>
            <a:ext cx="2937710" cy="16815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3341" y="356244"/>
            <a:ext cx="2257972" cy="22579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393" y="3390061"/>
            <a:ext cx="1447774" cy="141588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011" y="3422815"/>
            <a:ext cx="3520923" cy="11680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554" y="4805946"/>
            <a:ext cx="1997242" cy="19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438400" y="1621524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4000" dirty="0" err="1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Pixel.com</a:t>
            </a:r>
            <a:r>
              <a:rPr lang="es-ES_tradnl" sz="4000" dirty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/>
            </a:r>
            <a:br>
              <a:rPr lang="es-ES_tradnl" sz="4000" dirty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</a:br>
            <a:r>
              <a:rPr lang="es-ES_tradnl" sz="4000" dirty="0" err="1" smtClean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Pixabay</a:t>
            </a:r>
            <a:r>
              <a:rPr lang="es-ES_tradnl" sz="4000" dirty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/>
            </a:r>
            <a:br>
              <a:rPr lang="es-ES_tradnl" sz="4000" dirty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</a:br>
            <a:r>
              <a:rPr lang="es-ES_tradnl" sz="4000" dirty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Google imágenes</a:t>
            </a:r>
            <a:br>
              <a:rPr lang="es-ES_tradnl" sz="4000" dirty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</a:br>
            <a:r>
              <a:rPr lang="es-ES_tradnl" sz="4000" dirty="0" err="1" smtClean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Pngimg.com</a:t>
            </a:r>
            <a:r>
              <a:rPr lang="es-ES_tradnl" sz="4000" dirty="0" smtClean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: Imágenes </a:t>
            </a:r>
            <a:r>
              <a:rPr lang="es-ES_tradnl" sz="4000" dirty="0" err="1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png</a:t>
            </a:r>
            <a:r>
              <a:rPr lang="es-ES_tradnl" sz="4000" dirty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sz="4000" dirty="0" smtClean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gratis</a:t>
            </a:r>
          </a:p>
          <a:p>
            <a:r>
              <a:rPr lang="es-ES_tradnl" sz="4000" dirty="0" err="1" smtClean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Canva</a:t>
            </a:r>
            <a:endParaRPr lang="es-ES_tradnl" sz="4000" dirty="0" smtClean="0">
              <a:solidFill>
                <a:srgbClr val="212121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r>
              <a:rPr lang="es-ES_tradnl" sz="4000" dirty="0" err="1" smtClean="0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unsplash</a:t>
            </a:r>
            <a:endParaRPr lang="es-ES_tradnl" sz="4000" dirty="0" smtClean="0">
              <a:solidFill>
                <a:srgbClr val="212121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endParaRPr lang="es-ES_tradnl" sz="4000" dirty="0" smtClean="0">
              <a:solidFill>
                <a:srgbClr val="212121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r>
              <a:rPr lang="es-ES_tradnl" sz="4000" dirty="0" err="1">
                <a:solidFill>
                  <a:srgbClr val="21212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Coverr.com</a:t>
            </a:r>
            <a:endParaRPr lang="es-ES_tradnl" sz="40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328" y="0"/>
            <a:ext cx="5071672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17700" y="863600"/>
            <a:ext cx="322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EN LAS PRÓXIMAS</a:t>
            </a:r>
            <a:endParaRPr lang="es-ES_tradnl" sz="3200" dirty="0"/>
          </a:p>
        </p:txBody>
      </p:sp>
      <p:sp>
        <p:nvSpPr>
          <p:cNvPr id="4" name="Rectángulo 3"/>
          <p:cNvSpPr/>
          <p:nvPr/>
        </p:nvSpPr>
        <p:spPr>
          <a:xfrm>
            <a:off x="2362340" y="1992411"/>
            <a:ext cx="2331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000" b="1" dirty="0"/>
              <a:t>24 HORAS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46722" y="3447533"/>
            <a:ext cx="652601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dirty="0" smtClean="0"/>
              <a:t>Más de 100 millones de personas buscarán </a:t>
            </a:r>
          </a:p>
          <a:p>
            <a:r>
              <a:rPr lang="es-ES_tradnl" sz="2800" dirty="0" smtClean="0"/>
              <a:t>en Google y YouTube respuestas confiables </a:t>
            </a:r>
          </a:p>
          <a:p>
            <a:r>
              <a:rPr lang="es-ES_tradnl" sz="2800" dirty="0" smtClean="0"/>
              <a:t>a sus crisis más profundas.</a:t>
            </a:r>
            <a:endParaRPr lang="es-ES_tradnl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40" y="1584869"/>
            <a:ext cx="1651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95" y="1235179"/>
            <a:ext cx="10737945" cy="33448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08020" y="5570622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gabrielmor77</a:t>
            </a:r>
            <a:endParaRPr lang="es-ES_tradnl" sz="2800" b="1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0" y="-442793"/>
            <a:ext cx="12382500" cy="730079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00822" y="1733034"/>
            <a:ext cx="3525581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800" b="1" dirty="0" smtClean="0">
                <a:solidFill>
                  <a:schemeClr val="bg1"/>
                </a:solidFill>
              </a:rPr>
              <a:t>1.202.300</a:t>
            </a:r>
          </a:p>
          <a:p>
            <a:endParaRPr lang="es-ES_tradnl" sz="4800" b="1" dirty="0">
              <a:solidFill>
                <a:schemeClr val="bg1"/>
              </a:solidFill>
            </a:endParaRPr>
          </a:p>
          <a:p>
            <a:r>
              <a:rPr lang="es-ES_tradnl" sz="4800" b="1" dirty="0" smtClean="0">
                <a:solidFill>
                  <a:schemeClr val="bg1"/>
                </a:solidFill>
              </a:rPr>
              <a:t>BUSQUEDAS </a:t>
            </a:r>
          </a:p>
          <a:p>
            <a:r>
              <a:rPr lang="es-ES_tradnl" sz="4800" dirty="0" smtClean="0">
                <a:solidFill>
                  <a:schemeClr val="bg1"/>
                </a:solidFill>
              </a:rPr>
              <a:t>SOBRE</a:t>
            </a:r>
          </a:p>
          <a:p>
            <a:r>
              <a:rPr lang="es-ES_tradnl" sz="4800" b="1" dirty="0" smtClean="0">
                <a:solidFill>
                  <a:schemeClr val="bg1"/>
                </a:solidFill>
              </a:rPr>
              <a:t>ANSIEDAD</a:t>
            </a:r>
            <a:endParaRPr lang="es-ES_tradnl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58800"/>
            <a:ext cx="12317539" cy="820513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453822" y="-51875"/>
            <a:ext cx="556992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6000" b="1" dirty="0" smtClean="0">
                <a:solidFill>
                  <a:schemeClr val="bg1"/>
                </a:solidFill>
              </a:rPr>
              <a:t>3.850.000</a:t>
            </a:r>
            <a:endParaRPr lang="es-ES_tradnl" sz="6000" b="1" dirty="0">
              <a:solidFill>
                <a:schemeClr val="bg1"/>
              </a:solidFill>
            </a:endParaRPr>
          </a:p>
          <a:p>
            <a:r>
              <a:rPr lang="es-ES_tradnl" sz="4000" dirty="0" smtClean="0">
                <a:solidFill>
                  <a:schemeClr val="bg1"/>
                </a:solidFill>
              </a:rPr>
              <a:t>BUSQUEDAS</a:t>
            </a:r>
            <a:r>
              <a:rPr lang="es-ES_tradnl" sz="4000" b="1" dirty="0" smtClean="0">
                <a:solidFill>
                  <a:schemeClr val="bg1"/>
                </a:solidFill>
              </a:rPr>
              <a:t> </a:t>
            </a:r>
            <a:r>
              <a:rPr lang="es-ES_tradnl" sz="4000" dirty="0" smtClean="0">
                <a:solidFill>
                  <a:schemeClr val="bg1"/>
                </a:solidFill>
              </a:rPr>
              <a:t>SOBRE:</a:t>
            </a:r>
          </a:p>
          <a:p>
            <a:r>
              <a:rPr lang="es-ES_tradnl" sz="4000" dirty="0" smtClean="0">
                <a:solidFill>
                  <a:schemeClr val="bg1"/>
                </a:solidFill>
              </a:rPr>
              <a:t>BIBLIA</a:t>
            </a:r>
          </a:p>
          <a:p>
            <a:r>
              <a:rPr lang="es-ES_tradnl" sz="4000" dirty="0" smtClean="0">
                <a:solidFill>
                  <a:schemeClr val="bg1"/>
                </a:solidFill>
              </a:rPr>
              <a:t>10 Mandamientos</a:t>
            </a:r>
          </a:p>
          <a:p>
            <a:r>
              <a:rPr lang="es-ES_tradnl" sz="4000" dirty="0">
                <a:solidFill>
                  <a:schemeClr val="bg1"/>
                </a:solidFill>
              </a:rPr>
              <a:t>¿</a:t>
            </a:r>
            <a:r>
              <a:rPr lang="es-ES_tradnl" sz="4000" dirty="0" smtClean="0">
                <a:solidFill>
                  <a:schemeClr val="bg1"/>
                </a:solidFill>
              </a:rPr>
              <a:t>Quién es Jesús?</a:t>
            </a:r>
          </a:p>
          <a:p>
            <a:r>
              <a:rPr lang="es-ES_tradnl" sz="4000" dirty="0" smtClean="0">
                <a:solidFill>
                  <a:schemeClr val="bg1"/>
                </a:solidFill>
              </a:rPr>
              <a:t>¿Cómo estudiar la Biblia?</a:t>
            </a:r>
          </a:p>
          <a:p>
            <a:r>
              <a:rPr lang="es-ES_tradnl" sz="4000" dirty="0" smtClean="0">
                <a:solidFill>
                  <a:schemeClr val="bg1"/>
                </a:solidFill>
              </a:rPr>
              <a:t>¿Que es el Armagedón?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67" y="0"/>
            <a:ext cx="12205567" cy="68631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0276" y="204129"/>
            <a:ext cx="6667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dirty="0" smtClean="0">
                <a:solidFill>
                  <a:schemeClr val="bg1"/>
                </a:solidFill>
              </a:rPr>
              <a:t>NUESTRO CONTENIDO </a:t>
            </a:r>
            <a:r>
              <a:rPr lang="es-ES_tradnl" sz="4000" b="1" dirty="0" smtClean="0">
                <a:solidFill>
                  <a:schemeClr val="bg1"/>
                </a:solidFill>
              </a:rPr>
              <a:t>ACTUAL</a:t>
            </a:r>
            <a:endParaRPr lang="es-ES_tradnl" sz="40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848413" y="1598317"/>
            <a:ext cx="306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smtClean="0">
                <a:solidFill>
                  <a:schemeClr val="bg1"/>
                </a:solidFill>
              </a:rPr>
              <a:t>Nuestros Eventos</a:t>
            </a:r>
            <a:endParaRPr lang="es-ES_tradnl" sz="32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848413" y="2520225"/>
            <a:ext cx="2786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>
                <a:solidFill>
                  <a:schemeClr val="bg1"/>
                </a:solidFill>
              </a:rPr>
              <a:t>Nuestros logros</a:t>
            </a:r>
            <a:endParaRPr lang="es-ES_tradnl" sz="32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48413" y="3442133"/>
            <a:ext cx="3031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>
                <a:solidFill>
                  <a:schemeClr val="bg1"/>
                </a:solidFill>
              </a:rPr>
              <a:t>Nuestro lenguaje</a:t>
            </a:r>
            <a:endParaRPr lang="es-ES_tradnl" sz="32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848413" y="4411518"/>
            <a:ext cx="2971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>
                <a:solidFill>
                  <a:schemeClr val="bg1"/>
                </a:solidFill>
              </a:rPr>
              <a:t>Nuestros líderes </a:t>
            </a:r>
            <a:endParaRPr lang="es-ES_tradnl" sz="32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48413" y="5344968"/>
            <a:ext cx="3278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smtClean="0">
                <a:solidFill>
                  <a:schemeClr val="bg1"/>
                </a:solidFill>
              </a:rPr>
              <a:t>Nuestros intereses</a:t>
            </a:r>
            <a:endParaRPr lang="es-ES_trad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"/>
            <a:ext cx="12192000" cy="66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5480</TotalTime>
  <Words>435</Words>
  <Application>Microsoft Macintosh PowerPoint</Application>
  <PresentationFormat>Panorámica</PresentationFormat>
  <Paragraphs>120</Paragraphs>
  <Slides>50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2" baseType="lpstr">
      <vt:lpstr>Abadi MT Condensed Light</vt:lpstr>
      <vt:lpstr>Al Bayan Plain</vt:lpstr>
      <vt:lpstr>American Typewriter</vt:lpstr>
      <vt:lpstr>Apple Symbols</vt:lpstr>
      <vt:lpstr>Arial</vt:lpstr>
      <vt:lpstr>Avenir Next Condensed</vt:lpstr>
      <vt:lpstr>Baskerville</vt:lpstr>
      <vt:lpstr>Calibri</vt:lpstr>
      <vt:lpstr>Calibri Light</vt:lpstr>
      <vt:lpstr>Century Gothic</vt:lpstr>
      <vt:lpstr>Courier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51</cp:revision>
  <dcterms:created xsi:type="dcterms:W3CDTF">2020-05-28T14:38:36Z</dcterms:created>
  <dcterms:modified xsi:type="dcterms:W3CDTF">2020-07-28T22:11:29Z</dcterms:modified>
</cp:coreProperties>
</file>