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275" r:id="rId3"/>
    <p:sldId id="258" r:id="rId4"/>
    <p:sldId id="260" r:id="rId5"/>
    <p:sldId id="261" r:id="rId6"/>
    <p:sldId id="276" r:id="rId7"/>
    <p:sldId id="263" r:id="rId8"/>
    <p:sldId id="266" r:id="rId9"/>
    <p:sldId id="280" r:id="rId10"/>
    <p:sldId id="265" r:id="rId11"/>
    <p:sldId id="272" r:id="rId12"/>
    <p:sldId id="270" r:id="rId13"/>
    <p:sldId id="269" r:id="rId14"/>
    <p:sldId id="278" r:id="rId15"/>
    <p:sldId id="281" r:id="rId16"/>
    <p:sldId id="282"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72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6A174-0550-4FF2-A923-736DA1F74A50}" type="datetimeFigureOut">
              <a:rPr lang="en-US" smtClean="0"/>
              <a:pPr/>
              <a:t>7/3/2012</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C2BFF6-432B-49FF-A224-5CC7ED1BCE4B}" type="slidenum">
              <a:rPr lang="en-US" smtClean="0"/>
              <a:pPr/>
              <a:t>‹Nº›</a:t>
            </a:fld>
            <a:endParaRPr lang="en-US"/>
          </a:p>
        </p:txBody>
      </p:sp>
    </p:spTree>
    <p:extLst>
      <p:ext uri="{BB962C8B-B14F-4D97-AF65-F5344CB8AC3E}">
        <p14:creationId xmlns:p14="http://schemas.microsoft.com/office/powerpoint/2010/main" val="349410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07C2BFF6-432B-49FF-A224-5CC7ED1BCE4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07C2BFF6-432B-49FF-A224-5CC7ED1BCE4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07C2BFF6-432B-49FF-A224-5CC7ED1BCE4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07C2BFF6-432B-49FF-A224-5CC7ED1BCE4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07C2BFF6-432B-49FF-A224-5CC7ED1BCE4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07C2BFF6-432B-49FF-A224-5CC7ED1BCE4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07C2BFF6-432B-49FF-A224-5CC7ED1BCE4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07C2BFF6-432B-49FF-A224-5CC7ED1BCE4B}"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07C2BFF6-432B-49FF-A224-5CC7ED1BCE4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07C2BFF6-432B-49FF-A224-5CC7ED1BCE4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07C2BFF6-432B-49FF-A224-5CC7ED1BCE4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07C2BFF6-432B-49FF-A224-5CC7ED1BCE4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07C2BFF6-432B-49FF-A224-5CC7ED1BCE4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07C2BFF6-432B-49FF-A224-5CC7ED1BCE4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363CDAD1-9AA5-475A-9FAE-0899A9ACE26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883C90F8-ED4A-4C14-B4E0-9DA60B88078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03/07/2012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03/07/2012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03/07/2012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03/07/2012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03/07/2012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03/07/2012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03/07/2012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03/07/2012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03/07/2012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03/07/2012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03/07/2012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03/07/2012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terglo-TheGarden_A"/>
          <p:cNvPicPr>
            <a:picLocks noChangeAspect="1" noChangeArrowheads="1"/>
          </p:cNvPicPr>
          <p:nvPr/>
        </p:nvPicPr>
        <p:blipFill>
          <a:blip r:embed="rId3" cstate="print"/>
          <a:srcRect/>
          <a:stretch>
            <a:fillRect/>
          </a:stretch>
        </p:blipFill>
        <p:spPr bwMode="auto">
          <a:xfrm>
            <a:off x="0" y="24"/>
            <a:ext cx="9144000" cy="6858000"/>
          </a:xfrm>
          <a:prstGeom prst="rect">
            <a:avLst/>
          </a:prstGeom>
          <a:noFill/>
        </p:spPr>
      </p:pic>
      <p:sp>
        <p:nvSpPr>
          <p:cNvPr id="3" name="2 Título"/>
          <p:cNvSpPr>
            <a:spLocks noGrp="1"/>
          </p:cNvSpPr>
          <p:nvPr>
            <p:ph type="title"/>
          </p:nvPr>
        </p:nvSpPr>
        <p:spPr/>
        <p:txBody>
          <a:bodyPr>
            <a:normAutofit/>
          </a:bodyPr>
          <a:lstStyle/>
          <a:p>
            <a:endParaRPr lang="en-US" b="1" dirty="0"/>
          </a:p>
        </p:txBody>
      </p:sp>
      <p:sp>
        <p:nvSpPr>
          <p:cNvPr id="4" name="3 Marcador de contenido"/>
          <p:cNvSpPr>
            <a:spLocks noGrp="1"/>
          </p:cNvSpPr>
          <p:nvPr>
            <p:ph idx="1"/>
          </p:nvPr>
        </p:nvSpPr>
        <p:spPr>
          <a:xfrm>
            <a:off x="-324544" y="2276872"/>
            <a:ext cx="8229600" cy="4525963"/>
          </a:xfrm>
        </p:spPr>
        <p:txBody>
          <a:bodyPr>
            <a:normAutofit/>
          </a:bodyPr>
          <a:lstStyle/>
          <a:p>
            <a:pPr marL="0" indent="0" algn="ctr">
              <a:buNone/>
            </a:pPr>
            <a:r>
              <a:rPr lang="en-US" sz="4800" b="1" dirty="0">
                <a:ln>
                  <a:solidFill>
                    <a:schemeClr val="tx1"/>
                  </a:solidFill>
                </a:ln>
                <a:solidFill>
                  <a:schemeClr val="bg1"/>
                </a:solidFill>
              </a:rPr>
              <a:t>COMO PASAR UNA </a:t>
            </a:r>
            <a:endParaRPr lang="en-US" sz="4800" b="1" dirty="0" smtClean="0">
              <a:ln>
                <a:solidFill>
                  <a:schemeClr val="tx1"/>
                </a:solidFill>
              </a:ln>
              <a:solidFill>
                <a:schemeClr val="bg1"/>
              </a:solidFill>
            </a:endParaRPr>
          </a:p>
          <a:p>
            <a:pPr marL="0" indent="0" algn="ctr">
              <a:buNone/>
            </a:pPr>
            <a:r>
              <a:rPr lang="en-US" sz="4800" b="1" dirty="0" smtClean="0">
                <a:ln>
                  <a:solidFill>
                    <a:schemeClr val="tx1"/>
                  </a:solidFill>
                </a:ln>
                <a:solidFill>
                  <a:schemeClr val="bg1"/>
                </a:solidFill>
              </a:rPr>
              <a:t>HORA </a:t>
            </a:r>
            <a:r>
              <a:rPr lang="en-US" sz="4800" b="1" dirty="0">
                <a:ln>
                  <a:solidFill>
                    <a:schemeClr val="tx1"/>
                  </a:solidFill>
                </a:ln>
                <a:solidFill>
                  <a:schemeClr val="bg1"/>
                </a:solidFill>
              </a:rPr>
              <a:t>EN ORACI</a:t>
            </a:r>
            <a:r>
              <a:rPr lang="es-CO" sz="4800" b="1" dirty="0">
                <a:ln>
                  <a:solidFill>
                    <a:schemeClr val="tx1"/>
                  </a:solidFill>
                </a:ln>
                <a:solidFill>
                  <a:schemeClr val="bg1"/>
                </a:solidFill>
              </a:rPr>
              <a:t>ÓN</a:t>
            </a:r>
            <a:endParaRPr lang="es-CO" sz="4800" dirty="0">
              <a:ln>
                <a:solidFill>
                  <a:schemeClr val="tx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ster-HelpMe_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p:txBody>
          <a:bodyPr>
            <a:normAutofit fontScale="90000"/>
          </a:bodyPr>
          <a:lstStyle/>
          <a:p>
            <a:r>
              <a:rPr lang="es-CO" b="1" dirty="0" smtClean="0">
                <a:ln>
                  <a:solidFill>
                    <a:schemeClr val="tx1"/>
                  </a:solidFill>
                </a:ln>
                <a:solidFill>
                  <a:schemeClr val="bg1"/>
                </a:solidFill>
              </a:rPr>
              <a:t>8. ACCIÓN DE GRACIAS</a:t>
            </a:r>
            <a:br>
              <a:rPr lang="es-CO" b="1" dirty="0" smtClean="0">
                <a:ln>
                  <a:solidFill>
                    <a:schemeClr val="tx1"/>
                  </a:solidFill>
                </a:ln>
                <a:solidFill>
                  <a:schemeClr val="bg1"/>
                </a:solidFill>
              </a:rPr>
            </a:br>
            <a:r>
              <a:rPr lang="es-CO" b="1" dirty="0" err="1" smtClean="0">
                <a:ln>
                  <a:solidFill>
                    <a:schemeClr val="tx1"/>
                  </a:solidFill>
                </a:ln>
                <a:solidFill>
                  <a:schemeClr val="bg1"/>
                </a:solidFill>
              </a:rPr>
              <a:t>Fil.</a:t>
            </a:r>
            <a:r>
              <a:rPr lang="es-CO" b="1" dirty="0" smtClean="0">
                <a:ln>
                  <a:solidFill>
                    <a:schemeClr val="tx1"/>
                  </a:solidFill>
                </a:ln>
                <a:solidFill>
                  <a:schemeClr val="bg1"/>
                </a:solidFill>
              </a:rPr>
              <a:t> 4:6; </a:t>
            </a:r>
            <a:r>
              <a:rPr lang="es-CO" b="1" dirty="0" err="1" smtClean="0">
                <a:ln>
                  <a:solidFill>
                    <a:schemeClr val="tx1"/>
                  </a:solidFill>
                </a:ln>
                <a:solidFill>
                  <a:schemeClr val="bg1"/>
                </a:solidFill>
              </a:rPr>
              <a:t>Sal.</a:t>
            </a:r>
            <a:r>
              <a:rPr lang="es-CO" b="1" dirty="0" smtClean="0">
                <a:ln>
                  <a:solidFill>
                    <a:schemeClr val="tx1"/>
                  </a:solidFill>
                </a:ln>
                <a:solidFill>
                  <a:schemeClr val="bg1"/>
                </a:solidFill>
              </a:rPr>
              <a:t> 100:4; </a:t>
            </a:r>
            <a:endParaRPr lang="en-US" b="1" dirty="0">
              <a:ln>
                <a:solidFill>
                  <a:schemeClr val="tx1"/>
                </a:solidFill>
              </a:ln>
              <a:solidFill>
                <a:schemeClr val="bg1"/>
              </a:solidFill>
            </a:endParaRPr>
          </a:p>
        </p:txBody>
      </p:sp>
      <p:sp>
        <p:nvSpPr>
          <p:cNvPr id="4" name="3 Marcador de contenido"/>
          <p:cNvSpPr>
            <a:spLocks noGrp="1"/>
          </p:cNvSpPr>
          <p:nvPr>
            <p:ph idx="1"/>
          </p:nvPr>
        </p:nvSpPr>
        <p:spPr>
          <a:xfrm>
            <a:off x="285720" y="1600200"/>
            <a:ext cx="8643998" cy="5257800"/>
          </a:xfrm>
        </p:spPr>
        <p:txBody>
          <a:bodyPr>
            <a:normAutofit/>
          </a:bodyPr>
          <a:lstStyle/>
          <a:p>
            <a:r>
              <a:rPr lang="es-CO" b="1" dirty="0" smtClean="0">
                <a:ln>
                  <a:solidFill>
                    <a:schemeClr val="tx1"/>
                  </a:solidFill>
                </a:ln>
                <a:solidFill>
                  <a:schemeClr val="bg1"/>
                </a:solidFill>
              </a:rPr>
              <a:t>Cuando el apóstol Pablo escribió a los Filipenses. Les dijo que entregasen su oración y suplica “con acción de gracias”.</a:t>
            </a:r>
          </a:p>
          <a:p>
            <a:pPr lvl="6">
              <a:buNone/>
            </a:pPr>
            <a:r>
              <a:rPr lang="es-CO" sz="3200" b="1" dirty="0" smtClean="0">
                <a:ln>
                  <a:solidFill>
                    <a:schemeClr val="tx1"/>
                  </a:solidFill>
                </a:ln>
                <a:solidFill>
                  <a:schemeClr val="bg1"/>
                </a:solidFill>
              </a:rPr>
              <a:t>  La acción de gracias se diferencia de la alabanza, en que la alabanza significa reconocer a Dios por quien es. Mientras que la acción de gracias reconoce a Dios por las cosas especificas que Él ha hecho.</a:t>
            </a:r>
            <a:endParaRPr lang="en-US" sz="3200" b="1" dirty="0">
              <a:ln>
                <a:solidFill>
                  <a:schemeClr val="tx1"/>
                </a:solidFill>
              </a:l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to="" calcmode="lin" valueType="num">
                                      <p:cBhvr>
                                        <p:cTn id="20"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derno-CrossCrown_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457200" y="214290"/>
            <a:ext cx="8229600" cy="1143000"/>
          </a:xfrm>
        </p:spPr>
        <p:txBody>
          <a:bodyPr>
            <a:normAutofit fontScale="90000"/>
          </a:bodyPr>
          <a:lstStyle/>
          <a:p>
            <a:r>
              <a:rPr lang="es-CO" b="1" dirty="0" smtClean="0">
                <a:ln>
                  <a:solidFill>
                    <a:schemeClr val="tx1"/>
                  </a:solidFill>
                </a:ln>
                <a:solidFill>
                  <a:schemeClr val="bg1"/>
                </a:solidFill>
              </a:rPr>
              <a:t>9. CANTAR</a:t>
            </a:r>
            <a:br>
              <a:rPr lang="es-CO" b="1" dirty="0" smtClean="0">
                <a:ln>
                  <a:solidFill>
                    <a:schemeClr val="tx1"/>
                  </a:solidFill>
                </a:ln>
                <a:solidFill>
                  <a:schemeClr val="bg1"/>
                </a:solidFill>
              </a:rPr>
            </a:br>
            <a:r>
              <a:rPr lang="es-CO" b="1" dirty="0" err="1" smtClean="0">
                <a:ln>
                  <a:solidFill>
                    <a:schemeClr val="tx1"/>
                  </a:solidFill>
                </a:ln>
                <a:solidFill>
                  <a:schemeClr val="bg1"/>
                </a:solidFill>
              </a:rPr>
              <a:t>Sal.</a:t>
            </a:r>
            <a:r>
              <a:rPr lang="es-CO" b="1" dirty="0" smtClean="0">
                <a:ln>
                  <a:solidFill>
                    <a:schemeClr val="tx1"/>
                  </a:solidFill>
                </a:ln>
                <a:solidFill>
                  <a:schemeClr val="bg1"/>
                </a:solidFill>
              </a:rPr>
              <a:t> 100:2; Ef. 5:19; Sal. </a:t>
            </a:r>
            <a:r>
              <a:rPr lang="es-CO" b="1" dirty="0" smtClean="0">
                <a:ln>
                  <a:solidFill>
                    <a:schemeClr val="tx1"/>
                  </a:solidFill>
                </a:ln>
                <a:solidFill>
                  <a:schemeClr val="bg1"/>
                </a:solidFill>
              </a:rPr>
              <a:t>144</a:t>
            </a:r>
            <a:r>
              <a:rPr lang="es-CO" b="1" dirty="0" smtClean="0">
                <a:ln>
                  <a:solidFill>
                    <a:schemeClr val="tx1"/>
                  </a:solidFill>
                </a:ln>
                <a:solidFill>
                  <a:schemeClr val="bg1"/>
                </a:solidFill>
              </a:rPr>
              <a:t>: 9; </a:t>
            </a:r>
            <a:endParaRPr lang="en-US" b="1" dirty="0">
              <a:ln>
                <a:solidFill>
                  <a:schemeClr val="tx1"/>
                </a:solidFill>
              </a:ln>
              <a:solidFill>
                <a:schemeClr val="bg1"/>
              </a:solidFill>
            </a:endParaRPr>
          </a:p>
        </p:txBody>
      </p:sp>
      <p:sp>
        <p:nvSpPr>
          <p:cNvPr id="4" name="3 Marcador de contenido"/>
          <p:cNvSpPr>
            <a:spLocks noGrp="1"/>
          </p:cNvSpPr>
          <p:nvPr>
            <p:ph idx="1"/>
          </p:nvPr>
        </p:nvSpPr>
        <p:spPr/>
        <p:txBody>
          <a:bodyPr>
            <a:normAutofit fontScale="92500" lnSpcReduction="10000"/>
          </a:bodyPr>
          <a:lstStyle/>
          <a:p>
            <a:r>
              <a:rPr lang="es-CO" b="1" dirty="0" smtClean="0">
                <a:ln>
                  <a:solidFill>
                    <a:schemeClr val="tx1"/>
                  </a:solidFill>
                </a:ln>
                <a:solidFill>
                  <a:schemeClr val="bg1"/>
                </a:solidFill>
              </a:rPr>
              <a:t>Las melodías verdaderas son regalos a Dios con el propósito de cantar alabanzas a Él.</a:t>
            </a:r>
          </a:p>
          <a:p>
            <a:r>
              <a:rPr lang="es-CO" b="1" dirty="0" smtClean="0">
                <a:ln>
                  <a:solidFill>
                    <a:schemeClr val="tx1"/>
                  </a:solidFill>
                </a:ln>
                <a:solidFill>
                  <a:schemeClr val="bg1"/>
                </a:solidFill>
              </a:rPr>
              <a:t>Desafortunadamente, muchos cristianos nunca han aprendido la belleza de cantar “una nueva canción” a Dios en sus oraciones.  Estas canciones pueden salir directamente del corazón con el Espíritu Santo creando la </a:t>
            </a:r>
            <a:r>
              <a:rPr lang="es-CO" b="1" dirty="0" err="1" smtClean="0">
                <a:ln>
                  <a:solidFill>
                    <a:schemeClr val="tx1"/>
                  </a:solidFill>
                </a:ln>
                <a:solidFill>
                  <a:schemeClr val="bg1"/>
                </a:solidFill>
              </a:rPr>
              <a:t>melodia</a:t>
            </a:r>
            <a:r>
              <a:rPr lang="es-CO" b="1" dirty="0" smtClean="0">
                <a:ln>
                  <a:solidFill>
                    <a:schemeClr val="tx1"/>
                  </a:solidFill>
                </a:ln>
                <a:solidFill>
                  <a:schemeClr val="bg1"/>
                </a:solidFill>
              </a:rPr>
              <a:t>. </a:t>
            </a:r>
          </a:p>
          <a:p>
            <a:r>
              <a:rPr lang="es-CO" b="1" dirty="0" smtClean="0">
                <a:ln>
                  <a:solidFill>
                    <a:schemeClr val="tx1"/>
                  </a:solidFill>
                </a:ln>
                <a:solidFill>
                  <a:schemeClr val="bg1"/>
                </a:solidFill>
              </a:rPr>
              <a:t>El apóstol Pablo habló de cantar “canciones espirituales”.  Cantar al Señor es cantar a Dios a través de la melodía.   </a:t>
            </a:r>
            <a:endParaRPr lang="en-US" b="1" dirty="0">
              <a:ln>
                <a:solidFill>
                  <a:schemeClr val="tx1"/>
                </a:solidFill>
              </a:l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to="" calcmode="lin" valueType="num">
                                      <p:cBhvr>
                                        <p:cTn id="22" dur="1" fill="hold"/>
                                        <p:tgtEl>
                                          <p:spTgt spid="4">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to="" calcmode="lin" valueType="num">
                                      <p:cBhvr>
                                        <p:cTn id="2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terglo-TheGarden_D"/>
          <p:cNvPicPr>
            <a:picLocks noChangeAspect="1" noChangeArrowheads="1"/>
          </p:cNvPicPr>
          <p:nvPr/>
        </p:nvPicPr>
        <p:blipFill>
          <a:blip r:embed="rId3" cstate="print"/>
          <a:srcRect/>
          <a:stretch>
            <a:fillRect/>
          </a:stretch>
        </p:blipFill>
        <p:spPr bwMode="auto">
          <a:xfrm>
            <a:off x="0" y="71462"/>
            <a:ext cx="9144000" cy="6858000"/>
          </a:xfrm>
          <a:prstGeom prst="rect">
            <a:avLst/>
          </a:prstGeom>
          <a:noFill/>
        </p:spPr>
      </p:pic>
      <p:sp>
        <p:nvSpPr>
          <p:cNvPr id="3" name="2 Título"/>
          <p:cNvSpPr>
            <a:spLocks noGrp="1"/>
          </p:cNvSpPr>
          <p:nvPr>
            <p:ph type="title"/>
          </p:nvPr>
        </p:nvSpPr>
        <p:spPr/>
        <p:txBody>
          <a:bodyPr>
            <a:normAutofit fontScale="90000"/>
          </a:bodyPr>
          <a:lstStyle/>
          <a:p>
            <a:r>
              <a:rPr lang="es-CO" b="1" dirty="0" smtClean="0">
                <a:ln>
                  <a:solidFill>
                    <a:schemeClr val="tx1"/>
                  </a:solidFill>
                </a:ln>
                <a:solidFill>
                  <a:schemeClr val="bg1"/>
                </a:solidFill>
              </a:rPr>
              <a:t>10. MEDITAR</a:t>
            </a:r>
            <a:br>
              <a:rPr lang="es-CO" b="1" dirty="0" smtClean="0">
                <a:ln>
                  <a:solidFill>
                    <a:schemeClr val="tx1"/>
                  </a:solidFill>
                </a:ln>
                <a:solidFill>
                  <a:schemeClr val="bg1"/>
                </a:solidFill>
              </a:rPr>
            </a:br>
            <a:r>
              <a:rPr lang="es-CO" b="1" dirty="0" err="1" smtClean="0">
                <a:ln>
                  <a:solidFill>
                    <a:schemeClr val="tx1"/>
                  </a:solidFill>
                </a:ln>
                <a:solidFill>
                  <a:schemeClr val="bg1"/>
                </a:solidFill>
              </a:rPr>
              <a:t>Jos.</a:t>
            </a:r>
            <a:r>
              <a:rPr lang="es-CO" b="1" dirty="0" smtClean="0">
                <a:ln>
                  <a:solidFill>
                    <a:schemeClr val="tx1"/>
                  </a:solidFill>
                </a:ln>
                <a:solidFill>
                  <a:schemeClr val="bg1"/>
                </a:solidFill>
              </a:rPr>
              <a:t> 1:8; </a:t>
            </a:r>
            <a:r>
              <a:rPr lang="es-CO" b="1" dirty="0" err="1" smtClean="0">
                <a:ln>
                  <a:solidFill>
                    <a:schemeClr val="tx1"/>
                  </a:solidFill>
                </a:ln>
                <a:solidFill>
                  <a:schemeClr val="bg1"/>
                </a:solidFill>
              </a:rPr>
              <a:t>Sal.</a:t>
            </a:r>
            <a:r>
              <a:rPr lang="es-CO" b="1" dirty="0" smtClean="0">
                <a:ln>
                  <a:solidFill>
                    <a:schemeClr val="tx1"/>
                  </a:solidFill>
                </a:ln>
                <a:solidFill>
                  <a:schemeClr val="bg1"/>
                </a:solidFill>
              </a:rPr>
              <a:t> 1:1-6; </a:t>
            </a:r>
            <a:r>
              <a:rPr lang="es-CO" b="1" dirty="0" err="1" smtClean="0">
                <a:ln>
                  <a:solidFill>
                    <a:schemeClr val="tx1"/>
                  </a:solidFill>
                </a:ln>
                <a:solidFill>
                  <a:schemeClr val="bg1"/>
                </a:solidFill>
              </a:rPr>
              <a:t>Sal.</a:t>
            </a:r>
            <a:r>
              <a:rPr lang="es-CO" b="1" dirty="0" smtClean="0">
                <a:ln>
                  <a:solidFill>
                    <a:schemeClr val="tx1"/>
                  </a:solidFill>
                </a:ln>
                <a:solidFill>
                  <a:schemeClr val="bg1"/>
                </a:solidFill>
              </a:rPr>
              <a:t> 77:12</a:t>
            </a:r>
            <a:endParaRPr lang="en-US" b="1" dirty="0">
              <a:ln>
                <a:solidFill>
                  <a:schemeClr val="tx1"/>
                </a:solidFill>
              </a:ln>
              <a:solidFill>
                <a:schemeClr val="bg1"/>
              </a:solidFill>
            </a:endParaRPr>
          </a:p>
        </p:txBody>
      </p:sp>
      <p:sp>
        <p:nvSpPr>
          <p:cNvPr id="4" name="3 Marcador de contenido"/>
          <p:cNvSpPr>
            <a:spLocks noGrp="1"/>
          </p:cNvSpPr>
          <p:nvPr>
            <p:ph idx="1"/>
          </p:nvPr>
        </p:nvSpPr>
        <p:spPr>
          <a:xfrm>
            <a:off x="457200" y="1974871"/>
            <a:ext cx="8229600" cy="4525963"/>
          </a:xfrm>
        </p:spPr>
        <p:txBody>
          <a:bodyPr/>
          <a:lstStyle/>
          <a:p>
            <a:r>
              <a:rPr lang="es-CO" b="1" dirty="0" smtClean="0">
                <a:ln>
                  <a:solidFill>
                    <a:schemeClr val="tx1"/>
                  </a:solidFill>
                </a:ln>
                <a:solidFill>
                  <a:schemeClr val="bg1"/>
                </a:solidFill>
              </a:rPr>
              <a:t>Esperar en la presencia de Dios es simplemente estar allí para amarlo.</a:t>
            </a:r>
          </a:p>
          <a:p>
            <a:r>
              <a:rPr lang="es-CO" b="1" dirty="0" smtClean="0">
                <a:ln>
                  <a:solidFill>
                    <a:schemeClr val="tx1"/>
                  </a:solidFill>
                </a:ln>
                <a:solidFill>
                  <a:schemeClr val="bg1"/>
                </a:solidFill>
              </a:rPr>
              <a:t>Meditar es estar allí para contemplarlo. </a:t>
            </a:r>
          </a:p>
          <a:p>
            <a:r>
              <a:rPr lang="es-CO" b="1" dirty="0" smtClean="0">
                <a:ln>
                  <a:solidFill>
                    <a:schemeClr val="tx1"/>
                  </a:solidFill>
                </a:ln>
                <a:solidFill>
                  <a:schemeClr val="bg1"/>
                </a:solidFill>
              </a:rPr>
              <a:t>Meditar es pensar en los temas espirituales que tienen relación con Dios siendo guiados por su palabra.</a:t>
            </a:r>
          </a:p>
          <a:p>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to="" calcmode="lin" valueType="num">
                                      <p:cBhvr>
                                        <p:cTn id="22" dur="1" fill="hold"/>
                                        <p:tgtEl>
                                          <p:spTgt spid="4">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to="" calcmode="lin" valueType="num">
                                      <p:cBhvr>
                                        <p:cTn id="2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ster-TheGarden_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p:txBody>
          <a:bodyPr>
            <a:normAutofit fontScale="90000"/>
          </a:bodyPr>
          <a:lstStyle/>
          <a:p>
            <a:r>
              <a:rPr lang="es-CO" b="1" dirty="0" smtClean="0">
                <a:ln>
                  <a:solidFill>
                    <a:schemeClr val="tx1"/>
                  </a:solidFill>
                </a:ln>
                <a:solidFill>
                  <a:schemeClr val="bg1"/>
                </a:solidFill>
              </a:rPr>
              <a:t>11. ESCUCHAR</a:t>
            </a:r>
            <a:br>
              <a:rPr lang="es-CO" b="1" dirty="0" smtClean="0">
                <a:ln>
                  <a:solidFill>
                    <a:schemeClr val="tx1"/>
                  </a:solidFill>
                </a:ln>
                <a:solidFill>
                  <a:schemeClr val="bg1"/>
                </a:solidFill>
              </a:rPr>
            </a:br>
            <a:r>
              <a:rPr lang="es-CO" b="1" dirty="0" err="1" smtClean="0">
                <a:ln>
                  <a:solidFill>
                    <a:schemeClr val="tx1"/>
                  </a:solidFill>
                </a:ln>
                <a:solidFill>
                  <a:schemeClr val="bg1"/>
                </a:solidFill>
              </a:rPr>
              <a:t>Ecl</a:t>
            </a:r>
            <a:r>
              <a:rPr lang="es-CO" b="1" dirty="0" smtClean="0">
                <a:ln>
                  <a:solidFill>
                    <a:schemeClr val="tx1"/>
                  </a:solidFill>
                </a:ln>
                <a:solidFill>
                  <a:schemeClr val="bg1"/>
                </a:solidFill>
              </a:rPr>
              <a:t>. 5:2; 1Ry 19:11-12.</a:t>
            </a:r>
            <a:endParaRPr lang="en-US" b="1" dirty="0">
              <a:ln>
                <a:solidFill>
                  <a:schemeClr val="tx1"/>
                </a:solidFill>
              </a:ln>
              <a:solidFill>
                <a:schemeClr val="bg1"/>
              </a:solidFill>
            </a:endParaRPr>
          </a:p>
        </p:txBody>
      </p:sp>
      <p:sp>
        <p:nvSpPr>
          <p:cNvPr id="4" name="3 Marcador de contenido"/>
          <p:cNvSpPr>
            <a:spLocks noGrp="1"/>
          </p:cNvSpPr>
          <p:nvPr>
            <p:ph idx="1"/>
          </p:nvPr>
        </p:nvSpPr>
        <p:spPr>
          <a:xfrm>
            <a:off x="771556" y="2071678"/>
            <a:ext cx="8229600" cy="4525963"/>
          </a:xfrm>
        </p:spPr>
        <p:txBody>
          <a:bodyPr/>
          <a:lstStyle/>
          <a:p>
            <a:r>
              <a:rPr lang="es-CO" b="1" dirty="0" smtClean="0">
                <a:ln>
                  <a:solidFill>
                    <a:schemeClr val="tx1"/>
                  </a:solidFill>
                </a:ln>
                <a:solidFill>
                  <a:schemeClr val="bg1"/>
                </a:solidFill>
              </a:rPr>
              <a:t>Sea a través de leer la Biblia, o a través de escuchar la voz  (suave voz) de Dios por su Santo Espíritu, Dios está hablando a los cristianos que oran. Pero nosotros tenemos que tomar tiempo para escuchar.</a:t>
            </a:r>
          </a:p>
          <a:p>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rmline-Cross_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842994" y="142852"/>
            <a:ext cx="8229600" cy="1143000"/>
          </a:xfrm>
        </p:spPr>
        <p:txBody>
          <a:bodyPr>
            <a:normAutofit fontScale="90000"/>
          </a:bodyPr>
          <a:lstStyle/>
          <a:p>
            <a:r>
              <a:rPr lang="es-CO" b="1" dirty="0" smtClean="0">
                <a:ln>
                  <a:solidFill>
                    <a:schemeClr val="tx1"/>
                  </a:solidFill>
                </a:ln>
                <a:solidFill>
                  <a:schemeClr val="bg1"/>
                </a:solidFill>
              </a:rPr>
              <a:t>12. ALABAR</a:t>
            </a:r>
            <a:br>
              <a:rPr lang="es-CO" b="1" dirty="0" smtClean="0">
                <a:ln>
                  <a:solidFill>
                    <a:schemeClr val="tx1"/>
                  </a:solidFill>
                </a:ln>
                <a:solidFill>
                  <a:schemeClr val="bg1"/>
                </a:solidFill>
              </a:rPr>
            </a:br>
            <a:r>
              <a:rPr lang="es-CO" b="1" dirty="0" err="1" smtClean="0">
                <a:ln>
                  <a:solidFill>
                    <a:schemeClr val="tx1"/>
                  </a:solidFill>
                </a:ln>
                <a:solidFill>
                  <a:schemeClr val="bg1"/>
                </a:solidFill>
              </a:rPr>
              <a:t>Mt</a:t>
            </a:r>
            <a:r>
              <a:rPr lang="es-CO" b="1" dirty="0" smtClean="0">
                <a:ln>
                  <a:solidFill>
                    <a:schemeClr val="tx1"/>
                  </a:solidFill>
                </a:ln>
                <a:solidFill>
                  <a:schemeClr val="bg1"/>
                </a:solidFill>
              </a:rPr>
              <a:t>. 6:13; </a:t>
            </a:r>
            <a:r>
              <a:rPr lang="es-CO" b="1" dirty="0" err="1" smtClean="0">
                <a:ln>
                  <a:solidFill>
                    <a:schemeClr val="tx1"/>
                  </a:solidFill>
                </a:ln>
                <a:solidFill>
                  <a:schemeClr val="bg1"/>
                </a:solidFill>
              </a:rPr>
              <a:t>Sal.</a:t>
            </a:r>
            <a:r>
              <a:rPr lang="es-CO" b="1" dirty="0" smtClean="0">
                <a:ln>
                  <a:solidFill>
                    <a:schemeClr val="tx1"/>
                  </a:solidFill>
                </a:ln>
                <a:solidFill>
                  <a:schemeClr val="bg1"/>
                </a:solidFill>
              </a:rPr>
              <a:t> 100:4; </a:t>
            </a:r>
            <a:r>
              <a:rPr lang="es-CO" b="1" dirty="0" err="1" smtClean="0">
                <a:ln>
                  <a:solidFill>
                    <a:schemeClr val="tx1"/>
                  </a:solidFill>
                </a:ln>
                <a:solidFill>
                  <a:schemeClr val="bg1"/>
                </a:solidFill>
              </a:rPr>
              <a:t>Sal.</a:t>
            </a:r>
            <a:r>
              <a:rPr lang="es-CO" b="1" dirty="0" smtClean="0">
                <a:ln>
                  <a:solidFill>
                    <a:schemeClr val="tx1"/>
                  </a:solidFill>
                </a:ln>
                <a:solidFill>
                  <a:schemeClr val="bg1"/>
                </a:solidFill>
              </a:rPr>
              <a:t> 150</a:t>
            </a:r>
            <a:endParaRPr lang="en-US" b="1" dirty="0">
              <a:ln>
                <a:solidFill>
                  <a:schemeClr val="tx1"/>
                </a:solidFill>
              </a:ln>
              <a:solidFill>
                <a:schemeClr val="bg1"/>
              </a:solidFill>
            </a:endParaRPr>
          </a:p>
        </p:txBody>
      </p:sp>
      <p:sp>
        <p:nvSpPr>
          <p:cNvPr id="4" name="3 Marcador de contenido"/>
          <p:cNvSpPr>
            <a:spLocks noGrp="1"/>
          </p:cNvSpPr>
          <p:nvPr>
            <p:ph idx="1"/>
          </p:nvPr>
        </p:nvSpPr>
        <p:spPr>
          <a:xfrm>
            <a:off x="857224" y="1600200"/>
            <a:ext cx="8143900" cy="4900634"/>
          </a:xfrm>
        </p:spPr>
        <p:txBody>
          <a:bodyPr>
            <a:normAutofit fontScale="92500"/>
          </a:bodyPr>
          <a:lstStyle/>
          <a:p>
            <a:r>
              <a:rPr lang="es-CO" b="1" dirty="0" smtClean="0">
                <a:ln>
                  <a:solidFill>
                    <a:schemeClr val="tx1"/>
                  </a:solidFill>
                </a:ln>
                <a:solidFill>
                  <a:schemeClr val="bg1"/>
                </a:solidFill>
              </a:rPr>
              <a:t>Terminemos la oración de una manera parecida a la manera como comenzamos. Jesús enseño esto a sus discípulos cuando termino su oración con la frase “porque tuyo es el reino, el poder y la gloría para siempre. amen”. </a:t>
            </a:r>
          </a:p>
          <a:p>
            <a:r>
              <a:rPr lang="es-CO" b="1" dirty="0" smtClean="0">
                <a:ln>
                  <a:solidFill>
                    <a:schemeClr val="tx1"/>
                  </a:solidFill>
                </a:ln>
                <a:solidFill>
                  <a:schemeClr val="bg1"/>
                </a:solidFill>
              </a:rPr>
              <a:t>Estas son sugerencias.  Cada persona tiene una vida de oración distinta. Desarrolla un habito de oración, así Dios te guiará a un ministerio con cambios en ti mismo y en tu mundo.  </a:t>
            </a:r>
            <a:endParaRPr lang="en-US" b="1" dirty="0">
              <a:ln>
                <a:solidFill>
                  <a:schemeClr val="tx1"/>
                </a:solidFill>
              </a:l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to="" calcmode="lin" valueType="num">
                                      <p:cBhvr>
                                        <p:cTn id="22"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urglass"/>
          <p:cNvPicPr>
            <a:picLocks noChangeAspect="1" noChangeArrowheads="1"/>
          </p:cNvPicPr>
          <p:nvPr/>
        </p:nvPicPr>
        <p:blipFill>
          <a:blip r:embed="rId3" cstate="print"/>
          <a:srcRect/>
          <a:stretch>
            <a:fillRect/>
          </a:stretch>
        </p:blipFill>
        <p:spPr bwMode="auto">
          <a:xfrm>
            <a:off x="0" y="0"/>
            <a:ext cx="9144000" cy="7315200"/>
          </a:xfrm>
          <a:prstGeom prst="rect">
            <a:avLst/>
          </a:prstGeom>
          <a:noFill/>
        </p:spPr>
      </p:pic>
      <p:sp>
        <p:nvSpPr>
          <p:cNvPr id="3" name="2 Marcador de contenido"/>
          <p:cNvSpPr>
            <a:spLocks noGrp="1"/>
          </p:cNvSpPr>
          <p:nvPr>
            <p:ph idx="1"/>
          </p:nvPr>
        </p:nvSpPr>
        <p:spPr>
          <a:xfrm>
            <a:off x="5004048" y="2492896"/>
            <a:ext cx="2941478" cy="5661248"/>
          </a:xfrm>
        </p:spPr>
        <p:txBody>
          <a:bodyPr>
            <a:normAutofit/>
          </a:bodyPr>
          <a:lstStyle/>
          <a:p>
            <a:pPr algn="ctr">
              <a:buNone/>
            </a:pPr>
            <a:r>
              <a:rPr lang="es-CO" sz="9600" dirty="0" smtClean="0">
                <a:solidFill>
                  <a:srgbClr val="C00000"/>
                </a:solidFill>
              </a:rPr>
              <a:t>THE END</a:t>
            </a:r>
            <a:endParaRPr lang="en-US" sz="96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derno-Nehushtan_A"/>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505067X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1357290" y="71414"/>
            <a:ext cx="7715272" cy="1143000"/>
          </a:xfrm>
        </p:spPr>
        <p:txBody>
          <a:bodyPr>
            <a:normAutofit fontScale="90000"/>
          </a:bodyPr>
          <a:lstStyle/>
          <a:p>
            <a:r>
              <a:rPr lang="es-CO" b="1" dirty="0" smtClean="0">
                <a:ln>
                  <a:solidFill>
                    <a:schemeClr val="tx1"/>
                  </a:solidFill>
                </a:ln>
                <a:solidFill>
                  <a:schemeClr val="bg1"/>
                </a:solidFill>
              </a:rPr>
              <a:t>¿Cómo es posible pasar una entera         	  en oración?</a:t>
            </a:r>
            <a:endParaRPr lang="en-US" b="1" dirty="0">
              <a:ln>
                <a:solidFill>
                  <a:schemeClr val="tx1"/>
                </a:solidFill>
              </a:ln>
              <a:solidFill>
                <a:schemeClr val="bg1"/>
              </a:solidFill>
            </a:endParaRPr>
          </a:p>
        </p:txBody>
      </p:sp>
      <p:sp>
        <p:nvSpPr>
          <p:cNvPr id="4" name="3 Marcador de contenido"/>
          <p:cNvSpPr>
            <a:spLocks noGrp="1"/>
          </p:cNvSpPr>
          <p:nvPr>
            <p:ph idx="1"/>
          </p:nvPr>
        </p:nvSpPr>
        <p:spPr>
          <a:xfrm>
            <a:off x="1785918" y="1600200"/>
            <a:ext cx="7143800" cy="4525963"/>
          </a:xfrm>
        </p:spPr>
        <p:txBody>
          <a:bodyPr/>
          <a:lstStyle/>
          <a:p>
            <a:r>
              <a:rPr lang="es-CO" b="1" dirty="0" smtClean="0">
                <a:ln>
                  <a:solidFill>
                    <a:schemeClr val="tx1"/>
                  </a:solidFill>
                </a:ln>
                <a:solidFill>
                  <a:schemeClr val="bg1"/>
                </a:solidFill>
              </a:rPr>
              <a:t>Organizar el tiempo de una hora con 12 aspectos de cinco minutos fundamentados en la Biblia.</a:t>
            </a:r>
          </a:p>
          <a:p>
            <a:pPr lvl="5"/>
            <a:r>
              <a:rPr lang="es-CO" sz="3200" b="1" dirty="0" smtClean="0">
                <a:ln>
                  <a:solidFill>
                    <a:schemeClr val="tx1"/>
                  </a:solidFill>
                </a:ln>
                <a:solidFill>
                  <a:schemeClr val="bg1"/>
                </a:solidFill>
              </a:rPr>
              <a:t>Algunos puntos pueden tomar más o menos de cinco minutos. </a:t>
            </a:r>
          </a:p>
          <a:p>
            <a:endParaRPr lang="es-CO" b="1" dirty="0" smtClean="0">
              <a:solidFill>
                <a:schemeClr val="bg1"/>
              </a:solidFill>
            </a:endParaRPr>
          </a:p>
          <a:p>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to="" calcmode="lin" valueType="num">
                                      <p:cBhvr>
                                        <p:cTn id="20"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derno-NailScars_A"/>
          <p:cNvPicPr>
            <a:picLocks noChangeAspect="1" noChangeArrowheads="1"/>
          </p:cNvPicPr>
          <p:nvPr/>
        </p:nvPicPr>
        <p:blipFill>
          <a:blip r:embed="rId3" cstate="print"/>
          <a:srcRect/>
          <a:stretch>
            <a:fillRect/>
          </a:stretch>
        </p:blipFill>
        <p:spPr bwMode="auto">
          <a:xfrm>
            <a:off x="0" y="-24"/>
            <a:ext cx="9144000" cy="6858000"/>
          </a:xfrm>
          <a:prstGeom prst="rect">
            <a:avLst/>
          </a:prstGeom>
          <a:noFill/>
        </p:spPr>
      </p:pic>
      <p:sp>
        <p:nvSpPr>
          <p:cNvPr id="3" name="2 Título"/>
          <p:cNvSpPr>
            <a:spLocks noGrp="1"/>
          </p:cNvSpPr>
          <p:nvPr>
            <p:ph type="title"/>
          </p:nvPr>
        </p:nvSpPr>
        <p:spPr/>
        <p:txBody>
          <a:bodyPr>
            <a:normAutofit fontScale="90000"/>
          </a:bodyPr>
          <a:lstStyle/>
          <a:p>
            <a:r>
              <a:rPr lang="es-CO" b="1" dirty="0" smtClean="0">
                <a:ln>
                  <a:solidFill>
                    <a:schemeClr val="tx1"/>
                  </a:solidFill>
                </a:ln>
                <a:solidFill>
                  <a:schemeClr val="bg1"/>
                </a:solidFill>
              </a:rPr>
              <a:t>1. ALABAR </a:t>
            </a:r>
            <a:br>
              <a:rPr lang="es-CO" b="1" dirty="0" smtClean="0">
                <a:ln>
                  <a:solidFill>
                    <a:schemeClr val="tx1"/>
                  </a:solidFill>
                </a:ln>
                <a:solidFill>
                  <a:schemeClr val="bg1"/>
                </a:solidFill>
              </a:rPr>
            </a:br>
            <a:r>
              <a:rPr lang="es-CO" b="1" dirty="0" err="1" smtClean="0">
                <a:ln>
                  <a:solidFill>
                    <a:schemeClr val="tx1"/>
                  </a:solidFill>
                </a:ln>
                <a:solidFill>
                  <a:schemeClr val="bg1"/>
                </a:solidFill>
              </a:rPr>
              <a:t>Sal.</a:t>
            </a:r>
            <a:r>
              <a:rPr lang="es-CO" b="1" dirty="0" smtClean="0">
                <a:ln>
                  <a:solidFill>
                    <a:schemeClr val="tx1"/>
                  </a:solidFill>
                </a:ln>
                <a:solidFill>
                  <a:schemeClr val="bg1"/>
                </a:solidFill>
              </a:rPr>
              <a:t> 63:3; </a:t>
            </a:r>
            <a:r>
              <a:rPr lang="es-CO" b="1" dirty="0" err="1" smtClean="0">
                <a:ln>
                  <a:solidFill>
                    <a:schemeClr val="tx1"/>
                  </a:solidFill>
                </a:ln>
                <a:solidFill>
                  <a:schemeClr val="bg1"/>
                </a:solidFill>
              </a:rPr>
              <a:t>Heb.</a:t>
            </a:r>
            <a:r>
              <a:rPr lang="es-CO" b="1" dirty="0" smtClean="0">
                <a:ln>
                  <a:solidFill>
                    <a:schemeClr val="tx1"/>
                  </a:solidFill>
                </a:ln>
                <a:solidFill>
                  <a:schemeClr val="bg1"/>
                </a:solidFill>
              </a:rPr>
              <a:t> 12:15; </a:t>
            </a:r>
            <a:r>
              <a:rPr lang="es-CO" b="1" dirty="0" err="1" smtClean="0">
                <a:ln>
                  <a:solidFill>
                    <a:schemeClr val="tx1"/>
                  </a:solidFill>
                </a:ln>
                <a:solidFill>
                  <a:schemeClr val="bg1"/>
                </a:solidFill>
              </a:rPr>
              <a:t>Mt</a:t>
            </a:r>
            <a:r>
              <a:rPr lang="es-CO" b="1" dirty="0" smtClean="0">
                <a:ln>
                  <a:solidFill>
                    <a:schemeClr val="tx1"/>
                  </a:solidFill>
                </a:ln>
                <a:solidFill>
                  <a:schemeClr val="bg1"/>
                </a:solidFill>
              </a:rPr>
              <a:t>. 6:9</a:t>
            </a:r>
            <a:endParaRPr lang="en-US" b="1" dirty="0">
              <a:ln>
                <a:solidFill>
                  <a:schemeClr val="tx1"/>
                </a:solidFill>
              </a:ln>
              <a:solidFill>
                <a:schemeClr val="bg1"/>
              </a:solidFill>
            </a:endParaRPr>
          </a:p>
        </p:txBody>
      </p:sp>
      <p:sp>
        <p:nvSpPr>
          <p:cNvPr id="4" name="3 Marcador de contenido"/>
          <p:cNvSpPr>
            <a:spLocks noGrp="1"/>
          </p:cNvSpPr>
          <p:nvPr>
            <p:ph idx="1"/>
          </p:nvPr>
        </p:nvSpPr>
        <p:spPr>
          <a:xfrm>
            <a:off x="457200" y="1600200"/>
            <a:ext cx="8229600" cy="5257800"/>
          </a:xfrm>
        </p:spPr>
        <p:txBody>
          <a:bodyPr>
            <a:normAutofit/>
          </a:bodyPr>
          <a:lstStyle/>
          <a:p>
            <a:r>
              <a:rPr lang="es-CO" b="1" dirty="0" smtClean="0">
                <a:ln>
                  <a:solidFill>
                    <a:schemeClr val="tx1"/>
                  </a:solidFill>
                </a:ln>
                <a:solidFill>
                  <a:schemeClr val="bg1"/>
                </a:solidFill>
              </a:rPr>
              <a:t>Todas las oraciones deben comenzar con un reconocimiento de la naturaleza de Dios.  El Padre Nuestro, nuestro modelo para la oración, comienza con “nuestro Padre que estas en los cielos, santificado sea tu nombre”. </a:t>
            </a:r>
          </a:p>
          <a:p>
            <a:r>
              <a:rPr lang="es-CO" b="1" dirty="0" smtClean="0">
                <a:ln>
                  <a:solidFill>
                    <a:schemeClr val="tx1"/>
                  </a:solidFill>
                </a:ln>
                <a:solidFill>
                  <a:schemeClr val="bg1"/>
                </a:solidFill>
              </a:rPr>
              <a:t>Alabar es el aspecto de la oración, que da reconocimiento con nuestras voces a Dios por sus virtudes y sus logros. </a:t>
            </a:r>
            <a:endParaRPr lang="en-US" b="1" dirty="0">
              <a:ln>
                <a:solidFill>
                  <a:schemeClr val="tx1"/>
                </a:solidFill>
              </a:l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to="" calcmode="lin" valueType="num">
                                      <p:cBhvr>
                                        <p:cTn id="22"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derno-CrossCrown_A"/>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p:txBody>
          <a:bodyPr>
            <a:normAutofit fontScale="90000"/>
          </a:bodyPr>
          <a:lstStyle/>
          <a:p>
            <a:r>
              <a:rPr lang="es-CO" b="1" dirty="0" smtClean="0">
                <a:ln>
                  <a:solidFill>
                    <a:schemeClr val="tx1"/>
                  </a:solidFill>
                </a:ln>
                <a:solidFill>
                  <a:schemeClr val="bg1"/>
                </a:solidFill>
              </a:rPr>
              <a:t>2.  ESPERAR</a:t>
            </a:r>
            <a:br>
              <a:rPr lang="es-CO" b="1" dirty="0" smtClean="0">
                <a:ln>
                  <a:solidFill>
                    <a:schemeClr val="tx1"/>
                  </a:solidFill>
                </a:ln>
                <a:solidFill>
                  <a:schemeClr val="bg1"/>
                </a:solidFill>
              </a:rPr>
            </a:br>
            <a:r>
              <a:rPr lang="es-CO" b="1" dirty="0" err="1" smtClean="0">
                <a:ln>
                  <a:solidFill>
                    <a:schemeClr val="tx1"/>
                  </a:solidFill>
                </a:ln>
                <a:solidFill>
                  <a:schemeClr val="bg1"/>
                </a:solidFill>
              </a:rPr>
              <a:t>Sal.</a:t>
            </a:r>
            <a:r>
              <a:rPr lang="es-CO" b="1" dirty="0" smtClean="0">
                <a:ln>
                  <a:solidFill>
                    <a:schemeClr val="tx1"/>
                  </a:solidFill>
                </a:ln>
                <a:solidFill>
                  <a:schemeClr val="bg1"/>
                </a:solidFill>
              </a:rPr>
              <a:t> 37:7; Isa. 40:31; Lam. 3:25</a:t>
            </a:r>
            <a:endParaRPr lang="en-US" b="1" dirty="0">
              <a:ln>
                <a:solidFill>
                  <a:schemeClr val="tx1"/>
                </a:solidFill>
              </a:ln>
              <a:solidFill>
                <a:schemeClr val="bg1"/>
              </a:solidFill>
            </a:endParaRPr>
          </a:p>
        </p:txBody>
      </p:sp>
      <p:sp>
        <p:nvSpPr>
          <p:cNvPr id="4" name="3 Marcador de contenido"/>
          <p:cNvSpPr>
            <a:spLocks noGrp="1"/>
          </p:cNvSpPr>
          <p:nvPr>
            <p:ph idx="1"/>
          </p:nvPr>
        </p:nvSpPr>
        <p:spPr>
          <a:xfrm>
            <a:off x="285720" y="1903433"/>
            <a:ext cx="6143668" cy="4525963"/>
          </a:xfrm>
        </p:spPr>
        <p:txBody>
          <a:bodyPr/>
          <a:lstStyle/>
          <a:p>
            <a:r>
              <a:rPr lang="es-CO" b="1" dirty="0" smtClean="0">
                <a:ln>
                  <a:solidFill>
                    <a:schemeClr val="tx1"/>
                  </a:solidFill>
                </a:ln>
                <a:solidFill>
                  <a:schemeClr val="bg1"/>
                </a:solidFill>
              </a:rPr>
              <a:t>También debemos dar tiempo a estar “quietos” en la presencia de Dios.  Este no es meditación ni solo un tiempo para escuchar, es un momento para recibir y sentir el amor de Dios por ti.</a:t>
            </a:r>
            <a:endParaRPr lang="en-US" b="1" dirty="0">
              <a:ln>
                <a:solidFill>
                  <a:schemeClr val="tx1"/>
                </a:solidFill>
              </a:l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0505067X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1571604" y="214290"/>
            <a:ext cx="7572428" cy="1143000"/>
          </a:xfrm>
        </p:spPr>
        <p:txBody>
          <a:bodyPr>
            <a:normAutofit fontScale="90000"/>
          </a:bodyPr>
          <a:lstStyle/>
          <a:p>
            <a:r>
              <a:rPr lang="es-CO" b="1" dirty="0" smtClean="0">
                <a:ln>
                  <a:solidFill>
                    <a:schemeClr val="tx1"/>
                  </a:solidFill>
                </a:ln>
                <a:solidFill>
                  <a:schemeClr val="bg1"/>
                </a:solidFill>
              </a:rPr>
              <a:t>3. CONFESAR</a:t>
            </a:r>
            <a:br>
              <a:rPr lang="es-CO" b="1" dirty="0" smtClean="0">
                <a:ln>
                  <a:solidFill>
                    <a:schemeClr val="tx1"/>
                  </a:solidFill>
                </a:ln>
                <a:solidFill>
                  <a:schemeClr val="bg1"/>
                </a:solidFill>
              </a:rPr>
            </a:br>
            <a:r>
              <a:rPr lang="es-CO" sz="3600" b="1" dirty="0" err="1" smtClean="0">
                <a:ln>
                  <a:solidFill>
                    <a:schemeClr val="tx1"/>
                  </a:solidFill>
                </a:ln>
                <a:solidFill>
                  <a:schemeClr val="bg1"/>
                </a:solidFill>
              </a:rPr>
              <a:t>Sal.</a:t>
            </a:r>
            <a:r>
              <a:rPr lang="es-CO" sz="3600" b="1" dirty="0" smtClean="0">
                <a:ln>
                  <a:solidFill>
                    <a:schemeClr val="tx1"/>
                  </a:solidFill>
                </a:ln>
                <a:solidFill>
                  <a:schemeClr val="bg1"/>
                </a:solidFill>
              </a:rPr>
              <a:t> 139: 23,24; </a:t>
            </a:r>
            <a:r>
              <a:rPr lang="es-CO" sz="3600" b="1" dirty="0" err="1" smtClean="0">
                <a:ln>
                  <a:solidFill>
                    <a:schemeClr val="tx1"/>
                  </a:solidFill>
                </a:ln>
                <a:solidFill>
                  <a:schemeClr val="bg1"/>
                </a:solidFill>
              </a:rPr>
              <a:t>Sal.</a:t>
            </a:r>
            <a:r>
              <a:rPr lang="es-CO" sz="3600" b="1" dirty="0" smtClean="0">
                <a:ln>
                  <a:solidFill>
                    <a:schemeClr val="tx1"/>
                  </a:solidFill>
                </a:ln>
                <a:solidFill>
                  <a:schemeClr val="bg1"/>
                </a:solidFill>
              </a:rPr>
              <a:t> 51:10; </a:t>
            </a:r>
            <a:r>
              <a:rPr lang="es-CO" sz="3600" b="1" dirty="0" smtClean="0">
                <a:ln>
                  <a:solidFill>
                    <a:schemeClr val="tx1"/>
                  </a:solidFill>
                </a:ln>
                <a:solidFill>
                  <a:schemeClr val="bg1"/>
                </a:solidFill>
              </a:rPr>
              <a:t>1Jn</a:t>
            </a:r>
            <a:r>
              <a:rPr lang="es-CO" sz="3600" b="1" dirty="0" smtClean="0">
                <a:ln>
                  <a:solidFill>
                    <a:schemeClr val="tx1"/>
                  </a:solidFill>
                </a:ln>
                <a:solidFill>
                  <a:schemeClr val="bg1"/>
                </a:solidFill>
              </a:rPr>
              <a:t>. 1:8, 9, 1-5</a:t>
            </a:r>
            <a:endParaRPr lang="en-US" sz="3600" b="1" dirty="0">
              <a:ln>
                <a:solidFill>
                  <a:schemeClr val="tx1"/>
                </a:solidFill>
              </a:ln>
              <a:solidFill>
                <a:schemeClr val="bg1"/>
              </a:solidFill>
            </a:endParaRPr>
          </a:p>
        </p:txBody>
      </p:sp>
      <p:sp>
        <p:nvSpPr>
          <p:cNvPr id="4" name="3 Marcador de contenido"/>
          <p:cNvSpPr>
            <a:spLocks noGrp="1"/>
          </p:cNvSpPr>
          <p:nvPr>
            <p:ph idx="1"/>
          </p:nvPr>
        </p:nvSpPr>
        <p:spPr>
          <a:xfrm>
            <a:off x="1785918" y="1600200"/>
            <a:ext cx="7115196" cy="5257800"/>
          </a:xfrm>
        </p:spPr>
        <p:txBody>
          <a:bodyPr>
            <a:normAutofit/>
          </a:bodyPr>
          <a:lstStyle/>
          <a:p>
            <a:r>
              <a:rPr lang="es-CO" b="1" dirty="0" smtClean="0">
                <a:ln>
                  <a:solidFill>
                    <a:schemeClr val="tx1"/>
                  </a:solidFill>
                </a:ln>
                <a:solidFill>
                  <a:schemeClr val="bg1"/>
                </a:solidFill>
              </a:rPr>
              <a:t>El salmista le pidió a Dios que buscará  en su corazón por cualquier pecado que no había sido confesado. Él sabía que el pecado es uno de los obstáculos más grande a las respuestas de la oración. </a:t>
            </a:r>
          </a:p>
          <a:p>
            <a:r>
              <a:rPr lang="es-CO" b="1" dirty="0" smtClean="0">
                <a:ln>
                  <a:solidFill>
                    <a:schemeClr val="tx1"/>
                  </a:solidFill>
                </a:ln>
                <a:solidFill>
                  <a:schemeClr val="bg1"/>
                </a:solidFill>
              </a:rPr>
              <a:t>Al inicio de la oración debemos tener un tiempo para la confesión, así prepararemos el camino para oraciones poderosas.</a:t>
            </a:r>
            <a:endParaRPr lang="en-US" b="1" dirty="0">
              <a:ln>
                <a:solidFill>
                  <a:schemeClr val="tx1"/>
                </a:solidFill>
              </a:l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to="" calcmode="lin" valueType="num">
                                      <p:cBhvr>
                                        <p:cTn id="22"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510045X1"/>
          <p:cNvPicPr>
            <a:picLocks noChangeAspect="1" noChangeArrowheads="1"/>
          </p:cNvPicPr>
          <p:nvPr/>
        </p:nvPicPr>
        <p:blipFill>
          <a:blip r:embed="rId3" cstate="print"/>
          <a:srcRect/>
          <a:stretch>
            <a:fillRect/>
          </a:stretch>
        </p:blipFill>
        <p:spPr bwMode="auto">
          <a:xfrm>
            <a:off x="-131026" y="-27384"/>
            <a:ext cx="9308571" cy="6885384"/>
          </a:xfrm>
          <a:prstGeom prst="rect">
            <a:avLst/>
          </a:prstGeom>
          <a:noFill/>
        </p:spPr>
      </p:pic>
      <p:sp>
        <p:nvSpPr>
          <p:cNvPr id="7" name="6 Título"/>
          <p:cNvSpPr>
            <a:spLocks noGrp="1"/>
          </p:cNvSpPr>
          <p:nvPr>
            <p:ph type="title"/>
          </p:nvPr>
        </p:nvSpPr>
        <p:spPr>
          <a:xfrm>
            <a:off x="899592" y="116632"/>
            <a:ext cx="6615130" cy="1143000"/>
          </a:xfrm>
        </p:spPr>
        <p:txBody>
          <a:bodyPr>
            <a:noAutofit/>
          </a:bodyPr>
          <a:lstStyle/>
          <a:p>
            <a:r>
              <a:rPr lang="es-CO" sz="3600" b="1" dirty="0" smtClean="0">
                <a:ln>
                  <a:solidFill>
                    <a:schemeClr val="tx1"/>
                  </a:solidFill>
                </a:ln>
                <a:solidFill>
                  <a:schemeClr val="bg1"/>
                </a:solidFill>
              </a:rPr>
              <a:t>4. LA PALABRA</a:t>
            </a:r>
            <a:br>
              <a:rPr lang="es-CO" sz="3600" b="1" dirty="0" smtClean="0">
                <a:ln>
                  <a:solidFill>
                    <a:schemeClr val="tx1"/>
                  </a:solidFill>
                </a:ln>
                <a:solidFill>
                  <a:schemeClr val="bg1"/>
                </a:solidFill>
              </a:rPr>
            </a:br>
            <a:r>
              <a:rPr lang="es-CO" sz="3600" b="1" dirty="0" smtClean="0">
                <a:ln>
                  <a:solidFill>
                    <a:schemeClr val="tx1"/>
                  </a:solidFill>
                </a:ln>
                <a:solidFill>
                  <a:schemeClr val="bg1"/>
                </a:solidFill>
              </a:rPr>
              <a:t>2Tm. 3:16; </a:t>
            </a:r>
            <a:r>
              <a:rPr lang="es-CO" sz="3600" b="1" dirty="0" err="1" smtClean="0">
                <a:ln>
                  <a:solidFill>
                    <a:schemeClr val="tx1"/>
                  </a:solidFill>
                </a:ln>
                <a:solidFill>
                  <a:schemeClr val="bg1"/>
                </a:solidFill>
              </a:rPr>
              <a:t>Sal.</a:t>
            </a:r>
            <a:r>
              <a:rPr lang="es-CO" sz="3600" b="1" dirty="0" smtClean="0">
                <a:ln>
                  <a:solidFill>
                    <a:schemeClr val="tx1"/>
                  </a:solidFill>
                </a:ln>
                <a:solidFill>
                  <a:schemeClr val="bg1"/>
                </a:solidFill>
              </a:rPr>
              <a:t> 19:7,8; </a:t>
            </a:r>
            <a:endParaRPr lang="en-US" sz="3600" b="1" dirty="0">
              <a:ln>
                <a:solidFill>
                  <a:schemeClr val="tx1"/>
                </a:solidFill>
              </a:ln>
              <a:solidFill>
                <a:schemeClr val="bg1"/>
              </a:solidFill>
            </a:endParaRPr>
          </a:p>
        </p:txBody>
      </p:sp>
      <p:pic>
        <p:nvPicPr>
          <p:cNvPr id="9" name="Picture 2" descr="Exploration"/>
          <p:cNvPicPr>
            <a:picLocks noChangeAspect="1" noChangeArrowheads="1"/>
          </p:cNvPicPr>
          <p:nvPr/>
        </p:nvPicPr>
        <p:blipFill>
          <a:blip r:embed="rId4" cstate="print"/>
          <a:srcRect/>
          <a:stretch>
            <a:fillRect/>
          </a:stretch>
        </p:blipFill>
        <p:spPr bwMode="auto">
          <a:xfrm>
            <a:off x="4860032" y="-142900"/>
            <a:ext cx="5357851" cy="6505576"/>
          </a:xfrm>
          <a:prstGeom prst="rect">
            <a:avLst/>
          </a:prstGeom>
          <a:noFill/>
          <a:ln w="9525">
            <a:noFill/>
            <a:miter lim="800000"/>
            <a:headEnd/>
            <a:tailEnd/>
          </a:ln>
        </p:spPr>
      </p:pic>
      <p:sp>
        <p:nvSpPr>
          <p:cNvPr id="8" name="7 Marcador de contenido"/>
          <p:cNvSpPr>
            <a:spLocks noGrp="1"/>
          </p:cNvSpPr>
          <p:nvPr>
            <p:ph idx="1"/>
          </p:nvPr>
        </p:nvSpPr>
        <p:spPr>
          <a:xfrm>
            <a:off x="171448" y="1600200"/>
            <a:ext cx="6043626" cy="4525963"/>
          </a:xfrm>
        </p:spPr>
        <p:txBody>
          <a:bodyPr>
            <a:normAutofit lnSpcReduction="10000"/>
          </a:bodyPr>
          <a:lstStyle/>
          <a:p>
            <a:r>
              <a:rPr lang="es-CO" b="1" dirty="0" smtClean="0">
                <a:ln>
                  <a:solidFill>
                    <a:schemeClr val="tx1"/>
                  </a:solidFill>
                </a:ln>
                <a:solidFill>
                  <a:schemeClr val="bg1"/>
                </a:solidFill>
              </a:rPr>
              <a:t>“La ley del Señor es perfecta, infunde nuevo aliento”. Escribió el joven rey David.</a:t>
            </a:r>
          </a:p>
          <a:p>
            <a:r>
              <a:rPr lang="es-CO" b="1" dirty="0" smtClean="0">
                <a:ln>
                  <a:solidFill>
                    <a:schemeClr val="tx1"/>
                  </a:solidFill>
                </a:ln>
                <a:solidFill>
                  <a:schemeClr val="bg1"/>
                </a:solidFill>
              </a:rPr>
              <a:t>Cuando Traemos la palabra de Dios a nuestras oraciones, estamos abriendo nuestros ojos a nuevas posibilidades en Dios.</a:t>
            </a:r>
          </a:p>
          <a:p>
            <a:r>
              <a:rPr lang="es-CO" b="1" dirty="0" smtClean="0">
                <a:ln>
                  <a:solidFill>
                    <a:schemeClr val="tx1"/>
                  </a:solidFill>
                </a:ln>
                <a:solidFill>
                  <a:schemeClr val="bg1"/>
                </a:solidFill>
              </a:rPr>
              <a:t>En este momento de la oración leemos la palabra de Dios.</a:t>
            </a:r>
            <a:endParaRPr lang="en-US" b="1" dirty="0">
              <a:ln>
                <a:solidFill>
                  <a:schemeClr val="tx1"/>
                </a:solidFill>
              </a:l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to="" calcmode="lin" valueType="num">
                                      <p:cBhvr>
                                        <p:cTn id="22" dur="1" fill="hold"/>
                                        <p:tgtEl>
                                          <p:spTgt spid="8">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 to="" calcmode="lin" valueType="num">
                                      <p:cBhvr>
                                        <p:cTn id="27" dur="1" fill="hold"/>
                                        <p:tgtEl>
                                          <p:spTgt spid="8">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 to="" calcmode="lin" valueType="num">
                                      <p:cBhvr>
                                        <p:cTn id="32" dur="1" fill="hold"/>
                                        <p:tgtEl>
                                          <p:spTgt spid="8">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505048X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a:xfrm>
            <a:off x="1428728" y="71414"/>
            <a:ext cx="6429420" cy="1143000"/>
          </a:xfrm>
        </p:spPr>
        <p:txBody>
          <a:bodyPr>
            <a:normAutofit fontScale="90000"/>
          </a:bodyPr>
          <a:lstStyle/>
          <a:p>
            <a:r>
              <a:rPr lang="es-CO" b="1" dirty="0" smtClean="0">
                <a:ln>
                  <a:solidFill>
                    <a:schemeClr val="tx1"/>
                  </a:solidFill>
                </a:ln>
                <a:solidFill>
                  <a:schemeClr val="bg1"/>
                </a:solidFill>
              </a:rPr>
              <a:t>5. INTERCEDER</a:t>
            </a:r>
            <a:br>
              <a:rPr lang="es-CO" b="1" dirty="0" smtClean="0">
                <a:ln>
                  <a:solidFill>
                    <a:schemeClr val="tx1"/>
                  </a:solidFill>
                </a:ln>
                <a:solidFill>
                  <a:schemeClr val="bg1"/>
                </a:solidFill>
              </a:rPr>
            </a:br>
            <a:r>
              <a:rPr lang="es-CO" sz="4000" b="1" dirty="0" smtClean="0">
                <a:ln>
                  <a:solidFill>
                    <a:schemeClr val="tx1"/>
                  </a:solidFill>
                </a:ln>
                <a:solidFill>
                  <a:schemeClr val="bg1"/>
                </a:solidFill>
              </a:rPr>
              <a:t>1Tm. 2:1-2; </a:t>
            </a:r>
            <a:r>
              <a:rPr lang="es-CO" sz="4000" b="1" dirty="0" err="1" smtClean="0">
                <a:ln>
                  <a:solidFill>
                    <a:schemeClr val="tx1"/>
                  </a:solidFill>
                </a:ln>
                <a:solidFill>
                  <a:schemeClr val="bg1"/>
                </a:solidFill>
              </a:rPr>
              <a:t>Sal.</a:t>
            </a:r>
            <a:r>
              <a:rPr lang="es-CO" sz="4000" b="1" dirty="0" smtClean="0">
                <a:ln>
                  <a:solidFill>
                    <a:schemeClr val="tx1"/>
                  </a:solidFill>
                </a:ln>
                <a:solidFill>
                  <a:schemeClr val="bg1"/>
                </a:solidFill>
              </a:rPr>
              <a:t> 2:8; </a:t>
            </a:r>
            <a:r>
              <a:rPr lang="es-CO" sz="4000" b="1" dirty="0" err="1" smtClean="0">
                <a:ln>
                  <a:solidFill>
                    <a:schemeClr val="tx1"/>
                  </a:solidFill>
                </a:ln>
                <a:solidFill>
                  <a:schemeClr val="bg1"/>
                </a:solidFill>
              </a:rPr>
              <a:t>Mt</a:t>
            </a:r>
            <a:r>
              <a:rPr lang="es-CO" sz="4000" b="1" dirty="0" smtClean="0">
                <a:ln>
                  <a:solidFill>
                    <a:schemeClr val="tx1"/>
                  </a:solidFill>
                </a:ln>
                <a:solidFill>
                  <a:schemeClr val="bg1"/>
                </a:solidFill>
              </a:rPr>
              <a:t>. 9:37-38</a:t>
            </a:r>
            <a:endParaRPr lang="en-US" sz="4000" b="1" dirty="0">
              <a:ln>
                <a:solidFill>
                  <a:schemeClr val="tx1"/>
                </a:solidFill>
              </a:ln>
              <a:solidFill>
                <a:schemeClr val="bg1"/>
              </a:solidFill>
            </a:endParaRPr>
          </a:p>
        </p:txBody>
      </p:sp>
      <p:sp>
        <p:nvSpPr>
          <p:cNvPr id="4" name="3 Marcador de contenido"/>
          <p:cNvSpPr>
            <a:spLocks noGrp="1"/>
          </p:cNvSpPr>
          <p:nvPr>
            <p:ph idx="1"/>
          </p:nvPr>
        </p:nvSpPr>
        <p:spPr>
          <a:xfrm>
            <a:off x="571472" y="2189185"/>
            <a:ext cx="7000924" cy="4525963"/>
          </a:xfrm>
        </p:spPr>
        <p:txBody>
          <a:bodyPr/>
          <a:lstStyle/>
          <a:p>
            <a:pPr>
              <a:buNone/>
            </a:pPr>
            <a:r>
              <a:rPr lang="es-CO" b="1" dirty="0" smtClean="0">
                <a:ln>
                  <a:solidFill>
                    <a:schemeClr val="tx1"/>
                  </a:solidFill>
                </a:ln>
                <a:solidFill>
                  <a:schemeClr val="bg1"/>
                </a:solidFill>
              </a:rPr>
              <a:t>	Nuestra oración ahora estará concentrada en un mundo perdido y muriendo.  En este momento, oremos por los que tienen necesidades urgentes y desesperadas.</a:t>
            </a:r>
            <a:endParaRPr lang="en-US" b="1" dirty="0">
              <a:ln>
                <a:solidFill>
                  <a:schemeClr val="tx1"/>
                </a:solidFill>
              </a:l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38" name="Picture 2" descr="0822025x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Título"/>
          <p:cNvSpPr>
            <a:spLocks noGrp="1"/>
          </p:cNvSpPr>
          <p:nvPr>
            <p:ph type="title"/>
          </p:nvPr>
        </p:nvSpPr>
        <p:spPr/>
        <p:txBody>
          <a:bodyPr>
            <a:normAutofit fontScale="90000"/>
          </a:bodyPr>
          <a:lstStyle/>
          <a:p>
            <a:r>
              <a:rPr lang="es-CO" b="1" dirty="0" smtClean="0">
                <a:ln>
                  <a:solidFill>
                    <a:schemeClr val="tx1"/>
                  </a:solidFill>
                </a:ln>
                <a:solidFill>
                  <a:schemeClr val="bg1"/>
                </a:solidFill>
              </a:rPr>
              <a:t>6. PEDIR</a:t>
            </a:r>
            <a:br>
              <a:rPr lang="es-CO" b="1" dirty="0" smtClean="0">
                <a:ln>
                  <a:solidFill>
                    <a:schemeClr val="tx1"/>
                  </a:solidFill>
                </a:ln>
                <a:solidFill>
                  <a:schemeClr val="bg1"/>
                </a:solidFill>
              </a:rPr>
            </a:br>
            <a:r>
              <a:rPr lang="es-CO" b="1" dirty="0" err="1" smtClean="0">
                <a:ln>
                  <a:solidFill>
                    <a:schemeClr val="tx1"/>
                  </a:solidFill>
                </a:ln>
                <a:solidFill>
                  <a:schemeClr val="bg1"/>
                </a:solidFill>
              </a:rPr>
              <a:t>Mt</a:t>
            </a:r>
            <a:r>
              <a:rPr lang="es-CO" b="1" dirty="0" smtClean="0">
                <a:ln>
                  <a:solidFill>
                    <a:schemeClr val="tx1"/>
                  </a:solidFill>
                </a:ln>
                <a:solidFill>
                  <a:schemeClr val="bg1"/>
                </a:solidFill>
              </a:rPr>
              <a:t>. 7:7; </a:t>
            </a:r>
            <a:r>
              <a:rPr lang="es-CO" b="1" dirty="0" err="1" smtClean="0">
                <a:ln>
                  <a:solidFill>
                    <a:schemeClr val="tx1"/>
                  </a:solidFill>
                </a:ln>
                <a:solidFill>
                  <a:schemeClr val="bg1"/>
                </a:solidFill>
              </a:rPr>
              <a:t>Mt</a:t>
            </a:r>
            <a:r>
              <a:rPr lang="es-CO" b="1" dirty="0" smtClean="0">
                <a:ln>
                  <a:solidFill>
                    <a:schemeClr val="tx1"/>
                  </a:solidFill>
                </a:ln>
                <a:solidFill>
                  <a:schemeClr val="bg1"/>
                </a:solidFill>
              </a:rPr>
              <a:t>. 6:11; St. 4:2</a:t>
            </a:r>
            <a:endParaRPr lang="en-US" b="1" dirty="0">
              <a:ln>
                <a:solidFill>
                  <a:schemeClr val="tx1"/>
                </a:solidFill>
              </a:ln>
              <a:solidFill>
                <a:schemeClr val="bg1"/>
              </a:solidFill>
            </a:endParaRPr>
          </a:p>
        </p:txBody>
      </p:sp>
      <p:sp>
        <p:nvSpPr>
          <p:cNvPr id="4" name="3 Marcador de contenido"/>
          <p:cNvSpPr>
            <a:spLocks noGrp="1"/>
          </p:cNvSpPr>
          <p:nvPr>
            <p:ph idx="1"/>
          </p:nvPr>
        </p:nvSpPr>
        <p:spPr>
          <a:xfrm>
            <a:off x="357158" y="1600200"/>
            <a:ext cx="7543824" cy="4525963"/>
          </a:xfrm>
        </p:spPr>
        <p:txBody>
          <a:bodyPr/>
          <a:lstStyle/>
          <a:p>
            <a:r>
              <a:rPr lang="es-CO" b="1" dirty="0" smtClean="0">
                <a:ln>
                  <a:solidFill>
                    <a:schemeClr val="tx1"/>
                  </a:solidFill>
                </a:ln>
                <a:solidFill>
                  <a:schemeClr val="bg1"/>
                </a:solidFill>
              </a:rPr>
              <a:t>Este aspecto de la oración se trata de nuestras propias necesidades.  Encontramos “petición” en la frase “danos nuestro pan diario” en el Padre Nuestro.</a:t>
            </a:r>
          </a:p>
          <a:p>
            <a:r>
              <a:rPr lang="es-CO" b="1" dirty="0" smtClean="0">
                <a:ln>
                  <a:solidFill>
                    <a:schemeClr val="tx1"/>
                  </a:solidFill>
                </a:ln>
                <a:solidFill>
                  <a:schemeClr val="bg1"/>
                </a:solidFill>
              </a:rPr>
              <a:t>Pedir a Dios significa presentar nuestras necesidades a Dios en oración.</a:t>
            </a:r>
          </a:p>
          <a:p>
            <a:r>
              <a:rPr lang="es-CO" b="1" dirty="0" smtClean="0">
                <a:ln>
                  <a:solidFill>
                    <a:schemeClr val="tx1"/>
                  </a:solidFill>
                </a:ln>
                <a:solidFill>
                  <a:schemeClr val="bg1"/>
                </a:solidFill>
              </a:rPr>
              <a:t>   </a:t>
            </a:r>
            <a:endParaRPr lang="en-US" b="1" dirty="0">
              <a:ln>
                <a:solidFill>
                  <a:schemeClr val="tx1"/>
                </a:solidFill>
              </a:ln>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00738"/>
                                        </p:tgtEl>
                                        <p:attrNameLst>
                                          <p:attrName>style.visibility</p:attrName>
                                        </p:attrNameLst>
                                      </p:cBhvr>
                                      <p:to>
                                        <p:strVal val="visible"/>
                                      </p:to>
                                    </p:set>
                                    <p:anim to="" calcmode="lin" valueType="num">
                                      <p:cBhvr>
                                        <p:cTn id="7" dur="1" fill="hold"/>
                                        <p:tgtEl>
                                          <p:spTgt spid="50073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to="" calcmode="lin" valueType="num">
                                      <p:cBhvr>
                                        <p:cTn id="22" dur="1" fill="hold"/>
                                        <p:tgtEl>
                                          <p:spTgt spid="4">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to="" calcmode="lin" valueType="num">
                                      <p:cBhvr>
                                        <p:cTn id="2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xploration"/>
          <p:cNvPicPr>
            <a:picLocks noChangeAspect="1" noChangeArrowheads="1"/>
          </p:cNvPicPr>
          <p:nvPr/>
        </p:nvPicPr>
        <p:blipFill>
          <a:blip r:embed="rId3" cstate="print"/>
          <a:srcRect/>
          <a:stretch>
            <a:fillRect/>
          </a:stretch>
        </p:blipFill>
        <p:spPr bwMode="auto">
          <a:xfrm>
            <a:off x="4357686" y="1357298"/>
            <a:ext cx="5100639" cy="5500702"/>
          </a:xfrm>
          <a:prstGeom prst="rect">
            <a:avLst/>
          </a:prstGeom>
          <a:noFill/>
          <a:ln w="9525">
            <a:noFill/>
            <a:miter lim="800000"/>
            <a:headEnd/>
            <a:tailEnd/>
          </a:ln>
        </p:spPr>
      </p:pic>
      <p:sp>
        <p:nvSpPr>
          <p:cNvPr id="3" name="2 Título"/>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es-CO" b="1" dirty="0" smtClean="0">
                <a:ln>
                  <a:solidFill>
                    <a:schemeClr val="tx1"/>
                  </a:solidFill>
                </a:ln>
              </a:rPr>
              <a:t>7. </a:t>
            </a:r>
            <a:r>
              <a:rPr lang="es-CO" b="1" dirty="0" smtClean="0">
                <a:ln>
                  <a:solidFill>
                    <a:schemeClr val="tx1"/>
                  </a:solidFill>
                </a:ln>
              </a:rPr>
              <a:t>LA PALABRA</a:t>
            </a:r>
            <a:r>
              <a:rPr lang="es-CO" b="1" dirty="0" smtClean="0">
                <a:ln>
                  <a:solidFill>
                    <a:schemeClr val="tx1"/>
                  </a:solidFill>
                </a:ln>
              </a:rPr>
              <a:t/>
            </a:r>
            <a:br>
              <a:rPr lang="es-CO" b="1" dirty="0" smtClean="0">
                <a:ln>
                  <a:solidFill>
                    <a:schemeClr val="tx1"/>
                  </a:solidFill>
                </a:ln>
              </a:rPr>
            </a:br>
            <a:r>
              <a:rPr lang="es-CO" sz="3600" b="1" dirty="0" err="1" smtClean="0">
                <a:ln>
                  <a:solidFill>
                    <a:schemeClr val="tx1"/>
                  </a:solidFill>
                </a:ln>
              </a:rPr>
              <a:t>Jer</a:t>
            </a:r>
            <a:r>
              <a:rPr lang="es-CO" sz="3600" b="1" dirty="0" smtClean="0">
                <a:ln>
                  <a:solidFill>
                    <a:schemeClr val="tx1"/>
                  </a:solidFill>
                </a:ln>
              </a:rPr>
              <a:t>. 23:29; 2Sam. 22:31; </a:t>
            </a:r>
            <a:r>
              <a:rPr lang="es-CO" sz="3600" b="1" dirty="0" err="1" smtClean="0">
                <a:ln>
                  <a:solidFill>
                    <a:schemeClr val="tx1"/>
                  </a:solidFill>
                </a:ln>
              </a:rPr>
              <a:t>Num.</a:t>
            </a:r>
            <a:r>
              <a:rPr lang="es-CO" sz="3600" b="1" dirty="0" smtClean="0">
                <a:ln>
                  <a:solidFill>
                    <a:schemeClr val="tx1"/>
                  </a:solidFill>
                </a:ln>
              </a:rPr>
              <a:t> 23:19; </a:t>
            </a:r>
            <a:r>
              <a:rPr lang="es-CO" sz="3600" b="1" dirty="0" smtClean="0">
                <a:ln>
                  <a:solidFill>
                    <a:schemeClr val="tx1"/>
                  </a:solidFill>
                </a:ln>
              </a:rPr>
              <a:t>1Jn5:14-15</a:t>
            </a:r>
            <a:endParaRPr lang="en-US" sz="3600" b="1" dirty="0">
              <a:ln>
                <a:solidFill>
                  <a:schemeClr val="tx1"/>
                </a:solidFill>
              </a:ln>
            </a:endParaRPr>
          </a:p>
        </p:txBody>
      </p:sp>
      <p:sp>
        <p:nvSpPr>
          <p:cNvPr id="4" name="3 Marcador de contenido"/>
          <p:cNvSpPr>
            <a:spLocks noGrp="1"/>
          </p:cNvSpPr>
          <p:nvPr>
            <p:ph sz="half" idx="1"/>
          </p:nvPr>
        </p:nvSpPr>
        <p:spPr>
          <a:xfrm>
            <a:off x="0" y="1500198"/>
            <a:ext cx="6715140" cy="5429264"/>
          </a:xfrm>
        </p:spPr>
        <p:txBody>
          <a:bodyPr>
            <a:normAutofit/>
          </a:bodyPr>
          <a:lstStyle/>
          <a:p>
            <a:r>
              <a:rPr lang="es-CO" sz="3200" b="1" dirty="0" smtClean="0"/>
              <a:t>Antes, sugerimos que leas la palabra de Dios.  Ahora, vamos a orar con la palabra de Dios en este moment</a:t>
            </a:r>
            <a:r>
              <a:rPr lang="es-CO" sz="3200" b="1" dirty="0" smtClean="0">
                <a:solidFill>
                  <a:schemeClr val="bg1"/>
                </a:solidFill>
              </a:rPr>
              <a:t>o</a:t>
            </a:r>
            <a:r>
              <a:rPr lang="es-CO" sz="3200" b="1" dirty="0" smtClean="0"/>
              <a:t>.</a:t>
            </a:r>
          </a:p>
          <a:p>
            <a:r>
              <a:rPr lang="es-CO" sz="3200" b="1" dirty="0" smtClean="0"/>
              <a:t>En este momento traemos un </a:t>
            </a:r>
            <a:r>
              <a:rPr lang="es-CO" sz="3200" b="1" dirty="0" smtClean="0">
                <a:solidFill>
                  <a:schemeClr val="bg1"/>
                </a:solidFill>
              </a:rPr>
              <a:t>t</a:t>
            </a:r>
            <a:r>
              <a:rPr lang="es-CO" sz="3200" b="1" dirty="0" smtClean="0"/>
              <a:t>exto o pasaje especifico a nuest</a:t>
            </a:r>
            <a:r>
              <a:rPr lang="es-CO" sz="3200" b="1" dirty="0" smtClean="0">
                <a:solidFill>
                  <a:schemeClr val="bg1"/>
                </a:solidFill>
              </a:rPr>
              <a:t>ra </a:t>
            </a:r>
            <a:r>
              <a:rPr lang="es-CO" sz="3200" b="1" dirty="0" smtClean="0"/>
              <a:t>oración.</a:t>
            </a:r>
          </a:p>
          <a:p>
            <a:r>
              <a:rPr lang="es-CO" sz="3200" b="1" dirty="0" smtClean="0"/>
              <a:t>Nunca oraremos fuera de la voluntad de Dios cuando oremos con su palabra.</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to="" calcmode="lin" valueType="num">
                                      <p:cBhvr>
                                        <p:cTn id="12" dur="1" fill="hold"/>
                                        <p:tgtEl>
                                          <p:spTgt spid="1126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to="" calcmode="lin" valueType="num">
                                      <p:cBhvr>
                                        <p:cTn id="22" dur="1" fill="hold"/>
                                        <p:tgtEl>
                                          <p:spTgt spid="4">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to="" calcmode="lin" valueType="num">
                                      <p:cBhvr>
                                        <p:cTn id="2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708</Words>
  <Application>Microsoft Office PowerPoint</Application>
  <PresentationFormat>Presentación en pantalla (4:3)</PresentationFormat>
  <Paragraphs>60</Paragraphs>
  <Slides>16</Slides>
  <Notes>16</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Presentación de PowerPoint</vt:lpstr>
      <vt:lpstr>¿Cómo es posible pasar una entera            en oración?</vt:lpstr>
      <vt:lpstr>1. ALABAR  Sal. 63:3; Heb. 12:15; Mt. 6:9</vt:lpstr>
      <vt:lpstr>2.  ESPERAR Sal. 37:7; Isa. 40:31; Lam. 3:25</vt:lpstr>
      <vt:lpstr>3. CONFESAR Sal. 139: 23,24; Sal. 51:10; 1Jn. 1:8, 9, 1-5</vt:lpstr>
      <vt:lpstr>4. LA PALABRA 2Tm. 3:16; Sal. 19:7,8; </vt:lpstr>
      <vt:lpstr>5. INTERCEDER 1Tm. 2:1-2; Sal. 2:8; Mt. 9:37-38</vt:lpstr>
      <vt:lpstr>6. PEDIR Mt. 7:7; Mt. 6:11; St. 4:2</vt:lpstr>
      <vt:lpstr>7. LA PALABRA Jer. 23:29; 2Sam. 22:31; Num. 23:19; 1Jn5:14-15</vt:lpstr>
      <vt:lpstr>8. ACCIÓN DE GRACIAS Fil. 4:6; Sal. 100:4; </vt:lpstr>
      <vt:lpstr>9. CANTAR Sal. 100:2; Ef. 5:19; Sal. 144: 9; </vt:lpstr>
      <vt:lpstr>10. MEDITAR Jos. 1:8; Sal. 1:1-6; Sal. 77:12</vt:lpstr>
      <vt:lpstr>11. ESCUCHAR Ecl. 5:2; 1Ry 19:11-12.</vt:lpstr>
      <vt:lpstr>12. ALABAR Mt. 6:13; Sal. 100:4; Sal. 150</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PASAR UNA ORA EN ORACIÓN</dc:title>
  <dc:creator>Familia Cardona A</dc:creator>
  <cp:lastModifiedBy>Eliecer-Asoatlan</cp:lastModifiedBy>
  <cp:revision>28</cp:revision>
  <dcterms:created xsi:type="dcterms:W3CDTF">2009-03-27T23:53:47Z</dcterms:created>
  <dcterms:modified xsi:type="dcterms:W3CDTF">2012-07-03T21:05:27Z</dcterms:modified>
</cp:coreProperties>
</file>