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3" r:id="rId2"/>
    <p:sldId id="281" r:id="rId3"/>
    <p:sldId id="282" r:id="rId4"/>
    <p:sldId id="277" r:id="rId5"/>
    <p:sldId id="278" r:id="rId6"/>
    <p:sldId id="274" r:id="rId7"/>
    <p:sldId id="275" r:id="rId8"/>
    <p:sldId id="276" r:id="rId9"/>
    <p:sldId id="263" r:id="rId10"/>
    <p:sldId id="264" r:id="rId11"/>
    <p:sldId id="265" r:id="rId12"/>
    <p:sldId id="266" r:id="rId13"/>
    <p:sldId id="272" r:id="rId14"/>
    <p:sldId id="268" r:id="rId15"/>
    <p:sldId id="269" r:id="rId16"/>
    <p:sldId id="270" r:id="rId17"/>
    <p:sldId id="283" r:id="rId18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6"/>
    <p:restoredTop sz="94595"/>
  </p:normalViewPr>
  <p:slideViewPr>
    <p:cSldViewPr snapToGrid="0" snapToObjects="1">
      <p:cViewPr varScale="1">
        <p:scale>
          <a:sx n="66" d="100"/>
          <a:sy n="66" d="100"/>
        </p:scale>
        <p:origin x="652" y="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64DF7-E52D-BD46-B463-A9C74EC83145}" type="datetimeFigureOut">
              <a:rPr lang="es-ES_tradnl" smtClean="0"/>
              <a:t>17/05/2020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BC5F4-1A96-764F-B6A9-8FC137A5BE4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09297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64DF7-E52D-BD46-B463-A9C74EC83145}" type="datetimeFigureOut">
              <a:rPr lang="es-ES_tradnl" smtClean="0"/>
              <a:t>17/05/2020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BC5F4-1A96-764F-B6A9-8FC137A5BE4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6090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64DF7-E52D-BD46-B463-A9C74EC83145}" type="datetimeFigureOut">
              <a:rPr lang="es-ES_tradnl" smtClean="0"/>
              <a:t>17/05/2020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BC5F4-1A96-764F-B6A9-8FC137A5BE4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8122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64DF7-E52D-BD46-B463-A9C74EC83145}" type="datetimeFigureOut">
              <a:rPr lang="es-ES_tradnl" smtClean="0"/>
              <a:t>17/05/2020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BC5F4-1A96-764F-B6A9-8FC137A5BE4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75641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64DF7-E52D-BD46-B463-A9C74EC83145}" type="datetimeFigureOut">
              <a:rPr lang="es-ES_tradnl" smtClean="0"/>
              <a:t>17/05/2020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BC5F4-1A96-764F-B6A9-8FC137A5BE4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76654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64DF7-E52D-BD46-B463-A9C74EC83145}" type="datetimeFigureOut">
              <a:rPr lang="es-ES_tradnl" smtClean="0"/>
              <a:t>17/05/2020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BC5F4-1A96-764F-B6A9-8FC137A5BE4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19923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64DF7-E52D-BD46-B463-A9C74EC83145}" type="datetimeFigureOut">
              <a:rPr lang="es-ES_tradnl" smtClean="0"/>
              <a:t>17/05/2020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BC5F4-1A96-764F-B6A9-8FC137A5BE4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4335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64DF7-E52D-BD46-B463-A9C74EC83145}" type="datetimeFigureOut">
              <a:rPr lang="es-ES_tradnl" smtClean="0"/>
              <a:t>17/05/2020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BC5F4-1A96-764F-B6A9-8FC137A5BE4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27585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64DF7-E52D-BD46-B463-A9C74EC83145}" type="datetimeFigureOut">
              <a:rPr lang="es-ES_tradnl" smtClean="0"/>
              <a:t>17/05/2020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BC5F4-1A96-764F-B6A9-8FC137A5BE4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27780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64DF7-E52D-BD46-B463-A9C74EC83145}" type="datetimeFigureOut">
              <a:rPr lang="es-ES_tradnl" smtClean="0"/>
              <a:t>17/05/2020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BC5F4-1A96-764F-B6A9-8FC137A5BE4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20509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64DF7-E52D-BD46-B463-A9C74EC83145}" type="datetimeFigureOut">
              <a:rPr lang="es-ES_tradnl" smtClean="0"/>
              <a:t>17/05/2020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BC5F4-1A96-764F-B6A9-8FC137A5BE4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23654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64DF7-E52D-BD46-B463-A9C74EC83145}" type="datetimeFigureOut">
              <a:rPr lang="es-ES_tradnl" smtClean="0"/>
              <a:t>17/05/2020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BC5F4-1A96-764F-B6A9-8FC137A5BE4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65427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7D467-3707-4F25-9539-69F89DB93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Content Placeholder 4" descr="A close up of a flower&#10;&#10;Description automatically generated">
            <a:extLst>
              <a:ext uri="{FF2B5EF4-FFF2-40B4-BE49-F238E27FC236}">
                <a16:creationId xmlns:a16="http://schemas.microsoft.com/office/drawing/2014/main" id="{C7DE6161-08E5-4DCB-AF29-DF385964ED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98104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A2B64-F570-40E0-85DD-4807482C9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2EAC2-8395-4134-87C8-E427337BB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3" descr="A picture containing different, table&#10;&#10;Description automatically generated">
            <a:extLst>
              <a:ext uri="{FF2B5EF4-FFF2-40B4-BE49-F238E27FC236}">
                <a16:creationId xmlns:a16="http://schemas.microsoft.com/office/drawing/2014/main" id="{BD0EC4D7-1A9B-4E20-B85D-FD769C442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61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earing a costume&#10;&#10;Description automatically generated">
            <a:extLst>
              <a:ext uri="{FF2B5EF4-FFF2-40B4-BE49-F238E27FC236}">
                <a16:creationId xmlns:a16="http://schemas.microsoft.com/office/drawing/2014/main" id="{1B53579D-2E1C-42F3-BA5F-D027F7692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F2AA95-3951-42C7-B5C4-8B48F304F6B4}"/>
              </a:ext>
            </a:extLst>
          </p:cNvPr>
          <p:cNvSpPr/>
          <p:nvPr/>
        </p:nvSpPr>
        <p:spPr>
          <a:xfrm>
            <a:off x="4262511" y="117693"/>
            <a:ext cx="7929489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800" dirty="0">
                <a:solidFill>
                  <a:srgbClr val="000000"/>
                </a:solidFill>
                <a:latin typeface="YAC43ZICj4Y 0"/>
              </a:rPr>
              <a:t>“Con demasiada frecuencia, el que trabaja para Cristo deja de comprender su responsabilidad personal. Corre el peligro de pasar su carga a organizaciones, en vez de confiar en Aquel que es la fuente de toda fuerza”</a:t>
            </a:r>
          </a:p>
          <a:p>
            <a:r>
              <a:rPr lang="es-MX" sz="4800" dirty="0">
                <a:solidFill>
                  <a:srgbClr val="000000"/>
                </a:solidFill>
                <a:latin typeface="YAC43ZICj4Y 0"/>
              </a:rPr>
              <a:t>(MB 279)</a:t>
            </a:r>
            <a:endParaRPr lang="es-MX" sz="4800" dirty="0">
              <a:solidFill>
                <a:srgbClr val="000000"/>
              </a:solidFill>
              <a:effectLst/>
              <a:latin typeface="YAC43ZICj4Y 0"/>
            </a:endParaRPr>
          </a:p>
        </p:txBody>
      </p:sp>
    </p:spTree>
    <p:extLst>
      <p:ext uri="{BB962C8B-B14F-4D97-AF65-F5344CB8AC3E}">
        <p14:creationId xmlns:p14="http://schemas.microsoft.com/office/powerpoint/2010/main" val="3232650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tanding in a dark room&#10;&#10;Description automatically generated">
            <a:extLst>
              <a:ext uri="{FF2B5EF4-FFF2-40B4-BE49-F238E27FC236}">
                <a16:creationId xmlns:a16="http://schemas.microsoft.com/office/drawing/2014/main" id="{C80FFE97-D418-478C-9C65-3876A5640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B047F4-6C4D-4148-B404-D2399DCF70CC}"/>
              </a:ext>
            </a:extLst>
          </p:cNvPr>
          <p:cNvSpPr/>
          <p:nvPr/>
        </p:nvSpPr>
        <p:spPr>
          <a:xfrm>
            <a:off x="5064370" y="284760"/>
            <a:ext cx="672435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400" dirty="0">
                <a:solidFill>
                  <a:srgbClr val="000000"/>
                </a:solidFill>
                <a:latin typeface="YAC43ZICj4Y 0"/>
              </a:rPr>
              <a:t>“Los medios de los cuales disponemos no parecerán tal vez suficientes para la obra; pero si queremos avanzar con fe, creyendo en el poder de Dios que</a:t>
            </a:r>
          </a:p>
          <a:p>
            <a:r>
              <a:rPr lang="es-MX" sz="4400" dirty="0">
                <a:solidFill>
                  <a:srgbClr val="000000"/>
                </a:solidFill>
                <a:latin typeface="YAC43ZICj4Y 0"/>
              </a:rPr>
              <a:t>basta para todo, se nos presentarán abundantes recursos” (MB 279)</a:t>
            </a:r>
            <a:endParaRPr lang="es-MX" sz="4400" dirty="0">
              <a:solidFill>
                <a:srgbClr val="000000"/>
              </a:solidFill>
              <a:effectLst/>
              <a:latin typeface="YAC43ZICj4Y 0"/>
            </a:endParaRPr>
          </a:p>
        </p:txBody>
      </p:sp>
    </p:spTree>
    <p:extLst>
      <p:ext uri="{BB962C8B-B14F-4D97-AF65-F5344CB8AC3E}">
        <p14:creationId xmlns:p14="http://schemas.microsoft.com/office/powerpoint/2010/main" val="1375715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D0B539AE-41AD-444E-A62C-AC0A66E43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0D8E86F-3F81-43A3-8B88-C54A941F1AD7}"/>
              </a:ext>
            </a:extLst>
          </p:cNvPr>
          <p:cNvSpPr/>
          <p:nvPr/>
        </p:nvSpPr>
        <p:spPr>
          <a:xfrm>
            <a:off x="220393" y="704615"/>
            <a:ext cx="672904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5400" dirty="0">
                <a:solidFill>
                  <a:srgbClr val="000000"/>
                </a:solidFill>
                <a:latin typeface="YAC43ZICj4Y 0"/>
              </a:rPr>
              <a:t>“Aun en las circunstancias más desfavorables podremos dar a otros el pan de vida” </a:t>
            </a:r>
          </a:p>
          <a:p>
            <a:pPr algn="ctr"/>
            <a:r>
              <a:rPr lang="es-MX" sz="5400" dirty="0">
                <a:solidFill>
                  <a:srgbClr val="000000"/>
                </a:solidFill>
                <a:latin typeface="YAC43ZICj4Y 0"/>
              </a:rPr>
              <a:t>(MB 279.2)</a:t>
            </a:r>
            <a:endParaRPr lang="es-MX" sz="5400" dirty="0">
              <a:solidFill>
                <a:srgbClr val="000000"/>
              </a:solidFill>
              <a:effectLst/>
              <a:latin typeface="YAC43ZICj4Y 0"/>
            </a:endParaRPr>
          </a:p>
        </p:txBody>
      </p:sp>
    </p:spTree>
    <p:extLst>
      <p:ext uri="{BB962C8B-B14F-4D97-AF65-F5344CB8AC3E}">
        <p14:creationId xmlns:p14="http://schemas.microsoft.com/office/powerpoint/2010/main" val="1092052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ar in front of a truck&#10;&#10;Description automatically generated">
            <a:extLst>
              <a:ext uri="{FF2B5EF4-FFF2-40B4-BE49-F238E27FC236}">
                <a16:creationId xmlns:a16="http://schemas.microsoft.com/office/drawing/2014/main" id="{2C6A0C30-FC99-4DD5-BEB1-B897C4C05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48B824-DE43-4CF9-BEAA-89919EA0B931}"/>
              </a:ext>
            </a:extLst>
          </p:cNvPr>
          <p:cNvSpPr/>
          <p:nvPr/>
        </p:nvSpPr>
        <p:spPr>
          <a:xfrm>
            <a:off x="787792" y="464625"/>
            <a:ext cx="108321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800" b="1" dirty="0">
                <a:solidFill>
                  <a:srgbClr val="FF5757"/>
                </a:solidFill>
              </a:rPr>
              <a:t>Cómo </a:t>
            </a:r>
            <a:r>
              <a:rPr lang="es-MX" sz="4800" b="1" dirty="0" smtClean="0">
                <a:solidFill>
                  <a:srgbClr val="FF5757"/>
                </a:solidFill>
              </a:rPr>
              <a:t>invertir </a:t>
            </a:r>
            <a:r>
              <a:rPr lang="es-MX" sz="4800" b="1" dirty="0">
                <a:solidFill>
                  <a:srgbClr val="FF5757"/>
                </a:solidFill>
              </a:rPr>
              <a:t>el </a:t>
            </a:r>
            <a:r>
              <a:rPr lang="es-MX" sz="4800" b="1" dirty="0" smtClean="0">
                <a:solidFill>
                  <a:srgbClr val="FF5757"/>
                </a:solidFill>
              </a:rPr>
              <a:t>dinero </a:t>
            </a:r>
            <a:r>
              <a:rPr lang="es-MX" sz="4800" b="1" dirty="0">
                <a:solidFill>
                  <a:srgbClr val="FF5757"/>
                </a:solidFill>
              </a:rPr>
              <a:t>c</a:t>
            </a:r>
            <a:r>
              <a:rPr lang="es-MX" sz="4800" b="1" dirty="0" smtClean="0">
                <a:solidFill>
                  <a:srgbClr val="FF5757"/>
                </a:solidFill>
              </a:rPr>
              <a:t>onfiado </a:t>
            </a:r>
            <a:r>
              <a:rPr lang="es-MX" sz="4800" b="1" dirty="0">
                <a:solidFill>
                  <a:srgbClr val="FF5757"/>
                </a:solidFill>
              </a:rPr>
              <a:t>por Dios</a:t>
            </a:r>
            <a:endParaRPr lang="es-MX" sz="48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0E4647-9F87-443F-8E15-891C7E696286}"/>
              </a:ext>
            </a:extLst>
          </p:cNvPr>
          <p:cNvSpPr/>
          <p:nvPr/>
        </p:nvSpPr>
        <p:spPr>
          <a:xfrm>
            <a:off x="3371557" y="1760247"/>
            <a:ext cx="82483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000" dirty="0">
                <a:solidFill>
                  <a:srgbClr val="560D7D"/>
                </a:solidFill>
                <a:latin typeface="YAC43ZICj4Y 0"/>
              </a:rPr>
              <a:t>Bendecir a la humanidad</a:t>
            </a:r>
          </a:p>
          <a:p>
            <a:endParaRPr lang="es-MX" sz="4000" dirty="0">
              <a:solidFill>
                <a:srgbClr val="560D7D"/>
              </a:solidFill>
              <a:latin typeface="YAC43ZICj4Y 0"/>
            </a:endParaRPr>
          </a:p>
          <a:p>
            <a:r>
              <a:rPr lang="es-MX" sz="4000" dirty="0">
                <a:solidFill>
                  <a:srgbClr val="560D7D"/>
                </a:solidFill>
                <a:latin typeface="YAC43ZICj4Y 0"/>
              </a:rPr>
              <a:t>Aliviar a los dolientes y necesitados</a:t>
            </a:r>
            <a:endParaRPr lang="es-MX" dirty="0">
              <a:solidFill>
                <a:srgbClr val="560D7D"/>
              </a:solidFill>
              <a:effectLst/>
              <a:latin typeface="YAC43ZICj4Y 0"/>
            </a:endParaRPr>
          </a:p>
        </p:txBody>
      </p:sp>
    </p:spTree>
    <p:extLst>
      <p:ext uri="{BB962C8B-B14F-4D97-AF65-F5344CB8AC3E}">
        <p14:creationId xmlns:p14="http://schemas.microsoft.com/office/powerpoint/2010/main" val="3791631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ood, brush&#10;&#10;Description automatically generated">
            <a:extLst>
              <a:ext uri="{FF2B5EF4-FFF2-40B4-BE49-F238E27FC236}">
                <a16:creationId xmlns:a16="http://schemas.microsoft.com/office/drawing/2014/main" id="{0731DB0B-8E18-4ABC-8F56-D14C278EC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1039EA-99B7-4763-852C-28833D25AFFD}"/>
              </a:ext>
            </a:extLst>
          </p:cNvPr>
          <p:cNvSpPr/>
          <p:nvPr/>
        </p:nvSpPr>
        <p:spPr>
          <a:xfrm>
            <a:off x="656493" y="1197938"/>
            <a:ext cx="612413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6000" dirty="0">
                <a:solidFill>
                  <a:schemeClr val="accent2">
                    <a:lumMod val="75000"/>
                  </a:schemeClr>
                </a:solidFill>
                <a:latin typeface="YAC43ZICj4Y 0"/>
              </a:rPr>
              <a:t>Lo que Él les ha dado, han de usarlo en el servicio de Dios.</a:t>
            </a:r>
          </a:p>
          <a:p>
            <a:r>
              <a:rPr lang="es-MX" sz="6000" dirty="0">
                <a:solidFill>
                  <a:schemeClr val="accent2">
                    <a:lumMod val="75000"/>
                  </a:schemeClr>
                </a:solidFill>
                <a:latin typeface="YAC43ZICj4Y 0"/>
              </a:rPr>
              <a:t>MB 286.</a:t>
            </a:r>
            <a:endParaRPr lang="es-MX" sz="6000" dirty="0">
              <a:solidFill>
                <a:schemeClr val="accent2">
                  <a:lumMod val="75000"/>
                </a:schemeClr>
              </a:solidFill>
              <a:effectLst/>
              <a:latin typeface="YAC43ZICj4Y 0"/>
            </a:endParaRPr>
          </a:p>
        </p:txBody>
      </p:sp>
    </p:spTree>
    <p:extLst>
      <p:ext uri="{BB962C8B-B14F-4D97-AF65-F5344CB8AC3E}">
        <p14:creationId xmlns:p14="http://schemas.microsoft.com/office/powerpoint/2010/main" val="1289003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oy, table&#10;&#10;Description automatically generated">
            <a:extLst>
              <a:ext uri="{FF2B5EF4-FFF2-40B4-BE49-F238E27FC236}">
                <a16:creationId xmlns:a16="http://schemas.microsoft.com/office/drawing/2014/main" id="{15D93634-A18E-4499-8F6B-51E584B25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10ED2D-DDAC-45D8-BDC9-06D815DE7FEF}"/>
              </a:ext>
            </a:extLst>
          </p:cNvPr>
          <p:cNvSpPr/>
          <p:nvPr/>
        </p:nvSpPr>
        <p:spPr>
          <a:xfrm>
            <a:off x="407962" y="305068"/>
            <a:ext cx="6611815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000" dirty="0">
                <a:solidFill>
                  <a:srgbClr val="000000"/>
                </a:solidFill>
              </a:rPr>
              <a:t>La consagración de un segundo diezmo destinado al alivio del pobre y otros usos benéficos, tendía a mantener siempre presente ante el pueblo el principio de que Dios es dueño de todo, y que ellos tenían la oportunidad de ser los canales por los cuales fluyeran sus bendiciones.</a:t>
            </a:r>
            <a:endParaRPr lang="es-MX" sz="4000" dirty="0"/>
          </a:p>
        </p:txBody>
      </p:sp>
    </p:spTree>
    <p:extLst>
      <p:ext uri="{BB962C8B-B14F-4D97-AF65-F5344CB8AC3E}">
        <p14:creationId xmlns:p14="http://schemas.microsoft.com/office/powerpoint/2010/main" val="1107187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B46293-A941-46A4-8D5D-7BF5A6A4B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43FD511-F1E7-45F5-86EE-233F6598B894}"/>
              </a:ext>
            </a:extLst>
          </p:cNvPr>
          <p:cNvSpPr/>
          <p:nvPr/>
        </p:nvSpPr>
        <p:spPr>
          <a:xfrm>
            <a:off x="2429020" y="118133"/>
            <a:ext cx="760124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6000" dirty="0">
                <a:solidFill>
                  <a:srgbClr val="000000"/>
                </a:solidFill>
                <a:latin typeface="YAC43ZICj4Y 0"/>
              </a:rPr>
              <a:t>La obra cristiana hará más que sermones.</a:t>
            </a:r>
          </a:p>
          <a:p>
            <a:pPr algn="ctr"/>
            <a:r>
              <a:rPr lang="es-MX" sz="6000" dirty="0">
                <a:solidFill>
                  <a:srgbClr val="000000"/>
                </a:solidFill>
                <a:latin typeface="YAC43ZICj4Y 0"/>
              </a:rPr>
              <a:t>MB 289</a:t>
            </a:r>
            <a:endParaRPr lang="es-MX" sz="6000" dirty="0">
              <a:solidFill>
                <a:srgbClr val="000000"/>
              </a:solidFill>
              <a:effectLst/>
              <a:latin typeface="YAC43ZICj4Y 0"/>
            </a:endParaRPr>
          </a:p>
        </p:txBody>
      </p:sp>
    </p:spTree>
    <p:extLst>
      <p:ext uri="{BB962C8B-B14F-4D97-AF65-F5344CB8AC3E}">
        <p14:creationId xmlns:p14="http://schemas.microsoft.com/office/powerpoint/2010/main" val="3012681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AFB23-341E-4935-B3F8-025662D1A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7A7CC-6923-49BC-83DB-32AE952E7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3" descr="A close up of a flower&#10;&#10;Description automatically generated">
            <a:extLst>
              <a:ext uri="{FF2B5EF4-FFF2-40B4-BE49-F238E27FC236}">
                <a16:creationId xmlns:a16="http://schemas.microsoft.com/office/drawing/2014/main" id="{005E60D0-01AB-47A1-89D7-BEC0E4DA6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36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yellow flower in a field&#10;&#10;Description automatically generated">
            <a:extLst>
              <a:ext uri="{FF2B5EF4-FFF2-40B4-BE49-F238E27FC236}">
                <a16:creationId xmlns:a16="http://schemas.microsoft.com/office/drawing/2014/main" id="{C0EFA385-C7AB-417D-9749-AD7808988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893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CC1939DD-936C-4809-8391-9DD95A4F8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D43DEE-9465-48FA-BBE1-703A4603AEFE}"/>
              </a:ext>
            </a:extLst>
          </p:cNvPr>
          <p:cNvSpPr/>
          <p:nvPr/>
        </p:nvSpPr>
        <p:spPr>
          <a:xfrm>
            <a:off x="547506" y="936009"/>
            <a:ext cx="48263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5400" dirty="0">
                <a:solidFill>
                  <a:srgbClr val="560D7D"/>
                </a:solidFill>
              </a:rPr>
              <a:t>Nuestra Responsabilidad Individual</a:t>
            </a:r>
            <a:endParaRPr lang="es-MX" sz="5400" dirty="0"/>
          </a:p>
        </p:txBody>
      </p:sp>
    </p:spTree>
    <p:extLst>
      <p:ext uri="{BB962C8B-B14F-4D97-AF65-F5344CB8AC3E}">
        <p14:creationId xmlns:p14="http://schemas.microsoft.com/office/powerpoint/2010/main" val="863642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ith a tiled floor&#10;&#10;Description automatically generated">
            <a:extLst>
              <a:ext uri="{FF2B5EF4-FFF2-40B4-BE49-F238E27FC236}">
                <a16:creationId xmlns:a16="http://schemas.microsoft.com/office/drawing/2014/main" id="{D35CC4C4-24FE-41CB-9C74-242B504B9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123184-65BF-4048-8EC6-22E002C00FAE}"/>
              </a:ext>
            </a:extLst>
          </p:cNvPr>
          <p:cNvSpPr/>
          <p:nvPr/>
        </p:nvSpPr>
        <p:spPr>
          <a:xfrm>
            <a:off x="225083" y="181957"/>
            <a:ext cx="11633982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dirty="0">
                <a:solidFill>
                  <a:srgbClr val="000000"/>
                </a:solidFill>
                <a:latin typeface="YACgEf9PiBg 0"/>
              </a:rPr>
              <a:t>Cristo encomienda a sus discípulos una obra individual, que no se puede delegar…</a:t>
            </a:r>
          </a:p>
          <a:p>
            <a:endParaRPr lang="es-MX" sz="3200" dirty="0">
              <a:solidFill>
                <a:srgbClr val="000000"/>
              </a:solidFill>
              <a:latin typeface="YACgEf9PiBg 0"/>
            </a:endParaRPr>
          </a:p>
          <a:p>
            <a:endParaRPr lang="es-MX" sz="3200" dirty="0">
              <a:solidFill>
                <a:srgbClr val="000000"/>
              </a:solidFill>
              <a:latin typeface="YACgEf9PiBg 0"/>
            </a:endParaRPr>
          </a:p>
          <a:p>
            <a:endParaRPr lang="es-MX" sz="3200" dirty="0">
              <a:solidFill>
                <a:srgbClr val="000000"/>
              </a:solidFill>
              <a:latin typeface="YACgEf9PiBg 0"/>
            </a:endParaRPr>
          </a:p>
          <a:p>
            <a:endParaRPr lang="es-MX" sz="3200" dirty="0">
              <a:solidFill>
                <a:srgbClr val="000000"/>
              </a:solidFill>
              <a:latin typeface="YACgEf9PiBg 0"/>
            </a:endParaRPr>
          </a:p>
          <a:p>
            <a:endParaRPr lang="es-MX" sz="3200" dirty="0">
              <a:solidFill>
                <a:srgbClr val="000000"/>
              </a:solidFill>
              <a:latin typeface="YACgEf9PiBg 0"/>
            </a:endParaRPr>
          </a:p>
          <a:p>
            <a:endParaRPr lang="es-MX" sz="3200" dirty="0">
              <a:solidFill>
                <a:srgbClr val="000000"/>
              </a:solidFill>
              <a:latin typeface="YACgEf9PiBg 0"/>
            </a:endParaRPr>
          </a:p>
          <a:p>
            <a:endParaRPr lang="es-MX" sz="3200" dirty="0">
              <a:solidFill>
                <a:srgbClr val="000000"/>
              </a:solidFill>
              <a:latin typeface="YACgEf9PiBg 0"/>
            </a:endParaRPr>
          </a:p>
          <a:p>
            <a:endParaRPr lang="es-MX" sz="3200" dirty="0">
              <a:solidFill>
                <a:srgbClr val="000000"/>
              </a:solidFill>
              <a:latin typeface="YACgEf9PiBg 0"/>
            </a:endParaRPr>
          </a:p>
          <a:p>
            <a:r>
              <a:rPr lang="es-MX" sz="3200" dirty="0">
                <a:solidFill>
                  <a:srgbClr val="000000"/>
                </a:solidFill>
                <a:latin typeface="YACgEf9PiBg 0"/>
              </a:rPr>
              <a:t>El </a:t>
            </a:r>
            <a:r>
              <a:rPr lang="es-MX" sz="3200" dirty="0" smtClean="0">
                <a:solidFill>
                  <a:srgbClr val="000000"/>
                </a:solidFill>
                <a:latin typeface="YACgEf9PiBg 0"/>
              </a:rPr>
              <a:t>evangelio </a:t>
            </a:r>
            <a:r>
              <a:rPr lang="es-MX" sz="3200" dirty="0">
                <a:solidFill>
                  <a:srgbClr val="000000"/>
                </a:solidFill>
                <a:latin typeface="YACgEf9PiBg 0"/>
              </a:rPr>
              <a:t>exige </a:t>
            </a:r>
            <a:r>
              <a:rPr lang="es-MX" sz="3200" dirty="0" smtClean="0">
                <a:solidFill>
                  <a:srgbClr val="000000"/>
                </a:solidFill>
                <a:latin typeface="YACgEf9PiBg 0"/>
              </a:rPr>
              <a:t>responsabilidad y esfuerzo </a:t>
            </a:r>
            <a:r>
              <a:rPr lang="es-MX" sz="3200" dirty="0">
                <a:solidFill>
                  <a:srgbClr val="000000"/>
                </a:solidFill>
                <a:latin typeface="YACgEf9PiBg 0"/>
              </a:rPr>
              <a:t>individuales, </a:t>
            </a:r>
            <a:r>
              <a:rPr lang="es-MX" sz="3200" dirty="0" smtClean="0">
                <a:solidFill>
                  <a:srgbClr val="000000"/>
                </a:solidFill>
                <a:latin typeface="YACgEf9PiBg 0"/>
              </a:rPr>
              <a:t>y sacrificio </a:t>
            </a:r>
            <a:r>
              <a:rPr lang="es-MX" sz="3200" dirty="0">
                <a:solidFill>
                  <a:srgbClr val="000000"/>
                </a:solidFill>
                <a:latin typeface="YACgEf9PiBg 0"/>
              </a:rPr>
              <a:t>personal. </a:t>
            </a:r>
          </a:p>
          <a:p>
            <a:r>
              <a:rPr lang="es-MX" sz="3200" dirty="0">
                <a:solidFill>
                  <a:srgbClr val="000000"/>
                </a:solidFill>
                <a:latin typeface="YACgEf9PiBg 0"/>
              </a:rPr>
              <a:t>Pág. 277</a:t>
            </a:r>
            <a:endParaRPr lang="es-MX" sz="3200" dirty="0">
              <a:solidFill>
                <a:srgbClr val="000000"/>
              </a:solidFill>
              <a:effectLst/>
              <a:latin typeface="YACgEf9PiBg 0"/>
            </a:endParaRPr>
          </a:p>
        </p:txBody>
      </p:sp>
    </p:spTree>
    <p:extLst>
      <p:ext uri="{BB962C8B-B14F-4D97-AF65-F5344CB8AC3E}">
        <p14:creationId xmlns:p14="http://schemas.microsoft.com/office/powerpoint/2010/main" val="2517878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wooden, table, person, sitting&#10;&#10;Description automatically generated">
            <a:extLst>
              <a:ext uri="{FF2B5EF4-FFF2-40B4-BE49-F238E27FC236}">
                <a16:creationId xmlns:a16="http://schemas.microsoft.com/office/drawing/2014/main" id="{87E025BF-F19B-455E-A98C-331C3815D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A535F9-C357-4FB5-93E3-1E4198B36582}"/>
              </a:ext>
            </a:extLst>
          </p:cNvPr>
          <p:cNvSpPr/>
          <p:nvPr/>
        </p:nvSpPr>
        <p:spPr>
          <a:xfrm>
            <a:off x="464234" y="407963"/>
            <a:ext cx="1098686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5400" dirty="0">
                <a:solidFill>
                  <a:srgbClr val="000000"/>
                </a:solidFill>
              </a:rPr>
              <a:t>"Cristo recibía del Padre; él impartía a los discípulos; ellos impartían a la multitud; y las personas unas a otras..." Pág. 278.</a:t>
            </a:r>
            <a:endParaRPr lang="es-MX" sz="5400" dirty="0"/>
          </a:p>
        </p:txBody>
      </p:sp>
    </p:spTree>
    <p:extLst>
      <p:ext uri="{BB962C8B-B14F-4D97-AF65-F5344CB8AC3E}">
        <p14:creationId xmlns:p14="http://schemas.microsoft.com/office/powerpoint/2010/main" val="3735279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3A16F-4C77-4083-B4C1-77D3B630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2C9BB-8005-4186-8B2A-776EFD7ECF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3" descr="A picture containing remote, game, black, video&#10;&#10;Description automatically generated">
            <a:extLst>
              <a:ext uri="{FF2B5EF4-FFF2-40B4-BE49-F238E27FC236}">
                <a16:creationId xmlns:a16="http://schemas.microsoft.com/office/drawing/2014/main" id="{911C946D-C74D-4F11-A94E-B48EB83AD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710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small, cup, hand&#10;&#10;Description automatically generated">
            <a:extLst>
              <a:ext uri="{FF2B5EF4-FFF2-40B4-BE49-F238E27FC236}">
                <a16:creationId xmlns:a16="http://schemas.microsoft.com/office/drawing/2014/main" id="{A535218E-FDAC-45F3-8149-9C0575F04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DA55ED-466B-4AB7-A0BE-967F44A4670F}"/>
              </a:ext>
            </a:extLst>
          </p:cNvPr>
          <p:cNvSpPr/>
          <p:nvPr/>
        </p:nvSpPr>
        <p:spPr>
          <a:xfrm>
            <a:off x="332934" y="308540"/>
            <a:ext cx="634922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5400" dirty="0">
                <a:solidFill>
                  <a:srgbClr val="560D7D"/>
                </a:solidFill>
              </a:rPr>
              <a:t>Podemos impartir únicamente lo que recibimos de Cristo; y podemos recibir únicamente a medida que impartimos a otros…</a:t>
            </a:r>
            <a:endParaRPr lang="es-MX" sz="5400" dirty="0"/>
          </a:p>
        </p:txBody>
      </p:sp>
    </p:spTree>
    <p:extLst>
      <p:ext uri="{BB962C8B-B14F-4D97-AF65-F5344CB8AC3E}">
        <p14:creationId xmlns:p14="http://schemas.microsoft.com/office/powerpoint/2010/main" val="3026850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970029-326B-4C4B-8D4B-9E7BA6493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75C664-4CBA-49C5-931C-CAE8A45D011A}"/>
              </a:ext>
            </a:extLst>
          </p:cNvPr>
          <p:cNvSpPr/>
          <p:nvPr/>
        </p:nvSpPr>
        <p:spPr>
          <a:xfrm>
            <a:off x="290732" y="184109"/>
            <a:ext cx="723548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800" dirty="0">
                <a:solidFill>
                  <a:srgbClr val="000000"/>
                </a:solidFill>
                <a:latin typeface="YAC43ZICj4Y 0"/>
              </a:rPr>
              <a:t>A medida que continuamos impartiendo, continuamos recibiendo; y cuanto más impartamos, tanto más recibiremos. Así podemos constantemente creer, confiar, recibir e impartir.</a:t>
            </a:r>
          </a:p>
          <a:p>
            <a:r>
              <a:rPr lang="es-MX" sz="4800" dirty="0" smtClean="0">
                <a:solidFill>
                  <a:srgbClr val="000000"/>
                </a:solidFill>
                <a:latin typeface="YAC43ZICj4Y 0"/>
              </a:rPr>
              <a:t>Pág. </a:t>
            </a:r>
            <a:r>
              <a:rPr lang="es-MX" sz="4800" dirty="0">
                <a:solidFill>
                  <a:srgbClr val="000000"/>
                </a:solidFill>
                <a:latin typeface="YAC43ZICj4Y 0"/>
              </a:rPr>
              <a:t>278.</a:t>
            </a:r>
            <a:endParaRPr lang="es-MX" sz="4800" dirty="0">
              <a:solidFill>
                <a:srgbClr val="000000"/>
              </a:solidFill>
              <a:effectLst/>
              <a:latin typeface="YAC43ZICj4Y 0"/>
            </a:endParaRPr>
          </a:p>
        </p:txBody>
      </p:sp>
    </p:spTree>
    <p:extLst>
      <p:ext uri="{BB962C8B-B14F-4D97-AF65-F5344CB8AC3E}">
        <p14:creationId xmlns:p14="http://schemas.microsoft.com/office/powerpoint/2010/main" val="180197363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1838</TotalTime>
  <Words>321</Words>
  <Application>Microsoft Office PowerPoint</Application>
  <PresentationFormat>Widescreen</PresentationFormat>
  <Paragraphs>31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YAC43ZICj4Y 0</vt:lpstr>
      <vt:lpstr>YACgEf9PiBg 0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Nuestra Responsabilidad Individual</dc:title>
  <dc:creator>Usuario de Microsoft Office</dc:creator>
  <cp:lastModifiedBy>Melba Dinorah Rivera</cp:lastModifiedBy>
  <cp:revision>37</cp:revision>
  <dcterms:created xsi:type="dcterms:W3CDTF">2020-05-03T21:26:51Z</dcterms:created>
  <dcterms:modified xsi:type="dcterms:W3CDTF">2020-05-18T00:55:57Z</dcterms:modified>
</cp:coreProperties>
</file>